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515" r:id="rId3"/>
    <p:sldId id="290" r:id="rId4"/>
    <p:sldId id="537" r:id="rId5"/>
    <p:sldId id="377" r:id="rId6"/>
    <p:sldId id="536" r:id="rId7"/>
    <p:sldId id="291" r:id="rId8"/>
    <p:sldId id="379" r:id="rId9"/>
    <p:sldId id="380" r:id="rId10"/>
    <p:sldId id="381" r:id="rId11"/>
    <p:sldId id="292" r:id="rId12"/>
    <p:sldId id="293" r:id="rId13"/>
    <p:sldId id="294" r:id="rId14"/>
    <p:sldId id="532" r:id="rId15"/>
    <p:sldId id="530" r:id="rId16"/>
    <p:sldId id="298" r:id="rId17"/>
    <p:sldId id="299" r:id="rId18"/>
    <p:sldId id="300" r:id="rId19"/>
    <p:sldId id="301" r:id="rId20"/>
    <p:sldId id="302" r:id="rId21"/>
    <p:sldId id="465" r:id="rId22"/>
    <p:sldId id="306" r:id="rId23"/>
    <p:sldId id="307" r:id="rId24"/>
    <p:sldId id="517" r:id="rId25"/>
    <p:sldId id="533" r:id="rId26"/>
    <p:sldId id="308" r:id="rId27"/>
    <p:sldId id="309" r:id="rId28"/>
    <p:sldId id="414" r:id="rId29"/>
    <p:sldId id="513" r:id="rId30"/>
    <p:sldId id="311" r:id="rId31"/>
    <p:sldId id="511" r:id="rId32"/>
    <p:sldId id="313" r:id="rId33"/>
    <p:sldId id="512" r:id="rId34"/>
    <p:sldId id="534" r:id="rId35"/>
    <p:sldId id="314" r:id="rId36"/>
    <p:sldId id="315" r:id="rId37"/>
    <p:sldId id="426" r:id="rId38"/>
    <p:sldId id="424" r:id="rId39"/>
    <p:sldId id="425" r:id="rId40"/>
    <p:sldId id="335" r:id="rId41"/>
    <p:sldId id="430" r:id="rId42"/>
    <p:sldId id="316" r:id="rId43"/>
    <p:sldId id="535" r:id="rId44"/>
    <p:sldId id="317" r:id="rId45"/>
    <p:sldId id="318" r:id="rId46"/>
    <p:sldId id="319" r:id="rId47"/>
    <p:sldId id="320" r:id="rId48"/>
    <p:sldId id="321" r:id="rId49"/>
    <p:sldId id="470" r:id="rId50"/>
    <p:sldId id="329" r:id="rId51"/>
    <p:sldId id="531" r:id="rId52"/>
    <p:sldId id="447" r:id="rId53"/>
    <p:sldId id="518" r:id="rId54"/>
    <p:sldId id="448" r:id="rId55"/>
    <p:sldId id="519" r:id="rId56"/>
    <p:sldId id="520" r:id="rId57"/>
    <p:sldId id="451" r:id="rId58"/>
    <p:sldId id="450" r:id="rId59"/>
    <p:sldId id="522" r:id="rId60"/>
    <p:sldId id="523" r:id="rId61"/>
    <p:sldId id="524" r:id="rId62"/>
    <p:sldId id="330" r:id="rId63"/>
    <p:sldId id="331" r:id="rId64"/>
    <p:sldId id="332" r:id="rId65"/>
    <p:sldId id="525" r:id="rId66"/>
    <p:sldId id="526" r:id="rId67"/>
    <p:sldId id="527" r:id="rId68"/>
    <p:sldId id="528" r:id="rId69"/>
    <p:sldId id="529" r:id="rId70"/>
    <p:sldId id="429" r:id="rId71"/>
    <p:sldId id="469"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B33"/>
    <a:srgbClr val="960000"/>
    <a:srgbClr val="0000FF"/>
    <a:srgbClr val="003399"/>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67" autoAdjust="0"/>
    <p:restoredTop sz="92762" autoAdjust="0"/>
  </p:normalViewPr>
  <p:slideViewPr>
    <p:cSldViewPr snapToGrid="0">
      <p:cViewPr varScale="1">
        <p:scale>
          <a:sx n="83" d="100"/>
          <a:sy n="83" d="100"/>
        </p:scale>
        <p:origin x="160" y="65"/>
      </p:cViewPr>
      <p:guideLst/>
    </p:cSldViewPr>
  </p:slideViewPr>
  <p:notesTextViewPr>
    <p:cViewPr>
      <p:scale>
        <a:sx n="1" d="1"/>
        <a:sy n="1" d="1"/>
      </p:scale>
      <p:origin x="0" y="0"/>
    </p:cViewPr>
  </p:notesTextViewPr>
  <p:sorterViewPr>
    <p:cViewPr varScale="1">
      <p:scale>
        <a:sx n="1" d="1"/>
        <a:sy n="1" d="1"/>
      </p:scale>
      <p:origin x="0" y="-222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D2AC7-7165-401F-B311-25868F90603D}"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AD323-304C-4871-89CF-3C66EE93D727}" type="slidenum">
              <a:rPr lang="en-US" smtClean="0"/>
              <a:t>‹#›</a:t>
            </a:fld>
            <a:endParaRPr lang="en-US"/>
          </a:p>
        </p:txBody>
      </p:sp>
    </p:spTree>
    <p:extLst>
      <p:ext uri="{BB962C8B-B14F-4D97-AF65-F5344CB8AC3E}">
        <p14:creationId xmlns:p14="http://schemas.microsoft.com/office/powerpoint/2010/main" val="353113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2AD323-304C-4871-89CF-3C66EE93D727}" type="slidenum">
              <a:rPr lang="en-US" smtClean="0"/>
              <a:t>52</a:t>
            </a:fld>
            <a:endParaRPr lang="en-US"/>
          </a:p>
        </p:txBody>
      </p:sp>
    </p:spTree>
    <p:extLst>
      <p:ext uri="{BB962C8B-B14F-4D97-AF65-F5344CB8AC3E}">
        <p14:creationId xmlns:p14="http://schemas.microsoft.com/office/powerpoint/2010/main" val="195829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0.png"/><Relationship Id="rId4" Type="http://schemas.openxmlformats.org/officeDocument/2006/relationships/image" Target="../media/image16.jpe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10.png"/><Relationship Id="rId5" Type="http://schemas.openxmlformats.org/officeDocument/2006/relationships/image" Target="../media/image17.jpeg"/><Relationship Id="rId4" Type="http://schemas.openxmlformats.org/officeDocument/2006/relationships/image" Target="../media/image202.png"/></Relationships>
</file>

<file path=ppt/slides/_rels/slide54.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60.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220.png"/></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a:bodyPr>
          <a:lstStyle/>
          <a:p>
            <a:r>
              <a:rPr lang="en-US" sz="4400" b="1" dirty="0"/>
              <a:t>Chapter 01_03</a:t>
            </a:r>
          </a:p>
        </p:txBody>
      </p:sp>
      <p:sp>
        <p:nvSpPr>
          <p:cNvPr id="3" name="Subtitle 2"/>
          <p:cNvSpPr>
            <a:spLocks noGrp="1"/>
          </p:cNvSpPr>
          <p:nvPr>
            <p:ph type="subTitle" idx="1"/>
          </p:nvPr>
        </p:nvSpPr>
        <p:spPr/>
        <p:txBody>
          <a:bodyPr>
            <a:normAutofit/>
          </a:bodyPr>
          <a:lstStyle/>
          <a:p>
            <a:r>
              <a:rPr lang="en-US" sz="3600"/>
              <a:t>Introducing Basic Addition</a:t>
            </a:r>
            <a:r>
              <a:rPr lang="en-US" sz="3600" dirty="0"/>
              <a:t>, Multiplication, Division Algorithms, and Correction Proof</a:t>
            </a: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6208" y="425470"/>
            <a:ext cx="9068519" cy="6432530"/>
          </a:xfrm>
          <a:prstGeom prst="rect">
            <a:avLst/>
          </a:prstGeom>
        </p:spPr>
        <p:txBody>
          <a:bodyPr wrap="square">
            <a:spAutoFit/>
          </a:bodyPr>
          <a:lstStyle/>
          <a:p>
            <a:r>
              <a:rPr lang="en-US" sz="2800" dirty="0">
                <a:cs typeface="Times New Roman" panose="02020603050405020304" pitchFamily="18" charset="0"/>
              </a:rPr>
              <a:t>Analysis Framework </a:t>
            </a:r>
          </a:p>
          <a:p>
            <a:r>
              <a:rPr lang="en-US" sz="2400" dirty="0">
                <a:latin typeface="Times New Roman" panose="02020603050405020304" pitchFamily="18" charset="0"/>
                <a:cs typeface="Times New Roman" panose="02020603050405020304" pitchFamily="18" charset="0"/>
              </a:rPr>
              <a:t>	</a:t>
            </a:r>
            <a:r>
              <a:rPr lang="en-US" sz="2400" b="1" dirty="0"/>
              <a:t> </a:t>
            </a:r>
            <a:endParaRPr lang="en-US" sz="2400" dirty="0"/>
          </a:p>
          <a:p>
            <a:pPr lvl="0"/>
            <a:r>
              <a:rPr lang="en-US" sz="2400" dirty="0">
                <a:latin typeface="Times New Roman" panose="02020603050405020304" pitchFamily="18" charset="0"/>
                <a:cs typeface="Times New Roman" panose="02020603050405020304" pitchFamily="18" charset="0"/>
              </a:rPr>
              <a:t>2.   </a:t>
            </a:r>
            <a:r>
              <a:rPr lang="en-US" sz="2400" dirty="0">
                <a:highlight>
                  <a:srgbClr val="FFFF00"/>
                </a:highlight>
                <a:latin typeface="Times New Roman" panose="02020603050405020304" pitchFamily="18" charset="0"/>
                <a:cs typeface="Times New Roman" panose="02020603050405020304" pitchFamily="18" charset="0"/>
              </a:rPr>
              <a:t>Units for measuring running time</a:t>
            </a:r>
          </a:p>
          <a:p>
            <a:pPr marL="914400" lvl="1" indent="-457200">
              <a:buFont typeface="Arial" panose="020B0604020202020204" pitchFamily="34" charset="0"/>
              <a:buChar char="•"/>
            </a:pPr>
            <a:r>
              <a:rPr lang="en-US" sz="2400" i="1" dirty="0">
                <a:highlight>
                  <a:srgbClr val="FFFF00"/>
                </a:highlight>
                <a:latin typeface="Times New Roman" panose="02020603050405020304" pitchFamily="18" charset="0"/>
                <a:cs typeface="Times New Roman" panose="02020603050405020304" pitchFamily="18" charset="0"/>
              </a:rPr>
              <a:t>The most frequently executed operation: </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comparison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&gt; 1 </a:t>
            </a:r>
            <a:r>
              <a:rPr lang="en-US" sz="2400" dirty="0">
                <a:latin typeface="Times New Roman" panose="02020603050405020304" pitchFamily="18" charset="0"/>
                <a:cs typeface="Times New Roman" panose="02020603050405020304" pitchFamily="18" charset="0"/>
              </a:rPr>
              <a:t> </a:t>
            </a:r>
          </a:p>
          <a:p>
            <a:pPr marL="1714500" lvl="3"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determines whether the loop’s body is to be executed.</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number of times the </a:t>
            </a:r>
            <a:r>
              <a:rPr lang="en-US" sz="2400" dirty="0">
                <a:solidFill>
                  <a:srgbClr val="0000FF"/>
                </a:solidFill>
                <a:latin typeface="Times New Roman" panose="02020603050405020304" pitchFamily="18" charset="0"/>
                <a:cs typeface="Times New Roman" panose="02020603050405020304" pitchFamily="18" charset="0"/>
              </a:rPr>
              <a:t>comparison</a:t>
            </a:r>
            <a:r>
              <a:rPr lang="en-US" sz="2400" dirty="0">
                <a:latin typeface="Times New Roman" panose="02020603050405020304" pitchFamily="18" charset="0"/>
                <a:cs typeface="Times New Roman" panose="02020603050405020304" pitchFamily="18" charset="0"/>
              </a:rPr>
              <a:t> is to be executed = </a:t>
            </a:r>
            <a:r>
              <a:rPr lang="en-US" sz="2400" dirty="0">
                <a:solidFill>
                  <a:srgbClr val="0000FF"/>
                </a:solidFill>
                <a:latin typeface="Times New Roman" panose="02020603050405020304" pitchFamily="18" charset="0"/>
                <a:cs typeface="Times New Roman" panose="02020603050405020304" pitchFamily="18" charset="0"/>
              </a:rPr>
              <a:t>the number of repetitions of the loop’s body </a:t>
            </a:r>
            <a:r>
              <a:rPr lang="en-US" sz="2400" dirty="0">
                <a:latin typeface="Times New Roman" panose="02020603050405020304" pitchFamily="18" charset="0"/>
                <a:cs typeface="Times New Roman" panose="02020603050405020304" pitchFamily="18" charset="0"/>
              </a:rPr>
              <a:t>+ 1. </a:t>
            </a:r>
          </a:p>
          <a:p>
            <a:pPr lvl="1"/>
            <a:r>
              <a:rPr lang="en-US" sz="2400" dirty="0">
                <a:latin typeface="Times New Roman" panose="02020603050405020304" pitchFamily="18" charset="0"/>
                <a:cs typeface="Times New Roman" panose="02020603050405020304" pitchFamily="18" charset="0"/>
              </a:rPr>
              <a:t>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loop’s variable (i.e.,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a:p>
            <a:pPr marL="1257300" lvl="2" indent="-342900">
              <a:buFont typeface="Arial" panose="020B0604020202020204" pitchFamily="34" charset="0"/>
              <a:buChar char="•"/>
            </a:pP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The value of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 is about halved on each repetition of the loop</a:t>
            </a:r>
            <a:r>
              <a:rPr lang="en-US" sz="2400" i="1"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(i.e.,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baseline="-250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N </a:t>
            </a:r>
            <a:r>
              <a:rPr lang="en-US" sz="2400" dirty="0">
                <a:latin typeface="Times New Roman" panose="02020603050405020304" pitchFamily="18" charset="0"/>
                <a:cs typeface="Times New Roman" panose="02020603050405020304" pitchFamily="18" charset="0"/>
              </a:rPr>
              <a:t>/2</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where 2</a:t>
            </a:r>
            <a:r>
              <a:rPr lang="en-US" sz="2400" baseline="30000" dirty="0">
                <a:solidFill>
                  <a:srgbClr val="0000FF"/>
                </a:solidFill>
                <a:latin typeface="Times New Roman" panose="02020603050405020304" pitchFamily="18" charset="0"/>
                <a:cs typeface="Times New Roman" panose="02020603050405020304" pitchFamily="18" charset="0"/>
              </a:rPr>
              <a:t>k-1</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&lt; 2</a:t>
            </a:r>
            <a:r>
              <a:rPr lang="en-US" sz="2400" baseline="30000" dirty="0">
                <a:solidFill>
                  <a:srgbClr val="0000FF"/>
                </a:solidFill>
                <a:latin typeface="Times New Roman" panose="02020603050405020304" pitchFamily="18" charset="0"/>
                <a:cs typeface="Times New Roman" panose="02020603050405020304" pitchFamily="18" charset="0"/>
              </a:rPr>
              <a:t>k</a:t>
            </a:r>
            <a:r>
              <a:rPr lang="en-US" sz="2400" dirty="0">
                <a:solidFill>
                  <a:srgbClr val="0000FF"/>
                </a:solidFill>
                <a:latin typeface="Times New Roman" panose="02020603050405020304" pitchFamily="18" charset="0"/>
                <a:cs typeface="Times New Roman" panose="02020603050405020304" pitchFamily="18" charset="0"/>
              </a:rPr>
              <a:t> and k is the number of times dividing the number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by 2.</a:t>
            </a:r>
          </a:p>
          <a:p>
            <a:pPr marL="1257300" lvl="2"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number of times the loop to be executed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would be about   </a:t>
            </a:r>
          </a:p>
          <a:p>
            <a:pPr lvl="2"/>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k =  </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log</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+ 1.  </a:t>
            </a:r>
          </a:p>
          <a:p>
            <a:pPr marL="1714500" lvl="3" indent="-3429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[i.e., 2</a:t>
            </a:r>
            <a:r>
              <a:rPr lang="en-US" sz="2400" baseline="30000" dirty="0">
                <a:solidFill>
                  <a:srgbClr val="0000FF"/>
                </a:solidFill>
                <a:latin typeface="Times New Roman" panose="02020603050405020304" pitchFamily="18" charset="0"/>
                <a:cs typeface="Times New Roman" panose="02020603050405020304" pitchFamily="18" charset="0"/>
              </a:rPr>
              <a:t>k-1</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&lt; 2</a:t>
            </a:r>
            <a:r>
              <a:rPr lang="en-US" sz="2400" baseline="30000" dirty="0">
                <a:solidFill>
                  <a:srgbClr val="0000FF"/>
                </a:solidFill>
                <a:latin typeface="Times New Roman" panose="02020603050405020304" pitchFamily="18" charset="0"/>
                <a:cs typeface="Times New Roman" panose="02020603050405020304" pitchFamily="18" charset="0"/>
              </a:rPr>
              <a:t>k</a:t>
            </a:r>
            <a:r>
              <a:rPr lang="en-US" sz="2400" dirty="0">
                <a:solidFill>
                  <a:srgbClr val="0000FF"/>
                </a:solidFill>
                <a:latin typeface="Times New Roman" panose="02020603050405020304" pitchFamily="18" charset="0"/>
                <a:cs typeface="Times New Roman" panose="02020603050405020304" pitchFamily="18" charset="0"/>
              </a:rPr>
              <a:t>,  then  (k-1) log</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log</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N</a:t>
            </a:r>
            <a:r>
              <a:rPr lang="en-US" sz="2400" dirty="0">
                <a:solidFill>
                  <a:srgbClr val="0000FF"/>
                </a:solidFill>
                <a:latin typeface="Times New Roman" panose="02020603050405020304" pitchFamily="18" charset="0"/>
                <a:cs typeface="Times New Roman" panose="02020603050405020304" pitchFamily="18" charset="0"/>
              </a:rPr>
              <a:t> &lt; k log</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k-1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log</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N</a:t>
            </a:r>
            <a:r>
              <a:rPr lang="en-US" sz="2400" dirty="0">
                <a:solidFill>
                  <a:srgbClr val="0000FF"/>
                </a:solidFill>
                <a:latin typeface="Times New Roman" panose="02020603050405020304" pitchFamily="18" charset="0"/>
                <a:cs typeface="Times New Roman" panose="02020603050405020304" pitchFamily="18" charset="0"/>
              </a:rPr>
              <a:t> &lt; k]</a:t>
            </a:r>
          </a:p>
        </p:txBody>
      </p:sp>
      <p:sp>
        <p:nvSpPr>
          <p:cNvPr id="7" name="TextBox 6">
            <a:extLst>
              <a:ext uri="{FF2B5EF4-FFF2-40B4-BE49-F238E27FC236}">
                <a16:creationId xmlns:a16="http://schemas.microsoft.com/office/drawing/2014/main" id="{41F58728-C761-BED2-C91E-57BC0EBE7A8D}"/>
              </a:ext>
            </a:extLst>
          </p:cNvPr>
          <p:cNvSpPr txBox="1"/>
          <p:nvPr/>
        </p:nvSpPr>
        <p:spPr>
          <a:xfrm>
            <a:off x="8547887" y="266773"/>
            <a:ext cx="3166318" cy="2000548"/>
          </a:xfrm>
          <a:prstGeom prst="rect">
            <a:avLst/>
          </a:prstGeom>
          <a:solidFill>
            <a:schemeClr val="accent1">
              <a:lumMod val="20000"/>
              <a:lumOff val="80000"/>
            </a:schemeClr>
          </a:solidFill>
        </p:spPr>
        <p:txBody>
          <a:bodyPr wrap="square">
            <a:spAutoFit/>
          </a:bodyPr>
          <a:lstStyle/>
          <a:p>
            <a:pPr eaLnBrk="0" fontAlgn="base" hangingPunct="0">
              <a:spcBef>
                <a:spcPct val="0"/>
              </a:spcBef>
              <a:spcAft>
                <a:spcPct val="0"/>
              </a:spcAft>
            </a:pPr>
            <a:r>
              <a:rPr lang="en-US" altLang="en-US" sz="2000" spc="-100" dirty="0">
                <a:latin typeface="Consolas" panose="020B0609020204030204" pitchFamily="49" charset="0"/>
                <a:ea typeface="Calibri" panose="020F0502020204030204" pitchFamily="34" charset="0"/>
                <a:cs typeface="Times New Roman" panose="02020603050405020304" pitchFamily="18" charset="0"/>
              </a:rPr>
              <a:t>Algorithm Binary(</a:t>
            </a:r>
            <a:r>
              <a:rPr lang="en-US" sz="2000" i="1" dirty="0">
                <a:latin typeface="Times New Roman" panose="02020603050405020304" pitchFamily="18" charset="0"/>
                <a:ea typeface="Calibri" panose="020F0502020204030204" pitchFamily="34" charset="0"/>
                <a:cs typeface="Times New Roman" panose="02020603050405020304" pitchFamily="18" charset="0"/>
              </a:rPr>
              <a:t>N</a:t>
            </a:r>
            <a:r>
              <a:rPr lang="en-US" altLang="en-US" sz="2000" spc="-100" dirty="0">
                <a:latin typeface="Consolas" panose="020B0609020204030204" pitchFamily="49" charset="0"/>
                <a:ea typeface="Calibri" panose="020F0502020204030204" pitchFamily="34" charset="0"/>
                <a:cs typeface="Times New Roman" panose="02020603050405020304" pitchFamily="18" charset="0"/>
              </a:rPr>
              <a:t>)</a:t>
            </a:r>
            <a:endParaRPr lang="en-US" altLang="en-US" sz="2000" spc="-100" dirty="0">
              <a:latin typeface="Consolas" panose="020B0609020204030204" pitchFamily="49" charset="0"/>
              <a:cs typeface="Times New Roman" panose="02020603050405020304" pitchFamily="18" charset="0"/>
            </a:endParaRPr>
          </a:p>
          <a:p>
            <a:pPr lvl="0" indent="457200" eaLnBrk="0" fontAlgn="base" hangingPunct="0">
              <a:spcBef>
                <a:spcPct val="0"/>
              </a:spcBef>
              <a:spcAft>
                <a:spcPct val="0"/>
              </a:spcAft>
            </a:pPr>
            <a:r>
              <a:rPr lang="en-US" altLang="en-US" sz="2000" spc="-100" dirty="0">
                <a:latin typeface="Times New Roman" panose="02020603050405020304" pitchFamily="18" charset="0"/>
                <a:ea typeface="Calibri" panose="020F0502020204030204" pitchFamily="34" charset="0"/>
                <a:cs typeface="Times New Roman" panose="02020603050405020304" pitchFamily="18" charset="0"/>
              </a:rPr>
              <a:t>k ← 1;</a:t>
            </a:r>
          </a:p>
          <a:p>
            <a:pPr lvl="0" indent="457200" eaLnBrk="0" fontAlgn="base" hangingPunct="0">
              <a:spcBef>
                <a:spcPct val="0"/>
              </a:spcBef>
              <a:spcAft>
                <a:spcPct val="0"/>
              </a:spcAft>
            </a:pPr>
            <a:r>
              <a:rPr lang="en-US" altLang="en-US" sz="2000" spc="-100" dirty="0">
                <a:latin typeface="Times New Roman" panose="02020603050405020304" pitchFamily="18" charset="0"/>
                <a:ea typeface="Calibri" panose="020F0502020204030204" pitchFamily="34" charset="0"/>
                <a:cs typeface="Times New Roman" panose="02020603050405020304" pitchFamily="18" charset="0"/>
              </a:rPr>
              <a:t>while (</a:t>
            </a:r>
            <a:r>
              <a:rPr lang="en-US" sz="2000" i="1" dirty="0">
                <a:latin typeface="Times New Roman" panose="02020603050405020304" pitchFamily="18" charset="0"/>
                <a:ea typeface="Calibri" panose="020F0502020204030204" pitchFamily="34" charset="0"/>
                <a:cs typeface="Times New Roman" panose="02020603050405020304" pitchFamily="18" charset="0"/>
              </a:rPr>
              <a:t>N</a:t>
            </a:r>
            <a:r>
              <a:rPr lang="en-US" altLang="en-US" sz="2000" spc="-100" dirty="0">
                <a:latin typeface="Times New Roman" panose="02020603050405020304" pitchFamily="18" charset="0"/>
                <a:ea typeface="Calibri" panose="020F0502020204030204" pitchFamily="34" charset="0"/>
                <a:cs typeface="Times New Roman" panose="02020603050405020304" pitchFamily="18" charset="0"/>
              </a:rPr>
              <a:t> &gt; 1) do </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000" spc="-100" dirty="0">
              <a:solidFill>
                <a:srgbClr val="0000FF"/>
              </a:solidFill>
              <a:latin typeface="Times New Roman" panose="02020603050405020304" pitchFamily="18" charset="0"/>
              <a:cs typeface="Times New Roman" panose="02020603050405020304" pitchFamily="18" charset="0"/>
            </a:endParaRPr>
          </a:p>
          <a:p>
            <a:pPr lvl="0" indent="457200" eaLnBrk="0" fontAlgn="base" hangingPunct="0">
              <a:spcBef>
                <a:spcPct val="0"/>
              </a:spcBef>
              <a:spcAft>
                <a:spcPct val="0"/>
              </a:spcAft>
            </a:pPr>
            <a:r>
              <a:rPr lang="en-US" altLang="en-US" sz="2000" spc="-100" dirty="0">
                <a:latin typeface="Times New Roman" panose="02020603050405020304" pitchFamily="18" charset="0"/>
                <a:ea typeface="Calibri" panose="020F0502020204030204" pitchFamily="34" charset="0"/>
                <a:cs typeface="Times New Roman" panose="02020603050405020304" pitchFamily="18" charset="0"/>
              </a:rPr>
              <a:t>	k ← k + 1; </a:t>
            </a:r>
          </a:p>
          <a:p>
            <a:pPr lvl="0" indent="457200" eaLnBrk="0" fontAlgn="base" hangingPunct="0">
              <a:spcBef>
                <a:spcPct val="0"/>
              </a:spcBef>
              <a:spcAft>
                <a:spcPct val="0"/>
              </a:spcAft>
            </a:pP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a:latin typeface="Times New Roman" panose="02020603050405020304" pitchFamily="18" charset="0"/>
                <a:ea typeface="Calibri" panose="020F0502020204030204" pitchFamily="34" charset="0"/>
                <a:cs typeface="Times New Roman" panose="02020603050405020304" pitchFamily="18" charset="0"/>
              </a:rPr>
              <a:t> N</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altLang="en-US" sz="2000" spc="-1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i="1" dirty="0">
                <a:latin typeface="Times New Roman" panose="02020603050405020304" pitchFamily="18" charset="0"/>
                <a:ea typeface="Calibri" panose="020F0502020204030204" pitchFamily="34" charset="0"/>
                <a:cs typeface="Times New Roman" panose="02020603050405020304" pitchFamily="18" charset="0"/>
              </a:rPr>
              <a:t> N </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spc="-1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spc="-1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lvl="0" indent="457200" eaLnBrk="0" fontAlgn="base" hangingPunct="0">
              <a:spcBef>
                <a:spcPct val="0"/>
              </a:spcBef>
              <a:spcAft>
                <a:spcPct val="0"/>
              </a:spcAft>
            </a:pPr>
            <a:r>
              <a:rPr lang="en-US" altLang="en-US" sz="2000" spc="-1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spc="-1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1F27B8E-EF00-3737-0ADA-05EE7A904BE3}"/>
              </a:ext>
            </a:extLst>
          </p:cNvPr>
          <p:cNvSpPr txBox="1"/>
          <p:nvPr/>
        </p:nvSpPr>
        <p:spPr>
          <a:xfrm>
            <a:off x="358346" y="4633784"/>
            <a:ext cx="158129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a:solidFill>
                  <a:srgbClr val="0000FF"/>
                </a:solidFill>
                <a:latin typeface="Times New Roman" panose="02020603050405020304" pitchFamily="18" charset="0"/>
                <a:cs typeface="Times New Roman" panose="02020603050405020304" pitchFamily="18" charset="0"/>
              </a:rPr>
              <a:t>2</a:t>
            </a:r>
            <a:r>
              <a:rPr lang="en-US" sz="1800" baseline="30000" dirty="0">
                <a:solidFill>
                  <a:srgbClr val="0000FF"/>
                </a:solidFill>
                <a:latin typeface="Times New Roman" panose="02020603050405020304" pitchFamily="18" charset="0"/>
                <a:cs typeface="Times New Roman" panose="02020603050405020304" pitchFamily="18" charset="0"/>
              </a:rPr>
              <a:t>k-1</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00FF"/>
                </a:solidFill>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N</a:t>
            </a:r>
            <a:r>
              <a:rPr lang="en-US" sz="1800" dirty="0">
                <a:solidFill>
                  <a:srgbClr val="0000FF"/>
                </a:solidFill>
                <a:latin typeface="Times New Roman" panose="02020603050405020304" pitchFamily="18" charset="0"/>
                <a:cs typeface="Times New Roman" panose="02020603050405020304" pitchFamily="18" charset="0"/>
              </a:rPr>
              <a:t> &lt; 2</a:t>
            </a:r>
            <a:r>
              <a:rPr lang="en-US" sz="1800" baseline="30000" dirty="0">
                <a:solidFill>
                  <a:srgbClr val="0000FF"/>
                </a:solidFill>
                <a:latin typeface="Times New Roman" panose="02020603050405020304" pitchFamily="18" charset="0"/>
                <a:cs typeface="Times New Roman" panose="02020603050405020304" pitchFamily="18" charset="0"/>
              </a:rPr>
              <a:t>k </a:t>
            </a:r>
            <a:endParaRPr lang="en-US" sz="1800" dirty="0">
              <a:solidFill>
                <a:srgbClr val="0000FF"/>
              </a:solidFill>
              <a:latin typeface="Times New Roman" panose="02020603050405020304" pitchFamily="18" charset="0"/>
              <a:cs typeface="Times New Roman" panose="02020603050405020304" pitchFamily="18" charset="0"/>
            </a:endParaRPr>
          </a:p>
          <a:p>
            <a:r>
              <a:rPr lang="en-US" dirty="0">
                <a:solidFill>
                  <a:srgbClr val="0000FF"/>
                </a:solidFill>
                <a:latin typeface="Times New Roman" panose="02020603050405020304" pitchFamily="18" charset="0"/>
                <a:cs typeface="Times New Roman" panose="02020603050405020304" pitchFamily="18" charset="0"/>
              </a:rPr>
              <a:t>If k = 4 bits then 1000 </a:t>
            </a:r>
            <a:r>
              <a:rPr lang="en-US"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00FF"/>
                </a:solidFill>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N</a:t>
            </a:r>
            <a:r>
              <a:rPr lang="en-US" sz="1800" dirty="0">
                <a:solidFill>
                  <a:srgbClr val="0000FF"/>
                </a:solidFill>
                <a:latin typeface="Times New Roman" panose="02020603050405020304" pitchFamily="18" charset="0"/>
                <a:cs typeface="Times New Roman" panose="02020603050405020304" pitchFamily="18" charset="0"/>
              </a:rPr>
              <a:t> &lt;</a:t>
            </a:r>
            <a:r>
              <a:rPr lang="en-US" dirty="0">
                <a:solidFill>
                  <a:srgbClr val="0000FF"/>
                </a:solidFill>
                <a:latin typeface="Times New Roman" panose="02020603050405020304" pitchFamily="18" charset="0"/>
                <a:cs typeface="Times New Roman" panose="02020603050405020304" pitchFamily="18" charset="0"/>
              </a:rPr>
              <a:t> 1111</a:t>
            </a:r>
            <a:endParaRPr lang="en-US" dirty="0"/>
          </a:p>
        </p:txBody>
      </p:sp>
      <p:pic>
        <p:nvPicPr>
          <p:cNvPr id="8" name="Picture 7" descr="Confused emoticon Stock Vector - 11275856">
            <a:extLst>
              <a:ext uri="{FF2B5EF4-FFF2-40B4-BE49-F238E27FC236}">
                <a16:creationId xmlns:a16="http://schemas.microsoft.com/office/drawing/2014/main" id="{B8B00138-5427-48F2-99EB-7B6CCE434CD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7178" y="1723095"/>
            <a:ext cx="511367" cy="501121"/>
          </a:xfrm>
          <a:prstGeom prst="rect">
            <a:avLst/>
          </a:prstGeom>
          <a:noFill/>
          <a:ln>
            <a:noFill/>
          </a:ln>
        </p:spPr>
      </p:pic>
    </p:spTree>
    <p:extLst>
      <p:ext uri="{BB962C8B-B14F-4D97-AF65-F5344CB8AC3E}">
        <p14:creationId xmlns:p14="http://schemas.microsoft.com/office/powerpoint/2010/main" val="1781030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90F2CDFF-C0AE-4ECA-858D-70A840AD98BC}"/>
              </a:ext>
            </a:extLst>
          </p:cNvPr>
          <p:cNvSpPr txBox="1"/>
          <p:nvPr/>
        </p:nvSpPr>
        <p:spPr>
          <a:xfrm>
            <a:off x="1321467" y="1099096"/>
            <a:ext cx="1998203" cy="501104"/>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321467" y="1099096"/>
            <a:ext cx="8734697" cy="5047536"/>
          </a:xfrm>
          <a:prstGeom prst="rect">
            <a:avLst/>
          </a:prstGeom>
        </p:spPr>
        <p:txBody>
          <a:bodyPr wrap="square">
            <a:spAutoFit/>
          </a:bodyPr>
          <a:lstStyle/>
          <a:p>
            <a:pPr>
              <a:spcAft>
                <a:spcPts val="1200"/>
              </a:spcAft>
            </a:pPr>
            <a:r>
              <a:rPr lang="en-US" sz="2800" dirty="0">
                <a:cs typeface="Times New Roman" panose="02020603050405020304" pitchFamily="18" charset="0"/>
              </a:rPr>
              <a:t>Example 0.6: </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exact formula for the number of times, C(</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the comparison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&gt; 1  to be executed is:</a:t>
            </a:r>
          </a:p>
          <a:p>
            <a:pPr>
              <a:spcAft>
                <a:spcPts val="12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C(</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k,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k-1</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400" baseline="30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then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(k-1)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k -1</a:t>
            </a:r>
          </a:p>
          <a:p>
            <a:pPr>
              <a:spcAft>
                <a:spcPts val="1200"/>
              </a:spcAft>
            </a:pP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N</a:t>
            </a:r>
            <a:r>
              <a:rPr lang="en-US" sz="24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where </a:t>
            </a:r>
            <a:r>
              <a:rPr lang="en-US" sz="2400" dirty="0">
                <a:latin typeface="Times New Roman" panose="02020603050405020304" pitchFamily="18" charset="0"/>
                <a:cs typeface="Times New Roman" panose="02020603050405020304" pitchFamily="18" charset="0"/>
              </a:rPr>
              <a:t>2</a:t>
            </a:r>
            <a:r>
              <a:rPr lang="en-US" sz="2400" baseline="30000" dirty="0">
                <a:latin typeface="Times New Roman" panose="02020603050405020304" pitchFamily="18" charset="0"/>
                <a:cs typeface="Times New Roman" panose="02020603050405020304" pitchFamily="18" charset="0"/>
              </a:rPr>
              <a:t>k-1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&lt;  2</a:t>
            </a:r>
            <a:r>
              <a:rPr lang="en-US" sz="2400" baseline="30000" dirty="0">
                <a:latin typeface="Times New Roman" panose="02020603050405020304" pitchFamily="18" charset="0"/>
                <a:cs typeface="Times New Roman" panose="02020603050405020304" pitchFamily="18" charset="0"/>
              </a:rPr>
              <a:t>k</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Θ( log</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number of bits in the binary representation of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is</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k =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bits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2B100D-4EE7-D63C-0908-5F21B930A768}"/>
              </a:ext>
            </a:extLst>
          </p:cNvPr>
          <p:cNvSpPr txBox="1"/>
          <p:nvPr/>
        </p:nvSpPr>
        <p:spPr>
          <a:xfrm>
            <a:off x="8796611" y="4280627"/>
            <a:ext cx="3166318" cy="2246769"/>
          </a:xfrm>
          <a:prstGeom prst="rect">
            <a:avLst/>
          </a:prstGeom>
          <a:solidFill>
            <a:schemeClr val="accent1">
              <a:lumMod val="20000"/>
              <a:lumOff val="80000"/>
            </a:schemeClr>
          </a:solidFill>
        </p:spPr>
        <p:txBody>
          <a:bodyPr wrap="square">
            <a:spAutoFit/>
          </a:bodyPr>
          <a:lstStyle/>
          <a:p>
            <a:pPr eaLnBrk="0" fontAlgn="base" hangingPunct="0">
              <a:spcBef>
                <a:spcPct val="0"/>
              </a:spcBef>
              <a:spcAft>
                <a:spcPct val="0"/>
              </a:spcAft>
            </a:pPr>
            <a:r>
              <a:rPr lang="en-US" altLang="en-US" sz="2000" spc="-100" dirty="0">
                <a:latin typeface="Consolas" panose="020B0609020204030204" pitchFamily="49" charset="0"/>
                <a:ea typeface="Calibri" panose="020F0502020204030204" pitchFamily="34" charset="0"/>
                <a:cs typeface="Times New Roman" panose="02020603050405020304" pitchFamily="18" charset="0"/>
              </a:rPr>
              <a:t>Algorithm Binary(</a:t>
            </a:r>
            <a:r>
              <a:rPr lang="en-US" sz="2000" i="1" dirty="0">
                <a:latin typeface="Times New Roman" panose="02020603050405020304" pitchFamily="18" charset="0"/>
                <a:ea typeface="Calibri" panose="020F0502020204030204" pitchFamily="34" charset="0"/>
                <a:cs typeface="Times New Roman" panose="02020603050405020304" pitchFamily="18" charset="0"/>
              </a:rPr>
              <a:t>N</a:t>
            </a:r>
            <a:r>
              <a:rPr lang="en-US" altLang="en-US" sz="2000" spc="-100" dirty="0">
                <a:latin typeface="Consolas" panose="020B0609020204030204" pitchFamily="49" charset="0"/>
                <a:ea typeface="Calibri" panose="020F0502020204030204" pitchFamily="34" charset="0"/>
                <a:cs typeface="Times New Roman" panose="02020603050405020304" pitchFamily="18" charset="0"/>
              </a:rPr>
              <a:t>)</a:t>
            </a:r>
            <a:endParaRPr lang="en-US" altLang="en-US" sz="2000" spc="-100" dirty="0">
              <a:latin typeface="Consolas" panose="020B0609020204030204" pitchFamily="49" charset="0"/>
              <a:cs typeface="Times New Roman" panose="02020603050405020304" pitchFamily="18" charset="0"/>
            </a:endParaRPr>
          </a:p>
          <a:p>
            <a:pPr lvl="0" indent="457200" eaLnBrk="0" fontAlgn="base" hangingPunct="0">
              <a:spcBef>
                <a:spcPct val="0"/>
              </a:spcBef>
              <a:spcAft>
                <a:spcPct val="0"/>
              </a:spcAft>
            </a:pPr>
            <a:r>
              <a:rPr lang="en-US" altLang="en-US" sz="2000" spc="-100" dirty="0">
                <a:latin typeface="Times New Roman" panose="02020603050405020304" pitchFamily="18" charset="0"/>
                <a:ea typeface="Calibri" panose="020F0502020204030204" pitchFamily="34" charset="0"/>
                <a:cs typeface="Times New Roman" panose="02020603050405020304" pitchFamily="18" charset="0"/>
              </a:rPr>
              <a:t>k← 1; </a:t>
            </a:r>
          </a:p>
          <a:p>
            <a:pPr lvl="0" indent="457200" eaLnBrk="0" fontAlgn="base" hangingPunct="0">
              <a:spcBef>
                <a:spcPct val="0"/>
              </a:spcBef>
              <a:spcAft>
                <a:spcPct val="0"/>
              </a:spcAft>
            </a:pPr>
            <a:r>
              <a:rPr lang="en-US" altLang="en-US" sz="2000" spc="-100" dirty="0">
                <a:latin typeface="Times New Roman" panose="02020603050405020304" pitchFamily="18" charset="0"/>
                <a:ea typeface="Calibri" panose="020F0502020204030204" pitchFamily="34" charset="0"/>
                <a:cs typeface="Times New Roman" panose="02020603050405020304" pitchFamily="18" charset="0"/>
              </a:rPr>
              <a:t>while (</a:t>
            </a:r>
            <a:r>
              <a:rPr lang="en-US" sz="2000" i="1" dirty="0">
                <a:latin typeface="Times New Roman" panose="02020603050405020304" pitchFamily="18" charset="0"/>
                <a:ea typeface="Calibri" panose="020F0502020204030204" pitchFamily="34" charset="0"/>
                <a:cs typeface="Times New Roman" panose="02020603050405020304" pitchFamily="18" charset="0"/>
              </a:rPr>
              <a:t>N </a:t>
            </a:r>
            <a:r>
              <a:rPr lang="en-US" altLang="en-US" sz="2000" spc="-100" dirty="0">
                <a:latin typeface="Times New Roman" panose="02020603050405020304" pitchFamily="18" charset="0"/>
                <a:ea typeface="Calibri" panose="020F0502020204030204" pitchFamily="34" charset="0"/>
                <a:cs typeface="Times New Roman" panose="02020603050405020304" pitchFamily="18" charset="0"/>
              </a:rPr>
              <a:t>&gt; 1) do </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000" spc="-100" dirty="0">
              <a:latin typeface="Times New Roman" panose="02020603050405020304" pitchFamily="18" charset="0"/>
              <a:ea typeface="Calibri" panose="020F0502020204030204" pitchFamily="34" charset="0"/>
              <a:cs typeface="Times New Roman" panose="02020603050405020304" pitchFamily="18" charset="0"/>
            </a:endParaRPr>
          </a:p>
          <a:p>
            <a:pPr lvl="0" indent="457200" eaLnBrk="0" fontAlgn="base" hangingPunct="0">
              <a:spcBef>
                <a:spcPct val="0"/>
              </a:spcBef>
              <a:spcAft>
                <a:spcPct val="0"/>
              </a:spcAft>
            </a:pP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a:latin typeface="Times New Roman" panose="02020603050405020304" pitchFamily="18" charset="0"/>
                <a:ea typeface="Calibri" panose="020F0502020204030204" pitchFamily="34" charset="0"/>
                <a:cs typeface="Times New Roman" panose="02020603050405020304" pitchFamily="18" charset="0"/>
              </a:rPr>
              <a:t> N</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altLang="en-US" sz="2000" spc="-1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i="1" dirty="0">
                <a:latin typeface="Times New Roman" panose="02020603050405020304" pitchFamily="18" charset="0"/>
                <a:ea typeface="Calibri" panose="020F0502020204030204" pitchFamily="34" charset="0"/>
                <a:cs typeface="Times New Roman" panose="02020603050405020304" pitchFamily="18" charset="0"/>
              </a:rPr>
              <a:t> N </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spc="-1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spc="-1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indent="457200" eaLnBrk="0" fontAlgn="base" hangingPunct="0">
              <a:spcBef>
                <a:spcPct val="0"/>
              </a:spcBef>
              <a:spcAft>
                <a:spcPct val="0"/>
              </a:spcAft>
            </a:pPr>
            <a:r>
              <a:rPr lang="en-US" altLang="en-US" sz="2000" spc="-100" dirty="0">
                <a:latin typeface="Times New Roman" panose="02020603050405020304" pitchFamily="18" charset="0"/>
                <a:ea typeface="Calibri" panose="020F0502020204030204" pitchFamily="34" charset="0"/>
                <a:cs typeface="Times New Roman" panose="02020603050405020304" pitchFamily="18" charset="0"/>
              </a:rPr>
              <a:t> 	  k ← k + 1; </a:t>
            </a:r>
          </a:p>
          <a:p>
            <a:pPr lvl="0" indent="457200" eaLnBrk="0" fontAlgn="base" hangingPunct="0">
              <a:spcBef>
                <a:spcPct val="0"/>
              </a:spcBef>
              <a:spcAft>
                <a:spcPct val="0"/>
              </a:spcAft>
            </a:pP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lvl="0" indent="457200" eaLnBrk="0" fontAlgn="base" hangingPunct="0">
              <a:spcBef>
                <a:spcPct val="0"/>
              </a:spcBef>
              <a:spcAft>
                <a:spcPct val="0"/>
              </a:spcAft>
            </a:pPr>
            <a:r>
              <a:rPr lang="en-US" altLang="en-US" sz="2000" spc="-1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spc="-1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7" name="Picture 6" descr="Emoticon making a point Stock Vector - 14709057">
            <a:extLst>
              <a:ext uri="{FF2B5EF4-FFF2-40B4-BE49-F238E27FC236}">
                <a16:creationId xmlns:a16="http://schemas.microsoft.com/office/drawing/2014/main" id="{1DDF1DE9-77A0-4EFA-BAE1-05F75A2DCD2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90788">
            <a:off x="637982" y="2324500"/>
            <a:ext cx="540688" cy="384629"/>
          </a:xfrm>
          <a:prstGeom prst="rect">
            <a:avLst/>
          </a:prstGeom>
          <a:noFill/>
          <a:ln>
            <a:noFill/>
          </a:ln>
        </p:spPr>
      </p:pic>
    </p:spTree>
    <p:extLst>
      <p:ext uri="{BB962C8B-B14F-4D97-AF65-F5344CB8AC3E}">
        <p14:creationId xmlns:p14="http://schemas.microsoft.com/office/powerpoint/2010/main" val="2078371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90F2CDFF-C0AE-4ECA-858D-70A840AD98BC}"/>
              </a:ext>
            </a:extLst>
          </p:cNvPr>
          <p:cNvSpPr txBox="1"/>
          <p:nvPr/>
        </p:nvSpPr>
        <p:spPr>
          <a:xfrm>
            <a:off x="1060316" y="5428033"/>
            <a:ext cx="9800362" cy="530927"/>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582628" y="1010389"/>
            <a:ext cx="9195758" cy="5411738"/>
          </a:xfrm>
          <a:prstGeom prst="rect">
            <a:avLst/>
          </a:prstGeom>
        </p:spPr>
        <p:txBody>
          <a:bodyPr wrap="square">
            <a:spAutoFit/>
          </a:bodyPr>
          <a:lstStyle/>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Note:	For </a:t>
            </a:r>
            <a:r>
              <a:rPr lang="en-US" sz="2400" dirty="0">
                <a:solidFill>
                  <a:srgbClr val="0000FF"/>
                </a:solidFill>
                <a:latin typeface="Times New Roman" panose="02020603050405020304" pitchFamily="18" charset="0"/>
                <a:cs typeface="Times New Roman" panose="02020603050405020304" pitchFamily="18" charset="0"/>
              </a:rPr>
              <a:t>2</a:t>
            </a:r>
            <a:r>
              <a:rPr lang="en-US" sz="2400" baseline="30000" dirty="0">
                <a:solidFill>
                  <a:srgbClr val="0000FF"/>
                </a:solidFill>
                <a:latin typeface="Times New Roman" panose="02020603050405020304" pitchFamily="18" charset="0"/>
                <a:cs typeface="Times New Roman" panose="02020603050405020304" pitchFamily="18" charset="0"/>
              </a:rPr>
              <a:t>k-1</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&lt; 2</a:t>
            </a:r>
            <a:r>
              <a:rPr lang="en-US" sz="2400" baseline="30000" dirty="0">
                <a:solidFill>
                  <a:srgbClr val="0000FF"/>
                </a:solidFill>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a:t>
            </a:r>
            <a:r>
              <a:rPr lang="en-US" sz="2400" baseline="300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the number of bits k for representing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is          			        k =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N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a:t>
            </a: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The number of bits representing </a:t>
            </a:r>
            <a:r>
              <a:rPr lang="en-US" sz="2400" dirty="0">
                <a:solidFill>
                  <a:srgbClr val="0000FF"/>
                </a:solidFill>
                <a:latin typeface="Times New Roman" panose="02020603050405020304" pitchFamily="18" charset="0"/>
                <a:cs typeface="Times New Roman" panose="02020603050405020304" pitchFamily="18" charset="0"/>
              </a:rPr>
              <a:t>8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 </a:t>
            </a:r>
            <a:r>
              <a:rPr lang="en-US" sz="2400" dirty="0">
                <a:solidFill>
                  <a:srgbClr val="0000FF"/>
                </a:solidFill>
                <a:latin typeface="Times New Roman" panose="02020603050405020304" pitchFamily="18" charset="0"/>
                <a:cs typeface="Times New Roman" panose="02020603050405020304" pitchFamily="18" charset="0"/>
              </a:rPr>
              <a:t>&lt; 16 are: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100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8 </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  = 3 + 1, where  8 = </a:t>
            </a:r>
            <a:r>
              <a:rPr lang="en-US" sz="2400" dirty="0">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3  </a:t>
            </a:r>
            <a:r>
              <a:rPr lang="en-US" sz="2400" dirty="0">
                <a:latin typeface="Times New Roman" panose="02020603050405020304" pitchFamily="18" charset="0"/>
                <a:ea typeface="Calibri" panose="020F0502020204030204" pitchFamily="34" charset="0"/>
                <a:cs typeface="Times New Roman" panose="02020603050405020304" pitchFamily="18" charset="0"/>
              </a:rPr>
              <a:t>                1 0 0 0</a:t>
            </a:r>
          </a:p>
          <a:p>
            <a:pPr>
              <a:spcBef>
                <a:spcPts val="1000"/>
              </a:spcBef>
              <a:spcAft>
                <a:spcPts val="6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9 </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  = 3 + 1 				  </a:t>
            </a:r>
            <a:r>
              <a:rPr lang="en-US" sz="2400" dirty="0">
                <a:latin typeface="Times New Roman" panose="02020603050405020304" pitchFamily="18" charset="0"/>
                <a:ea typeface="Calibri" panose="020F0502020204030204" pitchFamily="34" charset="0"/>
                <a:cs typeface="Times New Roman" panose="02020603050405020304" pitchFamily="18" charset="0"/>
              </a:rPr>
              <a:t>1 0 0 1</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1000"/>
              </a:spcBef>
              <a:spcAft>
                <a:spcPts val="6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15</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 = 3 + 1			   	   1 1 1 1</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1000"/>
              </a:spcBef>
              <a:spcAft>
                <a:spcPts val="6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16</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 = 4 + 1 where 16 = </a:t>
            </a:r>
            <a:r>
              <a:rPr lang="en-US" sz="2400" dirty="0">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4  </a:t>
            </a:r>
            <a:r>
              <a:rPr lang="en-US" sz="2400" dirty="0">
                <a:latin typeface="Times New Roman" panose="02020603050405020304" pitchFamily="18" charset="0"/>
                <a:ea typeface="Calibri" panose="020F0502020204030204" pitchFamily="34" charset="0"/>
                <a:cs typeface="Times New Roman" panose="02020603050405020304" pitchFamily="18" charset="0"/>
              </a:rPr>
              <a:t>		1 0 0 0 0</a:t>
            </a:r>
          </a:p>
          <a:p>
            <a:pPr>
              <a:spcBef>
                <a:spcPts val="1000"/>
              </a:spcBef>
              <a:spcAft>
                <a:spcPts val="6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We can show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  ⌈log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+ 1)⌉.</a:t>
            </a:r>
          </a:p>
          <a:p>
            <a:pPr>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How much does the size of a number change when we change the base?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6080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07176" y="220044"/>
                <a:ext cx="9466474" cy="6417911"/>
              </a:xfrm>
              <a:prstGeom prst="rect">
                <a:avLst/>
              </a:prstGeom>
            </p:spPr>
            <p:txBody>
              <a:bodyPr wrap="square">
                <a:spAutoFit/>
              </a:bodyPr>
              <a:lstStyle/>
              <a:p>
                <a:pPr>
                  <a:lnSpc>
                    <a:spcPct val="150000"/>
                  </a:lnSpc>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How much does the size of a number change, when we change base?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61963" indent="-461963">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rule of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converting logarithms from base </a:t>
                </a:r>
                <a:r>
                  <a:rPr lang="en-US" sz="24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to base </a:t>
                </a:r>
                <a:r>
                  <a:rPr lang="en-US" sz="24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pPr>
                <a14:m>
                  <m:oMath xmlns:m="http://schemas.openxmlformats.org/officeDocument/2006/math">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40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𝑙𝑜𝑔</m:t>
                            </m:r>
                          </m:e>
                          <m:sub>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𝑏</m:t>
                            </m:r>
                          </m:sub>
                        </m:sSub>
                      </m:fName>
                      <m:e>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𝑁</m:t>
                        </m:r>
                      </m:e>
                    </m:func>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2400" i="1">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𝑙𝑜𝑔</m:t>
                                </m:r>
                              </m:e>
                              <m:sub>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𝑁</m:t>
                            </m:r>
                          </m:e>
                        </m:func>
                      </m:num>
                      <m:den>
                        <m:func>
                          <m:funcPr>
                            <m:ctrlPr>
                              <a:rPr lang="en-US" sz="2400" i="1">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𝑙𝑜𝑔</m:t>
                                </m:r>
                              </m:e>
                              <m:sub>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𝑏</m:t>
                            </m:r>
                          </m:e>
                        </m:func>
                      </m:den>
                    </m:f>
                  </m:oMath>
                </a14:m>
                <a:r>
                  <a:rPr lang="en-US" sz="2400" dirty="0">
                    <a:solidFill>
                      <a:srgbClr val="0000FF"/>
                    </a:solidFill>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FF"/>
                    </a:solidFill>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That is, </a:t>
                </a:r>
                <a14:m>
                  <m:oMath xmlns:m="http://schemas.openxmlformats.org/officeDocument/2006/math">
                    <m:func>
                      <m:funcPr>
                        <m:ctrlPr>
                          <a:rPr lang="en-US" sz="2400" i="1">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𝑙𝑜𝑔</m:t>
                            </m:r>
                          </m:e>
                          <m:sub>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𝑁</m:t>
                        </m:r>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 </m:t>
                        </m:r>
                      </m:e>
                    </m:func>
                    <m:func>
                      <m:funcPr>
                        <m:ctrlPr>
                          <a:rPr lang="en-US" sz="2400" i="1" smtClean="0">
                            <a:solidFill>
                              <a:schemeClr val="tx1"/>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chemeClr val="tx1"/>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chemeClr val="tx1"/>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𝑙𝑜𝑔</m:t>
                            </m:r>
                          </m:e>
                          <m:sub>
                            <m:r>
                              <a:rPr lang="en-US" sz="2400" b="0" i="1" smtClean="0">
                                <a:solidFill>
                                  <a:schemeClr val="tx1"/>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2400" b="0" i="1" smtClean="0">
                            <a:solidFill>
                              <a:schemeClr val="tx1"/>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𝑏</m:t>
                        </m:r>
                      </m:e>
                    </m:func>
                    <m:d>
                      <m:dPr>
                        <m:ctrlPr>
                          <a:rPr lang="en-US" sz="2400" i="1">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dPr>
                      <m:e>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400" i="1">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𝑙𝑜𝑔</m:t>
                                </m:r>
                              </m:e>
                              <m:sub>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𝑏</m:t>
                                </m:r>
                              </m:sub>
                            </m:sSub>
                          </m:fName>
                          <m:e>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𝑁</m:t>
                            </m:r>
                          </m:e>
                        </m:func>
                      </m:e>
                    </m:d>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endParaRPr>
              </a:p>
              <a:p>
                <a:pPr marL="461963" indent="-461963">
                  <a:lnSpc>
                    <a:spcPct val="150000"/>
                  </a:lnSpc>
                  <a:buFont typeface="Arial" panose="020B0604020202020204" pitchFamily="34" charset="0"/>
                  <a:buChar char="•"/>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 size of integer N in base </a:t>
                </a:r>
                <a:r>
                  <a:rPr lang="en-US"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is the same as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 constant factor  </a:t>
                </a:r>
                <a14:m>
                  <m:oMath xmlns:m="http://schemas.openxmlformats.org/officeDocument/2006/math">
                    <m:func>
                      <m:func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𝑙𝑜𝑔</m:t>
                            </m:r>
                          </m:e>
                          <m:sub>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e>
                    </m:func>
                  </m:oMath>
                </a14:m>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of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its size in base b</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461963" indent="-461963">
                  <a:lnSpc>
                    <a:spcPct val="150000"/>
                  </a:lnSpc>
                  <a:buFont typeface="Arial" panose="020B0604020202020204" pitchFamily="34" charset="0"/>
                  <a:buChar char="•"/>
                </a:pPr>
                <a:r>
                  <a:rPr lang="en-US" sz="2400" dirty="0"/>
                  <a:t>Example:  Consider 256</a:t>
                </a:r>
                <a:r>
                  <a:rPr lang="en-US" sz="2400" baseline="-25000" dirty="0"/>
                  <a:t>10</a:t>
                </a:r>
                <a:r>
                  <a:rPr lang="en-US" sz="2400" dirty="0"/>
                  <a:t> = 100</a:t>
                </a:r>
                <a:r>
                  <a:rPr lang="en-US" sz="2400" baseline="-25000" dirty="0"/>
                  <a:t>16</a:t>
                </a:r>
                <a:r>
                  <a:rPr lang="en-US" sz="2400" dirty="0"/>
                  <a:t> = 1 0000 0000</a:t>
                </a:r>
                <a:r>
                  <a:rPr lang="en-US" sz="2400" baseline="-25000" dirty="0"/>
                  <a:t>2</a:t>
                </a:r>
                <a:r>
                  <a:rPr lang="en-US" sz="2400" dirty="0"/>
                  <a:t>. </a:t>
                </a:r>
              </a:p>
              <a:p>
                <a:r>
                  <a:rPr lang="en-US" sz="2400" dirty="0"/>
                  <a:t>       log</a:t>
                </a:r>
                <a:r>
                  <a:rPr lang="en-US" sz="2400" baseline="-25000" dirty="0"/>
                  <a:t>16</a:t>
                </a:r>
                <a:r>
                  <a:rPr lang="en-US" sz="2400" dirty="0"/>
                  <a:t> 256  =  </a:t>
                </a:r>
                <a14:m>
                  <m:oMath xmlns:m="http://schemas.openxmlformats.org/officeDocument/2006/math">
                    <m:f>
                      <m:fPr>
                        <m:ctrlPr>
                          <a:rPr lang="en-US" sz="2400" i="1">
                            <a:latin typeface="Cambria Math" panose="02040503050406030204" pitchFamily="18" charset="0"/>
                          </a:rPr>
                        </m:ctrlPr>
                      </m:fPr>
                      <m:num>
                        <m:func>
                          <m:funcPr>
                            <m:ctrlPr>
                              <a:rPr lang="en-US" sz="2400" i="1">
                                <a:latin typeface="Cambria Math" panose="02040503050406030204" pitchFamily="18" charset="0"/>
                              </a:rPr>
                            </m:ctrlPr>
                          </m:funcPr>
                          <m:fNa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fName>
                          <m:e>
                            <m:r>
                              <a:rPr lang="en-US" sz="2400" i="1">
                                <a:latin typeface="Cambria Math" panose="02040503050406030204" pitchFamily="18" charset="0"/>
                              </a:rPr>
                              <m:t>256</m:t>
                            </m:r>
                          </m:e>
                        </m:func>
                      </m:num>
                      <m:den>
                        <m:func>
                          <m:funcPr>
                            <m:ctrlPr>
                              <a:rPr lang="en-US" sz="2400" i="1">
                                <a:latin typeface="Cambria Math" panose="02040503050406030204" pitchFamily="18" charset="0"/>
                              </a:rPr>
                            </m:ctrlPr>
                          </m:funcPr>
                          <m:fNa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fName>
                          <m:e>
                            <m:r>
                              <a:rPr lang="en-US" sz="2400" i="1">
                                <a:latin typeface="Cambria Math" panose="02040503050406030204" pitchFamily="18" charset="0"/>
                              </a:rPr>
                              <m:t>16</m:t>
                            </m:r>
                          </m:e>
                        </m:func>
                      </m:den>
                    </m:f>
                  </m:oMath>
                </a14:m>
                <a:r>
                  <a:rPr lang="en-US" sz="2400" dirty="0"/>
                  <a:t> .         i.e., </a:t>
                </a:r>
                <a14:m>
                  <m:oMath xmlns:m="http://schemas.openxmlformats.org/officeDocument/2006/math">
                    <m:func>
                      <m:func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rgbClr val="0000FF"/>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256= </m:t>
                        </m:r>
                      </m:e>
                    </m:func>
                    <m:func>
                      <m:func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rgbClr val="0000FF"/>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16</m:t>
                        </m:r>
                      </m:e>
                    </m:func>
                    <m:d>
                      <m:d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rgbClr val="0000FF"/>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16</m:t>
                                </m:r>
                              </m:sub>
                            </m:sSub>
                          </m:fName>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256</m:t>
                            </m:r>
                          </m:e>
                        </m:func>
                      </m:e>
                    </m:d>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p>
              <a:p>
                <a:r>
                  <a:rPr lang="en-US" sz="2400" dirty="0"/>
                  <a:t>       </a:t>
                </a:r>
                <a14:m>
                  <m:oMath xmlns:m="http://schemas.openxmlformats.org/officeDocument/2006/math">
                    <m:func>
                      <m:funcPr>
                        <m:ctrlPr>
                          <a:rPr lang="en-US" sz="2400" i="1">
                            <a:latin typeface="Cambria Math" panose="02040503050406030204" pitchFamily="18" charset="0"/>
                          </a:rPr>
                        </m:ctrlPr>
                      </m:funcPr>
                      <m:fNa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16</m:t>
                            </m:r>
                          </m:sub>
                        </m:sSub>
                      </m:fName>
                      <m:e>
                        <m:sSup>
                          <m:sSupPr>
                            <m:ctrlPr>
                              <a:rPr lang="en-US" sz="2400" i="1">
                                <a:latin typeface="Cambria Math" panose="02040503050406030204" pitchFamily="18" charset="0"/>
                              </a:rPr>
                            </m:ctrlPr>
                          </m:sSupPr>
                          <m:e>
                            <m:r>
                              <a:rPr lang="en-US" sz="2400" i="1">
                                <a:latin typeface="Cambria Math" panose="02040503050406030204" pitchFamily="18" charset="0"/>
                              </a:rPr>
                              <m:t>16</m:t>
                            </m:r>
                          </m:e>
                          <m:sup>
                            <m:r>
                              <a:rPr lang="en-US" sz="2400" i="1">
                                <a:latin typeface="Cambria Math" panose="02040503050406030204" pitchFamily="18" charset="0"/>
                              </a:rPr>
                              <m:t>2</m:t>
                            </m:r>
                          </m:sup>
                        </m:sSup>
                      </m:e>
                    </m:func>
                    <m:r>
                      <m:rPr>
                        <m:nor/>
                      </m:rPr>
                      <a:rPr lang="en-US" sz="2400" dirty="0"/>
                      <m:t>=</m:t>
                    </m:r>
                    <m:r>
                      <a:rPr lang="en-US" sz="2400" b="0" i="1" dirty="0" smtClean="0">
                        <a:latin typeface="Cambria Math" panose="02040503050406030204" pitchFamily="18" charset="0"/>
                      </a:rPr>
                      <m:t> </m:t>
                    </m:r>
                    <m:f>
                      <m:fPr>
                        <m:ctrlPr>
                          <a:rPr lang="en-US" sz="2400" i="1" dirty="0">
                            <a:latin typeface="Cambria Math" panose="02040503050406030204" pitchFamily="18" charset="0"/>
                          </a:rPr>
                        </m:ctrlPr>
                      </m:fPr>
                      <m:num>
                        <m:func>
                          <m:funcPr>
                            <m:ctrlPr>
                              <a:rPr lang="en-US" sz="2400" i="1" dirty="0">
                                <a:latin typeface="Cambria Math" panose="02040503050406030204" pitchFamily="18" charset="0"/>
                              </a:rPr>
                            </m:ctrlPr>
                          </m:funcPr>
                          <m:fName>
                            <m:sSub>
                              <m:sSubPr>
                                <m:ctrlPr>
                                  <a:rPr lang="en-US" sz="2400" i="1" dirty="0">
                                    <a:latin typeface="Cambria Math" panose="02040503050406030204" pitchFamily="18" charset="0"/>
                                  </a:rPr>
                                </m:ctrlPr>
                              </m:sSubPr>
                              <m:e>
                                <m:r>
                                  <m:rPr>
                                    <m:sty m:val="p"/>
                                  </m:rPr>
                                  <a:rPr lang="en-US" sz="2400" dirty="0">
                                    <a:latin typeface="Cambria Math" panose="02040503050406030204" pitchFamily="18" charset="0"/>
                                  </a:rPr>
                                  <m:t>log</m:t>
                                </m:r>
                              </m:e>
                              <m:sub>
                                <m:r>
                                  <a:rPr lang="en-US" sz="2400" i="1" dirty="0">
                                    <a:latin typeface="Cambria Math" panose="02040503050406030204" pitchFamily="18" charset="0"/>
                                  </a:rPr>
                                  <m:t>2</m:t>
                                </m:r>
                              </m:sub>
                            </m:sSub>
                          </m:fName>
                          <m:e>
                            <m:sSup>
                              <m:sSupPr>
                                <m:ctrlPr>
                                  <a:rPr lang="en-US" sz="2400" i="1" dirty="0">
                                    <a:latin typeface="Cambria Math" panose="02040503050406030204" pitchFamily="18" charset="0"/>
                                  </a:rPr>
                                </m:ctrlPr>
                              </m:sSupPr>
                              <m:e>
                                <m:r>
                                  <a:rPr lang="en-US" sz="2400" i="1" dirty="0">
                                    <a:latin typeface="Cambria Math" panose="02040503050406030204" pitchFamily="18" charset="0"/>
                                  </a:rPr>
                                  <m:t>2</m:t>
                                </m:r>
                              </m:e>
                              <m:sup>
                                <m:r>
                                  <a:rPr lang="en-US" sz="2400" i="1" dirty="0">
                                    <a:latin typeface="Cambria Math" panose="02040503050406030204" pitchFamily="18" charset="0"/>
                                  </a:rPr>
                                  <m:t>8</m:t>
                                </m:r>
                              </m:sup>
                            </m:sSup>
                          </m:e>
                        </m:func>
                      </m:num>
                      <m:den>
                        <m:func>
                          <m:funcPr>
                            <m:ctrlPr>
                              <a:rPr lang="en-US" sz="2400" i="1" dirty="0">
                                <a:latin typeface="Cambria Math" panose="02040503050406030204" pitchFamily="18" charset="0"/>
                              </a:rPr>
                            </m:ctrlPr>
                          </m:funcPr>
                          <m:fName>
                            <m:sSub>
                              <m:sSubPr>
                                <m:ctrlPr>
                                  <a:rPr lang="en-US" sz="2400" i="1" dirty="0">
                                    <a:latin typeface="Cambria Math" panose="02040503050406030204" pitchFamily="18" charset="0"/>
                                  </a:rPr>
                                </m:ctrlPr>
                              </m:sSubPr>
                              <m:e>
                                <m:r>
                                  <m:rPr>
                                    <m:sty m:val="p"/>
                                  </m:rPr>
                                  <a:rPr lang="en-US" sz="2400" dirty="0">
                                    <a:latin typeface="Cambria Math" panose="02040503050406030204" pitchFamily="18" charset="0"/>
                                  </a:rPr>
                                  <m:t>log</m:t>
                                </m:r>
                              </m:e>
                              <m:sub>
                                <m:r>
                                  <a:rPr lang="en-US" sz="2400" i="1" dirty="0">
                                    <a:latin typeface="Cambria Math" panose="02040503050406030204" pitchFamily="18" charset="0"/>
                                  </a:rPr>
                                  <m:t>2</m:t>
                                </m:r>
                              </m:sub>
                            </m:sSub>
                          </m:fName>
                          <m:e>
                            <m:sSup>
                              <m:sSupPr>
                                <m:ctrlPr>
                                  <a:rPr lang="en-US" sz="2400" i="1" dirty="0">
                                    <a:latin typeface="Cambria Math" panose="02040503050406030204" pitchFamily="18" charset="0"/>
                                  </a:rPr>
                                </m:ctrlPr>
                              </m:sSupPr>
                              <m:e>
                                <m:r>
                                  <a:rPr lang="en-US" sz="2400" i="1" dirty="0">
                                    <a:latin typeface="Cambria Math" panose="02040503050406030204" pitchFamily="18" charset="0"/>
                                  </a:rPr>
                                  <m:t>2</m:t>
                                </m:r>
                              </m:e>
                              <m:sup>
                                <m:r>
                                  <a:rPr lang="en-US" sz="2400" i="1" dirty="0">
                                    <a:latin typeface="Cambria Math" panose="02040503050406030204" pitchFamily="18" charset="0"/>
                                  </a:rPr>
                                  <m:t>4</m:t>
                                </m:r>
                              </m:sup>
                            </m:sSup>
                          </m:e>
                        </m:func>
                      </m:den>
                    </m:f>
                  </m:oMath>
                </a14:m>
                <a:r>
                  <a:rPr lang="en-US" sz="2400" dirty="0"/>
                  <a:t> .            </a:t>
                </a:r>
                <a14:m>
                  <m:oMath xmlns:m="http://schemas.openxmlformats.org/officeDocument/2006/math">
                    <m:func>
                      <m:func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0" i="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solidFill>
                                  <a:srgbClr val="0000FF"/>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2</m:t>
                        </m:r>
                        <m:r>
                          <a:rPr lang="en-US" sz="2400" b="0" i="1" baseline="3000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8</m:t>
                        </m:r>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e>
                    </m:func>
                    <m:func>
                      <m:func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rgbClr val="0000FF"/>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2</m:t>
                            </m:r>
                          </m:sub>
                        </m:sSub>
                      </m:fName>
                      <m:e>
                        <m:sSup>
                          <m:sSupPr>
                            <m:ctrlPr>
                              <a:rPr lang="en-US" sz="2400" i="1" smtClean="0">
                                <a:solidFill>
                                  <a:srgbClr val="0000FF"/>
                                </a:solidFill>
                                <a:latin typeface="Cambria Math" panose="02040503050406030204" pitchFamily="18" charset="0"/>
                                <a:cs typeface="Times New Roman" panose="02020603050405020304" pitchFamily="18" charset="0"/>
                              </a:rPr>
                            </m:ctrlPr>
                          </m:sSupPr>
                          <m:e>
                            <m:r>
                              <a:rPr lang="en-US" sz="2400" b="0" i="1" smtClean="0">
                                <a:solidFill>
                                  <a:srgbClr val="0000FF"/>
                                </a:solidFill>
                                <a:latin typeface="Cambria Math" panose="02040503050406030204" pitchFamily="18" charset="0"/>
                                <a:cs typeface="Times New Roman" panose="02020603050405020304" pitchFamily="18" charset="0"/>
                              </a:rPr>
                              <m:t>2</m:t>
                            </m:r>
                          </m:e>
                          <m:sup>
                            <m:r>
                              <a:rPr lang="en-US" sz="2400" b="0" i="1" smtClean="0">
                                <a:solidFill>
                                  <a:srgbClr val="0000FF"/>
                                </a:solidFill>
                                <a:latin typeface="Cambria Math" panose="02040503050406030204" pitchFamily="18" charset="0"/>
                                <a:cs typeface="Times New Roman" panose="02020603050405020304" pitchFamily="18" charset="0"/>
                              </a:rPr>
                              <m:t>4</m:t>
                            </m:r>
                          </m:sup>
                        </m:sSup>
                      </m:e>
                    </m:func>
                    <m:d>
                      <m:d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rgbClr val="0000FF"/>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16</m:t>
                                </m:r>
                              </m:sub>
                            </m:sSub>
                          </m:fName>
                          <m:e>
                            <m:sSup>
                              <m:sSupPr>
                                <m:ctrlPr>
                                  <a:rPr lang="en-US" sz="2400" i="1" smtClean="0">
                                    <a:solidFill>
                                      <a:srgbClr val="0000FF"/>
                                    </a:solidFill>
                                    <a:latin typeface="Cambria Math" panose="02040503050406030204" pitchFamily="18" charset="0"/>
                                    <a:cs typeface="Times New Roman" panose="02020603050405020304" pitchFamily="18" charset="0"/>
                                  </a:rPr>
                                </m:ctrlPr>
                              </m:sSupPr>
                              <m:e>
                                <m:r>
                                  <a:rPr lang="en-US" sz="2400" b="0" i="1" smtClean="0">
                                    <a:solidFill>
                                      <a:srgbClr val="0000FF"/>
                                    </a:solidFill>
                                    <a:latin typeface="Cambria Math" panose="02040503050406030204" pitchFamily="18" charset="0"/>
                                    <a:cs typeface="Times New Roman" panose="02020603050405020304" pitchFamily="18" charset="0"/>
                                  </a:rPr>
                                  <m:t>16</m:t>
                                </m:r>
                              </m:e>
                              <m:sup>
                                <m:r>
                                  <a:rPr lang="en-US" sz="2400" b="0" i="1" smtClean="0">
                                    <a:solidFill>
                                      <a:srgbClr val="0000FF"/>
                                    </a:solidFill>
                                    <a:latin typeface="Cambria Math" panose="02040503050406030204" pitchFamily="18" charset="0"/>
                                    <a:cs typeface="Times New Roman" panose="02020603050405020304" pitchFamily="18" charset="0"/>
                                  </a:rPr>
                                  <m:t>2</m:t>
                                </m:r>
                              </m:sup>
                            </m:sSup>
                          </m:e>
                        </m:func>
                      </m:e>
                    </m:d>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p>
              <a:p>
                <a:r>
                  <a:rPr lang="en-US" sz="2400" dirty="0"/>
                  <a:t>                      2 = 2	                      8 = 4 * 2, leading to</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256</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 bits.</a:t>
                </a:r>
              </a:p>
              <a:p>
                <a:r>
                  <a:rPr lang="en-US" sz="2400" dirty="0">
                    <a:solidFill>
                      <a:srgbClr val="002060"/>
                    </a:solidFill>
                    <a:latin typeface="Times New Roman" panose="02020603050405020304" pitchFamily="18" charset="0"/>
                    <a:cs typeface="Times New Roman" panose="02020603050405020304" pitchFamily="18" charset="0"/>
                  </a:rPr>
                  <a:t>      leading to </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16</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256</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 characters</a:t>
                </a:r>
                <a:endParaRPr lang="en-US" sz="2400" dirty="0"/>
              </a:p>
              <a:p>
                <a:pPr marL="461963" indent="-461963">
                  <a:buFont typeface="Arial" panose="020B0604020202020204" pitchFamily="34" charset="0"/>
                  <a:buChar char="•"/>
                </a:pPr>
                <a:r>
                  <a:rPr lang="en-US" sz="2400" dirty="0"/>
                  <a:t>This shows that it requires 3 characters to represent 256 in base 16, which is 100</a:t>
                </a:r>
                <a:r>
                  <a:rPr lang="en-US" sz="2400" baseline="-25000" dirty="0"/>
                  <a:t>16  </a:t>
                </a:r>
                <a:r>
                  <a:rPr lang="en-US" sz="2400" dirty="0"/>
                  <a:t>and 9 bits binary representation, which is 1 0000 0000</a:t>
                </a:r>
                <a:r>
                  <a:rPr lang="en-US" sz="2400" baseline="-25000" dirty="0"/>
                  <a:t>2</a:t>
                </a:r>
                <a:r>
                  <a:rPr lang="en-US" sz="2400" dirty="0"/>
                  <a:t>. </a:t>
                </a:r>
              </a:p>
            </p:txBody>
          </p:sp>
        </mc:Choice>
        <mc:Fallback xmlns="">
          <p:sp>
            <p:nvSpPr>
              <p:cNvPr id="2" name="Rectangle 1"/>
              <p:cNvSpPr>
                <a:spLocks noRot="1" noChangeAspect="1" noMove="1" noResize="1" noEditPoints="1" noAdjustHandles="1" noChangeArrowheads="1" noChangeShapeType="1" noTextEdit="1"/>
              </p:cNvSpPr>
              <p:nvPr/>
            </p:nvSpPr>
            <p:spPr>
              <a:xfrm>
                <a:off x="1907176" y="220044"/>
                <a:ext cx="9466474" cy="6417911"/>
              </a:xfrm>
              <a:prstGeom prst="rect">
                <a:avLst/>
              </a:prstGeom>
              <a:blipFill>
                <a:blip r:embed="rId2"/>
                <a:stretch>
                  <a:fillRect l="-1030" r="-322" b="-1140"/>
                </a:stretch>
              </a:blipFill>
            </p:spPr>
            <p:txBody>
              <a:bodyPr/>
              <a:lstStyle/>
              <a:p>
                <a:r>
                  <a:rPr lang="en-US">
                    <a:noFill/>
                  </a:rPr>
                  <a:t> </a:t>
                </a:r>
              </a:p>
            </p:txBody>
          </p:sp>
        </mc:Fallback>
      </mc:AlternateContent>
      <p:pic>
        <p:nvPicPr>
          <p:cNvPr id="6" name="Picture 5" descr="Emoticon making a point Stock Vector - 14709057">
            <a:extLst>
              <a:ext uri="{FF2B5EF4-FFF2-40B4-BE49-F238E27FC236}">
                <a16:creationId xmlns:a16="http://schemas.microsoft.com/office/drawing/2014/main" id="{567A8218-701B-4488-BA5F-AF8A936970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0788">
            <a:off x="745656" y="1289785"/>
            <a:ext cx="540688" cy="384629"/>
          </a:xfrm>
          <a:prstGeom prst="rect">
            <a:avLst/>
          </a:prstGeom>
          <a:noFill/>
          <a:ln>
            <a:noFill/>
          </a:ln>
        </p:spPr>
      </p:pic>
    </p:spTree>
    <p:extLst>
      <p:ext uri="{BB962C8B-B14F-4D97-AF65-F5344CB8AC3E}">
        <p14:creationId xmlns:p14="http://schemas.microsoft.com/office/powerpoint/2010/main" val="40795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06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19FC19-8AF0-4A10-A2E7-488AC44E38FE}"/>
              </a:ext>
            </a:extLst>
          </p:cNvPr>
          <p:cNvSpPr/>
          <p:nvPr/>
        </p:nvSpPr>
        <p:spPr>
          <a:xfrm>
            <a:off x="1917839" y="2066787"/>
            <a:ext cx="8356321" cy="2528064"/>
          </a:xfrm>
          <a:prstGeom prst="rect">
            <a:avLst/>
          </a:prstGeom>
        </p:spPr>
        <p:txBody>
          <a:bodyPr wrap="square">
            <a:spAutoFit/>
          </a:bodyPr>
          <a:lstStyle/>
          <a:p>
            <a:pPr marL="457200" indent="-457200">
              <a:spcAft>
                <a:spcPts val="600"/>
              </a:spcAft>
              <a:buFont typeface="Arial" panose="020B0604020202020204" pitchFamily="34" charset="0"/>
              <a:buChar char="•"/>
            </a:pPr>
            <a:r>
              <a:rPr lang="en-US" sz="3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Addition:</a:t>
            </a:r>
          </a:p>
          <a:p>
            <a:pPr marL="914400" lvl="1" indent="-457200">
              <a:spcAft>
                <a:spcPts val="600"/>
              </a:spcAft>
              <a:buFont typeface="Arial" panose="020B0604020202020204" pitchFamily="34" charset="0"/>
              <a:buChar char="•"/>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How long does the addition algorithm take to add two given numbers?</a:t>
            </a:r>
            <a:endPar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3175">
              <a:lnSpc>
                <a:spcPct val="150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4025">
              <a:lnSpc>
                <a:spcPct val="150000"/>
              </a:lnSpc>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onfused emoticon Stock Vector - 11275856">
            <a:extLst>
              <a:ext uri="{FF2B5EF4-FFF2-40B4-BE49-F238E27FC236}">
                <a16:creationId xmlns:a16="http://schemas.microsoft.com/office/drawing/2014/main" id="{D5DD9BCD-CE65-4981-B04C-66F5C780841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877" y="2066787"/>
            <a:ext cx="456961" cy="371613"/>
          </a:xfrm>
          <a:prstGeom prst="rect">
            <a:avLst/>
          </a:prstGeom>
          <a:noFill/>
          <a:ln>
            <a:noFill/>
          </a:ln>
        </p:spPr>
      </p:pic>
    </p:spTree>
    <p:extLst>
      <p:ext uri="{BB962C8B-B14F-4D97-AF65-F5344CB8AC3E}">
        <p14:creationId xmlns:p14="http://schemas.microsoft.com/office/powerpoint/2010/main" val="1232682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a:extLst>
              <a:ext uri="{FF2B5EF4-FFF2-40B4-BE49-F238E27FC236}">
                <a16:creationId xmlns:a16="http://schemas.microsoft.com/office/drawing/2014/main" id="{1F9B2C86-4C8D-4462-8E90-5E33A028B4D5}"/>
              </a:ext>
            </a:extLst>
          </p:cNvPr>
          <p:cNvSpPr txBox="1"/>
          <p:nvPr/>
        </p:nvSpPr>
        <p:spPr>
          <a:xfrm>
            <a:off x="955964" y="3722255"/>
            <a:ext cx="10076872" cy="2864875"/>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TextBox 9">
            <a:extLst>
              <a:ext uri="{FF2B5EF4-FFF2-40B4-BE49-F238E27FC236}">
                <a16:creationId xmlns:a16="http://schemas.microsoft.com/office/drawing/2014/main" id="{9D38DA6B-0407-472E-9498-4A7E9016A5AF}"/>
              </a:ext>
            </a:extLst>
          </p:cNvPr>
          <p:cNvSpPr txBox="1"/>
          <p:nvPr/>
        </p:nvSpPr>
        <p:spPr>
          <a:xfrm>
            <a:off x="955964" y="2564296"/>
            <a:ext cx="10109200" cy="1056359"/>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521857" y="339266"/>
            <a:ext cx="8945086" cy="6247864"/>
          </a:xfrm>
          <a:prstGeom prst="rect">
            <a:avLst/>
          </a:prstGeom>
        </p:spPr>
        <p:txBody>
          <a:bodyPr wrap="square">
            <a:spAutoFit/>
          </a:bodyPr>
          <a:lstStyle/>
          <a:p>
            <a:pPr>
              <a:spcAft>
                <a:spcPts val="600"/>
              </a:spcAft>
            </a:pP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Construct an addition algorithm of two numbers in any base.</a:t>
            </a:r>
          </a:p>
          <a:p>
            <a:pPr>
              <a:spcAft>
                <a:spcPts val="600"/>
              </a:spcAft>
            </a:pP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Analysis:</a:t>
            </a:r>
          </a:p>
          <a:p>
            <a:pPr marL="461963" indent="-461963">
              <a:spcAft>
                <a:spcPts val="3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By the basic property of numbers in any base, </a:t>
            </a:r>
          </a:p>
          <a:p>
            <a:pPr marL="919163" lvl="1" indent="-461963">
              <a:spcAft>
                <a:spcPts val="3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sum of two single-digit numbers is a two-digit number; </a:t>
            </a:r>
          </a:p>
          <a:p>
            <a:pPr marL="919163" lvl="1" indent="-461963">
              <a:spcAft>
                <a:spcPts val="3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carry is always a single digit.</a:t>
            </a:r>
          </a:p>
          <a:p>
            <a:pPr marL="919163" lvl="1" indent="-461963">
              <a:spcAft>
                <a:spcPts val="300"/>
              </a:spcAft>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At any given step, three single-digit numbers are added</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p>
          <a:p>
            <a:pPr marL="1376363" lvl="2" indent="-461963">
              <a:spcAft>
                <a:spcPts val="3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The sum of three single-digit numbers is a two-digit number.</a:t>
            </a:r>
          </a:p>
          <a:p>
            <a:pPr>
              <a:spcAft>
                <a:spcPts val="600"/>
              </a:spcAft>
            </a:pP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Algorithm: </a:t>
            </a:r>
          </a:p>
          <a:p>
            <a:pPr marL="919163" lvl="1" indent="-461963">
              <a:spcAft>
                <a:spcPts val="3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Align their right-hand ends, and then </a:t>
            </a:r>
          </a:p>
          <a:p>
            <a:pPr marL="919163" lvl="1" indent="-461963">
              <a:spcAft>
                <a:spcPts val="300"/>
              </a:spcAft>
              <a:buFont typeface="Arial" panose="020B0604020202020204" pitchFamily="34" charset="0"/>
              <a:buChar char="•"/>
            </a:pPr>
            <a:r>
              <a:rPr lang="en-US" sz="2400" b="1" i="1" dirty="0">
                <a:latin typeface="Times New Roman" panose="02020603050405020304" pitchFamily="18" charset="0"/>
                <a:ea typeface="Calibri" panose="020F0502020204030204" pitchFamily="34" charset="0"/>
                <a:cs typeface="Times New Roman" panose="02020603050405020304" pitchFamily="18" charset="0"/>
              </a:rPr>
              <a:t>perform a single right-to-left pass </a:t>
            </a:r>
            <a:r>
              <a:rPr lang="en-US" sz="2400" dirty="0">
                <a:latin typeface="Times New Roman" panose="02020603050405020304" pitchFamily="18" charset="0"/>
                <a:ea typeface="Calibri" panose="020F0502020204030204" pitchFamily="34" charset="0"/>
                <a:cs typeface="Times New Roman" panose="02020603050405020304" pitchFamily="18" charset="0"/>
              </a:rPr>
              <a:t>in which </a:t>
            </a:r>
          </a:p>
          <a:p>
            <a:pPr marL="1376363" lvl="2" indent="-461963">
              <a:spcAft>
                <a:spcPts val="3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sum is computed digit by digit, </a:t>
            </a:r>
          </a:p>
          <a:p>
            <a:pPr marL="1376363" lvl="2" indent="-461963">
              <a:spcAft>
                <a:spcPts val="3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maintaining the overflow as a carry.</a:t>
            </a:r>
          </a:p>
          <a:p>
            <a:pPr>
              <a:spcAft>
                <a:spcPts val="3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Q:   Given two binary numbers x and y, how long does our algorithm </a:t>
            </a:r>
          </a:p>
          <a:p>
            <a:pPr>
              <a:spcAft>
                <a:spcPts val="3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take to add them?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descr="Emoticon making a point Stock Vector - 14709057">
            <a:extLst>
              <a:ext uri="{FF2B5EF4-FFF2-40B4-BE49-F238E27FC236}">
                <a16:creationId xmlns:a16="http://schemas.microsoft.com/office/drawing/2014/main" id="{A93F2273-C942-464D-B272-798174257C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90788">
            <a:off x="750276" y="736332"/>
            <a:ext cx="540688" cy="384629"/>
          </a:xfrm>
          <a:prstGeom prst="rect">
            <a:avLst/>
          </a:prstGeom>
          <a:noFill/>
          <a:ln>
            <a:noFill/>
          </a:ln>
        </p:spPr>
      </p:pic>
    </p:spTree>
    <p:extLst>
      <p:ext uri="{BB962C8B-B14F-4D97-AF65-F5344CB8AC3E}">
        <p14:creationId xmlns:p14="http://schemas.microsoft.com/office/powerpoint/2010/main" val="3597144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a:extLst>
              <a:ext uri="{FF2B5EF4-FFF2-40B4-BE49-F238E27FC236}">
                <a16:creationId xmlns:a16="http://schemas.microsoft.com/office/drawing/2014/main" id="{2E931875-BEFD-4C77-9396-1148ED9A0560}"/>
              </a:ext>
            </a:extLst>
          </p:cNvPr>
          <p:cNvSpPr txBox="1"/>
          <p:nvPr/>
        </p:nvSpPr>
        <p:spPr>
          <a:xfrm>
            <a:off x="1245206" y="2587707"/>
            <a:ext cx="9702201" cy="2471353"/>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515373" y="1280380"/>
            <a:ext cx="9161253" cy="5086008"/>
          </a:xfrm>
          <a:prstGeom prst="rect">
            <a:avLst/>
          </a:prstGeom>
        </p:spPr>
        <p:txBody>
          <a:bodyPr wrap="square">
            <a:spAutoFit/>
          </a:bodyPr>
          <a:lstStyle/>
          <a:p>
            <a:pPr>
              <a:spcAft>
                <a:spcPts val="9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How long does our algorithm take to add two given binary numbers x = 99</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10</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and y = 97</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10</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Carry		1	0	0	0	1	1</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x		1	1	0	0	0	1	1	(99)</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y	</a:t>
            </a:r>
            <a:r>
              <a:rPr lang="en-US" sz="2400" u="sng" dirty="0">
                <a:latin typeface="Times New Roman" panose="02020603050405020304" pitchFamily="18" charset="0"/>
                <a:ea typeface="Calibri" panose="020F0502020204030204" pitchFamily="34" charset="0"/>
                <a:cs typeface="Times New Roman" panose="02020603050405020304" pitchFamily="18" charset="0"/>
              </a:rPr>
              <a:t>	1	1	0	0	0	0	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u="sng" dirty="0">
                <a:latin typeface="Times New Roman" panose="02020603050405020304" pitchFamily="18" charset="0"/>
                <a:ea typeface="Calibri" panose="020F0502020204030204" pitchFamily="34" charset="0"/>
                <a:cs typeface="Times New Roman" panose="02020603050405020304" pitchFamily="18" charset="0"/>
              </a:rPr>
              <a:t>(97)</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sum	1	1	0	0	0	1	0	0        (196)</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spcBef>
                <a:spcPts val="600"/>
              </a:spcBef>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otal running time as a function of the input size: the number of bits of x or 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loud Callout 2"/>
          <p:cNvSpPr/>
          <p:nvPr/>
        </p:nvSpPr>
        <p:spPr>
          <a:xfrm flipH="1">
            <a:off x="646707" y="503583"/>
            <a:ext cx="540688" cy="405516"/>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oticon making a point Stock Vector - 14709057">
            <a:extLst>
              <a:ext uri="{FF2B5EF4-FFF2-40B4-BE49-F238E27FC236}">
                <a16:creationId xmlns:a16="http://schemas.microsoft.com/office/drawing/2014/main" id="{149A6151-3907-4450-B077-CADAF86F737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90788">
            <a:off x="675612" y="481071"/>
            <a:ext cx="540688" cy="384629"/>
          </a:xfrm>
          <a:prstGeom prst="rect">
            <a:avLst/>
          </a:prstGeom>
          <a:noFill/>
          <a:ln>
            <a:noFill/>
          </a:ln>
        </p:spPr>
      </p:pic>
    </p:spTree>
    <p:extLst>
      <p:ext uri="{BB962C8B-B14F-4D97-AF65-F5344CB8AC3E}">
        <p14:creationId xmlns:p14="http://schemas.microsoft.com/office/powerpoint/2010/main" val="2698470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651228E8-42AD-4AF8-B3BA-B527539C344C}"/>
              </a:ext>
            </a:extLst>
          </p:cNvPr>
          <p:cNvSpPr txBox="1"/>
          <p:nvPr/>
        </p:nvSpPr>
        <p:spPr>
          <a:xfrm>
            <a:off x="1201343" y="4722607"/>
            <a:ext cx="9489662" cy="1237856"/>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500996" y="1097593"/>
            <a:ext cx="8740284" cy="5386090"/>
          </a:xfrm>
          <a:prstGeom prst="rect">
            <a:avLst/>
          </a:prstGeom>
        </p:spPr>
        <p:txBody>
          <a:bodyPr wrap="square">
            <a:spAutoFit/>
          </a:bodyPr>
          <a:lstStyle/>
          <a:p>
            <a:pPr>
              <a:spcBef>
                <a:spcPts val="600"/>
              </a:spcBef>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Analysis:  Total</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running time as a function of the input size: </a:t>
            </a:r>
          </a:p>
          <a:p>
            <a:pPr>
              <a:spcBef>
                <a:spcPts val="600"/>
              </a:spcBef>
              <a:spcAft>
                <a:spcPts val="6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the number of bits for representing two integers x and y,	</a:t>
            </a:r>
          </a:p>
          <a:p>
            <a:pPr>
              <a:spcBef>
                <a:spcPts val="600"/>
              </a:spcBef>
              <a:spcAft>
                <a:spcPts val="600"/>
              </a:spcAft>
            </a:pP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x</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bits and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y</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b</a:t>
            </a:r>
            <a:r>
              <a:rPr lang="en-US" sz="2400" dirty="0">
                <a:latin typeface="Times New Roman" panose="02020603050405020304" pitchFamily="18" charset="0"/>
                <a:ea typeface="Calibri" panose="020F0502020204030204" pitchFamily="34" charset="0"/>
                <a:cs typeface="Times New Roman" panose="02020603050405020304" pitchFamily="18" charset="0"/>
              </a:rPr>
              <a:t>its, respectively </a:t>
            </a:r>
          </a:p>
          <a:p>
            <a:pPr>
              <a:spcBef>
                <a:spcPts val="60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Assume that each of x and y is n bits long. </a:t>
            </a:r>
          </a:p>
          <a:p>
            <a:pPr marL="914400" lvl="1"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sum of x and y is  n+1 bits at most. </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Adding three binary digits requires a fixed amount of time. </a:t>
            </a:r>
          </a:p>
          <a:p>
            <a:pPr marL="914400" lvl="1" indent="-457200">
              <a:spcBef>
                <a:spcPts val="600"/>
              </a:spcBef>
              <a:spcAft>
                <a:spcPts val="600"/>
              </a:spcAft>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Adding two n-bit numbers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requires n operations,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disregarding </a:t>
            </a:r>
            <a:r>
              <a:rPr lang="en-US" sz="2400" dirty="0">
                <a:latin typeface="Times New Roman" panose="02020603050405020304" pitchFamily="18" charset="0"/>
                <a:ea typeface="Calibri" panose="020F0502020204030204" pitchFamily="34" charset="0"/>
                <a:cs typeface="Times New Roman" panose="02020603050405020304" pitchFamily="18" charset="0"/>
              </a:rPr>
              <a:t>at least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reading</a:t>
            </a:r>
            <a:r>
              <a:rPr lang="en-US" sz="2400" dirty="0">
                <a:latin typeface="Times New Roman" panose="02020603050405020304" pitchFamily="18" charset="0"/>
                <a:ea typeface="Calibri" panose="020F0502020204030204" pitchFamily="34" charset="0"/>
                <a:cs typeface="Times New Roman" panose="02020603050405020304" pitchFamily="18" charset="0"/>
              </a:rPr>
              <a:t> them and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writing</a:t>
            </a:r>
            <a:r>
              <a:rPr lang="en-US" sz="2400" dirty="0">
                <a:latin typeface="Times New Roman" panose="02020603050405020304" pitchFamily="18" charset="0"/>
                <a:ea typeface="Calibri" panose="020F0502020204030204" pitchFamily="34" charset="0"/>
                <a:cs typeface="Times New Roman" panose="02020603050405020304" pitchFamily="18" charset="0"/>
              </a:rPr>
              <a:t> down the answer.</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total running time for the addition algorithm is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where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and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 are some constants. </a:t>
            </a:r>
          </a:p>
          <a:p>
            <a:pPr marL="914400" lvl="1"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It is linear. The running time is 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A93F2273-C942-464D-B272-798174257C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90788">
            <a:off x="997134" y="5226132"/>
            <a:ext cx="540385" cy="384175"/>
          </a:xfrm>
          <a:prstGeom prst="rect">
            <a:avLst/>
          </a:prstGeom>
          <a:noFill/>
          <a:ln>
            <a:noFill/>
          </a:ln>
        </p:spPr>
      </p:pic>
    </p:spTree>
    <p:extLst>
      <p:ext uri="{BB962C8B-B14F-4D97-AF65-F5344CB8AC3E}">
        <p14:creationId xmlns:p14="http://schemas.microsoft.com/office/powerpoint/2010/main" val="4054796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a:extLst>
              <a:ext uri="{FF2B5EF4-FFF2-40B4-BE49-F238E27FC236}">
                <a16:creationId xmlns:a16="http://schemas.microsoft.com/office/drawing/2014/main" id="{10F1E515-7E79-4DDB-AA7B-683FB3A704F1}"/>
              </a:ext>
            </a:extLst>
          </p:cNvPr>
          <p:cNvSpPr txBox="1"/>
          <p:nvPr/>
        </p:nvSpPr>
        <p:spPr>
          <a:xfrm>
            <a:off x="997183" y="748181"/>
            <a:ext cx="9744253" cy="1524000"/>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768582" y="831291"/>
            <a:ext cx="9010719" cy="1538883"/>
          </a:xfrm>
          <a:prstGeom prst="rect">
            <a:avLst/>
          </a:prstGeom>
        </p:spPr>
        <p:txBody>
          <a:bodyPr wrap="square">
            <a:spAutoFit/>
          </a:bodyPr>
          <a:lstStyle/>
          <a:p>
            <a:pPr>
              <a:lnSpc>
                <a:spcPct val="150000"/>
              </a:lnSpc>
            </a:pP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Is there a faster algorithm for adding two numbers?</a:t>
            </a:r>
            <a:endPar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600" dirty="0">
                <a:latin typeface="Times New Roman" panose="02020603050405020304" pitchFamily="18" charset="0"/>
                <a:ea typeface="Calibri" panose="020F0502020204030204" pitchFamily="34" charset="0"/>
                <a:cs typeface="Times New Roman" panose="02020603050405020304" pitchFamily="18" charset="0"/>
              </a:rPr>
              <a:t>The addition algorithm is </a:t>
            </a:r>
            <a:r>
              <a:rPr lang="en-US" sz="2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optimal</a:t>
            </a:r>
            <a:r>
              <a:rPr lang="en-US" sz="2600" dirty="0">
                <a:latin typeface="Times New Roman" panose="02020603050405020304" pitchFamily="18" charset="0"/>
                <a:ea typeface="Calibri" panose="020F0502020204030204" pitchFamily="34" charset="0"/>
                <a:cs typeface="Times New Roman" panose="02020603050405020304" pitchFamily="18" charset="0"/>
              </a:rPr>
              <a:t>, up to a constant multiplicative factor.</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487988" y="5515155"/>
            <a:ext cx="9157802" cy="830997"/>
          </a:xfrm>
          <a:prstGeom prst="rect">
            <a:avLst/>
          </a:prstGeom>
        </p:spPr>
        <p:txBody>
          <a:bodyPr wrap="square">
            <a:spAutoFit/>
          </a:bodyPr>
          <a:lstStyle/>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total running time for the addition algorithm is of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where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and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 are some constants. </a:t>
            </a:r>
          </a:p>
        </p:txBody>
      </p:sp>
      <p:sp>
        <p:nvSpPr>
          <p:cNvPr id="7" name="Cloud Callout 2">
            <a:extLst>
              <a:ext uri="{FF2B5EF4-FFF2-40B4-BE49-F238E27FC236}">
                <a16:creationId xmlns:a16="http://schemas.microsoft.com/office/drawing/2014/main" id="{0ECBC365-E690-4F3B-99A4-C7C1F6C6C7C4}"/>
              </a:ext>
            </a:extLst>
          </p:cNvPr>
          <p:cNvSpPr/>
          <p:nvPr/>
        </p:nvSpPr>
        <p:spPr>
          <a:xfrm flipH="1">
            <a:off x="671387" y="2987930"/>
            <a:ext cx="540385" cy="405130"/>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8" name="Picture 7" descr="Emoticon making a point Stock Vector - 14709057">
            <a:extLst>
              <a:ext uri="{FF2B5EF4-FFF2-40B4-BE49-F238E27FC236}">
                <a16:creationId xmlns:a16="http://schemas.microsoft.com/office/drawing/2014/main" id="{A93F2273-C942-464D-B272-798174257C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90788">
            <a:off x="726991" y="2982815"/>
            <a:ext cx="540385" cy="384175"/>
          </a:xfrm>
          <a:prstGeom prst="rect">
            <a:avLst/>
          </a:prstGeom>
          <a:noFill/>
          <a:ln>
            <a:noFill/>
          </a:ln>
        </p:spPr>
      </p:pic>
      <p:sp>
        <p:nvSpPr>
          <p:cNvPr id="5" name="TextBox 4">
            <a:extLst>
              <a:ext uri="{FF2B5EF4-FFF2-40B4-BE49-F238E27FC236}">
                <a16:creationId xmlns:a16="http://schemas.microsoft.com/office/drawing/2014/main" id="{D14E5CAE-9F59-B196-8C2D-72F8BBE397B4}"/>
              </a:ext>
            </a:extLst>
          </p:cNvPr>
          <p:cNvSpPr txBox="1"/>
          <p:nvPr/>
        </p:nvSpPr>
        <p:spPr>
          <a:xfrm>
            <a:off x="1768582" y="2370174"/>
            <a:ext cx="9157802" cy="304698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Practical Example:</a:t>
            </a:r>
          </a:p>
          <a:p>
            <a:r>
              <a:rPr lang="en-US" sz="2400" dirty="0">
                <a:latin typeface="Times New Roman" panose="02020603050405020304" pitchFamily="18" charset="0"/>
                <a:cs typeface="Times New Roman" panose="02020603050405020304" pitchFamily="18" charset="0"/>
              </a:rPr>
              <a:t>Consider two different addition methods: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method takes 3 microseconds per addition.</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Another method takes 5 microseconds per addition.</a:t>
            </a:r>
          </a:p>
          <a:p>
            <a:r>
              <a:rPr lang="en-US" sz="2400" dirty="0">
                <a:latin typeface="Times New Roman" panose="02020603050405020304" pitchFamily="18" charset="0"/>
                <a:cs typeface="Times New Roman" panose="02020603050405020304" pitchFamily="18" charset="0"/>
              </a:rPr>
              <a:t>If both methods add n numbers, their running times are 3n microseconds and 5n microseconds, respectively. Both are O(n), and the difference is the constant factor (3 vs. 5). In asymptotic terms, both methods are considered equally efficient.</a:t>
            </a:r>
          </a:p>
        </p:txBody>
      </p:sp>
    </p:spTree>
    <p:extLst>
      <p:ext uri="{BB962C8B-B14F-4D97-AF65-F5344CB8AC3E}">
        <p14:creationId xmlns:p14="http://schemas.microsoft.com/office/powerpoint/2010/main" val="68425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2CE44D-FDCD-4234-8756-CBEF6269D392}"/>
              </a:ext>
            </a:extLst>
          </p:cNvPr>
          <p:cNvSpPr/>
          <p:nvPr/>
        </p:nvSpPr>
        <p:spPr>
          <a:xfrm>
            <a:off x="1537822" y="1099152"/>
            <a:ext cx="9263269" cy="5565947"/>
          </a:xfrm>
          <a:prstGeom prst="rect">
            <a:avLst/>
          </a:prstGeom>
        </p:spPr>
        <p:txBody>
          <a:bodyPr wrap="square">
            <a:spAutoFit/>
          </a:bodyPr>
          <a:lstStyle/>
          <a:p>
            <a:pPr marL="457200" marR="0" indent="-454025">
              <a:lnSpc>
                <a:spcPct val="150000"/>
              </a:lnSpc>
              <a:spcBef>
                <a:spcPts val="0"/>
              </a:spcBef>
              <a:spcAft>
                <a:spcPts val="0"/>
              </a:spcAft>
              <a:buFont typeface="Arial" panose="020B0604020202020204" pitchFamily="34" charset="0"/>
              <a:buChar char="•"/>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Sum of any three single-digit numbers is at most two digits long.</a:t>
            </a:r>
          </a:p>
          <a:p>
            <a:pPr marL="457200" indent="-454025">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Number of digits for representing a positive decimal integer N ≥ 0 in base b.</a:t>
            </a:r>
          </a:p>
          <a:p>
            <a:pPr marL="457200" indent="-454025">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Algorithm for determining the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number of binary digits needed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the binary representation of a positive decimal integer n. </a:t>
            </a:r>
          </a:p>
          <a:p>
            <a:pPr marL="457200" indent="-454025">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Algorithm analysis framework</a:t>
            </a:r>
          </a:p>
          <a:p>
            <a:pPr marL="457200" indent="-454025">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How much does the size of a number change, when changing base?</a:t>
            </a:r>
          </a:p>
          <a:p>
            <a:pPr marL="457200" indent="-454025">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Algorithms of Add(x, y), multiple(x, y) and divide(x, y) and their time efficiencies.</a:t>
            </a:r>
          </a:p>
          <a:p>
            <a:pPr marL="457200" indent="-454025">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Proof of algorithm’s correctness.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Confused emoticon Stock Vector - 11275856">
            <a:extLst>
              <a:ext uri="{FF2B5EF4-FFF2-40B4-BE49-F238E27FC236}">
                <a16:creationId xmlns:a16="http://schemas.microsoft.com/office/drawing/2014/main" id="{3255D863-EC54-447F-9EC1-8762825607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183" y="1908788"/>
            <a:ext cx="432008" cy="421688"/>
          </a:xfrm>
          <a:prstGeom prst="rect">
            <a:avLst/>
          </a:prstGeom>
          <a:noFill/>
          <a:ln>
            <a:noFill/>
          </a:ln>
        </p:spPr>
      </p:pic>
      <p:sp>
        <p:nvSpPr>
          <p:cNvPr id="3" name="TextBox 2">
            <a:extLst>
              <a:ext uri="{FF2B5EF4-FFF2-40B4-BE49-F238E27FC236}">
                <a16:creationId xmlns:a16="http://schemas.microsoft.com/office/drawing/2014/main" id="{36181CD5-99D3-A380-3D34-205EABF93B83}"/>
              </a:ext>
            </a:extLst>
          </p:cNvPr>
          <p:cNvSpPr txBox="1"/>
          <p:nvPr/>
        </p:nvSpPr>
        <p:spPr>
          <a:xfrm>
            <a:off x="1289191" y="575932"/>
            <a:ext cx="1812355" cy="523220"/>
          </a:xfrm>
          <a:prstGeom prst="rect">
            <a:avLst/>
          </a:prstGeom>
          <a:noFill/>
        </p:spPr>
        <p:txBody>
          <a:bodyPr wrap="square" rtlCol="0">
            <a:spAutoFit/>
          </a:bodyPr>
          <a:lstStyle/>
          <a:p>
            <a:r>
              <a:rPr lang="en-US" sz="2800" b="1" dirty="0"/>
              <a:t>Outlines:</a:t>
            </a:r>
          </a:p>
        </p:txBody>
      </p:sp>
    </p:spTree>
    <p:extLst>
      <p:ext uri="{BB962C8B-B14F-4D97-AF65-F5344CB8AC3E}">
        <p14:creationId xmlns:p14="http://schemas.microsoft.com/office/powerpoint/2010/main" val="210640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FE7E7D-3D93-9EDA-1D9F-06BF80C6B713}"/>
              </a:ext>
            </a:extLst>
          </p:cNvPr>
          <p:cNvSpPr txBox="1"/>
          <p:nvPr/>
        </p:nvSpPr>
        <p:spPr>
          <a:xfrm>
            <a:off x="3398855" y="3167390"/>
            <a:ext cx="4257989" cy="523220"/>
          </a:xfrm>
          <a:prstGeom prst="rect">
            <a:avLst/>
          </a:prstGeom>
          <a:noFill/>
        </p:spPr>
        <p:txBody>
          <a:bodyPr wrap="square">
            <a:spAutoFit/>
          </a:bodyPr>
          <a:lstStyle/>
          <a:p>
            <a:pPr>
              <a:spcBef>
                <a:spcPts val="600"/>
              </a:spcBef>
              <a:spcAft>
                <a:spcPts val="600"/>
              </a:spcAft>
            </a:pPr>
            <a:r>
              <a:rPr lang="en-US" sz="28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Multiplication and Division</a:t>
            </a:r>
            <a:endParaRPr lang="en-US" sz="28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D36D620F-A87F-402F-B606-E5FCFC535D59}"/>
              </a:ext>
            </a:extLst>
          </p:cNvPr>
          <p:cNvSpPr/>
          <p:nvPr/>
        </p:nvSpPr>
        <p:spPr>
          <a:xfrm>
            <a:off x="2628452" y="3862732"/>
            <a:ext cx="8333590" cy="1133965"/>
          </a:xfrm>
          <a:prstGeom prst="rect">
            <a:avLst/>
          </a:prstGeom>
        </p:spPr>
        <p:txBody>
          <a:bodyPr wrap="square">
            <a:spAutoFit/>
          </a:bodyPr>
          <a:lstStyle/>
          <a:p>
            <a:pPr marL="914400" lvl="1" indent="-454025">
              <a:lnSpc>
                <a:spcPct val="150000"/>
              </a:lnSpc>
              <a:buFont typeface="Arial" panose="020B0604020202020204" pitchFamily="34" charset="0"/>
              <a:buChar char="•"/>
            </a:pPr>
            <a:r>
              <a:rPr lang="en-US" sz="2400" dirty="0">
                <a:solidFill>
                  <a:srgbClr val="0000FF"/>
                </a:solidFill>
                <a:ea typeface="Calibri" panose="020F0502020204030204" pitchFamily="34" charset="0"/>
                <a:cs typeface="Times New Roman" panose="02020603050405020304" pitchFamily="18" charset="0"/>
              </a:rPr>
              <a:t>Left-shifting</a:t>
            </a:r>
            <a:r>
              <a:rPr lang="en-US" sz="2400" dirty="0">
                <a:latin typeface="Times New Roman" panose="02020603050405020304" pitchFamily="18" charset="0"/>
                <a:ea typeface="Calibri" panose="020F0502020204030204" pitchFamily="34" charset="0"/>
                <a:cs typeface="Times New Roman" panose="02020603050405020304" pitchFamily="18" charset="0"/>
              </a:rPr>
              <a:t> is a quick way to multiply by the power of 2.</a:t>
            </a:r>
          </a:p>
          <a:p>
            <a:pPr marL="914400" lvl="1" indent="-454025">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How long does the multiplication algorithm take? </a:t>
            </a:r>
          </a:p>
        </p:txBody>
      </p:sp>
      <p:pic>
        <p:nvPicPr>
          <p:cNvPr id="3" name="Picture 2" descr="Confused emoticon Stock Vector - 11275856">
            <a:extLst>
              <a:ext uri="{FF2B5EF4-FFF2-40B4-BE49-F238E27FC236}">
                <a16:creationId xmlns:a16="http://schemas.microsoft.com/office/drawing/2014/main" id="{3B9D7A7B-926A-F383-BC05-6402E567B01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1546" y="3167390"/>
            <a:ext cx="456961" cy="371613"/>
          </a:xfrm>
          <a:prstGeom prst="rect">
            <a:avLst/>
          </a:prstGeom>
          <a:noFill/>
          <a:ln>
            <a:noFill/>
          </a:ln>
        </p:spPr>
      </p:pic>
    </p:spTree>
    <p:extLst>
      <p:ext uri="{BB962C8B-B14F-4D97-AF65-F5344CB8AC3E}">
        <p14:creationId xmlns:p14="http://schemas.microsoft.com/office/powerpoint/2010/main" val="1050838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a:extLst>
              <a:ext uri="{FF2B5EF4-FFF2-40B4-BE49-F238E27FC236}">
                <a16:creationId xmlns:a16="http://schemas.microsoft.com/office/drawing/2014/main" id="{5C287158-1FDA-4E8E-B8F0-BA336C4F6BEE}"/>
              </a:ext>
            </a:extLst>
          </p:cNvPr>
          <p:cNvSpPr txBox="1"/>
          <p:nvPr/>
        </p:nvSpPr>
        <p:spPr>
          <a:xfrm>
            <a:off x="1212622" y="1961984"/>
            <a:ext cx="10039887" cy="2227280"/>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TextBox 9">
            <a:extLst>
              <a:ext uri="{FF2B5EF4-FFF2-40B4-BE49-F238E27FC236}">
                <a16:creationId xmlns:a16="http://schemas.microsoft.com/office/drawing/2014/main" id="{A46E0660-D257-4E1F-B516-D13810D5E7FC}"/>
              </a:ext>
            </a:extLst>
          </p:cNvPr>
          <p:cNvSpPr txBox="1"/>
          <p:nvPr/>
        </p:nvSpPr>
        <p:spPr>
          <a:xfrm>
            <a:off x="1212622" y="222832"/>
            <a:ext cx="10039887" cy="822036"/>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398431" y="458956"/>
            <a:ext cx="9994498" cy="6278642"/>
          </a:xfrm>
          <a:prstGeom prst="rect">
            <a:avLst/>
          </a:prstGeom>
        </p:spPr>
        <p:txBody>
          <a:bodyPr wrap="square">
            <a:spAutoFit/>
          </a:bodyPr>
          <a:lstStyle/>
          <a:p>
            <a:pPr>
              <a:lnSpc>
                <a:spcPct val="150000"/>
              </a:lnSpc>
            </a:pPr>
            <a:r>
              <a:rPr lang="en-US" sz="2400" dirty="0">
                <a:solidFill>
                  <a:srgbClr val="0000FF"/>
                </a:solidFill>
                <a:ea typeface="Calibri" panose="020F0502020204030204" pitchFamily="34" charset="0"/>
                <a:cs typeface="Times New Roman" panose="02020603050405020304" pitchFamily="18" charset="0"/>
              </a:rPr>
              <a:t>Left-shifting</a:t>
            </a:r>
            <a:r>
              <a:rPr lang="en-US" sz="2400" dirty="0">
                <a:latin typeface="Times New Roman" panose="02020603050405020304" pitchFamily="18" charset="0"/>
                <a:ea typeface="Calibri" panose="020F0502020204030204" pitchFamily="34" charset="0"/>
                <a:cs typeface="Times New Roman" panose="02020603050405020304" pitchFamily="18" charset="0"/>
              </a:rPr>
              <a:t> is a quick way to multiply an integer by a power of 2 -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Reason:</a:t>
            </a:r>
          </a:p>
          <a:p>
            <a:pPr marL="461963" marR="0" lvl="0" indent="-461963">
              <a:spcBef>
                <a:spcPts val="0"/>
              </a:spcBef>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Given two integers 13 and 2, </a:t>
            </a:r>
            <a:r>
              <a:rPr lang="en-US" sz="2200" dirty="0">
                <a:latin typeface="Times New Roman" panose="02020603050405020304" pitchFamily="18" charset="0"/>
                <a:ea typeface="Calibri" panose="020F0502020204030204" pitchFamily="34" charset="0"/>
                <a:cs typeface="Times New Roman" panose="02020603050405020304" pitchFamily="18" charset="0"/>
              </a:rPr>
              <a:t>13 * 2 can be written in binary representation as 1101 * 10. </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The result 26 (11010 in bit representation) can be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obtained by left-shifting one-bit position 1101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and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packing a 0 on the rightmost bit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to form 11010.</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1	1	0	1    (multiplicand)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a:latin typeface="Times New Roman" panose="02020603050405020304" pitchFamily="18" charset="0"/>
                <a:ea typeface="Calibri" panose="020F0502020204030204" pitchFamily="34" charset="0"/>
                <a:cs typeface="Times New Roman" panose="02020603050405020304" pitchFamily="18" charset="0"/>
              </a:rPr>
              <a:t>x			1	0</a:t>
            </a:r>
            <a:r>
              <a:rPr lang="en-US" sz="2000" dirty="0">
                <a:latin typeface="Times New Roman" panose="02020603050405020304" pitchFamily="18" charset="0"/>
                <a:ea typeface="Calibri" panose="020F0502020204030204" pitchFamily="34" charset="0"/>
                <a:cs typeface="Times New Roman" panose="02020603050405020304" pitchFamily="18" charset="0"/>
              </a:rPr>
              <a:t>    (multiplier)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0	0	0	0    (multiply 1101 by 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a:latin typeface="Times New Roman" panose="02020603050405020304" pitchFamily="18" charset="0"/>
                <a:ea typeface="Calibri" panose="020F0502020204030204" pitchFamily="34" charset="0"/>
                <a:cs typeface="Times New Roman" panose="02020603050405020304" pitchFamily="18" charset="0"/>
              </a:rPr>
              <a:t>1	1	0	1	</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latin typeface="Times New Roman" panose="02020603050405020304" pitchFamily="18" charset="0"/>
                <a:ea typeface="Calibri" panose="020F0502020204030204" pitchFamily="34" charset="0"/>
                <a:cs typeface="Times New Roman" panose="02020603050405020304" pitchFamily="18" charset="0"/>
              </a:rPr>
              <a:t>    (multiply 1101 by 1, left-shift once)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1	1	0	1	0</a:t>
            </a:r>
          </a:p>
          <a:p>
            <a:pPr marL="457200" marR="0" lvl="0" indent="-457200">
              <a:lnSpc>
                <a:spcPct val="150000"/>
              </a:lnSpc>
              <a:spcBef>
                <a:spcPts val="0"/>
              </a:spcBef>
              <a:spcAft>
                <a:spcPts val="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In binary multiplication,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each intermediate row is </a:t>
            </a:r>
          </a:p>
          <a:p>
            <a:pPr marL="914400" lvl="1" indent="-457200">
              <a:buFont typeface="Arial" panose="020B0604020202020204" pitchFamily="34" charset="0"/>
              <a:buChar char="•"/>
            </a:pP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either filling with 0’s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the multiplier’s bit is 0,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914400" lvl="1" indent="-457200">
              <a:buFont typeface="Arial" panose="020B0604020202020204" pitchFamily="34" charset="0"/>
              <a:buChar char="•"/>
            </a:pP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or copying</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the multiplicand if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multiplier’s bit is 1.  </a:t>
            </a:r>
          </a:p>
          <a:p>
            <a:pPr marL="1371600" lvl="2" indent="-457200">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right-align the multiplicand with the multiplier’s bit, and</a:t>
            </a:r>
          </a:p>
          <a:p>
            <a:pPr marL="1371600" lvl="2" indent="-457200">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packing 0 on the rightmost bit(s).</a:t>
            </a:r>
            <a:endPar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1371600" lvl="2" indent="-457200">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Equivalently, left-shifted the multiplicand </a:t>
            </a:r>
            <a:r>
              <a:rPr lang="en-US" sz="2200" dirty="0">
                <a:latin typeface="Times New Roman" panose="02020603050405020304" pitchFamily="18" charset="0"/>
                <a:ea typeface="Calibri" panose="020F0502020204030204" pitchFamily="34" charset="0"/>
                <a:cs typeface="Times New Roman" panose="02020603050405020304" pitchFamily="18" charset="0"/>
              </a:rPr>
              <a:t>an appropriate number of times with packing 0 on the rightmost bit(s).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0C958F2-0AF7-937B-F096-C5E7A5169EBF}"/>
              </a:ext>
            </a:extLst>
          </p:cNvPr>
          <p:cNvSpPr txBox="1"/>
          <p:nvPr/>
        </p:nvSpPr>
        <p:spPr>
          <a:xfrm>
            <a:off x="1070376" y="3075624"/>
            <a:ext cx="2003729" cy="646331"/>
          </a:xfrm>
          <a:prstGeom prst="rect">
            <a:avLst/>
          </a:prstGeom>
          <a:noFill/>
        </p:spPr>
        <p:txBody>
          <a:bodyPr wrap="square" rtlCol="0">
            <a:spAutoFit/>
          </a:bodyPr>
          <a:lstStyle/>
          <a:p>
            <a:r>
              <a:rPr lang="en-US" dirty="0"/>
              <a:t>An array of intermediate sums</a:t>
            </a:r>
          </a:p>
        </p:txBody>
      </p:sp>
      <p:pic>
        <p:nvPicPr>
          <p:cNvPr id="7" name="Picture 6" descr="Confused emoticon Stock Vector - 11275856">
            <a:extLst>
              <a:ext uri="{FF2B5EF4-FFF2-40B4-BE49-F238E27FC236}">
                <a16:creationId xmlns:a16="http://schemas.microsoft.com/office/drawing/2014/main" id="{658BF12D-D38A-4DA6-AF9E-74B878A5794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878" y="1340995"/>
            <a:ext cx="540385" cy="501015"/>
          </a:xfrm>
          <a:prstGeom prst="rect">
            <a:avLst/>
          </a:prstGeom>
          <a:noFill/>
          <a:ln>
            <a:noFill/>
          </a:ln>
        </p:spPr>
      </p:pic>
    </p:spTree>
    <p:extLst>
      <p:ext uri="{BB962C8B-B14F-4D97-AF65-F5344CB8AC3E}">
        <p14:creationId xmlns:p14="http://schemas.microsoft.com/office/powerpoint/2010/main" val="2746474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9">
            <a:extLst>
              <a:ext uri="{FF2B5EF4-FFF2-40B4-BE49-F238E27FC236}">
                <a16:creationId xmlns:a16="http://schemas.microsoft.com/office/drawing/2014/main" id="{B69EF920-5E47-4014-9BCF-A8984223A330}"/>
              </a:ext>
            </a:extLst>
          </p:cNvPr>
          <p:cNvSpPr txBox="1"/>
          <p:nvPr/>
        </p:nvSpPr>
        <p:spPr>
          <a:xfrm>
            <a:off x="279049" y="4068885"/>
            <a:ext cx="10891255" cy="1843477"/>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 name="TextBox 9">
            <a:extLst>
              <a:ext uri="{FF2B5EF4-FFF2-40B4-BE49-F238E27FC236}">
                <a16:creationId xmlns:a16="http://schemas.microsoft.com/office/drawing/2014/main" id="{B69EF920-5E47-4014-9BCF-A8984223A330}"/>
              </a:ext>
            </a:extLst>
          </p:cNvPr>
          <p:cNvSpPr txBox="1"/>
          <p:nvPr/>
        </p:nvSpPr>
        <p:spPr>
          <a:xfrm>
            <a:off x="559135" y="1153288"/>
            <a:ext cx="9872653" cy="822036"/>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460248" y="1365241"/>
            <a:ext cx="9929003" cy="5047536"/>
          </a:xfrm>
          <a:prstGeom prst="rect">
            <a:avLst/>
          </a:prstGeom>
        </p:spPr>
        <p:txBody>
          <a:bodyPr wrap="square">
            <a:spAutoFit/>
          </a:bodyPr>
          <a:lstStyle/>
          <a:p>
            <a:pPr>
              <a:spcAft>
                <a:spcPts val="18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How long the grade-school algorithm takes: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Consider 13 x 11, which is (1101 x 1011)</a:t>
            </a:r>
          </a:p>
          <a:p>
            <a:pPr>
              <a:spcAft>
                <a:spcPts val="1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multiplication would proceed as follows.</a:t>
            </a:r>
          </a:p>
          <a:p>
            <a:pPr>
              <a:lnSpc>
                <a:spcPct val="150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1        1        0        1</a:t>
            </a:r>
          </a:p>
          <a:p>
            <a:pPr>
              <a:lnSpc>
                <a:spcPct val="150000"/>
              </a:lnSpc>
            </a:pPr>
            <a:r>
              <a:rPr lang="en-US" sz="2200" u="sng" dirty="0">
                <a:latin typeface="Times New Roman" panose="02020603050405020304" pitchFamily="18" charset="0"/>
                <a:ea typeface="Calibri" panose="020F0502020204030204" pitchFamily="34" charset="0"/>
                <a:cs typeface="Times New Roman" panose="02020603050405020304" pitchFamily="18" charset="0"/>
              </a:rPr>
              <a:t>     			x        </a:t>
            </a:r>
            <a:r>
              <a:rPr lang="en-US" sz="2200" b="1" u="sng" dirty="0">
                <a:solidFill>
                  <a:srgbClr val="CC00CC"/>
                </a:solidFill>
                <a:latin typeface="Times New Roman" panose="02020603050405020304" pitchFamily="18" charset="0"/>
                <a:ea typeface="Calibri" panose="020F0502020204030204" pitchFamily="34" charset="0"/>
                <a:cs typeface="Times New Roman" panose="02020603050405020304" pitchFamily="18" charset="0"/>
              </a:rPr>
              <a:t>1</a:t>
            </a:r>
            <a:r>
              <a:rPr lang="en-US" sz="2200" u="sng" dirty="0">
                <a:latin typeface="Times New Roman" panose="02020603050405020304" pitchFamily="18" charset="0"/>
                <a:ea typeface="Calibri" panose="020F0502020204030204" pitchFamily="34" charset="0"/>
                <a:cs typeface="Times New Roman" panose="02020603050405020304" pitchFamily="18" charset="0"/>
              </a:rPr>
              <a:t>        </a:t>
            </a:r>
            <a:r>
              <a:rPr lang="en-US" sz="22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0</a:t>
            </a:r>
            <a:r>
              <a:rPr lang="en-US" sz="2200" u="sng" dirty="0">
                <a:latin typeface="Times New Roman" panose="02020603050405020304" pitchFamily="18" charset="0"/>
                <a:ea typeface="Calibri" panose="020F0502020204030204" pitchFamily="34" charset="0"/>
                <a:cs typeface="Times New Roman" panose="02020603050405020304" pitchFamily="18" charset="0"/>
              </a:rPr>
              <a:t>        </a:t>
            </a:r>
            <a:r>
              <a:rPr lang="en-US" sz="2200"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a:t>
            </a:r>
            <a:r>
              <a:rPr lang="en-US" sz="2200" u="sng" dirty="0">
                <a:latin typeface="Times New Roman" panose="02020603050405020304" pitchFamily="18" charset="0"/>
                <a:ea typeface="Calibri" panose="020F0502020204030204" pitchFamily="34" charset="0"/>
                <a:cs typeface="Times New Roman" panose="02020603050405020304" pitchFamily="18" charset="0"/>
              </a:rPr>
              <a:t>	 </a:t>
            </a:r>
            <a:r>
              <a:rPr lang="en-US" sz="2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p>
          <a:p>
            <a:pPr>
              <a:lnSpc>
                <a:spcPct val="150000"/>
              </a:lnSpc>
            </a:pPr>
            <a:r>
              <a:rPr lang="en-US" sz="2200" dirty="0">
                <a:latin typeface="Times New Roman" panose="02020603050405020304" pitchFamily="18" charset="0"/>
                <a:cs typeface="Times New Roman" panose="02020603050405020304" pitchFamily="18" charset="0"/>
              </a:rPr>
              <a:t>			          1        1        0        1    (1101 times 1)</a:t>
            </a:r>
          </a:p>
          <a:p>
            <a:pPr>
              <a:lnSpc>
                <a:spcPct val="150000"/>
              </a:lnSpc>
            </a:pP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1        1	       0	    1</a:t>
            </a:r>
            <a:r>
              <a:rPr lang="en-US" sz="2200" dirty="0">
                <a:latin typeface="Times New Roman" panose="02020603050405020304" pitchFamily="18" charset="0"/>
                <a:cs typeface="Times New Roman" panose="02020603050405020304" pitchFamily="18" charset="0"/>
              </a:rPr>
              <a:t>	 0    (1101 times 1, shift once)</a:t>
            </a:r>
          </a:p>
          <a:p>
            <a:pPr>
              <a:lnSpc>
                <a:spcPct val="150000"/>
              </a:lnSpc>
            </a:pPr>
            <a:r>
              <a:rPr lang="en-US" sz="2200" dirty="0">
                <a:latin typeface="Times New Roman" panose="02020603050405020304" pitchFamily="18" charset="0"/>
                <a:cs typeface="Times New Roman" panose="02020603050405020304" pitchFamily="18" charset="0"/>
              </a:rPr>
              <a:t>		   </a:t>
            </a:r>
            <a:r>
              <a:rPr lang="en-US" sz="2200" dirty="0">
                <a:solidFill>
                  <a:srgbClr val="0070C0"/>
                </a:solidFill>
                <a:latin typeface="Times New Roman" panose="02020603050405020304" pitchFamily="18" charset="0"/>
                <a:cs typeface="Times New Roman" panose="02020603050405020304" pitchFamily="18" charset="0"/>
              </a:rPr>
              <a:t>0        0        0        0</a:t>
            </a:r>
            <a:r>
              <a:rPr lang="en-US" sz="2200" dirty="0">
                <a:latin typeface="Times New Roman" panose="02020603050405020304" pitchFamily="18" charset="0"/>
                <a:cs typeface="Times New Roman" panose="02020603050405020304" pitchFamily="18" charset="0"/>
              </a:rPr>
              <a:t>	    0 	 0    (1101 times 0, shift twice)</a:t>
            </a:r>
          </a:p>
          <a:p>
            <a:pPr>
              <a:lnSpc>
                <a:spcPct val="150000"/>
              </a:lnSpc>
            </a:pPr>
            <a:r>
              <a:rPr lang="en-US" sz="2200" u="sng" dirty="0">
                <a:latin typeface="Times New Roman" panose="02020603050405020304" pitchFamily="18" charset="0"/>
                <a:cs typeface="Times New Roman" panose="02020603050405020304" pitchFamily="18" charset="0"/>
              </a:rPr>
              <a:t>         +        </a:t>
            </a:r>
            <a:r>
              <a:rPr lang="en-US" sz="2200" b="1" u="sng" dirty="0">
                <a:solidFill>
                  <a:srgbClr val="CC00CC"/>
                </a:solidFill>
                <a:latin typeface="Times New Roman" panose="02020603050405020304" pitchFamily="18" charset="0"/>
                <a:cs typeface="Times New Roman" panose="02020603050405020304" pitchFamily="18" charset="0"/>
              </a:rPr>
              <a:t>1        1        0        1</a:t>
            </a:r>
            <a:r>
              <a:rPr lang="en-US" sz="2200" u="sng" dirty="0">
                <a:latin typeface="Times New Roman" panose="02020603050405020304" pitchFamily="18" charset="0"/>
                <a:cs typeface="Times New Roman" panose="02020603050405020304" pitchFamily="18" charset="0"/>
              </a:rPr>
              <a:t>	       0 	    0        0    </a:t>
            </a:r>
            <a:r>
              <a:rPr lang="en-US" sz="2200" dirty="0">
                <a:latin typeface="Times New Roman" panose="02020603050405020304" pitchFamily="18" charset="0"/>
                <a:cs typeface="Times New Roman" panose="02020603050405020304" pitchFamily="18" charset="0"/>
              </a:rPr>
              <a:t>(1101 times 1, shift thrice)</a:t>
            </a:r>
          </a:p>
          <a:p>
            <a:r>
              <a:rPr lang="en-US" sz="2200" dirty="0">
                <a:latin typeface="Times New Roman" panose="02020603050405020304" pitchFamily="18" charset="0"/>
                <a:cs typeface="Times New Roman" panose="02020603050405020304" pitchFamily="18" charset="0"/>
              </a:rPr>
              <a:t>         1        0        0        0        1        1	    1        1    (binary for 143)</a:t>
            </a:r>
          </a:p>
        </p:txBody>
      </p:sp>
      <p:sp>
        <p:nvSpPr>
          <p:cNvPr id="3" name="Left Brace 2"/>
          <p:cNvSpPr/>
          <p:nvPr/>
        </p:nvSpPr>
        <p:spPr>
          <a:xfrm>
            <a:off x="1885098" y="4929809"/>
            <a:ext cx="237899" cy="921644"/>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Left Brace 3"/>
          <p:cNvSpPr/>
          <p:nvPr/>
        </p:nvSpPr>
        <p:spPr>
          <a:xfrm>
            <a:off x="2260121" y="4520242"/>
            <a:ext cx="135491" cy="790935"/>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Left Brace 4"/>
          <p:cNvSpPr/>
          <p:nvPr/>
        </p:nvSpPr>
        <p:spPr>
          <a:xfrm>
            <a:off x="2470716" y="4220702"/>
            <a:ext cx="110639" cy="577969"/>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 Box 5"/>
          <p:cNvSpPr txBox="1"/>
          <p:nvPr/>
        </p:nvSpPr>
        <p:spPr>
          <a:xfrm>
            <a:off x="845389" y="4437872"/>
            <a:ext cx="1058517" cy="87330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 times row additions </a:t>
            </a:r>
          </a:p>
        </p:txBody>
      </p:sp>
      <p:sp>
        <p:nvSpPr>
          <p:cNvPr id="7" name="Cloud Callout 6"/>
          <p:cNvSpPr/>
          <p:nvPr/>
        </p:nvSpPr>
        <p:spPr>
          <a:xfrm flipH="1">
            <a:off x="463827" y="3686252"/>
            <a:ext cx="540688" cy="405516"/>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7956615-9342-4693-855C-2178E515B130}"/>
              </a:ext>
            </a:extLst>
          </p:cNvPr>
          <p:cNvSpPr/>
          <p:nvPr/>
        </p:nvSpPr>
        <p:spPr>
          <a:xfrm>
            <a:off x="8038915" y="1259175"/>
            <a:ext cx="3131389" cy="2169825"/>
          </a:xfrm>
          <a:prstGeom prst="rect">
            <a:avLst/>
          </a:prstGeom>
        </p:spPr>
        <p:txBody>
          <a:bodyPr wrap="square">
            <a:spAutoFit/>
          </a:bodyPr>
          <a:lstStyle/>
          <a:p>
            <a:pPr marL="914400" marR="0">
              <a:lnSpc>
                <a:spcPct val="150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1        3</a:t>
            </a:r>
          </a:p>
          <a:p>
            <a:pPr marL="914400" marR="0">
              <a:lnSpc>
                <a:spcPct val="150000"/>
              </a:lnSpc>
              <a:spcBef>
                <a:spcPts val="0"/>
              </a:spcBef>
              <a:spcAft>
                <a:spcPts val="0"/>
              </a:spcAft>
            </a:pPr>
            <a:r>
              <a:rPr lang="en-US" u="sng" dirty="0">
                <a:latin typeface="Times New Roman" panose="02020603050405020304" pitchFamily="18" charset="0"/>
                <a:ea typeface="Calibri" panose="020F0502020204030204" pitchFamily="34" charset="0"/>
                <a:cs typeface="Times New Roman" panose="02020603050405020304" pitchFamily="18" charset="0"/>
              </a:rPr>
              <a:t>      x        1        1</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dirty="0">
                <a:latin typeface="Times New Roman" panose="02020603050405020304" pitchFamily="18" charset="0"/>
                <a:ea typeface="Calibri" panose="020F0502020204030204" pitchFamily="34" charset="0"/>
                <a:cs typeface="Times New Roman" panose="02020603050405020304" pitchFamily="18" charset="0"/>
              </a:rPr>
              <a:t>	                1        3	</a:t>
            </a:r>
          </a:p>
          <a:p>
            <a:pPr>
              <a:lnSpc>
                <a:spcPct val="150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u="sng" dirty="0">
                <a:latin typeface="Times New Roman" panose="02020603050405020304" pitchFamily="18" charset="0"/>
                <a:ea typeface="Calibri" panose="020F0502020204030204" pitchFamily="34" charset="0"/>
                <a:cs typeface="Times New Roman" panose="02020603050405020304" pitchFamily="18" charset="0"/>
              </a:rPr>
              <a:t>      1	3          </a:t>
            </a:r>
            <a:r>
              <a:rPr lang="en-US" dirty="0">
                <a:latin typeface="Times New Roman" panose="02020603050405020304" pitchFamily="18" charset="0"/>
                <a:ea typeface="Calibri" panose="020F0502020204030204" pitchFamily="34" charset="0"/>
                <a:cs typeface="Times New Roman" panose="02020603050405020304" pitchFamily="18" charset="0"/>
              </a:rPr>
              <a:t>	         	      1        4        3</a:t>
            </a:r>
          </a:p>
        </p:txBody>
      </p:sp>
      <p:pic>
        <p:nvPicPr>
          <p:cNvPr id="10" name="Picture 2" descr="Image result for smiley face images">
            <a:extLst>
              <a:ext uri="{FF2B5EF4-FFF2-40B4-BE49-F238E27FC236}">
                <a16:creationId xmlns:a16="http://schemas.microsoft.com/office/drawing/2014/main" id="{03262508-84DE-4025-8C5A-EFB0A5B772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98900">
            <a:off x="438593" y="3707861"/>
            <a:ext cx="522515" cy="3794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4AE0E74-5A2B-6520-96B3-28691C8A655E}"/>
              </a:ext>
            </a:extLst>
          </p:cNvPr>
          <p:cNvSpPr txBox="1"/>
          <p:nvPr/>
        </p:nvSpPr>
        <p:spPr>
          <a:xfrm>
            <a:off x="1549959" y="428346"/>
            <a:ext cx="2891412" cy="523220"/>
          </a:xfrm>
          <a:prstGeom prst="rect">
            <a:avLst/>
          </a:prstGeom>
          <a:noFill/>
        </p:spPr>
        <p:txBody>
          <a:bodyPr wrap="square">
            <a:spAutoFit/>
          </a:bodyPr>
          <a:lstStyle/>
          <a:p>
            <a:pPr>
              <a:spcBef>
                <a:spcPts val="600"/>
              </a:spcBef>
              <a:spcAft>
                <a:spcPts val="600"/>
              </a:spcAft>
            </a:pPr>
            <a:r>
              <a:rPr lang="en-US" sz="2800" i="1" dirty="0">
                <a:latin typeface="Times New Roman" panose="02020603050405020304" pitchFamily="18" charset="0"/>
                <a:ea typeface="Calibri" panose="020F0502020204030204" pitchFamily="34" charset="0"/>
                <a:cs typeface="Times New Roman" panose="02020603050405020304" pitchFamily="18" charset="0"/>
              </a:rPr>
              <a:t>Multiplication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6028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a:extLst>
              <a:ext uri="{FF2B5EF4-FFF2-40B4-BE49-F238E27FC236}">
                <a16:creationId xmlns:a16="http://schemas.microsoft.com/office/drawing/2014/main" id="{0BFFA0D6-C5EC-4BC6-980E-9C4D5651CF0B}"/>
              </a:ext>
            </a:extLst>
          </p:cNvPr>
          <p:cNvSpPr txBox="1"/>
          <p:nvPr/>
        </p:nvSpPr>
        <p:spPr>
          <a:xfrm>
            <a:off x="526562" y="2334916"/>
            <a:ext cx="10939758" cy="2948284"/>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9">
            <a:extLst>
              <a:ext uri="{FF2B5EF4-FFF2-40B4-BE49-F238E27FC236}">
                <a16:creationId xmlns:a16="http://schemas.microsoft.com/office/drawing/2014/main" id="{0BFFA0D6-C5EC-4BC6-980E-9C4D5651CF0B}"/>
              </a:ext>
            </a:extLst>
          </p:cNvPr>
          <p:cNvSpPr txBox="1"/>
          <p:nvPr/>
        </p:nvSpPr>
        <p:spPr>
          <a:xfrm>
            <a:off x="1593667" y="5411296"/>
            <a:ext cx="9872653" cy="822036"/>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799738" y="1045840"/>
            <a:ext cx="9182790" cy="5570756"/>
          </a:xfrm>
          <a:prstGeom prst="rect">
            <a:avLst/>
          </a:prstGeom>
        </p:spPr>
        <p:txBody>
          <a:bodyPr wrap="square">
            <a:spAutoFit/>
          </a:bodyPr>
          <a:lstStyle/>
          <a:p>
            <a:pPr marL="461963" indent="-461963">
              <a:buFont typeface="Arial" panose="020B0604020202020204" pitchFamily="34" charset="0"/>
              <a:buChar char="•"/>
            </a:pPr>
            <a:r>
              <a:rPr lang="en-US" sz="2400" dirty="0">
                <a:latin typeface="Times New Roman" panose="02020603050405020304" pitchFamily="18" charset="0"/>
                <a:ea typeface="Calibri" panose="020F0502020204030204" pitchFamily="34" charset="0"/>
              </a:rPr>
              <a:t>Let x and y be </a:t>
            </a:r>
            <a:r>
              <a:rPr lang="en-US" sz="2400" dirty="0">
                <a:solidFill>
                  <a:srgbClr val="0000FF"/>
                </a:solidFill>
                <a:latin typeface="Times New Roman" panose="02020603050405020304" pitchFamily="18" charset="0"/>
                <a:ea typeface="Calibri" panose="020F0502020204030204" pitchFamily="34" charset="0"/>
              </a:rPr>
              <a:t>both n =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x</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bits  and n =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y</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rPr>
              <a:t>bits</a:t>
            </a:r>
            <a:r>
              <a:rPr lang="en-US" sz="2400" dirty="0">
                <a:latin typeface="Times New Roman" panose="02020603050405020304" pitchFamily="18" charset="0"/>
                <a:ea typeface="Calibri" panose="020F0502020204030204" pitchFamily="34" charset="0"/>
              </a:rPr>
              <a:t>. </a:t>
            </a:r>
          </a:p>
          <a:p>
            <a:pPr marL="461963" indent="-461963">
              <a:buFont typeface="Arial" panose="020B0604020202020204" pitchFamily="34" charset="0"/>
              <a:buChar char="•"/>
            </a:pPr>
            <a:r>
              <a:rPr lang="en-US" sz="2400" dirty="0">
                <a:latin typeface="Times New Roman" panose="02020603050405020304" pitchFamily="18" charset="0"/>
                <a:ea typeface="Calibri" panose="020F0502020204030204" pitchFamily="34" charset="0"/>
              </a:rPr>
              <a:t>There are </a:t>
            </a:r>
            <a:r>
              <a:rPr lang="en-US" sz="2400" dirty="0">
                <a:solidFill>
                  <a:srgbClr val="0000FF"/>
                </a:solidFill>
                <a:latin typeface="Times New Roman" panose="02020603050405020304" pitchFamily="18" charset="0"/>
                <a:ea typeface="Calibri" panose="020F0502020204030204" pitchFamily="34" charset="0"/>
              </a:rPr>
              <a:t>n intermediate rows, </a:t>
            </a:r>
          </a:p>
          <a:p>
            <a:pPr marL="919163" lvl="1" indent="-461963">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rPr>
              <a:t>with lengths of up to 2n bits</a:t>
            </a:r>
            <a:r>
              <a:rPr lang="en-US" sz="2400" dirty="0">
                <a:latin typeface="Times New Roman" panose="02020603050405020304" pitchFamily="18" charset="0"/>
                <a:ea typeface="Calibri" panose="020F0502020204030204" pitchFamily="34" charset="0"/>
              </a:rPr>
              <a:t> (take the shifting into account). </a:t>
            </a:r>
          </a:p>
          <a:p>
            <a:pPr marL="461963" indent="-461963">
              <a:buFont typeface="Arial" panose="020B0604020202020204" pitchFamily="34" charset="0"/>
              <a:buChar char="•"/>
            </a:pPr>
            <a:r>
              <a:rPr lang="en-US" sz="2400" dirty="0">
                <a:latin typeface="Times New Roman" panose="02020603050405020304" pitchFamily="18" charset="0"/>
                <a:ea typeface="Calibri" panose="020F0502020204030204" pitchFamily="34" charset="0"/>
              </a:rPr>
              <a:t>The total time taken is to add up these rows: </a:t>
            </a:r>
          </a:p>
          <a:p>
            <a:pPr marL="919163" lvl="1" indent="-461963">
              <a:buFont typeface="Arial" panose="020B0604020202020204" pitchFamily="34" charset="0"/>
              <a:buChar char="•"/>
            </a:pPr>
            <a:r>
              <a:rPr lang="en-US" sz="2400" i="1" dirty="0">
                <a:solidFill>
                  <a:srgbClr val="0000FF"/>
                </a:solidFill>
                <a:latin typeface="Times New Roman" panose="02020603050405020304" pitchFamily="18" charset="0"/>
                <a:ea typeface="Calibri" panose="020F0502020204030204" pitchFamily="34" charset="0"/>
              </a:rPr>
              <a:t>doing two </a:t>
            </a:r>
            <a:r>
              <a:rPr lang="en-US" sz="2400" i="1" dirty="0">
                <a:latin typeface="Times New Roman" panose="02020603050405020304" pitchFamily="18" charset="0"/>
                <a:ea typeface="Calibri" panose="020F0502020204030204" pitchFamily="34" charset="0"/>
              </a:rPr>
              <a:t>rows at a time. </a:t>
            </a:r>
          </a:p>
          <a:p>
            <a:endParaRPr lang="en-US" sz="2400" dirty="0">
              <a:latin typeface="Times New Roman" panose="02020603050405020304" pitchFamily="18" charset="0"/>
              <a:cs typeface="Times New Roman" panose="02020603050405020304" pitchFamily="18" charset="0"/>
            </a:endParaRPr>
          </a:p>
          <a:p>
            <a:pPr lvl="1"/>
            <a:r>
              <a:rPr lang="en-US" sz="2400" dirty="0">
                <a:solidFill>
                  <a:srgbClr val="0070C0"/>
                </a:solidFill>
                <a:latin typeface="Times New Roman" panose="02020603050405020304" pitchFamily="18" charset="0"/>
                <a:cs typeface="Times New Roman" panose="02020603050405020304" pitchFamily="18" charset="0"/>
              </a:rPr>
              <a:t>O(n) + O(n) + … + O(n),  </a:t>
            </a:r>
            <a:r>
              <a:rPr lang="en-US" sz="2200" dirty="0">
                <a:latin typeface="Times New Roman" panose="02020603050405020304" pitchFamily="18" charset="0"/>
                <a:cs typeface="Times New Roman" panose="02020603050405020304" pitchFamily="18" charset="0"/>
              </a:rPr>
              <a:t>[Sum of each two intermediate rows </a:t>
            </a:r>
          </a:p>
          <a:p>
            <a:pPr lvl="1"/>
            <a:r>
              <a:rPr lang="en-US" sz="2200" dirty="0">
                <a:latin typeface="Times New Roman" panose="02020603050405020304" pitchFamily="18" charset="0"/>
                <a:cs typeface="Times New Roman" panose="02020603050405020304" pitchFamily="18" charset="0"/>
              </a:rPr>
              <a:t>                                                requires O(n).]</a:t>
            </a:r>
            <a:endParaRPr lang="en-US" sz="2400" dirty="0">
              <a:latin typeface="Times New Roman" panose="02020603050405020304" pitchFamily="18" charset="0"/>
              <a:cs typeface="Times New Roman" panose="02020603050405020304" pitchFamily="18" charset="0"/>
            </a:endParaRPr>
          </a:p>
          <a:p>
            <a:pPr lvl="1"/>
            <a:r>
              <a:rPr lang="en-US" sz="2400" dirty="0">
                <a:solidFill>
                  <a:srgbClr val="003399"/>
                </a:solidFill>
                <a:latin typeface="Times New Roman" panose="02020603050405020304" pitchFamily="18" charset="0"/>
                <a:cs typeface="Times New Roman" panose="02020603050405020304" pitchFamily="18" charset="0"/>
              </a:rPr>
              <a:t>           n – 1 times</a:t>
            </a: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[Requires n-1 times of 2 two-row addition </a:t>
            </a:r>
          </a:p>
          <a:p>
            <a:pPr lvl="1"/>
            <a:r>
              <a:rPr lang="en-US" sz="2200" dirty="0">
                <a:latin typeface="Times New Roman" panose="02020603050405020304" pitchFamily="18" charset="0"/>
                <a:cs typeface="Times New Roman" panose="02020603050405020304" pitchFamily="18" charset="0"/>
              </a:rPr>
              <a:t>                                                for n rows]   </a:t>
            </a: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 i.e., </a:t>
            </a:r>
            <a:r>
              <a:rPr lang="en-US" sz="2400" dirty="0">
                <a:solidFill>
                  <a:srgbClr val="0000FF"/>
                </a:solidFill>
                <a:latin typeface="Times New Roman" panose="02020603050405020304" pitchFamily="18" charset="0"/>
                <a:cs typeface="Times New Roman" panose="02020603050405020304" pitchFamily="18" charset="0"/>
              </a:rPr>
              <a:t>(n-1) * O(n) = O(n</a:t>
            </a:r>
            <a:r>
              <a:rPr lang="en-US" sz="2400" baseline="30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 </a:t>
            </a:r>
          </a:p>
          <a:p>
            <a:pPr lvl="1"/>
            <a:r>
              <a:rPr lang="en-US" sz="2400" dirty="0">
                <a:solidFill>
                  <a:srgbClr val="0000FF"/>
                </a:solidFill>
                <a:latin typeface="Times New Roman" panose="02020603050405020304" pitchFamily="18" charset="0"/>
                <a:cs typeface="Times New Roman" panose="02020603050405020304" pitchFamily="18" charset="0"/>
              </a:rPr>
              <a:t>  i.e., (n-1)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n</a:t>
            </a:r>
            <a:r>
              <a:rPr lang="en-US" sz="2400" baseline="30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cs typeface="Times New Roman" panose="02020603050405020304" pitchFamily="18" charset="0"/>
              </a:rPr>
              <a:t>)n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The time efficiency is </a:t>
            </a:r>
            <a:r>
              <a:rPr lang="en-US" sz="2400" dirty="0">
                <a:solidFill>
                  <a:srgbClr val="0000FF"/>
                </a:solidFill>
                <a:latin typeface="Times New Roman" panose="02020603050405020304" pitchFamily="18" charset="0"/>
                <a:cs typeface="Times New Roman" panose="02020603050405020304" pitchFamily="18" charset="0"/>
              </a:rPr>
              <a:t>O(n</a:t>
            </a:r>
            <a:r>
              <a:rPr lang="en-US" sz="2400" baseline="30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 quadratic of the size of the inputs: </a:t>
            </a:r>
          </a:p>
          <a:p>
            <a:pPr lvl="1"/>
            <a:r>
              <a:rPr lang="en-US" sz="2400" dirty="0">
                <a:solidFill>
                  <a:srgbClr val="0000FF"/>
                </a:solidFill>
                <a:latin typeface="Times New Roman" panose="02020603050405020304" pitchFamily="18" charset="0"/>
                <a:cs typeface="Times New Roman" panose="02020603050405020304" pitchFamily="18" charset="0"/>
              </a:rPr>
              <a:t>It is polynomial but much slower than addition.</a:t>
            </a:r>
          </a:p>
        </p:txBody>
      </p:sp>
      <p:sp>
        <p:nvSpPr>
          <p:cNvPr id="3" name="Left Brace 2"/>
          <p:cNvSpPr>
            <a:spLocks/>
          </p:cNvSpPr>
          <p:nvPr/>
        </p:nvSpPr>
        <p:spPr>
          <a:xfrm rot="16200000">
            <a:off x="3747371" y="2545896"/>
            <a:ext cx="161225" cy="2778750"/>
          </a:xfrm>
          <a:prstGeom prst="lef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Cloud Callout 3"/>
          <p:cNvSpPr/>
          <p:nvPr/>
        </p:nvSpPr>
        <p:spPr>
          <a:xfrm flipH="1">
            <a:off x="526562" y="3333372"/>
            <a:ext cx="540688" cy="405516"/>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oticon making a point Stock Vector - 14709057">
            <a:extLst>
              <a:ext uri="{FF2B5EF4-FFF2-40B4-BE49-F238E27FC236}">
                <a16:creationId xmlns:a16="http://schemas.microsoft.com/office/drawing/2014/main" id="{7C41B29E-23C6-475A-A9EA-B3031087EA0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562" y="3354258"/>
            <a:ext cx="540688" cy="384629"/>
          </a:xfrm>
          <a:prstGeom prst="rect">
            <a:avLst/>
          </a:prstGeom>
          <a:noFill/>
          <a:ln>
            <a:noFill/>
          </a:ln>
        </p:spPr>
      </p:pic>
    </p:spTree>
    <p:extLst>
      <p:ext uri="{BB962C8B-B14F-4D97-AF65-F5344CB8AC3E}">
        <p14:creationId xmlns:p14="http://schemas.microsoft.com/office/powerpoint/2010/main" val="1531319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0BFFA0D6-C5EC-4BC6-980E-9C4D5651CF0B}"/>
              </a:ext>
            </a:extLst>
          </p:cNvPr>
          <p:cNvSpPr txBox="1"/>
          <p:nvPr/>
        </p:nvSpPr>
        <p:spPr>
          <a:xfrm>
            <a:off x="837312" y="1123697"/>
            <a:ext cx="9872653" cy="822036"/>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a:extLst>
              <a:ext uri="{FF2B5EF4-FFF2-40B4-BE49-F238E27FC236}">
                <a16:creationId xmlns:a16="http://schemas.microsoft.com/office/drawing/2014/main" id="{242CE44D-FDCD-4234-8756-CBEF6269D392}"/>
              </a:ext>
            </a:extLst>
          </p:cNvPr>
          <p:cNvSpPr/>
          <p:nvPr/>
        </p:nvSpPr>
        <p:spPr>
          <a:xfrm>
            <a:off x="1731120" y="1315049"/>
            <a:ext cx="8891723" cy="5432256"/>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a:solidFill>
                  <a:srgbClr val="0000CC"/>
                </a:solidFill>
                <a:ea typeface="Calibri" panose="020F0502020204030204" pitchFamily="34" charset="0"/>
                <a:cs typeface="Times New Roman" panose="02020603050405020304" pitchFamily="18" charset="0"/>
              </a:rPr>
              <a:t>Is there a faster algorithm for multiplication?</a:t>
            </a:r>
          </a:p>
          <a:p>
            <a:pPr marL="457200" indent="-457200">
              <a:lnSpc>
                <a:spcPct val="150000"/>
              </a:lnSpc>
              <a:buFont typeface="Arial" panose="020B0604020202020204" pitchFamily="34" charset="0"/>
              <a:buChar char="•"/>
            </a:pPr>
            <a:r>
              <a:rPr lang="en-US" sz="2400" spc="-100" dirty="0">
                <a:solidFill>
                  <a:srgbClr val="0000FF"/>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Al Khwarizmi’s Algorithm: </a:t>
            </a:r>
            <a:r>
              <a:rPr lang="en-US" sz="2400" spc="-100" dirty="0">
                <a:latin typeface="Consolas" panose="020B0609020204030204" pitchFamily="49" charset="0"/>
                <a:ea typeface="Calibri" panose="020F0502020204030204" pitchFamily="34" charset="0"/>
                <a:cs typeface="Times New Roman" panose="02020603050405020304" pitchFamily="18" charset="0"/>
              </a:rPr>
              <a:t>(Persian mathematician)</a:t>
            </a:r>
            <a:endPar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endParaRPr>
          </a:p>
          <a:p>
            <a:pPr marL="457200" indent="-457200">
              <a:lnSpc>
                <a:spcPct val="150000"/>
              </a:lnSpc>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Multiplication à la </a:t>
            </a:r>
            <a:r>
              <a:rPr lang="en-US" sz="24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Franҫais</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100" dirty="0">
                <a:ea typeface="Calibri" panose="020F0502020204030204" pitchFamily="34" charset="0"/>
                <a:cs typeface="Times New Roman" panose="02020603050405020304" pitchFamily="18" charset="0"/>
              </a:rPr>
              <a:t>function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multiply(x, y) </a:t>
            </a:r>
            <a:endPar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marL="914400" lvl="1" indent="-4572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recursive algorithm </a:t>
            </a:r>
          </a:p>
          <a:p>
            <a:pPr marL="914400" lvl="1" indent="-4572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Algorithm analysis</a:t>
            </a:r>
          </a:p>
          <a:p>
            <a:pPr marL="461963" indent="-461963">
              <a:spcAft>
                <a:spcPts val="6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Multiplication ẚ la Russe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nonorthodox algorithm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multiplying two positive integers.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ea typeface="Calibri" panose="020F0502020204030204" pitchFamily="34" charset="0"/>
              <a:cs typeface="Times New Roman" panose="02020603050405020304" pitchFamily="18" charset="0"/>
            </a:endParaRPr>
          </a:p>
          <a:p>
            <a:pPr marL="457200" indent="-454025">
              <a:lnSpc>
                <a:spcPct val="150000"/>
              </a:lnSpc>
              <a:buFont typeface="Arial" panose="020B0604020202020204" pitchFamily="34" charset="0"/>
              <a:buChar char="•"/>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4025">
              <a:lnSpc>
                <a:spcPct val="150000"/>
              </a:lnSpc>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Confused emoticon Stock Vector - 11275856">
            <a:extLst>
              <a:ext uri="{FF2B5EF4-FFF2-40B4-BE49-F238E27FC236}">
                <a16:creationId xmlns:a16="http://schemas.microsoft.com/office/drawing/2014/main" id="{3255D863-EC54-447F-9EC1-8762825607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174" y="1323871"/>
            <a:ext cx="432008" cy="421688"/>
          </a:xfrm>
          <a:prstGeom prst="rect">
            <a:avLst/>
          </a:prstGeom>
          <a:noFill/>
          <a:ln>
            <a:noFill/>
          </a:ln>
        </p:spPr>
      </p:pic>
    </p:spTree>
    <p:extLst>
      <p:ext uri="{BB962C8B-B14F-4D97-AF65-F5344CB8AC3E}">
        <p14:creationId xmlns:p14="http://schemas.microsoft.com/office/powerpoint/2010/main" val="3542149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7E937C7-D8C1-2F36-27C8-3910AF21B223}"/>
                  </a:ext>
                </a:extLst>
              </p:cNvPr>
              <p:cNvSpPr txBox="1"/>
              <p:nvPr/>
            </p:nvSpPr>
            <p:spPr>
              <a:xfrm>
                <a:off x="1543160" y="144671"/>
                <a:ext cx="9351818" cy="6674199"/>
              </a:xfrm>
              <a:prstGeom prst="rect">
                <a:avLst/>
              </a:prstGeom>
              <a:noFill/>
            </p:spPr>
            <p:txBody>
              <a:bodyPr wrap="square">
                <a:spAutoFit/>
              </a:bodyPr>
              <a:lstStyle/>
              <a:p>
                <a:pPr>
                  <a:lnSpc>
                    <a:spcPct val="150000"/>
                  </a:lnSpc>
                </a:pPr>
                <a:r>
                  <a:rPr lang="en-US" sz="2800" spc="-100" dirty="0">
                    <a:ea typeface="Calibri" panose="020F0502020204030204" pitchFamily="34" charset="0"/>
                    <a:cs typeface="Times New Roman" panose="02020603050405020304" pitchFamily="18" charset="0"/>
                  </a:rPr>
                  <a:t>Basic Foundation</a:t>
                </a:r>
              </a:p>
              <a:p>
                <a:pPr>
                  <a:lnSpc>
                    <a:spcPct val="150000"/>
                  </a:lnSpc>
                </a:pPr>
                <a:r>
                  <a:rPr lang="en-US" sz="2400" spc="-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y is even, </a:t>
                </a:r>
                <a:r>
                  <a:rPr lang="en-US" sz="2400" spc="-100" dirty="0">
                    <a:latin typeface="Times New Roman" panose="02020603050405020304" pitchFamily="18" charset="0"/>
                    <a:ea typeface="Calibri" panose="020F0502020204030204" pitchFamily="34" charset="0"/>
                    <a:cs typeface="Times New Roman" panose="02020603050405020304" pitchFamily="18" charset="0"/>
                  </a:rPr>
                  <a:t>	(x * y) 	= </a:t>
                </a:r>
                <a14:m>
                  <m:oMath xmlns:m="http://schemas.openxmlformats.org/officeDocument/2006/math">
                    <m:f>
                      <m:fPr>
                        <m:ctrlPr>
                          <a:rPr lang="en-US" sz="2400" i="1" spc="-100" smtClean="0">
                            <a:latin typeface="Cambria Math" panose="02040503050406030204" pitchFamily="18" charset="0"/>
                            <a:cs typeface="Times New Roman" panose="02020603050405020304" pitchFamily="18" charset="0"/>
                          </a:rPr>
                        </m:ctrlPr>
                      </m:fPr>
                      <m:num>
                        <m:r>
                          <a:rPr lang="en-US" sz="2400" b="0" i="1" spc="-100" smtClean="0">
                            <a:latin typeface="Cambria Math" panose="02040503050406030204" pitchFamily="18" charset="0"/>
                            <a:cs typeface="Times New Roman" panose="02020603050405020304" pitchFamily="18" charset="0"/>
                          </a:rPr>
                          <m:t>2</m:t>
                        </m:r>
                      </m:num>
                      <m:den>
                        <m:r>
                          <a:rPr lang="en-US" sz="2400" b="0" i="1" spc="-100" smtClean="0">
                            <a:latin typeface="Cambria Math" panose="02040503050406030204" pitchFamily="18" charset="0"/>
                            <a:cs typeface="Times New Roman" panose="02020603050405020304" pitchFamily="18" charset="0"/>
                          </a:rPr>
                          <m:t>2</m:t>
                        </m:r>
                      </m:den>
                    </m:f>
                  </m:oMath>
                </a14:m>
                <a:r>
                  <a:rPr lang="en-US" sz="2400" spc="-100" dirty="0">
                    <a:latin typeface="Times New Roman" panose="02020603050405020304" pitchFamily="18" charset="0"/>
                    <a:ea typeface="Calibri" panose="020F0502020204030204" pitchFamily="34" charset="0"/>
                    <a:cs typeface="Times New Roman" panose="02020603050405020304" pitchFamily="18" charset="0"/>
                  </a:rPr>
                  <a:t>(x * y) </a:t>
                </a:r>
              </a:p>
              <a:p>
                <a:pPr>
                  <a:lnSpc>
                    <a:spcPct val="150000"/>
                  </a:lnSpc>
                </a:pPr>
                <a:r>
                  <a:rPr lang="en-US" sz="2400" spc="-100" dirty="0">
                    <a:latin typeface="Times New Roman" panose="02020603050405020304" pitchFamily="18" charset="0"/>
                    <a:ea typeface="Calibri" panose="020F0502020204030204" pitchFamily="34" charset="0"/>
                    <a:cs typeface="Times New Roman" panose="02020603050405020304" pitchFamily="18" charset="0"/>
                  </a:rPr>
                  <a:t>			= </a:t>
                </a:r>
                <a:r>
                  <a:rPr lang="en-US" sz="2400" spc="-100" dirty="0">
                    <a:solidFill>
                      <a:srgbClr val="00339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2*x  *   </a:t>
                </a:r>
                <a14:m>
                  <m:oMath xmlns:m="http://schemas.openxmlformats.org/officeDocument/2006/math">
                    <m:f>
                      <m:fPr>
                        <m:ctrlPr>
                          <a:rPr lang="en-US" sz="2400" b="1" i="1" spc="-100">
                            <a:solidFill>
                              <a:srgbClr val="003399"/>
                            </a:solidFill>
                            <a:highlight>
                              <a:srgbClr val="FFFF00"/>
                            </a:highlight>
                            <a:latin typeface="Cambria Math" panose="02040503050406030204" pitchFamily="18" charset="0"/>
                            <a:cs typeface="Times New Roman" panose="02020603050405020304" pitchFamily="18" charset="0"/>
                          </a:rPr>
                        </m:ctrlPr>
                      </m:fPr>
                      <m:num>
                        <m:r>
                          <a:rPr lang="en-US" sz="2400" b="1" i="1" spc="-100" smtClean="0">
                            <a:solidFill>
                              <a:srgbClr val="003399"/>
                            </a:solidFill>
                            <a:highlight>
                              <a:srgbClr val="FFFF00"/>
                            </a:highlight>
                            <a:latin typeface="Cambria Math" panose="02040503050406030204" pitchFamily="18" charset="0"/>
                            <a:cs typeface="Times New Roman" panose="02020603050405020304" pitchFamily="18" charset="0"/>
                          </a:rPr>
                          <m:t>𝒚</m:t>
                        </m:r>
                      </m:num>
                      <m:den>
                        <m:r>
                          <a:rPr lang="en-US" sz="2400" b="1" i="1" spc="-100">
                            <a:solidFill>
                              <a:srgbClr val="003399"/>
                            </a:solidFill>
                            <a:highlight>
                              <a:srgbClr val="FFFF00"/>
                            </a:highlight>
                            <a:latin typeface="Cambria Math" panose="02040503050406030204" pitchFamily="18" charset="0"/>
                            <a:cs typeface="Times New Roman" panose="02020603050405020304" pitchFamily="18" charset="0"/>
                          </a:rPr>
                          <m:t>𝟐</m:t>
                        </m:r>
                      </m:den>
                    </m:f>
                  </m:oMath>
                </a14:m>
                <a:r>
                  <a:rPr lang="en-US" sz="2400" spc="-100" dirty="0">
                    <a:latin typeface="Times New Roman" panose="02020603050405020304" pitchFamily="18" charset="0"/>
                    <a:ea typeface="Calibri" panose="020F0502020204030204" pitchFamily="34" charset="0"/>
                    <a:cs typeface="Times New Roman" panose="02020603050405020304" pitchFamily="18" charset="0"/>
                  </a:rPr>
                  <a:t>	(twice of the x and half of the y).</a:t>
                </a:r>
              </a:p>
              <a:p>
                <a:pPr>
                  <a:lnSpc>
                    <a:spcPct val="150000"/>
                  </a:lnSpc>
                </a:pPr>
                <a:r>
                  <a:rPr lang="en-US" sz="2400" spc="-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y is odd, </a:t>
                </a:r>
                <a:r>
                  <a:rPr lang="en-US" sz="2400" spc="-100" dirty="0">
                    <a:latin typeface="Times New Roman" panose="02020603050405020304" pitchFamily="18" charset="0"/>
                    <a:ea typeface="Calibri" panose="020F0502020204030204" pitchFamily="34" charset="0"/>
                    <a:cs typeface="Times New Roman" panose="02020603050405020304" pitchFamily="18" charset="0"/>
                  </a:rPr>
                  <a:t>	(x * y) 	= </a:t>
                </a:r>
                <a14:m>
                  <m:oMath xmlns:m="http://schemas.openxmlformats.org/officeDocument/2006/math">
                    <m:f>
                      <m:fPr>
                        <m:ctrlPr>
                          <a:rPr lang="en-US" sz="2400" i="1" spc="-100" smtClean="0">
                            <a:latin typeface="Cambria Math" panose="02040503050406030204" pitchFamily="18" charset="0"/>
                            <a:cs typeface="Times New Roman" panose="02020603050405020304" pitchFamily="18" charset="0"/>
                          </a:rPr>
                        </m:ctrlPr>
                      </m:fPr>
                      <m:num>
                        <m:r>
                          <a:rPr lang="en-US" sz="2400" b="0" i="1" spc="-100" smtClean="0">
                            <a:latin typeface="Cambria Math" panose="02040503050406030204" pitchFamily="18" charset="0"/>
                            <a:cs typeface="Times New Roman" panose="02020603050405020304" pitchFamily="18" charset="0"/>
                          </a:rPr>
                          <m:t>2</m:t>
                        </m:r>
                      </m:num>
                      <m:den>
                        <m:r>
                          <a:rPr lang="en-US" sz="2400" b="0" i="1" spc="-100" smtClean="0">
                            <a:latin typeface="Cambria Math" panose="02040503050406030204" pitchFamily="18" charset="0"/>
                            <a:cs typeface="Times New Roman" panose="02020603050405020304" pitchFamily="18" charset="0"/>
                          </a:rPr>
                          <m:t>2</m:t>
                        </m:r>
                      </m:den>
                    </m:f>
                  </m:oMath>
                </a14:m>
                <a:r>
                  <a:rPr lang="en-US" sz="2400" spc="-100" dirty="0">
                    <a:latin typeface="Times New Roman" panose="02020603050405020304" pitchFamily="18" charset="0"/>
                    <a:ea typeface="Calibri" panose="020F0502020204030204" pitchFamily="34" charset="0"/>
                    <a:cs typeface="Times New Roman" panose="02020603050405020304" pitchFamily="18" charset="0"/>
                  </a:rPr>
                  <a:t>(x * y) </a:t>
                </a:r>
              </a:p>
              <a:p>
                <a:pPr>
                  <a:lnSpc>
                    <a:spcPct val="150000"/>
                  </a:lnSpc>
                </a:pPr>
                <a:r>
                  <a:rPr lang="en-US" sz="2400" spc="-100" dirty="0">
                    <a:latin typeface="Times New Roman" panose="02020603050405020304" pitchFamily="18" charset="0"/>
                    <a:ea typeface="Calibri" panose="020F0502020204030204" pitchFamily="34" charset="0"/>
                    <a:cs typeface="Times New Roman" panose="02020603050405020304" pitchFamily="18" charset="0"/>
                  </a:rPr>
                  <a:t>			= 2*x * </a:t>
                </a:r>
                <a14:m>
                  <m:oMath xmlns:m="http://schemas.openxmlformats.org/officeDocument/2006/math">
                    <m:f>
                      <m:fPr>
                        <m:ctrlPr>
                          <a:rPr lang="en-US" sz="2400" i="1" spc="-100">
                            <a:latin typeface="Cambria Math" panose="02040503050406030204" pitchFamily="18" charset="0"/>
                            <a:cs typeface="Times New Roman" panose="02020603050405020304" pitchFamily="18" charset="0"/>
                          </a:rPr>
                        </m:ctrlPr>
                      </m:fPr>
                      <m:num>
                        <m:r>
                          <a:rPr lang="en-US" sz="2400" b="0" i="1" spc="-100" smtClean="0">
                            <a:latin typeface="Cambria Math" panose="02040503050406030204" pitchFamily="18" charset="0"/>
                            <a:cs typeface="Times New Roman" panose="02020603050405020304" pitchFamily="18" charset="0"/>
                          </a:rPr>
                          <m:t>𝑦</m:t>
                        </m:r>
                        <m:r>
                          <a:rPr lang="en-US" sz="2400" b="0" i="1" spc="-100" smtClean="0">
                            <a:latin typeface="Cambria Math" panose="02040503050406030204" pitchFamily="18" charset="0"/>
                            <a:cs typeface="Times New Roman" panose="02020603050405020304" pitchFamily="18" charset="0"/>
                          </a:rPr>
                          <m:t>−1+1</m:t>
                        </m:r>
                      </m:num>
                      <m:den>
                        <m:r>
                          <a:rPr lang="en-US" sz="2400" i="1" spc="-100">
                            <a:latin typeface="Cambria Math" panose="02040503050406030204" pitchFamily="18" charset="0"/>
                            <a:cs typeface="Times New Roman" panose="02020603050405020304" pitchFamily="18" charset="0"/>
                          </a:rPr>
                          <m:t>2</m:t>
                        </m:r>
                      </m:den>
                    </m:f>
                  </m:oMath>
                </a14:m>
                <a:r>
                  <a:rPr lang="en-US" sz="2400" spc="-1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pPr>
                <a:r>
                  <a:rPr lang="en-US" sz="2400" spc="-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2*x * (</a:t>
                </a:r>
                <a14:m>
                  <m:oMath xmlns:m="http://schemas.openxmlformats.org/officeDocument/2006/math">
                    <m:f>
                      <m:fPr>
                        <m:ctrlPr>
                          <a:rPr lang="en-US" sz="2400" i="1" spc="-100">
                            <a:solidFill>
                              <a:srgbClr val="FF0000"/>
                            </a:solidFill>
                            <a:latin typeface="Cambria Math" panose="02040503050406030204" pitchFamily="18" charset="0"/>
                            <a:cs typeface="Times New Roman" panose="02020603050405020304" pitchFamily="18" charset="0"/>
                          </a:rPr>
                        </m:ctrlPr>
                      </m:fPr>
                      <m:num>
                        <m:r>
                          <a:rPr lang="en-US" sz="2400" i="1" spc="-100">
                            <a:solidFill>
                              <a:srgbClr val="FF0000"/>
                            </a:solidFill>
                            <a:latin typeface="Cambria Math" panose="02040503050406030204" pitchFamily="18" charset="0"/>
                            <a:cs typeface="Times New Roman" panose="02020603050405020304" pitchFamily="18" charset="0"/>
                          </a:rPr>
                          <m:t>𝑦</m:t>
                        </m:r>
                        <m:r>
                          <a:rPr lang="en-US" sz="2400" b="0" i="1" spc="-100" smtClean="0">
                            <a:solidFill>
                              <a:srgbClr val="FF0000"/>
                            </a:solidFill>
                            <a:latin typeface="Cambria Math" panose="02040503050406030204" pitchFamily="18" charset="0"/>
                            <a:cs typeface="Times New Roman" panose="02020603050405020304" pitchFamily="18" charset="0"/>
                          </a:rPr>
                          <m:t>−1</m:t>
                        </m:r>
                      </m:num>
                      <m:den>
                        <m:r>
                          <a:rPr lang="en-US" sz="2400" i="1" spc="-100">
                            <a:solidFill>
                              <a:srgbClr val="FF0000"/>
                            </a:solidFill>
                            <a:latin typeface="Cambria Math" panose="02040503050406030204" pitchFamily="18" charset="0"/>
                            <a:cs typeface="Times New Roman" panose="02020603050405020304" pitchFamily="18" charset="0"/>
                          </a:rPr>
                          <m:t>2</m:t>
                        </m:r>
                      </m:den>
                    </m:f>
                  </m:oMath>
                </a14:m>
                <a:r>
                  <a:rPr lang="en-US" sz="2400" spc="-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spc="-100">
                            <a:solidFill>
                              <a:srgbClr val="FF0000"/>
                            </a:solidFill>
                            <a:latin typeface="Cambria Math" panose="02040503050406030204" pitchFamily="18" charset="0"/>
                            <a:cs typeface="Times New Roman" panose="02020603050405020304" pitchFamily="18" charset="0"/>
                          </a:rPr>
                        </m:ctrlPr>
                      </m:fPr>
                      <m:num>
                        <m:r>
                          <a:rPr lang="en-US" sz="2400" b="0" i="1" spc="-100" smtClean="0">
                            <a:solidFill>
                              <a:srgbClr val="FF0000"/>
                            </a:solidFill>
                            <a:latin typeface="Cambria Math" panose="02040503050406030204" pitchFamily="18" charset="0"/>
                            <a:cs typeface="Times New Roman" panose="02020603050405020304" pitchFamily="18" charset="0"/>
                          </a:rPr>
                          <m:t>1</m:t>
                        </m:r>
                      </m:num>
                      <m:den>
                        <m:r>
                          <a:rPr lang="en-US" sz="2400" i="1" spc="-100">
                            <a:solidFill>
                              <a:srgbClr val="FF0000"/>
                            </a:solidFill>
                            <a:latin typeface="Cambria Math" panose="02040503050406030204" pitchFamily="18" charset="0"/>
                            <a:cs typeface="Times New Roman" panose="02020603050405020304" pitchFamily="18" charset="0"/>
                          </a:rPr>
                          <m:t>2</m:t>
                        </m:r>
                      </m:den>
                    </m:f>
                  </m:oMath>
                </a14:m>
                <a:r>
                  <a:rPr lang="en-US" sz="2400" spc="-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pPr>
                <a:r>
                  <a:rPr lang="en-US" sz="2400" spc="-100" dirty="0">
                    <a:latin typeface="Times New Roman" panose="02020603050405020304" pitchFamily="18" charset="0"/>
                    <a:ea typeface="Calibri" panose="020F0502020204030204" pitchFamily="34" charset="0"/>
                    <a:cs typeface="Times New Roman" panose="02020603050405020304" pitchFamily="18" charset="0"/>
                  </a:rPr>
                  <a:t>			= 2*x * (</a:t>
                </a:r>
                <a14:m>
                  <m:oMath xmlns:m="http://schemas.openxmlformats.org/officeDocument/2006/math">
                    <m:f>
                      <m:fPr>
                        <m:ctrlPr>
                          <a:rPr lang="en-US" sz="2400" i="1" spc="-100">
                            <a:latin typeface="Cambria Math" panose="02040503050406030204" pitchFamily="18" charset="0"/>
                            <a:cs typeface="Times New Roman" panose="02020603050405020304" pitchFamily="18" charset="0"/>
                          </a:rPr>
                        </m:ctrlPr>
                      </m:fPr>
                      <m:num>
                        <m:r>
                          <a:rPr lang="en-US" sz="2400" i="1" spc="-100">
                            <a:latin typeface="Cambria Math" panose="02040503050406030204" pitchFamily="18" charset="0"/>
                            <a:cs typeface="Times New Roman" panose="02020603050405020304" pitchFamily="18" charset="0"/>
                          </a:rPr>
                          <m:t>𝑦</m:t>
                        </m:r>
                        <m:r>
                          <a:rPr lang="en-US" sz="2400" i="1" spc="-100">
                            <a:latin typeface="Cambria Math" panose="02040503050406030204" pitchFamily="18" charset="0"/>
                            <a:cs typeface="Times New Roman" panose="02020603050405020304" pitchFamily="18" charset="0"/>
                          </a:rPr>
                          <m:t>−1</m:t>
                        </m:r>
                      </m:num>
                      <m:den>
                        <m:r>
                          <a:rPr lang="en-US" sz="2400" i="1" spc="-100">
                            <a:latin typeface="Cambria Math" panose="02040503050406030204" pitchFamily="18" charset="0"/>
                            <a:cs typeface="Times New Roman" panose="02020603050405020304" pitchFamily="18" charset="0"/>
                          </a:rPr>
                          <m:t>2</m:t>
                        </m:r>
                      </m:den>
                    </m:f>
                  </m:oMath>
                </a14:m>
                <a:r>
                  <a:rPr lang="en-US" sz="2400" spc="-100" dirty="0">
                    <a:latin typeface="Times New Roman" panose="02020603050405020304" pitchFamily="18" charset="0"/>
                    <a:ea typeface="Calibri" panose="020F0502020204030204" pitchFamily="34" charset="0"/>
                    <a:cs typeface="Times New Roman" panose="02020603050405020304" pitchFamily="18" charset="0"/>
                  </a:rPr>
                  <a:t>) + 2*x * </a:t>
                </a:r>
                <a14:m>
                  <m:oMath xmlns:m="http://schemas.openxmlformats.org/officeDocument/2006/math">
                    <m:f>
                      <m:fPr>
                        <m:ctrlPr>
                          <a:rPr lang="en-US" sz="2400" i="1" spc="-100">
                            <a:latin typeface="Cambria Math" panose="02040503050406030204" pitchFamily="18" charset="0"/>
                            <a:cs typeface="Times New Roman" panose="02020603050405020304" pitchFamily="18" charset="0"/>
                          </a:rPr>
                        </m:ctrlPr>
                      </m:fPr>
                      <m:num>
                        <m:r>
                          <a:rPr lang="en-US" sz="2400" i="1" spc="-100">
                            <a:latin typeface="Cambria Math" panose="02040503050406030204" pitchFamily="18" charset="0"/>
                            <a:cs typeface="Times New Roman" panose="02020603050405020304" pitchFamily="18" charset="0"/>
                          </a:rPr>
                          <m:t>1</m:t>
                        </m:r>
                      </m:num>
                      <m:den>
                        <m:r>
                          <a:rPr lang="en-US" sz="2400" i="1" spc="-100">
                            <a:latin typeface="Cambria Math" panose="02040503050406030204" pitchFamily="18" charset="0"/>
                            <a:cs typeface="Times New Roman" panose="02020603050405020304" pitchFamily="18" charset="0"/>
                          </a:rPr>
                          <m:t>2</m:t>
                        </m:r>
                      </m:den>
                    </m:f>
                  </m:oMath>
                </a14:m>
                <a:r>
                  <a:rPr lang="en-US" sz="2400" spc="-1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pPr>
                <a:r>
                  <a:rPr lang="en-US" sz="2400" spc="-100" dirty="0">
                    <a:latin typeface="Times New Roman" panose="02020603050405020304" pitchFamily="18" charset="0"/>
                    <a:ea typeface="Calibri" panose="020F0502020204030204" pitchFamily="34" charset="0"/>
                    <a:cs typeface="Times New Roman" panose="02020603050405020304" pitchFamily="18" charset="0"/>
                  </a:rPr>
                  <a:t>			= </a:t>
                </a:r>
                <a:r>
                  <a:rPr lang="en-US" sz="2400" spc="-100" dirty="0">
                    <a:solidFill>
                      <a:srgbClr val="00339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2*x  *  </a:t>
                </a:r>
                <a:r>
                  <a:rPr lang="en-US" sz="2400" b="1" spc="-100" dirty="0">
                    <a:solidFill>
                      <a:srgbClr val="00339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400" b="1" i="1" spc="-100">
                            <a:solidFill>
                              <a:srgbClr val="003399"/>
                            </a:solidFill>
                            <a:highlight>
                              <a:srgbClr val="FFFF00"/>
                            </a:highlight>
                            <a:latin typeface="Cambria Math" panose="02040503050406030204" pitchFamily="18" charset="0"/>
                            <a:cs typeface="Times New Roman" panose="02020603050405020304" pitchFamily="18" charset="0"/>
                          </a:rPr>
                        </m:ctrlPr>
                      </m:fPr>
                      <m:num>
                        <m:r>
                          <a:rPr lang="en-US" sz="2400" b="1" i="1" spc="-100">
                            <a:solidFill>
                              <a:srgbClr val="003399"/>
                            </a:solidFill>
                            <a:highlight>
                              <a:srgbClr val="FFFF00"/>
                            </a:highlight>
                            <a:latin typeface="Cambria Math" panose="02040503050406030204" pitchFamily="18" charset="0"/>
                            <a:cs typeface="Times New Roman" panose="02020603050405020304" pitchFamily="18" charset="0"/>
                          </a:rPr>
                          <m:t>𝒚</m:t>
                        </m:r>
                        <m:r>
                          <a:rPr lang="en-US" sz="2400" b="1" i="1" spc="-100">
                            <a:solidFill>
                              <a:srgbClr val="003399"/>
                            </a:solidFill>
                            <a:highlight>
                              <a:srgbClr val="FFFF00"/>
                            </a:highlight>
                            <a:latin typeface="Cambria Math" panose="02040503050406030204" pitchFamily="18" charset="0"/>
                            <a:cs typeface="Times New Roman" panose="02020603050405020304" pitchFamily="18" charset="0"/>
                          </a:rPr>
                          <m:t>−</m:t>
                        </m:r>
                        <m:r>
                          <a:rPr lang="en-US" sz="2400" b="1" i="1" spc="-100">
                            <a:solidFill>
                              <a:srgbClr val="003399"/>
                            </a:solidFill>
                            <a:highlight>
                              <a:srgbClr val="FFFF00"/>
                            </a:highlight>
                            <a:latin typeface="Cambria Math" panose="02040503050406030204" pitchFamily="18" charset="0"/>
                            <a:cs typeface="Times New Roman" panose="02020603050405020304" pitchFamily="18" charset="0"/>
                          </a:rPr>
                          <m:t>𝟏</m:t>
                        </m:r>
                      </m:num>
                      <m:den>
                        <m:r>
                          <a:rPr lang="en-US" sz="2400" b="1" i="1" spc="-100">
                            <a:solidFill>
                              <a:srgbClr val="003399"/>
                            </a:solidFill>
                            <a:highlight>
                              <a:srgbClr val="FFFF00"/>
                            </a:highlight>
                            <a:latin typeface="Cambria Math" panose="02040503050406030204" pitchFamily="18" charset="0"/>
                            <a:cs typeface="Times New Roman" panose="02020603050405020304" pitchFamily="18" charset="0"/>
                          </a:rPr>
                          <m:t>𝟐</m:t>
                        </m:r>
                      </m:den>
                    </m:f>
                  </m:oMath>
                </a14:m>
                <a:r>
                  <a:rPr lang="en-US" sz="2400" b="1" spc="-100" dirty="0">
                    <a:solidFill>
                      <a:srgbClr val="00339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x    </a:t>
                </a:r>
                <a:r>
                  <a:rPr lang="en-US" sz="2400" spc="-100" dirty="0">
                    <a:latin typeface="Times New Roman" panose="02020603050405020304" pitchFamily="18" charset="0"/>
                    <a:ea typeface="Calibri" panose="020F0502020204030204" pitchFamily="34" charset="0"/>
                    <a:cs typeface="Times New Roman" panose="02020603050405020304" pitchFamily="18" charset="0"/>
                  </a:rPr>
                  <a:t>(Add the result of “twice of the x and </a:t>
                </a:r>
              </a:p>
              <a:p>
                <a:pPr>
                  <a:lnSpc>
                    <a:spcPct val="150000"/>
                  </a:lnSpc>
                </a:pPr>
                <a:r>
                  <a:rPr lang="en-US" sz="2400" spc="-100" dirty="0">
                    <a:latin typeface="Times New Roman" panose="02020603050405020304" pitchFamily="18" charset="0"/>
                    <a:ea typeface="Calibri" panose="020F0502020204030204" pitchFamily="34" charset="0"/>
                    <a:cs typeface="Times New Roman" panose="02020603050405020304" pitchFamily="18" charset="0"/>
                  </a:rPr>
                  <a:t>				integer half of the y” to the previous value x. </a:t>
                </a:r>
              </a:p>
            </p:txBody>
          </p:sp>
        </mc:Choice>
        <mc:Fallback>
          <p:sp>
            <p:nvSpPr>
              <p:cNvPr id="2" name="TextBox 1">
                <a:extLst>
                  <a:ext uri="{FF2B5EF4-FFF2-40B4-BE49-F238E27FC236}">
                    <a16:creationId xmlns:a16="http://schemas.microsoft.com/office/drawing/2014/main" id="{67E937C7-D8C1-2F36-27C8-3910AF21B223}"/>
                  </a:ext>
                </a:extLst>
              </p:cNvPr>
              <p:cNvSpPr txBox="1">
                <a:spLocks noRot="1" noChangeAspect="1" noMove="1" noResize="1" noEditPoints="1" noAdjustHandles="1" noChangeArrowheads="1" noChangeShapeType="1" noTextEdit="1"/>
              </p:cNvSpPr>
              <p:nvPr/>
            </p:nvSpPr>
            <p:spPr>
              <a:xfrm>
                <a:off x="1543160" y="144671"/>
                <a:ext cx="9351818" cy="6674199"/>
              </a:xfrm>
              <a:prstGeom prst="rect">
                <a:avLst/>
              </a:prstGeom>
              <a:blipFill>
                <a:blip r:embed="rId2"/>
                <a:stretch>
                  <a:fillRect l="-1304" r="-1043" b="-1187"/>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3401740D-A5CA-81EA-D43F-6B1161AE3B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42751">
            <a:off x="457048" y="2547097"/>
            <a:ext cx="540688" cy="3926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DE9F66-FAD2-4361-828C-AE0643042E60}"/>
              </a:ext>
            </a:extLst>
          </p:cNvPr>
          <p:cNvSpPr txBox="1"/>
          <p:nvPr/>
        </p:nvSpPr>
        <p:spPr>
          <a:xfrm>
            <a:off x="7526954" y="2599051"/>
            <a:ext cx="4167739"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highlight>
                  <a:srgbClr val="FFFF00"/>
                </a:highlight>
              </a:rPr>
              <a:t>For example: 52 * 4 = 2 * 52 * 4/2</a:t>
            </a:r>
          </a:p>
          <a:p>
            <a:r>
              <a:rPr lang="en-US" dirty="0">
                <a:highlight>
                  <a:srgbClr val="FFFF00"/>
                </a:highlight>
              </a:rPr>
              <a:t>      Reason:     208 = 104 * 2</a:t>
            </a:r>
          </a:p>
          <a:p>
            <a:r>
              <a:rPr lang="en-US" dirty="0">
                <a:highlight>
                  <a:srgbClr val="FFFF00"/>
                </a:highlight>
              </a:rPr>
              <a:t>                                 = 208</a:t>
            </a:r>
          </a:p>
          <a:p>
            <a:endParaRPr lang="en-US" dirty="0">
              <a:highlight>
                <a:srgbClr val="FFFF00"/>
              </a:highlight>
            </a:endParaRPr>
          </a:p>
          <a:p>
            <a:r>
              <a:rPr lang="en-US" dirty="0">
                <a:highlight>
                  <a:srgbClr val="FFFF00"/>
                </a:highlight>
              </a:rPr>
              <a:t>                        52 * 5 = 52 + 2*52*5/2</a:t>
            </a:r>
          </a:p>
          <a:p>
            <a:r>
              <a:rPr lang="en-US" dirty="0">
                <a:highlight>
                  <a:srgbClr val="FFFF00"/>
                </a:highlight>
              </a:rPr>
              <a:t>      Reason:                 </a:t>
            </a:r>
          </a:p>
          <a:p>
            <a:r>
              <a:rPr lang="en-US" dirty="0">
                <a:highlight>
                  <a:srgbClr val="FFFF00"/>
                </a:highlight>
              </a:rPr>
              <a:t>	      260  = 52 + 104 * 2</a:t>
            </a:r>
          </a:p>
          <a:p>
            <a:r>
              <a:rPr lang="en-US" dirty="0">
                <a:highlight>
                  <a:srgbClr val="FFFF00"/>
                </a:highlight>
              </a:rPr>
              <a:t>                                = 52 + 208</a:t>
            </a:r>
          </a:p>
          <a:p>
            <a:r>
              <a:rPr lang="en-US" dirty="0">
                <a:highlight>
                  <a:srgbClr val="FFFF00"/>
                </a:highlight>
              </a:rPr>
              <a:t>	               = 260</a:t>
            </a:r>
          </a:p>
        </p:txBody>
      </p:sp>
    </p:spTree>
    <p:extLst>
      <p:ext uri="{BB962C8B-B14F-4D97-AF65-F5344CB8AC3E}">
        <p14:creationId xmlns:p14="http://schemas.microsoft.com/office/powerpoint/2010/main" val="1091791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a:extLst>
              <a:ext uri="{FF2B5EF4-FFF2-40B4-BE49-F238E27FC236}">
                <a16:creationId xmlns:a16="http://schemas.microsoft.com/office/drawing/2014/main" id="{0BFFA0D6-C5EC-4BC6-980E-9C4D5651CF0B}"/>
              </a:ext>
            </a:extLst>
          </p:cNvPr>
          <p:cNvSpPr txBox="1"/>
          <p:nvPr/>
        </p:nvSpPr>
        <p:spPr>
          <a:xfrm>
            <a:off x="594978" y="3039357"/>
            <a:ext cx="10518425" cy="3437623"/>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301364" y="1146657"/>
            <a:ext cx="9257130" cy="5058116"/>
          </a:xfrm>
          <a:prstGeom prst="rect">
            <a:avLst/>
          </a:prstGeom>
        </p:spPr>
        <p:txBody>
          <a:bodyPr wrap="square">
            <a:spAutoFit/>
          </a:bodyPr>
          <a:lstStyle/>
          <a:p>
            <a:pPr>
              <a:lnSpc>
                <a:spcPct val="150000"/>
              </a:lnSpc>
            </a:pPr>
            <a:r>
              <a:rPr lang="en-US" sz="2600" dirty="0">
                <a:solidFill>
                  <a:srgbClr val="0000CC"/>
                </a:solidFill>
                <a:ea typeface="Calibri" panose="020F0502020204030204" pitchFamily="34" charset="0"/>
                <a:cs typeface="Times New Roman" panose="02020603050405020304" pitchFamily="18" charset="0"/>
              </a:rPr>
              <a:t>Is there a faster algorithm for multiplication?</a:t>
            </a:r>
            <a:endParaRPr lang="en-US" sz="2600" dirty="0">
              <a:ea typeface="Calibri" panose="020F0502020204030204" pitchFamily="34" charset="0"/>
              <a:cs typeface="Times New Roman" panose="02020603050405020304" pitchFamily="18" charset="0"/>
            </a:endParaRPr>
          </a:p>
          <a:p>
            <a:pPr>
              <a:lnSpc>
                <a:spcPct val="150000"/>
              </a:lnSpc>
            </a:pPr>
            <a:r>
              <a:rPr lang="en-US" sz="2400" spc="-100" dirty="0">
                <a:latin typeface="Consolas" panose="020B0609020204030204" pitchFamily="49" charset="0"/>
                <a:ea typeface="Calibri" panose="020F0502020204030204" pitchFamily="34" charset="0"/>
                <a:cs typeface="Times New Roman" panose="02020603050405020304" pitchFamily="18" charset="0"/>
              </a:rPr>
              <a:t>Al Khwarizmi’s Algorithm: x * y          </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Multiply two decimal numbers x and y: (multiplicand * multiplier)</a:t>
            </a:r>
          </a:p>
          <a:p>
            <a:pPr marL="919163" lvl="1" indent="-461963">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Repeat the following until the multiplier y gets down to 1: </a:t>
            </a:r>
          </a:p>
          <a:p>
            <a:pPr marL="1376363" lvl="3" indent="-461963">
              <a:lnSpc>
                <a:spcPct val="150000"/>
              </a:lnSpc>
              <a:buFont typeface="+mj-lt"/>
              <a:buAutoNum type="arabicPeriod"/>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integer-divide the multiplier y by 2, and </a:t>
            </a:r>
          </a:p>
          <a:p>
            <a:pPr marL="1376363" lvl="3" indent="-461963">
              <a:lnSpc>
                <a:spcPct val="150000"/>
              </a:lnSpc>
              <a:buFont typeface="+mj-lt"/>
              <a:buAutoNum type="arabicPeriod"/>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double the multiplicand x.</a:t>
            </a:r>
          </a:p>
          <a:p>
            <a:pPr marL="919163" lvl="1" indent="-461963">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Strike out all the rows in which the multiplier y in the first column is even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why?), </a:t>
            </a:r>
          </a:p>
          <a:p>
            <a:pPr marL="919163" lvl="1" indent="-461963">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Add up what remains in the second (multiplicand) column.</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7215071" y="5264190"/>
            <a:ext cx="3461556" cy="369332"/>
          </a:xfrm>
          <a:prstGeom prst="rect">
            <a:avLst/>
          </a:prstGeom>
          <a:noFill/>
        </p:spPr>
        <p:txBody>
          <a:bodyPr wrap="square" rtlCol="0">
            <a:spAutoFit/>
          </a:bodyPr>
          <a:lstStyle/>
          <a:p>
            <a:r>
              <a:rPr lang="en-US" dirty="0"/>
              <a:t>Is it because of the 0 digit in 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AE23C30-BB6F-BB52-199B-D68548486C60}"/>
                  </a:ext>
                </a:extLst>
              </p:cNvPr>
              <p:cNvSpPr txBox="1"/>
              <p:nvPr/>
            </p:nvSpPr>
            <p:spPr>
              <a:xfrm>
                <a:off x="7438122" y="653227"/>
                <a:ext cx="4672814" cy="12186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sz="1800" spc="-100" dirty="0">
                    <a:latin typeface="Consolas" panose="020B0609020204030204" pitchFamily="49" charset="0"/>
                    <a:ea typeface="Calibri" panose="020F0502020204030204" pitchFamily="34" charset="0"/>
                    <a:cs typeface="Times New Roman" panose="02020603050405020304" pitchFamily="18" charset="0"/>
                  </a:rPr>
                  <a:t>For y is even, (x * y) = 2*x * </a:t>
                </a:r>
                <a14:m>
                  <m:oMath xmlns:m="http://schemas.openxmlformats.org/officeDocument/2006/math">
                    <m:f>
                      <m:fPr>
                        <m:ctrlPr>
                          <a:rPr lang="en-US" i="1" spc="-100">
                            <a:latin typeface="Cambria Math" panose="02040503050406030204" pitchFamily="18" charset="0"/>
                            <a:cs typeface="Times New Roman" panose="02020603050405020304" pitchFamily="18" charset="0"/>
                          </a:rPr>
                        </m:ctrlPr>
                      </m:fPr>
                      <m:num>
                        <m:r>
                          <a:rPr lang="en-US" b="0" i="1" spc="-100" smtClean="0">
                            <a:latin typeface="Cambria Math" panose="02040503050406030204" pitchFamily="18" charset="0"/>
                            <a:cs typeface="Times New Roman" panose="02020603050405020304" pitchFamily="18" charset="0"/>
                          </a:rPr>
                          <m:t>𝑦</m:t>
                        </m:r>
                      </m:num>
                      <m:den>
                        <m:r>
                          <a:rPr lang="en-US" i="1" spc="-100">
                            <a:latin typeface="Cambria Math" panose="02040503050406030204" pitchFamily="18" charset="0"/>
                            <a:cs typeface="Times New Roman" panose="02020603050405020304" pitchFamily="18" charset="0"/>
                          </a:rPr>
                          <m:t>2</m:t>
                        </m:r>
                      </m:den>
                    </m:f>
                  </m:oMath>
                </a14:m>
                <a:endParaRPr lang="en-US" sz="1800" spc="-100" dirty="0">
                  <a:latin typeface="Consolas" panose="020B0609020204030204" pitchFamily="49" charset="0"/>
                  <a:ea typeface="Calibri" panose="020F0502020204030204" pitchFamily="34" charset="0"/>
                  <a:cs typeface="Times New Roman" panose="02020603050405020304" pitchFamily="18" charset="0"/>
                </a:endParaRPr>
              </a:p>
              <a:p>
                <a:pPr>
                  <a:lnSpc>
                    <a:spcPct val="150000"/>
                  </a:lnSpc>
                </a:pPr>
                <a:r>
                  <a:rPr lang="en-US" spc="-100" dirty="0">
                    <a:latin typeface="Consolas" panose="020B0609020204030204" pitchFamily="49" charset="0"/>
                    <a:ea typeface="Calibri" panose="020F0502020204030204" pitchFamily="34" charset="0"/>
                    <a:cs typeface="Times New Roman" panose="02020603050405020304" pitchFamily="18" charset="0"/>
                  </a:rPr>
                  <a:t>For y is odd, </a:t>
                </a:r>
                <a:r>
                  <a:rPr lang="en-US" sz="1800" spc="-100" dirty="0">
                    <a:latin typeface="Consolas" panose="020B0609020204030204" pitchFamily="49" charset="0"/>
                    <a:ea typeface="Calibri" panose="020F0502020204030204" pitchFamily="34" charset="0"/>
                    <a:cs typeface="Times New Roman" panose="02020603050405020304" pitchFamily="18" charset="0"/>
                  </a:rPr>
                  <a:t>(x * y) = </a:t>
                </a:r>
                <a:r>
                  <a:rPr lang="en-US" spc="-100" dirty="0">
                    <a:latin typeface="Consolas" panose="020B0609020204030204" pitchFamily="49" charset="0"/>
                    <a:ea typeface="Calibri" panose="020F0502020204030204" pitchFamily="34" charset="0"/>
                    <a:cs typeface="Times New Roman" panose="02020603050405020304" pitchFamily="18" charset="0"/>
                  </a:rPr>
                  <a:t>2*x * (</a:t>
                </a:r>
                <a14:m>
                  <m:oMath xmlns:m="http://schemas.openxmlformats.org/officeDocument/2006/math">
                    <m:f>
                      <m:fPr>
                        <m:ctrlPr>
                          <a:rPr lang="en-US" i="1" spc="-100">
                            <a:latin typeface="Cambria Math" panose="02040503050406030204" pitchFamily="18" charset="0"/>
                            <a:cs typeface="Times New Roman" panose="02020603050405020304" pitchFamily="18" charset="0"/>
                          </a:rPr>
                        </m:ctrlPr>
                      </m:fPr>
                      <m:num>
                        <m:r>
                          <a:rPr lang="en-US" i="1" spc="-100">
                            <a:latin typeface="Cambria Math" panose="02040503050406030204" pitchFamily="18" charset="0"/>
                            <a:cs typeface="Times New Roman" panose="02020603050405020304" pitchFamily="18" charset="0"/>
                          </a:rPr>
                          <m:t>𝑦</m:t>
                        </m:r>
                        <m:r>
                          <a:rPr lang="en-US" i="1" spc="-100">
                            <a:latin typeface="Cambria Math" panose="02040503050406030204" pitchFamily="18" charset="0"/>
                            <a:cs typeface="Times New Roman" panose="02020603050405020304" pitchFamily="18" charset="0"/>
                          </a:rPr>
                          <m:t>−1</m:t>
                        </m:r>
                      </m:num>
                      <m:den>
                        <m:r>
                          <a:rPr lang="en-US" i="1" spc="-100">
                            <a:latin typeface="Cambria Math" panose="02040503050406030204" pitchFamily="18" charset="0"/>
                            <a:cs typeface="Times New Roman" panose="02020603050405020304" pitchFamily="18" charset="0"/>
                          </a:rPr>
                          <m:t>2</m:t>
                        </m:r>
                      </m:den>
                    </m:f>
                  </m:oMath>
                </a14:m>
                <a:r>
                  <a:rPr lang="en-US" spc="-100" dirty="0">
                    <a:latin typeface="Consolas" panose="020B0609020204030204" pitchFamily="49" charset="0"/>
                    <a:ea typeface="Calibri" panose="020F0502020204030204" pitchFamily="34" charset="0"/>
                    <a:cs typeface="Times New Roman" panose="02020603050405020304" pitchFamily="18" charset="0"/>
                  </a:rPr>
                  <a:t>) + x    </a:t>
                </a:r>
                <a:r>
                  <a:rPr lang="en-US" sz="1800" spc="-100" dirty="0">
                    <a:latin typeface="Consolas" panose="020B0609020204030204" pitchFamily="49" charset="0"/>
                    <a:ea typeface="Calibri" panose="020F0502020204030204" pitchFamily="34" charset="0"/>
                    <a:cs typeface="Times New Roman" panose="02020603050405020304" pitchFamily="18" charset="0"/>
                  </a:rPr>
                  <a:t> </a:t>
                </a:r>
              </a:p>
            </p:txBody>
          </p:sp>
        </mc:Choice>
        <mc:Fallback xmlns="">
          <p:sp>
            <p:nvSpPr>
              <p:cNvPr id="5" name="TextBox 4">
                <a:extLst>
                  <a:ext uri="{FF2B5EF4-FFF2-40B4-BE49-F238E27FC236}">
                    <a16:creationId xmlns:a16="http://schemas.microsoft.com/office/drawing/2014/main" id="{9AE23C30-BB6F-BB52-199B-D68548486C60}"/>
                  </a:ext>
                </a:extLst>
              </p:cNvPr>
              <p:cNvSpPr txBox="1">
                <a:spLocks noRot="1" noChangeAspect="1" noMove="1" noResize="1" noEditPoints="1" noAdjustHandles="1" noChangeArrowheads="1" noChangeShapeType="1" noTextEdit="1"/>
              </p:cNvSpPr>
              <p:nvPr/>
            </p:nvSpPr>
            <p:spPr>
              <a:xfrm>
                <a:off x="7438122" y="653227"/>
                <a:ext cx="4672814" cy="1218603"/>
              </a:xfrm>
              <a:prstGeom prst="rect">
                <a:avLst/>
              </a:prstGeom>
              <a:blipFill>
                <a:blip r:embed="rId2"/>
                <a:stretch>
                  <a:fillRect l="-910" r="-10143"/>
                </a:stretch>
              </a:blipFill>
            </p:spPr>
            <p:txBody>
              <a:bodyPr/>
              <a:lstStyle/>
              <a:p>
                <a:r>
                  <a:rPr lang="en-US">
                    <a:noFill/>
                  </a:rPr>
                  <a:t> </a:t>
                </a:r>
              </a:p>
            </p:txBody>
          </p:sp>
        </mc:Fallback>
      </mc:AlternateContent>
      <p:sp>
        <p:nvSpPr>
          <p:cNvPr id="6" name="Cloud Callout 2">
            <a:extLst>
              <a:ext uri="{FF2B5EF4-FFF2-40B4-BE49-F238E27FC236}">
                <a16:creationId xmlns:a16="http://schemas.microsoft.com/office/drawing/2014/main" id="{3A51395A-BE1D-48AE-A659-11289D93CD05}"/>
              </a:ext>
            </a:extLst>
          </p:cNvPr>
          <p:cNvSpPr/>
          <p:nvPr/>
        </p:nvSpPr>
        <p:spPr>
          <a:xfrm flipH="1">
            <a:off x="594978" y="2586596"/>
            <a:ext cx="540385" cy="405130"/>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8" name="Picture 7" descr="Image result for smiley face images">
            <a:extLst>
              <a:ext uri="{FF2B5EF4-FFF2-40B4-BE49-F238E27FC236}">
                <a16:creationId xmlns:a16="http://schemas.microsoft.com/office/drawing/2014/main" id="{03262508-84DE-4025-8C5A-EFB0A5B7728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98900">
            <a:off x="626135" y="2593436"/>
            <a:ext cx="521970" cy="379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455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7"/>
          <p:cNvSpPr txBox="1">
            <a:spLocks/>
          </p:cNvSpPr>
          <p:nvPr/>
        </p:nvSpPr>
        <p:spPr>
          <a:xfrm>
            <a:off x="1396314" y="158432"/>
            <a:ext cx="9293251" cy="304914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Example 0.7:   </a:t>
            </a:r>
            <a:r>
              <a:rPr lang="en-US" sz="2400" dirty="0">
                <a:latin typeface="Times New Roman" panose="02020603050405020304" pitchFamily="18" charset="0"/>
                <a:ea typeface="Calibri" panose="020F0502020204030204" pitchFamily="34" charset="0"/>
                <a:cs typeface="Times New Roman" panose="02020603050405020304" pitchFamily="18" charset="0"/>
              </a:rPr>
              <a:t>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et y = 11</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10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(1011</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x = 13</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10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(11</a:t>
            </a: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x * y = 13 * 11 = 1101 * 1</a:t>
            </a: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11. </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bit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y yields 0000 for an intermediate row. </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algorithm is: Repeatedly until y = 1;</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y is odd, then x + 2z </a:t>
            </a:r>
          </a:p>
          <a:p>
            <a:pPr marL="0"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else 2z, where z = x * (y/2) and (y/2) is an integer division. </a:t>
            </a:r>
            <a:endParaRPr lang="en-US" sz="2400" dirty="0">
              <a:effectLst/>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31252452"/>
              </p:ext>
            </p:extLst>
          </p:nvPr>
        </p:nvGraphicFramePr>
        <p:xfrm>
          <a:off x="1396313" y="3207579"/>
          <a:ext cx="9293252" cy="2897508"/>
        </p:xfrm>
        <a:graphic>
          <a:graphicData uri="http://schemas.openxmlformats.org/drawingml/2006/table">
            <a:tbl>
              <a:tblPr firstRow="1" firstCol="1" bandRow="1">
                <a:tableStyleId>{5C22544A-7EE6-4342-B048-85BDC9FD1C3A}</a:tableStyleId>
              </a:tblPr>
              <a:tblGrid>
                <a:gridCol w="730752">
                  <a:extLst>
                    <a:ext uri="{9D8B030D-6E8A-4147-A177-3AD203B41FA5}">
                      <a16:colId xmlns:a16="http://schemas.microsoft.com/office/drawing/2014/main" val="20000"/>
                    </a:ext>
                  </a:extLst>
                </a:gridCol>
                <a:gridCol w="953154">
                  <a:extLst>
                    <a:ext uri="{9D8B030D-6E8A-4147-A177-3AD203B41FA5}">
                      <a16:colId xmlns:a16="http://schemas.microsoft.com/office/drawing/2014/main" val="20001"/>
                    </a:ext>
                  </a:extLst>
                </a:gridCol>
                <a:gridCol w="1809973">
                  <a:extLst>
                    <a:ext uri="{9D8B030D-6E8A-4147-A177-3AD203B41FA5}">
                      <a16:colId xmlns:a16="http://schemas.microsoft.com/office/drawing/2014/main" val="20002"/>
                    </a:ext>
                  </a:extLst>
                </a:gridCol>
                <a:gridCol w="5799373">
                  <a:extLst>
                    <a:ext uri="{9D8B030D-6E8A-4147-A177-3AD203B41FA5}">
                      <a16:colId xmlns:a16="http://schemas.microsoft.com/office/drawing/2014/main" val="20003"/>
                    </a:ext>
                  </a:extLst>
                </a:gridCol>
              </a:tblGrid>
              <a:tr h="458798">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50000"/>
                        </a:lnSpc>
                        <a:spcBef>
                          <a:spcPts val="0"/>
                        </a:spcBef>
                        <a:spcAft>
                          <a:spcPts val="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a:lnSpc>
                          <a:spcPct val="150000"/>
                        </a:lnSpc>
                        <a:spcBef>
                          <a:spcPts val="0"/>
                        </a:spcBef>
                        <a:spcAft>
                          <a:spcPts val="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 * y = 1101 * 1</a:t>
                      </a: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547581"/>
                  </a:ext>
                </a:extLst>
              </a:tr>
              <a:tr h="449559">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13</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49559">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26</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13+</a:t>
                      </a:r>
                      <a:r>
                        <a:rPr lang="en-US" sz="2000" dirty="0">
                          <a:solidFill>
                            <a:schemeClr val="tx1"/>
                          </a:solidFill>
                          <a:effectLst/>
                          <a:latin typeface="Times New Roman" panose="02020603050405020304" pitchFamily="18" charset="0"/>
                          <a:cs typeface="Times New Roman" panose="02020603050405020304" pitchFamily="18" charset="0"/>
                        </a:rPr>
                        <a:t>(2*13*5)</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        </a:t>
                      </a:r>
                      <a:r>
                        <a:rPr lang="en-US" sz="2400" dirty="0">
                          <a:solidFill>
                            <a:srgbClr val="C00000"/>
                          </a:solidFill>
                          <a:effectLst/>
                          <a:latin typeface="Times New Roman" panose="02020603050405020304" pitchFamily="18" charset="0"/>
                          <a:cs typeface="Times New Roman" panose="02020603050405020304" pitchFamily="18" charset="0"/>
                        </a:rPr>
                        <a:t>0</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449559">
                <a:tc>
                  <a:txBody>
                    <a:bodyPr/>
                    <a:lstStyle/>
                    <a:p>
                      <a:pPr marL="0" marR="0" algn="ctr">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2</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(strike out)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0        0        </a:t>
                      </a:r>
                      <a:r>
                        <a:rPr lang="en-US" sz="2400" dirty="0">
                          <a:solidFill>
                            <a:srgbClr val="C00000"/>
                          </a:solidFill>
                          <a:effectLst/>
                          <a:latin typeface="Times New Roman" panose="02020603050405020304" pitchFamily="18" charset="0"/>
                          <a:cs typeface="Times New Roman" panose="02020603050405020304" pitchFamily="18" charset="0"/>
                        </a:rPr>
                        <a:t>0        0     </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449559">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104</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39 +</a:t>
                      </a:r>
                      <a:r>
                        <a:rPr lang="en-US" sz="2000" dirty="0">
                          <a:solidFill>
                            <a:schemeClr val="tx1"/>
                          </a:solidFill>
                          <a:effectLst/>
                          <a:latin typeface="Times New Roman" panose="02020603050405020304" pitchFamily="18" charset="0"/>
                          <a:cs typeface="Times New Roman" panose="02020603050405020304" pitchFamily="18" charset="0"/>
                        </a:rPr>
                        <a:t>(2*52*1)</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        </a:t>
                      </a:r>
                      <a:r>
                        <a:rPr lang="en-US" sz="2400" dirty="0">
                          <a:solidFill>
                            <a:srgbClr val="C00000"/>
                          </a:solidFill>
                          <a:effectLst/>
                          <a:latin typeface="Times New Roman" panose="02020603050405020304" pitchFamily="18" charset="0"/>
                          <a:cs typeface="Times New Roman" panose="02020603050405020304" pitchFamily="18" charset="0"/>
                        </a:rPr>
                        <a:t>0        0        0</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480799">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143</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(answer)</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D2059384-7E16-4483-80BF-BC0017498275}"/>
              </a:ext>
            </a:extLst>
          </p:cNvPr>
          <p:cNvSpPr/>
          <p:nvPr/>
        </p:nvSpPr>
        <p:spPr>
          <a:xfrm>
            <a:off x="6849086" y="1617614"/>
            <a:ext cx="3840480"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600"/>
              </a:spcAft>
            </a:pPr>
            <a:r>
              <a:rPr lang="en-US" dirty="0"/>
              <a:t>                x + 2 ( x * (y/2)),  if y is odd</a:t>
            </a:r>
          </a:p>
          <a:p>
            <a:pPr>
              <a:spcAft>
                <a:spcPts val="600"/>
              </a:spcAft>
            </a:pPr>
            <a:r>
              <a:rPr lang="en-US" dirty="0"/>
              <a:t>y * x = </a:t>
            </a:r>
          </a:p>
          <a:p>
            <a:pPr>
              <a:spcAft>
                <a:spcPts val="600"/>
              </a:spcAft>
            </a:pPr>
            <a:r>
              <a:rPr lang="en-US" dirty="0"/>
              <a:t>                2 (x * (y/2)), if y is even.</a:t>
            </a:r>
          </a:p>
        </p:txBody>
      </p:sp>
      <p:sp>
        <p:nvSpPr>
          <p:cNvPr id="6" name="Left Brace 5">
            <a:extLst>
              <a:ext uri="{FF2B5EF4-FFF2-40B4-BE49-F238E27FC236}">
                <a16:creationId xmlns:a16="http://schemas.microsoft.com/office/drawing/2014/main" id="{CA02AEDA-8349-49B7-8EBF-D9EB38908AA7}"/>
              </a:ext>
            </a:extLst>
          </p:cNvPr>
          <p:cNvSpPr/>
          <p:nvPr/>
        </p:nvSpPr>
        <p:spPr>
          <a:xfrm>
            <a:off x="7593884" y="1746208"/>
            <a:ext cx="143124" cy="86262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A6CA3D20-522F-2A8E-37BA-75DBAD35072F}"/>
              </a:ext>
            </a:extLst>
          </p:cNvPr>
          <p:cNvSpPr txBox="1"/>
          <p:nvPr/>
        </p:nvSpPr>
        <p:spPr>
          <a:xfrm>
            <a:off x="132835" y="4073762"/>
            <a:ext cx="1263478" cy="2031325"/>
          </a:xfrm>
          <a:prstGeom prst="rect">
            <a:avLst/>
          </a:prstGeom>
          <a:noFill/>
        </p:spPr>
        <p:txBody>
          <a:bodyPr wrap="square">
            <a:spAutoFit/>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why y/2?</a:t>
            </a:r>
            <a:endParaRPr lang="en-US"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Each y shift right by one bit, x has to shift left by one bit.</a:t>
            </a:r>
          </a:p>
        </p:txBody>
      </p:sp>
      <p:pic>
        <p:nvPicPr>
          <p:cNvPr id="8" name="Picture 7" descr="Image result for smiley face images">
            <a:extLst>
              <a:ext uri="{FF2B5EF4-FFF2-40B4-BE49-F238E27FC236}">
                <a16:creationId xmlns:a16="http://schemas.microsoft.com/office/drawing/2014/main" id="{03262508-84DE-4025-8C5A-EFB0A5B7728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98900">
            <a:off x="653414" y="2761658"/>
            <a:ext cx="521970" cy="3790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8DDA72-332A-5219-2428-48F5E2B3A24D}"/>
              </a:ext>
            </a:extLst>
          </p:cNvPr>
          <p:cNvSpPr txBox="1"/>
          <p:nvPr/>
        </p:nvSpPr>
        <p:spPr>
          <a:xfrm>
            <a:off x="764575" y="6105087"/>
            <a:ext cx="10914434" cy="646331"/>
          </a:xfrm>
          <a:prstGeom prst="rect">
            <a:avLst/>
          </a:prstGeom>
          <a:noFill/>
        </p:spPr>
        <p:txBody>
          <a:bodyPr wrap="square" rtlCol="0">
            <a:spAutoFit/>
          </a:bodyPr>
          <a:lstStyle/>
          <a:p>
            <a:r>
              <a:rPr lang="en-US" dirty="0"/>
              <a:t>11*13 = x + 2 (x * y/2) = 13 + 2(13 * 11/2) = 13 + 2 *13 * 5 = 13 + 26 *5 = 13 + 26 + 2(26 * 5/2) = 13 + 26 + (52*2)</a:t>
            </a:r>
          </a:p>
          <a:p>
            <a:r>
              <a:rPr lang="en-US" dirty="0"/>
              <a:t>            = 13 + 26 + 2(52 * 2/2) = 13 + 26 + (104 * 1) = 13 + 26 + 104 + 2(104 * ½) = 13 + 26 + 104 = 143</a:t>
            </a:r>
          </a:p>
        </p:txBody>
      </p:sp>
    </p:spTree>
    <p:extLst>
      <p:ext uri="{BB962C8B-B14F-4D97-AF65-F5344CB8AC3E}">
        <p14:creationId xmlns:p14="http://schemas.microsoft.com/office/powerpoint/2010/main" val="2196217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3412" y="899507"/>
            <a:ext cx="9605176" cy="5832366"/>
          </a:xfrm>
          <a:prstGeom prst="rect">
            <a:avLst/>
          </a:prstGeom>
          <a:noFill/>
        </p:spPr>
        <p:txBody>
          <a:bodyPr wrap="square" rtlCol="0">
            <a:spAutoFit/>
          </a:bodyPr>
          <a:lstStyle/>
          <a:p>
            <a:pPr>
              <a:spcAft>
                <a:spcPts val="600"/>
              </a:spcAft>
            </a:pPr>
            <a:r>
              <a:rPr lang="en-US" sz="2200" dirty="0"/>
              <a:t>	     x + 2 ( x * (y/2)),  if y is odd</a:t>
            </a:r>
          </a:p>
          <a:p>
            <a:pPr>
              <a:spcAft>
                <a:spcPts val="600"/>
              </a:spcAft>
            </a:pPr>
            <a:r>
              <a:rPr lang="en-US" sz="2200" dirty="0"/>
              <a:t>x * y = </a:t>
            </a:r>
          </a:p>
          <a:p>
            <a:pPr>
              <a:spcAft>
                <a:spcPts val="600"/>
              </a:spcAft>
            </a:pPr>
            <a:r>
              <a:rPr lang="en-US" sz="2200" dirty="0"/>
              <a:t>	     2 (x * (y/2)), if y is even.</a:t>
            </a:r>
          </a:p>
          <a:p>
            <a:pPr>
              <a:spcAft>
                <a:spcPts val="600"/>
              </a:spcAft>
            </a:pPr>
            <a:endParaRPr lang="en-US" sz="2200" dirty="0"/>
          </a:p>
          <a:p>
            <a:pPr>
              <a:spcAft>
                <a:spcPts val="600"/>
              </a:spcAft>
            </a:pPr>
            <a:r>
              <a:rPr lang="en-US" sz="2200" b="1" dirty="0">
                <a:solidFill>
                  <a:srgbClr val="C00000"/>
                </a:solidFill>
              </a:rPr>
              <a:t>13 * 11 </a:t>
            </a:r>
            <a:r>
              <a:rPr lang="en-US" sz="2200" dirty="0"/>
              <a:t>	= </a:t>
            </a:r>
            <a:r>
              <a:rPr lang="en-US" sz="2200" dirty="0">
                <a:solidFill>
                  <a:srgbClr val="0000FF"/>
                </a:solidFill>
              </a:rPr>
              <a:t>13 + 2( 13 * (11/2)) </a:t>
            </a:r>
            <a:r>
              <a:rPr lang="en-US" sz="2200" dirty="0"/>
              <a:t>= 13 + (2 * 13 *5) since y is 11, an odd number.</a:t>
            </a:r>
          </a:p>
          <a:p>
            <a:pPr>
              <a:spcAft>
                <a:spcPts val="600"/>
              </a:spcAft>
            </a:pPr>
            <a:r>
              <a:rPr lang="en-US" sz="2200" dirty="0"/>
              <a:t>	</a:t>
            </a:r>
            <a:r>
              <a:rPr lang="en-US" sz="2200" b="1" dirty="0">
                <a:solidFill>
                  <a:srgbClr val="FF0000"/>
                </a:solidFill>
              </a:rPr>
              <a:t>=</a:t>
            </a:r>
            <a:r>
              <a:rPr lang="en-US" sz="2200" dirty="0"/>
              <a:t> 13 + </a:t>
            </a:r>
            <a:r>
              <a:rPr lang="en-US" sz="2200" b="1" dirty="0"/>
              <a:t>(</a:t>
            </a:r>
            <a:r>
              <a:rPr lang="en-US" sz="2200" b="1" dirty="0">
                <a:solidFill>
                  <a:srgbClr val="C00000"/>
                </a:solidFill>
              </a:rPr>
              <a:t>26 * 5</a:t>
            </a:r>
            <a:r>
              <a:rPr lang="en-US" sz="2200" b="1" dirty="0"/>
              <a:t>) </a:t>
            </a:r>
            <a:r>
              <a:rPr lang="en-US" sz="2200" dirty="0"/>
              <a:t>	= </a:t>
            </a:r>
            <a:r>
              <a:rPr lang="en-US" sz="2200" dirty="0">
                <a:solidFill>
                  <a:srgbClr val="0000FF"/>
                </a:solidFill>
              </a:rPr>
              <a:t>13 + (26 + 2(26 * (5/2))), </a:t>
            </a:r>
            <a:r>
              <a:rPr lang="en-US" sz="2200" dirty="0"/>
              <a:t>since y = 5, an odd number.</a:t>
            </a:r>
          </a:p>
          <a:p>
            <a:pPr>
              <a:spcAft>
                <a:spcPts val="600"/>
              </a:spcAft>
            </a:pPr>
            <a:r>
              <a:rPr lang="en-US" sz="2200" dirty="0"/>
              <a:t>	= 13 + (26 + (52 * (5/2)))</a:t>
            </a:r>
          </a:p>
          <a:p>
            <a:pPr>
              <a:spcAft>
                <a:spcPts val="600"/>
              </a:spcAft>
            </a:pPr>
            <a:r>
              <a:rPr lang="en-US" sz="2200" dirty="0"/>
              <a:t>	</a:t>
            </a:r>
            <a:r>
              <a:rPr lang="en-US" sz="2200" b="1" dirty="0">
                <a:solidFill>
                  <a:srgbClr val="FF0000"/>
                </a:solidFill>
              </a:rPr>
              <a:t>=</a:t>
            </a:r>
            <a:r>
              <a:rPr lang="en-US" sz="2200" dirty="0"/>
              <a:t> 13 + (26 + </a:t>
            </a:r>
            <a:r>
              <a:rPr lang="en-US" sz="2200" b="1" u="sng" dirty="0"/>
              <a:t>(52 *</a:t>
            </a:r>
            <a:r>
              <a:rPr lang="en-US" sz="2200" b="1" u="sng" dirty="0">
                <a:solidFill>
                  <a:srgbClr val="C00000"/>
                </a:solidFill>
              </a:rPr>
              <a:t> 2</a:t>
            </a:r>
            <a:r>
              <a:rPr lang="en-US" sz="2200" b="1" u="sng" dirty="0"/>
              <a:t>)</a:t>
            </a:r>
            <a:r>
              <a:rPr lang="en-US" sz="2200" b="1" dirty="0"/>
              <a:t>)</a:t>
            </a:r>
          </a:p>
          <a:p>
            <a:pPr>
              <a:spcAft>
                <a:spcPts val="600"/>
              </a:spcAft>
            </a:pPr>
            <a:r>
              <a:rPr lang="en-US" sz="2200" dirty="0"/>
              <a:t>	= </a:t>
            </a:r>
            <a:r>
              <a:rPr lang="en-US" sz="2200" dirty="0">
                <a:solidFill>
                  <a:srgbClr val="0000FF"/>
                </a:solidFill>
              </a:rPr>
              <a:t>13 + (26 + </a:t>
            </a:r>
            <a:r>
              <a:rPr lang="en-US" sz="2200" u="sng" dirty="0">
                <a:solidFill>
                  <a:srgbClr val="0000FF"/>
                </a:solidFill>
              </a:rPr>
              <a:t>(2 (52 * (2/2)))</a:t>
            </a:r>
            <a:r>
              <a:rPr lang="en-US" sz="2200" dirty="0">
                <a:solidFill>
                  <a:srgbClr val="0000FF"/>
                </a:solidFill>
              </a:rPr>
              <a:t>) </a:t>
            </a:r>
            <a:r>
              <a:rPr lang="en-US" sz="2200" dirty="0"/>
              <a:t>since y = 2, an even number.</a:t>
            </a:r>
          </a:p>
          <a:p>
            <a:pPr>
              <a:spcAft>
                <a:spcPts val="600"/>
              </a:spcAft>
            </a:pPr>
            <a:r>
              <a:rPr lang="en-US" sz="2200" dirty="0"/>
              <a:t>	</a:t>
            </a:r>
            <a:r>
              <a:rPr lang="en-US" sz="2200" b="1" dirty="0">
                <a:solidFill>
                  <a:srgbClr val="FF0000"/>
                </a:solidFill>
              </a:rPr>
              <a:t>=</a:t>
            </a:r>
            <a:r>
              <a:rPr lang="en-US" sz="2200" dirty="0"/>
              <a:t> 13 + (26 </a:t>
            </a:r>
            <a:r>
              <a:rPr lang="en-US" sz="2200" b="1" dirty="0"/>
              <a:t>+ (</a:t>
            </a:r>
            <a:r>
              <a:rPr lang="en-US" sz="2200" b="1" dirty="0">
                <a:solidFill>
                  <a:srgbClr val="C00000"/>
                </a:solidFill>
              </a:rPr>
              <a:t>104 *1</a:t>
            </a:r>
            <a:r>
              <a:rPr lang="en-US" sz="2200" b="1" dirty="0"/>
              <a:t>)) </a:t>
            </a:r>
          </a:p>
          <a:p>
            <a:pPr>
              <a:spcAft>
                <a:spcPts val="600"/>
              </a:spcAft>
            </a:pPr>
            <a:r>
              <a:rPr lang="en-US" sz="2200" b="1" dirty="0"/>
              <a:t>               = </a:t>
            </a:r>
            <a:r>
              <a:rPr lang="en-US" sz="2200" dirty="0"/>
              <a:t>13 + (26 + </a:t>
            </a:r>
            <a:r>
              <a:rPr lang="en-US" sz="2200" b="1" dirty="0"/>
              <a:t>(104 + 2(104 * (1/ 2))))</a:t>
            </a:r>
          </a:p>
          <a:p>
            <a:pPr>
              <a:spcAft>
                <a:spcPts val="600"/>
              </a:spcAft>
            </a:pPr>
            <a:r>
              <a:rPr lang="en-US" sz="2200" dirty="0"/>
              <a:t>	</a:t>
            </a:r>
            <a:r>
              <a:rPr lang="en-US" sz="2200" b="1" dirty="0">
                <a:solidFill>
                  <a:srgbClr val="FF0000"/>
                </a:solidFill>
              </a:rPr>
              <a:t>=</a:t>
            </a:r>
            <a:r>
              <a:rPr lang="en-US" sz="2200" dirty="0"/>
              <a:t> </a:t>
            </a:r>
            <a:r>
              <a:rPr lang="en-US" sz="2200" dirty="0">
                <a:solidFill>
                  <a:srgbClr val="0000FF"/>
                </a:solidFill>
              </a:rPr>
              <a:t>13 + (26 + (104 + 2(104 * 0))</a:t>
            </a:r>
          </a:p>
          <a:p>
            <a:pPr>
              <a:spcAft>
                <a:spcPts val="600"/>
              </a:spcAft>
            </a:pPr>
            <a:r>
              <a:rPr lang="en-US" sz="2200" dirty="0"/>
              <a:t>	= 13 + 26 + 104</a:t>
            </a:r>
          </a:p>
          <a:p>
            <a:pPr>
              <a:spcAft>
                <a:spcPts val="600"/>
              </a:spcAft>
            </a:pPr>
            <a:r>
              <a:rPr lang="en-US" sz="2200" dirty="0"/>
              <a:t>	</a:t>
            </a:r>
            <a:r>
              <a:rPr lang="en-US" sz="2200" dirty="0">
                <a:solidFill>
                  <a:srgbClr val="FF0000"/>
                </a:solidFill>
              </a:rPr>
              <a:t>=</a:t>
            </a:r>
            <a:r>
              <a:rPr lang="en-US" sz="2200" dirty="0"/>
              <a:t> 143.</a:t>
            </a:r>
          </a:p>
        </p:txBody>
      </p:sp>
      <p:sp>
        <p:nvSpPr>
          <p:cNvPr id="4" name="Left Brace 3"/>
          <p:cNvSpPr>
            <a:spLocks/>
          </p:cNvSpPr>
          <p:nvPr/>
        </p:nvSpPr>
        <p:spPr bwMode="auto">
          <a:xfrm>
            <a:off x="2382761" y="920753"/>
            <a:ext cx="120147" cy="1021703"/>
          </a:xfrm>
          <a:prstGeom prst="leftBrace">
            <a:avLst>
              <a:gd name="adj1" fmla="val 75877"/>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aphicFrame>
        <p:nvGraphicFramePr>
          <p:cNvPr id="3" name="Table 2">
            <a:extLst>
              <a:ext uri="{FF2B5EF4-FFF2-40B4-BE49-F238E27FC236}">
                <a16:creationId xmlns:a16="http://schemas.microsoft.com/office/drawing/2014/main" id="{C7ACF8EB-DD39-4DBF-B844-7D721E8C86ED}"/>
              </a:ext>
            </a:extLst>
          </p:cNvPr>
          <p:cNvGraphicFramePr>
            <a:graphicFrameLocks noGrp="1"/>
          </p:cNvGraphicFramePr>
          <p:nvPr>
            <p:extLst>
              <p:ext uri="{D42A27DB-BD31-4B8C-83A1-F6EECF244321}">
                <p14:modId xmlns:p14="http://schemas.microsoft.com/office/powerpoint/2010/main" val="1829019763"/>
              </p:ext>
            </p:extLst>
          </p:nvPr>
        </p:nvGraphicFramePr>
        <p:xfrm>
          <a:off x="9388504" y="3566160"/>
          <a:ext cx="1357874" cy="2897508"/>
        </p:xfrm>
        <a:graphic>
          <a:graphicData uri="http://schemas.openxmlformats.org/drawingml/2006/table">
            <a:tbl>
              <a:tblPr firstRow="1" bandRow="1">
                <a:tableStyleId>{5C22544A-7EE6-4342-B048-85BDC9FD1C3A}</a:tableStyleId>
              </a:tblPr>
              <a:tblGrid>
                <a:gridCol w="604070">
                  <a:extLst>
                    <a:ext uri="{9D8B030D-6E8A-4147-A177-3AD203B41FA5}">
                      <a16:colId xmlns:a16="http://schemas.microsoft.com/office/drawing/2014/main" val="2346076868"/>
                    </a:ext>
                  </a:extLst>
                </a:gridCol>
                <a:gridCol w="753804">
                  <a:extLst>
                    <a:ext uri="{9D8B030D-6E8A-4147-A177-3AD203B41FA5}">
                      <a16:colId xmlns:a16="http://schemas.microsoft.com/office/drawing/2014/main" val="1459158445"/>
                    </a:ext>
                  </a:extLst>
                </a:gridCol>
              </a:tblGrid>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9552883"/>
                  </a:ext>
                </a:extLst>
              </a:tr>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13</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288861"/>
                  </a:ext>
                </a:extLst>
              </a:tr>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26</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1281266"/>
                  </a:ext>
                </a:extLst>
              </a:tr>
              <a:tr h="370840">
                <a:tc>
                  <a:txBody>
                    <a:bodyPr/>
                    <a:lstStyle/>
                    <a:p>
                      <a:pPr marL="0" marR="0" algn="ctr">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2</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9765743"/>
                  </a:ext>
                </a:extLst>
              </a:tr>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104</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2123459"/>
                  </a:ext>
                </a:extLst>
              </a:tr>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143</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6730158"/>
                  </a:ext>
                </a:extLst>
              </a:tr>
            </a:tbl>
          </a:graphicData>
        </a:graphic>
      </p:graphicFrame>
      <p:sp>
        <p:nvSpPr>
          <p:cNvPr id="5" name="TextBox 4"/>
          <p:cNvSpPr txBox="1"/>
          <p:nvPr/>
        </p:nvSpPr>
        <p:spPr>
          <a:xfrm>
            <a:off x="7905585" y="415941"/>
            <a:ext cx="2965837" cy="2031325"/>
          </a:xfrm>
          <a:prstGeom prst="rect">
            <a:avLst/>
          </a:prstGeom>
          <a:noFill/>
          <a:ln>
            <a:solidFill>
              <a:schemeClr val="accent1"/>
            </a:solidFill>
          </a:ln>
        </p:spPr>
        <p:txBody>
          <a:bodyPr wrap="square" rtlCol="0">
            <a:spAutoFit/>
          </a:bodyPr>
          <a:lstStyle/>
          <a:p>
            <a:r>
              <a:rPr lang="en-US" dirty="0"/>
              <a:t>5 * 26 = 26 + 2(26 * (5/2))</a:t>
            </a:r>
          </a:p>
          <a:p>
            <a:r>
              <a:rPr lang="en-US" dirty="0"/>
              <a:t>            = 26 + 26 * 4</a:t>
            </a:r>
          </a:p>
          <a:p>
            <a:endParaRPr lang="en-US" dirty="0"/>
          </a:p>
          <a:p>
            <a:r>
              <a:rPr lang="en-US" dirty="0"/>
              <a:t>2 * 52 = 2(52 * (2/2))</a:t>
            </a:r>
          </a:p>
          <a:p>
            <a:endParaRPr lang="en-US" dirty="0"/>
          </a:p>
          <a:p>
            <a:r>
              <a:rPr lang="en-US" dirty="0"/>
              <a:t>4 * 52 = 2(52 * (4/2))       Facts!</a:t>
            </a:r>
          </a:p>
        </p:txBody>
      </p:sp>
      <p:pic>
        <p:nvPicPr>
          <p:cNvPr id="7" name="Picture 2" descr="Image result for smiley face images">
            <a:extLst>
              <a:ext uri="{FF2B5EF4-FFF2-40B4-BE49-F238E27FC236}">
                <a16:creationId xmlns:a16="http://schemas.microsoft.com/office/drawing/2014/main" id="{10FD383E-2DB6-4245-A8AE-F85D01397D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98900">
            <a:off x="677496" y="3449867"/>
            <a:ext cx="522515" cy="37946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DEC0476-80B4-463D-9F30-DA5FB5887EDC}"/>
                  </a:ext>
                </a:extLst>
              </p:cNvPr>
              <p:cNvSpPr/>
              <p:nvPr/>
            </p:nvSpPr>
            <p:spPr>
              <a:xfrm>
                <a:off x="5082024" y="6089157"/>
                <a:ext cx="127986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cs typeface="Times New Roman" panose="02020603050405020304" pitchFamily="18" charset="0"/>
                        </a:rPr>
                        <m:t>𝐼𝑡</m:t>
                      </m:r>
                      <m:r>
                        <a:rPr lang="en-US" i="1" smtClean="0">
                          <a:solidFill>
                            <a:srgbClr val="FF0000"/>
                          </a:solidFill>
                          <a:latin typeface="Cambria Math" panose="02040503050406030204" pitchFamily="18" charset="0"/>
                          <a:cs typeface="Times New Roman" panose="02020603050405020304" pitchFamily="18" charset="0"/>
                        </a:rPr>
                        <m:t> </m:t>
                      </m:r>
                      <m:r>
                        <a:rPr lang="en-US" i="1" smtClean="0">
                          <a:solidFill>
                            <a:srgbClr val="FF0000"/>
                          </a:solidFill>
                          <a:latin typeface="Cambria Math" panose="02040503050406030204" pitchFamily="18" charset="0"/>
                          <a:cs typeface="Times New Roman" panose="02020603050405020304" pitchFamily="18" charset="0"/>
                        </a:rPr>
                        <m:t>𝑖𝑠</m:t>
                      </m:r>
                      <m:r>
                        <a:rPr lang="en-US" b="0" i="1" smtClean="0">
                          <a:solidFill>
                            <a:srgbClr val="FF0000"/>
                          </a:solidFill>
                          <a:latin typeface="Cambria Math" panose="02040503050406030204" pitchFamily="18" charset="0"/>
                          <a:cs typeface="Times New Roman" panose="02020603050405020304" pitchFamily="18" charset="0"/>
                        </a:rPr>
                        <m:t> </m:t>
                      </m:r>
                      <m:r>
                        <m:rPr>
                          <m:nor/>
                        </m:rPr>
                        <a:rPr lang="en-US" dirty="0">
                          <a:solidFill>
                            <a:srgbClr val="FF0000"/>
                          </a:solidFill>
                          <a:latin typeface="Times New Roman" panose="02020603050405020304" pitchFamily="18" charset="0"/>
                          <a:cs typeface="Times New Roman" panose="02020603050405020304" pitchFamily="18" charset="0"/>
                        </a:rPr>
                        <m:t>O</m:t>
                      </m:r>
                      <m:r>
                        <m:rPr>
                          <m:nor/>
                        </m:rPr>
                        <a:rPr lang="en-US" dirty="0">
                          <a:solidFill>
                            <a:srgbClr val="FF0000"/>
                          </a:solidFill>
                          <a:latin typeface="Times New Roman" panose="02020603050405020304" pitchFamily="18" charset="0"/>
                          <a:cs typeface="Times New Roman" panose="02020603050405020304" pitchFamily="18" charset="0"/>
                        </a:rPr>
                        <m:t>(</m:t>
                      </m:r>
                      <m:r>
                        <m:rPr>
                          <m:nor/>
                        </m:rPr>
                        <a:rPr lang="en-US" dirty="0">
                          <a:solidFill>
                            <a:srgbClr val="FF0000"/>
                          </a:solidFill>
                          <a:latin typeface="Times New Roman" panose="02020603050405020304" pitchFamily="18" charset="0"/>
                          <a:cs typeface="Times New Roman" panose="02020603050405020304" pitchFamily="18" charset="0"/>
                        </a:rPr>
                        <m:t>n</m:t>
                      </m:r>
                      <m:r>
                        <m:rPr>
                          <m:nor/>
                        </m:rPr>
                        <a:rPr lang="en-US" baseline="30000" dirty="0">
                          <a:solidFill>
                            <a:srgbClr val="FF0000"/>
                          </a:solidFill>
                          <a:latin typeface="Times New Roman" panose="02020603050405020304" pitchFamily="18" charset="0"/>
                          <a:cs typeface="Times New Roman" panose="02020603050405020304" pitchFamily="18" charset="0"/>
                        </a:rPr>
                        <m:t>2</m:t>
                      </m:r>
                      <m:r>
                        <m:rPr>
                          <m:nor/>
                        </m:rPr>
                        <a:rPr lang="en-US" dirty="0">
                          <a:solidFill>
                            <a:srgbClr val="FF0000"/>
                          </a:solidFill>
                          <a:latin typeface="Times New Roman" panose="02020603050405020304" pitchFamily="18" charset="0"/>
                          <a:cs typeface="Times New Roman" panose="02020603050405020304" pitchFamily="18" charset="0"/>
                        </a:rPr>
                        <m:t>).</m:t>
                      </m:r>
                    </m:oMath>
                  </m:oMathPara>
                </a14:m>
                <a:endParaRPr lang="en-US" dirty="0"/>
              </a:p>
            </p:txBody>
          </p:sp>
        </mc:Choice>
        <mc:Fallback xmlns="">
          <p:sp>
            <p:nvSpPr>
              <p:cNvPr id="6" name="Rectangle 5">
                <a:extLst>
                  <a:ext uri="{FF2B5EF4-FFF2-40B4-BE49-F238E27FC236}">
                    <a16:creationId xmlns:a16="http://schemas.microsoft.com/office/drawing/2014/main" id="{4DEC0476-80B4-463D-9F30-DA5FB5887EDC}"/>
                  </a:ext>
                </a:extLst>
              </p:cNvPr>
              <p:cNvSpPr>
                <a:spLocks noRot="1" noChangeAspect="1" noMove="1" noResize="1" noEditPoints="1" noAdjustHandles="1" noChangeArrowheads="1" noChangeShapeType="1" noTextEdit="1"/>
              </p:cNvSpPr>
              <p:nvPr/>
            </p:nvSpPr>
            <p:spPr>
              <a:xfrm>
                <a:off x="5082024" y="6089157"/>
                <a:ext cx="1279866" cy="369332"/>
              </a:xfrm>
              <a:prstGeom prst="rect">
                <a:avLst/>
              </a:prstGeom>
              <a:blipFill>
                <a:blip r:embed="rId3"/>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352569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978878" y="222785"/>
                <a:ext cx="7394013" cy="6641242"/>
              </a:xfrm>
              <a:prstGeom prst="rect">
                <a:avLst/>
              </a:prstGeom>
              <a:solidFill>
                <a:srgbClr val="FFFF00"/>
              </a:solid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Revisit the reason: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X * Y 	= (X * Y)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2 * X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𝑌</m:t>
                        </m:r>
                      </m:num>
                      <m:den>
                        <m:r>
                          <a:rPr lang="en-US" sz="2400" b="0" i="1" smtClean="0">
                            <a:latin typeface="Cambria Math" panose="02040503050406030204" pitchFamily="18" charset="0"/>
                          </a:rPr>
                          <m:t>2</m:t>
                        </m:r>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2 * X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𝑌</m:t>
                        </m:r>
                        <m:r>
                          <a:rPr lang="en-US" sz="2400" b="0" i="1" smtClean="0">
                            <a:latin typeface="Cambria Math" panose="02040503050406030204" pitchFamily="18" charset="0"/>
                          </a:rPr>
                          <m:t>−1+1</m:t>
                        </m:r>
                      </m:num>
                      <m:den>
                        <m:r>
                          <a:rPr lang="en-US" sz="2400" i="1">
                            <a:latin typeface="Cambria Math" panose="02040503050406030204" pitchFamily="18" charset="0"/>
                          </a:rPr>
                          <m:t>2</m:t>
                        </m:r>
                      </m:den>
                    </m:f>
                    <m:r>
                      <a:rPr lang="en-US" sz="2400" i="1" smtClean="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 if Y is odd</a:t>
                </a:r>
              </a:p>
              <a:p>
                <a:r>
                  <a:rPr lang="en-US" sz="2400" dirty="0">
                    <a:latin typeface="Times New Roman" panose="02020603050405020304" pitchFamily="18" charset="0"/>
                    <a:cs typeface="Times New Roman" panose="02020603050405020304" pitchFamily="18" charset="0"/>
                  </a:rPr>
                  <a:t>            = 2 * X *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𝑌</m:t>
                        </m:r>
                        <m:r>
                          <a:rPr lang="en-US" sz="2400" i="1">
                            <a:latin typeface="Cambria Math" panose="02040503050406030204" pitchFamily="18" charset="0"/>
                          </a:rPr>
                          <m:t>−1</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1</m:t>
                        </m:r>
                      </m:num>
                      <m:den>
                        <m:r>
                          <a:rPr lang="en-US" sz="2400" i="1">
                            <a:latin typeface="Cambria Math" panose="02040503050406030204" pitchFamily="18" charset="0"/>
                          </a:rPr>
                          <m:t>2</m:t>
                        </m:r>
                      </m:den>
                    </m:f>
                    <m:r>
                      <a:rPr lang="en-US" sz="2400" b="0" i="1">
                        <a:latin typeface="Cambria Math" panose="02040503050406030204" pitchFamily="18" charset="0"/>
                      </a:rPr>
                      <m:t> </m:t>
                    </m:r>
                    <m:r>
                      <a:rPr lang="en-US" sz="2400" b="0" i="1" smtClean="0">
                        <a:latin typeface="Cambria Math" panose="02040503050406030204" pitchFamily="18" charset="0"/>
                      </a:rPr>
                      <m:t>)</m:t>
                    </m:r>
                  </m:oMath>
                </a14:m>
                <a:endParaRPr lang="en-US" sz="2400" b="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2 * X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𝑌</m:t>
                        </m:r>
                        <m:r>
                          <a:rPr lang="en-US" sz="2400" i="1">
                            <a:latin typeface="Cambria Math" panose="02040503050406030204" pitchFamily="18" charset="0"/>
                          </a:rPr>
                          <m:t>−1</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+ 2 * X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b="0" i="1" smtClean="0">
                            <a:latin typeface="Cambria Math" panose="02040503050406030204" pitchFamily="18" charset="0"/>
                          </a:rPr>
                          <m:t> </m:t>
                        </m:r>
                        <m:r>
                          <a:rPr lang="en-US" sz="2400" i="1">
                            <a:latin typeface="Cambria Math" panose="02040503050406030204" pitchFamily="18" charset="0"/>
                          </a:rPr>
                          <m:t>2</m:t>
                        </m:r>
                      </m:den>
                    </m:f>
                    <m:r>
                      <a:rPr lang="en-US" sz="2400" i="1">
                        <a:latin typeface="Cambria Math" panose="02040503050406030204" pitchFamily="18" charset="0"/>
                      </a:rPr>
                      <m:t> </m:t>
                    </m:r>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2 * X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𝑌</m:t>
                        </m:r>
                        <m:r>
                          <a:rPr lang="en-US" sz="2400" i="1">
                            <a:latin typeface="Cambria Math" panose="02040503050406030204" pitchFamily="18" charset="0"/>
                          </a:rPr>
                          <m:t>−1</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 X</a:t>
                </a:r>
              </a:p>
              <a:p>
                <a:r>
                  <a:rPr lang="en-US" sz="2400" dirty="0">
                    <a:latin typeface="Times New Roman" panose="02020603050405020304" pitchFamily="18" charset="0"/>
                    <a:cs typeface="Times New Roman" panose="02020603050405020304" pitchFamily="18" charset="0"/>
                  </a:rPr>
                  <a:t>	= X + 2 * X *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400" dirty="0">
                    <a:solidFill>
                      <a:srgbClr val="0000CC"/>
                    </a:solidFill>
                    <a:latin typeface="Times New Roman" panose="02020603050405020304" pitchFamily="18" charset="0"/>
                    <a:cs typeface="Times New Roman" panose="02020603050405020304" pitchFamily="18" charset="0"/>
                  </a:rPr>
                  <a:t>	= X + 2(X *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cs typeface="Times New Roman" panose="02020603050405020304" pitchFamily="18" charset="0"/>
                  </a:rPr>
                  <a:t> )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X + 2X *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X * Y 	= (X * Y)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2 * (X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𝑌</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if Y is even.</a:t>
                </a:r>
              </a:p>
              <a:p>
                <a:r>
                  <a:rPr lang="en-US" sz="2400" dirty="0">
                    <a:latin typeface="Times New Roman" panose="02020603050405020304" pitchFamily="18" charset="0"/>
                    <a:cs typeface="Times New Roman" panose="02020603050405020304" pitchFamily="18" charset="0"/>
                  </a:rPr>
                  <a:t>            = 2X * </a:t>
                </a:r>
                <a14:m>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𝑌</m:t>
                        </m:r>
                      </m:num>
                      <m:den>
                        <m:r>
                          <a:rPr lang="en-US" sz="2400" i="1">
                            <a:latin typeface="Cambria Math" panose="02040503050406030204" pitchFamily="18" charset="0"/>
                          </a:rPr>
                          <m:t>2</m:t>
                        </m:r>
                      </m:den>
                    </m:f>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978878" y="222785"/>
                <a:ext cx="7394013" cy="6641242"/>
              </a:xfrm>
              <a:prstGeom prst="rect">
                <a:avLst/>
              </a:prstGeom>
              <a:blipFill>
                <a:blip r:embed="rId2"/>
                <a:stretch>
                  <a:fillRect l="-1319" t="-735"/>
                </a:stretch>
              </a:blipFill>
            </p:spPr>
            <p:txBody>
              <a:bodyPr/>
              <a:lstStyle/>
              <a:p>
                <a:r>
                  <a:rPr lang="en-US">
                    <a:noFill/>
                  </a:rPr>
                  <a:t> </a:t>
                </a:r>
              </a:p>
            </p:txBody>
          </p:sp>
        </mc:Fallback>
      </mc:AlternateContent>
      <p:sp>
        <p:nvSpPr>
          <p:cNvPr id="3" name="Rectangle 2"/>
          <p:cNvSpPr/>
          <p:nvPr/>
        </p:nvSpPr>
        <p:spPr>
          <a:xfrm>
            <a:off x="7496425" y="660058"/>
            <a:ext cx="4175760"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600"/>
              </a:spcAft>
            </a:pPr>
            <a:r>
              <a:rPr lang="en-US" sz="2000" dirty="0"/>
              <a:t>	     x + 2 ( x * (y/2)),  if y is odd</a:t>
            </a:r>
          </a:p>
          <a:p>
            <a:pPr>
              <a:spcAft>
                <a:spcPts val="600"/>
              </a:spcAft>
            </a:pPr>
            <a:r>
              <a:rPr lang="en-US" sz="2000" dirty="0"/>
              <a:t>y * x = </a:t>
            </a:r>
          </a:p>
          <a:p>
            <a:pPr>
              <a:spcAft>
                <a:spcPts val="600"/>
              </a:spcAft>
            </a:pPr>
            <a:r>
              <a:rPr lang="en-US" sz="2000" dirty="0"/>
              <a:t>	     2 (x * (y/2)), if y is even.</a:t>
            </a:r>
          </a:p>
        </p:txBody>
      </p:sp>
      <p:sp>
        <p:nvSpPr>
          <p:cNvPr id="4" name="Left Brace 3"/>
          <p:cNvSpPr>
            <a:spLocks/>
          </p:cNvSpPr>
          <p:nvPr/>
        </p:nvSpPr>
        <p:spPr bwMode="auto">
          <a:xfrm>
            <a:off x="8470144" y="733981"/>
            <a:ext cx="120147" cy="1021703"/>
          </a:xfrm>
          <a:prstGeom prst="leftBrace">
            <a:avLst>
              <a:gd name="adj1" fmla="val 75877"/>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aphicFrame>
        <p:nvGraphicFramePr>
          <p:cNvPr id="6" name="Table 5">
            <a:extLst>
              <a:ext uri="{FF2B5EF4-FFF2-40B4-BE49-F238E27FC236}">
                <a16:creationId xmlns:a16="http://schemas.microsoft.com/office/drawing/2014/main" id="{A8959FB5-BF6A-4A7D-A2B8-0FFF1D4DA197}"/>
              </a:ext>
            </a:extLst>
          </p:cNvPr>
          <p:cNvGraphicFramePr>
            <a:graphicFrameLocks noGrp="1"/>
          </p:cNvGraphicFramePr>
          <p:nvPr>
            <p:extLst>
              <p:ext uri="{D42A27DB-BD31-4B8C-83A1-F6EECF244321}">
                <p14:modId xmlns:p14="http://schemas.microsoft.com/office/powerpoint/2010/main" val="1112383886"/>
              </p:ext>
            </p:extLst>
          </p:nvPr>
        </p:nvGraphicFramePr>
        <p:xfrm>
          <a:off x="7496426" y="1895872"/>
          <a:ext cx="4175760" cy="2897508"/>
        </p:xfrm>
        <a:graphic>
          <a:graphicData uri="http://schemas.openxmlformats.org/drawingml/2006/table">
            <a:tbl>
              <a:tblPr firstRow="1" bandRow="1">
                <a:tableStyleId>{5C22544A-7EE6-4342-B048-85BDC9FD1C3A}</a:tableStyleId>
              </a:tblPr>
              <a:tblGrid>
                <a:gridCol w="725408">
                  <a:extLst>
                    <a:ext uri="{9D8B030D-6E8A-4147-A177-3AD203B41FA5}">
                      <a16:colId xmlns:a16="http://schemas.microsoft.com/office/drawing/2014/main" val="2346076868"/>
                    </a:ext>
                  </a:extLst>
                </a:gridCol>
                <a:gridCol w="815382">
                  <a:extLst>
                    <a:ext uri="{9D8B030D-6E8A-4147-A177-3AD203B41FA5}">
                      <a16:colId xmlns:a16="http://schemas.microsoft.com/office/drawing/2014/main" val="1459158445"/>
                    </a:ext>
                  </a:extLst>
                </a:gridCol>
                <a:gridCol w="2634970">
                  <a:extLst>
                    <a:ext uri="{9D8B030D-6E8A-4147-A177-3AD203B41FA5}">
                      <a16:colId xmlns:a16="http://schemas.microsoft.com/office/drawing/2014/main" val="3929651627"/>
                    </a:ext>
                  </a:extLst>
                </a:gridCol>
              </a:tblGrid>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50000"/>
                        </a:lnSpc>
                        <a:spcBef>
                          <a:spcPts val="0"/>
                        </a:spcBef>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9552883"/>
                  </a:ext>
                </a:extLst>
              </a:tr>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13</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50000"/>
                        </a:lnSpc>
                        <a:spcBef>
                          <a:spcPts val="0"/>
                        </a:spcBef>
                        <a:spcAft>
                          <a:spcPts val="0"/>
                        </a:spcAft>
                      </a:pP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143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288861"/>
                  </a:ext>
                </a:extLst>
              </a:tr>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26</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50000"/>
                        </a:lnSpc>
                        <a:spcBef>
                          <a:spcPts val="0"/>
                        </a:spcBef>
                        <a:spcAft>
                          <a:spcPts val="0"/>
                        </a:spcAft>
                      </a:pPr>
                      <a:r>
                        <a:rPr lang="en-US" sz="1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13*11 = 13 + (26*</a:t>
                      </a:r>
                      <a:r>
                        <a:rPr lang="en-US" sz="1800" b="1"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11/2</a:t>
                      </a:r>
                      <a:r>
                        <a:rPr lang="en-US" sz="1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1281266"/>
                  </a:ext>
                </a:extLst>
              </a:tr>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50000"/>
                        </a:lnSpc>
                        <a:spcBef>
                          <a:spcPts val="0"/>
                        </a:spcBef>
                        <a:spcAft>
                          <a:spcPts val="0"/>
                        </a:spcAf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26*5 = 26 + (52*</a:t>
                      </a:r>
                      <a:r>
                        <a:rPr lang="en-US" sz="20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5/2</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9765743"/>
                  </a:ext>
                </a:extLst>
              </a:tr>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104</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50000"/>
                        </a:lnSpc>
                        <a:spcBef>
                          <a:spcPts val="0"/>
                        </a:spcBef>
                        <a:spcAft>
                          <a:spcPts val="0"/>
                        </a:spcAft>
                      </a:pP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52*2 = (104*</a:t>
                      </a:r>
                      <a:r>
                        <a:rPr lang="en-US" sz="20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2/1</a:t>
                      </a: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2123459"/>
                  </a:ext>
                </a:extLst>
              </a:tr>
              <a:tr h="424629">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143</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50000"/>
                        </a:lnSpc>
                        <a:spcBef>
                          <a:spcPts val="0"/>
                        </a:spcBef>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6730158"/>
                  </a:ext>
                </a:extLst>
              </a:tr>
            </a:tbl>
          </a:graphicData>
        </a:graphic>
      </p:graphicFrame>
      <p:pic>
        <p:nvPicPr>
          <p:cNvPr id="7" name="Picture 6" descr="Emoticon making a point Stock Vector - 14709057">
            <a:extLst>
              <a:ext uri="{FF2B5EF4-FFF2-40B4-BE49-F238E27FC236}">
                <a16:creationId xmlns:a16="http://schemas.microsoft.com/office/drawing/2014/main" id="{A93F2273-C942-464D-B272-798174257C9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0788">
            <a:off x="1144538" y="1231649"/>
            <a:ext cx="540385" cy="384175"/>
          </a:xfrm>
          <a:prstGeom prst="rect">
            <a:avLst/>
          </a:prstGeom>
          <a:noFill/>
          <a:ln>
            <a:noFill/>
          </a:ln>
        </p:spPr>
      </p:pic>
      <p:sp>
        <p:nvSpPr>
          <p:cNvPr id="5" name="TextBox 4">
            <a:extLst>
              <a:ext uri="{FF2B5EF4-FFF2-40B4-BE49-F238E27FC236}">
                <a16:creationId xmlns:a16="http://schemas.microsoft.com/office/drawing/2014/main" id="{D32C7F1C-9CCE-BB22-6F95-358014CA43F7}"/>
              </a:ext>
            </a:extLst>
          </p:cNvPr>
          <p:cNvSpPr txBox="1"/>
          <p:nvPr/>
        </p:nvSpPr>
        <p:spPr>
          <a:xfrm>
            <a:off x="7455927" y="4857364"/>
            <a:ext cx="417576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11*13 = 13 + 5 * 26</a:t>
            </a:r>
          </a:p>
          <a:p>
            <a:r>
              <a:rPr lang="en-US" dirty="0"/>
              <a:t>            = 13 + (26 + 2 (26 * 5/2) ) </a:t>
            </a:r>
          </a:p>
          <a:p>
            <a:r>
              <a:rPr lang="en-US" dirty="0"/>
              <a:t>            = 13 + (26 + (52 * 2))</a:t>
            </a:r>
          </a:p>
          <a:p>
            <a:r>
              <a:rPr lang="en-US" dirty="0"/>
              <a:t>            = 13 + (26 + ( 2*(52 * 2/2)))</a:t>
            </a:r>
          </a:p>
          <a:p>
            <a:r>
              <a:rPr lang="en-US" dirty="0"/>
              <a:t>            = 13 + (26 + (104 * 1)))</a:t>
            </a:r>
          </a:p>
          <a:p>
            <a:r>
              <a:rPr lang="en-US" dirty="0"/>
              <a:t>            = 13 + (26 + (104))</a:t>
            </a:r>
          </a:p>
          <a:p>
            <a:r>
              <a:rPr lang="en-US" dirty="0"/>
              <a:t>            = 143</a:t>
            </a:r>
          </a:p>
        </p:txBody>
      </p:sp>
    </p:spTree>
    <p:extLst>
      <p:ext uri="{BB962C8B-B14F-4D97-AF65-F5344CB8AC3E}">
        <p14:creationId xmlns:p14="http://schemas.microsoft.com/office/powerpoint/2010/main" val="1039608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6281" y="637626"/>
            <a:ext cx="9213012" cy="6136745"/>
          </a:xfrm>
          <a:prstGeom prst="rect">
            <a:avLst/>
          </a:prstGeom>
        </p:spPr>
        <p:txBody>
          <a:bodyPr wrap="square">
            <a:spAutoFit/>
          </a:bodyPr>
          <a:lstStyle/>
          <a:p>
            <a:pPr>
              <a:lnSpc>
                <a:spcPct val="107000"/>
              </a:lnSpc>
              <a:spcAft>
                <a:spcPts val="800"/>
              </a:spcAft>
            </a:pPr>
            <a:r>
              <a:rPr lang="en-US" sz="2800" dirty="0">
                <a:ea typeface="Calibri" panose="020F0502020204030204" pitchFamily="34" charset="0"/>
                <a:cs typeface="Times New Roman" panose="02020603050405020304" pitchFamily="18" charset="0"/>
              </a:rPr>
              <a:t>Number Theory Review</a:t>
            </a:r>
          </a:p>
          <a:p>
            <a:pPr>
              <a:lnSpc>
                <a:spcPct val="150000"/>
              </a:lnSpc>
            </a:pPr>
            <a:r>
              <a:rPr lang="en-US" sz="24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basic property of numbers in any base b ≥ 2:</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pPr>
            <a:r>
              <a:rPr lang="en-US" sz="2400" i="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sum of any three single-digit numbers is at most two digits long.</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Example 0.1: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For binary numbers in base 2:		1 + 1 + 1 = 11</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For Octal numbers in base 8:		7 + 7 + 7 = 111 + 111 + 111 </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 25</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8</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For decimal numbers in base 10: 	9 + 9 + 9 = 27</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For hexadecimal numbers in base 16: F + F + F = 1111 + 1111 + 1111 </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2D</a:t>
            </a:r>
            <a: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16</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Note that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a:t>
            </a:r>
            <a: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16</a:t>
            </a:r>
            <a:r>
              <a:rPr lang="en-US" sz="2400" dirty="0">
                <a:latin typeface="Times New Roman" panose="02020603050405020304" pitchFamily="18" charset="0"/>
                <a:ea typeface="Calibri" panose="020F0502020204030204" pitchFamily="34" charset="0"/>
                <a:cs typeface="Times New Roman" panose="02020603050405020304" pitchFamily="18" charset="0"/>
              </a:rPr>
              <a:t> = 1101</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13</a:t>
            </a:r>
            <a: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10</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9754558" y="4843735"/>
            <a:ext cx="1820849" cy="1477328"/>
          </a:xfrm>
          <a:prstGeom prst="rect">
            <a:avLst/>
          </a:prstGeom>
          <a:noFill/>
          <a:ln>
            <a:solidFill>
              <a:schemeClr val="tx1"/>
            </a:solidFill>
          </a:ln>
        </p:spPr>
        <p:txBody>
          <a:bodyPr wrap="square" rtlCol="0">
            <a:spAutoFit/>
          </a:bodyPr>
          <a:lstStyle/>
          <a:p>
            <a:r>
              <a:rPr lang="en-US" dirty="0"/>
              <a:t>0000 1111     F</a:t>
            </a:r>
          </a:p>
          <a:p>
            <a:r>
              <a:rPr lang="en-US" u="sng" dirty="0"/>
              <a:t>0000 1111 +</a:t>
            </a:r>
            <a:r>
              <a:rPr lang="en-US" dirty="0"/>
              <a:t>  F</a:t>
            </a:r>
          </a:p>
          <a:p>
            <a:r>
              <a:rPr lang="en-US" dirty="0"/>
              <a:t>0001 1110</a:t>
            </a:r>
          </a:p>
          <a:p>
            <a:r>
              <a:rPr lang="en-US" u="sng" dirty="0"/>
              <a:t>0000 1111 +</a:t>
            </a:r>
          </a:p>
          <a:p>
            <a:r>
              <a:rPr lang="en-US" dirty="0"/>
              <a:t>0010 1101 = 2D</a:t>
            </a:r>
            <a:r>
              <a:rPr lang="en-US"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16</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9754558" y="2929930"/>
            <a:ext cx="1820849" cy="1477328"/>
          </a:xfrm>
          <a:prstGeom prst="rect">
            <a:avLst/>
          </a:prstGeom>
          <a:noFill/>
          <a:ln>
            <a:solidFill>
              <a:schemeClr val="tx1"/>
            </a:solidFill>
          </a:ln>
        </p:spPr>
        <p:txBody>
          <a:bodyPr wrap="square" rtlCol="0">
            <a:spAutoFit/>
          </a:bodyPr>
          <a:lstStyle/>
          <a:p>
            <a:r>
              <a:rPr lang="en-US" dirty="0"/>
              <a:t>000 111</a:t>
            </a:r>
          </a:p>
          <a:p>
            <a:r>
              <a:rPr lang="en-US" u="sng" dirty="0"/>
              <a:t>000 111 +</a:t>
            </a:r>
          </a:p>
          <a:p>
            <a:r>
              <a:rPr lang="en-US" dirty="0"/>
              <a:t>001 110</a:t>
            </a:r>
          </a:p>
          <a:p>
            <a:r>
              <a:rPr lang="en-US" u="sng" dirty="0"/>
              <a:t>000 111 +</a:t>
            </a:r>
          </a:p>
          <a:p>
            <a:r>
              <a:rPr lang="en-US" dirty="0"/>
              <a:t>010 101 = 25</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8</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Emoticon making a point Stock Vector - 14709057">
            <a:extLst>
              <a:ext uri="{FF2B5EF4-FFF2-40B4-BE49-F238E27FC236}">
                <a16:creationId xmlns:a16="http://schemas.microsoft.com/office/drawing/2014/main" id="{276F4D62-0016-249B-95E4-DA124B78B4F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90788">
            <a:off x="226689" y="1591463"/>
            <a:ext cx="540688" cy="384629"/>
          </a:xfrm>
          <a:prstGeom prst="rect">
            <a:avLst/>
          </a:prstGeom>
          <a:noFill/>
          <a:ln>
            <a:noFill/>
          </a:ln>
        </p:spPr>
      </p:pic>
    </p:spTree>
    <p:extLst>
      <p:ext uri="{BB962C8B-B14F-4D97-AF65-F5344CB8AC3E}">
        <p14:creationId xmlns:p14="http://schemas.microsoft.com/office/powerpoint/2010/main" val="786818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9687" y="3192326"/>
            <a:ext cx="9152626" cy="3227102"/>
          </a:xfrm>
          <a:prstGeom prst="rect">
            <a:avLst/>
          </a:prstGeom>
        </p:spPr>
        <p:txBody>
          <a:bodyPr wrap="square">
            <a:spAutoFit/>
          </a:bodyPr>
          <a:lstStyle/>
          <a:p>
            <a:pPr>
              <a:lnSpc>
                <a:spcPct val="107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same algorithm can be rewritten in a different way based on the following rule:</a:t>
            </a:r>
          </a:p>
          <a:p>
            <a:pPr>
              <a:lnSpc>
                <a:spcPct val="107000"/>
              </a:lnSpc>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2(x *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if y is even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x * y  =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x + 2(x *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if y is odd</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Left Brace 2"/>
          <p:cNvSpPr>
            <a:spLocks/>
          </p:cNvSpPr>
          <p:nvPr/>
        </p:nvSpPr>
        <p:spPr bwMode="auto">
          <a:xfrm>
            <a:off x="4840616" y="4882707"/>
            <a:ext cx="120147" cy="1021703"/>
          </a:xfrm>
          <a:prstGeom prst="leftBrace">
            <a:avLst>
              <a:gd name="adj1" fmla="val 75877"/>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Cloud Callout 3"/>
          <p:cNvSpPr/>
          <p:nvPr/>
        </p:nvSpPr>
        <p:spPr>
          <a:xfrm flipH="1">
            <a:off x="951682" y="3602420"/>
            <a:ext cx="388387" cy="262777"/>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24AA84A-B287-4160-9790-D0A522CA9088}"/>
              </a:ext>
            </a:extLst>
          </p:cNvPr>
          <p:cNvSpPr/>
          <p:nvPr/>
        </p:nvSpPr>
        <p:spPr>
          <a:xfrm>
            <a:off x="2260600" y="2025603"/>
            <a:ext cx="7112000" cy="1169551"/>
          </a:xfrm>
          <a:prstGeom prst="rect">
            <a:avLst/>
          </a:prstGeom>
        </p:spPr>
        <p:txBody>
          <a:bodyPr wrap="square">
            <a:spAutoFit/>
          </a:bodyPr>
          <a:lstStyle/>
          <a:p>
            <a:pPr>
              <a:spcAft>
                <a:spcPts val="600"/>
              </a:spcAft>
            </a:pPr>
            <a:r>
              <a:rPr lang="en-US" sz="2000" dirty="0"/>
              <a:t>	     x + 2 ( x * (y/2)),  if y is odd</a:t>
            </a:r>
          </a:p>
          <a:p>
            <a:pPr>
              <a:spcAft>
                <a:spcPts val="600"/>
              </a:spcAft>
            </a:pPr>
            <a:r>
              <a:rPr lang="en-US" sz="2000" dirty="0"/>
              <a:t>y * x = </a:t>
            </a:r>
          </a:p>
          <a:p>
            <a:pPr>
              <a:spcAft>
                <a:spcPts val="600"/>
              </a:spcAft>
            </a:pPr>
            <a:r>
              <a:rPr lang="en-US" sz="2000" dirty="0"/>
              <a:t>	     2 (x * (y/2)), if y is even.</a:t>
            </a:r>
            <a:r>
              <a:rPr lang="en-US" sz="20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Al </a:t>
            </a:r>
            <a:r>
              <a:rPr lang="en-US" sz="20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khwarizmi’s</a:t>
            </a:r>
            <a:r>
              <a:rPr lang="en-US" sz="20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algorithm </a:t>
            </a:r>
            <a:endParaRPr lang="en-US" sz="2000" dirty="0"/>
          </a:p>
        </p:txBody>
      </p:sp>
      <p:sp>
        <p:nvSpPr>
          <p:cNvPr id="6" name="Left Brace 5">
            <a:extLst>
              <a:ext uri="{FF2B5EF4-FFF2-40B4-BE49-F238E27FC236}">
                <a16:creationId xmlns:a16="http://schemas.microsoft.com/office/drawing/2014/main" id="{ECD68AAA-6F1A-4897-B602-DF6D49B277D6}"/>
              </a:ext>
            </a:extLst>
          </p:cNvPr>
          <p:cNvSpPr>
            <a:spLocks/>
          </p:cNvSpPr>
          <p:nvPr/>
        </p:nvSpPr>
        <p:spPr bwMode="auto">
          <a:xfrm>
            <a:off x="3229530" y="2116552"/>
            <a:ext cx="120147" cy="1021703"/>
          </a:xfrm>
          <a:prstGeom prst="leftBrace">
            <a:avLst>
              <a:gd name="adj1" fmla="val 75877"/>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Rectangle 6">
            <a:extLst>
              <a:ext uri="{FF2B5EF4-FFF2-40B4-BE49-F238E27FC236}">
                <a16:creationId xmlns:a16="http://schemas.microsoft.com/office/drawing/2014/main" id="{B63A44E8-A8E0-4003-AD91-F0D18528679E}"/>
              </a:ext>
            </a:extLst>
          </p:cNvPr>
          <p:cNvSpPr/>
          <p:nvPr/>
        </p:nvSpPr>
        <p:spPr>
          <a:xfrm>
            <a:off x="1434202" y="835589"/>
            <a:ext cx="9238111" cy="587148"/>
          </a:xfrm>
          <a:prstGeom prst="rect">
            <a:avLst/>
          </a:prstGeom>
        </p:spPr>
        <p:txBody>
          <a:bodyPr wrap="square">
            <a:spAutoFit/>
          </a:bodyPr>
          <a:lstStyle/>
          <a:p>
            <a:pPr>
              <a:lnSpc>
                <a:spcPct val="150000"/>
              </a:lnSpc>
            </a:pPr>
            <a:r>
              <a:rPr lang="en-US" sz="2400" i="1"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 </a:t>
            </a:r>
            <a:r>
              <a:rPr lang="en-US" sz="2400" i="1"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khwarizmi’s</a:t>
            </a:r>
            <a:r>
              <a:rPr lang="en-US" sz="2400" i="1"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algorithm is a fascinating mixture of decimal and binary.</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9350D72-C563-4572-803A-6D187695A53E}"/>
              </a:ext>
            </a:extLst>
          </p:cNvPr>
          <p:cNvSpPr txBox="1"/>
          <p:nvPr/>
        </p:nvSpPr>
        <p:spPr>
          <a:xfrm>
            <a:off x="4960763" y="1569095"/>
            <a:ext cx="1789894" cy="369332"/>
          </a:xfrm>
          <a:prstGeom prst="rect">
            <a:avLst/>
          </a:prstGeom>
          <a:noFill/>
        </p:spPr>
        <p:txBody>
          <a:bodyPr wrap="square" rtlCol="0">
            <a:spAutoFit/>
          </a:bodyPr>
          <a:lstStyle/>
          <a:p>
            <a:r>
              <a:rPr lang="en-US" dirty="0"/>
              <a:t>Integer division</a:t>
            </a:r>
          </a:p>
        </p:txBody>
      </p:sp>
      <p:cxnSp>
        <p:nvCxnSpPr>
          <p:cNvPr id="10" name="Straight Arrow Connector 9">
            <a:extLst>
              <a:ext uri="{FF2B5EF4-FFF2-40B4-BE49-F238E27FC236}">
                <a16:creationId xmlns:a16="http://schemas.microsoft.com/office/drawing/2014/main" id="{C6919A2D-0C07-47AB-8482-E7E4AFD984C7}"/>
              </a:ext>
            </a:extLst>
          </p:cNvPr>
          <p:cNvCxnSpPr>
            <a:cxnSpLocks/>
            <a:stCxn id="8" idx="1"/>
          </p:cNvCxnSpPr>
          <p:nvPr/>
        </p:nvCxnSpPr>
        <p:spPr>
          <a:xfrm flipH="1">
            <a:off x="4778735" y="1753761"/>
            <a:ext cx="182028" cy="3627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2" descr="Image result for smiley face images">
            <a:extLst>
              <a:ext uri="{FF2B5EF4-FFF2-40B4-BE49-F238E27FC236}">
                <a16:creationId xmlns:a16="http://schemas.microsoft.com/office/drawing/2014/main" id="{FC85EDEC-BCC8-4E3F-95CA-9AD8F7A8D0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42751">
            <a:off x="875531" y="3473651"/>
            <a:ext cx="540688" cy="39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709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58E8630-8A01-474C-9BC0-544E42C43084}"/>
              </a:ext>
            </a:extLst>
          </p:cNvPr>
          <p:cNvGraphicFramePr>
            <a:graphicFrameLocks noGrp="1"/>
          </p:cNvGraphicFramePr>
          <p:nvPr>
            <p:extLst>
              <p:ext uri="{D42A27DB-BD31-4B8C-83A1-F6EECF244321}">
                <p14:modId xmlns:p14="http://schemas.microsoft.com/office/powerpoint/2010/main" val="2990095128"/>
              </p:ext>
            </p:extLst>
          </p:nvPr>
        </p:nvGraphicFramePr>
        <p:xfrm>
          <a:off x="1702709" y="3202548"/>
          <a:ext cx="9299275" cy="2975481"/>
        </p:xfrm>
        <a:graphic>
          <a:graphicData uri="http://schemas.openxmlformats.org/drawingml/2006/table">
            <a:tbl>
              <a:tblPr firstRow="1" firstCol="1" bandRow="1">
                <a:tableStyleId>{5C22544A-7EE6-4342-B048-85BDC9FD1C3A}</a:tableStyleId>
              </a:tblPr>
              <a:tblGrid>
                <a:gridCol w="1271451">
                  <a:extLst>
                    <a:ext uri="{9D8B030D-6E8A-4147-A177-3AD203B41FA5}">
                      <a16:colId xmlns:a16="http://schemas.microsoft.com/office/drawing/2014/main" val="20000"/>
                    </a:ext>
                  </a:extLst>
                </a:gridCol>
                <a:gridCol w="1436914">
                  <a:extLst>
                    <a:ext uri="{9D8B030D-6E8A-4147-A177-3AD203B41FA5}">
                      <a16:colId xmlns:a16="http://schemas.microsoft.com/office/drawing/2014/main" val="20001"/>
                    </a:ext>
                  </a:extLst>
                </a:gridCol>
                <a:gridCol w="1767840">
                  <a:extLst>
                    <a:ext uri="{9D8B030D-6E8A-4147-A177-3AD203B41FA5}">
                      <a16:colId xmlns:a16="http://schemas.microsoft.com/office/drawing/2014/main" val="20002"/>
                    </a:ext>
                  </a:extLst>
                </a:gridCol>
                <a:gridCol w="4823070">
                  <a:extLst>
                    <a:ext uri="{9D8B030D-6E8A-4147-A177-3AD203B41FA5}">
                      <a16:colId xmlns:a16="http://schemas.microsoft.com/office/drawing/2014/main" val="20003"/>
                    </a:ext>
                  </a:extLst>
                </a:gridCol>
              </a:tblGrid>
              <a:tr h="482027">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50000"/>
                        </a:lnSpc>
                        <a:spcBef>
                          <a:spcPts val="0"/>
                        </a:spcBef>
                        <a:spcAft>
                          <a:spcPts val="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r">
                        <a:lnSpc>
                          <a:spcPct val="150000"/>
                        </a:lnSpc>
                        <a:spcBef>
                          <a:spcPts val="0"/>
                        </a:spcBef>
                        <a:spcAft>
                          <a:spcPts val="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 * y = 1101 * 1</a:t>
                      </a:r>
                      <a:r>
                        <a:rPr lang="en-US" sz="24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547581"/>
                  </a:ext>
                </a:extLst>
              </a:tr>
              <a:tr h="48823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1011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457200" marR="0" lvl="1" algn="r">
                        <a:lnSpc>
                          <a:spcPct val="150000"/>
                        </a:lnSpc>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1101</a:t>
                      </a:r>
                      <a:endPar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84424">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101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457200" marR="0" lvl="1" algn="r">
                        <a:lnSpc>
                          <a:spcPct val="150000"/>
                        </a:lnSpc>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11010</a:t>
                      </a:r>
                      <a:endPar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      </a:t>
                      </a:r>
                      <a:r>
                        <a:rPr lang="en-US" sz="2400" dirty="0">
                          <a:solidFill>
                            <a:srgbClr val="C00000"/>
                          </a:solidFill>
                          <a:effectLst/>
                          <a:latin typeface="Times New Roman" panose="02020603050405020304" pitchFamily="18" charset="0"/>
                          <a:cs typeface="Times New Roman" panose="02020603050405020304" pitchFamily="18" charset="0"/>
                        </a:rPr>
                        <a:t>0</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484424">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r">
                        <a:lnSpc>
                          <a:spcPct val="150000"/>
                        </a:lnSpc>
                        <a:spcBef>
                          <a:spcPts val="0"/>
                        </a:spcBef>
                        <a:spcAft>
                          <a:spcPts val="0"/>
                        </a:spcAft>
                      </a:pPr>
                      <a:r>
                        <a:rPr lang="en-US" sz="2400" strike="sngStrike" baseline="0" dirty="0">
                          <a:solidFill>
                            <a:schemeClr val="tx1"/>
                          </a:solidFill>
                          <a:effectLst/>
                          <a:latin typeface="Times New Roman" panose="02020603050405020304" pitchFamily="18" charset="0"/>
                          <a:cs typeface="Times New Roman" panose="02020603050405020304" pitchFamily="18" charset="0"/>
                        </a:rPr>
                        <a:t>110100</a:t>
                      </a:r>
                      <a:endParaRPr lang="en-US" sz="2400" strike="sng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(strike out)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0      0      </a:t>
                      </a:r>
                      <a:r>
                        <a:rPr lang="en-US" sz="2400" dirty="0">
                          <a:solidFill>
                            <a:srgbClr val="C00000"/>
                          </a:solidFill>
                          <a:effectLst/>
                          <a:latin typeface="Times New Roman" panose="02020603050405020304" pitchFamily="18" charset="0"/>
                          <a:cs typeface="Times New Roman" panose="02020603050405020304" pitchFamily="18" charset="0"/>
                        </a:rPr>
                        <a:t>0      0     </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484424">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r">
                        <a:lnSpc>
                          <a:spcPct val="150000"/>
                        </a:lnSpc>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1101000</a:t>
                      </a:r>
                      <a:endPar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      </a:t>
                      </a:r>
                      <a:r>
                        <a:rPr lang="en-US" sz="2400" dirty="0">
                          <a:solidFill>
                            <a:srgbClr val="C00000"/>
                          </a:solidFill>
                          <a:effectLst/>
                          <a:latin typeface="Times New Roman" panose="02020603050405020304" pitchFamily="18" charset="0"/>
                          <a:cs typeface="Times New Roman" panose="02020603050405020304" pitchFamily="18" charset="0"/>
                        </a:rPr>
                        <a:t>0      0      0</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551061">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r">
                        <a:lnSpc>
                          <a:spcPct val="150000"/>
                        </a:lnSpc>
                        <a:spcBef>
                          <a:spcPts val="0"/>
                        </a:spcBef>
                        <a:spcAft>
                          <a:spcPts val="0"/>
                        </a:spcAft>
                      </a:pPr>
                      <a:r>
                        <a:rPr lang="en-US" sz="2400" b="1" dirty="0">
                          <a:solidFill>
                            <a:schemeClr val="tx1"/>
                          </a:solidFill>
                          <a:effectLst/>
                          <a:latin typeface="Times New Roman" panose="02020603050405020304" pitchFamily="18" charset="0"/>
                          <a:cs typeface="Times New Roman" panose="02020603050405020304" pitchFamily="18" charset="0"/>
                        </a:rPr>
                        <a:t>10001111</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(answer)</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4"/>
                  </a:ext>
                </a:extLst>
              </a:tr>
            </a:tbl>
          </a:graphicData>
        </a:graphic>
      </p:graphicFrame>
      <p:sp>
        <p:nvSpPr>
          <p:cNvPr id="4" name="Left Brace 3">
            <a:extLst>
              <a:ext uri="{FF2B5EF4-FFF2-40B4-BE49-F238E27FC236}">
                <a16:creationId xmlns:a16="http://schemas.microsoft.com/office/drawing/2014/main" id="{857C4D2A-DA1F-4C17-8CDD-02294032B42B}"/>
              </a:ext>
            </a:extLst>
          </p:cNvPr>
          <p:cNvSpPr>
            <a:spLocks/>
          </p:cNvSpPr>
          <p:nvPr/>
        </p:nvSpPr>
        <p:spPr bwMode="auto">
          <a:xfrm rot="16200000">
            <a:off x="2796077" y="5685448"/>
            <a:ext cx="149387" cy="1474669"/>
          </a:xfrm>
          <a:prstGeom prst="leftBrace">
            <a:avLst>
              <a:gd name="adj1" fmla="val 75877"/>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aphicFrame>
        <p:nvGraphicFramePr>
          <p:cNvPr id="6" name="Table 5">
            <a:extLst>
              <a:ext uri="{FF2B5EF4-FFF2-40B4-BE49-F238E27FC236}">
                <a16:creationId xmlns:a16="http://schemas.microsoft.com/office/drawing/2014/main" id="{EC9A057B-3692-4021-9AAD-2CA4AAFEA634}"/>
              </a:ext>
            </a:extLst>
          </p:cNvPr>
          <p:cNvGraphicFramePr>
            <a:graphicFrameLocks noGrp="1"/>
          </p:cNvGraphicFramePr>
          <p:nvPr>
            <p:extLst>
              <p:ext uri="{D42A27DB-BD31-4B8C-83A1-F6EECF244321}">
                <p14:modId xmlns:p14="http://schemas.microsoft.com/office/powerpoint/2010/main" val="218239782"/>
              </p:ext>
            </p:extLst>
          </p:nvPr>
        </p:nvGraphicFramePr>
        <p:xfrm>
          <a:off x="4518446" y="3212255"/>
          <a:ext cx="1577554" cy="2956065"/>
        </p:xfrm>
        <a:graphic>
          <a:graphicData uri="http://schemas.openxmlformats.org/drawingml/2006/table">
            <a:tbl>
              <a:tblPr firstRow="1" bandRow="1">
                <a:tableStyleId>{5C22544A-7EE6-4342-B048-85BDC9FD1C3A}</a:tableStyleId>
              </a:tblPr>
              <a:tblGrid>
                <a:gridCol w="788777">
                  <a:extLst>
                    <a:ext uri="{9D8B030D-6E8A-4147-A177-3AD203B41FA5}">
                      <a16:colId xmlns:a16="http://schemas.microsoft.com/office/drawing/2014/main" val="2346076868"/>
                    </a:ext>
                  </a:extLst>
                </a:gridCol>
                <a:gridCol w="788777">
                  <a:extLst>
                    <a:ext uri="{9D8B030D-6E8A-4147-A177-3AD203B41FA5}">
                      <a16:colId xmlns:a16="http://schemas.microsoft.com/office/drawing/2014/main" val="1459158445"/>
                    </a:ext>
                  </a:extLst>
                </a:gridCol>
              </a:tblGrid>
              <a:tr h="451118">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9552883"/>
                  </a:ext>
                </a:extLst>
              </a:tr>
              <a:tr h="498157">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13</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288861"/>
                  </a:ext>
                </a:extLst>
              </a:tr>
              <a:tr h="469951">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26</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1281266"/>
                  </a:ext>
                </a:extLst>
              </a:tr>
              <a:tr h="472808">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9765743"/>
                  </a:ext>
                </a:extLst>
              </a:tr>
              <a:tr h="451579">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104</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2123459"/>
                  </a:ext>
                </a:extLst>
              </a:tr>
              <a:tr h="526236">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143</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6730158"/>
                  </a:ext>
                </a:extLst>
              </a:tr>
            </a:tbl>
          </a:graphicData>
        </a:graphic>
      </p:graphicFrame>
      <p:pic>
        <p:nvPicPr>
          <p:cNvPr id="5" name="Picture 2" descr="Image result for smiley face images">
            <a:extLst>
              <a:ext uri="{FF2B5EF4-FFF2-40B4-BE49-F238E27FC236}">
                <a16:creationId xmlns:a16="http://schemas.microsoft.com/office/drawing/2014/main" id="{D2C76BF0-206E-3CD7-25C9-308DC8ED51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42751" flipH="1">
            <a:off x="10710216" y="2199362"/>
            <a:ext cx="583537" cy="4237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2FADE2-176F-776F-4183-CC11D7AF2366}"/>
              </a:ext>
            </a:extLst>
          </p:cNvPr>
          <p:cNvSpPr txBox="1"/>
          <p:nvPr/>
        </p:nvSpPr>
        <p:spPr>
          <a:xfrm>
            <a:off x="1366505" y="80237"/>
            <a:ext cx="9475666"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number of bits require to represent x and y are j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log</a:t>
            </a:r>
            <a:r>
              <a:rPr lang="en-US" sz="2400" baseline="-25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ea typeface="Calibri" panose="020F0502020204030204" pitchFamily="34" charset="0"/>
                <a:cs typeface="Times New Roman" panose="02020603050405020304" pitchFamily="18" charset="0"/>
              </a:rPr>
              <a:t>x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+ 1</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k =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log</a:t>
            </a:r>
            <a:r>
              <a:rPr lang="en-US" sz="2400" baseline="-25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ea typeface="Calibri" panose="020F0502020204030204" pitchFamily="34" charset="0"/>
                <a:cs typeface="Times New Roman" panose="02020603050405020304" pitchFamily="18" charset="0"/>
              </a:rPr>
              <a:t>y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+ 1, respectively. The product would be n = j + k bits</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long. The total number of shifts left of x (i.e., x = x*2) would be k-1 times, which is the total number of shifts right of y (i.e., y = y/2). This algorithm will compute x * y and generate k intermediate results. </a:t>
            </a:r>
            <a:r>
              <a:rPr lang="en-US" sz="2400" dirty="0">
                <a:highlight>
                  <a:srgbClr val="FFFF00"/>
                </a:highlight>
                <a:latin typeface="Times New Roman" panose="02020603050405020304" pitchFamily="18" charset="0"/>
                <a:cs typeface="Times New Roman" panose="02020603050405020304" pitchFamily="18" charset="0"/>
              </a:rPr>
              <a:t>Thus, it requires (k-1)(n) number of additions. Assume that j = n, k = n. It requires (n-1)(2n) = 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highlight>
                  <a:srgbClr val="FFFF00"/>
                </a:highlight>
                <a:latin typeface="Times New Roman" panose="02020603050405020304" pitchFamily="18" charset="0"/>
                <a:cs typeface="Times New Roman" panose="02020603050405020304" pitchFamily="18" charset="0"/>
              </a:rPr>
              <a:t> – 2n =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O(n</a:t>
            </a:r>
            <a:r>
              <a:rPr 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endParaRPr lang="en-US" sz="2400" dirty="0">
              <a:highlight>
                <a:srgbClr val="FFFF00"/>
              </a:highligh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Thus, if both x and y have n bits,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then O(n</a:t>
            </a:r>
            <a:r>
              <a:rPr 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84998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1880005"/>
              </p:ext>
            </p:extLst>
          </p:nvPr>
        </p:nvGraphicFramePr>
        <p:xfrm>
          <a:off x="1493520" y="2365829"/>
          <a:ext cx="5382767" cy="3749452"/>
        </p:xfrm>
        <a:graphic>
          <a:graphicData uri="http://schemas.openxmlformats.org/drawingml/2006/table">
            <a:tbl>
              <a:tblPr firstRow="1" firstCol="1" bandRow="1">
                <a:tableStyleId>{5C22544A-7EE6-4342-B048-85BDC9FD1C3A}</a:tableStyleId>
              </a:tblPr>
              <a:tblGrid>
                <a:gridCol w="1091227">
                  <a:extLst>
                    <a:ext uri="{9D8B030D-6E8A-4147-A177-3AD203B41FA5}">
                      <a16:colId xmlns:a16="http://schemas.microsoft.com/office/drawing/2014/main" val="20000"/>
                    </a:ext>
                  </a:extLst>
                </a:gridCol>
                <a:gridCol w="1155414">
                  <a:extLst>
                    <a:ext uri="{9D8B030D-6E8A-4147-A177-3AD203B41FA5}">
                      <a16:colId xmlns:a16="http://schemas.microsoft.com/office/drawing/2014/main" val="20001"/>
                    </a:ext>
                  </a:extLst>
                </a:gridCol>
                <a:gridCol w="1595573">
                  <a:extLst>
                    <a:ext uri="{9D8B030D-6E8A-4147-A177-3AD203B41FA5}">
                      <a16:colId xmlns:a16="http://schemas.microsoft.com/office/drawing/2014/main" val="20002"/>
                    </a:ext>
                  </a:extLst>
                </a:gridCol>
                <a:gridCol w="1540553">
                  <a:extLst>
                    <a:ext uri="{9D8B030D-6E8A-4147-A177-3AD203B41FA5}">
                      <a16:colId xmlns:a16="http://schemas.microsoft.com/office/drawing/2014/main" val="20003"/>
                    </a:ext>
                  </a:extLst>
                </a:gridCol>
              </a:tblGrid>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1101*10000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07687257"/>
                  </a:ext>
                </a:extLst>
              </a:tr>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16</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13</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(strike out)</a:t>
                      </a:r>
                      <a:endParaRPr lang="en-US" sz="2200" b="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0000</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8</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26</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(strike out)</a:t>
                      </a:r>
                      <a:endParaRPr lang="en-US" sz="2200" b="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0000</a:t>
                      </a:r>
                      <a:r>
                        <a:rPr lang="en-US" sz="2200" b="0" dirty="0">
                          <a:solidFill>
                            <a:srgbClr val="0000FF"/>
                          </a:solidFill>
                          <a:effectLst/>
                          <a:latin typeface="Times New Roman" panose="02020603050405020304" pitchFamily="18" charset="0"/>
                          <a:cs typeface="Times New Roman" panose="02020603050405020304" pitchFamily="18" charset="0"/>
                        </a:rPr>
                        <a:t>0</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4</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52</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(strike out)</a:t>
                      </a:r>
                      <a:endParaRPr lang="en-US" sz="2200" b="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0000</a:t>
                      </a:r>
                      <a:r>
                        <a:rPr lang="en-US" sz="2200" b="0" dirty="0">
                          <a:solidFill>
                            <a:srgbClr val="0000FF"/>
                          </a:solidFill>
                          <a:effectLst/>
                          <a:latin typeface="Times New Roman" panose="02020603050405020304" pitchFamily="18" charset="0"/>
                          <a:cs typeface="Times New Roman" panose="02020603050405020304" pitchFamily="18" charset="0"/>
                        </a:rPr>
                        <a:t>00</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2</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104</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(strike out)</a:t>
                      </a:r>
                      <a:endParaRPr lang="en-US" sz="2200" b="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0000</a:t>
                      </a:r>
                      <a:r>
                        <a:rPr lang="en-US" sz="2200" b="0" dirty="0">
                          <a:solidFill>
                            <a:srgbClr val="0000FF"/>
                          </a:solidFill>
                          <a:effectLst/>
                          <a:latin typeface="Times New Roman" panose="02020603050405020304" pitchFamily="18" charset="0"/>
                          <a:cs typeface="Times New Roman" panose="02020603050405020304" pitchFamily="18" charset="0"/>
                        </a:rPr>
                        <a:t>000</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dirty="0">
                          <a:solidFill>
                            <a:srgbClr val="0000FF"/>
                          </a:solidFill>
                          <a:effectLst/>
                          <a:latin typeface="Times New Roman" panose="02020603050405020304" pitchFamily="18" charset="0"/>
                          <a:cs typeface="Times New Roman" panose="02020603050405020304" pitchFamily="18" charset="0"/>
                        </a:rPr>
                        <a:t>208</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1101</a:t>
                      </a:r>
                      <a:r>
                        <a:rPr lang="en-US" sz="2200" b="0" dirty="0">
                          <a:solidFill>
                            <a:srgbClr val="0000FF"/>
                          </a:solidFill>
                          <a:effectLst/>
                          <a:latin typeface="Times New Roman" panose="02020603050405020304" pitchFamily="18" charset="0"/>
                          <a:cs typeface="Times New Roman" panose="02020603050405020304" pitchFamily="18" charset="0"/>
                        </a:rPr>
                        <a:t>0000</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535636">
                <a:tc>
                  <a:txBody>
                    <a:bodyPr/>
                    <a:lstStyle/>
                    <a:p>
                      <a:pPr marL="0" marR="0" algn="ctr">
                        <a:lnSpc>
                          <a:spcPct val="150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208</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(answer)</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11010000</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bl>
          </a:graphicData>
        </a:graphic>
      </p:graphicFrame>
      <p:sp>
        <p:nvSpPr>
          <p:cNvPr id="3" name="Rectangle 1"/>
          <p:cNvSpPr>
            <a:spLocks noChangeArrowheads="1"/>
          </p:cNvSpPr>
          <p:nvPr/>
        </p:nvSpPr>
        <p:spPr bwMode="auto">
          <a:xfrm>
            <a:off x="1314168" y="592186"/>
            <a:ext cx="929244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Example 0.8:    </a:t>
            </a:r>
            <a:r>
              <a:rPr kumimoji="0" lang="en-US" altLang="en-US"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Let x = 13 and y = 16. Find x * y. (13 = 1101, 16 = 10000)</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altLang="en-US"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a:latin typeface="Times New Roman" panose="02020603050405020304" pitchFamily="18" charset="0"/>
                <a:ea typeface="Calibri" panose="020F0502020204030204" pitchFamily="34" charset="0"/>
                <a:cs typeface="Times New Roman" panose="02020603050405020304" pitchFamily="18" charset="0"/>
              </a:rPr>
              <a:t>(13 = 1101, 16 = 10000)</a:t>
            </a:r>
            <a:endParaRPr lang="en-US" altLang="en-US" sz="22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200" dirty="0">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7421048" y="1071801"/>
            <a:ext cx="4344838" cy="5786199"/>
          </a:xfrm>
          <a:prstGeom prst="rect">
            <a:avLst/>
          </a:prstGeom>
        </p:spPr>
        <p:txBody>
          <a:bodyPr wrap="square">
            <a:spAutoFit/>
          </a:bodyPr>
          <a:lstStyle/>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 use of the algorithm, we have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16 =  13 *2 * 16/2 =  2(13 * 8)</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8 =  13*2 * 8/2 = 2(13 * 4)</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4 =  13*2 * 4/2 = 2(13 * 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2 = 13 *2 * 2/2 = 2(13 * 1) </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1 =  13 * (1 + 0) = 13 + 2(13*0/2).</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16 = 2(13 *8)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2(2(13 * 4))</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2(2(2(13*2)))</a:t>
            </a:r>
          </a:p>
          <a:p>
            <a:pPr>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2(2(2(2(13*1))))</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2(2(2(2(13*(1+0)))))</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2(2(2(2(13+ 2(13*0/2)))))</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2(2(2(2(13))))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2(2(2(26)))</a:t>
            </a:r>
          </a:p>
          <a:p>
            <a:pPr>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2(2(52))</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2(104)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208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CFDEA19-E47A-4A21-9B34-6CE14849F1E9}"/>
              </a:ext>
            </a:extLst>
          </p:cNvPr>
          <p:cNvSpPr txBox="1"/>
          <p:nvPr/>
        </p:nvSpPr>
        <p:spPr>
          <a:xfrm>
            <a:off x="1493520" y="1978570"/>
            <a:ext cx="2250790" cy="369332"/>
          </a:xfrm>
          <a:prstGeom prst="rect">
            <a:avLst/>
          </a:prstGeom>
          <a:noFill/>
        </p:spPr>
        <p:txBody>
          <a:bodyPr wrap="square" rtlCol="0">
            <a:spAutoFit/>
          </a:bodyPr>
          <a:lstStyle/>
          <a:p>
            <a:r>
              <a:rPr lang="en-US" dirty="0"/>
              <a:t>Computed by hands</a:t>
            </a:r>
          </a:p>
        </p:txBody>
      </p:sp>
      <p:sp>
        <p:nvSpPr>
          <p:cNvPr id="5" name="TextBox 4">
            <a:extLst>
              <a:ext uri="{FF2B5EF4-FFF2-40B4-BE49-F238E27FC236}">
                <a16:creationId xmlns:a16="http://schemas.microsoft.com/office/drawing/2014/main" id="{5A47111E-4C7D-40A1-88C7-671C562596C4}"/>
              </a:ext>
            </a:extLst>
          </p:cNvPr>
          <p:cNvSpPr txBox="1"/>
          <p:nvPr/>
        </p:nvSpPr>
        <p:spPr>
          <a:xfrm>
            <a:off x="1493520" y="6169797"/>
            <a:ext cx="5382767" cy="646331"/>
          </a:xfrm>
          <a:prstGeom prst="rect">
            <a:avLst/>
          </a:prstGeom>
          <a:solidFill>
            <a:srgbClr val="FFFF00"/>
          </a:solidFill>
        </p:spPr>
        <p:txBody>
          <a:bodyPr wrap="square" rtlCol="0">
            <a:spAutoFit/>
          </a:bodyPr>
          <a:lstStyle/>
          <a:p>
            <a:r>
              <a:rPr lang="en-US" dirty="0"/>
              <a:t>208 * 1 = 208 + (2 * 208 * ½)</a:t>
            </a:r>
          </a:p>
          <a:p>
            <a:r>
              <a:rPr lang="en-US" dirty="0"/>
              <a:t>              = 208 + (0)</a:t>
            </a:r>
          </a:p>
        </p:txBody>
      </p:sp>
    </p:spTree>
    <p:extLst>
      <p:ext uri="{BB962C8B-B14F-4D97-AF65-F5344CB8AC3E}">
        <p14:creationId xmlns:p14="http://schemas.microsoft.com/office/powerpoint/2010/main" val="3258541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5660843"/>
              </p:ext>
            </p:extLst>
          </p:nvPr>
        </p:nvGraphicFramePr>
        <p:xfrm>
          <a:off x="787078" y="2365829"/>
          <a:ext cx="6435524" cy="3749452"/>
        </p:xfrm>
        <a:graphic>
          <a:graphicData uri="http://schemas.openxmlformats.org/drawingml/2006/table">
            <a:tbl>
              <a:tblPr firstRow="1" firstCol="1" bandRow="1">
                <a:tableStyleId>{5C22544A-7EE6-4342-B048-85BDC9FD1C3A}</a:tableStyleId>
              </a:tblPr>
              <a:tblGrid>
                <a:gridCol w="1304648">
                  <a:extLst>
                    <a:ext uri="{9D8B030D-6E8A-4147-A177-3AD203B41FA5}">
                      <a16:colId xmlns:a16="http://schemas.microsoft.com/office/drawing/2014/main" val="20000"/>
                    </a:ext>
                  </a:extLst>
                </a:gridCol>
                <a:gridCol w="1381389">
                  <a:extLst>
                    <a:ext uri="{9D8B030D-6E8A-4147-A177-3AD203B41FA5}">
                      <a16:colId xmlns:a16="http://schemas.microsoft.com/office/drawing/2014/main" val="20001"/>
                    </a:ext>
                  </a:extLst>
                </a:gridCol>
                <a:gridCol w="1907634">
                  <a:extLst>
                    <a:ext uri="{9D8B030D-6E8A-4147-A177-3AD203B41FA5}">
                      <a16:colId xmlns:a16="http://schemas.microsoft.com/office/drawing/2014/main" val="20002"/>
                    </a:ext>
                  </a:extLst>
                </a:gridCol>
                <a:gridCol w="1841853">
                  <a:extLst>
                    <a:ext uri="{9D8B030D-6E8A-4147-A177-3AD203B41FA5}">
                      <a16:colId xmlns:a16="http://schemas.microsoft.com/office/drawing/2014/main" val="20003"/>
                    </a:ext>
                  </a:extLst>
                </a:gridCol>
              </a:tblGrid>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1101*10000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07687257"/>
                  </a:ext>
                </a:extLst>
              </a:tr>
              <a:tr h="535636">
                <a:tc>
                  <a:txBody>
                    <a:bodyPr/>
                    <a:lstStyle/>
                    <a:p>
                      <a:pPr marL="0" marR="0" algn="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10000</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200" b="0" strike="sngStrike" baseline="0" dirty="0">
                          <a:solidFill>
                            <a:schemeClr val="tx1"/>
                          </a:solidFill>
                          <a:effectLst/>
                          <a:latin typeface="Times New Roman" panose="02020603050405020304" pitchFamily="18" charset="0"/>
                          <a:cs typeface="Times New Roman" panose="02020603050405020304" pitchFamily="18" charset="0"/>
                        </a:rPr>
                        <a:t>1101</a:t>
                      </a:r>
                      <a:endParaRPr lang="en-US" sz="2200" b="0" strike="sng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(strike out)</a:t>
                      </a:r>
                      <a:endParaRPr lang="en-US" sz="2200" b="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b="0" strike="noStrike" baseline="0" dirty="0">
                          <a:solidFill>
                            <a:schemeClr val="tx1"/>
                          </a:solidFill>
                          <a:effectLst/>
                          <a:latin typeface="Times New Roman" panose="02020603050405020304" pitchFamily="18" charset="0"/>
                          <a:cs typeface="Times New Roman" panose="02020603050405020304" pitchFamily="18" charset="0"/>
                        </a:rPr>
                        <a:t>0000</a:t>
                      </a:r>
                      <a:endParaRPr lang="en-US" sz="22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35636">
                <a:tc>
                  <a:txBody>
                    <a:bodyPr/>
                    <a:lstStyle/>
                    <a:p>
                      <a:pPr marL="0" marR="0" algn="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1000</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200" b="0" strike="sngStrike" baseline="0" dirty="0">
                          <a:solidFill>
                            <a:schemeClr val="tx1"/>
                          </a:solidFill>
                          <a:effectLst/>
                          <a:latin typeface="Times New Roman" panose="02020603050405020304" pitchFamily="18" charset="0"/>
                          <a:cs typeface="Times New Roman" panose="02020603050405020304" pitchFamily="18" charset="0"/>
                        </a:rPr>
                        <a:t>11010</a:t>
                      </a:r>
                      <a:endParaRPr lang="en-US" sz="2200" b="0" strike="sng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(strike out)</a:t>
                      </a:r>
                      <a:endParaRPr lang="en-US" sz="2200" b="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b="0" strike="noStrike" baseline="0" dirty="0">
                          <a:solidFill>
                            <a:schemeClr val="tx1"/>
                          </a:solidFill>
                          <a:effectLst/>
                          <a:latin typeface="Times New Roman" panose="02020603050405020304" pitchFamily="18" charset="0"/>
                          <a:cs typeface="Times New Roman" panose="02020603050405020304" pitchFamily="18" charset="0"/>
                        </a:rPr>
                        <a:t>0000</a:t>
                      </a:r>
                      <a:r>
                        <a:rPr lang="en-US" sz="2200" b="0" strike="noStrike" baseline="0" dirty="0">
                          <a:solidFill>
                            <a:srgbClr val="0000FF"/>
                          </a:solidFill>
                          <a:effectLst/>
                          <a:latin typeface="Times New Roman" panose="02020603050405020304" pitchFamily="18" charset="0"/>
                          <a:cs typeface="Times New Roman" panose="02020603050405020304" pitchFamily="18" charset="0"/>
                        </a:rPr>
                        <a:t>0</a:t>
                      </a:r>
                      <a:endParaRPr lang="en-US" sz="2200" b="0" strike="noStrike" baseline="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535636">
                <a:tc>
                  <a:txBody>
                    <a:bodyPr/>
                    <a:lstStyle/>
                    <a:p>
                      <a:pPr marL="0" marR="0" algn="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100</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200" b="0" strike="sngStrike" baseline="0" dirty="0">
                          <a:solidFill>
                            <a:schemeClr val="tx1"/>
                          </a:solidFill>
                          <a:effectLst/>
                          <a:latin typeface="Times New Roman" panose="02020603050405020304" pitchFamily="18" charset="0"/>
                          <a:cs typeface="Times New Roman" panose="02020603050405020304" pitchFamily="18" charset="0"/>
                        </a:rPr>
                        <a:t>110100</a:t>
                      </a:r>
                      <a:endParaRPr lang="en-US" sz="2200" b="0" strike="sng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(strike out)</a:t>
                      </a:r>
                      <a:endParaRPr lang="en-US" sz="2200" b="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b="0" strike="noStrike" baseline="0" dirty="0">
                          <a:solidFill>
                            <a:schemeClr val="tx1"/>
                          </a:solidFill>
                          <a:effectLst/>
                          <a:latin typeface="Times New Roman" panose="02020603050405020304" pitchFamily="18" charset="0"/>
                          <a:cs typeface="Times New Roman" panose="02020603050405020304" pitchFamily="18" charset="0"/>
                        </a:rPr>
                        <a:t>0000</a:t>
                      </a:r>
                      <a:r>
                        <a:rPr lang="en-US" sz="2200" b="0" strike="noStrike" baseline="0" dirty="0">
                          <a:solidFill>
                            <a:srgbClr val="0000FF"/>
                          </a:solidFill>
                          <a:effectLst/>
                          <a:latin typeface="Times New Roman" panose="02020603050405020304" pitchFamily="18" charset="0"/>
                          <a:cs typeface="Times New Roman" panose="02020603050405020304" pitchFamily="18" charset="0"/>
                        </a:rPr>
                        <a:t>00</a:t>
                      </a:r>
                      <a:endParaRPr lang="en-US" sz="2200" b="0" strike="noStrike" baseline="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535636">
                <a:tc>
                  <a:txBody>
                    <a:bodyPr/>
                    <a:lstStyle/>
                    <a:p>
                      <a:pPr marL="0" marR="0" algn="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10</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200" b="0" strike="sngStrike" baseline="0" dirty="0">
                          <a:solidFill>
                            <a:schemeClr val="tx1"/>
                          </a:solidFill>
                          <a:effectLst/>
                          <a:latin typeface="Times New Roman" panose="02020603050405020304" pitchFamily="18" charset="0"/>
                          <a:cs typeface="Times New Roman" panose="02020603050405020304" pitchFamily="18" charset="0"/>
                        </a:rPr>
                        <a:t>1101000</a:t>
                      </a:r>
                      <a:endParaRPr lang="en-US" sz="2200" b="0" strike="sng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(strike out)</a:t>
                      </a:r>
                      <a:endParaRPr lang="en-US" sz="2200" b="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200" b="0" strike="noStrike" baseline="0" dirty="0">
                          <a:solidFill>
                            <a:schemeClr val="tx1"/>
                          </a:solidFill>
                          <a:effectLst/>
                          <a:latin typeface="Times New Roman" panose="02020603050405020304" pitchFamily="18" charset="0"/>
                          <a:cs typeface="Times New Roman" panose="02020603050405020304" pitchFamily="18" charset="0"/>
                        </a:rPr>
                        <a:t>0000</a:t>
                      </a:r>
                      <a:r>
                        <a:rPr lang="en-US" sz="2200" b="0" strike="noStrike" baseline="0" dirty="0">
                          <a:solidFill>
                            <a:srgbClr val="0000FF"/>
                          </a:solidFill>
                          <a:effectLst/>
                          <a:latin typeface="Times New Roman" panose="02020603050405020304" pitchFamily="18" charset="0"/>
                          <a:cs typeface="Times New Roman" panose="02020603050405020304" pitchFamily="18" charset="0"/>
                        </a:rPr>
                        <a:t>000</a:t>
                      </a:r>
                      <a:endParaRPr lang="en-US" sz="2200" b="0" strike="noStrike" baseline="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535636">
                <a:tc>
                  <a:txBody>
                    <a:bodyPr/>
                    <a:lstStyle/>
                    <a:p>
                      <a:pPr marL="0" marR="0" algn="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200" b="0" dirty="0">
                          <a:solidFill>
                            <a:srgbClr val="0000FF"/>
                          </a:solidFill>
                          <a:effectLst/>
                          <a:latin typeface="Times New Roman" panose="02020603050405020304" pitchFamily="18" charset="0"/>
                          <a:cs typeface="Times New Roman" panose="02020603050405020304" pitchFamily="18" charset="0"/>
                        </a:rPr>
                        <a:t>11010000</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1101</a:t>
                      </a:r>
                      <a:r>
                        <a:rPr lang="en-US" sz="2200" b="0" dirty="0">
                          <a:solidFill>
                            <a:srgbClr val="0000FF"/>
                          </a:solidFill>
                          <a:effectLst/>
                          <a:latin typeface="Times New Roman" panose="02020603050405020304" pitchFamily="18" charset="0"/>
                          <a:cs typeface="Times New Roman" panose="02020603050405020304" pitchFamily="18" charset="0"/>
                        </a:rPr>
                        <a:t>0000</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535636">
                <a:tc>
                  <a:txBody>
                    <a:bodyPr/>
                    <a:lstStyle/>
                    <a:p>
                      <a:pPr marL="0" marR="0" algn="ctr">
                        <a:lnSpc>
                          <a:spcPct val="150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200" b="0" dirty="0">
                          <a:solidFill>
                            <a:srgbClr val="0000FF"/>
                          </a:solidFill>
                          <a:effectLst/>
                          <a:latin typeface="Times New Roman" panose="02020603050405020304" pitchFamily="18" charset="0"/>
                          <a:cs typeface="Times New Roman" panose="02020603050405020304" pitchFamily="18" charset="0"/>
                        </a:rPr>
                        <a:t>11010000</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(answer 208)</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11010000</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bl>
          </a:graphicData>
        </a:graphic>
      </p:graphicFrame>
      <p:sp>
        <p:nvSpPr>
          <p:cNvPr id="3" name="Rectangle 1"/>
          <p:cNvSpPr>
            <a:spLocks noChangeArrowheads="1"/>
          </p:cNvSpPr>
          <p:nvPr/>
        </p:nvSpPr>
        <p:spPr bwMode="auto">
          <a:xfrm>
            <a:off x="1296751" y="339637"/>
            <a:ext cx="929244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Example</a:t>
            </a:r>
            <a:r>
              <a:rPr kumimoji="0" lang="en-US" altLang="en-US"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0.8:    Let x = 13 and y = 16. Find x * y. (13 = 1101, 16 = 10000)</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altLang="en-US"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a:latin typeface="Times New Roman" panose="02020603050405020304" pitchFamily="18" charset="0"/>
                <a:ea typeface="Calibri" panose="020F0502020204030204" pitchFamily="34" charset="0"/>
                <a:cs typeface="Times New Roman" panose="02020603050405020304" pitchFamily="18" charset="0"/>
              </a:rPr>
              <a:t>(13 = 1101, 16 = 10000)</a:t>
            </a:r>
            <a:endParaRPr lang="en-US" altLang="en-US" sz="22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200" dirty="0">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7421048" y="1071801"/>
            <a:ext cx="4344838" cy="5786199"/>
          </a:xfrm>
          <a:prstGeom prst="rect">
            <a:avLst/>
          </a:prstGeom>
        </p:spPr>
        <p:txBody>
          <a:bodyPr wrap="square">
            <a:spAutoFit/>
          </a:bodyPr>
          <a:lstStyle/>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 use of the algorithm, we have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16 =  13 *2 * 16/2 =  2(13 * 8)</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8 =  13*2 * 8/2 = 2(13 * 4)</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4 =  13*2 * 4/2 = 2(13 * 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2 = 13 *2 * 2/2 = 2(13 * 1) </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1 =  13 * (1 + 0) = 13 + 2(13*0/2).</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16 = 2(13 *8)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2(2(13 * 4))</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2(2(2(13*2)))</a:t>
            </a:r>
          </a:p>
          <a:p>
            <a:pPr>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2(2(2(2(13*1))))</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2(2(2(2(13*(1+0)))))</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2(2(2(2(13+ 2(13*0/2)))))</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2(2(2(2(13))))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2(2(2(26)))</a:t>
            </a:r>
          </a:p>
          <a:p>
            <a:pPr>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2(2(52))</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2(104)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208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1D0B7D9-CD8B-47AB-8417-E4C1910904B0}"/>
              </a:ext>
            </a:extLst>
          </p:cNvPr>
          <p:cNvSpPr txBox="1"/>
          <p:nvPr/>
        </p:nvSpPr>
        <p:spPr>
          <a:xfrm>
            <a:off x="700367" y="1885036"/>
            <a:ext cx="3509025" cy="369332"/>
          </a:xfrm>
          <a:prstGeom prst="rect">
            <a:avLst/>
          </a:prstGeom>
          <a:noFill/>
        </p:spPr>
        <p:txBody>
          <a:bodyPr wrap="square" rtlCol="0">
            <a:spAutoFit/>
          </a:bodyPr>
          <a:lstStyle/>
          <a:p>
            <a:r>
              <a:rPr lang="en-US" dirty="0"/>
              <a:t>Computed by bit-representations</a:t>
            </a:r>
          </a:p>
        </p:txBody>
      </p:sp>
    </p:spTree>
    <p:extLst>
      <p:ext uri="{BB962C8B-B14F-4D97-AF65-F5344CB8AC3E}">
        <p14:creationId xmlns:p14="http://schemas.microsoft.com/office/powerpoint/2010/main" val="569749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B93644-9221-8C78-25E7-1B6BDD24AA6B}"/>
              </a:ext>
            </a:extLst>
          </p:cNvPr>
          <p:cNvSpPr txBox="1"/>
          <p:nvPr/>
        </p:nvSpPr>
        <p:spPr>
          <a:xfrm>
            <a:off x="3261198" y="3040053"/>
            <a:ext cx="4705756" cy="523220"/>
          </a:xfrm>
          <a:prstGeom prst="rect">
            <a:avLst/>
          </a:prstGeom>
          <a:noFill/>
        </p:spPr>
        <p:txBody>
          <a:bodyPr wrap="square">
            <a:spAutoFit/>
          </a:bodyPr>
          <a:lstStyle/>
          <a:p>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Multiplication à la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Franҫais</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1823010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85587855"/>
              </p:ext>
            </p:extLst>
          </p:nvPr>
        </p:nvGraphicFramePr>
        <p:xfrm>
          <a:off x="752354" y="2421347"/>
          <a:ext cx="5921761" cy="3219200"/>
        </p:xfrm>
        <a:graphic>
          <a:graphicData uri="http://schemas.openxmlformats.org/drawingml/2006/table">
            <a:tbl>
              <a:tblPr firstRow="1" firstCol="1" bandRow="1">
                <a:tableStyleId>{5C22544A-7EE6-4342-B048-85BDC9FD1C3A}</a:tableStyleId>
              </a:tblPr>
              <a:tblGrid>
                <a:gridCol w="1189984">
                  <a:extLst>
                    <a:ext uri="{9D8B030D-6E8A-4147-A177-3AD203B41FA5}">
                      <a16:colId xmlns:a16="http://schemas.microsoft.com/office/drawing/2014/main" val="20000"/>
                    </a:ext>
                  </a:extLst>
                </a:gridCol>
                <a:gridCol w="1305894">
                  <a:extLst>
                    <a:ext uri="{9D8B030D-6E8A-4147-A177-3AD203B41FA5}">
                      <a16:colId xmlns:a16="http://schemas.microsoft.com/office/drawing/2014/main" val="20001"/>
                    </a:ext>
                  </a:extLst>
                </a:gridCol>
                <a:gridCol w="1717307">
                  <a:extLst>
                    <a:ext uri="{9D8B030D-6E8A-4147-A177-3AD203B41FA5}">
                      <a16:colId xmlns:a16="http://schemas.microsoft.com/office/drawing/2014/main" val="20002"/>
                    </a:ext>
                  </a:extLst>
                </a:gridCol>
                <a:gridCol w="1708576">
                  <a:extLst>
                    <a:ext uri="{9D8B030D-6E8A-4147-A177-3AD203B41FA5}">
                      <a16:colId xmlns:a16="http://schemas.microsoft.com/office/drawing/2014/main" val="20003"/>
                    </a:ext>
                  </a:extLst>
                </a:gridCol>
              </a:tblGrid>
              <a:tr h="374444">
                <a:tc>
                  <a:txBody>
                    <a:bodyPr/>
                    <a:lstStyle/>
                    <a:p>
                      <a:pPr marL="0" marR="0" algn="ctr">
                        <a:lnSpc>
                          <a:spcPct val="150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1101*100110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16496659"/>
                  </a:ext>
                </a:extLst>
              </a:tr>
              <a:tr h="374444">
                <a:tc>
                  <a:txBody>
                    <a:bodyPr/>
                    <a:lstStyle/>
                    <a:p>
                      <a:pPr marL="0" marR="0" algn="r">
                        <a:lnSpc>
                          <a:spcPct val="150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100110</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000" b="0" strike="sngStrike" baseline="0" dirty="0">
                          <a:solidFill>
                            <a:schemeClr val="tx1"/>
                          </a:solidFill>
                          <a:effectLst/>
                          <a:latin typeface="Times New Roman" panose="02020603050405020304" pitchFamily="18" charset="0"/>
                          <a:cs typeface="Times New Roman" panose="02020603050405020304" pitchFamily="18" charset="0"/>
                        </a:rPr>
                        <a:t>1101</a:t>
                      </a:r>
                      <a:endParaRPr lang="en-US" sz="2000" b="0" strike="sng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(strike out)</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000" b="0" strike="noStrike" baseline="0" dirty="0">
                          <a:solidFill>
                            <a:schemeClr val="tx1"/>
                          </a:solidFill>
                          <a:effectLst/>
                          <a:latin typeface="Times New Roman" panose="02020603050405020304" pitchFamily="18" charset="0"/>
                          <a:cs typeface="Times New Roman" panose="02020603050405020304" pitchFamily="18" charset="0"/>
                        </a:rPr>
                        <a:t>0000</a:t>
                      </a:r>
                      <a:endParaRPr lang="en-US" sz="20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4444">
                <a:tc>
                  <a:txBody>
                    <a:bodyPr/>
                    <a:lstStyle/>
                    <a:p>
                      <a:pPr marL="0" marR="0" algn="r">
                        <a:lnSpc>
                          <a:spcPct val="150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10011</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000" b="0" dirty="0">
                          <a:solidFill>
                            <a:srgbClr val="0000FF"/>
                          </a:solidFill>
                          <a:effectLst/>
                          <a:latin typeface="Times New Roman" panose="02020603050405020304" pitchFamily="18" charset="0"/>
                          <a:cs typeface="Times New Roman" panose="02020603050405020304" pitchFamily="18" charset="0"/>
                        </a:rPr>
                        <a:t>11010</a:t>
                      </a:r>
                      <a:endParaRPr lang="en-US" sz="20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b="0">
                          <a:solidFill>
                            <a:schemeClr val="tx1"/>
                          </a:solidFill>
                          <a:effectLst/>
                          <a:latin typeface="Times New Roman" panose="02020603050405020304" pitchFamily="18" charset="0"/>
                          <a:cs typeface="Times New Roman" panose="02020603050405020304" pitchFamily="18" charset="0"/>
                        </a:rPr>
                        <a:t> </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000" b="0">
                          <a:solidFill>
                            <a:schemeClr val="tx1"/>
                          </a:solidFill>
                          <a:effectLst/>
                          <a:latin typeface="Times New Roman" panose="02020603050405020304" pitchFamily="18" charset="0"/>
                          <a:cs typeface="Times New Roman" panose="02020603050405020304" pitchFamily="18" charset="0"/>
                        </a:rPr>
                        <a:t>11010</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74444">
                <a:tc>
                  <a:txBody>
                    <a:bodyPr/>
                    <a:lstStyle/>
                    <a:p>
                      <a:pPr marL="0" marR="0" algn="r">
                        <a:lnSpc>
                          <a:spcPct val="150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1001</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000" b="0" dirty="0">
                          <a:solidFill>
                            <a:srgbClr val="0000FF"/>
                          </a:solidFill>
                          <a:effectLst/>
                          <a:latin typeface="Times New Roman" panose="02020603050405020304" pitchFamily="18" charset="0"/>
                          <a:cs typeface="Times New Roman" panose="02020603050405020304" pitchFamily="18" charset="0"/>
                        </a:rPr>
                        <a:t>110100</a:t>
                      </a:r>
                      <a:endParaRPr lang="en-US" sz="20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000" b="0">
                          <a:solidFill>
                            <a:schemeClr val="tx1"/>
                          </a:solidFill>
                          <a:effectLst/>
                          <a:latin typeface="Times New Roman" panose="02020603050405020304" pitchFamily="18" charset="0"/>
                          <a:cs typeface="Times New Roman" panose="02020603050405020304" pitchFamily="18" charset="0"/>
                        </a:rPr>
                        <a:t>110100</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74444">
                <a:tc>
                  <a:txBody>
                    <a:bodyPr/>
                    <a:lstStyle/>
                    <a:p>
                      <a:pPr marL="0" marR="0" algn="r">
                        <a:lnSpc>
                          <a:spcPct val="150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100</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000" b="0" strike="sngStrike" baseline="0" dirty="0">
                          <a:solidFill>
                            <a:schemeClr val="tx1"/>
                          </a:solidFill>
                          <a:effectLst/>
                          <a:latin typeface="Times New Roman" panose="02020603050405020304" pitchFamily="18" charset="0"/>
                          <a:cs typeface="Times New Roman" panose="02020603050405020304" pitchFamily="18" charset="0"/>
                        </a:rPr>
                        <a:t>0000000</a:t>
                      </a:r>
                      <a:endParaRPr lang="en-US" sz="2000" b="0" strike="sng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(strike out)</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000" b="0" strike="noStrike" baseline="0" dirty="0">
                          <a:solidFill>
                            <a:schemeClr val="tx1"/>
                          </a:solidFill>
                          <a:effectLst/>
                          <a:latin typeface="Times New Roman" panose="02020603050405020304" pitchFamily="18" charset="0"/>
                          <a:cs typeface="Times New Roman" panose="02020603050405020304" pitchFamily="18" charset="0"/>
                        </a:rPr>
                        <a:t>0000000</a:t>
                      </a:r>
                      <a:endParaRPr lang="en-US" sz="20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374444">
                <a:tc>
                  <a:txBody>
                    <a:bodyPr/>
                    <a:lstStyle/>
                    <a:p>
                      <a:pPr marL="0" marR="0" algn="r">
                        <a:lnSpc>
                          <a:spcPct val="150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10</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000" b="0" strike="sngStrike" baseline="0" dirty="0">
                          <a:solidFill>
                            <a:schemeClr val="tx1"/>
                          </a:solidFill>
                          <a:effectLst/>
                          <a:latin typeface="Times New Roman" panose="02020603050405020304" pitchFamily="18" charset="0"/>
                          <a:cs typeface="Times New Roman" panose="02020603050405020304" pitchFamily="18" charset="0"/>
                        </a:rPr>
                        <a:t>00000000</a:t>
                      </a:r>
                      <a:endParaRPr lang="en-US" sz="2000" b="0" strike="sng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(strike out)</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000" b="0" strike="noStrike" baseline="0" dirty="0">
                          <a:solidFill>
                            <a:schemeClr val="tx1"/>
                          </a:solidFill>
                          <a:effectLst/>
                          <a:latin typeface="Times New Roman" panose="02020603050405020304" pitchFamily="18" charset="0"/>
                          <a:cs typeface="Times New Roman" panose="02020603050405020304" pitchFamily="18" charset="0"/>
                        </a:rPr>
                        <a:t>00000000</a:t>
                      </a:r>
                      <a:endParaRPr lang="en-US" sz="20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374444">
                <a:tc>
                  <a:txBody>
                    <a:bodyPr/>
                    <a:lstStyle/>
                    <a:p>
                      <a:pPr marL="0" marR="0" algn="r">
                        <a:lnSpc>
                          <a:spcPct val="150000"/>
                        </a:lnSpc>
                        <a:spcBef>
                          <a:spcPts val="0"/>
                        </a:spcBef>
                        <a:spcAft>
                          <a:spcPts val="0"/>
                        </a:spcAft>
                      </a:pPr>
                      <a:r>
                        <a:rPr lang="en-US" sz="2000" b="0">
                          <a:solidFill>
                            <a:schemeClr val="tx1"/>
                          </a:solidFill>
                          <a:effectLst/>
                          <a:latin typeface="Times New Roman" panose="02020603050405020304" pitchFamily="18" charset="0"/>
                          <a:cs typeface="Times New Roman" panose="02020603050405020304" pitchFamily="18" charset="0"/>
                        </a:rPr>
                        <a:t>1</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000" b="0" dirty="0">
                          <a:solidFill>
                            <a:srgbClr val="0000FF"/>
                          </a:solidFill>
                          <a:effectLst/>
                          <a:latin typeface="Times New Roman" panose="02020603050405020304" pitchFamily="18" charset="0"/>
                          <a:cs typeface="Times New Roman" panose="02020603050405020304" pitchFamily="18" charset="0"/>
                        </a:rPr>
                        <a:t>110100000</a:t>
                      </a:r>
                      <a:endParaRPr lang="en-US" sz="20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110100000</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374444">
                <a:tc>
                  <a:txBody>
                    <a:bodyPr/>
                    <a:lstStyle/>
                    <a:p>
                      <a:pPr marL="0" marR="0" algn="ctr">
                        <a:lnSpc>
                          <a:spcPct val="150000"/>
                        </a:lnSpc>
                        <a:spcBef>
                          <a:spcPts val="0"/>
                        </a:spcBef>
                        <a:spcAft>
                          <a:spcPts val="0"/>
                        </a:spcAft>
                      </a:pPr>
                      <a:r>
                        <a:rPr lang="en-US" sz="2000" b="0">
                          <a:solidFill>
                            <a:schemeClr val="tx1"/>
                          </a:solidFill>
                          <a:effectLst/>
                          <a:latin typeface="Times New Roman" panose="02020603050405020304" pitchFamily="18" charset="0"/>
                          <a:cs typeface="Times New Roman" panose="02020603050405020304" pitchFamily="18" charset="0"/>
                        </a:rPr>
                        <a:t> </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111101110</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(answer 494)</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111101110</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bl>
          </a:graphicData>
        </a:graphic>
      </p:graphicFrame>
      <p:sp>
        <p:nvSpPr>
          <p:cNvPr id="3" name="Rectangle 1"/>
          <p:cNvSpPr>
            <a:spLocks noChangeArrowheads="1"/>
          </p:cNvSpPr>
          <p:nvPr/>
        </p:nvSpPr>
        <p:spPr bwMode="auto">
          <a:xfrm>
            <a:off x="1457864" y="1137934"/>
            <a:ext cx="93251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Example</a:t>
            </a:r>
            <a:r>
              <a:rPr kumimoji="0" lang="en-US" altLang="en-US" sz="2200" b="0" i="0" u="none" strike="noStrike" cap="none" normalizeH="0" baseline="0" dirty="0">
                <a:ln>
                  <a:noFill/>
                </a:ln>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0.9:    </a:t>
            </a:r>
            <a:r>
              <a:rPr kumimoji="0" lang="en-US" altLang="en-US" sz="2200" b="0" i="0" u="none" strike="noStrike" cap="none" normalizeH="0" baseline="0" dirty="0">
                <a:ln>
                  <a:noFill/>
                </a:ln>
                <a:solidFill>
                  <a:srgbClr val="0000CC"/>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Let x = 13 and y = 38. Find x * y.  </a:t>
            </a:r>
            <a:r>
              <a:rPr kumimoji="0" lang="en-US" altLang="en-US" sz="2200" b="0" i="0" u="none" strike="noStrike" cap="none" normalizeH="0" baseline="0" dirty="0">
                <a:ln>
                  <a:noFill/>
                </a:ln>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(13 = 1101, 38 = 100110)</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6674114" y="1907375"/>
            <a:ext cx="5313871" cy="5016758"/>
          </a:xfrm>
          <a:prstGeom prst="rect">
            <a:avLst/>
          </a:prstGeom>
        </p:spPr>
        <p:txBody>
          <a:bodyPr wrap="square">
            <a:spAutoFit/>
          </a:bodyPr>
          <a:lstStyle/>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 use of the algorithm, we have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38</a:t>
            </a:r>
            <a:r>
              <a:rPr lang="en-US" sz="2000" dirty="0">
                <a:latin typeface="Times New Roman" panose="02020603050405020304" pitchFamily="18" charset="0"/>
                <a:ea typeface="Calibri" panose="020F0502020204030204" pitchFamily="34" charset="0"/>
                <a:cs typeface="Times New Roman" panose="02020603050405020304" pitchFamily="18" charset="0"/>
              </a:rPr>
              <a:t> = 2(13 * 38/2) = 2(13 * 19)</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19</a:t>
            </a:r>
            <a:r>
              <a:rPr lang="en-US" sz="2000" dirty="0">
                <a:latin typeface="Times New Roman" panose="02020603050405020304" pitchFamily="18" charset="0"/>
                <a:ea typeface="Calibri" panose="020F0502020204030204" pitchFamily="34" charset="0"/>
                <a:cs typeface="Times New Roman" panose="02020603050405020304" pitchFamily="18" charset="0"/>
              </a:rPr>
              <a:t> = 13 *(1 + 18) =  13 + (13 * 18)</a:t>
            </a: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13 + 2(13 * 18/2) = 13 + 2(13 * 9)</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9</a:t>
            </a:r>
            <a:r>
              <a:rPr lang="en-US" sz="2000" dirty="0">
                <a:latin typeface="Times New Roman" panose="02020603050405020304" pitchFamily="18" charset="0"/>
                <a:ea typeface="Calibri" panose="020F0502020204030204" pitchFamily="34" charset="0"/>
                <a:cs typeface="Times New Roman" panose="02020603050405020304" pitchFamily="18" charset="0"/>
              </a:rPr>
              <a:t> = 13 *(1 + 8) = 13 + 2(13 * 8/2)</a:t>
            </a: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13 + 2(13 * 4)</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a:t>
            </a:r>
            <a:r>
              <a:rPr lang="en-US" sz="2000" dirty="0">
                <a:latin typeface="Times New Roman" panose="02020603050405020304" pitchFamily="18" charset="0"/>
                <a:ea typeface="Calibri" panose="020F0502020204030204" pitchFamily="34" charset="0"/>
                <a:cs typeface="Times New Roman" panose="02020603050405020304" pitchFamily="18" charset="0"/>
              </a:rPr>
              <a:t> = 2(13 * 4/2) = 2(13 * 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 2(13 * 2/2) = 2 (13*1)</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13 * 1 = 13 *(1+0) =13 + 2 (13*0/2) = 13</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13 * 38 = 2(13 * 19)  = 2(13 + 2(13 * 9))</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2(13 + 2(13 + 2(13 * 4)))  </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2(13 + 2(13 + 2(2(13 * 2))))</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2(13 + 2(13 + 2(2(2(13 * 1)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Image result for smiley face images">
            <a:extLst>
              <a:ext uri="{FF2B5EF4-FFF2-40B4-BE49-F238E27FC236}">
                <a16:creationId xmlns:a16="http://schemas.microsoft.com/office/drawing/2014/main" id="{982C030A-2121-4D05-91F2-05C52BE84B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00837">
            <a:off x="830826" y="1663174"/>
            <a:ext cx="461959" cy="3316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DF5D02-871C-440E-A785-D26E21D935EC}"/>
              </a:ext>
            </a:extLst>
          </p:cNvPr>
          <p:cNvSpPr txBox="1"/>
          <p:nvPr/>
        </p:nvSpPr>
        <p:spPr>
          <a:xfrm>
            <a:off x="641130" y="1995170"/>
            <a:ext cx="3509025" cy="369332"/>
          </a:xfrm>
          <a:prstGeom prst="rect">
            <a:avLst/>
          </a:prstGeom>
          <a:noFill/>
        </p:spPr>
        <p:txBody>
          <a:bodyPr wrap="square" rtlCol="0">
            <a:spAutoFit/>
          </a:bodyPr>
          <a:lstStyle/>
          <a:p>
            <a:r>
              <a:rPr lang="en-US" dirty="0"/>
              <a:t>Computed by bit-representations</a:t>
            </a:r>
          </a:p>
        </p:txBody>
      </p:sp>
    </p:spTree>
    <p:extLst>
      <p:ext uri="{BB962C8B-B14F-4D97-AF65-F5344CB8AC3E}">
        <p14:creationId xmlns:p14="http://schemas.microsoft.com/office/powerpoint/2010/main" val="1997385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8311" y="606885"/>
            <a:ext cx="7489263" cy="971788"/>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02436" y="606885"/>
            <a:ext cx="9126747" cy="6259662"/>
          </a:xfrm>
          <a:prstGeom prst="rect">
            <a:avLst/>
          </a:prstGeom>
        </p:spPr>
        <p:txBody>
          <a:bodyPr wrap="square">
            <a:spAutoFit/>
          </a:bodyPr>
          <a:lstStyle/>
          <a:p>
            <a:pPr>
              <a:lnSpc>
                <a:spcPct val="107000"/>
              </a:lnSpc>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Figure 1.1:  Multiplication à la </a:t>
            </a:r>
            <a:r>
              <a:rPr lang="en-US" sz="22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Franҫais</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p>
          <a:p>
            <a:pPr>
              <a:lnSpc>
                <a:spcPct val="107000"/>
              </a:lnSpc>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recursive algorithm that directly implements this rule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2(x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y/2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if y is even</a:t>
            </a: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x * y  =   </a:t>
            </a: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x + 2(x *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y/2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if y is odd</a:t>
            </a:r>
          </a:p>
          <a:p>
            <a:pPr>
              <a:lnSpc>
                <a:spcPct val="107000"/>
              </a:lnSpc>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spc="-100" dirty="0">
                <a:ea typeface="Calibri" panose="020F0502020204030204" pitchFamily="34" charset="0"/>
                <a:cs typeface="Times New Roman" panose="02020603050405020304" pitchFamily="18" charset="0"/>
              </a:rPr>
              <a:t>function</a:t>
            </a:r>
            <a:r>
              <a:rPr lang="en-US" sz="2200" dirty="0">
                <a:latin typeface="Times New Roman" panose="02020603050405020304" pitchFamily="18" charset="0"/>
                <a:ea typeface="Calibri" panose="020F0502020204030204" pitchFamily="34" charset="0"/>
                <a:cs typeface="Times New Roman" panose="02020603050405020304" pitchFamily="18" charset="0"/>
              </a:rPr>
              <a:t> multiply(x, y)</a:t>
            </a:r>
          </a:p>
          <a:p>
            <a:pPr marL="457200" marR="0">
              <a:lnSpc>
                <a:spcPct val="107000"/>
              </a:lnSpc>
              <a:spcBef>
                <a:spcPts val="0"/>
              </a:spcBef>
              <a:spcAft>
                <a:spcPts val="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Input: </a:t>
            </a:r>
            <a:r>
              <a:rPr lang="en-US" sz="2200" spc="-100" dirty="0">
                <a:latin typeface="Times New Roman" panose="02020603050405020304" pitchFamily="18" charset="0"/>
                <a:ea typeface="Calibri" panose="020F0502020204030204" pitchFamily="34" charset="0"/>
                <a:cs typeface="Times New Roman" panose="02020603050405020304" pitchFamily="18" charset="0"/>
              </a:rPr>
              <a:t>Two n-bit integers x and y, where y ≥ 0</a:t>
            </a:r>
          </a:p>
          <a:p>
            <a:pPr marL="457200" marR="0">
              <a:lnSpc>
                <a:spcPct val="107000"/>
              </a:lnSpc>
              <a:spcBef>
                <a:spcPts val="0"/>
              </a:spcBef>
              <a:spcAft>
                <a:spcPts val="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Output: Their product</a:t>
            </a:r>
          </a:p>
          <a:p>
            <a:pPr marL="457200" marR="0">
              <a:lnSpc>
                <a:spcPct val="107000"/>
              </a:lnSpc>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if  (y = 0)  then return 0;</a:t>
            </a:r>
          </a:p>
          <a:p>
            <a:pPr marL="457200" marR="0">
              <a:lnSpc>
                <a:spcPct val="107000"/>
              </a:lnSpc>
              <a:spcBef>
                <a:spcPts val="0"/>
              </a:spcBef>
              <a:spcAft>
                <a:spcPts val="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z :=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multiply (x, </a:t>
            </a:r>
            <a:r>
              <a:rPr lang="en-US" sz="22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y/2 </a:t>
            </a:r>
            <a:r>
              <a:rPr lang="en-US" sz="22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//z =</a:t>
            </a:r>
            <a:r>
              <a:rPr lang="en-US" sz="2200" dirty="0">
                <a:latin typeface="Times New Roman" panose="02020603050405020304" pitchFamily="18" charset="0"/>
                <a:ea typeface="Calibri" panose="020F0502020204030204" pitchFamily="34" charset="0"/>
                <a:cs typeface="Times New Roman" panose="02020603050405020304" pitchFamily="18" charset="0"/>
              </a:rPr>
              <a:t> x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y/2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(y is even) then return 2z </a:t>
            </a:r>
          </a:p>
          <a:p>
            <a:pPr marL="457200" marR="0">
              <a:lnSpc>
                <a:spcPct val="107000"/>
              </a:lnSpc>
              <a:spcBef>
                <a:spcPts val="0"/>
              </a:spcBef>
              <a:spcAft>
                <a:spcPts val="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else return x + 2z;</a:t>
            </a:r>
          </a:p>
          <a:p>
            <a:pPr marL="457200" marR="0">
              <a:lnSpc>
                <a:spcPct val="107000"/>
              </a:lnSpc>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Figure 1.1 Multiplication à la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Franҫais</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Left Brace 3"/>
          <p:cNvSpPr/>
          <p:nvPr/>
        </p:nvSpPr>
        <p:spPr>
          <a:xfrm>
            <a:off x="2431916" y="1638895"/>
            <a:ext cx="136186" cy="9717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Cloud Callout 4"/>
          <p:cNvSpPr/>
          <p:nvPr/>
        </p:nvSpPr>
        <p:spPr>
          <a:xfrm flipH="1">
            <a:off x="514737" y="2562881"/>
            <a:ext cx="540688" cy="361100"/>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32784" y="1455776"/>
            <a:ext cx="4844479" cy="5401479"/>
          </a:xfrm>
          <a:prstGeom prst="rect">
            <a:avLst/>
          </a:prstGeom>
        </p:spPr>
        <p:txBody>
          <a:bodyPr wrap="square">
            <a:spAutoFit/>
          </a:bodyPr>
          <a:lstStyle/>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Using this algorithm, we have (example 0.9)</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38</a:t>
            </a:r>
            <a:r>
              <a:rPr lang="en-US" sz="2000" dirty="0">
                <a:latin typeface="Times New Roman" panose="02020603050405020304" pitchFamily="18" charset="0"/>
                <a:ea typeface="Calibri" panose="020F0502020204030204" pitchFamily="34" charset="0"/>
                <a:cs typeface="Times New Roman" panose="02020603050405020304" pitchFamily="18" charset="0"/>
              </a:rPr>
              <a:t> = 2</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(13 * 19)</a:t>
            </a:r>
            <a:endParaRPr 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19</a:t>
            </a:r>
            <a:r>
              <a:rPr lang="en-US" sz="2000" dirty="0">
                <a:latin typeface="Times New Roman" panose="02020603050405020304" pitchFamily="18" charset="0"/>
                <a:ea typeface="Calibri" panose="020F0502020204030204" pitchFamily="34" charset="0"/>
                <a:cs typeface="Times New Roman" panose="02020603050405020304" pitchFamily="18" charset="0"/>
              </a:rPr>
              <a:t> = 13 + 2</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(13 * 9)</a:t>
            </a:r>
            <a:endParaRPr 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9</a:t>
            </a:r>
            <a:r>
              <a:rPr lang="en-US" sz="2000" dirty="0">
                <a:latin typeface="Times New Roman" panose="02020603050405020304" pitchFamily="18" charset="0"/>
                <a:ea typeface="Calibri" panose="020F0502020204030204" pitchFamily="34" charset="0"/>
                <a:cs typeface="Times New Roman" panose="02020603050405020304" pitchFamily="18" charset="0"/>
              </a:rPr>
              <a:t> = 13 + 2</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(13 * 4)</a:t>
            </a:r>
            <a:endParaRPr 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a:t>
            </a:r>
            <a:r>
              <a:rPr lang="en-US" sz="2000" dirty="0">
                <a:latin typeface="Times New Roman" panose="02020603050405020304" pitchFamily="18" charset="0"/>
                <a:ea typeface="Calibri" panose="020F0502020204030204" pitchFamily="34" charset="0"/>
                <a:cs typeface="Times New Roman" panose="02020603050405020304" pitchFamily="18" charset="0"/>
              </a:rPr>
              <a:t> = 2</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(13 * 2)</a:t>
            </a:r>
            <a:endParaRPr 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 2</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(13 * 1) </a:t>
            </a:r>
            <a:r>
              <a:rPr lang="en-US" sz="2000" dirty="0">
                <a:latin typeface="Times New Roman" panose="02020603050405020304" pitchFamily="18" charset="0"/>
                <a:ea typeface="Calibri" panose="020F0502020204030204" pitchFamily="34" charset="0"/>
                <a:cs typeface="Times New Roman" panose="02020603050405020304" pitchFamily="18" charset="0"/>
              </a:rPr>
              <a:t>= 13 * 2 = 26, </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13 * 1 = 13 + 2 ( 13* </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1/2</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 ) </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13 + 2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(13 * 0) </a:t>
            </a:r>
            <a:r>
              <a:rPr lang="en-US" sz="2000" dirty="0">
                <a:latin typeface="Times New Roman" panose="02020603050405020304" pitchFamily="18" charset="0"/>
                <a:ea typeface="Calibri" panose="020F0502020204030204" pitchFamily="34" charset="0"/>
                <a:cs typeface="Times New Roman" panose="02020603050405020304" pitchFamily="18" charset="0"/>
              </a:rPr>
              <a:t>= 13</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13 * 0 = 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13 * 38 = 2(13 * 19)  </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2(13 + 2(13 * 9))</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2(13 + 2(13 + 2(13 * 4)))  </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2(13 + 2(13 + 2(2(13 * 2))))</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2(13 + 2(13 + 2(2(2(13 * 1)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2" descr="Image result for smiley face images">
            <a:extLst>
              <a:ext uri="{FF2B5EF4-FFF2-40B4-BE49-F238E27FC236}">
                <a16:creationId xmlns:a16="http://schemas.microsoft.com/office/drawing/2014/main" id="{D0E5AE7A-B028-4601-A08A-34B1F3C504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42751">
            <a:off x="457048" y="2547097"/>
            <a:ext cx="540688" cy="39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66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24031" y="2454442"/>
            <a:ext cx="5317401" cy="2086858"/>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24031" y="1682760"/>
            <a:ext cx="5433820" cy="2858539"/>
          </a:xfrm>
          <a:prstGeom prst="rect">
            <a:avLst/>
          </a:prstGeom>
        </p:spPr>
        <p:txBody>
          <a:bodyPr wrap="square">
            <a:spAutoFit/>
          </a:bodyPr>
          <a:lstStyle/>
          <a:p>
            <a:pPr>
              <a:lnSpc>
                <a:spcPct val="107000"/>
              </a:lnSpc>
            </a:pPr>
            <a:r>
              <a:rPr lang="en-US" sz="2600" spc="-100" dirty="0">
                <a:latin typeface="Consolas" panose="020B0609020204030204" pitchFamily="49" charset="0"/>
                <a:ea typeface="Calibri" panose="020F0502020204030204" pitchFamily="34" charset="0"/>
                <a:cs typeface="Times New Roman" panose="02020603050405020304" pitchFamily="18" charset="0"/>
              </a:rPr>
              <a:t>Analysis of an algorithm:</a:t>
            </a:r>
          </a:p>
          <a:p>
            <a:pPr>
              <a:lnSpc>
                <a:spcPct val="107000"/>
              </a:lnSpc>
            </a:pPr>
            <a:endParaRPr lang="en-US" sz="2400" i="1"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Is this algorithm correct?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lnSpc>
                <a:spcPct val="107000"/>
              </a:lnSpc>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How long does the algorithm take?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lnSpc>
                <a:spcPct val="107000"/>
              </a:lnSpc>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Can we do better?</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loud Callout 2"/>
          <p:cNvSpPr/>
          <p:nvPr/>
        </p:nvSpPr>
        <p:spPr>
          <a:xfrm flipH="1">
            <a:off x="1109346" y="789419"/>
            <a:ext cx="540688" cy="405516"/>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06194" y="1617863"/>
            <a:ext cx="4129756" cy="36222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pPr>
            <a:r>
              <a:rPr lang="en-US" sz="2400" spc="-100" dirty="0">
                <a:ea typeface="Calibri" panose="020F0502020204030204" pitchFamily="34" charset="0"/>
                <a:cs typeface="Times New Roman" panose="02020603050405020304" pitchFamily="18" charset="0"/>
              </a:rPr>
              <a:t>function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multiply(x, y)</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Input: Two n-bit integers x 	     and y, where y ≥ 0</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Output: Their product</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if  (y = 0)  then return 0;</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z :=  multiply (x,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if (y is even) then return 2z</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else return x + 2z;</a:t>
            </a:r>
          </a:p>
        </p:txBody>
      </p:sp>
      <p:pic>
        <p:nvPicPr>
          <p:cNvPr id="5" name="Picture 4" descr="Confused emoticon Stock Vector - 11275856">
            <a:extLst>
              <a:ext uri="{FF2B5EF4-FFF2-40B4-BE49-F238E27FC236}">
                <a16:creationId xmlns:a16="http://schemas.microsoft.com/office/drawing/2014/main" id="{BA30C522-F53C-439E-908C-A3ADEF85B0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46" y="687166"/>
            <a:ext cx="540688" cy="501121"/>
          </a:xfrm>
          <a:prstGeom prst="rect">
            <a:avLst/>
          </a:prstGeom>
          <a:noFill/>
          <a:ln>
            <a:noFill/>
          </a:ln>
        </p:spPr>
      </p:pic>
    </p:spTree>
    <p:extLst>
      <p:ext uri="{BB962C8B-B14F-4D97-AF65-F5344CB8AC3E}">
        <p14:creationId xmlns:p14="http://schemas.microsoft.com/office/powerpoint/2010/main" val="784728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5490" y="612923"/>
            <a:ext cx="6635828" cy="461063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59766" y="778294"/>
            <a:ext cx="5674373" cy="4439229"/>
          </a:xfrm>
          <a:prstGeom prst="rect">
            <a:avLst/>
          </a:prstGeom>
        </p:spPr>
        <p:txBody>
          <a:bodyPr wrap="square">
            <a:spAutoFit/>
          </a:bodyPr>
          <a:lstStyle/>
          <a:p>
            <a:pPr>
              <a:lnSpc>
                <a:spcPct val="107000"/>
              </a:lnSpc>
            </a:pPr>
            <a:r>
              <a:rPr lang="en-US" sz="2400" i="1" dirty="0">
                <a:latin typeface="Times New Roman" panose="02020603050405020304" pitchFamily="18" charset="0"/>
                <a:ea typeface="Calibri" panose="020F0502020204030204" pitchFamily="34" charset="0"/>
                <a:cs typeface="Times New Roman" panose="02020603050405020304" pitchFamily="18" charset="0"/>
              </a:rPr>
              <a:t>Is this algorithm correct?</a:t>
            </a:r>
          </a:p>
          <a:p>
            <a:pPr marL="342900" indent="-342900">
              <a:lnSpc>
                <a:spcPct val="107000"/>
              </a:lnSpc>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Does the algorithm behave what it intends to do?</a:t>
            </a:r>
          </a:p>
          <a:p>
            <a:pPr marL="800100" lvl="1" indent="-342900">
              <a:lnSpc>
                <a:spcPct val="107000"/>
              </a:lnSpc>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Given input and output specifications, will the algorithm produce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ouput_data</a:t>
            </a:r>
            <a:r>
              <a:rPr lang="en-US" sz="2400" i="1" dirty="0">
                <a:latin typeface="Times New Roman" panose="02020603050405020304" pitchFamily="18" charset="0"/>
                <a:ea typeface="Calibri" panose="020F0502020204030204" pitchFamily="34" charset="0"/>
                <a:cs typeface="Times New Roman" panose="02020603050405020304" pitchFamily="18" charset="0"/>
              </a:rPr>
              <a:t> that satisfies the output specification for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all</a:t>
            </a:r>
            <a:r>
              <a:rPr lang="en-US" sz="2400" i="1" dirty="0">
                <a:latin typeface="Times New Roman" panose="02020603050405020304" pitchFamily="18" charset="0"/>
                <a:ea typeface="Calibri" panose="020F0502020204030204" pitchFamily="34" charset="0"/>
                <a:cs typeface="Times New Roman" panose="02020603050405020304" pitchFamily="18" charset="0"/>
              </a:rPr>
              <a:t> the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input_data</a:t>
            </a:r>
            <a:r>
              <a:rPr lang="en-US" sz="2400" i="1" dirty="0">
                <a:latin typeface="Times New Roman" panose="02020603050405020304" pitchFamily="18" charset="0"/>
                <a:ea typeface="Calibri" panose="020F0502020204030204" pitchFamily="34" charset="0"/>
                <a:cs typeface="Times New Roman" panose="02020603050405020304" pitchFamily="18" charset="0"/>
              </a:rPr>
              <a:t> meeting the input specification?</a:t>
            </a:r>
          </a:p>
          <a:p>
            <a:pPr marL="342900" indent="-342900">
              <a:lnSpc>
                <a:spcPct val="107000"/>
              </a:lnSpc>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Will the algorithm halt?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It is transparently correct;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will reach 0. It also handles the base case (y = 0).</a:t>
            </a:r>
          </a:p>
        </p:txBody>
      </p:sp>
      <p:sp>
        <p:nvSpPr>
          <p:cNvPr id="3" name="Cloud Callout 2"/>
          <p:cNvSpPr/>
          <p:nvPr/>
        </p:nvSpPr>
        <p:spPr>
          <a:xfrm flipH="1">
            <a:off x="575146" y="4477689"/>
            <a:ext cx="540688" cy="405516"/>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378856" y="1417319"/>
            <a:ext cx="4149527" cy="36222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pPr>
            <a:r>
              <a:rPr lang="en-US" sz="2400" spc="-100" dirty="0">
                <a:ea typeface="Calibri" panose="020F0502020204030204" pitchFamily="34" charset="0"/>
                <a:cs typeface="Times New Roman" panose="02020603050405020304" pitchFamily="18" charset="0"/>
              </a:rPr>
              <a:t>function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multiply(x, y)</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Input: Two n-bit integers x    	     and y, where y ≥ 0</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Output: Their product</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if  y = 0  then return 0;</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z :=  multiply (x,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if y is even then return 2z</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else return x + 2z;</a:t>
            </a:r>
          </a:p>
        </p:txBody>
      </p:sp>
      <p:sp>
        <p:nvSpPr>
          <p:cNvPr id="6" name="Text Box 7"/>
          <p:cNvSpPr txBox="1"/>
          <p:nvPr/>
        </p:nvSpPr>
        <p:spPr>
          <a:xfrm>
            <a:off x="1399041" y="5382894"/>
            <a:ext cx="5311715" cy="116713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2(x *</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y/2 </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if y is even</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x * y  =   </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x + 2(x * </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y/2 </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if y is odd</a:t>
            </a:r>
          </a:p>
          <a:p>
            <a:pPr marL="0" marR="0">
              <a:lnSpc>
                <a:spcPct val="107000"/>
              </a:lnSpc>
              <a:spcBef>
                <a:spcPts val="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Left Brace 6"/>
          <p:cNvSpPr/>
          <p:nvPr/>
        </p:nvSpPr>
        <p:spPr>
          <a:xfrm>
            <a:off x="2551368" y="5630727"/>
            <a:ext cx="94430" cy="75392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2" descr="Image result for smiley face images">
            <a:extLst>
              <a:ext uri="{FF2B5EF4-FFF2-40B4-BE49-F238E27FC236}">
                <a16:creationId xmlns:a16="http://schemas.microsoft.com/office/drawing/2014/main" id="{7FCD76D9-FF4C-4CA6-BDE0-274D32B75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42751">
            <a:off x="592725" y="4437147"/>
            <a:ext cx="540688" cy="3926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9561B41-2C0E-0621-054E-C7FD5A2CEE76}"/>
              </a:ext>
            </a:extLst>
          </p:cNvPr>
          <p:cNvSpPr txBox="1"/>
          <p:nvPr/>
        </p:nvSpPr>
        <p:spPr>
          <a:xfrm>
            <a:off x="7065818" y="5440681"/>
            <a:ext cx="1764146" cy="369332"/>
          </a:xfrm>
          <a:prstGeom prst="rect">
            <a:avLst/>
          </a:prstGeom>
          <a:noFill/>
        </p:spPr>
        <p:txBody>
          <a:bodyPr wrap="square">
            <a:spAutoFit/>
          </a:bodyPr>
          <a:lstStyle/>
          <a:p>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 </a:t>
            </a:r>
            <a:r>
              <a:rPr lang="en-US"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log</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y</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+ 1</a:t>
            </a:r>
            <a:endParaRPr lang="en-US" dirty="0"/>
          </a:p>
        </p:txBody>
      </p:sp>
      <p:sp>
        <p:nvSpPr>
          <p:cNvPr id="11" name="TextBox 10">
            <a:extLst>
              <a:ext uri="{FF2B5EF4-FFF2-40B4-BE49-F238E27FC236}">
                <a16:creationId xmlns:a16="http://schemas.microsoft.com/office/drawing/2014/main" id="{785A1FBF-90C6-633A-2A97-BC56B5EF4BDA}"/>
              </a:ext>
            </a:extLst>
          </p:cNvPr>
          <p:cNvSpPr txBox="1"/>
          <p:nvPr/>
        </p:nvSpPr>
        <p:spPr>
          <a:xfrm>
            <a:off x="8899236" y="5440681"/>
            <a:ext cx="1764146" cy="369332"/>
          </a:xfrm>
          <a:prstGeom prst="rect">
            <a:avLst/>
          </a:prstGeom>
          <a:noFill/>
        </p:spPr>
        <p:txBody>
          <a:bodyPr wrap="square">
            <a:spAutoFit/>
          </a:bodyPr>
          <a:lstStyle/>
          <a:p>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 </a:t>
            </a:r>
            <a:r>
              <a:rPr lang="en-US"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log</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x</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+ 1</a:t>
            </a:r>
            <a:endParaRPr lang="en-US" dirty="0"/>
          </a:p>
        </p:txBody>
      </p:sp>
    </p:spTree>
    <p:extLst>
      <p:ext uri="{BB962C8B-B14F-4D97-AF65-F5344CB8AC3E}">
        <p14:creationId xmlns:p14="http://schemas.microsoft.com/office/powerpoint/2010/main" val="4123817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0350" y="481346"/>
            <a:ext cx="7254239" cy="6111996"/>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844731" y="357051"/>
                <a:ext cx="6904265" cy="6360587"/>
              </a:xfrm>
              <a:prstGeom prst="rect">
                <a:avLst/>
              </a:prstGeom>
            </p:spPr>
            <p:txBody>
              <a:bodyPr wrap="square">
                <a:spAutoFit/>
              </a:bodyPr>
              <a:lstStyle/>
              <a:p>
                <a:pPr>
                  <a:spcAft>
                    <a:spcPts val="1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600" i="1" spc="-100" dirty="0">
                    <a:ea typeface="Calibri" panose="020F0502020204030204" pitchFamily="34" charset="0"/>
                    <a:cs typeface="Times New Roman" panose="02020603050405020304" pitchFamily="18" charset="0"/>
                  </a:rPr>
                  <a:t>How long does the algorithm take?</a:t>
                </a:r>
                <a:endParaRPr lang="en-US" sz="2600" spc="-100" dirty="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srgbClr val="0000FF"/>
                    </a:solidFill>
                    <a:ea typeface="Calibri" panose="020F0502020204030204" pitchFamily="34" charset="0"/>
                    <a:cs typeface="Times New Roman" panose="02020603050405020304" pitchFamily="18" charset="0"/>
                  </a:rPr>
                  <a:t>function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for multiplying two n-bit integers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terminates after n recursive calls </a:t>
                </a:r>
                <a:r>
                  <a:rPr lang="en-US" sz="2400" dirty="0">
                    <a:latin typeface="Times New Roman" panose="02020603050405020304" pitchFamily="18" charset="0"/>
                    <a:ea typeface="Calibri" panose="020F0502020204030204" pitchFamily="34" charset="0"/>
                    <a:cs typeface="Times New Roman" panose="02020603050405020304" pitchFamily="18" charset="0"/>
                  </a:rPr>
                  <a:t>because y is halved (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𝑦</m:t>
                        </m:r>
                      </m:num>
                      <m:den>
                        <m:r>
                          <a:rPr lang="en-US" sz="2400" b="0" i="1" smtClean="0">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at each call, where n =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y</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+ 1 bits.</a:t>
                </a:r>
              </a:p>
              <a:p>
                <a:pPr marL="800100" lvl="1" indent="-342900">
                  <a:lnSpc>
                    <a:spcPct val="107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division by 2 </a:t>
                </a:r>
                <a:r>
                  <a:rPr lang="en-US" sz="2400" dirty="0">
                    <a:latin typeface="Times New Roman" panose="02020603050405020304" pitchFamily="18" charset="0"/>
                    <a:ea typeface="Calibri" panose="020F0502020204030204" pitchFamily="34" charset="0"/>
                    <a:cs typeface="Times New Roman" panose="02020603050405020304" pitchFamily="18" charset="0"/>
                  </a:rPr>
                  <a:t>(using right-shift) for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p>
              <a:p>
                <a:pPr marL="800100" lvl="1" indent="-342900">
                  <a:lnSpc>
                    <a:spcPct val="107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i.e., decrease the number of bits of y by one (i.e., apply one right shift). </a:t>
                </a:r>
              </a:p>
              <a:p>
                <a:pPr marL="342900" indent="-342900">
                  <a:lnSpc>
                    <a:spcPct val="107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Upon return from each recursive call, requires a total of O(n) operations, </a:t>
                </a:r>
                <a:r>
                  <a:rPr lang="en-US" sz="2400" dirty="0">
                    <a:latin typeface="Times New Roman" panose="02020603050405020304" pitchFamily="18" charset="0"/>
                    <a:ea typeface="Calibri" panose="020F0502020204030204" pitchFamily="34" charset="0"/>
                    <a:cs typeface="Times New Roman" panose="02020603050405020304" pitchFamily="18" charset="0"/>
                  </a:rPr>
                  <a:t>which are as follows.</a:t>
                </a:r>
              </a:p>
              <a:p>
                <a:pPr marL="800100" lvl="1" indent="-342900">
                  <a:lnSpc>
                    <a:spcPct val="107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test for even/odd </a:t>
                </a:r>
                <a:r>
                  <a:rPr lang="en-US" sz="2400" dirty="0">
                    <a:latin typeface="Times New Roman" panose="02020603050405020304" pitchFamily="18" charset="0"/>
                    <a:ea typeface="Calibri" panose="020F0502020204030204" pitchFamily="34" charset="0"/>
                    <a:cs typeface="Times New Roman" panose="02020603050405020304" pitchFamily="18" charset="0"/>
                  </a:rPr>
                  <a:t>(looking up the rightmost bit, either 0 or 1); … or, if (2*</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y)</a:t>
                </a:r>
              </a:p>
              <a:p>
                <a:pPr marL="800100" lvl="1" indent="-342900">
                  <a:lnSpc>
                    <a:spcPct val="107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multiplication by 2 </a:t>
                </a:r>
                <a:r>
                  <a:rPr lang="en-US" sz="2400" dirty="0">
                    <a:latin typeface="Times New Roman" panose="02020603050405020304" pitchFamily="18" charset="0"/>
                    <a:ea typeface="Calibri" panose="020F0502020204030204" pitchFamily="34" charset="0"/>
                    <a:cs typeface="Times New Roman" panose="02020603050405020304" pitchFamily="18" charset="0"/>
                  </a:rPr>
                  <a:t>(using left-shift); and</a:t>
                </a:r>
              </a:p>
              <a:p>
                <a:pPr marL="800100" lvl="1" indent="-342900">
                  <a:lnSpc>
                    <a:spcPct val="107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one addition </a:t>
                </a:r>
                <a:r>
                  <a:rPr lang="en-US" sz="2400" dirty="0">
                    <a:latin typeface="Times New Roman" panose="02020603050405020304" pitchFamily="18" charset="0"/>
                    <a:ea typeface="Calibri" panose="020F0502020204030204" pitchFamily="34" charset="0"/>
                    <a:cs typeface="Times New Roman" panose="02020603050405020304" pitchFamily="18" charset="0"/>
                  </a:rPr>
                  <a:t>if y or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is odd. </a:t>
                </a:r>
              </a:p>
              <a:p>
                <a:pPr marL="342900" indent="-342900">
                  <a:lnSpc>
                    <a:spcPct val="107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 T(n) = n*O(n) = n*(c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n+c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n =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O(n</a:t>
                </a:r>
                <a:r>
                  <a:rPr lang="en-US" sz="24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The total time taken is thus O(n</a:t>
                </a:r>
                <a:r>
                  <a:rPr lang="en-US" sz="24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44731" y="357051"/>
                <a:ext cx="6904265" cy="6360587"/>
              </a:xfrm>
              <a:prstGeom prst="rect">
                <a:avLst/>
              </a:prstGeom>
              <a:blipFill>
                <a:blip r:embed="rId2"/>
                <a:stretch>
                  <a:fillRect l="-1237" t="-863" r="-883" b="-1342"/>
                </a:stretch>
              </a:blipFill>
            </p:spPr>
            <p:txBody>
              <a:bodyPr/>
              <a:lstStyle/>
              <a:p>
                <a:r>
                  <a:rPr lang="en-US">
                    <a:noFill/>
                  </a:rPr>
                  <a:t> </a:t>
                </a:r>
              </a:p>
            </p:txBody>
          </p:sp>
        </mc:Fallback>
      </mc:AlternateContent>
      <p:sp>
        <p:nvSpPr>
          <p:cNvPr id="3" name="Cloud Callout 2"/>
          <p:cNvSpPr/>
          <p:nvPr/>
        </p:nvSpPr>
        <p:spPr>
          <a:xfrm flipH="1">
            <a:off x="688525" y="5090903"/>
            <a:ext cx="468596" cy="340106"/>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720795" y="481346"/>
            <a:ext cx="4125386" cy="401744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pPr>
            <a:r>
              <a:rPr lang="en-US" sz="2400" dirty="0">
                <a:ea typeface="Calibri" panose="020F0502020204030204" pitchFamily="34" charset="0"/>
                <a:cs typeface="Times New Roman" panose="02020603050405020304" pitchFamily="18" charset="0"/>
              </a:rPr>
              <a:t>function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multiply(x, y)</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Input: Two n-bit integers x 	     and y,  where y ≥ 0</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Output: Their product</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if  y = 0  then return 0;</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z :=  multiply (x,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if y is even then return 2z</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else return x + 2z;</a:t>
            </a:r>
          </a:p>
          <a:p>
            <a:pPr marL="457200">
              <a:lnSpc>
                <a:spcPct val="107000"/>
              </a:lnSpc>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//z =</a:t>
            </a:r>
            <a:r>
              <a:rPr lang="en-US" sz="2400" dirty="0">
                <a:latin typeface="Times New Roman" panose="02020603050405020304" pitchFamily="18" charset="0"/>
                <a:ea typeface="Calibri" panose="020F0502020204030204" pitchFamily="34" charset="0"/>
                <a:cs typeface="Times New Roman" panose="02020603050405020304" pitchFamily="18" charset="0"/>
              </a:rPr>
              <a:t> x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A1427E1-6241-45A3-BA7C-14D9BBA41BC6}"/>
              </a:ext>
            </a:extLst>
          </p:cNvPr>
          <p:cNvSpPr txBox="1"/>
          <p:nvPr/>
        </p:nvSpPr>
        <p:spPr>
          <a:xfrm>
            <a:off x="7821088" y="4830845"/>
            <a:ext cx="3784371" cy="1200329"/>
          </a:xfrm>
          <a:prstGeom prst="rect">
            <a:avLst/>
          </a:prstGeom>
          <a:noFill/>
        </p:spPr>
        <p:txBody>
          <a:bodyPr wrap="square" rtlCol="0">
            <a:spAutoFit/>
          </a:bodyPr>
          <a:lstStyle/>
          <a:p>
            <a:r>
              <a:rPr lang="en-US" sz="2400" dirty="0"/>
              <a:t>Shift right n times for n-bit y,</a:t>
            </a:r>
          </a:p>
          <a:p>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where n = </a:t>
            </a:r>
            <a:r>
              <a:rPr lang="en-US" sz="24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y </a:t>
            </a:r>
            <a:r>
              <a:rPr lang="en-US" sz="24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+ 1</a:t>
            </a:r>
            <a:endParaRPr lang="en-US" sz="2400" dirty="0"/>
          </a:p>
          <a:p>
            <a:r>
              <a:rPr lang="en-US" sz="2400" dirty="0"/>
              <a:t>Therefore, n recursive calls.</a:t>
            </a:r>
          </a:p>
        </p:txBody>
      </p:sp>
      <p:cxnSp>
        <p:nvCxnSpPr>
          <p:cNvPr id="7" name="Straight Arrow Connector 6">
            <a:extLst>
              <a:ext uri="{FF2B5EF4-FFF2-40B4-BE49-F238E27FC236}">
                <a16:creationId xmlns:a16="http://schemas.microsoft.com/office/drawing/2014/main" id="{919144C0-DD22-4ECC-A702-ECB31BF37FF0}"/>
              </a:ext>
            </a:extLst>
          </p:cNvPr>
          <p:cNvCxnSpPr>
            <a:cxnSpLocks/>
          </p:cNvCxnSpPr>
          <p:nvPr/>
        </p:nvCxnSpPr>
        <p:spPr>
          <a:xfrm flipH="1" flipV="1">
            <a:off x="11546116" y="3168851"/>
            <a:ext cx="59343" cy="192205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pic>
        <p:nvPicPr>
          <p:cNvPr id="10" name="Picture 9" descr="Emoticon making a point Stock Vector - 14709057">
            <a:extLst>
              <a:ext uri="{FF2B5EF4-FFF2-40B4-BE49-F238E27FC236}">
                <a16:creationId xmlns:a16="http://schemas.microsoft.com/office/drawing/2014/main" id="{A93F2273-C942-464D-B272-798174257C9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0788">
            <a:off x="656050" y="5086673"/>
            <a:ext cx="548772" cy="365517"/>
          </a:xfrm>
          <a:prstGeom prst="rect">
            <a:avLst/>
          </a:prstGeom>
          <a:noFill/>
          <a:ln>
            <a:noFill/>
          </a:ln>
        </p:spPr>
      </p:pic>
    </p:spTree>
    <p:extLst>
      <p:ext uri="{BB962C8B-B14F-4D97-AF65-F5344CB8AC3E}">
        <p14:creationId xmlns:p14="http://schemas.microsoft.com/office/powerpoint/2010/main" val="38714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35F2C-2FEB-E5C2-720A-43083D56C98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AABA406-3CA9-159E-5E60-FD57E6E3FA5C}"/>
                  </a:ext>
                </a:extLst>
              </p:cNvPr>
              <p:cNvSpPr/>
              <p:nvPr/>
            </p:nvSpPr>
            <p:spPr>
              <a:xfrm>
                <a:off x="1304229" y="277175"/>
                <a:ext cx="9583542" cy="6183744"/>
              </a:xfrm>
              <a:prstGeom prst="rect">
                <a:avLst/>
              </a:prstGeom>
            </p:spPr>
            <p:txBody>
              <a:bodyPr wrap="square">
                <a:spAutoFit/>
              </a:bodyPr>
              <a:lstStyle/>
              <a:p>
                <a:pPr>
                  <a:lnSpc>
                    <a:spcPct val="107000"/>
                  </a:lnSpc>
                  <a:spcAft>
                    <a:spcPts val="800"/>
                  </a:spcAft>
                </a:pPr>
                <a:r>
                  <a:rPr lang="en-US" sz="2800" dirty="0">
                    <a:ea typeface="Calibri" panose="020F0502020204030204" pitchFamily="34" charset="0"/>
                    <a:cs typeface="Times New Roman" panose="02020603050405020304" pitchFamily="18" charset="0"/>
                  </a:rPr>
                  <a:t>Number Theory Review</a:t>
                </a:r>
              </a:p>
              <a:p>
                <a:pPr>
                  <a:lnSpc>
                    <a:spcPct val="107000"/>
                  </a:lnSpc>
                  <a:spcAft>
                    <a:spcPts val="800"/>
                  </a:spcAft>
                </a:pPr>
                <a:r>
                  <a:rPr lang="en-US" sz="28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Number of digits for representing a positive decimal integer N ≥ 0 in base b.</a:t>
                </a:r>
              </a:p>
              <a:p>
                <a:pPr>
                  <a:lnSpc>
                    <a:spcPct val="107000"/>
                  </a:lnSpc>
                  <a:spcAft>
                    <a:spcPts val="800"/>
                  </a:spcAft>
                </a:pPr>
                <a:endParaRPr lang="en-US" sz="2800" dirty="0">
                  <a:ea typeface="Calibri" panose="020F0502020204030204" pitchFamily="34" charset="0"/>
                  <a:cs typeface="Times New Roman" panose="02020603050405020304" pitchFamily="18" charset="0"/>
                </a:endParaRPr>
              </a:p>
              <a:p>
                <a:pPr marL="342900" indent="-342900">
                  <a:spcAft>
                    <a:spcPts val="900"/>
                  </a:spcAft>
                  <a:buFont typeface="Arial" panose="020B0604020202020204" pitchFamily="34" charset="0"/>
                  <a:buChar char="•"/>
                </a:pPr>
                <a:r>
                  <a:rPr lang="en-US" sz="24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With k digits in base b, there are numbers {</a:t>
                </a:r>
                <a:r>
                  <a:rPr lang="en-US" sz="2400" i="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solidFill>
                      <a:srgbClr val="0000CC"/>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CC"/>
                    </a:solidFill>
                    <a:highlight>
                      <a:srgbClr val="FFFF00"/>
                    </a:highlight>
                    <a:latin typeface="Times New Roman" panose="02020603050405020304" pitchFamily="18" charset="0"/>
                    <a:cs typeface="Times New Roman" panose="02020603050405020304" pitchFamily="18" charset="0"/>
                  </a:rPr>
                  <a:t> has k number of digits, </a:t>
                </a:r>
                <a:r>
                  <a:rPr lang="en-US" sz="2400" b="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t>
                </a:r>
                <a:r>
                  <a:rPr lang="en-US" sz="2400" b="1" baseline="300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k-1</a:t>
                </a:r>
                <a:r>
                  <a:rPr lang="en-US" sz="2400" b="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r>
                  <a:rPr lang="en-US" sz="2400" b="1" i="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b="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&lt; b</a:t>
                </a:r>
                <a:r>
                  <a:rPr 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k</a:t>
                </a:r>
                <a:r>
                  <a:rPr lang="en-US" sz="2400" dirty="0">
                    <a:solidFill>
                      <a:srgbClr val="0000CC"/>
                    </a:solidFill>
                    <a:highlight>
                      <a:srgbClr val="FFFF00"/>
                    </a:highlight>
                    <a:latin typeface="Times New Roman" panose="02020603050405020304" pitchFamily="18" charset="0"/>
                    <a:cs typeface="Times New Roman" panose="02020603050405020304" pitchFamily="18" charset="0"/>
                  </a:rPr>
                  <a:t>}.  </a:t>
                </a:r>
              </a:p>
              <a:p>
                <a:pPr marL="342900" indent="-342900">
                  <a:spcAft>
                    <a:spcPts val="900"/>
                  </a:spcAft>
                  <a:buFont typeface="Arial" panose="020B0604020202020204" pitchFamily="34" charset="0"/>
                  <a:buChar char="•"/>
                </a:pPr>
                <a:r>
                  <a:rPr lang="en-US" sz="2400" dirty="0">
                    <a:solidFill>
                      <a:srgbClr val="0000CC"/>
                    </a:solidFill>
                    <a:highlight>
                      <a:srgbClr val="FFFF00"/>
                    </a:highlight>
                    <a:latin typeface="Times New Roman" panose="02020603050405020304" pitchFamily="18" charset="0"/>
                    <a:cs typeface="Times New Roman" panose="02020603050405020304" pitchFamily="18" charset="0"/>
                  </a:rPr>
                  <a:t>The number of digits k = </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log</a:t>
                </a:r>
                <a:r>
                  <a:rPr lang="en-US" sz="2400" baseline="-25000" dirty="0" err="1">
                    <a:solidFill>
                      <a:srgbClr val="0000FF"/>
                    </a:solidFill>
                    <a:highlight>
                      <a:srgbClr val="FFFF00"/>
                    </a:highlight>
                    <a:latin typeface="Times New Roman" panose="02020603050405020304" pitchFamily="18" charset="0"/>
                    <a:cs typeface="Times New Roman" panose="02020603050405020304" pitchFamily="18" charset="0"/>
                  </a:rPr>
                  <a:t>b</a:t>
                </a:r>
                <a:r>
                  <a:rPr lang="en-US" sz="2400" i="1" dirty="0" err="1">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+ 1. As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0, k = 1.</a:t>
                </a:r>
                <a:r>
                  <a:rPr lang="en-US" sz="24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spcAft>
                    <a:spcPts val="900"/>
                  </a:spcAft>
                  <a:buFont typeface="Arial" panose="020B0604020202020204" pitchFamily="34" charset="0"/>
                  <a:buChar char="•"/>
                </a:pPr>
                <a:r>
                  <a:rPr lang="en-US" sz="24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Requires k number of digits to represent an integer N ≥ 0 in base b = 10.</a:t>
                </a:r>
                <a:endParaRPr lang="en-US" sz="2400" b="1" dirty="0">
                  <a:highlight>
                    <a:srgbClr val="FFFF00"/>
                  </a:highlight>
                  <a:latin typeface="Times New Roman" panose="02020603050405020304" pitchFamily="18" charset="0"/>
                  <a:cs typeface="Times New Roman" panose="02020603050405020304" pitchFamily="18" charset="0"/>
                </a:endParaRPr>
              </a:p>
              <a:p>
                <a:pPr>
                  <a:spcAft>
                    <a:spcPts val="1200"/>
                  </a:spcAft>
                </a:pPr>
                <a:r>
                  <a:rPr lang="en-US" sz="2400" b="1" dirty="0">
                    <a:latin typeface="Times New Roman" panose="02020603050405020304" pitchFamily="18" charset="0"/>
                    <a:cs typeface="Times New Roman" panose="02020603050405020304" pitchFamily="18" charset="0"/>
                  </a:rPr>
                  <a:t>Example</a:t>
                </a:r>
                <a:r>
                  <a:rPr lang="en-US" sz="2400" dirty="0">
                    <a:latin typeface="Times New Roman" panose="02020603050405020304" pitchFamily="18" charset="0"/>
                    <a:cs typeface="Times New Roman" panose="02020603050405020304" pitchFamily="18" charset="0"/>
                  </a:rPr>
                  <a:t> 0.2:</a:t>
                </a:r>
              </a:p>
              <a:p>
                <a:pPr marL="461963" indent="-461963">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k = 3 digits in base b=10 (decimal system), it represents integers N, where </a:t>
                </a:r>
                <a:r>
                  <a:rPr lang="en-US" sz="2400" dirty="0">
                    <a:solidFill>
                      <a:srgbClr val="0000FF"/>
                    </a:solidFill>
                    <a:latin typeface="Times New Roman" panose="02020603050405020304" pitchFamily="18" charset="0"/>
                    <a:cs typeface="Times New Roman" panose="02020603050405020304" pitchFamily="18" charset="0"/>
                  </a:rPr>
                  <a:t>10</a:t>
                </a:r>
                <a:r>
                  <a:rPr lang="en-US" sz="2400" baseline="30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a:t>
                </a:r>
                <a:r>
                  <a:rPr lang="en-US" sz="2400" dirty="0">
                    <a:solidFill>
                      <a:srgbClr val="0000FF"/>
                    </a:solidFill>
                    <a:latin typeface="Times New Roman" panose="02020603050405020304" pitchFamily="18" charset="0"/>
                    <a:cs typeface="Times New Roman" panose="02020603050405020304" pitchFamily="18" charset="0"/>
                  </a:rPr>
                  <a:t>&lt; 10</a:t>
                </a:r>
                <a:r>
                  <a:rPr lang="en-US" sz="2400" baseline="30000" dirty="0">
                    <a:solidFill>
                      <a:srgbClr val="0000FF"/>
                    </a:solidFill>
                    <a:latin typeface="Times New Roman" panose="02020603050405020304" pitchFamily="18" charset="0"/>
                    <a:cs typeface="Times New Roman" panose="02020603050405020304" pitchFamily="18" charset="0"/>
                  </a:rPr>
                  <a:t>3</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800100" lvl="1" indent="-3429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This implies that 100</a:t>
                </a:r>
                <a:r>
                  <a:rPr lang="en-US" sz="2400" baseline="-25000"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a:t>
                </a:r>
                <a:r>
                  <a:rPr lang="en-US" sz="2400" dirty="0">
                    <a:solidFill>
                      <a:srgbClr val="0000FF"/>
                    </a:solidFill>
                    <a:latin typeface="Times New Roman" panose="02020603050405020304" pitchFamily="18" charset="0"/>
                    <a:cs typeface="Times New Roman" panose="02020603050405020304" pitchFamily="18" charset="0"/>
                  </a:rPr>
                  <a:t>&lt;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1000</a:t>
                </a:r>
                <a:r>
                  <a:rPr lang="en-US" sz="2400" baseline="-25000"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where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[100</a:t>
                </a:r>
                <a:r>
                  <a:rPr lang="en-US" sz="2400" baseline="-25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999</a:t>
                </a:r>
                <a:r>
                  <a:rPr lang="en-US" sz="2400" baseline="-25000" dirty="0">
                    <a:latin typeface="Times New Roman" panose="02020603050405020304" pitchFamily="18" charset="0"/>
                    <a:cs typeface="Times New Roman" panose="02020603050405020304" pitchFamily="18" charset="0"/>
                  </a:rPr>
                  <a:t>10 </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3AABA406-3CA9-159E-5E60-FD57E6E3FA5C}"/>
                  </a:ext>
                </a:extLst>
              </p:cNvPr>
              <p:cNvSpPr>
                <a:spLocks noRot="1" noChangeAspect="1" noMove="1" noResize="1" noEditPoints="1" noAdjustHandles="1" noChangeArrowheads="1" noChangeShapeType="1" noTextEdit="1"/>
              </p:cNvSpPr>
              <p:nvPr/>
            </p:nvSpPr>
            <p:spPr>
              <a:xfrm>
                <a:off x="1304229" y="277175"/>
                <a:ext cx="9583542" cy="6183744"/>
              </a:xfrm>
              <a:prstGeom prst="rect">
                <a:avLst/>
              </a:prstGeom>
              <a:blipFill>
                <a:blip r:embed="rId2"/>
                <a:stretch>
                  <a:fillRect l="-1336" t="-788" b="-128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2487D254-DE13-C812-762F-5F97D7271C77}"/>
              </a:ext>
            </a:extLst>
          </p:cNvPr>
          <p:cNvSpPr txBox="1"/>
          <p:nvPr/>
        </p:nvSpPr>
        <p:spPr>
          <a:xfrm>
            <a:off x="9392794" y="1419191"/>
            <a:ext cx="216926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t>log</a:t>
            </a:r>
            <a:r>
              <a:rPr lang="en-US" baseline="-25000" dirty="0" err="1"/>
              <a:t>b</a:t>
            </a:r>
            <a:r>
              <a:rPr lang="en-US" dirty="0"/>
              <a:t> </a:t>
            </a:r>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a:t>
            </a:r>
            <a:r>
              <a:rPr lang="en-US" sz="1800" b="1"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a:t>
            </a:r>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dirty="0" err="1"/>
              <a:t>log</a:t>
            </a:r>
            <a:r>
              <a:rPr lang="en-US" baseline="-25000" dirty="0" err="1"/>
              <a:t>b</a:t>
            </a:r>
            <a:r>
              <a:rPr lang="en-US" baseline="-25000" dirty="0"/>
              <a:t> </a:t>
            </a:r>
            <a:r>
              <a:rPr lang="en-US" sz="18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t>
            </a:r>
          </a:p>
          <a:p>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 </a:t>
            </a:r>
            <a:r>
              <a:rPr lang="en-US" dirty="0" err="1"/>
              <a:t>log</a:t>
            </a:r>
            <a:r>
              <a:rPr lang="en-US" baseline="-25000" dirty="0" err="1"/>
              <a:t>b</a:t>
            </a:r>
            <a:r>
              <a:rPr lang="en-US" dirty="0"/>
              <a:t> </a:t>
            </a:r>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 ≤ </a:t>
            </a:r>
            <a:r>
              <a:rPr lang="en-US" dirty="0" err="1"/>
              <a:t>log</a:t>
            </a:r>
            <a:r>
              <a:rPr lang="en-US" baseline="-25000" dirty="0" err="1"/>
              <a:t>b</a:t>
            </a:r>
            <a:r>
              <a:rPr lang="en-US" baseline="-25000" dirty="0"/>
              <a:t> </a:t>
            </a:r>
            <a:r>
              <a:rPr lang="en-US" sz="18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t>
            </a:r>
          </a:p>
          <a:p>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 ≤ </a:t>
            </a:r>
            <a:r>
              <a:rPr lang="en-US" dirty="0" err="1"/>
              <a:t>log</a:t>
            </a:r>
            <a:r>
              <a:rPr lang="en-US" baseline="-25000" dirty="0" err="1"/>
              <a:t>b</a:t>
            </a:r>
            <a:r>
              <a:rPr lang="en-US" baseline="-25000" dirty="0"/>
              <a:t> </a:t>
            </a:r>
            <a:r>
              <a:rPr lang="en-US" sz="18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t>
            </a:r>
          </a:p>
        </p:txBody>
      </p:sp>
      <p:pic>
        <p:nvPicPr>
          <p:cNvPr id="4" name="Picture 3" descr="Emoticon making a point Stock Vector - 14709057">
            <a:extLst>
              <a:ext uri="{FF2B5EF4-FFF2-40B4-BE49-F238E27FC236}">
                <a16:creationId xmlns:a16="http://schemas.microsoft.com/office/drawing/2014/main" id="{93BEA287-4CB6-F81A-DADE-6573D8B3BA0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0788">
            <a:off x="658843" y="1285430"/>
            <a:ext cx="540688" cy="384629"/>
          </a:xfrm>
          <a:prstGeom prst="rect">
            <a:avLst/>
          </a:prstGeom>
          <a:noFill/>
          <a:ln>
            <a:noFill/>
          </a:ln>
        </p:spPr>
      </p:pic>
    </p:spTree>
    <p:extLst>
      <p:ext uri="{BB962C8B-B14F-4D97-AF65-F5344CB8AC3E}">
        <p14:creationId xmlns:p14="http://schemas.microsoft.com/office/powerpoint/2010/main" val="827398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8881" y="1008847"/>
            <a:ext cx="9554547" cy="5339923"/>
          </a:xfrm>
          <a:prstGeom prst="rect">
            <a:avLst/>
          </a:prstGeom>
        </p:spPr>
        <p:txBody>
          <a:bodyPr wrap="squar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Prove T(n) =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T(n) = T(</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n/2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  c(n)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T(1)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(assume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 1); </a:t>
            </a:r>
          </a:p>
          <a:p>
            <a:r>
              <a:rPr lang="en-US" sz="2200" dirty="0">
                <a:latin typeface="Times New Roman" panose="02020603050405020304" pitchFamily="18" charset="0"/>
                <a:ea typeface="Calibri" panose="020F0502020204030204" pitchFamily="34" charset="0"/>
                <a:cs typeface="Times New Roman" panose="02020603050405020304" pitchFamily="18" charset="0"/>
              </a:rPr>
              <a:t>Solution:  (need to check the correctness of the following)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Let n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T(n)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k-i</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k-i+1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k-i+2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 k = </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T(2</a:t>
            </a:r>
            <a:r>
              <a:rPr lang="en-US" sz="22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k-k</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1+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2n -1 = O(n) for each recursive call</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The algorithm will take n calls, and therefore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FB68A2F-D0D6-4D83-9871-DA7336553E23}"/>
              </a:ext>
            </a:extLst>
          </p:cNvPr>
          <p:cNvSpPr txBox="1"/>
          <p:nvPr/>
        </p:nvSpPr>
        <p:spPr>
          <a:xfrm>
            <a:off x="8115080" y="298842"/>
            <a:ext cx="4076920" cy="336329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pPr>
            <a:r>
              <a:rPr lang="en-US" sz="2000" spc="-100" dirty="0">
                <a:ea typeface="Calibri" panose="020F0502020204030204" pitchFamily="34" charset="0"/>
                <a:cs typeface="Times New Roman" panose="02020603050405020304" pitchFamily="18" charset="0"/>
              </a:rPr>
              <a:t>function</a:t>
            </a:r>
            <a:r>
              <a:rPr lang="en-US" sz="2000" dirty="0">
                <a:latin typeface="Times New Roman" panose="02020603050405020304" pitchFamily="18" charset="0"/>
                <a:ea typeface="Calibri" panose="020F0502020204030204" pitchFamily="34" charset="0"/>
                <a:cs typeface="Times New Roman" panose="02020603050405020304" pitchFamily="18" charset="0"/>
              </a:rPr>
              <a:t> multiply(x, y)</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Input: Two n-bit integers x and y, 		   where y ≥ 0</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Output: Their product</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if  y = 0  then return 0;</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z :=  multiply (x,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y/2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if y is even then return 2z</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else return x + 2z;</a:t>
            </a:r>
          </a:p>
          <a:p>
            <a:pPr marL="457200">
              <a:lnSpc>
                <a:spcPct val="107000"/>
              </a:lnSpc>
            </a:pPr>
            <a:r>
              <a:rPr lang="en-US" sz="2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//z =</a:t>
            </a:r>
            <a:r>
              <a:rPr lang="en-US" sz="2000" dirty="0">
                <a:latin typeface="Times New Roman" panose="02020603050405020304" pitchFamily="18" charset="0"/>
                <a:ea typeface="Calibri" panose="020F0502020204030204" pitchFamily="34" charset="0"/>
                <a:cs typeface="Times New Roman" panose="02020603050405020304" pitchFamily="18" charset="0"/>
              </a:rPr>
              <a:t> x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y/2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loud Callout 2">
            <a:extLst>
              <a:ext uri="{FF2B5EF4-FFF2-40B4-BE49-F238E27FC236}">
                <a16:creationId xmlns:a16="http://schemas.microsoft.com/office/drawing/2014/main" id="{64BC79F8-2E57-4EBD-BD71-53D5861A390E}"/>
              </a:ext>
            </a:extLst>
          </p:cNvPr>
          <p:cNvSpPr/>
          <p:nvPr/>
        </p:nvSpPr>
        <p:spPr>
          <a:xfrm rot="10800000" flipH="1">
            <a:off x="1940118" y="2961736"/>
            <a:ext cx="8428382" cy="3749203"/>
          </a:xfrm>
          <a:prstGeom prst="cloudCallout">
            <a:avLst>
              <a:gd name="adj1" fmla="val -31067"/>
              <a:gd name="adj2" fmla="val 7155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58068C6-1176-4664-A7F0-40486380CB5D}"/>
              </a:ext>
            </a:extLst>
          </p:cNvPr>
          <p:cNvSpPr txBox="1"/>
          <p:nvPr/>
        </p:nvSpPr>
        <p:spPr>
          <a:xfrm>
            <a:off x="3381078" y="3300278"/>
            <a:ext cx="6512119" cy="2862322"/>
          </a:xfrm>
          <a:prstGeom prst="rect">
            <a:avLst/>
          </a:prstGeom>
          <a:noFill/>
        </p:spPr>
        <p:txBody>
          <a:bodyPr wrap="square" rtlCol="0">
            <a:spAutoFit/>
          </a:bodyPr>
          <a:lstStyle/>
          <a:p>
            <a:r>
              <a:rPr lang="en-US" sz="2000" dirty="0"/>
              <a:t>Let n = 1. </a:t>
            </a:r>
          </a:p>
          <a:p>
            <a:r>
              <a:rPr lang="en-US" sz="2000" dirty="0"/>
              <a:t>	               return 0, if y = 0;</a:t>
            </a:r>
          </a:p>
          <a:p>
            <a:endParaRPr lang="en-US" sz="2000" dirty="0"/>
          </a:p>
          <a:p>
            <a:r>
              <a:rPr lang="en-US" sz="2000" dirty="0"/>
              <a:t>	               return x, if y = 1; </a:t>
            </a:r>
          </a:p>
          <a:p>
            <a:r>
              <a:rPr lang="en-US" sz="2000" dirty="0"/>
              <a:t>multiply(x, y) = 	since y = 1, </a:t>
            </a:r>
          </a:p>
          <a:p>
            <a:r>
              <a:rPr lang="en-US" sz="2000" dirty="0"/>
              <a:t>		z := multiply(x,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y/2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r>
              <a:rPr lang="en-US" sz="2000" dirty="0">
                <a:latin typeface="Times New Roman" panose="02020603050405020304" pitchFamily="18" charset="0"/>
                <a:ea typeface="Calibri" panose="020F0502020204030204" pitchFamily="34" charset="0"/>
                <a:cs typeface="Times New Roman" panose="02020603050405020304" pitchFamily="18" charset="0"/>
              </a:rPr>
              <a:t>	                  = multiply(x, 0) = returns 0, since y = 0.</a:t>
            </a:r>
          </a:p>
          <a:p>
            <a:r>
              <a:rPr lang="en-US" sz="2000" dirty="0">
                <a:latin typeface="Times New Roman" panose="02020603050405020304" pitchFamily="18" charset="0"/>
                <a:ea typeface="Calibri" panose="020F0502020204030204" pitchFamily="34" charset="0"/>
                <a:cs typeface="Times New Roman" panose="02020603050405020304" pitchFamily="18" charset="0"/>
              </a:rPr>
              <a:t>                             return x + 2*0 = x, since y = 0.</a:t>
            </a:r>
          </a:p>
          <a:p>
            <a:r>
              <a:rPr lang="en-US" sz="2000" dirty="0">
                <a:latin typeface="Times New Roman" panose="02020603050405020304" pitchFamily="18" charset="0"/>
                <a:ea typeface="Calibri" panose="020F0502020204030204" pitchFamily="34" charset="0"/>
                <a:cs typeface="Times New Roman" panose="02020603050405020304" pitchFamily="18" charset="0"/>
              </a:rPr>
              <a:t>Conclusion:  T(n =1bit) = c</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0</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Cloud Callout 2">
            <a:extLst>
              <a:ext uri="{FF2B5EF4-FFF2-40B4-BE49-F238E27FC236}">
                <a16:creationId xmlns:a16="http://schemas.microsoft.com/office/drawing/2014/main" id="{C96525A3-752B-4857-B09F-3CEBA34F8BC6}"/>
              </a:ext>
            </a:extLst>
          </p:cNvPr>
          <p:cNvSpPr/>
          <p:nvPr/>
        </p:nvSpPr>
        <p:spPr>
          <a:xfrm>
            <a:off x="4195494" y="-4015"/>
            <a:ext cx="3760966" cy="1470645"/>
          </a:xfrm>
          <a:prstGeom prst="cloudCallout">
            <a:avLst>
              <a:gd name="adj1" fmla="val -43062"/>
              <a:gd name="adj2" fmla="val 5717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3709BBE-B72F-445C-9BDC-C00C5EC5BD5F}"/>
              </a:ext>
            </a:extLst>
          </p:cNvPr>
          <p:cNvSpPr txBox="1"/>
          <p:nvPr/>
        </p:nvSpPr>
        <p:spPr>
          <a:xfrm>
            <a:off x="4731026" y="147060"/>
            <a:ext cx="3225433" cy="1200329"/>
          </a:xfrm>
          <a:prstGeom prst="rect">
            <a:avLst/>
          </a:prstGeom>
          <a:noFill/>
        </p:spPr>
        <p:txBody>
          <a:bodyPr wrap="square" rtlCol="0">
            <a:spAutoFit/>
          </a:bodyPr>
          <a:lstStyle/>
          <a:p>
            <a:r>
              <a:rPr lang="en-US" dirty="0">
                <a:latin typeface="Arial" panose="020B0604020202020204" pitchFamily="34" charset="0"/>
                <a:ea typeface="Calibri" panose="020F0502020204030204" pitchFamily="34" charset="0"/>
                <a:cs typeface="Arial" panose="020B0604020202020204" pitchFamily="34" charset="0"/>
              </a:rPr>
              <a:t>if y is even then return 2z </a:t>
            </a:r>
          </a:p>
          <a:p>
            <a:r>
              <a:rPr lang="en-US" dirty="0">
                <a:latin typeface="Arial" panose="020B0604020202020204" pitchFamily="34" charset="0"/>
                <a:ea typeface="Calibri" panose="020F0502020204030204" pitchFamily="34" charset="0"/>
                <a:cs typeface="Arial" panose="020B0604020202020204" pitchFamily="34" charset="0"/>
              </a:rPr>
              <a:t>                   else return x + 2z;</a:t>
            </a:r>
          </a:p>
          <a:p>
            <a:r>
              <a:rPr lang="en-US" dirty="0">
                <a:latin typeface="Times New Roman" panose="02020603050405020304" pitchFamily="18" charset="0"/>
                <a:ea typeface="Calibri" panose="020F0502020204030204" pitchFamily="34" charset="0"/>
                <a:cs typeface="Times New Roman" panose="02020603050405020304" pitchFamily="18" charset="0"/>
              </a:rPr>
              <a:t>This takes linear time to do it for each round.</a:t>
            </a:r>
          </a:p>
        </p:txBody>
      </p:sp>
      <p:sp>
        <p:nvSpPr>
          <p:cNvPr id="11" name="Left Brace 10">
            <a:extLst>
              <a:ext uri="{FF2B5EF4-FFF2-40B4-BE49-F238E27FC236}">
                <a16:creationId xmlns:a16="http://schemas.microsoft.com/office/drawing/2014/main" id="{7862E870-1538-431C-B783-FA2EF55D336B}"/>
              </a:ext>
            </a:extLst>
          </p:cNvPr>
          <p:cNvSpPr>
            <a:spLocks/>
          </p:cNvSpPr>
          <p:nvPr/>
        </p:nvSpPr>
        <p:spPr bwMode="auto">
          <a:xfrm>
            <a:off x="5108238" y="3762932"/>
            <a:ext cx="131671" cy="1938153"/>
          </a:xfrm>
          <a:prstGeom prst="leftBrace">
            <a:avLst>
              <a:gd name="adj1" fmla="val 75877"/>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292378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98311" y="606885"/>
            <a:ext cx="7099876" cy="604720"/>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28598" y="806089"/>
            <a:ext cx="9452154" cy="5793509"/>
          </a:xfrm>
          <a:prstGeom prst="rect">
            <a:avLst/>
          </a:prstGeom>
        </p:spPr>
        <p:txBody>
          <a:bodyPr wrap="squar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Prove T(n) =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T(n) = T(</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n/2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c(n)</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T(1)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(assume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 1); </a:t>
            </a:r>
          </a:p>
          <a:p>
            <a:r>
              <a:rPr lang="en-US" sz="2200" dirty="0">
                <a:latin typeface="Times New Roman" panose="02020603050405020304" pitchFamily="18" charset="0"/>
                <a:ea typeface="Calibri" panose="020F0502020204030204" pitchFamily="34" charset="0"/>
                <a:cs typeface="Times New Roman" panose="02020603050405020304" pitchFamily="18" charset="0"/>
              </a:rPr>
              <a:t>Solution:  (check the correctness of the following)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Let n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T(n)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T(2</a:t>
            </a:r>
            <a:r>
              <a:rPr lang="en-US" sz="2200" baseline="30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k-1</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T(2</a:t>
            </a:r>
            <a:r>
              <a:rPr lang="en-US" sz="2200" baseline="30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k-2</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k-1</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k-i</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k-i+1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k-i+2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 k = </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T(2</a:t>
            </a:r>
            <a:r>
              <a:rPr lang="en-US" sz="22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k-k</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1+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 2n -1 = O(n) for each recursive call</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algorithm will take n calls. For each call’s </a:t>
            </a:r>
          </a:p>
          <a:p>
            <a:pPr>
              <a:spcAft>
                <a:spcPts val="12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return, it requires O(n) for addition. Therefore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FB68A2F-D0D6-4D83-9871-DA7336553E23}"/>
              </a:ext>
            </a:extLst>
          </p:cNvPr>
          <p:cNvSpPr txBox="1"/>
          <p:nvPr/>
        </p:nvSpPr>
        <p:spPr>
          <a:xfrm>
            <a:off x="8115080" y="227635"/>
            <a:ext cx="4076920" cy="319863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pPr>
            <a:r>
              <a:rPr lang="en-US" sz="2000" spc="-100" dirty="0">
                <a:ea typeface="Calibri" panose="020F0502020204030204" pitchFamily="34" charset="0"/>
                <a:cs typeface="Times New Roman" panose="02020603050405020304" pitchFamily="18" charset="0"/>
              </a:rPr>
              <a:t>function</a:t>
            </a:r>
            <a:r>
              <a:rPr lang="en-US" sz="2000" dirty="0">
                <a:latin typeface="Times New Roman" panose="02020603050405020304" pitchFamily="18" charset="0"/>
                <a:ea typeface="Calibri" panose="020F0502020204030204" pitchFamily="34" charset="0"/>
                <a:cs typeface="Times New Roman" panose="02020603050405020304" pitchFamily="18" charset="0"/>
              </a:rPr>
              <a:t> multiply(x, y)</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Input: Two n-bit integers x and y, 		   where y ≥ 0</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Output: Their product</a:t>
            </a:r>
          </a:p>
          <a:p>
            <a:pPr marL="457200" marR="0">
              <a:lnSpc>
                <a:spcPct val="107000"/>
              </a:lnSpc>
              <a:spcBef>
                <a:spcPts val="0"/>
              </a:spcBef>
              <a:spcAft>
                <a:spcPts val="0"/>
              </a:spcAft>
            </a:pPr>
            <a:r>
              <a:rPr lang="en-US" sz="10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if  y = 0  then return 0;</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z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multiply </a:t>
            </a:r>
            <a:r>
              <a:rPr lang="en-US" sz="2000" dirty="0">
                <a:latin typeface="Times New Roman" panose="02020603050405020304" pitchFamily="18" charset="0"/>
                <a:ea typeface="Calibri" panose="020F0502020204030204" pitchFamily="34" charset="0"/>
                <a:cs typeface="Times New Roman" panose="02020603050405020304" pitchFamily="18" charset="0"/>
              </a:rPr>
              <a:t>(x,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y</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2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if y is even then return 2z</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else return x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2z;</a:t>
            </a:r>
          </a:p>
          <a:p>
            <a:pPr marL="457200">
              <a:lnSpc>
                <a:spcPct val="107000"/>
              </a:lnSpc>
            </a:pPr>
            <a:r>
              <a:rPr lang="en-US" sz="2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//z =</a:t>
            </a:r>
            <a:r>
              <a:rPr lang="en-US" sz="2000" dirty="0">
                <a:latin typeface="Times New Roman" panose="02020603050405020304" pitchFamily="18" charset="0"/>
                <a:ea typeface="Calibri" panose="020F0502020204030204" pitchFamily="34" charset="0"/>
                <a:cs typeface="Times New Roman" panose="02020603050405020304" pitchFamily="18" charset="0"/>
              </a:rPr>
              <a:t> x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y/2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F729107-F1A8-4DE2-9625-568EAA84F670}"/>
                  </a:ext>
                </a:extLst>
              </p:cNvPr>
              <p:cNvSpPr txBox="1"/>
              <p:nvPr/>
            </p:nvSpPr>
            <p:spPr>
              <a:xfrm>
                <a:off x="5152445" y="1365479"/>
                <a:ext cx="1874063" cy="4614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T(n) = T(</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oMath>
                </a14:m>
                <a:r>
                  <a:rPr lang="en-US" dirty="0"/>
                  <a:t> ) + c(n)</a:t>
                </a:r>
              </a:p>
            </p:txBody>
          </p:sp>
        </mc:Choice>
        <mc:Fallback xmlns="">
          <p:sp>
            <p:nvSpPr>
              <p:cNvPr id="3" name="TextBox 2">
                <a:extLst>
                  <a:ext uri="{FF2B5EF4-FFF2-40B4-BE49-F238E27FC236}">
                    <a16:creationId xmlns:a16="http://schemas.microsoft.com/office/drawing/2014/main" id="{BF729107-F1A8-4DE2-9625-568EAA84F670}"/>
                  </a:ext>
                </a:extLst>
              </p:cNvPr>
              <p:cNvSpPr txBox="1">
                <a:spLocks noRot="1" noChangeAspect="1" noMove="1" noResize="1" noEditPoints="1" noAdjustHandles="1" noChangeArrowheads="1" noChangeShapeType="1" noTextEdit="1"/>
              </p:cNvSpPr>
              <p:nvPr/>
            </p:nvSpPr>
            <p:spPr>
              <a:xfrm>
                <a:off x="5152445" y="1365479"/>
                <a:ext cx="1874063" cy="461473"/>
              </a:xfrm>
              <a:prstGeom prst="rect">
                <a:avLst/>
              </a:prstGeom>
              <a:blipFill>
                <a:blip r:embed="rId2"/>
                <a:stretch>
                  <a:fillRect l="-2258" b="-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4A9767-6D15-4D32-B86C-EA590163BAC0}"/>
                  </a:ext>
                </a:extLst>
              </p:cNvPr>
              <p:cNvSpPr txBox="1"/>
              <p:nvPr/>
            </p:nvSpPr>
            <p:spPr>
              <a:xfrm>
                <a:off x="7698187" y="5543687"/>
                <a:ext cx="3282564" cy="10154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n bits integer requires n times of right shifts, that is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oMath>
                </a14:m>
                <a:r>
                  <a:rPr lang="en-US" dirty="0"/>
                  <a:t> . Therefore it takes n calls.</a:t>
                </a:r>
              </a:p>
            </p:txBody>
          </p:sp>
        </mc:Choice>
        <mc:Fallback xmlns="">
          <p:sp>
            <p:nvSpPr>
              <p:cNvPr id="7" name="TextBox 6">
                <a:extLst>
                  <a:ext uri="{FF2B5EF4-FFF2-40B4-BE49-F238E27FC236}">
                    <a16:creationId xmlns:a16="http://schemas.microsoft.com/office/drawing/2014/main" id="{474A9767-6D15-4D32-B86C-EA590163BAC0}"/>
                  </a:ext>
                </a:extLst>
              </p:cNvPr>
              <p:cNvSpPr txBox="1">
                <a:spLocks noRot="1" noChangeAspect="1" noMove="1" noResize="1" noEditPoints="1" noAdjustHandles="1" noChangeArrowheads="1" noChangeShapeType="1" noTextEdit="1"/>
              </p:cNvSpPr>
              <p:nvPr/>
            </p:nvSpPr>
            <p:spPr>
              <a:xfrm>
                <a:off x="7698187" y="5543687"/>
                <a:ext cx="3282564" cy="1015471"/>
              </a:xfrm>
              <a:prstGeom prst="rect">
                <a:avLst/>
              </a:prstGeom>
              <a:blipFill>
                <a:blip r:embed="rId3"/>
                <a:stretch>
                  <a:fillRect l="-1481" t="-2367" r="-2407" b="-769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5800444-7E30-4761-B46F-336062C44EA1}"/>
              </a:ext>
            </a:extLst>
          </p:cNvPr>
          <p:cNvSpPr txBox="1"/>
          <p:nvPr/>
        </p:nvSpPr>
        <p:spPr>
          <a:xfrm>
            <a:off x="5149444" y="2184180"/>
            <a:ext cx="20800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a:t>
            </a:r>
            <a:r>
              <a:rPr lang="en-US" dirty="0">
                <a:latin typeface="Times New Roman" panose="02020603050405020304" pitchFamily="18" charset="0"/>
                <a:ea typeface="Calibri" panose="020F0502020204030204" pitchFamily="34" charset="0"/>
                <a:cs typeface="Times New Roman" panose="02020603050405020304" pitchFamily="18" charset="0"/>
              </a:rPr>
              <a:t>2</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k</a:t>
            </a:r>
            <a:r>
              <a:rPr lang="en-US" dirty="0"/>
              <a:t>) = T(</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a:t>
            </a:r>
            <a:r>
              <a:rPr lang="en-US" baseline="30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k-1</a:t>
            </a:r>
            <a:r>
              <a:rPr lang="en-US" dirty="0"/>
              <a:t>) +  (</a:t>
            </a:r>
            <a:r>
              <a:rPr lang="en-US" sz="1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a:t>
            </a:r>
            <a:r>
              <a:rPr lang="en-US" sz="1800" baseline="30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a:t>
            </a:r>
            <a:r>
              <a:rPr lang="en-US" dirty="0"/>
              <a:t>)</a:t>
            </a:r>
          </a:p>
        </p:txBody>
      </p:sp>
    </p:spTree>
    <p:extLst>
      <p:ext uri="{BB962C8B-B14F-4D97-AF65-F5344CB8AC3E}">
        <p14:creationId xmlns:p14="http://schemas.microsoft.com/office/powerpoint/2010/main" val="3239098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8480" y="2361447"/>
            <a:ext cx="4784676" cy="1465486"/>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407168" y="2054153"/>
            <a:ext cx="3831442" cy="1679370"/>
          </a:xfrm>
          <a:prstGeom prst="rect">
            <a:avLst/>
          </a:prstGeom>
        </p:spPr>
        <p:txBody>
          <a:bodyPr wrap="square">
            <a:spAutoFit/>
          </a:bodyPr>
          <a:lstStyle/>
          <a:p>
            <a:pPr>
              <a:lnSpc>
                <a:spcPct val="107000"/>
              </a:lnSpc>
            </a:pPr>
            <a:r>
              <a:rPr lang="en-US" sz="2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400" i="1" dirty="0">
                <a:latin typeface="Times New Roman" panose="02020603050405020304" pitchFamily="18" charset="0"/>
                <a:ea typeface="Calibri" panose="020F0502020204030204" pitchFamily="34" charset="0"/>
                <a:cs typeface="Times New Roman" panose="02020603050405020304" pitchFamily="18" charset="0"/>
              </a:rPr>
              <a:t>Can we do better?</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We can do significantly better. (See Chapter 02)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5738949" y="1604558"/>
            <a:ext cx="5207726" cy="401744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pPr>
            <a:r>
              <a:rPr lang="en-US" sz="2400" spc="-100" dirty="0">
                <a:ea typeface="Calibri" panose="020F0502020204030204" pitchFamily="34" charset="0"/>
                <a:cs typeface="Times New Roman" panose="02020603050405020304" pitchFamily="18" charset="0"/>
              </a:rPr>
              <a:t>function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multiply(x, y)</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Input: Two n-bit integers x and y, 		   where y ≥ 0</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Output: Their product</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if  y = 0  then return 0;</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z :=  multiply (x,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if y is even then return 2z</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else return x + 2z;</a:t>
            </a:r>
          </a:p>
          <a:p>
            <a:pPr marL="457200">
              <a:lnSpc>
                <a:spcPct val="107000"/>
              </a:lnSpc>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//z =</a:t>
            </a:r>
            <a:r>
              <a:rPr lang="en-US" sz="2400" dirty="0">
                <a:latin typeface="Times New Roman" panose="02020603050405020304" pitchFamily="18" charset="0"/>
                <a:ea typeface="Calibri" panose="020F0502020204030204" pitchFamily="34" charset="0"/>
                <a:cs typeface="Times New Roman" panose="02020603050405020304" pitchFamily="18" charset="0"/>
              </a:rPr>
              <a:t> x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Confused emoticon Stock Vector - 11275856">
            <a:extLst>
              <a:ext uri="{FF2B5EF4-FFF2-40B4-BE49-F238E27FC236}">
                <a16:creationId xmlns:a16="http://schemas.microsoft.com/office/drawing/2014/main" id="{658BF12D-D38A-4DA6-AF9E-74B878A5794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6976" y="1684421"/>
            <a:ext cx="467236" cy="421152"/>
          </a:xfrm>
          <a:prstGeom prst="rect">
            <a:avLst/>
          </a:prstGeom>
          <a:noFill/>
          <a:ln>
            <a:noFill/>
          </a:ln>
        </p:spPr>
      </p:pic>
    </p:spTree>
    <p:extLst>
      <p:ext uri="{BB962C8B-B14F-4D97-AF65-F5344CB8AC3E}">
        <p14:creationId xmlns:p14="http://schemas.microsoft.com/office/powerpoint/2010/main" val="3481226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276C49-C8A1-59F5-8CD3-1334E48F7001}"/>
              </a:ext>
            </a:extLst>
          </p:cNvPr>
          <p:cNvSpPr txBox="1"/>
          <p:nvPr/>
        </p:nvSpPr>
        <p:spPr>
          <a:xfrm>
            <a:off x="3757308" y="3059668"/>
            <a:ext cx="4413926" cy="584775"/>
          </a:xfrm>
          <a:prstGeom prst="rect">
            <a:avLst/>
          </a:prstGeom>
          <a:noFill/>
        </p:spPr>
        <p:txBody>
          <a:bodyPr wrap="square">
            <a:spAutoFit/>
          </a:bodyPr>
          <a:lstStyle/>
          <a:p>
            <a:pPr>
              <a:spcAft>
                <a:spcPts val="1800"/>
              </a:spcAft>
            </a:pPr>
            <a:r>
              <a:rPr lang="en-US" sz="3200" i="1" dirty="0">
                <a:solidFill>
                  <a:srgbClr val="0000FF"/>
                </a:solidFill>
                <a:ea typeface="Calibri" panose="020F0502020204030204" pitchFamily="34" charset="0"/>
                <a:cs typeface="Times New Roman" panose="02020603050405020304" pitchFamily="18" charset="0"/>
              </a:rPr>
              <a:t>Multiplication </a:t>
            </a:r>
            <a:r>
              <a:rPr lang="en-US" sz="3200" i="1" dirty="0">
                <a:solidFill>
                  <a:srgbClr val="0000FF"/>
                </a:solidFill>
                <a:effectLst/>
                <a:ea typeface="Calibri" panose="020F0502020204030204" pitchFamily="34" charset="0"/>
                <a:cs typeface="Times New Roman" panose="02020603050405020304" pitchFamily="18" charset="0"/>
              </a:rPr>
              <a:t>ẚ la Russe</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0343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51205C3-5361-4697-86C6-FA32FBDE263C}"/>
              </a:ext>
            </a:extLst>
          </p:cNvPr>
          <p:cNvSpPr txBox="1"/>
          <p:nvPr/>
        </p:nvSpPr>
        <p:spPr>
          <a:xfrm>
            <a:off x="848480" y="2361447"/>
            <a:ext cx="7652969" cy="62419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83579" y="591166"/>
                <a:ext cx="8391942" cy="5416226"/>
              </a:xfrm>
              <a:prstGeom prst="rect">
                <a:avLst/>
              </a:prstGeom>
            </p:spPr>
            <p:txBody>
              <a:bodyPr wrap="square">
                <a:spAutoFit/>
              </a:bodyPr>
              <a:lstStyle/>
              <a:p>
                <a:pPr>
                  <a:spcAft>
                    <a:spcPts val="1800"/>
                  </a:spcAft>
                </a:pPr>
                <a:r>
                  <a:rPr lang="en-US" sz="2600" i="1" dirty="0">
                    <a:solidFill>
                      <a:srgbClr val="0000FF"/>
                    </a:solidFill>
                    <a:ea typeface="Calibri" panose="020F0502020204030204" pitchFamily="34" charset="0"/>
                    <a:cs typeface="Times New Roman" panose="02020603050405020304" pitchFamily="18" charset="0"/>
                  </a:rPr>
                  <a:t>Multiplication </a:t>
                </a:r>
                <a:r>
                  <a:rPr lang="en-US" sz="2600" i="1" dirty="0">
                    <a:solidFill>
                      <a:srgbClr val="0000FF"/>
                    </a:solidFill>
                    <a:effectLst/>
                    <a:ea typeface="Calibri" panose="020F0502020204030204" pitchFamily="34" charset="0"/>
                    <a:cs typeface="Times New Roman" panose="02020603050405020304" pitchFamily="18" charset="0"/>
                  </a:rPr>
                  <a:t>ẚ la Russe</a:t>
                </a:r>
                <a:endParaRPr lang="en-US" sz="2600" dirty="0">
                  <a:effectLst/>
                  <a:ea typeface="Calibri" panose="020F0502020204030204" pitchFamily="34" charset="0"/>
                  <a:cs typeface="Times New Roman" panose="02020603050405020304" pitchFamily="18" charset="0"/>
                </a:endParaRPr>
              </a:p>
              <a:p>
                <a:pPr marL="461963"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multiplication ẚ la Russe is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919163" lvl="1"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nonorthodox algorithm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multiplying two positive integers, x and y. </a:t>
                </a:r>
              </a:p>
              <a:p>
                <a:pPr marL="919163" lvl="1" indent="-461963">
                  <a:spcAft>
                    <a:spcPts val="6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also called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Russian Peasant Method.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61963" indent="-461963">
                  <a:spcAft>
                    <a:spcPts val="1800"/>
                  </a:spcAft>
                  <a:buFont typeface="Arial" panose="020B0604020202020204" pitchFamily="34" charset="0"/>
                  <a:buChar char="•"/>
                </a:pP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Let x and y be positive integers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461963" indent="-461963">
                  <a:spcAft>
                    <a:spcPts val="18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Compute the product of x and y using:</a:t>
                </a:r>
              </a:p>
              <a:p>
                <a:pPr marL="228600" marR="0">
                  <a:spcBef>
                    <a:spcPts val="0"/>
                  </a:spcBef>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y</m:t>
                        </m:r>
                      </m:num>
                      <m:den>
                        <m:r>
                          <a:rPr lang="en-US" sz="24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x</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if y is even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y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b="0" i="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y</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x</m:t>
                    </m:r>
                    <m:r>
                      <a:rPr lang="en-US" sz="2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x</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if n is odd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83579" y="591166"/>
                <a:ext cx="8391942" cy="5416226"/>
              </a:xfrm>
              <a:prstGeom prst="rect">
                <a:avLst/>
              </a:prstGeom>
              <a:blipFill>
                <a:blip r:embed="rId2"/>
                <a:stretch>
                  <a:fillRect l="-1307" t="-901"/>
                </a:stretch>
              </a:blipFill>
            </p:spPr>
            <p:txBody>
              <a:bodyPr/>
              <a:lstStyle/>
              <a:p>
                <a:r>
                  <a:rPr lang="en-US">
                    <a:noFill/>
                  </a:rPr>
                  <a:t> </a:t>
                </a:r>
              </a:p>
            </p:txBody>
          </p:sp>
        </mc:Fallback>
      </mc:AlternateContent>
      <p:sp>
        <p:nvSpPr>
          <p:cNvPr id="3" name="Left Brace 2"/>
          <p:cNvSpPr>
            <a:spLocks/>
          </p:cNvSpPr>
          <p:nvPr/>
        </p:nvSpPr>
        <p:spPr bwMode="auto">
          <a:xfrm>
            <a:off x="3013882" y="4168211"/>
            <a:ext cx="151375" cy="1375004"/>
          </a:xfrm>
          <a:prstGeom prst="leftBrace">
            <a:avLst>
              <a:gd name="adj1" fmla="val 75877"/>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Text Box 482"/>
          <p:cNvSpPr txBox="1">
            <a:spLocks/>
          </p:cNvSpPr>
          <p:nvPr/>
        </p:nvSpPr>
        <p:spPr>
          <a:xfrm>
            <a:off x="6896391" y="3872360"/>
            <a:ext cx="4260708" cy="156665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khwarizmi’s</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method:</a:t>
            </a:r>
            <a:endParaRPr lang="en-US" sz="2000" dirty="0">
              <a:effectLst/>
              <a:ea typeface="Calibri" panose="020F0502020204030204" pitchFamily="34" charset="0"/>
              <a:cs typeface="Times New Roman" panose="02020603050405020304" pitchFamily="18" charset="0"/>
            </a:endParaRPr>
          </a:p>
          <a:p>
            <a:pPr marL="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2(x * </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y/2 </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if y is even  </a:t>
            </a:r>
            <a:endParaRPr lang="en-US" sz="2000" dirty="0">
              <a:effectLst/>
              <a:ea typeface="Calibri" panose="020F0502020204030204" pitchFamily="34" charset="0"/>
              <a:cs typeface="Times New Roman" panose="02020603050405020304" pitchFamily="18" charset="0"/>
            </a:endParaRPr>
          </a:p>
          <a:p>
            <a:pPr>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x*y =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x + 2(x * </a:t>
            </a:r>
            <a:r>
              <a:rPr lang="en-US" sz="20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y/2 </a:t>
            </a:r>
            <a:r>
              <a:rPr lang="en-US" sz="20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if y is odd</a:t>
            </a:r>
            <a:r>
              <a:rPr lang="en-US" sz="2000" dirty="0">
                <a:effectLst/>
                <a:ea typeface="Calibri" panose="020F0502020204030204" pitchFamily="34" charset="0"/>
                <a:cs typeface="Times New Roman" panose="02020603050405020304" pitchFamily="18" charset="0"/>
              </a:rPr>
              <a:t>  </a:t>
            </a:r>
          </a:p>
        </p:txBody>
      </p:sp>
      <p:sp>
        <p:nvSpPr>
          <p:cNvPr id="5" name="Left Brace 4"/>
          <p:cNvSpPr>
            <a:spLocks/>
          </p:cNvSpPr>
          <p:nvPr/>
        </p:nvSpPr>
        <p:spPr bwMode="auto">
          <a:xfrm>
            <a:off x="7645723" y="4361265"/>
            <a:ext cx="97766" cy="912435"/>
          </a:xfrm>
          <a:prstGeom prst="leftBrace">
            <a:avLst>
              <a:gd name="adj1" fmla="val 75877"/>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Cloud Callout 5"/>
          <p:cNvSpPr/>
          <p:nvPr/>
        </p:nvSpPr>
        <p:spPr>
          <a:xfrm flipH="1">
            <a:off x="524455" y="1862827"/>
            <a:ext cx="540688" cy="405516"/>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onfused emoticon Stock Vector - 11275856">
            <a:extLst>
              <a:ext uri="{FF2B5EF4-FFF2-40B4-BE49-F238E27FC236}">
                <a16:creationId xmlns:a16="http://schemas.microsoft.com/office/drawing/2014/main" id="{3B14063C-D213-43DC-8337-0CD6A8858C5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59" y="1862827"/>
            <a:ext cx="394583" cy="405516"/>
          </a:xfrm>
          <a:prstGeom prst="rect">
            <a:avLst/>
          </a:prstGeom>
          <a:noFill/>
          <a:ln>
            <a:noFill/>
          </a:ln>
        </p:spPr>
      </p:pic>
    </p:spTree>
    <p:extLst>
      <p:ext uri="{BB962C8B-B14F-4D97-AF65-F5344CB8AC3E}">
        <p14:creationId xmlns:p14="http://schemas.microsoft.com/office/powerpoint/2010/main" val="3310832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C9B900-2ED1-4111-AA3B-F7385E5E059D}"/>
              </a:ext>
            </a:extLst>
          </p:cNvPr>
          <p:cNvSpPr txBox="1"/>
          <p:nvPr/>
        </p:nvSpPr>
        <p:spPr>
          <a:xfrm>
            <a:off x="841899" y="2185751"/>
            <a:ext cx="8858155" cy="742800"/>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13665" y="318858"/>
            <a:ext cx="9564669" cy="6463308"/>
          </a:xfrm>
          <a:prstGeom prst="rect">
            <a:avLst/>
          </a:prstGeom>
        </p:spPr>
        <p:txBody>
          <a:bodyPr wrap="square">
            <a:spAutoFit/>
          </a:bodyPr>
          <a:lstStyle/>
          <a:p>
            <a:pPr>
              <a:spcAft>
                <a:spcPts val="1800"/>
              </a:spcAft>
            </a:pPr>
            <a:r>
              <a:rPr lang="en-US" sz="2600" spc="-100" dirty="0">
                <a:ea typeface="Calibri" panose="020F0502020204030204" pitchFamily="34" charset="0"/>
                <a:cs typeface="Times New Roman" panose="02020603050405020304" pitchFamily="18" charset="0"/>
              </a:rPr>
              <a:t>Compute the product x * y, where y  and x are positive integers.</a:t>
            </a:r>
          </a:p>
          <a:p>
            <a:pPr marL="461963" indent="-461963">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Compute product</a:t>
            </a:r>
            <a:r>
              <a:rPr lang="en-US" sz="2400" b="1" dirty="0">
                <a:latin typeface="Times New Roman" panose="02020603050405020304" pitchFamily="18" charset="0"/>
                <a:ea typeface="Calibri" panose="020F0502020204030204" pitchFamily="34" charset="0"/>
                <a:cs typeface="Times New Roman" panose="02020603050405020304" pitchFamily="18" charset="0"/>
              </a:rPr>
              <a:t> x * y  </a:t>
            </a:r>
            <a:r>
              <a:rPr lang="en-US" sz="2400" dirty="0">
                <a:latin typeface="Times New Roman" panose="02020603050405020304" pitchFamily="18" charset="0"/>
                <a:ea typeface="Calibri" panose="020F0502020204030204" pitchFamily="34" charset="0"/>
                <a:cs typeface="Times New Roman" panose="02020603050405020304" pitchFamily="18" charset="0"/>
              </a:rPr>
              <a:t>either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recursively </a:t>
            </a:r>
            <a:r>
              <a:rPr lang="en-US" sz="2400" dirty="0">
                <a:latin typeface="Times New Roman" panose="02020603050405020304" pitchFamily="18" charset="0"/>
                <a:ea typeface="Calibri" panose="020F0502020204030204" pitchFamily="34" charset="0"/>
                <a:cs typeface="Times New Roman" panose="02020603050405020304" pitchFamily="18" charset="0"/>
              </a:rPr>
              <a:t>or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iteratively</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p>
          <a:p>
            <a:pPr marL="461963" indent="-461963">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difference between the Russian Peasant Method </a:t>
            </a:r>
            <a:r>
              <a:rPr lang="en-US" sz="2400" dirty="0">
                <a:latin typeface="Times New Roman" panose="02020603050405020304" pitchFamily="18" charset="0"/>
                <a:ea typeface="Calibri" panose="020F0502020204030204" pitchFamily="34" charset="0"/>
                <a:cs typeface="Times New Roman" panose="02020603050405020304" pitchFamily="18" charset="0"/>
              </a:rPr>
              <a:t>and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 Khwarizmi’s algorithm (coded as </a:t>
            </a:r>
            <a:r>
              <a:rPr lang="en-US" sz="2400" dirty="0">
                <a:latin typeface="Times New Roman" panose="02020603050405020304" pitchFamily="18" charset="0"/>
                <a:ea typeface="Calibri" panose="020F0502020204030204" pitchFamily="34" charset="0"/>
                <a:cs typeface="Times New Roman" panose="02020603050405020304" pitchFamily="18" charset="0"/>
              </a:rPr>
              <a:t>Multiplication à la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Franҫais</a:t>
            </a:r>
            <a:r>
              <a:rPr lang="en-US" sz="2400" dirty="0">
                <a:latin typeface="Times New Roman" panose="02020603050405020304" pitchFamily="18" charset="0"/>
                <a:ea typeface="Calibri" panose="020F0502020204030204" pitchFamily="34" charset="0"/>
                <a:cs typeface="Times New Roman" panose="02020603050405020304" pitchFamily="18" charset="0"/>
              </a:rPr>
              <a:t>) is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that </a:t>
            </a:r>
          </a:p>
          <a:p>
            <a:pPr marL="919163" lvl="1" indent="-461963">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integer (even) division, and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a:p>
            <a:pPr marL="919163" lvl="1" indent="-461963">
              <a:buFont typeface="Arial" panose="020B0604020202020204" pitchFamily="34" charset="0"/>
              <a:buChar char="•"/>
            </a:pP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reduce the value of y by one(1) if y is an odd number.</a:t>
            </a: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Let’s measure the instance size by the value of y.</a:t>
            </a:r>
          </a:p>
          <a:p>
            <a:pPr>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y is even, </a:t>
            </a:r>
            <a:r>
              <a:rPr lang="en-US" sz="2400" dirty="0">
                <a:latin typeface="Times New Roman" panose="02020603050405020304" pitchFamily="18" charset="0"/>
                <a:ea typeface="Calibri" panose="020F0502020204030204" pitchFamily="34" charset="0"/>
                <a:cs typeface="Times New Roman" panose="02020603050405020304" pitchFamily="18" charset="0"/>
              </a:rPr>
              <a:t>an instance of half the size has to deal with y/2 or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57200" indent="457200">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y * x = (y/2) * 2x.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solidFill>
                  <a:srgbClr val="0000FF"/>
                </a:solidFill>
                <a:ea typeface="Calibri" panose="020F0502020204030204" pitchFamily="34" charset="0"/>
                <a:cs typeface="Times New Roman" panose="02020603050405020304" pitchFamily="18" charset="0"/>
              </a:rPr>
              <a:t>Multiplication ẚ la Russe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indent="457200">
              <a:spcBef>
                <a:spcPts val="0"/>
              </a:spcBef>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(2x *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if y is even</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khwarizmi’s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3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y is odd</a:t>
            </a:r>
            <a:r>
              <a:rPr lang="en-US" sz="2300" dirty="0">
                <a:latin typeface="Times New Roman" panose="02020603050405020304" pitchFamily="18" charset="0"/>
                <a:ea typeface="Calibri" panose="020F0502020204030204" pitchFamily="34" charset="0"/>
                <a:cs typeface="Times New Roman" panose="02020603050405020304" pitchFamily="18" charset="0"/>
              </a:rPr>
              <a:t>, we have </a:t>
            </a:r>
          </a:p>
          <a:p>
            <a:pPr>
              <a:spcAft>
                <a:spcPts val="600"/>
              </a:spcAft>
            </a:pP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y * x = ((y – 1)/2) * 2x  + x.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solidFill>
                  <a:srgbClr val="0000FF"/>
                </a:solidFill>
                <a:ea typeface="Calibri" panose="020F0502020204030204" pitchFamily="34" charset="0"/>
                <a:cs typeface="Times New Roman" panose="02020603050405020304" pitchFamily="18" charset="0"/>
              </a:rPr>
              <a:t>Multiplication ẚ la Russe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+ 2(x *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if y is odd</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khwarizmi’s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x + 2x * </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y/2 </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Use the trivial case of 1 * x = x  to stop.</a:t>
            </a:r>
          </a:p>
        </p:txBody>
      </p:sp>
      <p:pic>
        <p:nvPicPr>
          <p:cNvPr id="5" name="Picture 2" descr="Image result for smiley face images">
            <a:extLst>
              <a:ext uri="{FF2B5EF4-FFF2-40B4-BE49-F238E27FC236}">
                <a16:creationId xmlns:a16="http://schemas.microsoft.com/office/drawing/2014/main" id="{B865CCC7-F84C-4FF3-8E65-B6B2DCD0D6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16429">
            <a:off x="575441" y="4847706"/>
            <a:ext cx="532917" cy="38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31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67443232"/>
              </p:ext>
            </p:extLst>
          </p:nvPr>
        </p:nvGraphicFramePr>
        <p:xfrm>
          <a:off x="1008333" y="2218118"/>
          <a:ext cx="4899804" cy="3541776"/>
        </p:xfrm>
        <a:graphic>
          <a:graphicData uri="http://schemas.openxmlformats.org/drawingml/2006/table">
            <a:tbl>
              <a:tblPr firstRow="1" firstCol="1" bandRow="1">
                <a:tableStyleId>{5C22544A-7EE6-4342-B048-85BDC9FD1C3A}</a:tableStyleId>
              </a:tblPr>
              <a:tblGrid>
                <a:gridCol w="871269">
                  <a:extLst>
                    <a:ext uri="{9D8B030D-6E8A-4147-A177-3AD203B41FA5}">
                      <a16:colId xmlns:a16="http://schemas.microsoft.com/office/drawing/2014/main" val="20000"/>
                    </a:ext>
                  </a:extLst>
                </a:gridCol>
                <a:gridCol w="810883">
                  <a:extLst>
                    <a:ext uri="{9D8B030D-6E8A-4147-A177-3AD203B41FA5}">
                      <a16:colId xmlns:a16="http://schemas.microsoft.com/office/drawing/2014/main" val="20001"/>
                    </a:ext>
                  </a:extLst>
                </a:gridCol>
                <a:gridCol w="1799288">
                  <a:extLst>
                    <a:ext uri="{9D8B030D-6E8A-4147-A177-3AD203B41FA5}">
                      <a16:colId xmlns:a16="http://schemas.microsoft.com/office/drawing/2014/main" val="20002"/>
                    </a:ext>
                  </a:extLst>
                </a:gridCol>
                <a:gridCol w="1418364">
                  <a:extLst>
                    <a:ext uri="{9D8B030D-6E8A-4147-A177-3AD203B41FA5}">
                      <a16:colId xmlns:a16="http://schemas.microsoft.com/office/drawing/2014/main" val="20003"/>
                    </a:ext>
                  </a:extLst>
                </a:gridCol>
              </a:tblGrid>
              <a:tr h="0">
                <a:tc>
                  <a:txBody>
                    <a:bodyPr/>
                    <a:lstStyle/>
                    <a:p>
                      <a:pPr marL="0" marR="0" algn="ctr">
                        <a:lnSpc>
                          <a:spcPct val="150000"/>
                        </a:lnSpc>
                        <a:spcBef>
                          <a:spcPts val="0"/>
                        </a:spcBef>
                        <a:spcAft>
                          <a:spcPts val="0"/>
                        </a:spcAft>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200514073"/>
                  </a:ext>
                </a:extLst>
              </a:tr>
              <a:tr h="0">
                <a:tc>
                  <a:txBody>
                    <a:bodyPr/>
                    <a:lstStyle/>
                    <a:p>
                      <a:pPr marL="0" marR="0" algn="ctr">
                        <a:lnSpc>
                          <a:spcPct val="150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38</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13</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0">
                <a:tc>
                  <a:txBody>
                    <a:bodyPr/>
                    <a:lstStyle/>
                    <a:p>
                      <a:pPr marL="0" marR="0" algn="ctr">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19</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26</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38 is even</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0">
                <a:tc>
                  <a:txBody>
                    <a:bodyPr/>
                    <a:lstStyle/>
                    <a:p>
                      <a:pPr marL="0" marR="0" algn="ctr">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9</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52</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(+26)</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19 is odd</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0">
                <a:tc>
                  <a:txBody>
                    <a:bodyPr/>
                    <a:lstStyle/>
                    <a:p>
                      <a:pPr marL="0" marR="0" algn="ctr">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104</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(+52)</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9 is odd</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0">
                <a:tc>
                  <a:txBody>
                    <a:bodyPr/>
                    <a:lstStyle/>
                    <a:p>
                      <a:pPr marL="0" marR="0" algn="ctr">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208</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 is even</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0">
                <a:tc>
                  <a:txBody>
                    <a:bodyPr/>
                    <a:lstStyle/>
                    <a:p>
                      <a:pPr marL="0" marR="0" algn="ctr">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416</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 is even</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0">
                <a:tc>
                  <a:txBody>
                    <a:bodyPr/>
                    <a:lstStyle/>
                    <a:p>
                      <a:pPr marL="0" marR="0" algn="ctr">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a:solidFill>
                            <a:srgbClr val="003399"/>
                          </a:solidFill>
                          <a:effectLst/>
                          <a:latin typeface="Times New Roman" panose="02020603050405020304" pitchFamily="18" charset="0"/>
                          <a:cs typeface="Times New Roman" panose="02020603050405020304" pitchFamily="18" charset="0"/>
                        </a:rPr>
                        <a:t>494</a:t>
                      </a:r>
                      <a:endParaRPr lang="en-US" sz="2200">
                        <a:solidFill>
                          <a:srgbClr val="00339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dirty="0">
                          <a:solidFill>
                            <a:srgbClr val="003399"/>
                          </a:solidFill>
                          <a:effectLst/>
                          <a:latin typeface="Times New Roman" panose="02020603050405020304" pitchFamily="18" charset="0"/>
                          <a:cs typeface="Times New Roman" panose="02020603050405020304" pitchFamily="18" charset="0"/>
                        </a:rPr>
                        <a:t>+26+52+416</a:t>
                      </a:r>
                      <a:endParaRPr lang="en-US" sz="2200" dirty="0">
                        <a:solidFill>
                          <a:srgbClr val="00339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bl>
          </a:graphicData>
        </a:graphic>
      </p:graphicFrame>
      <p:sp>
        <p:nvSpPr>
          <p:cNvPr id="3" name="Rectangle 1"/>
          <p:cNvSpPr>
            <a:spLocks noChangeArrowheads="1"/>
          </p:cNvSpPr>
          <p:nvPr/>
        </p:nvSpPr>
        <p:spPr bwMode="auto">
          <a:xfrm>
            <a:off x="1492371" y="1068927"/>
            <a:ext cx="91871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Example</a:t>
            </a:r>
            <a:r>
              <a:rPr kumimoji="0" lang="en-US" altLang="en-US" sz="22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0.10: 	Compute 38 * 13</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5230482" y="1453647"/>
                <a:ext cx="6441058" cy="3242683"/>
              </a:xfrm>
              <a:prstGeom prst="rect">
                <a:avLst/>
              </a:prstGeom>
            </p:spPr>
            <p:txBody>
              <a:bodyPr wrap="square">
                <a:spAutoFit/>
              </a:bodyPr>
              <a:lstStyle/>
              <a:p>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38 * 13 	=   </a:t>
                </a:r>
                <a14:m>
                  <m:oMath xmlns:m="http://schemas.openxmlformats.org/officeDocument/2006/math">
                    <m:f>
                      <m:fPr>
                        <m:ctrlPr>
                          <a:rPr lang="en-US" sz="20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38</m:t>
                        </m:r>
                      </m:num>
                      <m:den>
                        <m:r>
                          <a:rPr lang="en-US" sz="20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den>
                    </m:f>
                    <m:r>
                      <a:rPr lang="en-US" sz="20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r>
                      <a:rPr lang="en-US" sz="20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13=19</m:t>
                    </m:r>
                    <m:r>
                      <a:rPr lang="en-US" sz="2000" i="1">
                        <a:effectLst/>
                        <a:latin typeface="Cambria Math" panose="02040503050406030204" pitchFamily="18" charset="0"/>
                        <a:ea typeface="Calibri" panose="020F0502020204030204" pitchFamily="34" charset="0"/>
                        <a:cs typeface="Times New Roman" panose="02020603050405020304" pitchFamily="18" charset="0"/>
                      </a:rPr>
                      <m:t>∗26</m:t>
                    </m:r>
                  </m:oMath>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rgbClr val="0000FF"/>
                            </a:solidFill>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solidFill>
                              <a:srgbClr val="0000FF"/>
                            </a:solidFill>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19−1</m:t>
                        </m:r>
                      </m:num>
                      <m:den>
                        <m:r>
                          <a:rPr lang="en-US" sz="2000" i="1">
                            <a:solidFill>
                              <a:srgbClr val="0000FF"/>
                            </a:solidFill>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i="1">
                        <a:solidFill>
                          <a:srgbClr val="0000FF"/>
                        </a:solidFill>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 2∗26+26=9 </m:t>
                    </m:r>
                    <m:r>
                      <a:rPr lang="en-US" sz="2000" i="1">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∗52+26</m:t>
                    </m:r>
                  </m:oMath>
                </a14:m>
                <a:endParaRPr lang="en-US"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9−1</m:t>
                        </m:r>
                      </m:num>
                      <m:den>
                        <m:r>
                          <a:rPr lang="en-US" sz="20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∗2∗52+52</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)+26</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4 * 104 + 52 + 26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∗2∗104</m:t>
                        </m:r>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+52+26=2∗208+52+26</m:t>
                    </m:r>
                  </m:oMath>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1" smtClean="0">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∗208</m:t>
                        </m:r>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+52+26=1∗416+52+</m:t>
                    </m:r>
                    <m:r>
                      <a:rPr lang="en-US" sz="2000" i="1" smtClean="0">
                        <a:effectLst/>
                        <a:latin typeface="Cambria Math" panose="02040503050406030204" pitchFamily="18" charset="0"/>
                        <a:ea typeface="Times New Roman" panose="02020603050405020304" pitchFamily="18" charset="0"/>
                        <a:cs typeface="Times New Roman" panose="02020603050405020304" pitchFamily="18" charset="0"/>
                      </a:rPr>
                      <m:t>26</m:t>
                    </m:r>
                  </m:oMath>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494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5230482" y="1453647"/>
                <a:ext cx="6441058" cy="3242683"/>
              </a:xfrm>
              <a:prstGeom prst="rect">
                <a:avLst/>
              </a:prstGeom>
              <a:blipFill>
                <a:blip r:embed="rId2"/>
                <a:stretch>
                  <a:fillRect l="-946" b="-2256"/>
                </a:stretch>
              </a:blipFill>
            </p:spPr>
            <p:txBody>
              <a:bodyPr/>
              <a:lstStyle/>
              <a:p>
                <a:r>
                  <a:rPr lang="en-US">
                    <a:noFill/>
                  </a:rPr>
                  <a:t> </a:t>
                </a:r>
              </a:p>
            </p:txBody>
          </p:sp>
        </mc:Fallback>
      </mc:AlternateContent>
      <p:sp>
        <p:nvSpPr>
          <p:cNvPr id="5" name="Rectangle 4"/>
          <p:cNvSpPr/>
          <p:nvPr/>
        </p:nvSpPr>
        <p:spPr>
          <a:xfrm>
            <a:off x="6103190" y="5198410"/>
            <a:ext cx="5492151" cy="1080296"/>
          </a:xfrm>
          <a:prstGeom prst="rect">
            <a:avLst/>
          </a:prstGeom>
        </p:spPr>
        <p:txBody>
          <a:bodyPr wrap="square">
            <a:spAutoFit/>
          </a:bodyPr>
          <a:lstStyle/>
          <a:p>
            <a:pPr>
              <a:lnSpc>
                <a:spcPct val="107000"/>
              </a:lnSpc>
            </a:pPr>
            <a:r>
              <a:rPr lang="en-US" sz="20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What is the time efficiency class of Russian peasant multiplication?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total time taken is thus O(n</a:t>
            </a:r>
            <a:r>
              <a:rPr lang="en-US" sz="20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a:latin typeface="Times New Roman" panose="02020603050405020304" pitchFamily="18" charset="0"/>
                <a:ea typeface="Calibri" panose="020F0502020204030204" pitchFamily="34" charset="0"/>
                <a:cs typeface="Times New Roman" panose="02020603050405020304" pitchFamily="18" charset="0"/>
              </a:rPr>
              <a:t>[Prove it.]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C2CF4D59-579B-4175-8945-2B8269E027A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215" y="3592702"/>
            <a:ext cx="520065" cy="349885"/>
          </a:xfrm>
          <a:prstGeom prst="rect">
            <a:avLst/>
          </a:prstGeom>
          <a:noFill/>
          <a:ln>
            <a:noFill/>
          </a:ln>
        </p:spPr>
      </p:pic>
    </p:spTree>
    <p:extLst>
      <p:ext uri="{BB962C8B-B14F-4D97-AF65-F5344CB8AC3E}">
        <p14:creationId xmlns:p14="http://schemas.microsoft.com/office/powerpoint/2010/main" val="11997058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1774DBC-EA89-45F7-867A-FA0BE3BACB71}"/>
              </a:ext>
            </a:extLst>
          </p:cNvPr>
          <p:cNvSpPr txBox="1"/>
          <p:nvPr/>
        </p:nvSpPr>
        <p:spPr>
          <a:xfrm>
            <a:off x="984072" y="5770808"/>
            <a:ext cx="10644989" cy="536835"/>
          </a:xfrm>
          <a:prstGeom prst="rect">
            <a:avLst/>
          </a:prstGeom>
          <a:solidFill>
            <a:srgbClr val="FFFF00"/>
          </a:solidFill>
        </p:spPr>
        <p:txBody>
          <a:bodyPr wrap="square" rtlCol="0">
            <a:spAutoFit/>
          </a:bodyPr>
          <a:lstStyle/>
          <a:p>
            <a:endParaRPr lang="en-US" dirty="0"/>
          </a:p>
        </p:txBody>
      </p:sp>
      <p:sp>
        <p:nvSpPr>
          <p:cNvPr id="3" name="Rectangle 1"/>
          <p:cNvSpPr>
            <a:spLocks noChangeArrowheads="1"/>
          </p:cNvSpPr>
          <p:nvPr/>
        </p:nvSpPr>
        <p:spPr bwMode="auto">
          <a:xfrm>
            <a:off x="1354348" y="850276"/>
            <a:ext cx="880742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Example</a:t>
            </a:r>
            <a:r>
              <a:rPr kumimoji="0" lang="en-US" altLang="en-US"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0.11</a:t>
            </a: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 example of computing 50 * 65</a:t>
            </a:r>
            <a:r>
              <a:rPr kumimoji="0" lang="en-US" altLang="en-US" sz="2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with this algorithm is given in Figure: </a:t>
            </a:r>
          </a:p>
          <a:p>
            <a:pPr lvl="0" eaLnBrk="0" fontAlgn="base" hangingPunct="0">
              <a:spcBef>
                <a:spcPct val="0"/>
              </a:spcBef>
              <a:spcAft>
                <a:spcPct val="0"/>
              </a:spcAft>
            </a:pPr>
            <a:r>
              <a:rPr lang="en-US" altLang="en-US" sz="2200" dirty="0">
                <a:latin typeface="Times New Roman" panose="02020603050405020304" pitchFamily="18" charset="0"/>
                <a:ea typeface="Calibri" panose="020F0502020204030204" pitchFamily="34" charset="0"/>
                <a:cs typeface="Times New Roman" panose="02020603050405020304" pitchFamily="18" charset="0"/>
              </a:rPr>
              <a:t>A</a:t>
            </a:r>
            <a:r>
              <a:rPr kumimoji="0" lang="en-US" altLang="en-US"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ll the extra addends shown in the parentheses in the Figure are in the rows with odd values in the first column. Apply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Russian Peasant Method  and </a:t>
            </a:r>
            <a:r>
              <a:rPr lang="en-US" sz="2000" dirty="0">
                <a:latin typeface="Times New Roman" panose="02020603050405020304" pitchFamily="18" charset="0"/>
                <a:ea typeface="Calibri" panose="020F0502020204030204" pitchFamily="34" charset="0"/>
                <a:cs typeface="Times New Roman" panose="02020603050405020304" pitchFamily="18" charset="0"/>
              </a:rPr>
              <a:t>Al Khwarizmi’s algorithm yielding the following results:</a:t>
            </a:r>
            <a:endParaRPr kumimoji="0" lang="en-US" altLang="en-US" sz="2200" b="0" i="0" u="none" strike="noStrike" cap="none" normalizeH="0" baseline="0" dirty="0">
              <a:ln>
                <a:noFill/>
              </a:ln>
              <a:solidFill>
                <a:schemeClr val="tx1"/>
              </a:solidFill>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401090385"/>
              </p:ext>
            </p:extLst>
          </p:nvPr>
        </p:nvGraphicFramePr>
        <p:xfrm>
          <a:off x="1490703" y="2939448"/>
          <a:ext cx="5839425" cy="2693601"/>
        </p:xfrm>
        <a:graphic>
          <a:graphicData uri="http://schemas.openxmlformats.org/drawingml/2006/table">
            <a:tbl>
              <a:tblPr firstRow="1" firstCol="1" bandRow="1" bandCol="1">
                <a:tableStyleId>{5C22544A-7EE6-4342-B048-85BDC9FD1C3A}</a:tableStyleId>
              </a:tblPr>
              <a:tblGrid>
                <a:gridCol w="1207040">
                  <a:extLst>
                    <a:ext uri="{9D8B030D-6E8A-4147-A177-3AD203B41FA5}">
                      <a16:colId xmlns:a16="http://schemas.microsoft.com/office/drawing/2014/main" val="20000"/>
                    </a:ext>
                  </a:extLst>
                </a:gridCol>
                <a:gridCol w="1440611">
                  <a:extLst>
                    <a:ext uri="{9D8B030D-6E8A-4147-A177-3AD203B41FA5}">
                      <a16:colId xmlns:a16="http://schemas.microsoft.com/office/drawing/2014/main" val="20001"/>
                    </a:ext>
                  </a:extLst>
                </a:gridCol>
                <a:gridCol w="3191774">
                  <a:extLst>
                    <a:ext uri="{9D8B030D-6E8A-4147-A177-3AD203B41FA5}">
                      <a16:colId xmlns:a16="http://schemas.microsoft.com/office/drawing/2014/main" val="20002"/>
                    </a:ext>
                  </a:extLst>
                </a:gridCol>
              </a:tblGrid>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y</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x</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65</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43645">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130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since 50 is even</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260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(+130),      since 25 is odd</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6</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520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since 12 is even</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1040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since 6 is even</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2080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(+1040),      since 3 is odd</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335708">
                <a:tc>
                  <a:txBody>
                    <a:bodyPr/>
                    <a:lstStyle/>
                    <a:p>
                      <a:pPr marL="0" marR="0">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3250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+(130 + 1040+2080)=3250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14073284"/>
              </p:ext>
            </p:extLst>
          </p:nvPr>
        </p:nvGraphicFramePr>
        <p:xfrm>
          <a:off x="7781510" y="2939448"/>
          <a:ext cx="3847551" cy="2693601"/>
        </p:xfrm>
        <a:graphic>
          <a:graphicData uri="http://schemas.openxmlformats.org/drawingml/2006/table">
            <a:tbl>
              <a:tblPr firstRow="1" firstCol="1" bandRow="1" bandCol="1">
                <a:tableStyleId>{5C22544A-7EE6-4342-B048-85BDC9FD1C3A}</a:tableStyleId>
              </a:tblPr>
              <a:tblGrid>
                <a:gridCol w="795309">
                  <a:extLst>
                    <a:ext uri="{9D8B030D-6E8A-4147-A177-3AD203B41FA5}">
                      <a16:colId xmlns:a16="http://schemas.microsoft.com/office/drawing/2014/main" val="20000"/>
                    </a:ext>
                  </a:extLst>
                </a:gridCol>
                <a:gridCol w="949207">
                  <a:extLst>
                    <a:ext uri="{9D8B030D-6E8A-4147-A177-3AD203B41FA5}">
                      <a16:colId xmlns:a16="http://schemas.microsoft.com/office/drawing/2014/main" val="20001"/>
                    </a:ext>
                  </a:extLst>
                </a:gridCol>
                <a:gridCol w="2103035">
                  <a:extLst>
                    <a:ext uri="{9D8B030D-6E8A-4147-A177-3AD203B41FA5}">
                      <a16:colId xmlns:a16="http://schemas.microsoft.com/office/drawing/2014/main" val="20002"/>
                    </a:ext>
                  </a:extLst>
                </a:gridCol>
              </a:tblGrid>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y</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x</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65</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strike-out</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43645">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130</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260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strike-out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6</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520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a:lnSpc>
                          <a:spcPct val="107000"/>
                        </a:lnSpc>
                        <a:spcBef>
                          <a:spcPts val="0"/>
                        </a:spcBef>
                        <a:spcAft>
                          <a:spcPts val="0"/>
                        </a:spcAft>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strike out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1040</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2080</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335708">
                <a:tc>
                  <a:txBody>
                    <a:bodyPr/>
                    <a:lstStyle/>
                    <a:p>
                      <a:pPr marL="0" marR="0">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ea typeface="+mn-ea"/>
                          <a:cs typeface="Times New Roman" panose="02020603050405020304" pitchFamily="18" charset="0"/>
                        </a:rPr>
                        <a:t>3205</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bl>
          </a:graphicData>
        </a:graphic>
      </p:graphicFrame>
      <p:sp>
        <p:nvSpPr>
          <p:cNvPr id="7" name="TextBox 6">
            <a:extLst>
              <a:ext uri="{FF2B5EF4-FFF2-40B4-BE49-F238E27FC236}">
                <a16:creationId xmlns:a16="http://schemas.microsoft.com/office/drawing/2014/main" id="{B75B8D80-1872-43F9-AB93-6547C3E71AC5}"/>
              </a:ext>
            </a:extLst>
          </p:cNvPr>
          <p:cNvSpPr txBox="1"/>
          <p:nvPr/>
        </p:nvSpPr>
        <p:spPr>
          <a:xfrm>
            <a:off x="2686049" y="5783229"/>
            <a:ext cx="8807419" cy="369332"/>
          </a:xfrm>
          <a:prstGeom prst="rect">
            <a:avLst/>
          </a:prstGeom>
          <a:noFill/>
        </p:spPr>
        <p:txBody>
          <a:bodyPr wrap="square">
            <a:spAutoFit/>
          </a:bodyPr>
          <a:lstStyle/>
          <a:p>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Russian Peasant Method                                     	    </a:t>
            </a:r>
            <a:r>
              <a:rPr lang="en-US" sz="1800" dirty="0">
                <a:latin typeface="Times New Roman" panose="02020603050405020304" pitchFamily="18" charset="0"/>
                <a:ea typeface="Calibri" panose="020F0502020204030204" pitchFamily="34" charset="0"/>
                <a:cs typeface="Times New Roman" panose="02020603050405020304" pitchFamily="18" charset="0"/>
              </a:rPr>
              <a:t>Al Khwarizmi’s algorithm </a:t>
            </a:r>
            <a:endParaRPr lang="en-US" dirty="0"/>
          </a:p>
        </p:txBody>
      </p:sp>
    </p:spTree>
    <p:extLst>
      <p:ext uri="{BB962C8B-B14F-4D97-AF65-F5344CB8AC3E}">
        <p14:creationId xmlns:p14="http://schemas.microsoft.com/office/powerpoint/2010/main" val="363105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991" y="1055392"/>
            <a:ext cx="9192883" cy="799065"/>
          </a:xfrm>
          <a:prstGeom prst="rect">
            <a:avLst/>
          </a:prstGeom>
        </p:spPr>
        <p:txBody>
          <a:bodyPr wrap="square">
            <a:spAutoFit/>
          </a:bodyPr>
          <a:lstStyle/>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There we can find the product by simply adding all the elements in the</a:t>
            </a:r>
            <a:r>
              <a:rPr lang="en-US" sz="2200" b="1" dirty="0">
                <a:latin typeface="Times New Roman" panose="02020603050405020304" pitchFamily="18" charset="0"/>
                <a:ea typeface="Calibri" panose="020F0502020204030204" pitchFamily="34" charset="0"/>
                <a:cs typeface="Times New Roman" panose="02020603050405020304" pitchFamily="18" charset="0"/>
              </a:rPr>
              <a:t> x </a:t>
            </a:r>
            <a:r>
              <a:rPr lang="en-US" sz="2200" dirty="0">
                <a:latin typeface="Times New Roman" panose="02020603050405020304" pitchFamily="18" charset="0"/>
                <a:ea typeface="Calibri" panose="020F0502020204030204" pitchFamily="34" charset="0"/>
                <a:cs typeface="Times New Roman" panose="02020603050405020304" pitchFamily="18" charset="0"/>
              </a:rPr>
              <a:t>column that have an odd number in the</a:t>
            </a:r>
            <a:r>
              <a:rPr lang="en-US" sz="2200" b="1" dirty="0">
                <a:latin typeface="Times New Roman" panose="02020603050405020304" pitchFamily="18" charset="0"/>
                <a:ea typeface="Calibri" panose="020F0502020204030204" pitchFamily="34" charset="0"/>
                <a:cs typeface="Times New Roman" panose="02020603050405020304" pitchFamily="18" charset="0"/>
              </a:rPr>
              <a:t> y  </a:t>
            </a:r>
            <a:r>
              <a:rPr lang="en-US" sz="2200" dirty="0">
                <a:latin typeface="Times New Roman" panose="02020603050405020304" pitchFamily="18" charset="0"/>
                <a:ea typeface="Calibri" panose="020F0502020204030204" pitchFamily="34" charset="0"/>
                <a:cs typeface="Times New Roman" panose="02020603050405020304" pitchFamily="18" charset="0"/>
              </a:rPr>
              <a:t>column. (See figure below)</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09208650"/>
              </p:ext>
            </p:extLst>
          </p:nvPr>
        </p:nvGraphicFramePr>
        <p:xfrm>
          <a:off x="1961071" y="1948964"/>
          <a:ext cx="5250612" cy="2432816"/>
        </p:xfrm>
        <a:graphic>
          <a:graphicData uri="http://schemas.openxmlformats.org/drawingml/2006/table">
            <a:tbl>
              <a:tblPr firstRow="1" firstCol="1" bandRow="1" bandCol="1">
                <a:tableStyleId>{5C22544A-7EE6-4342-B048-85BDC9FD1C3A}</a:tableStyleId>
              </a:tblPr>
              <a:tblGrid>
                <a:gridCol w="1174479">
                  <a:extLst>
                    <a:ext uri="{9D8B030D-6E8A-4147-A177-3AD203B41FA5}">
                      <a16:colId xmlns:a16="http://schemas.microsoft.com/office/drawing/2014/main" val="20000"/>
                    </a:ext>
                  </a:extLst>
                </a:gridCol>
                <a:gridCol w="1658087">
                  <a:extLst>
                    <a:ext uri="{9D8B030D-6E8A-4147-A177-3AD203B41FA5}">
                      <a16:colId xmlns:a16="http://schemas.microsoft.com/office/drawing/2014/main" val="20001"/>
                    </a:ext>
                  </a:extLst>
                </a:gridCol>
                <a:gridCol w="2418046">
                  <a:extLst>
                    <a:ext uri="{9D8B030D-6E8A-4147-A177-3AD203B41FA5}">
                      <a16:colId xmlns:a16="http://schemas.microsoft.com/office/drawing/2014/main" val="20002"/>
                    </a:ext>
                  </a:extLst>
                </a:gridCol>
              </a:tblGrid>
              <a:tr h="279666">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y</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x</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79666">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65</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79666">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130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130</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279666">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260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279666">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6</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520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279666">
                <a:tc>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1040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1040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279666">
                <a:tc>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2080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2080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279666">
                <a:tc>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3250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bl>
          </a:graphicData>
        </a:graphic>
      </p:graphicFrame>
      <p:sp>
        <p:nvSpPr>
          <p:cNvPr id="4" name="Rectangle 1"/>
          <p:cNvSpPr>
            <a:spLocks noChangeArrowheads="1"/>
          </p:cNvSpPr>
          <p:nvPr/>
        </p:nvSpPr>
        <p:spPr bwMode="auto">
          <a:xfrm>
            <a:off x="2561326" y="3225712"/>
            <a:ext cx="69536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p:cNvSpPr/>
          <p:nvPr/>
        </p:nvSpPr>
        <p:spPr>
          <a:xfrm>
            <a:off x="1314090" y="4558052"/>
            <a:ext cx="8951343" cy="1903726"/>
          </a:xfrm>
          <a:prstGeom prst="rect">
            <a:avLst/>
          </a:prstGeom>
        </p:spPr>
        <p:txBody>
          <a:bodyPr wrap="square">
            <a:spAutoFit/>
          </a:bodyPr>
          <a:lstStyle/>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The algorithm involves only the simple operations of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halving, doubling, and adding.</a:t>
            </a: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It also leads to very fast hardware implementation since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doubling and halving of binary numbers can be performed using the left and right shifts, respectively,</a:t>
            </a:r>
            <a:r>
              <a:rPr lang="en-US" sz="2200" dirty="0">
                <a:latin typeface="Times New Roman" panose="02020603050405020304" pitchFamily="18" charset="0"/>
                <a:ea typeface="Calibri" panose="020F0502020204030204" pitchFamily="34" charset="0"/>
                <a:cs typeface="Times New Roman" panose="02020603050405020304" pitchFamily="18" charset="0"/>
              </a:rPr>
              <a:t> which are among the most basic operations at the machine level.</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2" descr="Image result for smiley face images">
            <a:extLst>
              <a:ext uri="{FF2B5EF4-FFF2-40B4-BE49-F238E27FC236}">
                <a16:creationId xmlns:a16="http://schemas.microsoft.com/office/drawing/2014/main" id="{17F5403F-6A85-4A7A-B27A-8E0360EC24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16429">
            <a:off x="575441" y="4847706"/>
            <a:ext cx="532917" cy="38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34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E707F9-A540-421A-B957-6D06D71C5EC5}"/>
              </a:ext>
            </a:extLst>
          </p:cNvPr>
          <p:cNvSpPr txBox="1"/>
          <p:nvPr/>
        </p:nvSpPr>
        <p:spPr>
          <a:xfrm>
            <a:off x="3509555" y="2804161"/>
            <a:ext cx="5556068" cy="1754326"/>
          </a:xfrm>
          <a:prstGeom prst="rect">
            <a:avLst/>
          </a:prstGeom>
          <a:noFill/>
        </p:spPr>
        <p:txBody>
          <a:bodyPr wrap="square" rtlCol="0">
            <a:spAutoFit/>
          </a:bodyPr>
          <a:lstStyle/>
          <a:p>
            <a:r>
              <a:rPr lang="en-US" sz="3600" dirty="0">
                <a:highlight>
                  <a:srgbClr val="FFFF00"/>
                </a:highlight>
              </a:rPr>
              <a:t>Division</a:t>
            </a:r>
          </a:p>
          <a:p>
            <a:r>
              <a:rPr lang="en-US" sz="3600" dirty="0"/>
              <a:t>Time efficiency and </a:t>
            </a:r>
          </a:p>
          <a:p>
            <a:r>
              <a:rPr lang="en-US" sz="3600" dirty="0"/>
              <a:t>Proof of Program Correction.</a:t>
            </a:r>
          </a:p>
        </p:txBody>
      </p:sp>
      <p:pic>
        <p:nvPicPr>
          <p:cNvPr id="3" name="Picture 2" descr="Confused emoticon Stock Vector - 11275856">
            <a:extLst>
              <a:ext uri="{FF2B5EF4-FFF2-40B4-BE49-F238E27FC236}">
                <a16:creationId xmlns:a16="http://schemas.microsoft.com/office/drawing/2014/main" id="{27140C3F-266A-43A7-8AB8-60FC9C83AC1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989" y="2165684"/>
            <a:ext cx="544084" cy="493110"/>
          </a:xfrm>
          <a:prstGeom prst="rect">
            <a:avLst/>
          </a:prstGeom>
          <a:noFill/>
          <a:ln>
            <a:noFill/>
          </a:ln>
        </p:spPr>
      </p:pic>
    </p:spTree>
    <p:extLst>
      <p:ext uri="{BB962C8B-B14F-4D97-AF65-F5344CB8AC3E}">
        <p14:creationId xmlns:p14="http://schemas.microsoft.com/office/powerpoint/2010/main" val="305224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04229" y="161759"/>
                <a:ext cx="10053397" cy="6534481"/>
              </a:xfrm>
              <a:prstGeom prst="rect">
                <a:avLst/>
              </a:prstGeom>
            </p:spPr>
            <p:txBody>
              <a:bodyPr wrap="square">
                <a:spAutoFit/>
              </a:bodyPr>
              <a:lstStyle/>
              <a:p>
                <a:pPr>
                  <a:lnSpc>
                    <a:spcPct val="107000"/>
                  </a:lnSpc>
                  <a:spcAft>
                    <a:spcPts val="800"/>
                  </a:spcAft>
                </a:pPr>
                <a:r>
                  <a:rPr lang="en-US" sz="2800" dirty="0">
                    <a:ea typeface="Calibri" panose="020F0502020204030204" pitchFamily="34" charset="0"/>
                    <a:cs typeface="Times New Roman" panose="02020603050405020304" pitchFamily="18" charset="0"/>
                  </a:rPr>
                  <a:t>Number Theory Review</a:t>
                </a:r>
              </a:p>
              <a:p>
                <a:pPr>
                  <a:spcAft>
                    <a:spcPts val="1200"/>
                  </a:spcAft>
                </a:pPr>
                <a:r>
                  <a:rPr lang="en-US" sz="2400" b="1" dirty="0">
                    <a:latin typeface="Times New Roman" panose="02020603050405020304" pitchFamily="18" charset="0"/>
                    <a:cs typeface="Times New Roman" panose="02020603050405020304" pitchFamily="18" charset="0"/>
                  </a:rPr>
                  <a:t>Example</a:t>
                </a:r>
                <a:r>
                  <a:rPr lang="en-US" sz="2400" dirty="0">
                    <a:latin typeface="Times New Roman" panose="02020603050405020304" pitchFamily="18" charset="0"/>
                    <a:cs typeface="Times New Roman" panose="02020603050405020304" pitchFamily="18" charset="0"/>
                  </a:rPr>
                  <a:t> 0.2:</a:t>
                </a:r>
              </a:p>
              <a:p>
                <a:pPr marL="342900" indent="-342900">
                  <a:spcAft>
                    <a:spcPts val="900"/>
                  </a:spcAft>
                  <a:buFont typeface="Arial" panose="020B0604020202020204" pitchFamily="34" charset="0"/>
                  <a:buChar char="•"/>
                </a:pPr>
                <a:r>
                  <a:rPr lang="en-US" sz="24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Requires k number of digits to represent an integer N ≥ 0 in base b.</a:t>
                </a:r>
              </a:p>
              <a:p>
                <a:pPr marL="342900" indent="-342900">
                  <a:spcAft>
                    <a:spcPts val="900"/>
                  </a:spcAft>
                  <a:buFont typeface="Arial" panose="020B0604020202020204" pitchFamily="34" charset="0"/>
                  <a:buChar char="•"/>
                </a:pPr>
                <a:r>
                  <a:rPr lang="en-US" sz="24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With k digits in base b, there are numbers {</a:t>
                </a:r>
                <a:r>
                  <a:rPr lang="en-US" sz="2400" i="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solidFill>
                      <a:srgbClr val="0000CC"/>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CC"/>
                    </a:solidFill>
                    <a:highlight>
                      <a:srgbClr val="FFFF00"/>
                    </a:highlight>
                    <a:latin typeface="Times New Roman" panose="02020603050405020304" pitchFamily="18" charset="0"/>
                    <a:cs typeface="Times New Roman" panose="02020603050405020304" pitchFamily="18" charset="0"/>
                  </a:rPr>
                  <a:t> has k number of digits, </a:t>
                </a:r>
                <a:r>
                  <a:rPr lang="en-US" sz="2400" b="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t>
                </a:r>
                <a:r>
                  <a:rPr lang="en-US" sz="2400" b="1" baseline="300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k-1</a:t>
                </a:r>
                <a:r>
                  <a:rPr lang="en-US" sz="2400" b="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r>
                  <a:rPr lang="en-US" sz="2400" b="1" i="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b="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&lt; b</a:t>
                </a:r>
                <a:r>
                  <a:rPr 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k</a:t>
                </a:r>
                <a:r>
                  <a:rPr lang="en-US" sz="2400" dirty="0">
                    <a:solidFill>
                      <a:srgbClr val="0000CC"/>
                    </a:solidFill>
                    <a:highlight>
                      <a:srgbClr val="FFFF00"/>
                    </a:highlight>
                    <a:latin typeface="Times New Roman" panose="02020603050405020304" pitchFamily="18" charset="0"/>
                    <a:cs typeface="Times New Roman" panose="02020603050405020304" pitchFamily="18" charset="0"/>
                  </a:rPr>
                  <a:t>}.  </a:t>
                </a:r>
              </a:p>
              <a:p>
                <a:pPr marL="342900" indent="-342900">
                  <a:spcAft>
                    <a:spcPts val="900"/>
                  </a:spcAft>
                  <a:buFont typeface="Arial" panose="020B0604020202020204" pitchFamily="34" charset="0"/>
                  <a:buChar char="•"/>
                </a:pPr>
                <a:r>
                  <a:rPr lang="en-US" sz="2400" dirty="0">
                    <a:solidFill>
                      <a:srgbClr val="0000CC"/>
                    </a:solidFill>
                    <a:highlight>
                      <a:srgbClr val="FFFF00"/>
                    </a:highlight>
                    <a:latin typeface="Times New Roman" panose="02020603050405020304" pitchFamily="18" charset="0"/>
                    <a:cs typeface="Times New Roman" panose="02020603050405020304" pitchFamily="18" charset="0"/>
                  </a:rPr>
                  <a:t>The number of digits k = </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log</a:t>
                </a:r>
                <a:r>
                  <a:rPr lang="en-US" sz="2400" baseline="-25000" dirty="0" err="1">
                    <a:solidFill>
                      <a:srgbClr val="0000FF"/>
                    </a:solidFill>
                    <a:highlight>
                      <a:srgbClr val="FFFF00"/>
                    </a:highlight>
                    <a:latin typeface="Times New Roman" panose="02020603050405020304" pitchFamily="18" charset="0"/>
                    <a:cs typeface="Times New Roman" panose="02020603050405020304" pitchFamily="18" charset="0"/>
                  </a:rPr>
                  <a:t>b</a:t>
                </a:r>
                <a:r>
                  <a:rPr lang="en-US" sz="2400" i="1" dirty="0" err="1">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+ 1. As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0, k = 1.</a:t>
                </a:r>
              </a:p>
              <a:p>
                <a:pPr marL="0" lvl="1">
                  <a:spcAft>
                    <a:spcPts val="900"/>
                  </a:spcAft>
                </a:pPr>
                <a:r>
                  <a:rPr lang="en-US" sz="2400" b="1" dirty="0">
                    <a:latin typeface="Times New Roman" panose="02020603050405020304" pitchFamily="18" charset="0"/>
                    <a:cs typeface="Times New Roman" panose="02020603050405020304" pitchFamily="18" charset="0"/>
                  </a:rPr>
                  <a:t>Example</a:t>
                </a:r>
                <a:r>
                  <a:rPr lang="en-US" sz="2400" dirty="0">
                    <a:latin typeface="Times New Roman" panose="02020603050405020304" pitchFamily="18" charset="0"/>
                    <a:cs typeface="Times New Roman" panose="02020603050405020304" pitchFamily="18" charset="0"/>
                  </a:rPr>
                  <a:t> 0.2: (continued)</a:t>
                </a:r>
                <a:endParaRPr lang="en-US" sz="2400" b="1" dirty="0">
                  <a:latin typeface="Times New Roman" panose="02020603050405020304" pitchFamily="18" charset="0"/>
                  <a:cs typeface="Times New Roman" panose="02020603050405020304" pitchFamily="18" charset="0"/>
                </a:endParaRPr>
              </a:p>
              <a:p>
                <a:pPr marL="347663" indent="-347663">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k=8 digits in base b=2 </a:t>
                </a:r>
                <a:r>
                  <a:rPr lang="en-US" sz="2400" dirty="0">
                    <a:solidFill>
                      <a:srgbClr val="0000FF"/>
                    </a:solidFill>
                    <a:latin typeface="Times New Roman" panose="02020603050405020304" pitchFamily="18" charset="0"/>
                    <a:cs typeface="Times New Roman" panose="02020603050405020304" pitchFamily="18" charset="0"/>
                  </a:rPr>
                  <a:t>(binary system), it represents integers 2</a:t>
                </a:r>
                <a:r>
                  <a:rPr lang="en-US" sz="2400" baseline="30000" dirty="0">
                    <a:solidFill>
                      <a:srgbClr val="0000FF"/>
                    </a:solidFill>
                    <a:latin typeface="Times New Roman" panose="02020603050405020304" pitchFamily="18" charset="0"/>
                    <a:cs typeface="Times New Roman" panose="02020603050405020304" pitchFamily="18" charset="0"/>
                  </a:rPr>
                  <a:t>7</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a:t>
                </a:r>
                <a:r>
                  <a:rPr lang="en-US" sz="2400" dirty="0">
                    <a:solidFill>
                      <a:srgbClr val="0000FF"/>
                    </a:solidFill>
                    <a:latin typeface="Times New Roman" panose="02020603050405020304" pitchFamily="18" charset="0"/>
                    <a:cs typeface="Times New Roman" panose="02020603050405020304" pitchFamily="18" charset="0"/>
                  </a:rPr>
                  <a:t>&lt;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2</a:t>
                </a:r>
                <a:r>
                  <a:rPr lang="en-US" sz="2400" baseline="30000" dirty="0">
                    <a:solidFill>
                      <a:srgbClr val="0000FF"/>
                    </a:solidFill>
                    <a:latin typeface="Times New Roman" panose="02020603050405020304" pitchFamily="18" charset="0"/>
                    <a:cs typeface="Times New Roman" panose="02020603050405020304" pitchFamily="18" charset="0"/>
                  </a:rPr>
                  <a:t>8</a:t>
                </a:r>
                <a:r>
                  <a:rPr lang="en-US" sz="2400" dirty="0">
                    <a:solidFill>
                      <a:srgbClr val="0000FF"/>
                    </a:solidFill>
                    <a:latin typeface="Times New Roman" panose="02020603050405020304" pitchFamily="18" charset="0"/>
                    <a:cs typeface="Times New Roman" panose="02020603050405020304" pitchFamily="18" charset="0"/>
                  </a:rPr>
                  <a:t>.</a:t>
                </a:r>
              </a:p>
              <a:p>
                <a:pPr marL="804863" lvl="1" indent="-347663">
                  <a:spcAft>
                    <a:spcPts val="9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This implies that </a:t>
                </a:r>
                <a:r>
                  <a:rPr lang="en-US" sz="2400" dirty="0">
                    <a:latin typeface="Times New Roman" panose="02020603050405020304" pitchFamily="18" charset="0"/>
                    <a:cs typeface="Times New Roman" panose="02020603050405020304" pitchFamily="18" charset="0"/>
                  </a:rPr>
                  <a:t>1000 0000</a:t>
                </a:r>
                <a:r>
                  <a:rPr lang="en-US" sz="2400" baseline="-25000" dirty="0">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a:t>
                </a:r>
                <a:r>
                  <a:rPr lang="en-US" sz="2400" dirty="0">
                    <a:solidFill>
                      <a:srgbClr val="0000FF"/>
                    </a:solidFill>
                    <a:latin typeface="Times New Roman" panose="02020603050405020304" pitchFamily="18" charset="0"/>
                    <a:cs typeface="Times New Roman" panose="02020603050405020304" pitchFamily="18" charset="0"/>
                  </a:rPr>
                  <a:t>&lt; </a:t>
                </a:r>
                <a:r>
                  <a:rPr lang="en-US" sz="2400" dirty="0">
                    <a:latin typeface="Times New Roman" panose="02020603050405020304" pitchFamily="18" charset="0"/>
                    <a:cs typeface="Times New Roman" panose="02020603050405020304" pitchFamily="18" charset="0"/>
                  </a:rPr>
                  <a:t>1 0000 0000</a:t>
                </a:r>
                <a:r>
                  <a:rPr lang="en-US" sz="2400" baseline="-25000" dirty="0">
                    <a:latin typeface="Times New Roman" panose="02020603050405020304" pitchFamily="18" charset="0"/>
                    <a:cs typeface="Times New Roman" panose="02020603050405020304" pitchFamily="18" charset="0"/>
                  </a:rPr>
                  <a:t>2 </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where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[1000 0000</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1111 1111</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that 1000 0000</a:t>
                </a:r>
                <a:r>
                  <a:rPr lang="en-US" sz="2400" baseline="-25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 128</a:t>
                </a:r>
                <a:r>
                  <a:rPr lang="en-US" sz="2400" baseline="-25000"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 80</a:t>
                </a:r>
                <a:r>
                  <a:rPr lang="en-US" sz="2400" baseline="-25000" dirty="0">
                    <a:latin typeface="Times New Roman" panose="02020603050405020304" pitchFamily="18" charset="0"/>
                    <a:cs typeface="Times New Roman" panose="02020603050405020304" pitchFamily="18" charset="0"/>
                  </a:rPr>
                  <a:t>16</a:t>
                </a:r>
                <a:r>
                  <a:rPr lang="en-US" sz="2400" dirty="0">
                    <a:latin typeface="Times New Roman" panose="02020603050405020304" pitchFamily="18" charset="0"/>
                    <a:cs typeface="Times New Roman" panose="02020603050405020304" pitchFamily="18" charset="0"/>
                  </a:rPr>
                  <a:t>, and 1111 1111</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256 – 1 = 255</a:t>
                </a:r>
                <a:r>
                  <a:rPr lang="en-US" sz="2400" baseline="-25000"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 FF</a:t>
                </a:r>
                <a:r>
                  <a:rPr lang="en-US" sz="2400" baseline="-25000" dirty="0">
                    <a:latin typeface="Times New Roman" panose="02020603050405020304" pitchFamily="18" charset="0"/>
                    <a:cs typeface="Times New Roman" panose="02020603050405020304" pitchFamily="18" charset="0"/>
                  </a:rPr>
                  <a:t>16</a:t>
                </a:r>
                <a:r>
                  <a:rPr lang="en-US" sz="2400" dirty="0">
                    <a:latin typeface="Times New Roman" panose="02020603050405020304" pitchFamily="18" charset="0"/>
                    <a:cs typeface="Times New Roman" panose="02020603050405020304" pitchFamily="18" charset="0"/>
                  </a:rPr>
                  <a:t>.</a:t>
                </a:r>
              </a:p>
              <a:p>
                <a:pPr marL="457200" indent="-4572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k = 4 digits in base b = 16 (hexadecimal system), </a:t>
                </a:r>
                <a:r>
                  <a:rPr lang="en-US" sz="2400" dirty="0">
                    <a:solidFill>
                      <a:srgbClr val="0000FF"/>
                    </a:solidFill>
                    <a:latin typeface="Times New Roman" panose="02020603050405020304" pitchFamily="18" charset="0"/>
                    <a:cs typeface="Times New Roman" panose="02020603050405020304" pitchFamily="18" charset="0"/>
                  </a:rPr>
                  <a:t>16</a:t>
                </a:r>
                <a:r>
                  <a:rPr lang="en-US" sz="2400" baseline="30000" dirty="0">
                    <a:solidFill>
                      <a:srgbClr val="0000FF"/>
                    </a:solidFill>
                    <a:latin typeface="Times New Roman" panose="02020603050405020304" pitchFamily="18" charset="0"/>
                    <a:cs typeface="Times New Roman" panose="02020603050405020304" pitchFamily="18" charset="0"/>
                  </a:rPr>
                  <a:t>3</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a:t>
                </a:r>
                <a:r>
                  <a:rPr lang="en-US" sz="2400" dirty="0">
                    <a:solidFill>
                      <a:srgbClr val="0000FF"/>
                    </a:solidFill>
                    <a:latin typeface="Times New Roman" panose="02020603050405020304" pitchFamily="18" charset="0"/>
                    <a:cs typeface="Times New Roman" panose="02020603050405020304" pitchFamily="18" charset="0"/>
                  </a:rPr>
                  <a:t>&lt; 16</a:t>
                </a:r>
                <a:r>
                  <a:rPr lang="en-US" sz="2400" baseline="30000" dirty="0">
                    <a:solidFill>
                      <a:srgbClr val="0000FF"/>
                    </a:solidFill>
                    <a:latin typeface="Times New Roman" panose="02020603050405020304" pitchFamily="18" charset="0"/>
                    <a:cs typeface="Times New Roman" panose="02020603050405020304" pitchFamily="18" charset="0"/>
                  </a:rPr>
                  <a:t>4</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914400" lvl="1" indent="-4572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implies that </a:t>
                </a:r>
                <a:r>
                  <a:rPr lang="en-US" sz="2400" dirty="0">
                    <a:solidFill>
                      <a:srgbClr val="FF0000"/>
                    </a:solidFill>
                    <a:latin typeface="Times New Roman" panose="02020603050405020304" pitchFamily="18" charset="0"/>
                    <a:cs typeface="Times New Roman" panose="02020603050405020304" pitchFamily="18" charset="0"/>
                  </a:rPr>
                  <a:t>1000</a:t>
                </a:r>
                <a:r>
                  <a:rPr lang="en-US" sz="2400" baseline="-25000" dirty="0">
                    <a:solidFill>
                      <a:srgbClr val="FF0000"/>
                    </a:solidFill>
                    <a:latin typeface="Times New Roman" panose="02020603050405020304" pitchFamily="18" charset="0"/>
                    <a:cs typeface="Times New Roman" panose="02020603050405020304" pitchFamily="18" charset="0"/>
                  </a:rPr>
                  <a:t>16</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a:t>
                </a:r>
                <a:r>
                  <a:rPr lang="en-US" sz="2400" dirty="0">
                    <a:solidFill>
                      <a:srgbClr val="0000FF"/>
                    </a:solidFill>
                    <a:latin typeface="Times New Roman" panose="02020603050405020304" pitchFamily="18" charset="0"/>
                    <a:cs typeface="Times New Roman" panose="02020603050405020304" pitchFamily="18" charset="0"/>
                  </a:rPr>
                  <a:t>&lt; </a:t>
                </a:r>
                <a:r>
                  <a:rPr lang="en-US" sz="2400" dirty="0">
                    <a:solidFill>
                      <a:srgbClr val="FF0000"/>
                    </a:solidFill>
                    <a:latin typeface="Times New Roman" panose="02020603050405020304" pitchFamily="18" charset="0"/>
                    <a:cs typeface="Times New Roman" panose="02020603050405020304" pitchFamily="18" charset="0"/>
                  </a:rPr>
                  <a:t>10000</a:t>
                </a:r>
                <a:r>
                  <a:rPr lang="en-US" sz="2400" baseline="-25000" dirty="0">
                    <a:solidFill>
                      <a:srgbClr val="FF0000"/>
                    </a:solidFill>
                    <a:latin typeface="Times New Roman" panose="02020603050405020304" pitchFamily="18" charset="0"/>
                    <a:cs typeface="Times New Roman" panose="02020603050405020304" pitchFamily="18" charset="0"/>
                  </a:rPr>
                  <a:t>16</a:t>
                </a:r>
                <a:r>
                  <a:rPr lang="en-US" sz="2400" dirty="0">
                    <a:latin typeface="Times New Roman" panose="02020603050405020304" pitchFamily="18" charset="0"/>
                    <a:cs typeface="Times New Roman" panose="02020603050405020304" pitchFamily="18" charset="0"/>
                  </a:rPr>
                  <a:t>. where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[1000</a:t>
                </a:r>
                <a:r>
                  <a:rPr lang="en-US" sz="2400" baseline="-25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FFFF</a:t>
                </a:r>
                <a:r>
                  <a:rPr lang="en-US" sz="2400" baseline="-25000" dirty="0">
                    <a:latin typeface="Times New Roman" panose="02020603050405020304" pitchFamily="18" charset="0"/>
                    <a:cs typeface="Times New Roman" panose="02020603050405020304" pitchFamily="18" charset="0"/>
                  </a:rPr>
                  <a:t>16</a:t>
                </a:r>
                <a:r>
                  <a:rPr lang="en-US" sz="2400" dirty="0">
                    <a:latin typeface="Times New Roman" panose="02020603050405020304" pitchFamily="18" charset="0"/>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304229" y="161759"/>
                <a:ext cx="10053397" cy="6534481"/>
              </a:xfrm>
              <a:prstGeom prst="rect">
                <a:avLst/>
              </a:prstGeom>
              <a:blipFill>
                <a:blip r:embed="rId2"/>
                <a:stretch>
                  <a:fillRect l="-1273" t="-840" b="-130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C20425D-C66E-106A-7ACB-5D0858591511}"/>
              </a:ext>
            </a:extLst>
          </p:cNvPr>
          <p:cNvSpPr txBox="1"/>
          <p:nvPr/>
        </p:nvSpPr>
        <p:spPr>
          <a:xfrm>
            <a:off x="9389213" y="277175"/>
            <a:ext cx="216926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t>log</a:t>
            </a:r>
            <a:r>
              <a:rPr lang="en-US" baseline="-25000" dirty="0" err="1"/>
              <a:t>b</a:t>
            </a:r>
            <a:r>
              <a:rPr lang="en-US" dirty="0"/>
              <a:t> </a:t>
            </a:r>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a:t>
            </a:r>
            <a:r>
              <a:rPr lang="en-US" sz="1800" b="1"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a:t>
            </a:r>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dirty="0" err="1"/>
              <a:t>log</a:t>
            </a:r>
            <a:r>
              <a:rPr lang="en-US" baseline="-25000" dirty="0" err="1"/>
              <a:t>b</a:t>
            </a:r>
            <a:r>
              <a:rPr lang="en-US" baseline="-25000" dirty="0"/>
              <a:t> </a:t>
            </a:r>
            <a:r>
              <a:rPr lang="en-US" sz="18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t>
            </a:r>
          </a:p>
          <a:p>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 </a:t>
            </a:r>
            <a:r>
              <a:rPr lang="en-US" dirty="0" err="1"/>
              <a:t>log</a:t>
            </a:r>
            <a:r>
              <a:rPr lang="en-US" baseline="-25000" dirty="0" err="1"/>
              <a:t>b</a:t>
            </a:r>
            <a:r>
              <a:rPr lang="en-US" dirty="0"/>
              <a:t> </a:t>
            </a:r>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 ≤ </a:t>
            </a:r>
            <a:r>
              <a:rPr lang="en-US" dirty="0" err="1"/>
              <a:t>log</a:t>
            </a:r>
            <a:r>
              <a:rPr lang="en-US" baseline="-25000" dirty="0" err="1"/>
              <a:t>b</a:t>
            </a:r>
            <a:r>
              <a:rPr lang="en-US" baseline="-25000" dirty="0"/>
              <a:t> </a:t>
            </a:r>
            <a:r>
              <a:rPr lang="en-US" sz="18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t>
            </a:r>
          </a:p>
          <a:p>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 ≤ </a:t>
            </a:r>
            <a:r>
              <a:rPr lang="en-US" dirty="0" err="1"/>
              <a:t>log</a:t>
            </a:r>
            <a:r>
              <a:rPr lang="en-US" baseline="-25000" dirty="0" err="1"/>
              <a:t>b</a:t>
            </a:r>
            <a:r>
              <a:rPr lang="en-US" baseline="-25000" dirty="0"/>
              <a:t> </a:t>
            </a:r>
            <a:r>
              <a:rPr lang="en-US" sz="18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t>
            </a:r>
          </a:p>
        </p:txBody>
      </p:sp>
      <p:pic>
        <p:nvPicPr>
          <p:cNvPr id="4" name="Picture 3" descr="Emoticon making a point Stock Vector - 14709057">
            <a:extLst>
              <a:ext uri="{FF2B5EF4-FFF2-40B4-BE49-F238E27FC236}">
                <a16:creationId xmlns:a16="http://schemas.microsoft.com/office/drawing/2014/main" id="{50072CE6-4F78-DE5C-3CA6-B9187E65D0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0788">
            <a:off x="658843" y="1285430"/>
            <a:ext cx="540688" cy="384629"/>
          </a:xfrm>
          <a:prstGeom prst="rect">
            <a:avLst/>
          </a:prstGeom>
          <a:noFill/>
          <a:ln>
            <a:noFill/>
          </a:ln>
        </p:spPr>
      </p:pic>
    </p:spTree>
    <p:extLst>
      <p:ext uri="{BB962C8B-B14F-4D97-AF65-F5344CB8AC3E}">
        <p14:creationId xmlns:p14="http://schemas.microsoft.com/office/powerpoint/2010/main" val="577316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052536" y="1190034"/>
                <a:ext cx="9550979" cy="5536837"/>
              </a:xfrm>
              <a:prstGeom prst="rect">
                <a:avLst/>
              </a:prstGeom>
            </p:spPr>
            <p:txBody>
              <a:bodyPr wrap="square">
                <a:spAutoFit/>
              </a:bodyPr>
              <a:lstStyle/>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iteration version of division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𝑥</m:t>
                        </m:r>
                      </m:num>
                      <m:den>
                        <m:r>
                          <a:rPr lang="en-US" sz="2400" b="0" i="1" smtClean="0">
                            <a:latin typeface="Cambria Math" panose="02040503050406030204" pitchFamily="18" charset="0"/>
                            <a:cs typeface="Times New Roman" panose="02020603050405020304" pitchFamily="18" charset="0"/>
                          </a:rPr>
                          <m:t>𝑦</m:t>
                        </m:r>
                      </m:den>
                    </m:f>
                    <m:r>
                      <a:rPr lang="en-US" sz="2400" b="0" i="1" smtClean="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is as follows:      </a:t>
                </a:r>
              </a:p>
              <a:p>
                <a:pPr>
                  <a:spcAft>
                    <a:spcPts val="600"/>
                  </a:spcAft>
                </a:pPr>
                <a:r>
                  <a:rPr lang="en-US" sz="2600" spc="-100" dirty="0">
                    <a:solidFill>
                      <a:srgbClr val="0000FF"/>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function divide(x, y)</a:t>
                </a:r>
                <a:r>
                  <a:rPr lang="en-US" sz="26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a:t>
                </a:r>
              </a:p>
              <a:p>
                <a:pPr>
                  <a:spcAft>
                    <a:spcPts val="600"/>
                  </a:spcAft>
                </a:pPr>
                <a:r>
                  <a:rPr lang="en-US" sz="26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Input: Two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n-bit</a:t>
                </a:r>
                <a:r>
                  <a:rPr lang="en-US" sz="2400" dirty="0">
                    <a:latin typeface="Times New Roman" panose="02020603050405020304" pitchFamily="18" charset="0"/>
                    <a:ea typeface="Calibri" panose="020F0502020204030204" pitchFamily="34" charset="0"/>
                    <a:cs typeface="Times New Roman" panose="02020603050405020304" pitchFamily="18" charset="0"/>
                  </a:rPr>
                  <a:t> integers x and y,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where x ≥ 0, y ≥ 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and n =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max</a:t>
                </a:r>
                <a:r>
                  <a:rPr lang="en-US" sz="2400" dirty="0">
                    <a:latin typeface="Times New Roman" panose="02020603050405020304" pitchFamily="18" charset="0"/>
                    <a:ea typeface="Calibri" panose="020F0502020204030204" pitchFamily="34" charset="0"/>
                    <a:cs typeface="Times New Roman" panose="02020603050405020304" pitchFamily="18" charset="0"/>
                  </a:rPr>
                  <a:t>{x, 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Output: The quotient q and remainder r, such that </a:t>
                </a:r>
              </a:p>
              <a:p>
                <a:pPr marL="457200" marR="0">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x = y q + r, where q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0 </a:t>
                </a:r>
                <a14:m>
                  <m:oMath xmlns:m="http://schemas.openxmlformats.org/officeDocument/2006/math">
                    <m:r>
                      <a:rPr lang="en-US" sz="24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&lt; y.</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//if  x = 0, then return (q, r) := (0, 0); This is not needed for (r ≥ y) takes care it</a:t>
                </a:r>
              </a:p>
              <a:p>
                <a:pPr marL="457200" marR="0">
                  <a:spcBef>
                    <a:spcPts val="0"/>
                  </a:spcBef>
                  <a:spcAft>
                    <a:spcPts val="600"/>
                  </a:spcAft>
                </a:pPr>
                <a:r>
                  <a:rPr lang="en-US" sz="24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q := 0;  r := x; </a:t>
                </a:r>
              </a:p>
              <a:p>
                <a:pPr marL="457200" marR="0">
                  <a:spcBef>
                    <a:spcPts val="0"/>
                  </a:spcBef>
                  <a:spcAft>
                    <a:spcPts val="600"/>
                  </a:spcAft>
                </a:pPr>
                <a:r>
                  <a:rPr lang="en-US" sz="2400" spc="-100" dirty="0">
                    <a:solidFill>
                      <a:srgbClr val="C00000"/>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while (</a:t>
                </a:r>
                <a:r>
                  <a:rPr lang="en-US" sz="2400" spc="-100" dirty="0">
                    <a:solidFill>
                      <a:srgbClr val="0000FF"/>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r ≥ y</a:t>
                </a:r>
                <a:r>
                  <a:rPr lang="en-US" sz="2400" spc="-100" dirty="0">
                    <a:solidFill>
                      <a:srgbClr val="C00000"/>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 do </a:t>
                </a:r>
                <a:r>
                  <a:rPr lang="en-US" sz="2400" spc="-100" dirty="0">
                    <a:solidFill>
                      <a:srgbClr val="FF0000"/>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a:t>
                </a:r>
                <a:r>
                  <a:rPr lang="en-US" sz="24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spc="-1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	</a:t>
                </a:r>
                <a:r>
                  <a:rPr lang="en-US" sz="24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  </a:t>
                </a:r>
                <a:r>
                  <a:rPr lang="en-US" sz="2400" spc="-100" dirty="0">
                    <a:solidFill>
                      <a:srgbClr val="FF0000"/>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q := q + 1;   </a:t>
                </a:r>
                <a:r>
                  <a:rPr lang="en-US" sz="2200" spc="-1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//increase quotient by 1</a:t>
                </a: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	</a:t>
                </a:r>
                <a:r>
                  <a:rPr lang="en-US" sz="2400" spc="-100" dirty="0">
                    <a:solidFill>
                      <a:srgbClr val="FF0000"/>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  r := r – y};  </a:t>
                </a:r>
                <a:r>
                  <a:rPr lang="en-US" sz="2200" spc="-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200" spc="-1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 r + (-y) </a:t>
                </a: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return (q, r);</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52536" y="1190034"/>
                <a:ext cx="9550979" cy="5536837"/>
              </a:xfrm>
              <a:prstGeom prst="rect">
                <a:avLst/>
              </a:prstGeom>
              <a:blipFill>
                <a:blip r:embed="rId2"/>
                <a:stretch>
                  <a:fillRect l="-1149" t="-110" b="-1652"/>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AF5F7B20-5038-E333-DFDE-3A4BA8945677}"/>
              </a:ext>
            </a:extLst>
          </p:cNvPr>
          <p:cNvSpPr txBox="1"/>
          <p:nvPr/>
        </p:nvSpPr>
        <p:spPr>
          <a:xfrm>
            <a:off x="272622" y="1775255"/>
            <a:ext cx="1779914" cy="48013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ST q, 0</a:t>
            </a:r>
          </a:p>
          <a:p>
            <a:r>
              <a:rPr lang="en-US" dirty="0"/>
              <a:t>ST r, x</a:t>
            </a:r>
          </a:p>
          <a:p>
            <a:r>
              <a:rPr lang="en-US" dirty="0"/>
              <a:t>L R4, q</a:t>
            </a:r>
          </a:p>
          <a:p>
            <a:r>
              <a:rPr lang="en-US" dirty="0">
                <a:solidFill>
                  <a:srgbClr val="0000FF"/>
                </a:solidFill>
              </a:rPr>
              <a:t>L R1, r</a:t>
            </a:r>
          </a:p>
          <a:p>
            <a:r>
              <a:rPr lang="en-US" dirty="0">
                <a:solidFill>
                  <a:srgbClr val="0000FF"/>
                </a:solidFill>
              </a:rPr>
              <a:t>L R2, y</a:t>
            </a:r>
          </a:p>
          <a:p>
            <a:r>
              <a:rPr lang="en-US" dirty="0">
                <a:solidFill>
                  <a:srgbClr val="0000FF"/>
                </a:solidFill>
              </a:rPr>
              <a:t>L1: SR R1, R1, R2</a:t>
            </a:r>
          </a:p>
          <a:p>
            <a:r>
              <a:rPr lang="en-US" dirty="0">
                <a:solidFill>
                  <a:srgbClr val="0000FF"/>
                </a:solidFill>
              </a:rPr>
              <a:t>JNEG Ret</a:t>
            </a:r>
          </a:p>
          <a:p>
            <a:r>
              <a:rPr lang="en-US" dirty="0"/>
              <a:t>A R4, R4, 1</a:t>
            </a:r>
          </a:p>
          <a:p>
            <a:r>
              <a:rPr lang="en-US" dirty="0"/>
              <a:t>SR R1, R1, R2</a:t>
            </a:r>
          </a:p>
          <a:p>
            <a:r>
              <a:rPr lang="en-US" dirty="0"/>
              <a:t>J L1</a:t>
            </a:r>
          </a:p>
          <a:p>
            <a:r>
              <a:rPr lang="en-US" dirty="0"/>
              <a:t>Ret: STR r, R1</a:t>
            </a:r>
          </a:p>
          <a:p>
            <a:r>
              <a:rPr lang="en-US" dirty="0"/>
              <a:t>ST q, R4</a:t>
            </a:r>
          </a:p>
          <a:p>
            <a:r>
              <a:rPr lang="en-US" dirty="0"/>
              <a:t>…</a:t>
            </a:r>
          </a:p>
          <a:p>
            <a:r>
              <a:rPr lang="en-US" dirty="0"/>
              <a:t>x def</a:t>
            </a:r>
          </a:p>
          <a:p>
            <a:r>
              <a:rPr lang="en-US" dirty="0"/>
              <a:t>y def</a:t>
            </a:r>
          </a:p>
          <a:p>
            <a:r>
              <a:rPr lang="en-US" dirty="0"/>
              <a:t>q def </a:t>
            </a:r>
          </a:p>
          <a:p>
            <a:r>
              <a:rPr lang="en-US" dirty="0"/>
              <a:t>r  def</a:t>
            </a:r>
          </a:p>
        </p:txBody>
      </p:sp>
      <p:sp>
        <p:nvSpPr>
          <p:cNvPr id="5" name="TextBox 4">
            <a:extLst>
              <a:ext uri="{FF2B5EF4-FFF2-40B4-BE49-F238E27FC236}">
                <a16:creationId xmlns:a16="http://schemas.microsoft.com/office/drawing/2014/main" id="{AA2AB67D-1B9D-41E5-A292-1E1805869CF6}"/>
              </a:ext>
            </a:extLst>
          </p:cNvPr>
          <p:cNvSpPr txBox="1"/>
          <p:nvPr/>
        </p:nvSpPr>
        <p:spPr>
          <a:xfrm>
            <a:off x="1653944" y="597157"/>
            <a:ext cx="5733446" cy="523220"/>
          </a:xfrm>
          <a:prstGeom prst="rect">
            <a:avLst/>
          </a:prstGeom>
          <a:solidFill>
            <a:srgbClr val="FFFF00"/>
          </a:solid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Analysis of the Division Algorithm</a:t>
            </a:r>
          </a:p>
        </p:txBody>
      </p:sp>
      <p:pic>
        <p:nvPicPr>
          <p:cNvPr id="4" name="Picture 3" descr="Confused emoticon Stock Vector - 11275856">
            <a:extLst>
              <a:ext uri="{FF2B5EF4-FFF2-40B4-BE49-F238E27FC236}">
                <a16:creationId xmlns:a16="http://schemas.microsoft.com/office/drawing/2014/main" id="{546A95EC-3EE6-8416-9105-EF0345149A0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853" y="915686"/>
            <a:ext cx="374377" cy="378093"/>
          </a:xfrm>
          <a:prstGeom prst="rect">
            <a:avLst/>
          </a:prstGeom>
          <a:noFill/>
          <a:ln>
            <a:no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E00C058-5142-4515-9952-E418359C214F}"/>
                  </a:ext>
                </a:extLst>
              </p:cNvPr>
              <p:cNvSpPr txBox="1"/>
              <p:nvPr/>
            </p:nvSpPr>
            <p:spPr>
              <a:xfrm>
                <a:off x="8482695" y="1120377"/>
                <a:ext cx="3120820" cy="11069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Output specification:       x = y q + r, where q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0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&lt; y.</a:t>
                </a:r>
                <a:endParaRPr lang="en-US" sz="2200" dirty="0">
                  <a:highlight>
                    <a:srgbClr val="FFFF00"/>
                  </a:highlight>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3E00C058-5142-4515-9952-E418359C214F}"/>
                  </a:ext>
                </a:extLst>
              </p:cNvPr>
              <p:cNvSpPr txBox="1">
                <a:spLocks noRot="1" noChangeAspect="1" noMove="1" noResize="1" noEditPoints="1" noAdjustHandles="1" noChangeArrowheads="1" noChangeShapeType="1" noTextEdit="1"/>
              </p:cNvSpPr>
              <p:nvPr/>
            </p:nvSpPr>
            <p:spPr>
              <a:xfrm>
                <a:off x="8482695" y="1120377"/>
                <a:ext cx="3120820" cy="1106986"/>
              </a:xfrm>
              <a:prstGeom prst="rect">
                <a:avLst/>
              </a:prstGeom>
              <a:blipFill>
                <a:blip r:embed="rId4"/>
                <a:stretch>
                  <a:fillRect l="-2339" t="-3279" b="-9836"/>
                </a:stretch>
              </a:blipFill>
            </p:spPr>
            <p:txBody>
              <a:bodyPr/>
              <a:lstStyle/>
              <a:p>
                <a:r>
                  <a:rPr lang="en-US">
                    <a:noFill/>
                  </a:rPr>
                  <a:t> </a:t>
                </a:r>
              </a:p>
            </p:txBody>
          </p:sp>
        </mc:Fallback>
      </mc:AlternateContent>
    </p:spTree>
    <p:extLst>
      <p:ext uri="{BB962C8B-B14F-4D97-AF65-F5344CB8AC3E}">
        <p14:creationId xmlns:p14="http://schemas.microsoft.com/office/powerpoint/2010/main" val="583591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92317" y="343540"/>
                <a:ext cx="10162740" cy="6170920"/>
              </a:xfrm>
              <a:prstGeom prst="rect">
                <a:avLst/>
              </a:prstGeom>
            </p:spPr>
            <p:txBody>
              <a:bodyPr wrap="square">
                <a:spAutoFit/>
              </a:bodyPr>
              <a:lstStyle/>
              <a:p>
                <a:r>
                  <a:rPr lang="en-US" sz="2400" dirty="0">
                    <a:latin typeface="Times New Roman" panose="02020603050405020304" pitchFamily="18" charset="0"/>
                    <a:ea typeface="Calibri" panose="020F0502020204030204" pitchFamily="34" charset="0"/>
                    <a:cs typeface="Times New Roman" panose="02020603050405020304" pitchFamily="18" charset="0"/>
                  </a:rPr>
                  <a:t>The time efficiency for this iteration version of the division is as follows:        </a:t>
                </a:r>
              </a:p>
              <a:p>
                <a:r>
                  <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 </a:t>
                </a:r>
              </a:p>
              <a:p>
                <a:pPr>
                  <a:spcAft>
                    <a:spcPts val="600"/>
                  </a:spcAft>
                </a:pPr>
                <a:r>
                  <a:rPr lang="en-US" sz="26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Input: Two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n-bit</a:t>
                </a:r>
                <a:r>
                  <a:rPr lang="en-US" sz="2400" dirty="0">
                    <a:latin typeface="Times New Roman" panose="02020603050405020304" pitchFamily="18" charset="0"/>
                    <a:ea typeface="Calibri" panose="020F0502020204030204" pitchFamily="34" charset="0"/>
                    <a:cs typeface="Times New Roman" panose="02020603050405020304" pitchFamily="18" charset="0"/>
                  </a:rPr>
                  <a:t> integers x and y, where x ≥ 0, y ≥ 1. </a:t>
                </a:r>
                <a:r>
                  <a:rPr lang="en-US" sz="2200" spc="-1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//what is input size?</a:t>
                </a:r>
                <a:endPar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Output: {q, r |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x = y q + r, where q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0 </a:t>
                </a:r>
                <a14:m>
                  <m:oMath xmlns:m="http://schemas.openxmlformats.org/officeDocument/2006/math">
                    <m:r>
                      <a:rPr lang="en-US" sz="24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&lt; y;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x ≥ 0, y ≥ 1.}</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q := 0;  </a:t>
                </a:r>
                <a:r>
                  <a:rPr lang="en-US" sz="24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r := x;   </a:t>
                </a:r>
                <a:r>
                  <a:rPr lang="en-US" sz="20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magnitude of </a:t>
                </a:r>
                <a14:m>
                  <m:oMath xmlns:m="http://schemas.openxmlformats.org/officeDocument/2006/math">
                    <m:r>
                      <a:rPr lang="en-US" sz="2000" spc="-100" dirty="0">
                        <a:solidFill>
                          <a:srgbClr val="FF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x </a:t>
                </a:r>
                <a14:m>
                  <m:oMath xmlns:m="http://schemas.openxmlformats.org/officeDocument/2006/math">
                    <m:r>
                      <a:rPr lang="en-US" sz="2000" i="1" spc="-100" dirty="0">
                        <a:solidFill>
                          <a:srgbClr val="FF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2</a:t>
                </a:r>
                <a:r>
                  <a:rPr lang="en-US" sz="2000" spc="-100" baseline="30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0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1, where x is </a:t>
                </a:r>
                <a:r>
                  <a:rPr lang="en-US" sz="2000" spc="-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000" spc="-1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000" spc="-1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log</a:t>
                </a:r>
                <a:r>
                  <a:rPr lang="en-US" sz="2000" spc="-1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000" spc="-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x</a:t>
                </a:r>
                <a:r>
                  <a:rPr lang="en-US" sz="2000" spc="-1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spc="-1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+ 1</a:t>
                </a:r>
                <a:r>
                  <a:rPr lang="en-US" sz="20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bits long. </a:t>
                </a:r>
              </a:p>
              <a:p>
                <a:pPr marL="457200" marR="0">
                  <a:spcBef>
                    <a:spcPts val="0"/>
                  </a:spcBef>
                  <a:spcAft>
                    <a:spcPts val="600"/>
                  </a:spcAft>
                </a:pPr>
                <a:r>
                  <a:rPr lang="en-US" sz="2400" spc="-100" dirty="0">
                    <a:solidFill>
                      <a:srgbClr val="C00000"/>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while (</a:t>
                </a:r>
                <a:r>
                  <a:rPr lang="en-US" sz="2400" spc="-100" dirty="0">
                    <a:solidFill>
                      <a:srgbClr val="0000FF"/>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r ≥ y</a:t>
                </a:r>
                <a:r>
                  <a:rPr lang="en-US" sz="2400" spc="-100" dirty="0">
                    <a:solidFill>
                      <a:srgbClr val="C00000"/>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 do</a:t>
                </a:r>
                <a:r>
                  <a:rPr lang="en-US" sz="2400" spc="-100" dirty="0">
                    <a:solidFill>
                      <a:srgbClr val="C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takes </a:t>
                </a:r>
                <a:r>
                  <a:rPr lang="en-US" sz="24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iterations for the worse case, says x/1</a:t>
                </a:r>
                <a:r>
                  <a:rPr lang="en-US" sz="2400" spc="-1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where</a:t>
                </a:r>
              </a:p>
              <a:p>
                <a:pPr marL="457200" marR="0">
                  <a:spcBef>
                    <a:spcPts val="0"/>
                  </a:spcBef>
                  <a:spcAft>
                    <a:spcPts val="600"/>
                  </a:spcAft>
                </a:pPr>
                <a:r>
                  <a:rPr lang="en-US" sz="28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a:t>
                </a:r>
                <a:r>
                  <a:rPr lang="en-US" sz="28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the last iteration is (</a:t>
                </a:r>
                <a:r>
                  <a:rPr lang="en-US" sz="2400" spc="-1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r ≥ y) is false. Note </a:t>
                </a:r>
                <a:r>
                  <a:rPr lang="en-US" sz="24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a:t>
                </a:r>
                <a:r>
                  <a:rPr lang="en-US" sz="24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spc="-100" dirty="0">
                        <a:solidFill>
                          <a:srgbClr val="FF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pc="-100" dirty="0">
                    <a:latin typeface="Times New Roman" panose="02020603050405020304" pitchFamily="18" charset="0"/>
                    <a:ea typeface="Calibri" panose="020F0502020204030204" pitchFamily="34" charset="0"/>
                    <a:cs typeface="Times New Roman" panose="02020603050405020304" pitchFamily="18" charset="0"/>
                  </a:rPr>
                  <a:t> x &lt; </a:t>
                </a:r>
                <a:r>
                  <a:rPr lang="en-US" sz="24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400" spc="-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600"/>
                  </a:spcAft>
                </a:pPr>
                <a:r>
                  <a:rPr lang="en-US" sz="2800" spc="-100" dirty="0">
                    <a:latin typeface="Consolas" panose="020B0609020204030204" pitchFamily="49" charset="0"/>
                    <a:ea typeface="Calibri" panose="020F0502020204030204" pitchFamily="34" charset="0"/>
                    <a:cs typeface="Times New Roman" panose="02020603050405020304" pitchFamily="18" charset="0"/>
                  </a:rPr>
                  <a:t>	</a:t>
                </a:r>
                <a:r>
                  <a:rPr lang="en-US" sz="28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 q := q + 1;  </a:t>
                </a:r>
                <a:r>
                  <a:rPr lang="en-US" sz="2400" spc="-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takes linear time O(n) for each iteration.  </a:t>
                </a:r>
                <a:endParaRPr lang="en-US" sz="24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endParaRPr>
              </a:p>
              <a:p>
                <a:pPr marL="457200">
                  <a:spcAft>
                    <a:spcPts val="600"/>
                  </a:spcAft>
                </a:pPr>
                <a:r>
                  <a:rPr lang="en-US" sz="2800" spc="-100" dirty="0">
                    <a:latin typeface="Consolas" panose="020B0609020204030204" pitchFamily="49" charset="0"/>
                    <a:ea typeface="Calibri" panose="020F0502020204030204" pitchFamily="34" charset="0"/>
                    <a:cs typeface="Times New Roman" panose="02020603050405020304" pitchFamily="18" charset="0"/>
                  </a:rPr>
                  <a:t>	</a:t>
                </a:r>
                <a:r>
                  <a:rPr lang="en-US" sz="28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 </a:t>
                </a:r>
                <a:r>
                  <a:rPr lang="en-US" sz="2800" spc="-100" dirty="0">
                    <a:solidFill>
                      <a:srgbClr val="FF0000"/>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r := r – y;} </a:t>
                </a:r>
                <a:r>
                  <a:rPr lang="en-US" sz="2000" spc="-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000" spc="-1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O(n) for each r – y, </a:t>
                </a:r>
                <a:r>
                  <a:rPr lang="en-US" sz="2000" spc="-1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where r + (-y) are n bits addition, and x, y are  n</a:t>
                </a:r>
                <a:r>
                  <a:rPr lang="en-US" sz="2400" spc="-1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bits long.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takes linear time O(n) for each iteration.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spc="-1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pPr>
                <a:r>
                  <a:rPr lang="en-US" sz="2400" spc="-100" dirty="0">
                    <a:latin typeface="Consolas" panose="020B0609020204030204" pitchFamily="49" charset="0"/>
                    <a:ea typeface="Calibri" panose="020F0502020204030204" pitchFamily="34" charset="0"/>
                    <a:cs typeface="Times New Roman" panose="02020603050405020304" pitchFamily="18" charset="0"/>
                  </a:rPr>
                  <a:t>return (q, r);</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two assignments statements take linear time O(n) for each iteration.  </a:t>
                </a:r>
              </a:p>
              <a:p>
                <a:pPr>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Time efficiency for the worst case is exponential, O(n 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p>
              <a:p>
                <a:pPr>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i.e., 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O(n) = 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O(n 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&gt;&gt;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O(2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92317" y="343540"/>
                <a:ext cx="10162740" cy="6170920"/>
              </a:xfrm>
              <a:prstGeom prst="rect">
                <a:avLst/>
              </a:prstGeom>
              <a:blipFill>
                <a:blip r:embed="rId2"/>
                <a:stretch>
                  <a:fillRect l="-900" t="-790" b="-1283"/>
                </a:stretch>
              </a:blipFill>
            </p:spPr>
            <p:txBody>
              <a:bodyPr/>
              <a:lstStyle/>
              <a:p>
                <a:r>
                  <a:rPr lang="en-US">
                    <a:noFill/>
                  </a:rPr>
                  <a:t> </a:t>
                </a:r>
              </a:p>
            </p:txBody>
          </p:sp>
        </mc:Fallback>
      </mc:AlternateContent>
      <p:sp>
        <p:nvSpPr>
          <p:cNvPr id="4" name="Cloud Callout 2">
            <a:extLst>
              <a:ext uri="{FF2B5EF4-FFF2-40B4-BE49-F238E27FC236}">
                <a16:creationId xmlns:a16="http://schemas.microsoft.com/office/drawing/2014/main" id="{AFA191BE-13C9-48C7-8C55-F38F8E664173}"/>
              </a:ext>
            </a:extLst>
          </p:cNvPr>
          <p:cNvSpPr/>
          <p:nvPr/>
        </p:nvSpPr>
        <p:spPr>
          <a:xfrm flipH="1">
            <a:off x="762623" y="4795425"/>
            <a:ext cx="644915" cy="438188"/>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11019">
            <a:off x="830651" y="4818269"/>
            <a:ext cx="538474" cy="392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086404C-B13B-9CAB-D430-2E33CCA401C3}"/>
              </a:ext>
            </a:extLst>
          </p:cNvPr>
          <p:cNvSpPr txBox="1"/>
          <p:nvPr/>
        </p:nvSpPr>
        <p:spPr>
          <a:xfrm>
            <a:off x="268357" y="1202635"/>
            <a:ext cx="1570382"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n = 8 bits</a:t>
            </a:r>
          </a:p>
          <a:p>
            <a:r>
              <a:rPr lang="en-US" sz="18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1800" spc="-100" baseline="30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a:t>
            </a:r>
            <a:r>
              <a:rPr lang="en-US" sz="18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2</a:t>
            </a:r>
            <a:r>
              <a:rPr lang="en-US" spc="-100" baseline="30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8 </a:t>
            </a:r>
            <a:r>
              <a:rPr lang="en-US" sz="18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256.</a:t>
            </a:r>
          </a:p>
          <a:p>
            <a:r>
              <a:rPr lang="en-US" spc="-100" dirty="0">
                <a:solidFill>
                  <a:srgbClr val="FF0000"/>
                </a:solidFill>
                <a:highlight>
                  <a:srgbClr val="FFFF00"/>
                </a:highlight>
                <a:latin typeface="Times New Roman" panose="02020603050405020304" pitchFamily="18" charset="0"/>
                <a:cs typeface="Times New Roman" panose="02020603050405020304" pitchFamily="18" charset="0"/>
              </a:rPr>
              <a:t>It requires 9 bits to hold this value. The largest value of 8 bits is </a:t>
            </a:r>
            <a:r>
              <a:rPr lang="en-US" sz="18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pc="-100" baseline="30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8 </a:t>
            </a:r>
            <a:r>
              <a:rPr lang="en-US" sz="18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- 1 = 255, i.e., </a:t>
            </a:r>
            <a:r>
              <a:rPr lang="en-US" sz="1800" u="sng"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1111 1111</a:t>
            </a:r>
            <a:r>
              <a:rPr lang="en-US" sz="18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2080843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BCEBF7-4773-4FF1-A87A-1709B7370F5E}"/>
              </a:ext>
            </a:extLst>
          </p:cNvPr>
          <p:cNvSpPr txBox="1"/>
          <p:nvPr/>
        </p:nvSpPr>
        <p:spPr>
          <a:xfrm>
            <a:off x="1669986" y="353200"/>
            <a:ext cx="5733446" cy="523220"/>
          </a:xfrm>
          <a:prstGeom prst="rect">
            <a:avLst/>
          </a:prstGeom>
          <a:solidFill>
            <a:srgbClr val="FFFF00"/>
          </a:solid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Correctness of the Division Algorithm</a:t>
            </a:r>
          </a:p>
        </p:txBody>
      </p:sp>
      <mc:AlternateContent xmlns:mc="http://schemas.openxmlformats.org/markup-compatibility/2006" xmlns:a14="http://schemas.microsoft.com/office/drawing/2010/main">
        <mc:Choice Requires="a14">
          <p:sp>
            <p:nvSpPr>
              <p:cNvPr id="2" name="Rectangle 1"/>
              <p:cNvSpPr/>
              <p:nvPr/>
            </p:nvSpPr>
            <p:spPr>
              <a:xfrm>
                <a:off x="1530626" y="1318765"/>
                <a:ext cx="10283094" cy="4955203"/>
              </a:xfrm>
              <a:prstGeom prst="rect">
                <a:avLst/>
              </a:prstGeom>
            </p:spPr>
            <p:txBody>
              <a:bodyPr wrap="square">
                <a:spAutoFit/>
              </a:bodyPr>
              <a:lstStyle/>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iteration version of the division is as follows:</a:t>
                </a:r>
              </a:p>
              <a:p>
                <a:pPr>
                  <a:spcAft>
                    <a:spcPts val="600"/>
                  </a:spcAft>
                </a:pPr>
                <a:r>
                  <a:rPr lang="en-US" sz="26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a:p>
                <a:pPr marL="457200" marR="0">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Input: Two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n-bit</a:t>
                </a:r>
                <a:r>
                  <a:rPr lang="en-US" sz="2400" dirty="0">
                    <a:latin typeface="Times New Roman" panose="02020603050405020304" pitchFamily="18" charset="0"/>
                    <a:ea typeface="Calibri" panose="020F0502020204030204" pitchFamily="34" charset="0"/>
                    <a:cs typeface="Times New Roman" panose="02020603050405020304" pitchFamily="18" charset="0"/>
                  </a:rPr>
                  <a:t> nonnegative integers x and y, where x ≥ 0, y ≥ 1.</a:t>
                </a:r>
              </a:p>
              <a:p>
                <a:pPr marL="457200" marR="0">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Output: {q, r |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x = y q + r, where q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0 </a:t>
                </a:r>
                <a14:m>
                  <m:oMath xmlns:m="http://schemas.openxmlformats.org/officeDocument/2006/math">
                    <m:r>
                      <a:rPr lang="en-US" sz="24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&lt; y;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x ≥ 0, y ≥ 1.}</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q := 0;  r := x; </a:t>
                </a:r>
              </a:p>
              <a:p>
                <a:pPr marL="457200">
                  <a:spcAft>
                    <a:spcPts val="600"/>
                  </a:spcAft>
                </a:pPr>
                <a:r>
                  <a:rPr lang="en-US" sz="24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 </a:t>
                </a:r>
                <a14:m>
                  <m:oMath xmlns:m="http://schemas.openxmlformats.org/officeDocument/2006/math">
                    <m:r>
                      <a:rPr lang="en-US" sz="2400" i="1" smtClean="0">
                        <a:solidFill>
                          <a:srgbClr val="FF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 x – y – y – … – y = x – </a:t>
                </a:r>
                <a:r>
                  <a:rPr lang="en-US" sz="2400"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yq</a:t>
                </a:r>
                <a:r>
                  <a:rPr lang="en-US" sz="24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&lt; y, </a:t>
                </a:r>
                <a:r>
                  <a:rPr lang="en-US" sz="2400" dirty="0">
                    <a:latin typeface="Times New Roman" panose="02020603050405020304" pitchFamily="18" charset="0"/>
                    <a:ea typeface="Calibri" panose="020F0502020204030204" pitchFamily="34" charset="0"/>
                    <a:cs typeface="Times New Roman" panose="02020603050405020304" pitchFamily="18" charset="0"/>
                  </a:rPr>
                  <a:t>based on x = q * y + r, 0 </a:t>
                </a:r>
                <a14:m>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r &lt; y</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marL="457200" marR="0">
                  <a:spcBef>
                    <a:spcPts val="0"/>
                  </a:spcBef>
                  <a:spcAft>
                    <a:spcPts val="600"/>
                  </a:spcAft>
                </a:pPr>
                <a:r>
                  <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while (r ≥ y) do</a:t>
                </a:r>
                <a:r>
                  <a:rPr lang="en-US" sz="24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takes 2</a:t>
                </a:r>
                <a:r>
                  <a:rPr lang="en-US" sz="2400" i="1"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iterations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the worse case. </a:t>
                </a: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	</a:t>
                </a:r>
                <a:r>
                  <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q := q + 1;    </a:t>
                </a:r>
                <a:r>
                  <a:rPr lang="en-US" sz="24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takes linear time O(n) for each iteration. </a:t>
                </a:r>
                <a:endPar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r := r – y};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O(n) for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each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 + (-y), where r and y are bits long.</a:t>
                </a:r>
              </a:p>
              <a:p>
                <a:pPr marL="457200" marR="0">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After execution of the while loop, x = y q + r, 0 </a:t>
                </a:r>
                <a14:m>
                  <m:oMath xmlns:m="http://schemas.openxmlformats.org/officeDocument/2006/math">
                    <m:r>
                      <a:rPr lang="en-US" sz="2400" i="1">
                        <a:solidFill>
                          <a:srgbClr val="FF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&lt; y</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return (q, r);</a:t>
                </a:r>
              </a:p>
            </p:txBody>
          </p:sp>
        </mc:Choice>
        <mc:Fallback xmlns="">
          <p:sp>
            <p:nvSpPr>
              <p:cNvPr id="2" name="Rectangle 1"/>
              <p:cNvSpPr>
                <a:spLocks noRot="1" noChangeAspect="1" noMove="1" noResize="1" noEditPoints="1" noAdjustHandles="1" noChangeArrowheads="1" noChangeShapeType="1" noTextEdit="1"/>
              </p:cNvSpPr>
              <p:nvPr/>
            </p:nvSpPr>
            <p:spPr>
              <a:xfrm>
                <a:off x="1530626" y="1318765"/>
                <a:ext cx="10283094" cy="4955203"/>
              </a:xfrm>
              <a:prstGeom prst="rect">
                <a:avLst/>
              </a:prstGeom>
              <a:blipFill>
                <a:blip r:embed="rId3"/>
                <a:stretch>
                  <a:fillRect l="-1067" t="-984" b="-1845"/>
                </a:stretch>
              </a:blipFill>
            </p:spPr>
            <p:txBody>
              <a:bodyPr/>
              <a:lstStyle/>
              <a:p>
                <a:r>
                  <a:rPr lang="en-US">
                    <a:noFill/>
                  </a:rPr>
                  <a:t> </a:t>
                </a:r>
              </a:p>
            </p:txBody>
          </p:sp>
        </mc:Fallback>
      </mc:AlternateContent>
      <p:sp>
        <p:nvSpPr>
          <p:cNvPr id="4" name="Cloud Callout 2">
            <a:extLst>
              <a:ext uri="{FF2B5EF4-FFF2-40B4-BE49-F238E27FC236}">
                <a16:creationId xmlns:a16="http://schemas.microsoft.com/office/drawing/2014/main" id="{AFA191BE-13C9-48C7-8C55-F38F8E664173}"/>
              </a:ext>
            </a:extLst>
          </p:cNvPr>
          <p:cNvSpPr/>
          <p:nvPr/>
        </p:nvSpPr>
        <p:spPr>
          <a:xfrm flipH="1">
            <a:off x="1188412" y="2973355"/>
            <a:ext cx="625593" cy="334502"/>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Image result for smiley face images">
            <a:extLst>
              <a:ext uri="{FF2B5EF4-FFF2-40B4-BE49-F238E27FC236}">
                <a16:creationId xmlns:a16="http://schemas.microsoft.com/office/drawing/2014/main" id="{80ECF619-9F02-457F-8605-4C7C425B726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11019">
            <a:off x="1126812" y="2921512"/>
            <a:ext cx="644915" cy="4381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F8D0AC6-F31F-4E46-BCBD-190A62A6CA0D}"/>
                  </a:ext>
                </a:extLst>
              </p:cNvPr>
              <p:cNvSpPr txBox="1"/>
              <p:nvPr/>
            </p:nvSpPr>
            <p:spPr>
              <a:xfrm>
                <a:off x="8258784" y="614810"/>
                <a:ext cx="3120820" cy="11069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Output specification:       x = y q + r, where q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0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&lt; y.</a:t>
                </a:r>
                <a:endParaRPr lang="en-US" sz="2200" dirty="0">
                  <a:highlight>
                    <a:srgbClr val="FFFF00"/>
                  </a:highlight>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1F8D0AC6-F31F-4E46-BCBD-190A62A6CA0D}"/>
                  </a:ext>
                </a:extLst>
              </p:cNvPr>
              <p:cNvSpPr txBox="1">
                <a:spLocks noRot="1" noChangeAspect="1" noMove="1" noResize="1" noEditPoints="1" noAdjustHandles="1" noChangeArrowheads="1" noChangeShapeType="1" noTextEdit="1"/>
              </p:cNvSpPr>
              <p:nvPr/>
            </p:nvSpPr>
            <p:spPr>
              <a:xfrm>
                <a:off x="8258784" y="614810"/>
                <a:ext cx="3120820" cy="1106986"/>
              </a:xfrm>
              <a:prstGeom prst="rect">
                <a:avLst/>
              </a:prstGeom>
              <a:blipFill>
                <a:blip r:embed="rId5"/>
                <a:stretch>
                  <a:fillRect l="-2335" t="-3279" b="-9836"/>
                </a:stretch>
              </a:blipFill>
            </p:spPr>
            <p:txBody>
              <a:bodyPr/>
              <a:lstStyle/>
              <a:p>
                <a:r>
                  <a:rPr lang="en-US">
                    <a:noFill/>
                  </a:rPr>
                  <a:t> </a:t>
                </a:r>
              </a:p>
            </p:txBody>
          </p:sp>
        </mc:Fallback>
      </mc:AlternateContent>
    </p:spTree>
    <p:extLst>
      <p:ext uri="{BB962C8B-B14F-4D97-AF65-F5344CB8AC3E}">
        <p14:creationId xmlns:p14="http://schemas.microsoft.com/office/powerpoint/2010/main" val="288978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09A8D54-A322-4F34-8E94-B43FE6B8D0F5}"/>
              </a:ext>
            </a:extLst>
          </p:cNvPr>
          <p:cNvSpPr txBox="1"/>
          <p:nvPr/>
        </p:nvSpPr>
        <p:spPr>
          <a:xfrm>
            <a:off x="737672" y="292269"/>
            <a:ext cx="6976361" cy="507489"/>
          </a:xfrm>
          <a:prstGeom prst="rect">
            <a:avLst/>
          </a:prstGeom>
          <a:solidFill>
            <a:srgbClr val="FFFF00"/>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F774C70B-016F-4537-973C-E30662ECA49C}"/>
              </a:ext>
            </a:extLst>
          </p:cNvPr>
          <p:cNvSpPr txBox="1"/>
          <p:nvPr/>
        </p:nvSpPr>
        <p:spPr>
          <a:xfrm>
            <a:off x="1988473" y="292973"/>
            <a:ext cx="5832565" cy="523220"/>
          </a:xfrm>
          <a:prstGeom prst="rect">
            <a:avLst/>
          </a:prstGeom>
          <a:no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Correctness of the Division Algorithm</a:t>
            </a:r>
          </a:p>
        </p:txBody>
      </p:sp>
      <mc:AlternateContent xmlns:mc="http://schemas.openxmlformats.org/markup-compatibility/2006" xmlns:a14="http://schemas.microsoft.com/office/drawing/2010/main">
        <mc:Choice Requires="a14">
          <p:sp>
            <p:nvSpPr>
              <p:cNvPr id="2" name="Rectangle 1"/>
              <p:cNvSpPr/>
              <p:nvPr/>
            </p:nvSpPr>
            <p:spPr>
              <a:xfrm>
                <a:off x="2496488" y="876240"/>
                <a:ext cx="8877365" cy="5663089"/>
              </a:xfrm>
              <a:prstGeom prst="rect">
                <a:avLst/>
              </a:prstGeom>
            </p:spPr>
            <p:txBody>
              <a:bodyPr wrap="square">
                <a:spAutoFit/>
              </a:bodyPr>
              <a:lstStyle/>
              <a:p>
                <a:pPr>
                  <a:spcAft>
                    <a:spcPts val="600"/>
                  </a:spcAft>
                </a:pPr>
                <a:r>
                  <a:rPr lang="en-US" sz="26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a:p>
                <a:pPr marL="457200" marR="0">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Input: Two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n-bit</a:t>
                </a:r>
                <a:r>
                  <a:rPr lang="en-US" sz="2400" dirty="0">
                    <a:latin typeface="Times New Roman" panose="02020603050405020304" pitchFamily="18" charset="0"/>
                    <a:ea typeface="Calibri" panose="020F0502020204030204" pitchFamily="34" charset="0"/>
                    <a:cs typeface="Times New Roman" panose="02020603050405020304" pitchFamily="18" charset="0"/>
                  </a:rPr>
                  <a:t> nonnegative integers x and y, where x ≥ 0, y ≥ 1.</a:t>
                </a:r>
              </a:p>
              <a:p>
                <a:pPr marL="457200" marR="0">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Output: {q, r |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x = y q + r, where q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0 </a:t>
                </a:r>
                <a14:m>
                  <m:oMath xmlns:m="http://schemas.openxmlformats.org/officeDocument/2006/math">
                    <m:r>
                      <a:rPr lang="en-US" sz="24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&lt; y;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x ≥ 0, y ≥ 1.}</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 nonnegative integer) and y &gt; 0 (a positive integer)]</a:t>
                </a: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q := 0;  r := x; </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before while-loop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Prc</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y &gt; 0, r = x and q = 0.] </a:t>
                </a:r>
              </a:p>
              <a:p>
                <a:pPr marL="457200" marR="0">
                  <a:spcBef>
                    <a:spcPts val="0"/>
                  </a:spcBef>
                  <a:spcAft>
                    <a:spcPts val="600"/>
                  </a:spcAft>
                </a:pPr>
                <a:r>
                  <a:rPr lang="en-US" sz="3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3000" spc="-100" dirty="0">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loop invariant I(n):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a:p>
                <a:pPr marL="457200" marR="0">
                  <a:spcBef>
                    <a:spcPts val="0"/>
                  </a:spcBef>
                  <a:spcAft>
                    <a:spcPts val="600"/>
                  </a:spcAft>
                </a:pPr>
                <a:r>
                  <a:rPr lang="en-US" sz="24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while (r ≥ y) do</a:t>
                </a:r>
                <a:r>
                  <a:rPr lang="en-US" sz="2400" spc="-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takes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iterations for the worse case.</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 r := r – y;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O(n) for each r + (-y), x and y are n bits long.</a:t>
                </a:r>
                <a:endParaRPr lang="en-US" sz="20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	  q := q + 1}; </a:t>
                </a:r>
              </a:p>
              <a:p>
                <a:pPr marL="45720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x = y q + r and 0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&lt; y.] </a:t>
                </a: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return (q, r);</a:t>
                </a:r>
              </a:p>
            </p:txBody>
          </p:sp>
        </mc:Choice>
        <mc:Fallback xmlns="">
          <p:sp>
            <p:nvSpPr>
              <p:cNvPr id="2" name="Rectangle 1"/>
              <p:cNvSpPr>
                <a:spLocks noRot="1" noChangeAspect="1" noMove="1" noResize="1" noEditPoints="1" noAdjustHandles="1" noChangeArrowheads="1" noChangeShapeType="1" noTextEdit="1"/>
              </p:cNvSpPr>
              <p:nvPr/>
            </p:nvSpPr>
            <p:spPr>
              <a:xfrm>
                <a:off x="2496488" y="876240"/>
                <a:ext cx="8877365" cy="5663089"/>
              </a:xfrm>
              <a:prstGeom prst="rect">
                <a:avLst/>
              </a:prstGeom>
              <a:blipFill>
                <a:blip r:embed="rId2"/>
                <a:stretch>
                  <a:fillRect l="-1236" t="-1076" b="-2045"/>
                </a:stretch>
              </a:blipFill>
            </p:spPr>
            <p:txBody>
              <a:bodyPr/>
              <a:lstStyle/>
              <a:p>
                <a:r>
                  <a:rPr lang="en-US">
                    <a:noFill/>
                  </a:rPr>
                  <a:t> </a:t>
                </a:r>
              </a:p>
            </p:txBody>
          </p:sp>
        </mc:Fallback>
      </mc:AlternateContent>
      <p:sp>
        <p:nvSpPr>
          <p:cNvPr id="7" name="Flowchart: Decision 6">
            <a:extLst>
              <a:ext uri="{FF2B5EF4-FFF2-40B4-BE49-F238E27FC236}">
                <a16:creationId xmlns:a16="http://schemas.microsoft.com/office/drawing/2014/main" id="{AB046D07-0FF4-420C-8000-F299F5D892F3}"/>
              </a:ext>
            </a:extLst>
          </p:cNvPr>
          <p:cNvSpPr/>
          <p:nvPr/>
        </p:nvSpPr>
        <p:spPr>
          <a:xfrm>
            <a:off x="1497881" y="4241082"/>
            <a:ext cx="989901" cy="37446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5B0596-00D9-4300-B7FE-620F5A425522}"/>
              </a:ext>
            </a:extLst>
          </p:cNvPr>
          <p:cNvSpPr/>
          <p:nvPr/>
        </p:nvSpPr>
        <p:spPr>
          <a:xfrm>
            <a:off x="1497881" y="4876807"/>
            <a:ext cx="989901"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31ED31-32AA-4CE5-974F-9EE7D779FB9D}"/>
              </a:ext>
            </a:extLst>
          </p:cNvPr>
          <p:cNvSpPr/>
          <p:nvPr/>
        </p:nvSpPr>
        <p:spPr>
          <a:xfrm>
            <a:off x="1497880" y="3492144"/>
            <a:ext cx="989901" cy="385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84C4EEF3-D04E-47EE-8F9B-29662BABAFB1}"/>
              </a:ext>
            </a:extLst>
          </p:cNvPr>
          <p:cNvCxnSpPr>
            <a:stCxn id="9" idx="2"/>
            <a:endCxn id="7" idx="0"/>
          </p:cNvCxnSpPr>
          <p:nvPr/>
        </p:nvCxnSpPr>
        <p:spPr>
          <a:xfrm>
            <a:off x="1992831" y="3877498"/>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F7A0DA-CADB-42B0-9D5E-9BEAF518AB44}"/>
              </a:ext>
            </a:extLst>
          </p:cNvPr>
          <p:cNvCxnSpPr/>
          <p:nvPr/>
        </p:nvCxnSpPr>
        <p:spPr>
          <a:xfrm>
            <a:off x="1988474" y="3124211"/>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51EA5F-E16B-4314-A9FF-112B2B2EB07C}"/>
              </a:ext>
            </a:extLst>
          </p:cNvPr>
          <p:cNvCxnSpPr/>
          <p:nvPr/>
        </p:nvCxnSpPr>
        <p:spPr>
          <a:xfrm>
            <a:off x="1988473" y="5344902"/>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B2EFAF-810C-41B6-A6AF-43FF7BFDC6E1}"/>
              </a:ext>
            </a:extLst>
          </p:cNvPr>
          <p:cNvCxnSpPr/>
          <p:nvPr/>
        </p:nvCxnSpPr>
        <p:spPr>
          <a:xfrm>
            <a:off x="1997184" y="4526284"/>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4162BA-C67A-4AD6-8E97-68D7BC0F0B38}"/>
              </a:ext>
            </a:extLst>
          </p:cNvPr>
          <p:cNvCxnSpPr/>
          <p:nvPr/>
        </p:nvCxnSpPr>
        <p:spPr>
          <a:xfrm flipH="1">
            <a:off x="1149057" y="5691068"/>
            <a:ext cx="83941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0936AB-C9DF-4E1A-A889-9D0234B8B8EB}"/>
              </a:ext>
            </a:extLst>
          </p:cNvPr>
          <p:cNvCxnSpPr/>
          <p:nvPr/>
        </p:nvCxnSpPr>
        <p:spPr>
          <a:xfrm flipV="1">
            <a:off x="1149057" y="4093035"/>
            <a:ext cx="0" cy="161545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3CC6A7-ACB4-42CF-AC12-64907CEC9A58}"/>
              </a:ext>
            </a:extLst>
          </p:cNvPr>
          <p:cNvCxnSpPr/>
          <p:nvPr/>
        </p:nvCxnSpPr>
        <p:spPr>
          <a:xfrm>
            <a:off x="1149057" y="4110453"/>
            <a:ext cx="8743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8741F-19B7-40AC-9309-89558B36C945}"/>
              </a:ext>
            </a:extLst>
          </p:cNvPr>
          <p:cNvCxnSpPr>
            <a:cxnSpLocks/>
          </p:cNvCxnSpPr>
          <p:nvPr/>
        </p:nvCxnSpPr>
        <p:spPr>
          <a:xfrm flipH="1">
            <a:off x="1972851" y="4109077"/>
            <a:ext cx="987966" cy="0"/>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D59F700-4DFF-45FD-8438-244B82CC711B}"/>
              </a:ext>
            </a:extLst>
          </p:cNvPr>
          <p:cNvCxnSpPr>
            <a:cxnSpLocks/>
          </p:cNvCxnSpPr>
          <p:nvPr/>
        </p:nvCxnSpPr>
        <p:spPr>
          <a:xfrm flipH="1">
            <a:off x="1972850" y="2487273"/>
            <a:ext cx="1057733" cy="817638"/>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C8CBD2-8C7E-4999-8887-CA9A64666566}"/>
              </a:ext>
            </a:extLst>
          </p:cNvPr>
          <p:cNvCxnSpPr>
            <a:cxnSpLocks/>
          </p:cNvCxnSpPr>
          <p:nvPr/>
        </p:nvCxnSpPr>
        <p:spPr>
          <a:xfrm>
            <a:off x="2444237" y="4428316"/>
            <a:ext cx="4511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50FFAD-F4B2-49D2-8130-7AEA59E4B87E}"/>
              </a:ext>
            </a:extLst>
          </p:cNvPr>
          <p:cNvCxnSpPr>
            <a:cxnSpLocks/>
          </p:cNvCxnSpPr>
          <p:nvPr/>
        </p:nvCxnSpPr>
        <p:spPr>
          <a:xfrm flipH="1" flipV="1">
            <a:off x="2669825" y="4428317"/>
            <a:ext cx="308549" cy="1385432"/>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63DEFE-85F5-424E-86E6-79AF9DD11BEE}"/>
              </a:ext>
            </a:extLst>
          </p:cNvPr>
          <p:cNvCxnSpPr>
            <a:cxnSpLocks/>
          </p:cNvCxnSpPr>
          <p:nvPr/>
        </p:nvCxnSpPr>
        <p:spPr>
          <a:xfrm flipH="1">
            <a:off x="1997181" y="3288581"/>
            <a:ext cx="963636" cy="698740"/>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4272CA4-97E9-4BBF-991E-6C6E075921E6}"/>
                  </a:ext>
                </a:extLst>
              </p:cNvPr>
              <p:cNvSpPr txBox="1"/>
              <p:nvPr/>
            </p:nvSpPr>
            <p:spPr>
              <a:xfrm>
                <a:off x="6782389" y="3412959"/>
                <a:ext cx="4708358" cy="646331"/>
              </a:xfrm>
              <a:prstGeom prst="rect">
                <a:avLst/>
              </a:prstGeom>
              <a:solidFill>
                <a:srgbClr val="FFFF00"/>
              </a:solidFill>
            </p:spPr>
            <p:txBody>
              <a:bodyPr wrap="square" rtlCol="0">
                <a:spAutoFit/>
              </a:bodyPr>
              <a:lstStyle/>
              <a:p>
                <a:r>
                  <a:rPr lang="en-US" dirty="0"/>
                  <a:t>Need to show that </a:t>
                </a:r>
                <a:r>
                  <a:rPr lang="en-US" dirty="0" err="1"/>
                  <a:t>Prc</a:t>
                </a:r>
                <a:r>
                  <a:rPr lang="en-US" dirty="0"/>
                  <a:t> implies I(0) and</a:t>
                </a:r>
              </a:p>
              <a:p>
                <a:r>
                  <a:rPr lang="en-US" dirty="0"/>
                  <a:t>I(k)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(r ≥ y)</a:t>
                </a:r>
                <a:r>
                  <a:rPr lang="en-US" dirty="0"/>
                  <a:t> implies I(k+1), after k+1 iteration.</a:t>
                </a:r>
              </a:p>
            </p:txBody>
          </p:sp>
        </mc:Choice>
        <mc:Fallback xmlns="">
          <p:sp>
            <p:nvSpPr>
              <p:cNvPr id="10" name="TextBox 9">
                <a:extLst>
                  <a:ext uri="{FF2B5EF4-FFF2-40B4-BE49-F238E27FC236}">
                    <a16:creationId xmlns:a16="http://schemas.microsoft.com/office/drawing/2014/main" id="{A4272CA4-97E9-4BBF-991E-6C6E075921E6}"/>
                  </a:ext>
                </a:extLst>
              </p:cNvPr>
              <p:cNvSpPr txBox="1">
                <a:spLocks noRot="1" noChangeAspect="1" noMove="1" noResize="1" noEditPoints="1" noAdjustHandles="1" noChangeArrowheads="1" noChangeShapeType="1" noTextEdit="1"/>
              </p:cNvSpPr>
              <p:nvPr/>
            </p:nvSpPr>
            <p:spPr>
              <a:xfrm>
                <a:off x="6782389" y="3412959"/>
                <a:ext cx="4708358" cy="646331"/>
              </a:xfrm>
              <a:prstGeom prst="rect">
                <a:avLst/>
              </a:prstGeom>
              <a:blipFill>
                <a:blip r:embed="rId3"/>
                <a:stretch>
                  <a:fillRect l="-1166" t="-5660" r="-77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149726-6266-4B12-80A8-F926BEE2867C}"/>
                  </a:ext>
                </a:extLst>
              </p:cNvPr>
              <p:cNvSpPr txBox="1"/>
              <p:nvPr/>
            </p:nvSpPr>
            <p:spPr>
              <a:xfrm>
                <a:off x="6777789" y="6088139"/>
                <a:ext cx="4708359" cy="369332"/>
              </a:xfrm>
              <a:prstGeom prst="rect">
                <a:avLst/>
              </a:prstGeom>
              <a:solidFill>
                <a:srgbClr val="FFFF00"/>
              </a:solidFill>
            </p:spPr>
            <p:txBody>
              <a:bodyPr wrap="square" rtlCol="0">
                <a:spAutoFit/>
              </a:bodyPr>
              <a:lstStyle/>
              <a:p>
                <a:r>
                  <a:rPr lang="en-US" dirty="0"/>
                  <a:t>Need to show that I(n)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(r ≥ y)</a:t>
                </a:r>
                <a:r>
                  <a:rPr lang="en-US" dirty="0"/>
                  <a:t> implies </a:t>
                </a:r>
                <a:r>
                  <a:rPr lang="en-US" dirty="0" err="1"/>
                  <a:t>Poc</a:t>
                </a:r>
                <a:r>
                  <a:rPr lang="en-US" dirty="0"/>
                  <a:t>.</a:t>
                </a:r>
              </a:p>
            </p:txBody>
          </p:sp>
        </mc:Choice>
        <mc:Fallback xmlns="">
          <p:sp>
            <p:nvSpPr>
              <p:cNvPr id="24" name="TextBox 23">
                <a:extLst>
                  <a:ext uri="{FF2B5EF4-FFF2-40B4-BE49-F238E27FC236}">
                    <a16:creationId xmlns:a16="http://schemas.microsoft.com/office/drawing/2014/main" id="{9F149726-6266-4B12-80A8-F926BEE2867C}"/>
                  </a:ext>
                </a:extLst>
              </p:cNvPr>
              <p:cNvSpPr txBox="1">
                <a:spLocks noRot="1" noChangeAspect="1" noMove="1" noResize="1" noEditPoints="1" noAdjustHandles="1" noChangeArrowheads="1" noChangeShapeType="1" noTextEdit="1"/>
              </p:cNvSpPr>
              <p:nvPr/>
            </p:nvSpPr>
            <p:spPr>
              <a:xfrm>
                <a:off x="6777789" y="6088139"/>
                <a:ext cx="4708359" cy="369332"/>
              </a:xfrm>
              <a:prstGeom prst="rect">
                <a:avLst/>
              </a:prstGeom>
              <a:blipFill>
                <a:blip r:embed="rId4"/>
                <a:stretch>
                  <a:fillRect l="-1166" t="-10000" r="-130" b="-26667"/>
                </a:stretch>
              </a:blipFill>
            </p:spPr>
            <p:txBody>
              <a:bodyPr/>
              <a:lstStyle/>
              <a:p>
                <a:r>
                  <a:rPr lang="en-US">
                    <a:noFill/>
                  </a:rPr>
                  <a:t> </a:t>
                </a:r>
              </a:p>
            </p:txBody>
          </p:sp>
        </mc:Fallback>
      </mc:AlternateContent>
      <p:pic>
        <p:nvPicPr>
          <p:cNvPr id="22" name="Picture 21" descr="Confused emoticon Stock Vector - 11275856">
            <a:extLst>
              <a:ext uri="{FF2B5EF4-FFF2-40B4-BE49-F238E27FC236}">
                <a16:creationId xmlns:a16="http://schemas.microsoft.com/office/drawing/2014/main" id="{658BF12D-D38A-4DA6-AF9E-74B878A5794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230612" y="3013174"/>
            <a:ext cx="437198" cy="385354"/>
          </a:xfrm>
          <a:prstGeom prst="rect">
            <a:avLst/>
          </a:prstGeom>
          <a:noFill/>
          <a:ln>
            <a:noFill/>
          </a:ln>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07E797E-4AC5-899F-AB07-DAB013A3DD1F}"/>
                  </a:ext>
                </a:extLst>
              </p:cNvPr>
              <p:cNvSpPr txBox="1"/>
              <p:nvPr/>
            </p:nvSpPr>
            <p:spPr>
              <a:xfrm>
                <a:off x="8405901" y="246265"/>
                <a:ext cx="3120820" cy="11069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Output specification:       x = y q + r, where q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0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&lt; y.</a:t>
                </a:r>
                <a:endParaRPr lang="en-US" sz="2200" dirty="0">
                  <a:highlight>
                    <a:srgbClr val="FFFF00"/>
                  </a:highlight>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C07E797E-4AC5-899F-AB07-DAB013A3DD1F}"/>
                  </a:ext>
                </a:extLst>
              </p:cNvPr>
              <p:cNvSpPr txBox="1">
                <a:spLocks noRot="1" noChangeAspect="1" noMove="1" noResize="1" noEditPoints="1" noAdjustHandles="1" noChangeArrowheads="1" noChangeShapeType="1" noTextEdit="1"/>
              </p:cNvSpPr>
              <p:nvPr/>
            </p:nvSpPr>
            <p:spPr>
              <a:xfrm>
                <a:off x="8405901" y="246265"/>
                <a:ext cx="3120820" cy="1106986"/>
              </a:xfrm>
              <a:prstGeom prst="rect">
                <a:avLst/>
              </a:prstGeom>
              <a:blipFill>
                <a:blip r:embed="rId6"/>
                <a:stretch>
                  <a:fillRect l="-2335" t="-2717" b="-9783"/>
                </a:stretch>
              </a:blipFill>
            </p:spPr>
            <p:txBody>
              <a:bodyPr/>
              <a:lstStyle/>
              <a:p>
                <a:r>
                  <a:rPr lang="en-US">
                    <a:noFill/>
                  </a:rPr>
                  <a:t> </a:t>
                </a:r>
              </a:p>
            </p:txBody>
          </p:sp>
        </mc:Fallback>
      </mc:AlternateContent>
    </p:spTree>
    <p:extLst>
      <p:ext uri="{BB962C8B-B14F-4D97-AF65-F5344CB8AC3E}">
        <p14:creationId xmlns:p14="http://schemas.microsoft.com/office/powerpoint/2010/main" val="1739438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4DDBCC2D-9400-4B79-A8EE-1B289F09201F}"/>
              </a:ext>
            </a:extLst>
          </p:cNvPr>
          <p:cNvSpPr txBox="1"/>
          <p:nvPr/>
        </p:nvSpPr>
        <p:spPr>
          <a:xfrm>
            <a:off x="1715762" y="204851"/>
            <a:ext cx="5812651" cy="507489"/>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5423080" y="1043223"/>
                <a:ext cx="5701580" cy="4231928"/>
              </a:xfrm>
              <a:prstGeom prst="rect">
                <a:avLst/>
              </a:prstGeom>
            </p:spPr>
            <p:txBody>
              <a:bodyPr wrap="square">
                <a:spAutoFit/>
              </a:bodyPr>
              <a:lstStyle/>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 nonnegative integer) and       </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y &gt; 0 (a positive integer)]</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y &gt; 0, and</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 x and q = 0.]   </a:t>
                </a:r>
                <a:endParaRPr lang="en-US" sz="2000" spc="-100" dirty="0">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x = y q + r and 0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&lt; y.]  ….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23080" y="1043223"/>
                <a:ext cx="5701580" cy="4231928"/>
              </a:xfrm>
              <a:prstGeom prst="rect">
                <a:avLst/>
              </a:prstGeom>
              <a:blipFill>
                <a:blip r:embed="rId2"/>
                <a:stretch>
                  <a:fillRect t="-720" r="-1176" b="-28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774C70B-016F-4537-973C-E30662ECA49C}"/>
              </a:ext>
            </a:extLst>
          </p:cNvPr>
          <p:cNvSpPr txBox="1"/>
          <p:nvPr/>
        </p:nvSpPr>
        <p:spPr>
          <a:xfrm>
            <a:off x="1804736" y="219783"/>
            <a:ext cx="5812651" cy="523220"/>
          </a:xfrm>
          <a:prstGeom prst="rect">
            <a:avLst/>
          </a:prstGeom>
          <a:no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Correctness of the Division Algorithm</a:t>
            </a:r>
          </a:p>
        </p:txBody>
      </p:sp>
      <p:sp>
        <p:nvSpPr>
          <p:cNvPr id="7" name="Flowchart: Decision 6">
            <a:extLst>
              <a:ext uri="{FF2B5EF4-FFF2-40B4-BE49-F238E27FC236}">
                <a16:creationId xmlns:a16="http://schemas.microsoft.com/office/drawing/2014/main" id="{AB046D07-0FF4-420C-8000-F299F5D892F3}"/>
              </a:ext>
            </a:extLst>
          </p:cNvPr>
          <p:cNvSpPr/>
          <p:nvPr/>
        </p:nvSpPr>
        <p:spPr>
          <a:xfrm>
            <a:off x="2915299" y="3547041"/>
            <a:ext cx="1678175" cy="546203"/>
          </a:xfrm>
          <a:prstGeom prst="flowChartDecis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err="1">
                <a:solidFill>
                  <a:schemeClr val="tx1"/>
                </a:solidFill>
                <a:latin typeface="Consolas" panose="020B0609020204030204" pitchFamily="49" charset="0"/>
                <a:ea typeface="Calibri" panose="020F0502020204030204" pitchFamily="34" charset="0"/>
                <a:cs typeface="Times New Roman" panose="02020603050405020304" pitchFamily="18" charset="0"/>
              </a:rPr>
              <a:t>r≥y</a:t>
            </a:r>
            <a:endParaRPr lang="en-US" sz="2000" dirty="0">
              <a:solidFill>
                <a:schemeClr val="tx1"/>
              </a:solidFill>
            </a:endParaRPr>
          </a:p>
        </p:txBody>
      </p:sp>
      <p:sp>
        <p:nvSpPr>
          <p:cNvPr id="8" name="Rectangle 7">
            <a:extLst>
              <a:ext uri="{FF2B5EF4-FFF2-40B4-BE49-F238E27FC236}">
                <a16:creationId xmlns:a16="http://schemas.microsoft.com/office/drawing/2014/main" id="{775B0596-00D9-4300-B7FE-620F5A425522}"/>
              </a:ext>
            </a:extLst>
          </p:cNvPr>
          <p:cNvSpPr/>
          <p:nvPr/>
        </p:nvSpPr>
        <p:spPr>
          <a:xfrm>
            <a:off x="2666404" y="4548696"/>
            <a:ext cx="2175964" cy="78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 r – y;</a:t>
            </a:r>
          </a:p>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q + 1</a:t>
            </a:r>
            <a:endParaRPr lang="en-US" sz="2000" dirty="0">
              <a:solidFill>
                <a:schemeClr val="tx1"/>
              </a:solidFill>
            </a:endParaRPr>
          </a:p>
        </p:txBody>
      </p:sp>
      <p:sp>
        <p:nvSpPr>
          <p:cNvPr id="9" name="Rectangle 8">
            <a:extLst>
              <a:ext uri="{FF2B5EF4-FFF2-40B4-BE49-F238E27FC236}">
                <a16:creationId xmlns:a16="http://schemas.microsoft.com/office/drawing/2014/main" id="{D331ED31-32AA-4CE5-974F-9EE7D779FB9D}"/>
              </a:ext>
            </a:extLst>
          </p:cNvPr>
          <p:cNvSpPr/>
          <p:nvPr/>
        </p:nvSpPr>
        <p:spPr>
          <a:xfrm>
            <a:off x="2794052" y="1729771"/>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0;</a:t>
            </a:r>
          </a:p>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x; </a:t>
            </a:r>
          </a:p>
        </p:txBody>
      </p:sp>
      <p:cxnSp>
        <p:nvCxnSpPr>
          <p:cNvPr id="14" name="Straight Arrow Connector 13">
            <a:extLst>
              <a:ext uri="{FF2B5EF4-FFF2-40B4-BE49-F238E27FC236}">
                <a16:creationId xmlns:a16="http://schemas.microsoft.com/office/drawing/2014/main" id="{84C4EEF3-D04E-47EE-8F9B-29662BABAFB1}"/>
              </a:ext>
            </a:extLst>
          </p:cNvPr>
          <p:cNvCxnSpPr>
            <a:cxnSpLocks/>
            <a:stCxn id="9" idx="2"/>
            <a:endCxn id="7" idx="0"/>
          </p:cNvCxnSpPr>
          <p:nvPr/>
        </p:nvCxnSpPr>
        <p:spPr>
          <a:xfrm flipH="1">
            <a:off x="3754387" y="2435098"/>
            <a:ext cx="9860" cy="1111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F7A0DA-CADB-42B0-9D5E-9BEAF518AB44}"/>
              </a:ext>
            </a:extLst>
          </p:cNvPr>
          <p:cNvCxnSpPr/>
          <p:nvPr/>
        </p:nvCxnSpPr>
        <p:spPr>
          <a:xfrm>
            <a:off x="3754387" y="1366187"/>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51EA5F-E16B-4314-A9FF-112B2B2EB07C}"/>
              </a:ext>
            </a:extLst>
          </p:cNvPr>
          <p:cNvCxnSpPr/>
          <p:nvPr/>
        </p:nvCxnSpPr>
        <p:spPr>
          <a:xfrm>
            <a:off x="3754384" y="5360154"/>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B2EFAF-810C-41B6-A6AF-43FF7BFDC6E1}"/>
              </a:ext>
            </a:extLst>
          </p:cNvPr>
          <p:cNvCxnSpPr>
            <a:cxnSpLocks/>
            <a:endCxn id="8" idx="0"/>
          </p:cNvCxnSpPr>
          <p:nvPr/>
        </p:nvCxnSpPr>
        <p:spPr>
          <a:xfrm>
            <a:off x="3754385" y="4116890"/>
            <a:ext cx="1" cy="431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4162BA-C67A-4AD6-8E97-68D7BC0F0B38}"/>
              </a:ext>
            </a:extLst>
          </p:cNvPr>
          <p:cNvCxnSpPr>
            <a:cxnSpLocks/>
          </p:cNvCxnSpPr>
          <p:nvPr/>
        </p:nvCxnSpPr>
        <p:spPr>
          <a:xfrm flipH="1">
            <a:off x="2309648" y="5731617"/>
            <a:ext cx="144473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0936AB-C9DF-4E1A-A889-9D0234B8B8EB}"/>
              </a:ext>
            </a:extLst>
          </p:cNvPr>
          <p:cNvCxnSpPr>
            <a:cxnSpLocks/>
          </p:cNvCxnSpPr>
          <p:nvPr/>
        </p:nvCxnSpPr>
        <p:spPr>
          <a:xfrm flipV="1">
            <a:off x="2309648" y="3310901"/>
            <a:ext cx="0" cy="241401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3CC6A7-ACB4-42CF-AC12-64907CEC9A58}"/>
              </a:ext>
            </a:extLst>
          </p:cNvPr>
          <p:cNvCxnSpPr>
            <a:cxnSpLocks/>
          </p:cNvCxnSpPr>
          <p:nvPr/>
        </p:nvCxnSpPr>
        <p:spPr>
          <a:xfrm>
            <a:off x="2309648" y="3302541"/>
            <a:ext cx="14524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8741F-19B7-40AC-9309-89558B36C945}"/>
              </a:ext>
            </a:extLst>
          </p:cNvPr>
          <p:cNvCxnSpPr>
            <a:cxnSpLocks/>
          </p:cNvCxnSpPr>
          <p:nvPr/>
        </p:nvCxnSpPr>
        <p:spPr>
          <a:xfrm flipH="1">
            <a:off x="3754384" y="2822028"/>
            <a:ext cx="2194311" cy="48051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D59F700-4DFF-45FD-8438-244B82CC711B}"/>
              </a:ext>
            </a:extLst>
          </p:cNvPr>
          <p:cNvCxnSpPr>
            <a:cxnSpLocks/>
          </p:cNvCxnSpPr>
          <p:nvPr/>
        </p:nvCxnSpPr>
        <p:spPr>
          <a:xfrm flipH="1">
            <a:off x="3770808" y="1287132"/>
            <a:ext cx="2177887" cy="269456"/>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C8CBD2-8C7E-4999-8887-CA9A64666566}"/>
              </a:ext>
            </a:extLst>
          </p:cNvPr>
          <p:cNvCxnSpPr>
            <a:cxnSpLocks/>
            <a:endCxn id="51" idx="1"/>
          </p:cNvCxnSpPr>
          <p:nvPr/>
        </p:nvCxnSpPr>
        <p:spPr>
          <a:xfrm>
            <a:off x="4583993" y="3826231"/>
            <a:ext cx="750208" cy="230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50FFAD-F4B2-49D2-8130-7AEA59E4B87E}"/>
              </a:ext>
            </a:extLst>
          </p:cNvPr>
          <p:cNvCxnSpPr>
            <a:cxnSpLocks/>
          </p:cNvCxnSpPr>
          <p:nvPr/>
        </p:nvCxnSpPr>
        <p:spPr>
          <a:xfrm flipH="1" flipV="1">
            <a:off x="4842368" y="3832801"/>
            <a:ext cx="983666" cy="95691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63DEFE-85F5-424E-86E6-79AF9DD11BEE}"/>
              </a:ext>
            </a:extLst>
          </p:cNvPr>
          <p:cNvCxnSpPr>
            <a:cxnSpLocks/>
          </p:cNvCxnSpPr>
          <p:nvPr/>
        </p:nvCxnSpPr>
        <p:spPr>
          <a:xfrm flipH="1">
            <a:off x="3754384" y="2056387"/>
            <a:ext cx="2194312" cy="765641"/>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4272CA4-97E9-4BBF-991E-6C6E075921E6}"/>
                  </a:ext>
                </a:extLst>
              </p:cNvPr>
              <p:cNvSpPr txBox="1"/>
              <p:nvPr/>
            </p:nvSpPr>
            <p:spPr>
              <a:xfrm>
                <a:off x="7617387" y="3062284"/>
                <a:ext cx="4366413" cy="923330"/>
              </a:xfrm>
              <a:prstGeom prst="rect">
                <a:avLst/>
              </a:prstGeom>
              <a:solidFill>
                <a:srgbClr val="FFFF00"/>
              </a:solidFill>
            </p:spPr>
            <p:txBody>
              <a:bodyPr wrap="square" rtlCol="0">
                <a:spAutoFit/>
              </a:bodyPr>
              <a:lstStyle/>
              <a:p>
                <a:r>
                  <a:rPr lang="en-US" dirty="0"/>
                  <a:t>Need to show that Pre-condition implies I(0), and I(k)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(r ≥ y)</a:t>
                </a:r>
                <a:r>
                  <a:rPr lang="en-US" dirty="0"/>
                  <a:t> implies I(k+1), after the k+1 iteration.</a:t>
                </a:r>
              </a:p>
            </p:txBody>
          </p:sp>
        </mc:Choice>
        <mc:Fallback xmlns="">
          <p:sp>
            <p:nvSpPr>
              <p:cNvPr id="10" name="TextBox 9">
                <a:extLst>
                  <a:ext uri="{FF2B5EF4-FFF2-40B4-BE49-F238E27FC236}">
                    <a16:creationId xmlns:a16="http://schemas.microsoft.com/office/drawing/2014/main" id="{A4272CA4-97E9-4BBF-991E-6C6E075921E6}"/>
                  </a:ext>
                </a:extLst>
              </p:cNvPr>
              <p:cNvSpPr txBox="1">
                <a:spLocks noRot="1" noChangeAspect="1" noMove="1" noResize="1" noEditPoints="1" noAdjustHandles="1" noChangeArrowheads="1" noChangeShapeType="1" noTextEdit="1"/>
              </p:cNvSpPr>
              <p:nvPr/>
            </p:nvSpPr>
            <p:spPr>
              <a:xfrm>
                <a:off x="7617387" y="3062284"/>
                <a:ext cx="4366413" cy="923330"/>
              </a:xfrm>
              <a:prstGeom prst="rect">
                <a:avLst/>
              </a:prstGeom>
              <a:blipFill>
                <a:blip r:embed="rId3"/>
                <a:stretch>
                  <a:fillRect l="-1257" t="-3289" r="-2095"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149726-6266-4B12-80A8-F926BEE2867C}"/>
                  </a:ext>
                </a:extLst>
              </p:cNvPr>
              <p:cNvSpPr txBox="1"/>
              <p:nvPr/>
            </p:nvSpPr>
            <p:spPr>
              <a:xfrm>
                <a:off x="6878005" y="5252205"/>
                <a:ext cx="3894082" cy="646331"/>
              </a:xfrm>
              <a:prstGeom prst="rect">
                <a:avLst/>
              </a:prstGeom>
              <a:solidFill>
                <a:srgbClr val="FFFF00"/>
              </a:solidFill>
            </p:spPr>
            <p:txBody>
              <a:bodyPr wrap="square" rtlCol="0">
                <a:spAutoFit/>
              </a:bodyPr>
              <a:lstStyle/>
              <a:p>
                <a:r>
                  <a:rPr lang="en-US" dirty="0"/>
                  <a:t>Need to show that I(n)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(r ≥ y)</a:t>
                </a:r>
                <a:r>
                  <a:rPr lang="en-US" dirty="0"/>
                  <a:t> implies Post-condition.</a:t>
                </a:r>
              </a:p>
            </p:txBody>
          </p:sp>
        </mc:Choice>
        <mc:Fallback xmlns="">
          <p:sp>
            <p:nvSpPr>
              <p:cNvPr id="24" name="TextBox 23">
                <a:extLst>
                  <a:ext uri="{FF2B5EF4-FFF2-40B4-BE49-F238E27FC236}">
                    <a16:creationId xmlns:a16="http://schemas.microsoft.com/office/drawing/2014/main" id="{9F149726-6266-4B12-80A8-F926BEE2867C}"/>
                  </a:ext>
                </a:extLst>
              </p:cNvPr>
              <p:cNvSpPr txBox="1">
                <a:spLocks noRot="1" noChangeAspect="1" noMove="1" noResize="1" noEditPoints="1" noAdjustHandles="1" noChangeArrowheads="1" noChangeShapeType="1" noTextEdit="1"/>
              </p:cNvSpPr>
              <p:nvPr/>
            </p:nvSpPr>
            <p:spPr>
              <a:xfrm>
                <a:off x="6878005" y="5252205"/>
                <a:ext cx="3894082" cy="646331"/>
              </a:xfrm>
              <a:prstGeom prst="rect">
                <a:avLst/>
              </a:prstGeom>
              <a:blipFill>
                <a:blip r:embed="rId4"/>
                <a:stretch>
                  <a:fillRect l="-1252" t="-5660" b="-14151"/>
                </a:stretch>
              </a:blipFill>
            </p:spPr>
            <p:txBody>
              <a:bodyPr/>
              <a:lstStyle/>
              <a:p>
                <a:r>
                  <a:rPr lang="en-US">
                    <a:noFill/>
                  </a:rPr>
                  <a:t> </a:t>
                </a:r>
              </a:p>
            </p:txBody>
          </p:sp>
        </mc:Fallback>
      </mc:AlternateContent>
      <p:sp>
        <p:nvSpPr>
          <p:cNvPr id="51" name="Rectangle 50">
            <a:extLst>
              <a:ext uri="{FF2B5EF4-FFF2-40B4-BE49-F238E27FC236}">
                <a16:creationId xmlns:a16="http://schemas.microsoft.com/office/drawing/2014/main" id="{3314A98D-4E45-40A5-8870-62E52E99CDAA}"/>
              </a:ext>
            </a:extLst>
          </p:cNvPr>
          <p:cNvSpPr/>
          <p:nvPr/>
        </p:nvSpPr>
        <p:spPr>
          <a:xfrm>
            <a:off x="5334201" y="3475875"/>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Return(q, r)</a:t>
            </a:r>
          </a:p>
        </p:txBody>
      </p:sp>
      <p:sp>
        <p:nvSpPr>
          <p:cNvPr id="53" name="TextBox 52">
            <a:extLst>
              <a:ext uri="{FF2B5EF4-FFF2-40B4-BE49-F238E27FC236}">
                <a16:creationId xmlns:a16="http://schemas.microsoft.com/office/drawing/2014/main" id="{EBDC52A0-478B-4D26-92CD-F2343D1C2C3A}"/>
              </a:ext>
            </a:extLst>
          </p:cNvPr>
          <p:cNvSpPr txBox="1"/>
          <p:nvPr/>
        </p:nvSpPr>
        <p:spPr>
          <a:xfrm>
            <a:off x="2399544" y="982308"/>
            <a:ext cx="2719545" cy="369332"/>
          </a:xfrm>
          <a:prstGeom prst="rect">
            <a:avLst/>
          </a:prstGeom>
          <a:noFill/>
          <a:ln>
            <a:solidFill>
              <a:schemeClr val="accent1"/>
            </a:solidFill>
          </a:ln>
        </p:spPr>
        <p:txBody>
          <a:bodyPr wrap="square">
            <a:spAutoFit/>
          </a:bodyPr>
          <a:lstStyle/>
          <a:p>
            <a:pPr>
              <a:spcAft>
                <a:spcPts val="600"/>
              </a:spcAft>
            </a:pP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p:txBody>
      </p:sp>
      <p:pic>
        <p:nvPicPr>
          <p:cNvPr id="31" name="Picture 30" descr="Emoticon making a point Stock Vector - 14709057">
            <a:extLst>
              <a:ext uri="{FF2B5EF4-FFF2-40B4-BE49-F238E27FC236}">
                <a16:creationId xmlns:a16="http://schemas.microsoft.com/office/drawing/2014/main" id="{A93F2273-C942-464D-B272-798174257C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90788">
            <a:off x="1265849" y="1135109"/>
            <a:ext cx="540385" cy="384175"/>
          </a:xfrm>
          <a:prstGeom prst="rect">
            <a:avLst/>
          </a:prstGeom>
          <a:noFill/>
          <a:ln>
            <a:noFill/>
          </a:ln>
        </p:spPr>
      </p:pic>
      <p:sp>
        <p:nvSpPr>
          <p:cNvPr id="32" name="Flowchart: Decision 31">
            <a:extLst>
              <a:ext uri="{FF2B5EF4-FFF2-40B4-BE49-F238E27FC236}">
                <a16:creationId xmlns:a16="http://schemas.microsoft.com/office/drawing/2014/main" id="{1692F39E-FA04-479D-90B8-47F164300544}"/>
              </a:ext>
            </a:extLst>
          </p:cNvPr>
          <p:cNvSpPr/>
          <p:nvPr/>
        </p:nvSpPr>
        <p:spPr>
          <a:xfrm>
            <a:off x="246041" y="3578708"/>
            <a:ext cx="1678175" cy="546203"/>
          </a:xfrm>
          <a:prstGeom prst="flowChartDecis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err="1">
                <a:solidFill>
                  <a:schemeClr val="tx1"/>
                </a:solidFill>
                <a:latin typeface="Consolas" panose="020B0609020204030204" pitchFamily="49" charset="0"/>
                <a:ea typeface="Calibri" panose="020F0502020204030204" pitchFamily="34" charset="0"/>
                <a:cs typeface="Times New Roman" panose="02020603050405020304" pitchFamily="18" charset="0"/>
              </a:rPr>
              <a:t>r≥y</a:t>
            </a:r>
            <a:endParaRPr lang="en-US" sz="2000" dirty="0">
              <a:solidFill>
                <a:schemeClr val="tx1"/>
              </a:solidFill>
            </a:endParaRPr>
          </a:p>
        </p:txBody>
      </p:sp>
      <p:sp>
        <p:nvSpPr>
          <p:cNvPr id="33" name="Rectangle 32">
            <a:extLst>
              <a:ext uri="{FF2B5EF4-FFF2-40B4-BE49-F238E27FC236}">
                <a16:creationId xmlns:a16="http://schemas.microsoft.com/office/drawing/2014/main" id="{523F48FC-272A-457A-9A38-FB4130D7667E}"/>
              </a:ext>
            </a:extLst>
          </p:cNvPr>
          <p:cNvSpPr/>
          <p:nvPr/>
        </p:nvSpPr>
        <p:spPr>
          <a:xfrm>
            <a:off x="63522" y="4556717"/>
            <a:ext cx="2175964" cy="78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 r – y;</a:t>
            </a:r>
          </a:p>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q + 1</a:t>
            </a:r>
            <a:endParaRPr lang="en-US" sz="2000" dirty="0">
              <a:solidFill>
                <a:schemeClr val="tx1"/>
              </a:solidFill>
            </a:endParaRPr>
          </a:p>
        </p:txBody>
      </p:sp>
      <p:cxnSp>
        <p:nvCxnSpPr>
          <p:cNvPr id="34" name="Straight Arrow Connector 33">
            <a:extLst>
              <a:ext uri="{FF2B5EF4-FFF2-40B4-BE49-F238E27FC236}">
                <a16:creationId xmlns:a16="http://schemas.microsoft.com/office/drawing/2014/main" id="{73DC7909-BD82-43B1-AE7C-F4D0198BCB34}"/>
              </a:ext>
            </a:extLst>
          </p:cNvPr>
          <p:cNvCxnSpPr>
            <a:cxnSpLocks/>
          </p:cNvCxnSpPr>
          <p:nvPr/>
        </p:nvCxnSpPr>
        <p:spPr>
          <a:xfrm>
            <a:off x="1085215" y="4143426"/>
            <a:ext cx="1" cy="431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41369ED-63CF-434A-A4E2-92240F4F8CA3}"/>
              </a:ext>
            </a:extLst>
          </p:cNvPr>
          <p:cNvCxnSpPr/>
          <p:nvPr/>
        </p:nvCxnSpPr>
        <p:spPr>
          <a:xfrm>
            <a:off x="1093503" y="5339165"/>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C715969-0BB8-408D-BAE7-7C19E0488E18}"/>
              </a:ext>
            </a:extLst>
          </p:cNvPr>
          <p:cNvCxnSpPr/>
          <p:nvPr/>
        </p:nvCxnSpPr>
        <p:spPr>
          <a:xfrm>
            <a:off x="1067340" y="3255229"/>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DAE54F3-2F94-4955-837A-76A6EAF3AA6A}"/>
              </a:ext>
            </a:extLst>
          </p:cNvPr>
          <p:cNvCxnSpPr>
            <a:cxnSpLocks/>
          </p:cNvCxnSpPr>
          <p:nvPr/>
        </p:nvCxnSpPr>
        <p:spPr>
          <a:xfrm flipH="1">
            <a:off x="1067338" y="3153066"/>
            <a:ext cx="312283" cy="133850"/>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1047832-2E08-4358-86BA-931ACCCD6202}"/>
              </a:ext>
            </a:extLst>
          </p:cNvPr>
          <p:cNvCxnSpPr>
            <a:cxnSpLocks/>
          </p:cNvCxnSpPr>
          <p:nvPr/>
        </p:nvCxnSpPr>
        <p:spPr>
          <a:xfrm flipH="1" flipV="1">
            <a:off x="1079907" y="5678337"/>
            <a:ext cx="299714" cy="34547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7B11C54-FCDC-4B77-AD4E-5D8C8DE1D1E3}"/>
              </a:ext>
            </a:extLst>
          </p:cNvPr>
          <p:cNvSpPr/>
          <p:nvPr/>
        </p:nvSpPr>
        <p:spPr>
          <a:xfrm>
            <a:off x="1165109" y="2809422"/>
            <a:ext cx="652743" cy="369332"/>
          </a:xfrm>
          <a:prstGeom prst="rect">
            <a:avLst/>
          </a:prstGeom>
        </p:spPr>
        <p:txBody>
          <a:bodyPr wrap="none">
            <a:spAutoFit/>
          </a:bodyPr>
          <a:lstStyle/>
          <a:p>
            <a:r>
              <a:rPr lang="en-U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I(k): </a:t>
            </a:r>
            <a:endParaRPr lang="en-US" dirty="0"/>
          </a:p>
        </p:txBody>
      </p:sp>
      <p:sp>
        <p:nvSpPr>
          <p:cNvPr id="39" name="Rectangle 38">
            <a:extLst>
              <a:ext uri="{FF2B5EF4-FFF2-40B4-BE49-F238E27FC236}">
                <a16:creationId xmlns:a16="http://schemas.microsoft.com/office/drawing/2014/main" id="{5B38DB26-9EFB-4313-BF72-26171948B9B3}"/>
              </a:ext>
            </a:extLst>
          </p:cNvPr>
          <p:cNvSpPr/>
          <p:nvPr/>
        </p:nvSpPr>
        <p:spPr>
          <a:xfrm>
            <a:off x="1178870" y="5960597"/>
            <a:ext cx="955711" cy="369332"/>
          </a:xfrm>
          <a:prstGeom prst="rect">
            <a:avLst/>
          </a:prstGeom>
        </p:spPr>
        <p:txBody>
          <a:bodyPr wrap="none">
            <a:spAutoFit/>
          </a:bodyPr>
          <a:lstStyle/>
          <a:p>
            <a:r>
              <a:rPr lang="en-U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I(k +1): </a:t>
            </a:r>
            <a:endParaRPr lang="en-US" dirty="0"/>
          </a:p>
        </p:txBody>
      </p:sp>
      <p:sp>
        <p:nvSpPr>
          <p:cNvPr id="4" name="TextBox 3">
            <a:extLst>
              <a:ext uri="{FF2B5EF4-FFF2-40B4-BE49-F238E27FC236}">
                <a16:creationId xmlns:a16="http://schemas.microsoft.com/office/drawing/2014/main" id="{D803B931-8D9B-4959-9153-61837CFE147A}"/>
              </a:ext>
            </a:extLst>
          </p:cNvPr>
          <p:cNvSpPr txBox="1"/>
          <p:nvPr/>
        </p:nvSpPr>
        <p:spPr>
          <a:xfrm>
            <a:off x="222763" y="1690812"/>
            <a:ext cx="2419293" cy="646331"/>
          </a:xfrm>
          <a:prstGeom prst="rect">
            <a:avLst/>
          </a:prstGeom>
          <a:solidFill>
            <a:srgbClr val="FFFF00"/>
          </a:solidFill>
        </p:spPr>
        <p:txBody>
          <a:bodyPr wrap="square" rtlCol="0">
            <a:spAutoFit/>
          </a:bodyPr>
          <a:lstStyle/>
          <a:p>
            <a:r>
              <a:rPr lang="en-US" dirty="0">
                <a:highlight>
                  <a:srgbClr val="FFFF00"/>
                </a:highlight>
              </a:rPr>
              <a:t>Need to show that Pre-condition implies </a:t>
            </a:r>
            <a:r>
              <a:rPr lang="en-US" dirty="0" err="1">
                <a:highlight>
                  <a:srgbClr val="FFFF00"/>
                </a:highlight>
              </a:rPr>
              <a:t>Prc</a:t>
            </a:r>
            <a:r>
              <a:rPr lang="en-US" dirty="0">
                <a:highlight>
                  <a:srgbClr val="FFFF00"/>
                </a:highlight>
              </a:rPr>
              <a:t>.</a:t>
            </a:r>
          </a:p>
        </p:txBody>
      </p:sp>
      <p:sp>
        <p:nvSpPr>
          <p:cNvPr id="5" name="Oval 4">
            <a:extLst>
              <a:ext uri="{FF2B5EF4-FFF2-40B4-BE49-F238E27FC236}">
                <a16:creationId xmlns:a16="http://schemas.microsoft.com/office/drawing/2014/main" id="{E344F251-EB5B-4C7D-84BF-976EE2EB328A}"/>
              </a:ext>
            </a:extLst>
          </p:cNvPr>
          <p:cNvSpPr/>
          <p:nvPr/>
        </p:nvSpPr>
        <p:spPr>
          <a:xfrm>
            <a:off x="5249597" y="1617326"/>
            <a:ext cx="349096" cy="32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0" name="Oval 39">
            <a:extLst>
              <a:ext uri="{FF2B5EF4-FFF2-40B4-BE49-F238E27FC236}">
                <a16:creationId xmlns:a16="http://schemas.microsoft.com/office/drawing/2014/main" id="{5885653D-6671-4F77-8B33-4744ADEDB0E3}"/>
              </a:ext>
            </a:extLst>
          </p:cNvPr>
          <p:cNvSpPr/>
          <p:nvPr/>
        </p:nvSpPr>
        <p:spPr>
          <a:xfrm>
            <a:off x="5476938" y="2381926"/>
            <a:ext cx="349096" cy="32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1" name="Oval 40">
            <a:extLst>
              <a:ext uri="{FF2B5EF4-FFF2-40B4-BE49-F238E27FC236}">
                <a16:creationId xmlns:a16="http://schemas.microsoft.com/office/drawing/2014/main" id="{2D884CD3-2F37-4E9E-8D57-A478005495FD}"/>
              </a:ext>
            </a:extLst>
          </p:cNvPr>
          <p:cNvSpPr/>
          <p:nvPr/>
        </p:nvSpPr>
        <p:spPr>
          <a:xfrm>
            <a:off x="1883541" y="4014622"/>
            <a:ext cx="349096" cy="32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2" name="Oval 41">
            <a:extLst>
              <a:ext uri="{FF2B5EF4-FFF2-40B4-BE49-F238E27FC236}">
                <a16:creationId xmlns:a16="http://schemas.microsoft.com/office/drawing/2014/main" id="{25CDCD0B-DC1F-419E-A543-DBAAC1AC4CA3}"/>
              </a:ext>
            </a:extLst>
          </p:cNvPr>
          <p:cNvSpPr/>
          <p:nvPr/>
        </p:nvSpPr>
        <p:spPr>
          <a:xfrm>
            <a:off x="4593842" y="3953794"/>
            <a:ext cx="349096" cy="32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Tree>
    <p:extLst>
      <p:ext uri="{BB962C8B-B14F-4D97-AF65-F5344CB8AC3E}">
        <p14:creationId xmlns:p14="http://schemas.microsoft.com/office/powerpoint/2010/main" val="16125488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09A251D6-68B5-4114-8BE4-C17C9C861A7F}"/>
              </a:ext>
            </a:extLst>
          </p:cNvPr>
          <p:cNvSpPr txBox="1"/>
          <p:nvPr/>
        </p:nvSpPr>
        <p:spPr>
          <a:xfrm>
            <a:off x="549340" y="202923"/>
            <a:ext cx="8069306" cy="507489"/>
          </a:xfrm>
          <a:prstGeom prst="rect">
            <a:avLst/>
          </a:prstGeom>
          <a:solidFill>
            <a:srgbClr val="FFFF00"/>
          </a:solidFill>
        </p:spPr>
        <p:txBody>
          <a:bodyPr wrap="square" rtlCol="0">
            <a:spAutoFit/>
          </a:bodyPr>
          <a:lstStyle/>
          <a:p>
            <a:endParaRPr lang="en-US" dirty="0"/>
          </a:p>
        </p:txBody>
      </p:sp>
      <p:sp>
        <p:nvSpPr>
          <p:cNvPr id="51" name="Rectangle 50">
            <a:extLst>
              <a:ext uri="{FF2B5EF4-FFF2-40B4-BE49-F238E27FC236}">
                <a16:creationId xmlns:a16="http://schemas.microsoft.com/office/drawing/2014/main" id="{3314A98D-4E45-40A5-8870-62E52E99CDAA}"/>
              </a:ext>
            </a:extLst>
          </p:cNvPr>
          <p:cNvSpPr/>
          <p:nvPr/>
        </p:nvSpPr>
        <p:spPr>
          <a:xfrm>
            <a:off x="5334201" y="3475875"/>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Return(q, r)</a:t>
            </a:r>
          </a:p>
        </p:txBody>
      </p:sp>
      <mc:AlternateContent xmlns:mc="http://schemas.openxmlformats.org/markup-compatibility/2006" xmlns:a14="http://schemas.microsoft.com/office/drawing/2010/main">
        <mc:Choice Requires="a14">
          <p:sp>
            <p:nvSpPr>
              <p:cNvPr id="2" name="Rectangle 1"/>
              <p:cNvSpPr/>
              <p:nvPr/>
            </p:nvSpPr>
            <p:spPr>
              <a:xfrm>
                <a:off x="5423080" y="1043223"/>
                <a:ext cx="5701580" cy="4231928"/>
              </a:xfrm>
              <a:prstGeom prst="rect">
                <a:avLst/>
              </a:prstGeom>
            </p:spPr>
            <p:txBody>
              <a:bodyPr wrap="square">
                <a:spAutoFit/>
              </a:bodyPr>
              <a:lstStyle/>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 nonnegative integer) and       </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y &gt; 0 (a positive integer)]</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y &gt; 0, and</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 x and q = 0.]   </a:t>
                </a:r>
                <a:endParaRPr lang="en-US" sz="2000" spc="-100" dirty="0">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x = y q + r and 0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&lt; y.]  ….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23080" y="1043223"/>
                <a:ext cx="5701580" cy="4231928"/>
              </a:xfrm>
              <a:prstGeom prst="rect">
                <a:avLst/>
              </a:prstGeom>
              <a:blipFill>
                <a:blip r:embed="rId2"/>
                <a:stretch>
                  <a:fillRect t="-720" r="-7166" b="-28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774C70B-016F-4537-973C-E30662ECA49C}"/>
              </a:ext>
            </a:extLst>
          </p:cNvPr>
          <p:cNvSpPr txBox="1"/>
          <p:nvPr/>
        </p:nvSpPr>
        <p:spPr>
          <a:xfrm>
            <a:off x="1804736" y="219783"/>
            <a:ext cx="7654835" cy="523220"/>
          </a:xfrm>
          <a:prstGeom prst="rect">
            <a:avLst/>
          </a:prstGeom>
          <a:no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Correctness of the Division Algorithm</a:t>
            </a:r>
          </a:p>
        </p:txBody>
      </p:sp>
      <p:sp>
        <p:nvSpPr>
          <p:cNvPr id="7" name="Flowchart: Decision 6">
            <a:extLst>
              <a:ext uri="{FF2B5EF4-FFF2-40B4-BE49-F238E27FC236}">
                <a16:creationId xmlns:a16="http://schemas.microsoft.com/office/drawing/2014/main" id="{AB046D07-0FF4-420C-8000-F299F5D892F3}"/>
              </a:ext>
            </a:extLst>
          </p:cNvPr>
          <p:cNvSpPr/>
          <p:nvPr/>
        </p:nvSpPr>
        <p:spPr>
          <a:xfrm>
            <a:off x="2915299" y="3547041"/>
            <a:ext cx="1678175" cy="546203"/>
          </a:xfrm>
          <a:prstGeom prst="flowChartDecis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err="1">
                <a:solidFill>
                  <a:schemeClr val="tx1"/>
                </a:solidFill>
                <a:latin typeface="Consolas" panose="020B0609020204030204" pitchFamily="49" charset="0"/>
                <a:ea typeface="Calibri" panose="020F0502020204030204" pitchFamily="34" charset="0"/>
                <a:cs typeface="Times New Roman" panose="02020603050405020304" pitchFamily="18" charset="0"/>
              </a:rPr>
              <a:t>r≥y</a:t>
            </a:r>
            <a:endParaRPr lang="en-US" sz="2000" dirty="0">
              <a:solidFill>
                <a:schemeClr val="tx1"/>
              </a:solidFill>
            </a:endParaRPr>
          </a:p>
        </p:txBody>
      </p:sp>
      <p:sp>
        <p:nvSpPr>
          <p:cNvPr id="8" name="Rectangle 7">
            <a:extLst>
              <a:ext uri="{FF2B5EF4-FFF2-40B4-BE49-F238E27FC236}">
                <a16:creationId xmlns:a16="http://schemas.microsoft.com/office/drawing/2014/main" id="{775B0596-00D9-4300-B7FE-620F5A425522}"/>
              </a:ext>
            </a:extLst>
          </p:cNvPr>
          <p:cNvSpPr/>
          <p:nvPr/>
        </p:nvSpPr>
        <p:spPr>
          <a:xfrm>
            <a:off x="2666404" y="4548696"/>
            <a:ext cx="2175964" cy="78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 r – y;</a:t>
            </a:r>
          </a:p>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q + 1</a:t>
            </a:r>
            <a:endParaRPr lang="en-US" sz="2000" dirty="0">
              <a:solidFill>
                <a:schemeClr val="tx1"/>
              </a:solidFill>
            </a:endParaRPr>
          </a:p>
        </p:txBody>
      </p:sp>
      <p:sp>
        <p:nvSpPr>
          <p:cNvPr id="9" name="Rectangle 8">
            <a:extLst>
              <a:ext uri="{FF2B5EF4-FFF2-40B4-BE49-F238E27FC236}">
                <a16:creationId xmlns:a16="http://schemas.microsoft.com/office/drawing/2014/main" id="{D331ED31-32AA-4CE5-974F-9EE7D779FB9D}"/>
              </a:ext>
            </a:extLst>
          </p:cNvPr>
          <p:cNvSpPr/>
          <p:nvPr/>
        </p:nvSpPr>
        <p:spPr>
          <a:xfrm>
            <a:off x="2794052" y="1729771"/>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0;</a:t>
            </a:r>
          </a:p>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x; </a:t>
            </a:r>
          </a:p>
        </p:txBody>
      </p:sp>
      <p:cxnSp>
        <p:nvCxnSpPr>
          <p:cNvPr id="14" name="Straight Arrow Connector 13">
            <a:extLst>
              <a:ext uri="{FF2B5EF4-FFF2-40B4-BE49-F238E27FC236}">
                <a16:creationId xmlns:a16="http://schemas.microsoft.com/office/drawing/2014/main" id="{84C4EEF3-D04E-47EE-8F9B-29662BABAFB1}"/>
              </a:ext>
            </a:extLst>
          </p:cNvPr>
          <p:cNvCxnSpPr>
            <a:cxnSpLocks/>
            <a:stCxn id="9" idx="2"/>
            <a:endCxn id="7" idx="0"/>
          </p:cNvCxnSpPr>
          <p:nvPr/>
        </p:nvCxnSpPr>
        <p:spPr>
          <a:xfrm flipH="1">
            <a:off x="3754387" y="2435098"/>
            <a:ext cx="9860" cy="1111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F7A0DA-CADB-42B0-9D5E-9BEAF518AB44}"/>
              </a:ext>
            </a:extLst>
          </p:cNvPr>
          <p:cNvCxnSpPr/>
          <p:nvPr/>
        </p:nvCxnSpPr>
        <p:spPr>
          <a:xfrm>
            <a:off x="3754387" y="1366187"/>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51EA5F-E16B-4314-A9FF-112B2B2EB07C}"/>
              </a:ext>
            </a:extLst>
          </p:cNvPr>
          <p:cNvCxnSpPr/>
          <p:nvPr/>
        </p:nvCxnSpPr>
        <p:spPr>
          <a:xfrm>
            <a:off x="3754384" y="5360154"/>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B2EFAF-810C-41B6-A6AF-43FF7BFDC6E1}"/>
              </a:ext>
            </a:extLst>
          </p:cNvPr>
          <p:cNvCxnSpPr>
            <a:cxnSpLocks/>
            <a:endCxn id="8" idx="0"/>
          </p:cNvCxnSpPr>
          <p:nvPr/>
        </p:nvCxnSpPr>
        <p:spPr>
          <a:xfrm>
            <a:off x="3754385" y="4116890"/>
            <a:ext cx="1" cy="431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4162BA-C67A-4AD6-8E97-68D7BC0F0B38}"/>
              </a:ext>
            </a:extLst>
          </p:cNvPr>
          <p:cNvCxnSpPr>
            <a:cxnSpLocks/>
          </p:cNvCxnSpPr>
          <p:nvPr/>
        </p:nvCxnSpPr>
        <p:spPr>
          <a:xfrm flipH="1">
            <a:off x="2309648" y="5731617"/>
            <a:ext cx="144473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0936AB-C9DF-4E1A-A889-9D0234B8B8EB}"/>
              </a:ext>
            </a:extLst>
          </p:cNvPr>
          <p:cNvCxnSpPr>
            <a:cxnSpLocks/>
          </p:cNvCxnSpPr>
          <p:nvPr/>
        </p:nvCxnSpPr>
        <p:spPr>
          <a:xfrm flipV="1">
            <a:off x="2309648" y="3302880"/>
            <a:ext cx="0" cy="241401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3CC6A7-ACB4-42CF-AC12-64907CEC9A58}"/>
              </a:ext>
            </a:extLst>
          </p:cNvPr>
          <p:cNvCxnSpPr>
            <a:cxnSpLocks/>
          </p:cNvCxnSpPr>
          <p:nvPr/>
        </p:nvCxnSpPr>
        <p:spPr>
          <a:xfrm>
            <a:off x="2309648" y="3302541"/>
            <a:ext cx="14524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8741F-19B7-40AC-9309-89558B36C945}"/>
              </a:ext>
            </a:extLst>
          </p:cNvPr>
          <p:cNvCxnSpPr>
            <a:cxnSpLocks/>
          </p:cNvCxnSpPr>
          <p:nvPr/>
        </p:nvCxnSpPr>
        <p:spPr>
          <a:xfrm flipH="1">
            <a:off x="3754384" y="2822028"/>
            <a:ext cx="2194311" cy="48051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D59F700-4DFF-45FD-8438-244B82CC711B}"/>
              </a:ext>
            </a:extLst>
          </p:cNvPr>
          <p:cNvCxnSpPr>
            <a:cxnSpLocks/>
          </p:cNvCxnSpPr>
          <p:nvPr/>
        </p:nvCxnSpPr>
        <p:spPr>
          <a:xfrm flipH="1">
            <a:off x="3770808" y="1287132"/>
            <a:ext cx="2177887" cy="269456"/>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C8CBD2-8C7E-4999-8887-CA9A64666566}"/>
              </a:ext>
            </a:extLst>
          </p:cNvPr>
          <p:cNvCxnSpPr>
            <a:cxnSpLocks/>
            <a:endCxn id="51" idx="1"/>
          </p:cNvCxnSpPr>
          <p:nvPr/>
        </p:nvCxnSpPr>
        <p:spPr>
          <a:xfrm>
            <a:off x="4583993" y="3826231"/>
            <a:ext cx="750208" cy="230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50FFAD-F4B2-49D2-8130-7AEA59E4B87E}"/>
              </a:ext>
            </a:extLst>
          </p:cNvPr>
          <p:cNvCxnSpPr>
            <a:cxnSpLocks/>
          </p:cNvCxnSpPr>
          <p:nvPr/>
        </p:nvCxnSpPr>
        <p:spPr>
          <a:xfrm flipH="1" flipV="1">
            <a:off x="4842368" y="3832801"/>
            <a:ext cx="983666" cy="95691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63DEFE-85F5-424E-86E6-79AF9DD11BEE}"/>
              </a:ext>
            </a:extLst>
          </p:cNvPr>
          <p:cNvCxnSpPr>
            <a:cxnSpLocks/>
          </p:cNvCxnSpPr>
          <p:nvPr/>
        </p:nvCxnSpPr>
        <p:spPr>
          <a:xfrm flipH="1">
            <a:off x="3692434" y="2056387"/>
            <a:ext cx="2256262" cy="895819"/>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4272CA4-97E9-4BBF-991E-6C6E075921E6}"/>
                  </a:ext>
                </a:extLst>
              </p:cNvPr>
              <p:cNvSpPr txBox="1"/>
              <p:nvPr/>
            </p:nvSpPr>
            <p:spPr>
              <a:xfrm>
                <a:off x="5412772" y="2569752"/>
                <a:ext cx="6229385" cy="3785652"/>
              </a:xfrm>
              <a:prstGeom prst="rect">
                <a:avLst/>
              </a:prstGeom>
              <a:solidFill>
                <a:srgbClr val="FFFF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Prove: That Pre-condition implies </a:t>
                </a:r>
                <a:r>
                  <a:rPr lang="en-US" sz="2000" dirty="0" err="1">
                    <a:latin typeface="Times New Roman" panose="02020603050405020304" pitchFamily="18" charset="0"/>
                    <a:cs typeface="Times New Roman" panose="02020603050405020304" pitchFamily="18" charset="0"/>
                  </a:rPr>
                  <a:t>Prc</a:t>
                </a:r>
                <a:r>
                  <a:rPr lang="en-US" sz="2000" dirty="0">
                    <a:latin typeface="Times New Roman" panose="02020603050405020304" pitchFamily="18" charset="0"/>
                    <a:cs typeface="Times New Roman" panose="02020603050405020304" pitchFamily="18" charset="0"/>
                  </a:rPr>
                  <a:t> is true.</a:t>
                </a:r>
              </a:p>
              <a:p>
                <a:r>
                  <a:rPr lang="en-US" sz="2000" dirty="0">
                    <a:latin typeface="Times New Roman" panose="02020603050405020304" pitchFamily="18" charset="0"/>
                    <a:cs typeface="Times New Roman" panose="02020603050405020304" pitchFamily="18" charset="0"/>
                  </a:rPr>
                  <a:t>Proof: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B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A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B. To show that “Pre-condition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Prc” is true, we need to show </a:t>
                </a:r>
                <a:r>
                  <a:rPr lang="en-US" sz="2000" dirty="0" err="1">
                    <a:latin typeface="Times New Roman" panose="02020603050405020304" pitchFamily="18" charset="0"/>
                    <a:cs typeface="Times New Roman" panose="02020603050405020304" pitchFamily="18" charset="0"/>
                  </a:rPr>
                  <a:t>Prc</a:t>
                </a:r>
                <a:r>
                  <a:rPr lang="en-US" sz="2000" dirty="0">
                    <a:latin typeface="Times New Roman" panose="02020603050405020304" pitchFamily="18" charset="0"/>
                    <a:cs typeface="Times New Roman" panose="02020603050405020304" pitchFamily="18" charset="0"/>
                  </a:rPr>
                  <a:t> is true if the Pre-condition is true. i.e., (</a:t>
                </a:r>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true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true) is true.</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Assume that x and y inputs are t</a:t>
                </a:r>
                <a:r>
                  <a:rPr lang="en-US" sz="2000" dirty="0">
                    <a:latin typeface="Times New Roman" panose="02020603050405020304" pitchFamily="18" charset="0"/>
                    <a:ea typeface="Calibri" panose="020F0502020204030204" pitchFamily="34" charset="0"/>
                    <a:cs typeface="Times New Roman" panose="02020603050405020304" pitchFamily="18" charset="0"/>
                  </a:rPr>
                  <a:t>wo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n-bit</a:t>
                </a:r>
                <a:r>
                  <a:rPr lang="en-US" sz="2000" dirty="0">
                    <a:latin typeface="Times New Roman" panose="02020603050405020304" pitchFamily="18" charset="0"/>
                    <a:ea typeface="Calibri" panose="020F0502020204030204" pitchFamily="34" charset="0"/>
                    <a:cs typeface="Times New Roman" panose="02020603050405020304" pitchFamily="18" charset="0"/>
                  </a:rPr>
                  <a:t> nonnegative integers x ≥ 0 and y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a:t>
                </a:r>
                <a:r>
                  <a:rPr lang="en-US" sz="2000" dirty="0">
                    <a:latin typeface="Times New Roman" panose="02020603050405020304" pitchFamily="18" charset="0"/>
                    <a:ea typeface="Calibri" panose="020F0502020204030204" pitchFamily="34" charset="0"/>
                    <a:cs typeface="Times New Roman" panose="02020603050405020304" pitchFamily="18" charset="0"/>
                  </a:rPr>
                  <a:t> 0,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which is the Pre-condition. Then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Pre-condition is false.</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Then we need to show that </a:t>
                </a:r>
                <a:r>
                  <a:rPr lang="en-US" sz="2000" dirty="0" err="1">
                    <a:solidFill>
                      <a:srgbClr val="0000FF"/>
                    </a:solidFill>
                    <a:latin typeface="Times New Roman" panose="02020603050405020304" pitchFamily="18" charset="0"/>
                    <a:cs typeface="Times New Roman" panose="02020603050405020304" pitchFamily="18" charset="0"/>
                  </a:rPr>
                  <a:t>Prc</a:t>
                </a:r>
                <a:r>
                  <a:rPr lang="en-US" sz="2000" dirty="0">
                    <a:solidFill>
                      <a:srgbClr val="0000FF"/>
                    </a:solidFill>
                    <a:latin typeface="Times New Roman" panose="02020603050405020304" pitchFamily="18" charset="0"/>
                    <a:cs typeface="Times New Roman" panose="02020603050405020304" pitchFamily="18" charset="0"/>
                  </a:rPr>
                  <a:t> is true.</a:t>
                </a:r>
              </a:p>
              <a:p>
                <a:pPr marL="342900" indent="-342900">
                  <a:buFont typeface="Arial" panose="020B0604020202020204" pitchFamily="34" charset="0"/>
                  <a:buChar char="•"/>
                </a:pP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is true because by assumption x ≥ 0 and y &gt; 0, and x = x and 0 = 0 after executing the two assignment statements </a:t>
                </a: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0; r:= x;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spc="-100" dirty="0">
                  <a:latin typeface="Consolas" panose="020B0609020204030204" pitchFamily="49"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A4272CA4-97E9-4BBF-991E-6C6E075921E6}"/>
                  </a:ext>
                </a:extLst>
              </p:cNvPr>
              <p:cNvSpPr txBox="1">
                <a:spLocks noRot="1" noChangeAspect="1" noMove="1" noResize="1" noEditPoints="1" noAdjustHandles="1" noChangeArrowheads="1" noChangeShapeType="1" noTextEdit="1"/>
              </p:cNvSpPr>
              <p:nvPr/>
            </p:nvSpPr>
            <p:spPr>
              <a:xfrm>
                <a:off x="5412772" y="2569752"/>
                <a:ext cx="6229385" cy="3785652"/>
              </a:xfrm>
              <a:prstGeom prst="rect">
                <a:avLst/>
              </a:prstGeom>
              <a:blipFill>
                <a:blip r:embed="rId3"/>
                <a:stretch>
                  <a:fillRect l="-1076" t="-966" r="-1272" b="-1932"/>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EBDC52A0-478B-4D26-92CD-F2343D1C2C3A}"/>
              </a:ext>
            </a:extLst>
          </p:cNvPr>
          <p:cNvSpPr txBox="1"/>
          <p:nvPr/>
        </p:nvSpPr>
        <p:spPr>
          <a:xfrm>
            <a:off x="2399544" y="982308"/>
            <a:ext cx="2719545" cy="369332"/>
          </a:xfrm>
          <a:prstGeom prst="rect">
            <a:avLst/>
          </a:prstGeom>
          <a:noFill/>
          <a:ln>
            <a:solidFill>
              <a:schemeClr val="accent1"/>
            </a:solidFill>
          </a:ln>
        </p:spPr>
        <p:txBody>
          <a:bodyPr wrap="square">
            <a:spAutoFit/>
          </a:bodyPr>
          <a:lstStyle/>
          <a:p>
            <a:pPr>
              <a:spcAft>
                <a:spcPts val="600"/>
              </a:spcAft>
            </a:pP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p:txBody>
      </p:sp>
      <p:pic>
        <p:nvPicPr>
          <p:cNvPr id="27" name="Picture 26" descr="Emoticon making a point Stock Vector - 14709057">
            <a:extLst>
              <a:ext uri="{FF2B5EF4-FFF2-40B4-BE49-F238E27FC236}">
                <a16:creationId xmlns:a16="http://schemas.microsoft.com/office/drawing/2014/main" id="{79941658-3AB2-4572-97B8-C151430397C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90788">
            <a:off x="1896306" y="1984169"/>
            <a:ext cx="442087" cy="298121"/>
          </a:xfrm>
          <a:prstGeom prst="rect">
            <a:avLst/>
          </a:prstGeom>
          <a:noFill/>
          <a:ln>
            <a:noFill/>
          </a:ln>
        </p:spPr>
      </p:pic>
      <p:sp>
        <p:nvSpPr>
          <p:cNvPr id="30" name="Oval 29">
            <a:extLst>
              <a:ext uri="{FF2B5EF4-FFF2-40B4-BE49-F238E27FC236}">
                <a16:creationId xmlns:a16="http://schemas.microsoft.com/office/drawing/2014/main" id="{1E9DD671-532C-4E89-A331-F113914299CF}"/>
              </a:ext>
            </a:extLst>
          </p:cNvPr>
          <p:cNvSpPr/>
          <p:nvPr/>
        </p:nvSpPr>
        <p:spPr>
          <a:xfrm>
            <a:off x="5249597" y="1617326"/>
            <a:ext cx="349096" cy="32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Tree>
    <p:extLst>
      <p:ext uri="{BB962C8B-B14F-4D97-AF65-F5344CB8AC3E}">
        <p14:creationId xmlns:p14="http://schemas.microsoft.com/office/powerpoint/2010/main" val="18790602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F55A049-A48C-45C6-98CE-504DF5CA7AE2}"/>
              </a:ext>
            </a:extLst>
          </p:cNvPr>
          <p:cNvSpPr txBox="1"/>
          <p:nvPr/>
        </p:nvSpPr>
        <p:spPr>
          <a:xfrm>
            <a:off x="750029" y="265788"/>
            <a:ext cx="8069306" cy="507489"/>
          </a:xfrm>
          <a:prstGeom prst="rect">
            <a:avLst/>
          </a:prstGeom>
          <a:solidFill>
            <a:srgbClr val="FFFF00"/>
          </a:solidFill>
        </p:spPr>
        <p:txBody>
          <a:bodyPr wrap="square" rtlCol="0">
            <a:spAutoFit/>
          </a:bodyPr>
          <a:lstStyle/>
          <a:p>
            <a:endParaRPr lang="en-US" dirty="0"/>
          </a:p>
        </p:txBody>
      </p:sp>
      <p:sp>
        <p:nvSpPr>
          <p:cNvPr id="51" name="Rectangle 50">
            <a:extLst>
              <a:ext uri="{FF2B5EF4-FFF2-40B4-BE49-F238E27FC236}">
                <a16:creationId xmlns:a16="http://schemas.microsoft.com/office/drawing/2014/main" id="{3314A98D-4E45-40A5-8870-62E52E99CDAA}"/>
              </a:ext>
            </a:extLst>
          </p:cNvPr>
          <p:cNvSpPr/>
          <p:nvPr/>
        </p:nvSpPr>
        <p:spPr>
          <a:xfrm>
            <a:off x="5334201" y="3475875"/>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Return(q, r)</a:t>
            </a:r>
          </a:p>
        </p:txBody>
      </p:sp>
      <mc:AlternateContent xmlns:mc="http://schemas.openxmlformats.org/markup-compatibility/2006" xmlns:a14="http://schemas.microsoft.com/office/drawing/2010/main">
        <mc:Choice Requires="a14">
          <p:sp>
            <p:nvSpPr>
              <p:cNvPr id="2" name="Rectangle 1"/>
              <p:cNvSpPr/>
              <p:nvPr/>
            </p:nvSpPr>
            <p:spPr>
              <a:xfrm>
                <a:off x="5423080" y="1043223"/>
                <a:ext cx="5701580" cy="4231928"/>
              </a:xfrm>
              <a:prstGeom prst="rect">
                <a:avLst/>
              </a:prstGeom>
            </p:spPr>
            <p:txBody>
              <a:bodyPr wrap="square">
                <a:spAutoFit/>
              </a:bodyPr>
              <a:lstStyle/>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 nonnegative integer) and       </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y &gt; 0 (a positive integer)]</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y &gt; 0, and</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 x and q = 0.]   </a:t>
                </a:r>
                <a:endParaRPr lang="en-US" sz="2000" spc="-100" dirty="0">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x = y q + r and 0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&lt; y.]  ….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23080" y="1043223"/>
                <a:ext cx="5701580" cy="4231928"/>
              </a:xfrm>
              <a:prstGeom prst="rect">
                <a:avLst/>
              </a:prstGeom>
              <a:blipFill>
                <a:blip r:embed="rId2"/>
                <a:stretch>
                  <a:fillRect t="-720" r="-7166" b="-288"/>
                </a:stretch>
              </a:blipFill>
            </p:spPr>
            <p:txBody>
              <a:bodyPr/>
              <a:lstStyle/>
              <a:p>
                <a:r>
                  <a:rPr lang="en-US">
                    <a:noFill/>
                  </a:rPr>
                  <a:t> </a:t>
                </a:r>
              </a:p>
            </p:txBody>
          </p:sp>
        </mc:Fallback>
      </mc:AlternateContent>
      <p:sp>
        <p:nvSpPr>
          <p:cNvPr id="4" name="Cloud Callout 2">
            <a:extLst>
              <a:ext uri="{FF2B5EF4-FFF2-40B4-BE49-F238E27FC236}">
                <a16:creationId xmlns:a16="http://schemas.microsoft.com/office/drawing/2014/main" id="{AFA191BE-13C9-48C7-8C55-F38F8E664173}"/>
              </a:ext>
            </a:extLst>
          </p:cNvPr>
          <p:cNvSpPr/>
          <p:nvPr/>
        </p:nvSpPr>
        <p:spPr>
          <a:xfrm flipH="1">
            <a:off x="755887" y="1043223"/>
            <a:ext cx="622906" cy="347433"/>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F774C70B-016F-4537-973C-E30662ECA49C}"/>
              </a:ext>
            </a:extLst>
          </p:cNvPr>
          <p:cNvSpPr txBox="1"/>
          <p:nvPr/>
        </p:nvSpPr>
        <p:spPr>
          <a:xfrm>
            <a:off x="1804736" y="219783"/>
            <a:ext cx="7654835" cy="523220"/>
          </a:xfrm>
          <a:prstGeom prst="rect">
            <a:avLst/>
          </a:prstGeom>
          <a:no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Correctness of the Division Algorithm</a:t>
            </a:r>
          </a:p>
        </p:txBody>
      </p:sp>
      <p:pic>
        <p:nvPicPr>
          <p:cNvPr id="5" name="Picture 4"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36404">
            <a:off x="788456" y="930464"/>
            <a:ext cx="633390" cy="476327"/>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Decision 6">
            <a:extLst>
              <a:ext uri="{FF2B5EF4-FFF2-40B4-BE49-F238E27FC236}">
                <a16:creationId xmlns:a16="http://schemas.microsoft.com/office/drawing/2014/main" id="{AB046D07-0FF4-420C-8000-F299F5D892F3}"/>
              </a:ext>
            </a:extLst>
          </p:cNvPr>
          <p:cNvSpPr/>
          <p:nvPr/>
        </p:nvSpPr>
        <p:spPr>
          <a:xfrm>
            <a:off x="2915299" y="3547041"/>
            <a:ext cx="1678175" cy="546203"/>
          </a:xfrm>
          <a:prstGeom prst="flowChartDecis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err="1">
                <a:solidFill>
                  <a:schemeClr val="tx1"/>
                </a:solidFill>
                <a:latin typeface="Consolas" panose="020B0609020204030204" pitchFamily="49" charset="0"/>
                <a:ea typeface="Calibri" panose="020F0502020204030204" pitchFamily="34" charset="0"/>
                <a:cs typeface="Times New Roman" panose="02020603050405020304" pitchFamily="18" charset="0"/>
              </a:rPr>
              <a:t>r≥y</a:t>
            </a:r>
            <a:endParaRPr lang="en-US" sz="2000" dirty="0">
              <a:solidFill>
                <a:schemeClr val="tx1"/>
              </a:solidFill>
            </a:endParaRPr>
          </a:p>
        </p:txBody>
      </p:sp>
      <p:sp>
        <p:nvSpPr>
          <p:cNvPr id="8" name="Rectangle 7">
            <a:extLst>
              <a:ext uri="{FF2B5EF4-FFF2-40B4-BE49-F238E27FC236}">
                <a16:creationId xmlns:a16="http://schemas.microsoft.com/office/drawing/2014/main" id="{775B0596-00D9-4300-B7FE-620F5A425522}"/>
              </a:ext>
            </a:extLst>
          </p:cNvPr>
          <p:cNvSpPr/>
          <p:nvPr/>
        </p:nvSpPr>
        <p:spPr>
          <a:xfrm>
            <a:off x="2666404" y="4548696"/>
            <a:ext cx="2175964" cy="78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 r – y;</a:t>
            </a:r>
          </a:p>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q + 1</a:t>
            </a:r>
            <a:endParaRPr lang="en-US" sz="2000" dirty="0">
              <a:solidFill>
                <a:schemeClr val="tx1"/>
              </a:solidFill>
            </a:endParaRPr>
          </a:p>
        </p:txBody>
      </p:sp>
      <p:sp>
        <p:nvSpPr>
          <p:cNvPr id="9" name="Rectangle 8">
            <a:extLst>
              <a:ext uri="{FF2B5EF4-FFF2-40B4-BE49-F238E27FC236}">
                <a16:creationId xmlns:a16="http://schemas.microsoft.com/office/drawing/2014/main" id="{D331ED31-32AA-4CE5-974F-9EE7D779FB9D}"/>
              </a:ext>
            </a:extLst>
          </p:cNvPr>
          <p:cNvSpPr/>
          <p:nvPr/>
        </p:nvSpPr>
        <p:spPr>
          <a:xfrm>
            <a:off x="2794052" y="1729771"/>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0;</a:t>
            </a:r>
          </a:p>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x; </a:t>
            </a:r>
          </a:p>
        </p:txBody>
      </p:sp>
      <p:cxnSp>
        <p:nvCxnSpPr>
          <p:cNvPr id="14" name="Straight Arrow Connector 13">
            <a:extLst>
              <a:ext uri="{FF2B5EF4-FFF2-40B4-BE49-F238E27FC236}">
                <a16:creationId xmlns:a16="http://schemas.microsoft.com/office/drawing/2014/main" id="{84C4EEF3-D04E-47EE-8F9B-29662BABAFB1}"/>
              </a:ext>
            </a:extLst>
          </p:cNvPr>
          <p:cNvCxnSpPr>
            <a:cxnSpLocks/>
            <a:stCxn id="9" idx="2"/>
            <a:endCxn id="7" idx="0"/>
          </p:cNvCxnSpPr>
          <p:nvPr/>
        </p:nvCxnSpPr>
        <p:spPr>
          <a:xfrm flipH="1">
            <a:off x="3754387" y="2435098"/>
            <a:ext cx="9860" cy="1111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F7A0DA-CADB-42B0-9D5E-9BEAF518AB44}"/>
              </a:ext>
            </a:extLst>
          </p:cNvPr>
          <p:cNvCxnSpPr/>
          <p:nvPr/>
        </p:nvCxnSpPr>
        <p:spPr>
          <a:xfrm>
            <a:off x="3754387" y="1366187"/>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51EA5F-E16B-4314-A9FF-112B2B2EB07C}"/>
              </a:ext>
            </a:extLst>
          </p:cNvPr>
          <p:cNvCxnSpPr/>
          <p:nvPr/>
        </p:nvCxnSpPr>
        <p:spPr>
          <a:xfrm>
            <a:off x="3754384" y="5360154"/>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B2EFAF-810C-41B6-A6AF-43FF7BFDC6E1}"/>
              </a:ext>
            </a:extLst>
          </p:cNvPr>
          <p:cNvCxnSpPr>
            <a:cxnSpLocks/>
            <a:endCxn id="8" idx="0"/>
          </p:cNvCxnSpPr>
          <p:nvPr/>
        </p:nvCxnSpPr>
        <p:spPr>
          <a:xfrm>
            <a:off x="3754385" y="4116890"/>
            <a:ext cx="1" cy="431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4162BA-C67A-4AD6-8E97-68D7BC0F0B38}"/>
              </a:ext>
            </a:extLst>
          </p:cNvPr>
          <p:cNvCxnSpPr>
            <a:cxnSpLocks/>
          </p:cNvCxnSpPr>
          <p:nvPr/>
        </p:nvCxnSpPr>
        <p:spPr>
          <a:xfrm flipH="1">
            <a:off x="2309648" y="5731617"/>
            <a:ext cx="144473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0936AB-C9DF-4E1A-A889-9D0234B8B8EB}"/>
              </a:ext>
            </a:extLst>
          </p:cNvPr>
          <p:cNvCxnSpPr>
            <a:cxnSpLocks/>
          </p:cNvCxnSpPr>
          <p:nvPr/>
        </p:nvCxnSpPr>
        <p:spPr>
          <a:xfrm flipV="1">
            <a:off x="2309648" y="3302880"/>
            <a:ext cx="0" cy="241401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3CC6A7-ACB4-42CF-AC12-64907CEC9A58}"/>
              </a:ext>
            </a:extLst>
          </p:cNvPr>
          <p:cNvCxnSpPr>
            <a:cxnSpLocks/>
          </p:cNvCxnSpPr>
          <p:nvPr/>
        </p:nvCxnSpPr>
        <p:spPr>
          <a:xfrm>
            <a:off x="2309648" y="3302541"/>
            <a:ext cx="14524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8741F-19B7-40AC-9309-89558B36C945}"/>
              </a:ext>
            </a:extLst>
          </p:cNvPr>
          <p:cNvCxnSpPr>
            <a:cxnSpLocks/>
          </p:cNvCxnSpPr>
          <p:nvPr/>
        </p:nvCxnSpPr>
        <p:spPr>
          <a:xfrm flipH="1">
            <a:off x="3754384" y="2822028"/>
            <a:ext cx="2194311" cy="48051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D59F700-4DFF-45FD-8438-244B82CC711B}"/>
              </a:ext>
            </a:extLst>
          </p:cNvPr>
          <p:cNvCxnSpPr>
            <a:cxnSpLocks/>
          </p:cNvCxnSpPr>
          <p:nvPr/>
        </p:nvCxnSpPr>
        <p:spPr>
          <a:xfrm flipH="1">
            <a:off x="3770808" y="1287132"/>
            <a:ext cx="2177887" cy="269456"/>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C8CBD2-8C7E-4999-8887-CA9A64666566}"/>
              </a:ext>
            </a:extLst>
          </p:cNvPr>
          <p:cNvCxnSpPr>
            <a:cxnSpLocks/>
            <a:endCxn id="51" idx="1"/>
          </p:cNvCxnSpPr>
          <p:nvPr/>
        </p:nvCxnSpPr>
        <p:spPr>
          <a:xfrm>
            <a:off x="4583993" y="3826231"/>
            <a:ext cx="750208" cy="230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50FFAD-F4B2-49D2-8130-7AEA59E4B87E}"/>
              </a:ext>
            </a:extLst>
          </p:cNvPr>
          <p:cNvCxnSpPr>
            <a:cxnSpLocks/>
          </p:cNvCxnSpPr>
          <p:nvPr/>
        </p:nvCxnSpPr>
        <p:spPr>
          <a:xfrm flipH="1" flipV="1">
            <a:off x="4842368" y="3832801"/>
            <a:ext cx="983666" cy="95691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63DEFE-85F5-424E-86E6-79AF9DD11BEE}"/>
              </a:ext>
            </a:extLst>
          </p:cNvPr>
          <p:cNvCxnSpPr>
            <a:cxnSpLocks/>
          </p:cNvCxnSpPr>
          <p:nvPr/>
        </p:nvCxnSpPr>
        <p:spPr>
          <a:xfrm flipH="1">
            <a:off x="3754384" y="2056387"/>
            <a:ext cx="2194312" cy="790702"/>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4272CA4-97E9-4BBF-991E-6C6E075921E6}"/>
                  </a:ext>
                </a:extLst>
              </p:cNvPr>
              <p:cNvSpPr txBox="1"/>
              <p:nvPr/>
            </p:nvSpPr>
            <p:spPr>
              <a:xfrm>
                <a:off x="5206835" y="3072348"/>
                <a:ext cx="6839480" cy="3785652"/>
              </a:xfrm>
              <a:prstGeom prst="rect">
                <a:avLst/>
              </a:prstGeom>
              <a:solidFill>
                <a:srgbClr val="FFFF00"/>
              </a:solidFill>
            </p:spPr>
            <p:txBody>
              <a:bodyPr wrap="square" rtlCol="0">
                <a:spAutoFit/>
              </a:bodyPr>
              <a:lstStyle/>
              <a:p>
                <a:r>
                  <a:rPr lang="en-US" sz="2000" dirty="0">
                    <a:solidFill>
                      <a:srgbClr val="0000FF"/>
                    </a:solidFill>
                    <a:latin typeface="Times New Roman" panose="02020603050405020304" pitchFamily="18" charset="0"/>
                    <a:cs typeface="Times New Roman" panose="02020603050405020304" pitchFamily="18" charset="0"/>
                  </a:rPr>
                  <a:t>I.  Basis Property: </a:t>
                </a:r>
              </a:p>
              <a:p>
                <a:r>
                  <a:rPr lang="en-US" sz="2000" dirty="0">
                    <a:latin typeface="Times New Roman" panose="02020603050405020304" pitchFamily="18" charset="0"/>
                    <a:cs typeface="Times New Roman" panose="02020603050405020304" pitchFamily="18" charset="0"/>
                  </a:rPr>
                  <a:t>Prove: That </a:t>
                </a:r>
                <a:r>
                  <a:rPr lang="en-US" sz="2000" dirty="0" err="1">
                    <a:latin typeface="Times New Roman" panose="02020603050405020304" pitchFamily="18" charset="0"/>
                    <a:cs typeface="Times New Roman" panose="02020603050405020304" pitchFamily="18" charset="0"/>
                  </a:rPr>
                  <a:t>Prc</a:t>
                </a:r>
                <a:r>
                  <a:rPr lang="en-US" sz="2000" dirty="0">
                    <a:latin typeface="Times New Roman" panose="02020603050405020304" pitchFamily="18" charset="0"/>
                    <a:cs typeface="Times New Roman" panose="02020603050405020304" pitchFamily="18" charset="0"/>
                  </a:rPr>
                  <a:t> implies I(0) is true.</a:t>
                </a:r>
              </a:p>
              <a:p>
                <a:r>
                  <a:rPr lang="en-US" sz="2000" dirty="0">
                    <a:latin typeface="Times New Roman" panose="02020603050405020304" pitchFamily="18" charset="0"/>
                    <a:cs typeface="Times New Roman" panose="02020603050405020304" pitchFamily="18" charset="0"/>
                  </a:rPr>
                  <a:t>Proof: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Use A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B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A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B to prove the implication is true.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Assume that </a:t>
                </a:r>
                <a:r>
                  <a:rPr lang="en-US" sz="2000" dirty="0" err="1">
                    <a:latin typeface="Times New Roman" panose="02020603050405020304" pitchFamily="18" charset="0"/>
                    <a:cs typeface="Times New Roman" panose="02020603050405020304" pitchFamily="18" charset="0"/>
                  </a:rPr>
                  <a:t>Prc</a:t>
                </a: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 0 </a:t>
                </a:r>
                <a:r>
                  <a:rPr lang="en-US" sz="2000" dirty="0">
                    <a:latin typeface="Times New Roman" panose="02020603050405020304" pitchFamily="18" charset="0"/>
                    <a:ea typeface="Calibri" panose="020F0502020204030204" pitchFamily="34" charset="0"/>
                    <a:cs typeface="Times New Roman" panose="02020603050405020304" pitchFamily="18" charset="0"/>
                  </a:rPr>
                  <a:t>and y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a:t>
                </a:r>
                <a:r>
                  <a:rPr lang="en-US" sz="2000" dirty="0">
                    <a:latin typeface="Times New Roman" panose="02020603050405020304" pitchFamily="18" charset="0"/>
                    <a:ea typeface="Calibri" panose="020F0502020204030204" pitchFamily="34" charset="0"/>
                    <a:cs typeface="Times New Roman" panose="02020603050405020304" pitchFamily="18" charset="0"/>
                  </a:rPr>
                  <a:t> 0, and r = </a:t>
                </a:r>
                <a:r>
                  <a:rPr lang="en-US" sz="2000" u="sng" dirty="0">
                    <a:latin typeface="Times New Roman" panose="02020603050405020304" pitchFamily="18" charset="0"/>
                    <a:ea typeface="Calibri" panose="020F0502020204030204" pitchFamily="34" charset="0"/>
                    <a:cs typeface="Times New Roman" panose="02020603050405020304" pitchFamily="18" charset="0"/>
                  </a:rPr>
                  <a:t>x</a:t>
                </a:r>
                <a:r>
                  <a:rPr lang="en-US" sz="2000" dirty="0">
                    <a:latin typeface="Times New Roman" panose="02020603050405020304" pitchFamily="18" charset="0"/>
                    <a:ea typeface="Calibri" panose="020F0502020204030204" pitchFamily="34" charset="0"/>
                    <a:cs typeface="Times New Roman" panose="02020603050405020304" pitchFamily="18" charset="0"/>
                  </a:rPr>
                  <a:t> and </a:t>
                </a:r>
                <a:r>
                  <a:rPr lang="en-US" sz="2000" i="1" dirty="0">
                    <a:latin typeface="Times New Roman" panose="02020603050405020304" pitchFamily="18" charset="0"/>
                    <a:ea typeface="Calibri" panose="020F0502020204030204" pitchFamily="34" charset="0"/>
                    <a:cs typeface="Times New Roman" panose="02020603050405020304" pitchFamily="18" charset="0"/>
                  </a:rPr>
                  <a:t>q = 0 </a:t>
                </a:r>
                <a:r>
                  <a:rPr lang="en-US" sz="2000" dirty="0">
                    <a:latin typeface="Times New Roman" panose="02020603050405020304" pitchFamily="18" charset="0"/>
                    <a:ea typeface="Calibri" panose="020F0502020204030204" pitchFamily="34" charset="0"/>
                    <a:cs typeface="Times New Roman" panose="02020603050405020304" pitchFamily="18" charset="0"/>
                  </a:rPr>
                  <a:t>is true. </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Need to show that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“I(0): r = x - 0*y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0 = q”. </a:t>
                </a:r>
                <a:r>
                  <a:rPr lang="en-US" sz="2000" dirty="0">
                    <a:latin typeface="Times New Roman" panose="02020603050405020304" pitchFamily="18" charset="0"/>
                    <a:cs typeface="Times New Roman" panose="02020603050405020304" pitchFamily="18" charset="0"/>
                  </a:rPr>
                  <a:t>is true, before entering the loop, where n = 0. [Note that I(0) is derived from I(n), when n = 0]</a:t>
                </a:r>
              </a:p>
              <a:p>
                <a:pPr marL="342900" indent="-342900">
                  <a:buFont typeface="Arial" panose="020B0604020202020204" pitchFamily="34" charset="0"/>
                  <a:buChar char="•"/>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By assumption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then we can write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x – 0*y</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By assumption </a:t>
                </a:r>
                <a:r>
                  <a:rPr lang="en-US" sz="2000" dirty="0">
                    <a:latin typeface="Times New Roman" panose="02020603050405020304" pitchFamily="18" charset="0"/>
                    <a:ea typeface="Calibri" panose="020F0502020204030204" pitchFamily="34" charset="0"/>
                    <a:cs typeface="Times New Roman" panose="02020603050405020304" pitchFamily="18" charset="0"/>
                  </a:rPr>
                  <a:t>r = </a:t>
                </a:r>
                <a:r>
                  <a:rPr lang="en-US" sz="2000" u="sng" dirty="0">
                    <a:latin typeface="Times New Roman" panose="02020603050405020304" pitchFamily="18" charset="0"/>
                    <a:ea typeface="Calibri" panose="020F0502020204030204" pitchFamily="34" charset="0"/>
                    <a:cs typeface="Times New Roman" panose="02020603050405020304" pitchFamily="18" charset="0"/>
                  </a:rPr>
                  <a:t>x</a:t>
                </a:r>
                <a:r>
                  <a:rPr lang="en-US" sz="2000" dirty="0">
                    <a:latin typeface="Times New Roman" panose="02020603050405020304" pitchFamily="18" charset="0"/>
                    <a:ea typeface="Calibri" panose="020F0502020204030204" pitchFamily="34" charset="0"/>
                    <a:cs typeface="Times New Roman" panose="02020603050405020304" pitchFamily="18" charset="0"/>
                  </a:rPr>
                  <a:t>,  then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substitute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x – 0*y</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in </a:t>
                </a:r>
                <a:r>
                  <a:rPr lang="en-US" sz="2000" dirty="0">
                    <a:latin typeface="Times New Roman" panose="02020603050405020304" pitchFamily="18" charset="0"/>
                    <a:ea typeface="Calibri" panose="020F0502020204030204" pitchFamily="34" charset="0"/>
                    <a:cs typeface="Times New Roman" panose="02020603050405020304" pitchFamily="18" charset="0"/>
                  </a:rPr>
                  <a:t>r = </a:t>
                </a:r>
                <a:r>
                  <a:rPr lang="en-US" sz="2000" u="sng" dirty="0">
                    <a:latin typeface="Times New Roman" panose="02020603050405020304" pitchFamily="18" charset="0"/>
                    <a:ea typeface="Calibri" panose="020F0502020204030204" pitchFamily="34" charset="0"/>
                    <a:cs typeface="Times New Roman" panose="02020603050405020304" pitchFamily="18" charset="0"/>
                  </a:rPr>
                  <a:t>x</a:t>
                </a:r>
                <a:r>
                  <a:rPr lang="en-US" sz="2000" dirty="0">
                    <a:latin typeface="Times New Roman" panose="02020603050405020304" pitchFamily="18" charset="0"/>
                    <a:ea typeface="Calibri" panose="020F0502020204030204" pitchFamily="34" charset="0"/>
                    <a:cs typeface="Times New Roman" panose="02020603050405020304" pitchFamily="18" charset="0"/>
                  </a:rPr>
                  <a:t> to yield r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 0*y</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0 </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Thus, I(0):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x – 0 * y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0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and n =q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0 = q ” is true.</a:t>
                </a:r>
              </a:p>
            </p:txBody>
          </p:sp>
        </mc:Choice>
        <mc:Fallback xmlns="">
          <p:sp>
            <p:nvSpPr>
              <p:cNvPr id="10" name="TextBox 9">
                <a:extLst>
                  <a:ext uri="{FF2B5EF4-FFF2-40B4-BE49-F238E27FC236}">
                    <a16:creationId xmlns:a16="http://schemas.microsoft.com/office/drawing/2014/main" id="{A4272CA4-97E9-4BBF-991E-6C6E075921E6}"/>
                  </a:ext>
                </a:extLst>
              </p:cNvPr>
              <p:cNvSpPr txBox="1">
                <a:spLocks noRot="1" noChangeAspect="1" noMove="1" noResize="1" noEditPoints="1" noAdjustHandles="1" noChangeArrowheads="1" noChangeShapeType="1" noTextEdit="1"/>
              </p:cNvSpPr>
              <p:nvPr/>
            </p:nvSpPr>
            <p:spPr>
              <a:xfrm>
                <a:off x="5206835" y="3072348"/>
                <a:ext cx="6839480" cy="3785652"/>
              </a:xfrm>
              <a:prstGeom prst="rect">
                <a:avLst/>
              </a:prstGeom>
              <a:blipFill>
                <a:blip r:embed="rId4"/>
                <a:stretch>
                  <a:fillRect l="-891" t="-966" b="-1932"/>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EBDC52A0-478B-4D26-92CD-F2343D1C2C3A}"/>
              </a:ext>
            </a:extLst>
          </p:cNvPr>
          <p:cNvSpPr txBox="1"/>
          <p:nvPr/>
        </p:nvSpPr>
        <p:spPr>
          <a:xfrm>
            <a:off x="2399544" y="982308"/>
            <a:ext cx="2719545" cy="369332"/>
          </a:xfrm>
          <a:prstGeom prst="rect">
            <a:avLst/>
          </a:prstGeom>
          <a:noFill/>
          <a:ln>
            <a:solidFill>
              <a:schemeClr val="accent1"/>
            </a:solidFill>
          </a:ln>
        </p:spPr>
        <p:txBody>
          <a:bodyPr wrap="square">
            <a:spAutoFit/>
          </a:bodyPr>
          <a:lstStyle/>
          <a:p>
            <a:pPr>
              <a:spcAft>
                <a:spcPts val="600"/>
              </a:spcAft>
            </a:pP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p:txBody>
      </p:sp>
      <p:sp>
        <p:nvSpPr>
          <p:cNvPr id="27" name="Oval 26">
            <a:extLst>
              <a:ext uri="{FF2B5EF4-FFF2-40B4-BE49-F238E27FC236}">
                <a16:creationId xmlns:a16="http://schemas.microsoft.com/office/drawing/2014/main" id="{B2D7DD0E-0D5D-4CC2-A94A-511E68261F61}"/>
              </a:ext>
            </a:extLst>
          </p:cNvPr>
          <p:cNvSpPr/>
          <p:nvPr/>
        </p:nvSpPr>
        <p:spPr>
          <a:xfrm>
            <a:off x="5258391" y="2409033"/>
            <a:ext cx="349096" cy="32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1606035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C07B26-0BDE-4698-A5CA-8702CF0876FB}"/>
              </a:ext>
            </a:extLst>
          </p:cNvPr>
          <p:cNvSpPr txBox="1"/>
          <p:nvPr/>
        </p:nvSpPr>
        <p:spPr>
          <a:xfrm>
            <a:off x="1201784" y="269966"/>
            <a:ext cx="5878286" cy="523220"/>
          </a:xfrm>
          <a:prstGeom prst="rect">
            <a:avLst/>
          </a:prstGeom>
          <a:noFill/>
        </p:spPr>
        <p:txBody>
          <a:bodyPr wrap="square" rtlCol="0">
            <a:spAutoFit/>
          </a:bodyPr>
          <a:lstStyle/>
          <a:p>
            <a:r>
              <a:rPr lang="en-US" sz="2800" dirty="0">
                <a:ea typeface="Calibri" panose="020F0502020204030204" pitchFamily="34" charset="0"/>
                <a:cs typeface="Times New Roman" panose="02020603050405020304" pitchFamily="18" charset="0"/>
              </a:rPr>
              <a:t>Correctness of the Division Algorithm</a:t>
            </a:r>
          </a:p>
        </p:txBody>
      </p:sp>
      <p:sp>
        <p:nvSpPr>
          <p:cNvPr id="3" name="TextBox 2">
            <a:extLst>
              <a:ext uri="{FF2B5EF4-FFF2-40B4-BE49-F238E27FC236}">
                <a16:creationId xmlns:a16="http://schemas.microsoft.com/office/drawing/2014/main" id="{1BD5399D-FBF2-471D-A56D-9B1154818A54}"/>
              </a:ext>
            </a:extLst>
          </p:cNvPr>
          <p:cNvSpPr txBox="1"/>
          <p:nvPr/>
        </p:nvSpPr>
        <p:spPr>
          <a:xfrm>
            <a:off x="1262451" y="1053919"/>
            <a:ext cx="9440092" cy="5478423"/>
          </a:xfrm>
          <a:prstGeom prst="rect">
            <a:avLst/>
          </a:prstGeom>
          <a:noFill/>
        </p:spPr>
        <p:txBody>
          <a:bodyPr wrap="square" rtlCol="0">
            <a:spAutoFit/>
          </a:bodyPr>
          <a:lstStyle/>
          <a:p>
            <a:pPr>
              <a:spcAft>
                <a:spcPts val="600"/>
              </a:spcAft>
            </a:pPr>
            <a:r>
              <a:rPr lang="en-US" sz="2000" dirty="0">
                <a:latin typeface="Times New Roman" panose="02020603050405020304" pitchFamily="18" charset="0"/>
                <a:cs typeface="Times New Roman" panose="02020603050405020304" pitchFamily="18" charset="0"/>
              </a:rPr>
              <a:t>Proof:  </a:t>
            </a:r>
          </a:p>
          <a:p>
            <a:pPr>
              <a:spcAft>
                <a:spcPts val="300"/>
              </a:spcAft>
            </a:pPr>
            <a:r>
              <a:rPr lang="en-US" sz="2000" dirty="0">
                <a:latin typeface="Times New Roman" panose="02020603050405020304" pitchFamily="18" charset="0"/>
                <a:cs typeface="Times New Roman" panose="02020603050405020304" pitchFamily="18" charset="0"/>
              </a:rPr>
              <a:t>To prove the correctness of the loop, let the loop invariant be </a:t>
            </a:r>
          </a:p>
          <a:p>
            <a:pPr>
              <a:spcAft>
                <a:spcPts val="300"/>
              </a:spcAft>
            </a:pPr>
            <a:r>
              <a:rPr lang="en-US" sz="2000" dirty="0"/>
              <a:t>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I(n):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a:spcAft>
                <a:spcPts val="300"/>
              </a:spcAft>
            </a:pPr>
            <a:r>
              <a:rPr lang="en-US" sz="2000" dirty="0">
                <a:solidFill>
                  <a:srgbClr val="0000FF"/>
                </a:solidFill>
                <a:latin typeface="Times New Roman" panose="02020603050405020304" pitchFamily="18" charset="0"/>
                <a:cs typeface="Times New Roman" panose="02020603050405020304" pitchFamily="18" charset="0"/>
              </a:rPr>
              <a:t>	The guard of the while loop is    </a:t>
            </a:r>
          </a:p>
          <a:p>
            <a:pPr>
              <a:spcAft>
                <a:spcPts val="300"/>
              </a:spcAft>
            </a:pPr>
            <a:r>
              <a:rPr lang="en-US" sz="2000" dirty="0">
                <a:solidFill>
                  <a:srgbClr val="0000FF"/>
                </a:solidFill>
                <a:latin typeface="Times New Roman" panose="02020603050405020304" pitchFamily="18" charset="0"/>
                <a:cs typeface="Times New Roman" panose="02020603050405020304" pitchFamily="18" charset="0"/>
              </a:rPr>
              <a:t>		G:  r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 y</a:t>
            </a:r>
          </a:p>
          <a:p>
            <a:pPr marL="461963" indent="-461963">
              <a:spcAft>
                <a:spcPts val="300"/>
              </a:spcAft>
              <a:buAutoNum type="romanUcPeriod" startAt="2"/>
            </a:pPr>
            <a:r>
              <a:rPr lang="en-US" sz="2200" dirty="0">
                <a:solidFill>
                  <a:srgbClr val="0000FF"/>
                </a:solidFill>
                <a:latin typeface="Times New Roman" panose="02020603050405020304" pitchFamily="18" charset="0"/>
                <a:cs typeface="Times New Roman" panose="02020603050405020304" pitchFamily="18" charset="0"/>
              </a:rPr>
              <a:t>Inductive Property:   [If </a:t>
            </a:r>
            <a:r>
              <a:rPr lang="en-US" sz="2200" dirty="0">
                <a:latin typeface="Times New Roman" panose="02020603050405020304" pitchFamily="18" charset="0"/>
                <a:cs typeface="Times New Roman" panose="02020603050405020304" pitchFamily="18" charset="0"/>
              </a:rPr>
              <a:t>G ˄ I(k) is true </a:t>
            </a:r>
            <a:r>
              <a:rPr lang="en-US" sz="2200" dirty="0">
                <a:solidFill>
                  <a:srgbClr val="0000FF"/>
                </a:solidFill>
                <a:latin typeface="Times New Roman" panose="02020603050405020304" pitchFamily="18" charset="0"/>
                <a:cs typeface="Times New Roman" panose="02020603050405020304" pitchFamily="18" charset="0"/>
              </a:rPr>
              <a:t>before k+1</a:t>
            </a:r>
            <a:r>
              <a:rPr lang="en-US" sz="2200" baseline="30000" dirty="0">
                <a:solidFill>
                  <a:srgbClr val="0000FF"/>
                </a:solidFill>
                <a:latin typeface="Times New Roman" panose="02020603050405020304" pitchFamily="18" charset="0"/>
                <a:cs typeface="Times New Roman" panose="02020603050405020304" pitchFamily="18" charset="0"/>
              </a:rPr>
              <a:t>th</a:t>
            </a:r>
            <a:r>
              <a:rPr lang="en-US" sz="2200" dirty="0">
                <a:solidFill>
                  <a:srgbClr val="0000FF"/>
                </a:solidFill>
                <a:latin typeface="Times New Roman" panose="02020603050405020304" pitchFamily="18" charset="0"/>
                <a:cs typeface="Times New Roman" panose="02020603050405020304" pitchFamily="18" charset="0"/>
              </a:rPr>
              <a:t> loop’s iteration (where    k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0, </a:t>
            </a:r>
            <a:r>
              <a:rPr lang="en-US" sz="2200" dirty="0">
                <a:solidFill>
                  <a:srgbClr val="0000FF"/>
                </a:solidFill>
                <a:latin typeface="Times New Roman" panose="02020603050405020304" pitchFamily="18" charset="0"/>
                <a:cs typeface="Times New Roman" panose="02020603050405020304" pitchFamily="18" charset="0"/>
              </a:rPr>
              <a:t>a nonnegative integer</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then I(k+1) is true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after iteration of the loop.]</a:t>
            </a:r>
          </a:p>
          <a:p>
            <a:pPr marL="457200" marR="0">
              <a:spcAft>
                <a:spcPts val="300"/>
              </a:spcAft>
            </a:pPr>
            <a:r>
              <a:rPr lang="en-US" sz="2200" dirty="0">
                <a:solidFill>
                  <a:srgbClr val="0000FF"/>
                </a:solidFill>
                <a:latin typeface="Times New Roman" panose="02020603050405020304" pitchFamily="18" charset="0"/>
                <a:cs typeface="Times New Roman" panose="02020603050405020304" pitchFamily="18" charset="0"/>
              </a:rPr>
              <a:t>Suppose k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0 </a:t>
            </a:r>
            <a:r>
              <a:rPr lang="en-US" sz="2200" dirty="0">
                <a:solidFill>
                  <a:srgbClr val="0000FF"/>
                </a:solidFill>
                <a:latin typeface="Times New Roman" panose="02020603050405020304" pitchFamily="18" charset="0"/>
                <a:cs typeface="Times New Roman" panose="02020603050405020304" pitchFamily="18" charset="0"/>
              </a:rPr>
              <a:t> such that G ˄ I(k) is true before the k+1</a:t>
            </a:r>
            <a:r>
              <a:rPr lang="en-US" sz="2200" baseline="30000" dirty="0">
                <a:solidFill>
                  <a:srgbClr val="0000FF"/>
                </a:solidFill>
                <a:latin typeface="Times New Roman" panose="02020603050405020304" pitchFamily="18" charset="0"/>
                <a:cs typeface="Times New Roman" panose="02020603050405020304" pitchFamily="18" charset="0"/>
              </a:rPr>
              <a:t>th</a:t>
            </a:r>
            <a:r>
              <a:rPr lang="en-US" sz="2200" dirty="0">
                <a:solidFill>
                  <a:srgbClr val="0000FF"/>
                </a:solidFill>
                <a:latin typeface="Times New Roman" panose="02020603050405020304" pitchFamily="18" charset="0"/>
                <a:cs typeface="Times New Roman" panose="02020603050405020304" pitchFamily="18" charset="0"/>
              </a:rPr>
              <a:t> iteration of the loop. Since G: r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FF"/>
                </a:solidFill>
                <a:latin typeface="Times New Roman" panose="02020603050405020304" pitchFamily="18" charset="0"/>
                <a:cs typeface="Times New Roman" panose="02020603050405020304" pitchFamily="18" charset="0"/>
              </a:rPr>
              <a:t> y is true, the loop is entered.  Since I(k) is true, that is,</a:t>
            </a:r>
          </a:p>
          <a:p>
            <a:pPr marL="457200" marR="0">
              <a:spcAft>
                <a:spcPts val="300"/>
              </a:spcAft>
            </a:pPr>
            <a:r>
              <a:rPr lang="en-US" sz="2200" dirty="0">
                <a:solidFill>
                  <a:srgbClr val="0000FF"/>
                </a:solidFill>
                <a:latin typeface="Times New Roman" panose="02020603050405020304" pitchFamily="18" charset="0"/>
                <a:cs typeface="Times New Roman" panose="02020603050405020304" pitchFamily="18" charset="0"/>
              </a:rPr>
              <a:t>          I(k):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k y ≥ 0 and k = q  is true. </a:t>
            </a:r>
          </a:p>
          <a:p>
            <a:pPr marL="457200" marR="0">
              <a:spcAft>
                <a:spcPts val="3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Before execution of statements “r := r – y; q := q +1;”, </a:t>
            </a:r>
          </a:p>
          <a:p>
            <a:pPr marL="457200" marR="0">
              <a:spcAft>
                <a:spcPts val="300"/>
              </a:spcAft>
            </a:pPr>
            <a:r>
              <a:rPr lang="en-US" sz="2200" dirty="0">
                <a:solidFill>
                  <a:srgbClr val="0000FF"/>
                </a:solidFill>
                <a:latin typeface="Times New Roman" panose="02020603050405020304" pitchFamily="18" charset="0"/>
                <a:cs typeface="Times New Roman" panose="02020603050405020304" pitchFamily="18" charset="0"/>
              </a:rPr>
              <a:t>	   G:  </a:t>
            </a:r>
            <a:r>
              <a:rPr lang="en-US" sz="2200" dirty="0" err="1">
                <a:solidFill>
                  <a:srgbClr val="0000FF"/>
                </a:solidFill>
                <a:latin typeface="Times New Roman" panose="02020603050405020304" pitchFamily="18" charset="0"/>
                <a:cs typeface="Times New Roman" panose="02020603050405020304" pitchFamily="18" charset="0"/>
              </a:rPr>
              <a:t>r</a:t>
            </a:r>
            <a:r>
              <a:rPr lang="en-US" sz="2200" baseline="-25000" dirty="0" err="1">
                <a:solidFill>
                  <a:srgbClr val="0000FF"/>
                </a:solidFill>
                <a:latin typeface="Times New Roman" panose="02020603050405020304" pitchFamily="18" charset="0"/>
                <a:cs typeface="Times New Roman" panose="02020603050405020304" pitchFamily="18" charset="0"/>
              </a:rPr>
              <a:t>k</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FF"/>
                </a:solidFill>
                <a:latin typeface="Times New Roman" panose="02020603050405020304" pitchFamily="18" charset="0"/>
                <a:cs typeface="Times New Roman" panose="02020603050405020304" pitchFamily="18" charset="0"/>
              </a:rPr>
              <a:t> y and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I(k):  </a:t>
            </a:r>
            <a:r>
              <a:rPr lang="en-US" sz="2200" dirty="0" err="1">
                <a:solidFill>
                  <a:srgbClr val="0000FF"/>
                </a:solidFill>
                <a:latin typeface="Times New Roman" panose="02020603050405020304" pitchFamily="18" charset="0"/>
                <a:cs typeface="Times New Roman" panose="02020603050405020304" pitchFamily="18" charset="0"/>
              </a:rPr>
              <a:t>r</a:t>
            </a:r>
            <a:r>
              <a:rPr lang="en-US" sz="2200" baseline="-25000" dirty="0" err="1">
                <a:solidFill>
                  <a:srgbClr val="0000FF"/>
                </a:solidFill>
                <a:latin typeface="Times New Roman" panose="02020603050405020304" pitchFamily="18" charset="0"/>
                <a:cs typeface="Times New Roman" panose="02020603050405020304" pitchFamily="18" charset="0"/>
              </a:rPr>
              <a:t>k</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x – k y ≥ 0 and  </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a:t>
            </a:r>
            <a:r>
              <a:rPr lang="en-US" sz="2200" baseline="-25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k.</a:t>
            </a:r>
          </a:p>
          <a:p>
            <a:pPr marL="457200" marR="0">
              <a:spcAft>
                <a:spcPts val="300"/>
              </a:spcAft>
            </a:pPr>
            <a:r>
              <a:rPr lang="en-US" sz="2200" dirty="0">
                <a:solidFill>
                  <a:srgbClr val="0000FF"/>
                </a:solidFill>
                <a:latin typeface="Times New Roman" panose="02020603050405020304" pitchFamily="18" charset="0"/>
                <a:cs typeface="Times New Roman" panose="02020603050405020304" pitchFamily="18" charset="0"/>
              </a:rPr>
              <a:t>Executing these statements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r – y; q := q + 1;” , we obtain  </a:t>
            </a:r>
            <a:r>
              <a:rPr lang="en-US" sz="2200" dirty="0">
                <a:solidFill>
                  <a:srgbClr val="0000FF"/>
                </a:solidFill>
                <a:latin typeface="Times New Roman" panose="02020603050405020304" pitchFamily="18" charset="0"/>
                <a:cs typeface="Times New Roman" panose="02020603050405020304" pitchFamily="18" charset="0"/>
              </a:rPr>
              <a:t>	</a:t>
            </a:r>
          </a:p>
          <a:p>
            <a:pPr lvl="1">
              <a:spcAft>
                <a:spcPts val="300"/>
              </a:spcAft>
            </a:pPr>
            <a:r>
              <a:rPr lang="en-US" sz="2200" dirty="0"/>
              <a:t>	   </a:t>
            </a:r>
            <a:r>
              <a:rPr lang="en-US" sz="2200" b="1" dirty="0">
                <a:solidFill>
                  <a:srgbClr val="0000FF"/>
                </a:solidFill>
                <a:latin typeface="Times New Roman" panose="02020603050405020304" pitchFamily="18" charset="0"/>
                <a:cs typeface="Times New Roman" panose="02020603050405020304" pitchFamily="18" charset="0"/>
              </a:rPr>
              <a:t>r</a:t>
            </a:r>
            <a:r>
              <a:rPr lang="en-US" sz="2200" b="1" baseline="-25000" dirty="0">
                <a:solidFill>
                  <a:srgbClr val="0000FF"/>
                </a:solidFill>
                <a:latin typeface="Times New Roman" panose="02020603050405020304" pitchFamily="18" charset="0"/>
                <a:cs typeface="Times New Roman" panose="02020603050405020304" pitchFamily="18" charset="0"/>
              </a:rPr>
              <a:t>k+1</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b="1" dirty="0" err="1">
                <a:solidFill>
                  <a:srgbClr val="0000FF"/>
                </a:solidFill>
                <a:latin typeface="Times New Roman" panose="02020603050405020304" pitchFamily="18" charset="0"/>
                <a:cs typeface="Times New Roman" panose="02020603050405020304" pitchFamily="18" charset="0"/>
              </a:rPr>
              <a:t>r</a:t>
            </a:r>
            <a:r>
              <a:rPr lang="en-US" sz="2200" b="1" baseline="-25000" dirty="0" err="1">
                <a:solidFill>
                  <a:srgbClr val="0000FF"/>
                </a:solidFill>
                <a:latin typeface="Times New Roman" panose="02020603050405020304" pitchFamily="18" charset="0"/>
                <a:cs typeface="Times New Roman" panose="02020603050405020304" pitchFamily="18" charset="0"/>
              </a:rPr>
              <a:t>k</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y  =  x – k y – y  =  x – (k + 1) y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……….(D.01)</a:t>
            </a:r>
          </a:p>
          <a:p>
            <a:pPr lvl="1">
              <a:spcAft>
                <a:spcPts val="3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and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a:t>
            </a:r>
            <a:r>
              <a:rPr lang="en-US" sz="2200" b="1"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k+1</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a:t>
            </a:r>
            <a:r>
              <a:rPr lang="en-US" sz="2200" b="1" baseline="-25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+ 1 =  k + 1.</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……….(D.02)</a:t>
            </a:r>
          </a:p>
        </p:txBody>
      </p:sp>
      <p:sp>
        <p:nvSpPr>
          <p:cNvPr id="4" name="Cloud Callout 2">
            <a:extLst>
              <a:ext uri="{FF2B5EF4-FFF2-40B4-BE49-F238E27FC236}">
                <a16:creationId xmlns:a16="http://schemas.microsoft.com/office/drawing/2014/main" id="{AFA191BE-13C9-48C7-8C55-F38F8E664173}"/>
              </a:ext>
            </a:extLst>
          </p:cNvPr>
          <p:cNvSpPr/>
          <p:nvPr/>
        </p:nvSpPr>
        <p:spPr>
          <a:xfrm flipH="1">
            <a:off x="404394" y="1340778"/>
            <a:ext cx="566743" cy="363584"/>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p>
        </p:txBody>
      </p:sp>
      <p:sp>
        <p:nvSpPr>
          <p:cNvPr id="6" name="Flowchart: Decision 5">
            <a:extLst>
              <a:ext uri="{FF2B5EF4-FFF2-40B4-BE49-F238E27FC236}">
                <a16:creationId xmlns:a16="http://schemas.microsoft.com/office/drawing/2014/main" id="{AB046D07-0FF4-420C-8000-F299F5D892F3}"/>
              </a:ext>
            </a:extLst>
          </p:cNvPr>
          <p:cNvSpPr/>
          <p:nvPr/>
        </p:nvSpPr>
        <p:spPr>
          <a:xfrm>
            <a:off x="8773875" y="1261443"/>
            <a:ext cx="989901" cy="37446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75B0596-00D9-4300-B7FE-620F5A425522}"/>
              </a:ext>
            </a:extLst>
          </p:cNvPr>
          <p:cNvSpPr/>
          <p:nvPr/>
        </p:nvSpPr>
        <p:spPr>
          <a:xfrm>
            <a:off x="8773875" y="1897168"/>
            <a:ext cx="989901"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331ED31-32AA-4CE5-974F-9EE7D779FB9D}"/>
              </a:ext>
            </a:extLst>
          </p:cNvPr>
          <p:cNvSpPr/>
          <p:nvPr/>
        </p:nvSpPr>
        <p:spPr>
          <a:xfrm>
            <a:off x="8773874" y="512505"/>
            <a:ext cx="989901" cy="385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4C4EEF3-D04E-47EE-8F9B-29662BABAFB1}"/>
              </a:ext>
            </a:extLst>
          </p:cNvPr>
          <p:cNvCxnSpPr>
            <a:stCxn id="8" idx="2"/>
            <a:endCxn id="6" idx="0"/>
          </p:cNvCxnSpPr>
          <p:nvPr/>
        </p:nvCxnSpPr>
        <p:spPr>
          <a:xfrm>
            <a:off x="9268825" y="897859"/>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DF7A0DA-CADB-42B0-9D5E-9BEAF518AB44}"/>
              </a:ext>
            </a:extLst>
          </p:cNvPr>
          <p:cNvCxnSpPr/>
          <p:nvPr/>
        </p:nvCxnSpPr>
        <p:spPr>
          <a:xfrm>
            <a:off x="9254317" y="156145"/>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D51EA5F-E16B-4314-A9FF-112B2B2EB07C}"/>
              </a:ext>
            </a:extLst>
          </p:cNvPr>
          <p:cNvCxnSpPr/>
          <p:nvPr/>
        </p:nvCxnSpPr>
        <p:spPr>
          <a:xfrm>
            <a:off x="9264467" y="2365263"/>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CB2EFAF-810C-41B6-A6AF-43FF7BFDC6E1}"/>
              </a:ext>
            </a:extLst>
          </p:cNvPr>
          <p:cNvCxnSpPr/>
          <p:nvPr/>
        </p:nvCxnSpPr>
        <p:spPr>
          <a:xfrm>
            <a:off x="9273178" y="1546645"/>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F4162BA-C67A-4AD6-8E97-68D7BC0F0B38}"/>
              </a:ext>
            </a:extLst>
          </p:cNvPr>
          <p:cNvCxnSpPr/>
          <p:nvPr/>
        </p:nvCxnSpPr>
        <p:spPr>
          <a:xfrm flipH="1">
            <a:off x="8425051" y="2711429"/>
            <a:ext cx="83941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60936AB-C9DF-4E1A-A889-9D0234B8B8EB}"/>
              </a:ext>
            </a:extLst>
          </p:cNvPr>
          <p:cNvCxnSpPr/>
          <p:nvPr/>
        </p:nvCxnSpPr>
        <p:spPr>
          <a:xfrm flipV="1">
            <a:off x="8425051" y="1113396"/>
            <a:ext cx="0" cy="161545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B3CC6A7-ACB4-42CF-AC12-64907CEC9A58}"/>
              </a:ext>
            </a:extLst>
          </p:cNvPr>
          <p:cNvCxnSpPr/>
          <p:nvPr/>
        </p:nvCxnSpPr>
        <p:spPr>
          <a:xfrm>
            <a:off x="8425051" y="1130814"/>
            <a:ext cx="8743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1C8CBD2-8C7E-4999-8887-CA9A64666566}"/>
              </a:ext>
            </a:extLst>
          </p:cNvPr>
          <p:cNvCxnSpPr>
            <a:cxnSpLocks/>
          </p:cNvCxnSpPr>
          <p:nvPr/>
        </p:nvCxnSpPr>
        <p:spPr>
          <a:xfrm>
            <a:off x="9720231" y="1448677"/>
            <a:ext cx="4511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FA8848C-78C9-4E17-BFF0-7528E771CF7D}"/>
              </a:ext>
            </a:extLst>
          </p:cNvPr>
          <p:cNvSpPr/>
          <p:nvPr/>
        </p:nvSpPr>
        <p:spPr>
          <a:xfrm>
            <a:off x="8926740" y="1212542"/>
            <a:ext cx="619080" cy="369332"/>
          </a:xfrm>
          <a:prstGeom prst="rect">
            <a:avLst/>
          </a:prstGeom>
        </p:spPr>
        <p:txBody>
          <a:bodyPr wrap="none">
            <a:spAutoFit/>
          </a:bodyPr>
          <a:lstStyle/>
          <a:p>
            <a:pPr>
              <a:spcAft>
                <a:spcPts val="600"/>
              </a:spcAft>
            </a:pPr>
            <a:r>
              <a:rPr lang="en-US" dirty="0">
                <a:solidFill>
                  <a:srgbClr val="0000FF"/>
                </a:solidFill>
                <a:latin typeface="Times New Roman" panose="02020603050405020304" pitchFamily="18" charset="0"/>
                <a:cs typeface="Times New Roman" panose="02020603050405020304" pitchFamily="18" charset="0"/>
              </a:rPr>
              <a:t>r </a:t>
            </a:r>
            <a:r>
              <a:rPr 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y</a:t>
            </a:r>
          </a:p>
        </p:txBody>
      </p:sp>
      <p:sp>
        <p:nvSpPr>
          <p:cNvPr id="18" name="Rectangle 17">
            <a:extLst>
              <a:ext uri="{FF2B5EF4-FFF2-40B4-BE49-F238E27FC236}">
                <a16:creationId xmlns:a16="http://schemas.microsoft.com/office/drawing/2014/main" id="{9A1850AF-CE17-432E-A1C8-837A36888900}"/>
              </a:ext>
            </a:extLst>
          </p:cNvPr>
          <p:cNvSpPr/>
          <p:nvPr/>
        </p:nvSpPr>
        <p:spPr>
          <a:xfrm>
            <a:off x="8425051" y="1946550"/>
            <a:ext cx="2138727" cy="369332"/>
          </a:xfrm>
          <a:prstGeom prst="rect">
            <a:avLst/>
          </a:prstGeom>
        </p:spPr>
        <p:txBody>
          <a:bodyPr wrap="none">
            <a:spAutoFit/>
          </a:bodyPr>
          <a:lstStyle/>
          <a:p>
            <a:r>
              <a:rPr 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r – y; q := q + 1; </a:t>
            </a:r>
            <a:endParaRPr lang="en-US" dirty="0"/>
          </a:p>
        </p:txBody>
      </p:sp>
      <p:cxnSp>
        <p:nvCxnSpPr>
          <p:cNvPr id="19" name="Straight Arrow Connector 18">
            <a:extLst>
              <a:ext uri="{FF2B5EF4-FFF2-40B4-BE49-F238E27FC236}">
                <a16:creationId xmlns:a16="http://schemas.microsoft.com/office/drawing/2014/main" id="{CD59F700-4DFF-45FD-8438-244B82CC711B}"/>
              </a:ext>
            </a:extLst>
          </p:cNvPr>
          <p:cNvCxnSpPr>
            <a:cxnSpLocks/>
          </p:cNvCxnSpPr>
          <p:nvPr/>
        </p:nvCxnSpPr>
        <p:spPr>
          <a:xfrm flipV="1">
            <a:off x="5617365" y="1178540"/>
            <a:ext cx="3571726" cy="81822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D59F700-4DFF-45FD-8438-244B82CC711B}"/>
              </a:ext>
            </a:extLst>
          </p:cNvPr>
          <p:cNvCxnSpPr>
            <a:cxnSpLocks/>
            <a:endCxn id="6" idx="1"/>
          </p:cNvCxnSpPr>
          <p:nvPr/>
        </p:nvCxnSpPr>
        <p:spPr>
          <a:xfrm flipV="1">
            <a:off x="4188001" y="1448677"/>
            <a:ext cx="4585874" cy="124533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D5591AA-6F44-40C2-9D0E-06F68A299DA9}"/>
                  </a:ext>
                </a:extLst>
              </p:cNvPr>
              <p:cNvSpPr txBox="1"/>
              <p:nvPr/>
            </p:nvSpPr>
            <p:spPr>
              <a:xfrm>
                <a:off x="155233" y="3571783"/>
                <a:ext cx="1562011" cy="646331"/>
              </a:xfrm>
              <a:prstGeom prst="rect">
                <a:avLst/>
              </a:prstGeom>
              <a:solidFill>
                <a:srgbClr val="FFFF00"/>
              </a:solidFill>
            </p:spPr>
            <p:txBody>
              <a:bodyPr wrap="square" rtlCol="0">
                <a:spAutoFit/>
              </a:bodyPr>
              <a:lstStyle/>
              <a:p>
                <a:r>
                  <a:rPr lang="en-US" sz="1800" dirty="0">
                    <a:latin typeface="Times New Roman" panose="02020603050405020304" pitchFamily="18" charset="0"/>
                    <a:cs typeface="Times New Roman" panose="02020603050405020304" pitchFamily="18" charset="0"/>
                  </a:rPr>
                  <a:t>G ˄ I(k), </a:t>
                </a:r>
                <a:r>
                  <a:rPr lang="en-US" sz="1800" dirty="0">
                    <a:solidFill>
                      <a:srgbClr val="0000FF"/>
                    </a:solidFill>
                    <a:latin typeface="Times New Roman" panose="02020603050405020304" pitchFamily="18" charset="0"/>
                    <a:cs typeface="Times New Roman" panose="02020603050405020304" pitchFamily="18" charset="0"/>
                  </a:rPr>
                  <a:t>k </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0 </a:t>
                </a:r>
                <a14:m>
                  <m:oMath xmlns:m="http://schemas.openxmlformats.org/officeDocument/2006/math">
                    <m:r>
                      <a:rPr lang="en-US" sz="18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dirty="0">
                    <a:latin typeface="Times New Roman" panose="02020603050405020304" pitchFamily="18" charset="0"/>
                    <a:ea typeface="Calibri" panose="020F0502020204030204" pitchFamily="34" charset="0"/>
                    <a:cs typeface="Times New Roman" panose="02020603050405020304" pitchFamily="18" charset="0"/>
                  </a:rPr>
                  <a:t> I(k+1) </a:t>
                </a:r>
                <a:endParaRPr lang="en-US" dirty="0"/>
              </a:p>
            </p:txBody>
          </p:sp>
        </mc:Choice>
        <mc:Fallback xmlns="">
          <p:sp>
            <p:nvSpPr>
              <p:cNvPr id="22" name="TextBox 21">
                <a:extLst>
                  <a:ext uri="{FF2B5EF4-FFF2-40B4-BE49-F238E27FC236}">
                    <a16:creationId xmlns:a16="http://schemas.microsoft.com/office/drawing/2014/main" id="{BD5591AA-6F44-40C2-9D0E-06F68A299DA9}"/>
                  </a:ext>
                </a:extLst>
              </p:cNvPr>
              <p:cNvSpPr txBox="1">
                <a:spLocks noRot="1" noChangeAspect="1" noMove="1" noResize="1" noEditPoints="1" noAdjustHandles="1" noChangeArrowheads="1" noChangeShapeType="1" noTextEdit="1"/>
              </p:cNvSpPr>
              <p:nvPr/>
            </p:nvSpPr>
            <p:spPr>
              <a:xfrm>
                <a:off x="155233" y="3571783"/>
                <a:ext cx="1562011" cy="646331"/>
              </a:xfrm>
              <a:prstGeom prst="rect">
                <a:avLst/>
              </a:prstGeom>
              <a:blipFill>
                <a:blip r:embed="rId2"/>
                <a:stretch>
                  <a:fillRect l="-3113" t="-5660" r="-3891" b="-13208"/>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8ED75EB6-1236-40B7-B1F1-0AE2DEE1F970}"/>
              </a:ext>
            </a:extLst>
          </p:cNvPr>
          <p:cNvCxnSpPr>
            <a:cxnSpLocks/>
          </p:cNvCxnSpPr>
          <p:nvPr/>
        </p:nvCxnSpPr>
        <p:spPr>
          <a:xfrm flipV="1">
            <a:off x="7843814" y="1718815"/>
            <a:ext cx="1410151" cy="346804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Flowchart: Decision 23">
            <a:extLst>
              <a:ext uri="{FF2B5EF4-FFF2-40B4-BE49-F238E27FC236}">
                <a16:creationId xmlns:a16="http://schemas.microsoft.com/office/drawing/2014/main" id="{8837526D-DF11-47ED-AB8C-8139D67EAD38}"/>
              </a:ext>
            </a:extLst>
          </p:cNvPr>
          <p:cNvSpPr/>
          <p:nvPr/>
        </p:nvSpPr>
        <p:spPr>
          <a:xfrm>
            <a:off x="10095926" y="3971737"/>
            <a:ext cx="1678175" cy="546203"/>
          </a:xfrm>
          <a:prstGeom prst="flowChartDecis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err="1">
                <a:solidFill>
                  <a:schemeClr val="tx1"/>
                </a:solidFill>
                <a:latin typeface="Consolas" panose="020B0609020204030204" pitchFamily="49" charset="0"/>
                <a:ea typeface="Calibri" panose="020F0502020204030204" pitchFamily="34" charset="0"/>
                <a:cs typeface="Times New Roman" panose="02020603050405020304" pitchFamily="18" charset="0"/>
              </a:rPr>
              <a:t>r≥y</a:t>
            </a:r>
            <a:endParaRPr lang="en-US" sz="2000" dirty="0">
              <a:solidFill>
                <a:schemeClr val="tx1"/>
              </a:solidFill>
            </a:endParaRPr>
          </a:p>
        </p:txBody>
      </p:sp>
      <p:sp>
        <p:nvSpPr>
          <p:cNvPr id="25" name="Rectangle 24">
            <a:extLst>
              <a:ext uri="{FF2B5EF4-FFF2-40B4-BE49-F238E27FC236}">
                <a16:creationId xmlns:a16="http://schemas.microsoft.com/office/drawing/2014/main" id="{A4B7C4BC-9FB1-4084-8DEE-5B58428719D7}"/>
              </a:ext>
            </a:extLst>
          </p:cNvPr>
          <p:cNvSpPr/>
          <p:nvPr/>
        </p:nvSpPr>
        <p:spPr>
          <a:xfrm>
            <a:off x="9913407" y="4949746"/>
            <a:ext cx="2175964" cy="78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 r – y;</a:t>
            </a:r>
          </a:p>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q + 1</a:t>
            </a:r>
            <a:endParaRPr lang="en-US" sz="2000" dirty="0">
              <a:solidFill>
                <a:schemeClr val="tx1"/>
              </a:solidFill>
            </a:endParaRPr>
          </a:p>
        </p:txBody>
      </p:sp>
      <p:cxnSp>
        <p:nvCxnSpPr>
          <p:cNvPr id="26" name="Straight Arrow Connector 25">
            <a:extLst>
              <a:ext uri="{FF2B5EF4-FFF2-40B4-BE49-F238E27FC236}">
                <a16:creationId xmlns:a16="http://schemas.microsoft.com/office/drawing/2014/main" id="{C1979CC2-EF51-42E7-B894-04B2D34CFD26}"/>
              </a:ext>
            </a:extLst>
          </p:cNvPr>
          <p:cNvCxnSpPr>
            <a:cxnSpLocks/>
          </p:cNvCxnSpPr>
          <p:nvPr/>
        </p:nvCxnSpPr>
        <p:spPr>
          <a:xfrm>
            <a:off x="10935100" y="4536455"/>
            <a:ext cx="1" cy="431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77236B8-CEC5-48C2-B434-7EAA930D6FBA}"/>
              </a:ext>
            </a:extLst>
          </p:cNvPr>
          <p:cNvCxnSpPr/>
          <p:nvPr/>
        </p:nvCxnSpPr>
        <p:spPr>
          <a:xfrm>
            <a:off x="10943388" y="5732194"/>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9C92E21-DAB1-4AED-8A73-B8F5D7CFBA24}"/>
              </a:ext>
            </a:extLst>
          </p:cNvPr>
          <p:cNvCxnSpPr/>
          <p:nvPr/>
        </p:nvCxnSpPr>
        <p:spPr>
          <a:xfrm>
            <a:off x="10917225" y="3648258"/>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BDC2442-5506-4F24-A89F-932096C122AD}"/>
              </a:ext>
            </a:extLst>
          </p:cNvPr>
          <p:cNvCxnSpPr>
            <a:cxnSpLocks/>
          </p:cNvCxnSpPr>
          <p:nvPr/>
        </p:nvCxnSpPr>
        <p:spPr>
          <a:xfrm flipH="1">
            <a:off x="10917223" y="3546095"/>
            <a:ext cx="312283" cy="133850"/>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54B3856-3F5D-47EB-BAA4-E89B27FC6EC7}"/>
              </a:ext>
            </a:extLst>
          </p:cNvPr>
          <p:cNvCxnSpPr>
            <a:cxnSpLocks/>
          </p:cNvCxnSpPr>
          <p:nvPr/>
        </p:nvCxnSpPr>
        <p:spPr>
          <a:xfrm flipH="1" flipV="1">
            <a:off x="10929792" y="6071366"/>
            <a:ext cx="299714" cy="34547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59977D8-C84F-422E-94A9-F1B6D9CB7591}"/>
              </a:ext>
            </a:extLst>
          </p:cNvPr>
          <p:cNvSpPr/>
          <p:nvPr/>
        </p:nvSpPr>
        <p:spPr>
          <a:xfrm>
            <a:off x="11014994" y="3202451"/>
            <a:ext cx="652743" cy="369332"/>
          </a:xfrm>
          <a:prstGeom prst="rect">
            <a:avLst/>
          </a:prstGeom>
        </p:spPr>
        <p:txBody>
          <a:bodyPr wrap="none">
            <a:spAutoFit/>
          </a:bodyPr>
          <a:lstStyle/>
          <a:p>
            <a:r>
              <a:rPr lang="en-U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I(k): </a:t>
            </a:r>
            <a:endParaRPr lang="en-US" dirty="0"/>
          </a:p>
        </p:txBody>
      </p:sp>
      <p:sp>
        <p:nvSpPr>
          <p:cNvPr id="32" name="Rectangle 31">
            <a:extLst>
              <a:ext uri="{FF2B5EF4-FFF2-40B4-BE49-F238E27FC236}">
                <a16:creationId xmlns:a16="http://schemas.microsoft.com/office/drawing/2014/main" id="{F8AAFD79-B984-4A21-8BFF-4A6DB37BF019}"/>
              </a:ext>
            </a:extLst>
          </p:cNvPr>
          <p:cNvSpPr/>
          <p:nvPr/>
        </p:nvSpPr>
        <p:spPr>
          <a:xfrm>
            <a:off x="11028755" y="6353626"/>
            <a:ext cx="955711" cy="369332"/>
          </a:xfrm>
          <a:prstGeom prst="rect">
            <a:avLst/>
          </a:prstGeom>
        </p:spPr>
        <p:txBody>
          <a:bodyPr wrap="none">
            <a:spAutoFit/>
          </a:bodyPr>
          <a:lstStyle/>
          <a:p>
            <a:r>
              <a:rPr lang="en-U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I(k +1): </a:t>
            </a:r>
            <a:endParaRPr lang="en-US" dirty="0"/>
          </a:p>
        </p:txBody>
      </p:sp>
      <p:cxnSp>
        <p:nvCxnSpPr>
          <p:cNvPr id="34" name="Straight Arrow Connector 33">
            <a:extLst>
              <a:ext uri="{FF2B5EF4-FFF2-40B4-BE49-F238E27FC236}">
                <a16:creationId xmlns:a16="http://schemas.microsoft.com/office/drawing/2014/main" id="{67DC039A-380A-4D8A-BAF1-ECC5ACFEADB5}"/>
              </a:ext>
            </a:extLst>
          </p:cNvPr>
          <p:cNvCxnSpPr>
            <a:cxnSpLocks/>
          </p:cNvCxnSpPr>
          <p:nvPr/>
        </p:nvCxnSpPr>
        <p:spPr>
          <a:xfrm>
            <a:off x="11733803" y="4237909"/>
            <a:ext cx="3555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9D103B4-CB64-4D63-AD33-E022C0C5F4F1}"/>
              </a:ext>
            </a:extLst>
          </p:cNvPr>
          <p:cNvSpPr/>
          <p:nvPr/>
        </p:nvSpPr>
        <p:spPr>
          <a:xfrm>
            <a:off x="7703127" y="1856100"/>
            <a:ext cx="547513" cy="52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r>
              <a:rPr lang="en-US" baseline="-25000" dirty="0">
                <a:solidFill>
                  <a:schemeClr val="tx1"/>
                </a:solidFill>
              </a:rPr>
              <a:t>1</a:t>
            </a:r>
            <a:endParaRPr lang="en-US" dirty="0">
              <a:solidFill>
                <a:schemeClr val="tx1"/>
              </a:solidFill>
            </a:endParaRPr>
          </a:p>
        </p:txBody>
      </p:sp>
      <p:pic>
        <p:nvPicPr>
          <p:cNvPr id="36" name="Picture 35" descr="Image result for smiley face images">
            <a:extLst>
              <a:ext uri="{FF2B5EF4-FFF2-40B4-BE49-F238E27FC236}">
                <a16:creationId xmlns:a16="http://schemas.microsoft.com/office/drawing/2014/main" id="{609A45A5-DB8C-4354-9DD1-8C452B21D94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36404">
            <a:off x="452185" y="1232764"/>
            <a:ext cx="633390" cy="47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4280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BB7EC6-5E83-423C-A523-9E958C5FED9D}"/>
              </a:ext>
            </a:extLst>
          </p:cNvPr>
          <p:cNvSpPr txBox="1"/>
          <p:nvPr/>
        </p:nvSpPr>
        <p:spPr>
          <a:xfrm>
            <a:off x="1089337" y="1412977"/>
            <a:ext cx="9482869" cy="4955203"/>
          </a:xfrm>
          <a:prstGeom prst="rect">
            <a:avLst/>
          </a:prstGeom>
          <a:noFill/>
        </p:spPr>
        <p:txBody>
          <a:bodyPr wrap="square" rtlCol="0">
            <a:spAutoFit/>
          </a:bodyPr>
          <a:lstStyle/>
          <a:p>
            <a:pPr marL="461963" indent="-461963">
              <a:spcAft>
                <a:spcPts val="600"/>
              </a:spcAft>
            </a:pPr>
            <a:r>
              <a:rPr lang="en-US" sz="2000" dirty="0">
                <a:solidFill>
                  <a:srgbClr val="0000FF"/>
                </a:solidFill>
                <a:latin typeface="Times New Roman" panose="02020603050405020304" pitchFamily="18" charset="0"/>
                <a:cs typeface="Times New Roman" panose="02020603050405020304" pitchFamily="18" charset="0"/>
              </a:rPr>
              <a:t>	</a:t>
            </a:r>
            <a:r>
              <a:rPr lang="en-US" sz="2200" dirty="0">
                <a:solidFill>
                  <a:srgbClr val="0000FF"/>
                </a:solidFill>
                <a:latin typeface="Times New Roman" panose="02020603050405020304" pitchFamily="18" charset="0"/>
                <a:cs typeface="Times New Roman" panose="02020603050405020304" pitchFamily="18" charset="0"/>
              </a:rPr>
              <a:t>since </a:t>
            </a:r>
            <a:r>
              <a:rPr lang="en-US" sz="2200" dirty="0" err="1">
                <a:solidFill>
                  <a:srgbClr val="FF0000"/>
                </a:solidFill>
                <a:latin typeface="Times New Roman" panose="02020603050405020304" pitchFamily="18" charset="0"/>
                <a:cs typeface="Times New Roman" panose="02020603050405020304" pitchFamily="18" charset="0"/>
              </a:rPr>
              <a:t>r</a:t>
            </a:r>
            <a:r>
              <a:rPr lang="en-US" sz="2200" baseline="-25000" dirty="0" err="1">
                <a:solidFill>
                  <a:srgbClr val="FF0000"/>
                </a:solidFill>
                <a:latin typeface="Times New Roman" panose="02020603050405020304" pitchFamily="18" charset="0"/>
                <a:cs typeface="Times New Roman" panose="02020603050405020304" pitchFamily="18" charset="0"/>
              </a:rPr>
              <a:t>k</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FF0000"/>
                </a:solidFill>
                <a:latin typeface="Times New Roman" panose="02020603050405020304" pitchFamily="18" charset="0"/>
                <a:cs typeface="Times New Roman" panose="02020603050405020304" pitchFamily="18" charset="0"/>
              </a:rPr>
              <a:t> y </a:t>
            </a:r>
            <a:r>
              <a:rPr lang="en-US" sz="2200" dirty="0">
                <a:solidFill>
                  <a:srgbClr val="0000FF"/>
                </a:solidFill>
                <a:latin typeface="Times New Roman" panose="02020603050405020304" pitchFamily="18" charset="0"/>
                <a:cs typeface="Times New Roman" panose="02020603050405020304" pitchFamily="18" charset="0"/>
              </a:rPr>
              <a:t>before execution of statements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r – y; q := q + 1;”,  </a:t>
            </a:r>
          </a:p>
          <a:p>
            <a:pPr marL="461963" indent="-461963">
              <a:spcAft>
                <a:spcPts val="6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after execution of these statements </a:t>
            </a:r>
          </a:p>
          <a:p>
            <a:pPr marL="461963" indent="-461963">
              <a:spcAft>
                <a:spcPts val="6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cs typeface="Times New Roman" panose="02020603050405020304" pitchFamily="18" charset="0"/>
              </a:rPr>
              <a:t> </a:t>
            </a:r>
            <a:r>
              <a:rPr lang="en-US" sz="2200" b="1" dirty="0">
                <a:solidFill>
                  <a:srgbClr val="0000FF"/>
                </a:solidFill>
                <a:latin typeface="Times New Roman" panose="02020603050405020304" pitchFamily="18" charset="0"/>
                <a:cs typeface="Times New Roman" panose="02020603050405020304" pitchFamily="18" charset="0"/>
              </a:rPr>
              <a:t>r</a:t>
            </a:r>
            <a:r>
              <a:rPr lang="en-US" sz="2200" b="1" baseline="-25000" dirty="0">
                <a:solidFill>
                  <a:srgbClr val="0000FF"/>
                </a:solidFill>
                <a:latin typeface="Times New Roman" panose="02020603050405020304" pitchFamily="18" charset="0"/>
                <a:cs typeface="Times New Roman" panose="02020603050405020304" pitchFamily="18" charset="0"/>
              </a:rPr>
              <a:t>k+1</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b="1" dirty="0" err="1">
                <a:solidFill>
                  <a:srgbClr val="FF0000"/>
                </a:solidFill>
                <a:latin typeface="Times New Roman" panose="02020603050405020304" pitchFamily="18" charset="0"/>
                <a:cs typeface="Times New Roman" panose="02020603050405020304" pitchFamily="18" charset="0"/>
              </a:rPr>
              <a:t>r</a:t>
            </a:r>
            <a:r>
              <a:rPr lang="en-US" sz="2200" b="1" baseline="-25000" dirty="0" err="1">
                <a:solidFill>
                  <a:srgbClr val="FF0000"/>
                </a:solidFill>
                <a:latin typeface="Times New Roman" panose="02020603050405020304" pitchFamily="18" charset="0"/>
                <a:cs typeface="Times New Roman" panose="02020603050405020304" pitchFamily="18" charset="0"/>
              </a:rPr>
              <a:t>k</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y  ≥</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y</a:t>
            </a:r>
            <a:r>
              <a:rPr lang="en-US" sz="2200" b="1" dirty="0">
                <a:solidFill>
                  <a:srgbClr val="0000FF"/>
                </a:solidFill>
                <a:latin typeface="Times New Roman" panose="02020603050405020304" pitchFamily="18" charset="0"/>
                <a:cs typeface="Times New Roman" panose="02020603050405020304" pitchFamily="18" charset="0"/>
              </a:rPr>
              <a:t> – y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b="1" dirty="0">
                <a:solidFill>
                  <a:srgbClr val="0000FF"/>
                </a:solidFill>
                <a:latin typeface="Times New Roman" panose="02020603050405020304" pitchFamily="18" charset="0"/>
                <a:cs typeface="Times New Roman" panose="02020603050405020304" pitchFamily="18" charset="0"/>
              </a:rPr>
              <a:t> 0.	</a:t>
            </a:r>
            <a:r>
              <a:rPr lang="en-US" sz="2200" dirty="0">
                <a:solidFill>
                  <a:srgbClr val="0000FF"/>
                </a:solidFill>
                <a:latin typeface="Times New Roman" panose="02020603050405020304" pitchFamily="18" charset="0"/>
                <a:cs typeface="Times New Roman" panose="02020603050405020304" pitchFamily="18" charset="0"/>
              </a:rPr>
              <a:t>		……………...(D.03)</a:t>
            </a:r>
          </a:p>
          <a:p>
            <a:pPr marL="461963" indent="-461963">
              <a:spcAft>
                <a:spcPts val="600"/>
              </a:spcAft>
            </a:pPr>
            <a:r>
              <a:rPr lang="en-US" sz="2200" dirty="0">
                <a:solidFill>
                  <a:srgbClr val="0000FF"/>
                </a:solidFill>
                <a:latin typeface="Times New Roman" panose="02020603050405020304" pitchFamily="18" charset="0"/>
                <a:cs typeface="Times New Roman" panose="02020603050405020304" pitchFamily="18" charset="0"/>
              </a:rPr>
              <a:t>	Combine these equations (D.01): </a:t>
            </a:r>
            <a:r>
              <a:rPr lang="en-US" sz="2200" b="1" dirty="0">
                <a:solidFill>
                  <a:srgbClr val="0000FF"/>
                </a:solidFill>
                <a:latin typeface="Times New Roman" panose="02020603050405020304" pitchFamily="18" charset="0"/>
                <a:cs typeface="Times New Roman" panose="02020603050405020304" pitchFamily="18" charset="0"/>
              </a:rPr>
              <a:t>r</a:t>
            </a:r>
            <a:r>
              <a:rPr lang="en-US" sz="2200" b="1" baseline="-25000" dirty="0">
                <a:solidFill>
                  <a:srgbClr val="0000FF"/>
                </a:solidFill>
                <a:latin typeface="Times New Roman" panose="02020603050405020304" pitchFamily="18" charset="0"/>
                <a:cs typeface="Times New Roman" panose="02020603050405020304" pitchFamily="18" charset="0"/>
              </a:rPr>
              <a:t>k+1</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b="1" dirty="0" err="1">
                <a:solidFill>
                  <a:srgbClr val="0000FF"/>
                </a:solidFill>
                <a:latin typeface="Times New Roman" panose="02020603050405020304" pitchFamily="18" charset="0"/>
                <a:cs typeface="Times New Roman" panose="02020603050405020304" pitchFamily="18" charset="0"/>
              </a:rPr>
              <a:t>r</a:t>
            </a:r>
            <a:r>
              <a:rPr lang="en-US" sz="2200" b="1" baseline="-25000" dirty="0" err="1">
                <a:solidFill>
                  <a:srgbClr val="0000FF"/>
                </a:solidFill>
                <a:latin typeface="Times New Roman" panose="02020603050405020304" pitchFamily="18" charset="0"/>
                <a:cs typeface="Times New Roman" panose="02020603050405020304" pitchFamily="18" charset="0"/>
              </a:rPr>
              <a:t>k</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y  =  x – (k + 1) y </a:t>
            </a:r>
            <a:r>
              <a:rPr lang="en-US" sz="2200" dirty="0">
                <a:solidFill>
                  <a:srgbClr val="0000FF"/>
                </a:solidFill>
                <a:latin typeface="Times New Roman" panose="02020603050405020304" pitchFamily="18" charset="0"/>
                <a:cs typeface="Times New Roman" panose="02020603050405020304" pitchFamily="18" charset="0"/>
              </a:rPr>
              <a:t>, </a:t>
            </a:r>
          </a:p>
          <a:p>
            <a:pPr marL="461963" indent="-461963">
              <a:spcAft>
                <a:spcPts val="600"/>
              </a:spcAft>
            </a:pPr>
            <a:r>
              <a:rPr lang="en-US" sz="2200" dirty="0">
                <a:solidFill>
                  <a:srgbClr val="0000FF"/>
                </a:solidFill>
                <a:latin typeface="Times New Roman" panose="02020603050405020304" pitchFamily="18" charset="0"/>
                <a:cs typeface="Times New Roman" panose="02020603050405020304" pitchFamily="18" charset="0"/>
              </a:rPr>
              <a:t>                                                (D.02):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a:t>
            </a:r>
            <a:r>
              <a:rPr lang="en-US" sz="2200" b="1"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k+1</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a:t>
            </a:r>
            <a:r>
              <a:rPr lang="en-US" sz="2200" b="1" baseline="-25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+ 1 =  k + 1,</a:t>
            </a:r>
            <a:r>
              <a:rPr lang="en-US" sz="2200" dirty="0">
                <a:solidFill>
                  <a:srgbClr val="0000FF"/>
                </a:solidFill>
                <a:latin typeface="Times New Roman" panose="02020603050405020304" pitchFamily="18" charset="0"/>
                <a:cs typeface="Times New Roman" panose="02020603050405020304" pitchFamily="18" charset="0"/>
              </a:rPr>
              <a:t> and </a:t>
            </a:r>
          </a:p>
          <a:p>
            <a:pPr marL="461963" indent="-461963">
              <a:spcAft>
                <a:spcPts val="600"/>
              </a:spcAft>
            </a:pPr>
            <a:r>
              <a:rPr lang="en-US" sz="2200" dirty="0">
                <a:solidFill>
                  <a:srgbClr val="0000FF"/>
                </a:solidFill>
                <a:latin typeface="Times New Roman" panose="02020603050405020304" pitchFamily="18" charset="0"/>
                <a:cs typeface="Times New Roman" panose="02020603050405020304" pitchFamily="18" charset="0"/>
              </a:rPr>
              <a:t>                                                (D.03): </a:t>
            </a:r>
            <a:r>
              <a:rPr lang="en-US" sz="2200" b="1" dirty="0">
                <a:solidFill>
                  <a:srgbClr val="0000FF"/>
                </a:solidFill>
                <a:latin typeface="Times New Roman" panose="02020603050405020304" pitchFamily="18" charset="0"/>
                <a:cs typeface="Times New Roman" panose="02020603050405020304" pitchFamily="18" charset="0"/>
              </a:rPr>
              <a:t>r</a:t>
            </a:r>
            <a:r>
              <a:rPr lang="en-US" sz="2200" b="1" baseline="-25000" dirty="0">
                <a:solidFill>
                  <a:srgbClr val="0000FF"/>
                </a:solidFill>
                <a:latin typeface="Times New Roman" panose="02020603050405020304" pitchFamily="18" charset="0"/>
                <a:cs typeface="Times New Roman" panose="02020603050405020304" pitchFamily="18" charset="0"/>
              </a:rPr>
              <a:t>k+1</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b="1" dirty="0" err="1">
                <a:solidFill>
                  <a:srgbClr val="0000FF"/>
                </a:solidFill>
                <a:latin typeface="Times New Roman" panose="02020603050405020304" pitchFamily="18" charset="0"/>
                <a:cs typeface="Times New Roman" panose="02020603050405020304" pitchFamily="18" charset="0"/>
              </a:rPr>
              <a:t>r</a:t>
            </a:r>
            <a:r>
              <a:rPr lang="en-US" sz="2200" b="1" baseline="-25000" dirty="0" err="1">
                <a:solidFill>
                  <a:srgbClr val="0000FF"/>
                </a:solidFill>
                <a:latin typeface="Times New Roman" panose="02020603050405020304" pitchFamily="18" charset="0"/>
                <a:cs typeface="Times New Roman" panose="02020603050405020304" pitchFamily="18" charset="0"/>
              </a:rPr>
              <a:t>k</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y  ≥</a:t>
            </a:r>
            <a:r>
              <a:rPr lang="en-US" sz="2200" b="1" dirty="0">
                <a:solidFill>
                  <a:srgbClr val="0000FF"/>
                </a:solidFill>
                <a:latin typeface="Times New Roman" panose="02020603050405020304" pitchFamily="18" charset="0"/>
                <a:cs typeface="Times New Roman" panose="02020603050405020304" pitchFamily="18" charset="0"/>
              </a:rPr>
              <a:t> 0</a:t>
            </a:r>
            <a:r>
              <a:rPr lang="en-US" sz="2200" dirty="0">
                <a:solidFill>
                  <a:srgbClr val="0000FF"/>
                </a:solidFill>
                <a:latin typeface="Times New Roman" panose="02020603050405020304" pitchFamily="18" charset="0"/>
                <a:cs typeface="Times New Roman" panose="02020603050405020304" pitchFamily="18" charset="0"/>
              </a:rPr>
              <a:t>	 </a:t>
            </a:r>
          </a:p>
          <a:p>
            <a:pPr marL="461963" indent="-461963">
              <a:spcAft>
                <a:spcPts val="600"/>
              </a:spcAft>
            </a:pPr>
            <a:r>
              <a:rPr lang="en-US" sz="2200" dirty="0">
                <a:solidFill>
                  <a:srgbClr val="0000FF"/>
                </a:solidFill>
                <a:latin typeface="Times New Roman" panose="02020603050405020304" pitchFamily="18" charset="0"/>
                <a:cs typeface="Times New Roman" panose="02020603050405020304" pitchFamily="18" charset="0"/>
              </a:rPr>
              <a:t>       to yield that, after iteration of the loops, </a:t>
            </a:r>
          </a:p>
          <a:p>
            <a:pPr marL="461963" indent="-461963">
              <a:spcAft>
                <a:spcPts val="6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a:solidFill>
                  <a:srgbClr val="0000FF"/>
                </a:solidFill>
                <a:latin typeface="Times New Roman" panose="02020603050405020304" pitchFamily="18" charset="0"/>
                <a:cs typeface="Times New Roman" panose="02020603050405020304" pitchFamily="18" charset="0"/>
              </a:rPr>
              <a:t>r</a:t>
            </a:r>
            <a:r>
              <a:rPr lang="en-US" sz="2200" b="1" baseline="-25000" dirty="0">
                <a:solidFill>
                  <a:srgbClr val="0000FF"/>
                </a:solidFill>
                <a:latin typeface="Times New Roman" panose="02020603050405020304" pitchFamily="18" charset="0"/>
                <a:cs typeface="Times New Roman" panose="02020603050405020304" pitchFamily="18" charset="0"/>
              </a:rPr>
              <a:t>k+1</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0</a:t>
            </a:r>
            <a:r>
              <a:rPr lang="en-US" sz="2200" b="1" dirty="0">
                <a:solidFill>
                  <a:srgbClr val="0000FF"/>
                </a:solidFill>
                <a:latin typeface="Times New Roman" panose="02020603050405020304" pitchFamily="18" charset="0"/>
                <a:cs typeface="Times New Roman" panose="02020603050405020304" pitchFamily="18" charset="0"/>
              </a:rPr>
              <a:t> </a:t>
            </a:r>
            <a:r>
              <a:rPr lang="en-US" sz="2200" dirty="0">
                <a:solidFill>
                  <a:srgbClr val="0000FF"/>
                </a:solidFill>
                <a:latin typeface="Times New Roman" panose="02020603050405020304" pitchFamily="18" charset="0"/>
                <a:cs typeface="Times New Roman" panose="02020603050405020304" pitchFamily="18" charset="0"/>
              </a:rPr>
              <a:t>and</a:t>
            </a:r>
            <a:r>
              <a:rPr lang="en-US" sz="2200" b="1" dirty="0">
                <a:solidFill>
                  <a:srgbClr val="0000FF"/>
                </a:solidFill>
                <a:latin typeface="Times New Roman" panose="02020603050405020304" pitchFamily="18" charset="0"/>
                <a:cs typeface="Times New Roman" panose="02020603050405020304" pitchFamily="18" charset="0"/>
              </a:rPr>
              <a:t> r</a:t>
            </a:r>
            <a:r>
              <a:rPr lang="en-US" sz="2200" b="1" baseline="-25000" dirty="0">
                <a:solidFill>
                  <a:srgbClr val="0000FF"/>
                </a:solidFill>
                <a:latin typeface="Times New Roman" panose="02020603050405020304" pitchFamily="18" charset="0"/>
                <a:cs typeface="Times New Roman" panose="02020603050405020304" pitchFamily="18" charset="0"/>
              </a:rPr>
              <a:t>k+1</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x – (k + 1) y ≥ </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and</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a:t>
            </a:r>
            <a:r>
              <a:rPr lang="en-US" sz="2200" b="1"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k+1</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k + 1.</a:t>
            </a:r>
          </a:p>
          <a:p>
            <a:pPr marL="461963" indent="-461963">
              <a:spcAft>
                <a:spcPts val="6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Hence I(k+1): </a:t>
            </a:r>
            <a:r>
              <a:rPr lang="en-US" sz="2200" dirty="0">
                <a:solidFill>
                  <a:srgbClr val="0000FF"/>
                </a:solidFill>
                <a:latin typeface="Times New Roman" panose="02020603050405020304" pitchFamily="18" charset="0"/>
                <a:cs typeface="Times New Roman" panose="02020603050405020304" pitchFamily="18" charset="0"/>
              </a:rPr>
              <a:t>r</a:t>
            </a:r>
            <a:r>
              <a:rPr lang="en-US" sz="2200" baseline="-25000" dirty="0">
                <a:solidFill>
                  <a:srgbClr val="0000FF"/>
                </a:solidFill>
                <a:latin typeface="Times New Roman" panose="02020603050405020304" pitchFamily="18" charset="0"/>
                <a:cs typeface="Times New Roman" panose="02020603050405020304" pitchFamily="18" charset="0"/>
              </a:rPr>
              <a:t>k+1</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x – (k + 1) y ≥ 0 and  q = k + 1  is true.</a:t>
            </a:r>
          </a:p>
          <a:p>
            <a:pPr marL="461963" indent="-461963">
              <a:spcAft>
                <a:spcPts val="600"/>
              </a:spcAft>
            </a:pP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461963" indent="-461963">
              <a:spcAft>
                <a:spcPts val="6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III.	Eventual Falsity of the Guard: [After a finite number of loop iterations, G: </a:t>
            </a:r>
            <a:r>
              <a:rPr lang="en-US" sz="2400" dirty="0">
                <a:solidFill>
                  <a:srgbClr val="0000FF"/>
                </a:solidFill>
                <a:latin typeface="Times New Roman" panose="02020603050405020304" pitchFamily="18" charset="0"/>
                <a:cs typeface="Times New Roman" panose="02020603050405020304" pitchFamily="18" charset="0"/>
              </a:rPr>
              <a:t>r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y</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becomes false.]</a:t>
            </a:r>
          </a:p>
        </p:txBody>
      </p:sp>
      <p:sp>
        <p:nvSpPr>
          <p:cNvPr id="3" name="Cloud Callout 2">
            <a:extLst>
              <a:ext uri="{FF2B5EF4-FFF2-40B4-BE49-F238E27FC236}">
                <a16:creationId xmlns:a16="http://schemas.microsoft.com/office/drawing/2014/main" id="{AFA191BE-13C9-48C7-8C55-F38F8E664173}"/>
              </a:ext>
            </a:extLst>
          </p:cNvPr>
          <p:cNvSpPr/>
          <p:nvPr/>
        </p:nvSpPr>
        <p:spPr>
          <a:xfrm flipH="1">
            <a:off x="487679" y="975359"/>
            <a:ext cx="497740" cy="347413"/>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lowchart: Decision 4">
            <a:extLst>
              <a:ext uri="{FF2B5EF4-FFF2-40B4-BE49-F238E27FC236}">
                <a16:creationId xmlns:a16="http://schemas.microsoft.com/office/drawing/2014/main" id="{AB046D07-0FF4-420C-8000-F299F5D892F3}"/>
              </a:ext>
            </a:extLst>
          </p:cNvPr>
          <p:cNvSpPr/>
          <p:nvPr/>
        </p:nvSpPr>
        <p:spPr>
          <a:xfrm>
            <a:off x="9416572" y="3821329"/>
            <a:ext cx="989901" cy="37446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75B0596-00D9-4300-B7FE-620F5A425522}"/>
              </a:ext>
            </a:extLst>
          </p:cNvPr>
          <p:cNvSpPr/>
          <p:nvPr/>
        </p:nvSpPr>
        <p:spPr>
          <a:xfrm>
            <a:off x="9416572" y="4457054"/>
            <a:ext cx="989901"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31ED31-32AA-4CE5-974F-9EE7D779FB9D}"/>
              </a:ext>
            </a:extLst>
          </p:cNvPr>
          <p:cNvSpPr/>
          <p:nvPr/>
        </p:nvSpPr>
        <p:spPr>
          <a:xfrm>
            <a:off x="9416571" y="3072391"/>
            <a:ext cx="989901" cy="385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4C4EEF3-D04E-47EE-8F9B-29662BABAFB1}"/>
              </a:ext>
            </a:extLst>
          </p:cNvPr>
          <p:cNvCxnSpPr>
            <a:stCxn id="7" idx="2"/>
            <a:endCxn id="5" idx="0"/>
          </p:cNvCxnSpPr>
          <p:nvPr/>
        </p:nvCxnSpPr>
        <p:spPr>
          <a:xfrm>
            <a:off x="9911522" y="3457745"/>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DF7A0DA-CADB-42B0-9D5E-9BEAF518AB44}"/>
              </a:ext>
            </a:extLst>
          </p:cNvPr>
          <p:cNvCxnSpPr/>
          <p:nvPr/>
        </p:nvCxnSpPr>
        <p:spPr>
          <a:xfrm>
            <a:off x="9907165" y="2704458"/>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D51EA5F-E16B-4314-A9FF-112B2B2EB07C}"/>
              </a:ext>
            </a:extLst>
          </p:cNvPr>
          <p:cNvCxnSpPr/>
          <p:nvPr/>
        </p:nvCxnSpPr>
        <p:spPr>
          <a:xfrm>
            <a:off x="9907164" y="4925149"/>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CB2EFAF-810C-41B6-A6AF-43FF7BFDC6E1}"/>
              </a:ext>
            </a:extLst>
          </p:cNvPr>
          <p:cNvCxnSpPr/>
          <p:nvPr/>
        </p:nvCxnSpPr>
        <p:spPr>
          <a:xfrm>
            <a:off x="9915875" y="4106531"/>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F4162BA-C67A-4AD6-8E97-68D7BC0F0B38}"/>
              </a:ext>
            </a:extLst>
          </p:cNvPr>
          <p:cNvCxnSpPr/>
          <p:nvPr/>
        </p:nvCxnSpPr>
        <p:spPr>
          <a:xfrm flipH="1">
            <a:off x="9067748" y="5271315"/>
            <a:ext cx="83941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60936AB-C9DF-4E1A-A889-9D0234B8B8EB}"/>
              </a:ext>
            </a:extLst>
          </p:cNvPr>
          <p:cNvCxnSpPr/>
          <p:nvPr/>
        </p:nvCxnSpPr>
        <p:spPr>
          <a:xfrm flipV="1">
            <a:off x="9067748" y="3673282"/>
            <a:ext cx="0" cy="161545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B3CC6A7-ACB4-42CF-AC12-64907CEC9A58}"/>
              </a:ext>
            </a:extLst>
          </p:cNvPr>
          <p:cNvCxnSpPr/>
          <p:nvPr/>
        </p:nvCxnSpPr>
        <p:spPr>
          <a:xfrm>
            <a:off x="9067748" y="3690700"/>
            <a:ext cx="8743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1C8CBD2-8C7E-4999-8887-CA9A64666566}"/>
              </a:ext>
            </a:extLst>
          </p:cNvPr>
          <p:cNvCxnSpPr>
            <a:cxnSpLocks/>
          </p:cNvCxnSpPr>
          <p:nvPr/>
        </p:nvCxnSpPr>
        <p:spPr>
          <a:xfrm>
            <a:off x="10362928" y="4008563"/>
            <a:ext cx="4511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63A49EC-302D-4FCA-BC16-F1F214C1CF92}"/>
              </a:ext>
            </a:extLst>
          </p:cNvPr>
          <p:cNvSpPr txBox="1"/>
          <p:nvPr/>
        </p:nvSpPr>
        <p:spPr>
          <a:xfrm>
            <a:off x="7580895" y="340200"/>
            <a:ext cx="4039605" cy="684803"/>
          </a:xfrm>
          <a:prstGeom prst="rect">
            <a:avLst/>
          </a:prstGeom>
          <a:noFill/>
        </p:spPr>
        <p:txBody>
          <a:bodyPr wrap="square">
            <a:spAutoFit/>
          </a:bodyPr>
          <a:lstStyle/>
          <a:p>
            <a:pPr algn="r">
              <a:spcAft>
                <a:spcPts val="300"/>
              </a:spcAft>
            </a:pP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I(n): </a:t>
            </a:r>
            <a:r>
              <a:rPr lang="en-US" sz="1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algn="r">
              <a:spcAft>
                <a:spcPts val="300"/>
              </a:spcAft>
            </a:pPr>
            <a:r>
              <a:rPr lang="en-US" sz="1800" dirty="0">
                <a:solidFill>
                  <a:srgbClr val="0000FF"/>
                </a:solidFill>
                <a:latin typeface="Times New Roman" panose="02020603050405020304" pitchFamily="18" charset="0"/>
                <a:cs typeface="Times New Roman" panose="02020603050405020304" pitchFamily="18" charset="0"/>
              </a:rPr>
              <a:t>The guard of the while loop is    G:  r </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00FF"/>
                </a:solidFill>
                <a:latin typeface="Times New Roman" panose="02020603050405020304" pitchFamily="18" charset="0"/>
                <a:cs typeface="Times New Roman" panose="02020603050405020304" pitchFamily="18" charset="0"/>
              </a:rPr>
              <a:t> y</a:t>
            </a:r>
          </a:p>
        </p:txBody>
      </p:sp>
      <p:cxnSp>
        <p:nvCxnSpPr>
          <p:cNvPr id="18" name="Straight Arrow Connector 17">
            <a:extLst>
              <a:ext uri="{FF2B5EF4-FFF2-40B4-BE49-F238E27FC236}">
                <a16:creationId xmlns:a16="http://schemas.microsoft.com/office/drawing/2014/main" id="{732811D0-6A6C-4054-941C-3B11368F0BC1}"/>
              </a:ext>
            </a:extLst>
          </p:cNvPr>
          <p:cNvCxnSpPr>
            <a:cxnSpLocks/>
          </p:cNvCxnSpPr>
          <p:nvPr/>
        </p:nvCxnSpPr>
        <p:spPr>
          <a:xfrm>
            <a:off x="8831913" y="621785"/>
            <a:ext cx="1052589" cy="303408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E1C5D40-B059-4472-93D7-B1A8E8A47F75}"/>
              </a:ext>
            </a:extLst>
          </p:cNvPr>
          <p:cNvCxnSpPr>
            <a:cxnSpLocks/>
          </p:cNvCxnSpPr>
          <p:nvPr/>
        </p:nvCxnSpPr>
        <p:spPr>
          <a:xfrm flipH="1">
            <a:off x="10009942" y="975359"/>
            <a:ext cx="804158" cy="300750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Image result for smiley face images">
            <a:extLst>
              <a:ext uri="{FF2B5EF4-FFF2-40B4-BE49-F238E27FC236}">
                <a16:creationId xmlns:a16="http://schemas.microsoft.com/office/drawing/2014/main" id="{ED36ADA3-3D7B-4C9B-9945-DBEC0C7A277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36404">
            <a:off x="499086" y="910901"/>
            <a:ext cx="633390" cy="47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5433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681518CF-56BF-4939-BAA4-1973E84113D7}"/>
              </a:ext>
            </a:extLst>
          </p:cNvPr>
          <p:cNvSpPr txBox="1"/>
          <p:nvPr/>
        </p:nvSpPr>
        <p:spPr>
          <a:xfrm>
            <a:off x="842457" y="229156"/>
            <a:ext cx="8069306" cy="507489"/>
          </a:xfrm>
          <a:prstGeom prst="rect">
            <a:avLst/>
          </a:prstGeom>
          <a:solidFill>
            <a:srgbClr val="FFFF00"/>
          </a:solidFill>
        </p:spPr>
        <p:txBody>
          <a:bodyPr wrap="square" rtlCol="0">
            <a:spAutoFit/>
          </a:bodyPr>
          <a:lstStyle/>
          <a:p>
            <a:endParaRPr lang="en-US" dirty="0"/>
          </a:p>
        </p:txBody>
      </p:sp>
      <p:sp>
        <p:nvSpPr>
          <p:cNvPr id="51" name="Rectangle 50">
            <a:extLst>
              <a:ext uri="{FF2B5EF4-FFF2-40B4-BE49-F238E27FC236}">
                <a16:creationId xmlns:a16="http://schemas.microsoft.com/office/drawing/2014/main" id="{3314A98D-4E45-40A5-8870-62E52E99CDAA}"/>
              </a:ext>
            </a:extLst>
          </p:cNvPr>
          <p:cNvSpPr/>
          <p:nvPr/>
        </p:nvSpPr>
        <p:spPr>
          <a:xfrm>
            <a:off x="5334201" y="3475875"/>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Return(q, r)</a:t>
            </a:r>
          </a:p>
        </p:txBody>
      </p:sp>
      <mc:AlternateContent xmlns:mc="http://schemas.openxmlformats.org/markup-compatibility/2006" xmlns:a14="http://schemas.microsoft.com/office/drawing/2010/main">
        <mc:Choice Requires="a14">
          <p:sp>
            <p:nvSpPr>
              <p:cNvPr id="2" name="Rectangle 1"/>
              <p:cNvSpPr/>
              <p:nvPr/>
            </p:nvSpPr>
            <p:spPr>
              <a:xfrm>
                <a:off x="5448018" y="769548"/>
                <a:ext cx="5701580" cy="4555093"/>
              </a:xfrm>
              <a:prstGeom prst="rect">
                <a:avLst/>
              </a:prstGeom>
            </p:spPr>
            <p:txBody>
              <a:bodyPr wrap="square">
                <a:spAutoFit/>
              </a:bodyPr>
              <a:lstStyle/>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y &gt; 0, and</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 x and q = 0.]   </a:t>
                </a:r>
                <a:endParaRPr lang="en-US" sz="2000" spc="-100" dirty="0">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 k):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x = y q + r and 0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&lt; y.]  ….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48018" y="769548"/>
                <a:ext cx="5701580" cy="4555093"/>
              </a:xfrm>
              <a:prstGeom prst="rect">
                <a:avLst/>
              </a:prstGeom>
              <a:blipFill>
                <a:blip r:embed="rId2"/>
                <a:stretch>
                  <a:fillRect t="-669" r="-1176" b="-147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774C70B-016F-4537-973C-E30662ECA49C}"/>
              </a:ext>
            </a:extLst>
          </p:cNvPr>
          <p:cNvSpPr txBox="1"/>
          <p:nvPr/>
        </p:nvSpPr>
        <p:spPr>
          <a:xfrm>
            <a:off x="1804736" y="219783"/>
            <a:ext cx="7654835" cy="523220"/>
          </a:xfrm>
          <a:prstGeom prst="rect">
            <a:avLst/>
          </a:prstGeom>
          <a:no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Correctness of the Division Algorithm</a:t>
            </a:r>
          </a:p>
        </p:txBody>
      </p:sp>
      <p:sp>
        <p:nvSpPr>
          <p:cNvPr id="7" name="Flowchart: Decision 6">
            <a:extLst>
              <a:ext uri="{FF2B5EF4-FFF2-40B4-BE49-F238E27FC236}">
                <a16:creationId xmlns:a16="http://schemas.microsoft.com/office/drawing/2014/main" id="{AB046D07-0FF4-420C-8000-F299F5D892F3}"/>
              </a:ext>
            </a:extLst>
          </p:cNvPr>
          <p:cNvSpPr/>
          <p:nvPr/>
        </p:nvSpPr>
        <p:spPr>
          <a:xfrm>
            <a:off x="2915299" y="3547041"/>
            <a:ext cx="1678175" cy="546203"/>
          </a:xfrm>
          <a:prstGeom prst="flowChartDecis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G:r≥y</a:t>
            </a:r>
            <a:endParaRPr lang="en-US" sz="2000" dirty="0">
              <a:solidFill>
                <a:schemeClr val="tx1"/>
              </a:solidFill>
            </a:endParaRPr>
          </a:p>
        </p:txBody>
      </p:sp>
      <p:sp>
        <p:nvSpPr>
          <p:cNvPr id="8" name="Rectangle 7">
            <a:extLst>
              <a:ext uri="{FF2B5EF4-FFF2-40B4-BE49-F238E27FC236}">
                <a16:creationId xmlns:a16="http://schemas.microsoft.com/office/drawing/2014/main" id="{775B0596-00D9-4300-B7FE-620F5A425522}"/>
              </a:ext>
            </a:extLst>
          </p:cNvPr>
          <p:cNvSpPr/>
          <p:nvPr/>
        </p:nvSpPr>
        <p:spPr>
          <a:xfrm>
            <a:off x="2666404" y="4548696"/>
            <a:ext cx="2175964" cy="78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 r – y;</a:t>
            </a:r>
          </a:p>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q + 1</a:t>
            </a:r>
            <a:endParaRPr lang="en-US" sz="2000" dirty="0">
              <a:solidFill>
                <a:schemeClr val="tx1"/>
              </a:solidFill>
            </a:endParaRPr>
          </a:p>
        </p:txBody>
      </p:sp>
      <p:sp>
        <p:nvSpPr>
          <p:cNvPr id="9" name="Rectangle 8">
            <a:extLst>
              <a:ext uri="{FF2B5EF4-FFF2-40B4-BE49-F238E27FC236}">
                <a16:creationId xmlns:a16="http://schemas.microsoft.com/office/drawing/2014/main" id="{D331ED31-32AA-4CE5-974F-9EE7D779FB9D}"/>
              </a:ext>
            </a:extLst>
          </p:cNvPr>
          <p:cNvSpPr/>
          <p:nvPr/>
        </p:nvSpPr>
        <p:spPr>
          <a:xfrm>
            <a:off x="2794052" y="1729771"/>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0;</a:t>
            </a:r>
          </a:p>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x; </a:t>
            </a:r>
          </a:p>
        </p:txBody>
      </p:sp>
      <p:cxnSp>
        <p:nvCxnSpPr>
          <p:cNvPr id="14" name="Straight Arrow Connector 13">
            <a:extLst>
              <a:ext uri="{FF2B5EF4-FFF2-40B4-BE49-F238E27FC236}">
                <a16:creationId xmlns:a16="http://schemas.microsoft.com/office/drawing/2014/main" id="{84C4EEF3-D04E-47EE-8F9B-29662BABAFB1}"/>
              </a:ext>
            </a:extLst>
          </p:cNvPr>
          <p:cNvCxnSpPr>
            <a:cxnSpLocks/>
            <a:stCxn id="9" idx="2"/>
            <a:endCxn id="7" idx="0"/>
          </p:cNvCxnSpPr>
          <p:nvPr/>
        </p:nvCxnSpPr>
        <p:spPr>
          <a:xfrm flipH="1">
            <a:off x="3754387" y="2435098"/>
            <a:ext cx="9860" cy="1111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F7A0DA-CADB-42B0-9D5E-9BEAF518AB44}"/>
              </a:ext>
            </a:extLst>
          </p:cNvPr>
          <p:cNvCxnSpPr/>
          <p:nvPr/>
        </p:nvCxnSpPr>
        <p:spPr>
          <a:xfrm>
            <a:off x="3754387" y="1366187"/>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51EA5F-E16B-4314-A9FF-112B2B2EB07C}"/>
              </a:ext>
            </a:extLst>
          </p:cNvPr>
          <p:cNvCxnSpPr/>
          <p:nvPr/>
        </p:nvCxnSpPr>
        <p:spPr>
          <a:xfrm>
            <a:off x="3754384" y="5360154"/>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B2EFAF-810C-41B6-A6AF-43FF7BFDC6E1}"/>
              </a:ext>
            </a:extLst>
          </p:cNvPr>
          <p:cNvCxnSpPr>
            <a:cxnSpLocks/>
            <a:endCxn id="8" idx="0"/>
          </p:cNvCxnSpPr>
          <p:nvPr/>
        </p:nvCxnSpPr>
        <p:spPr>
          <a:xfrm>
            <a:off x="3754385" y="4116890"/>
            <a:ext cx="1" cy="431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4162BA-C67A-4AD6-8E97-68D7BC0F0B38}"/>
              </a:ext>
            </a:extLst>
          </p:cNvPr>
          <p:cNvCxnSpPr>
            <a:cxnSpLocks/>
          </p:cNvCxnSpPr>
          <p:nvPr/>
        </p:nvCxnSpPr>
        <p:spPr>
          <a:xfrm flipH="1">
            <a:off x="2309648" y="5731617"/>
            <a:ext cx="144473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0936AB-C9DF-4E1A-A889-9D0234B8B8EB}"/>
              </a:ext>
            </a:extLst>
          </p:cNvPr>
          <p:cNvCxnSpPr>
            <a:cxnSpLocks/>
          </p:cNvCxnSpPr>
          <p:nvPr/>
        </p:nvCxnSpPr>
        <p:spPr>
          <a:xfrm flipV="1">
            <a:off x="2309648" y="3302880"/>
            <a:ext cx="0" cy="241401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3CC6A7-ACB4-42CF-AC12-64907CEC9A58}"/>
              </a:ext>
            </a:extLst>
          </p:cNvPr>
          <p:cNvCxnSpPr>
            <a:cxnSpLocks/>
          </p:cNvCxnSpPr>
          <p:nvPr/>
        </p:nvCxnSpPr>
        <p:spPr>
          <a:xfrm>
            <a:off x="2309648" y="3302541"/>
            <a:ext cx="14524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8741F-19B7-40AC-9309-89558B36C945}"/>
              </a:ext>
            </a:extLst>
          </p:cNvPr>
          <p:cNvCxnSpPr>
            <a:cxnSpLocks/>
          </p:cNvCxnSpPr>
          <p:nvPr/>
        </p:nvCxnSpPr>
        <p:spPr>
          <a:xfrm flipH="1">
            <a:off x="3754386" y="1783446"/>
            <a:ext cx="2245449" cy="1519095"/>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C8CBD2-8C7E-4999-8887-CA9A64666566}"/>
              </a:ext>
            </a:extLst>
          </p:cNvPr>
          <p:cNvCxnSpPr>
            <a:cxnSpLocks/>
            <a:endCxn id="51" idx="1"/>
          </p:cNvCxnSpPr>
          <p:nvPr/>
        </p:nvCxnSpPr>
        <p:spPr>
          <a:xfrm>
            <a:off x="4583993" y="3826231"/>
            <a:ext cx="750208" cy="230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50FFAD-F4B2-49D2-8130-7AEA59E4B87E}"/>
              </a:ext>
            </a:extLst>
          </p:cNvPr>
          <p:cNvCxnSpPr>
            <a:cxnSpLocks/>
          </p:cNvCxnSpPr>
          <p:nvPr/>
        </p:nvCxnSpPr>
        <p:spPr>
          <a:xfrm flipH="1" flipV="1">
            <a:off x="4842368" y="3832802"/>
            <a:ext cx="1072545" cy="803852"/>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63DEFE-85F5-424E-86E6-79AF9DD11BEE}"/>
              </a:ext>
            </a:extLst>
          </p:cNvPr>
          <p:cNvCxnSpPr>
            <a:cxnSpLocks/>
          </p:cNvCxnSpPr>
          <p:nvPr/>
        </p:nvCxnSpPr>
        <p:spPr>
          <a:xfrm flipH="1">
            <a:off x="3754385" y="1018499"/>
            <a:ext cx="2185466" cy="1828590"/>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BDC52A0-478B-4D26-92CD-F2343D1C2C3A}"/>
              </a:ext>
            </a:extLst>
          </p:cNvPr>
          <p:cNvSpPr txBox="1"/>
          <p:nvPr/>
        </p:nvSpPr>
        <p:spPr>
          <a:xfrm>
            <a:off x="2399544" y="982308"/>
            <a:ext cx="2719545" cy="369332"/>
          </a:xfrm>
          <a:prstGeom prst="rect">
            <a:avLst/>
          </a:prstGeom>
          <a:noFill/>
          <a:ln>
            <a:solidFill>
              <a:schemeClr val="accent1"/>
            </a:solidFill>
          </a:ln>
        </p:spPr>
        <p:txBody>
          <a:bodyPr wrap="square">
            <a:spAutoFit/>
          </a:bodyPr>
          <a:lstStyle/>
          <a:p>
            <a:pPr>
              <a:spcAft>
                <a:spcPts val="600"/>
              </a:spcAft>
            </a:pP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p:txBody>
      </p:sp>
      <p:sp>
        <p:nvSpPr>
          <p:cNvPr id="27" name="TextBox 26">
            <a:extLst>
              <a:ext uri="{FF2B5EF4-FFF2-40B4-BE49-F238E27FC236}">
                <a16:creationId xmlns:a16="http://schemas.microsoft.com/office/drawing/2014/main" id="{21F1229E-5B50-4D2C-A2AB-F4F2407B9B56}"/>
              </a:ext>
            </a:extLst>
          </p:cNvPr>
          <p:cNvSpPr txBox="1"/>
          <p:nvPr/>
        </p:nvSpPr>
        <p:spPr>
          <a:xfrm>
            <a:off x="545285" y="2596555"/>
            <a:ext cx="2795971" cy="646331"/>
          </a:xfrm>
          <a:prstGeom prst="rect">
            <a:avLst/>
          </a:prstGeom>
          <a:noFill/>
        </p:spPr>
        <p:txBody>
          <a:bodyPr wrap="square">
            <a:spAutoFit/>
          </a:bodyPr>
          <a:lstStyle/>
          <a:p>
            <a:pPr marR="0">
              <a:spcBef>
                <a:spcPts val="0"/>
              </a:spcBef>
              <a:spcAft>
                <a:spcPts val="600"/>
              </a:spcAft>
            </a:pP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18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 k + 1): </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p:txBody>
      </p:sp>
      <p:cxnSp>
        <p:nvCxnSpPr>
          <p:cNvPr id="30" name="Straight Arrow Connector 29">
            <a:extLst>
              <a:ext uri="{FF2B5EF4-FFF2-40B4-BE49-F238E27FC236}">
                <a16:creationId xmlns:a16="http://schemas.microsoft.com/office/drawing/2014/main" id="{1B13162D-800C-4C38-84F2-9A6446A5F49E}"/>
              </a:ext>
            </a:extLst>
          </p:cNvPr>
          <p:cNvCxnSpPr>
            <a:cxnSpLocks/>
            <a:stCxn id="27" idx="3"/>
          </p:cNvCxnSpPr>
          <p:nvPr/>
        </p:nvCxnSpPr>
        <p:spPr>
          <a:xfrm>
            <a:off x="3341256" y="2919721"/>
            <a:ext cx="364467" cy="368456"/>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88FFB56C-46F5-1612-2BA6-AFD15B89F771}"/>
              </a:ext>
            </a:extLst>
          </p:cNvPr>
          <p:cNvSpPr/>
          <p:nvPr/>
        </p:nvSpPr>
        <p:spPr>
          <a:xfrm>
            <a:off x="3923799" y="3168939"/>
            <a:ext cx="547513" cy="52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r>
              <a:rPr lang="en-US" baseline="-25000" dirty="0">
                <a:solidFill>
                  <a:schemeClr val="tx1"/>
                </a:solidFill>
              </a:rPr>
              <a:t>2</a:t>
            </a:r>
            <a:endParaRPr lang="en-US" dirty="0">
              <a:solidFill>
                <a:schemeClr val="tx1"/>
              </a:solidFill>
            </a:endParaRPr>
          </a:p>
        </p:txBody>
      </p:sp>
    </p:spTree>
    <p:extLst>
      <p:ext uri="{BB962C8B-B14F-4D97-AF65-F5344CB8AC3E}">
        <p14:creationId xmlns:p14="http://schemas.microsoft.com/office/powerpoint/2010/main" val="3633506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960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0936EC93-DC8B-48E1-9DB9-1E19C412CBB0}"/>
              </a:ext>
            </a:extLst>
          </p:cNvPr>
          <p:cNvSpPr txBox="1"/>
          <p:nvPr/>
        </p:nvSpPr>
        <p:spPr>
          <a:xfrm>
            <a:off x="904360" y="180151"/>
            <a:ext cx="8069306" cy="507489"/>
          </a:xfrm>
          <a:prstGeom prst="rect">
            <a:avLst/>
          </a:prstGeom>
          <a:solidFill>
            <a:srgbClr val="FFFF00"/>
          </a:solidFill>
        </p:spPr>
        <p:txBody>
          <a:bodyPr wrap="square" rtlCol="0">
            <a:spAutoFit/>
          </a:bodyPr>
          <a:lstStyle/>
          <a:p>
            <a:endParaRPr lang="en-US" dirty="0"/>
          </a:p>
        </p:txBody>
      </p:sp>
      <p:sp>
        <p:nvSpPr>
          <p:cNvPr id="51" name="Rectangle 50">
            <a:extLst>
              <a:ext uri="{FF2B5EF4-FFF2-40B4-BE49-F238E27FC236}">
                <a16:creationId xmlns:a16="http://schemas.microsoft.com/office/drawing/2014/main" id="{3314A98D-4E45-40A5-8870-62E52E99CDAA}"/>
              </a:ext>
            </a:extLst>
          </p:cNvPr>
          <p:cNvSpPr/>
          <p:nvPr/>
        </p:nvSpPr>
        <p:spPr>
          <a:xfrm>
            <a:off x="5334201" y="3475875"/>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Return(q, r)</a:t>
            </a:r>
          </a:p>
        </p:txBody>
      </p:sp>
      <mc:AlternateContent xmlns:mc="http://schemas.openxmlformats.org/markup-compatibility/2006" xmlns:a14="http://schemas.microsoft.com/office/drawing/2010/main">
        <mc:Choice Requires="a14">
          <p:sp>
            <p:nvSpPr>
              <p:cNvPr id="2" name="Rectangle 1"/>
              <p:cNvSpPr/>
              <p:nvPr/>
            </p:nvSpPr>
            <p:spPr>
              <a:xfrm>
                <a:off x="5403111" y="805061"/>
                <a:ext cx="5701580" cy="4555093"/>
              </a:xfrm>
              <a:prstGeom prst="rect">
                <a:avLst/>
              </a:prstGeom>
            </p:spPr>
            <p:txBody>
              <a:bodyPr wrap="square">
                <a:spAutoFit/>
              </a:bodyPr>
              <a:lstStyle/>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y &gt; 0, and</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 x and q = 0.]   </a:t>
                </a:r>
                <a:endParaRPr lang="en-US" sz="2000" spc="-100" dirty="0">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 k):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x = y q + r and 0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&lt; y.]  ….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03111" y="805061"/>
                <a:ext cx="5701580" cy="4555093"/>
              </a:xfrm>
              <a:prstGeom prst="rect">
                <a:avLst/>
              </a:prstGeom>
              <a:blipFill>
                <a:blip r:embed="rId2"/>
                <a:stretch>
                  <a:fillRect t="-669" r="-1175" b="-1473"/>
                </a:stretch>
              </a:blipFill>
            </p:spPr>
            <p:txBody>
              <a:bodyPr/>
              <a:lstStyle/>
              <a:p>
                <a:r>
                  <a:rPr lang="en-US">
                    <a:noFill/>
                  </a:rPr>
                  <a:t> </a:t>
                </a:r>
              </a:p>
            </p:txBody>
          </p:sp>
        </mc:Fallback>
      </mc:AlternateContent>
      <p:sp>
        <p:nvSpPr>
          <p:cNvPr id="4" name="Cloud Callout 2">
            <a:extLst>
              <a:ext uri="{FF2B5EF4-FFF2-40B4-BE49-F238E27FC236}">
                <a16:creationId xmlns:a16="http://schemas.microsoft.com/office/drawing/2014/main" id="{AFA191BE-13C9-48C7-8C55-F38F8E664173}"/>
              </a:ext>
            </a:extLst>
          </p:cNvPr>
          <p:cNvSpPr/>
          <p:nvPr/>
        </p:nvSpPr>
        <p:spPr>
          <a:xfrm flipH="1">
            <a:off x="757170" y="932838"/>
            <a:ext cx="622906" cy="433349"/>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here</a:t>
            </a:r>
          </a:p>
        </p:txBody>
      </p:sp>
      <p:sp>
        <p:nvSpPr>
          <p:cNvPr id="3" name="TextBox 2">
            <a:extLst>
              <a:ext uri="{FF2B5EF4-FFF2-40B4-BE49-F238E27FC236}">
                <a16:creationId xmlns:a16="http://schemas.microsoft.com/office/drawing/2014/main" id="{F774C70B-016F-4537-973C-E30662ECA49C}"/>
              </a:ext>
            </a:extLst>
          </p:cNvPr>
          <p:cNvSpPr txBox="1"/>
          <p:nvPr/>
        </p:nvSpPr>
        <p:spPr>
          <a:xfrm>
            <a:off x="1804736" y="219783"/>
            <a:ext cx="7654835" cy="523220"/>
          </a:xfrm>
          <a:prstGeom prst="rect">
            <a:avLst/>
          </a:prstGeom>
          <a:no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Correctness of the Division Algorithm</a:t>
            </a:r>
          </a:p>
        </p:txBody>
      </p:sp>
      <p:pic>
        <p:nvPicPr>
          <p:cNvPr id="5" name="Picture 4"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36404">
            <a:off x="788456" y="930464"/>
            <a:ext cx="633390" cy="476327"/>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Decision 6">
            <a:extLst>
              <a:ext uri="{FF2B5EF4-FFF2-40B4-BE49-F238E27FC236}">
                <a16:creationId xmlns:a16="http://schemas.microsoft.com/office/drawing/2014/main" id="{AB046D07-0FF4-420C-8000-F299F5D892F3}"/>
              </a:ext>
            </a:extLst>
          </p:cNvPr>
          <p:cNvSpPr/>
          <p:nvPr/>
        </p:nvSpPr>
        <p:spPr>
          <a:xfrm>
            <a:off x="2915299" y="3547041"/>
            <a:ext cx="1678175" cy="546203"/>
          </a:xfrm>
          <a:prstGeom prst="flowChartDecis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G:r≥y</a:t>
            </a:r>
            <a:endParaRPr lang="en-US" sz="2000" dirty="0">
              <a:solidFill>
                <a:schemeClr val="tx1"/>
              </a:solidFill>
            </a:endParaRPr>
          </a:p>
        </p:txBody>
      </p:sp>
      <p:sp>
        <p:nvSpPr>
          <p:cNvPr id="8" name="Rectangle 7">
            <a:extLst>
              <a:ext uri="{FF2B5EF4-FFF2-40B4-BE49-F238E27FC236}">
                <a16:creationId xmlns:a16="http://schemas.microsoft.com/office/drawing/2014/main" id="{775B0596-00D9-4300-B7FE-620F5A425522}"/>
              </a:ext>
            </a:extLst>
          </p:cNvPr>
          <p:cNvSpPr/>
          <p:nvPr/>
        </p:nvSpPr>
        <p:spPr>
          <a:xfrm>
            <a:off x="2666404" y="4548696"/>
            <a:ext cx="2175964" cy="78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 r – y;</a:t>
            </a:r>
          </a:p>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q + 1</a:t>
            </a:r>
            <a:endParaRPr lang="en-US" sz="2000" dirty="0">
              <a:solidFill>
                <a:schemeClr val="tx1"/>
              </a:solidFill>
            </a:endParaRPr>
          </a:p>
        </p:txBody>
      </p:sp>
      <p:sp>
        <p:nvSpPr>
          <p:cNvPr id="9" name="Rectangle 8">
            <a:extLst>
              <a:ext uri="{FF2B5EF4-FFF2-40B4-BE49-F238E27FC236}">
                <a16:creationId xmlns:a16="http://schemas.microsoft.com/office/drawing/2014/main" id="{D331ED31-32AA-4CE5-974F-9EE7D779FB9D}"/>
              </a:ext>
            </a:extLst>
          </p:cNvPr>
          <p:cNvSpPr/>
          <p:nvPr/>
        </p:nvSpPr>
        <p:spPr>
          <a:xfrm>
            <a:off x="2794052" y="1729771"/>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0;</a:t>
            </a:r>
          </a:p>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x; </a:t>
            </a:r>
          </a:p>
        </p:txBody>
      </p:sp>
      <p:cxnSp>
        <p:nvCxnSpPr>
          <p:cNvPr id="14" name="Straight Arrow Connector 13">
            <a:extLst>
              <a:ext uri="{FF2B5EF4-FFF2-40B4-BE49-F238E27FC236}">
                <a16:creationId xmlns:a16="http://schemas.microsoft.com/office/drawing/2014/main" id="{84C4EEF3-D04E-47EE-8F9B-29662BABAFB1}"/>
              </a:ext>
            </a:extLst>
          </p:cNvPr>
          <p:cNvCxnSpPr>
            <a:cxnSpLocks/>
            <a:stCxn id="9" idx="2"/>
            <a:endCxn id="7" idx="0"/>
          </p:cNvCxnSpPr>
          <p:nvPr/>
        </p:nvCxnSpPr>
        <p:spPr>
          <a:xfrm flipH="1">
            <a:off x="3754387" y="2435098"/>
            <a:ext cx="9860" cy="1111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F7A0DA-CADB-42B0-9D5E-9BEAF518AB44}"/>
              </a:ext>
            </a:extLst>
          </p:cNvPr>
          <p:cNvCxnSpPr/>
          <p:nvPr/>
        </p:nvCxnSpPr>
        <p:spPr>
          <a:xfrm>
            <a:off x="3754387" y="1366187"/>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51EA5F-E16B-4314-A9FF-112B2B2EB07C}"/>
              </a:ext>
            </a:extLst>
          </p:cNvPr>
          <p:cNvCxnSpPr/>
          <p:nvPr/>
        </p:nvCxnSpPr>
        <p:spPr>
          <a:xfrm>
            <a:off x="3754384" y="5360154"/>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B2EFAF-810C-41B6-A6AF-43FF7BFDC6E1}"/>
              </a:ext>
            </a:extLst>
          </p:cNvPr>
          <p:cNvCxnSpPr>
            <a:cxnSpLocks/>
            <a:endCxn id="8" idx="0"/>
          </p:cNvCxnSpPr>
          <p:nvPr/>
        </p:nvCxnSpPr>
        <p:spPr>
          <a:xfrm>
            <a:off x="3754385" y="4116890"/>
            <a:ext cx="1" cy="431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4162BA-C67A-4AD6-8E97-68D7BC0F0B38}"/>
              </a:ext>
            </a:extLst>
          </p:cNvPr>
          <p:cNvCxnSpPr>
            <a:cxnSpLocks/>
          </p:cNvCxnSpPr>
          <p:nvPr/>
        </p:nvCxnSpPr>
        <p:spPr>
          <a:xfrm flipH="1">
            <a:off x="2309648" y="5731617"/>
            <a:ext cx="144473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0936AB-C9DF-4E1A-A889-9D0234B8B8EB}"/>
              </a:ext>
            </a:extLst>
          </p:cNvPr>
          <p:cNvCxnSpPr>
            <a:cxnSpLocks/>
          </p:cNvCxnSpPr>
          <p:nvPr/>
        </p:nvCxnSpPr>
        <p:spPr>
          <a:xfrm flipV="1">
            <a:off x="2309648" y="3302880"/>
            <a:ext cx="0" cy="241401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3CC6A7-ACB4-42CF-AC12-64907CEC9A58}"/>
              </a:ext>
            </a:extLst>
          </p:cNvPr>
          <p:cNvCxnSpPr>
            <a:cxnSpLocks/>
          </p:cNvCxnSpPr>
          <p:nvPr/>
        </p:nvCxnSpPr>
        <p:spPr>
          <a:xfrm>
            <a:off x="2309648" y="3302541"/>
            <a:ext cx="14524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8741F-19B7-40AC-9309-89558B36C945}"/>
              </a:ext>
            </a:extLst>
          </p:cNvPr>
          <p:cNvCxnSpPr>
            <a:cxnSpLocks/>
          </p:cNvCxnSpPr>
          <p:nvPr/>
        </p:nvCxnSpPr>
        <p:spPr>
          <a:xfrm flipH="1">
            <a:off x="3754386" y="1821447"/>
            <a:ext cx="2168251" cy="1481094"/>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C8CBD2-8C7E-4999-8887-CA9A64666566}"/>
              </a:ext>
            </a:extLst>
          </p:cNvPr>
          <p:cNvCxnSpPr>
            <a:cxnSpLocks/>
            <a:endCxn id="51" idx="1"/>
          </p:cNvCxnSpPr>
          <p:nvPr/>
        </p:nvCxnSpPr>
        <p:spPr>
          <a:xfrm>
            <a:off x="4583993" y="3826231"/>
            <a:ext cx="750208" cy="230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50FFAD-F4B2-49D2-8130-7AEA59E4B87E}"/>
              </a:ext>
            </a:extLst>
          </p:cNvPr>
          <p:cNvCxnSpPr>
            <a:cxnSpLocks/>
          </p:cNvCxnSpPr>
          <p:nvPr/>
        </p:nvCxnSpPr>
        <p:spPr>
          <a:xfrm flipH="1" flipV="1">
            <a:off x="4842368" y="3832801"/>
            <a:ext cx="983666" cy="95691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63DEFE-85F5-424E-86E6-79AF9DD11BEE}"/>
              </a:ext>
            </a:extLst>
          </p:cNvPr>
          <p:cNvCxnSpPr>
            <a:cxnSpLocks/>
          </p:cNvCxnSpPr>
          <p:nvPr/>
        </p:nvCxnSpPr>
        <p:spPr>
          <a:xfrm flipH="1">
            <a:off x="3754385" y="1076007"/>
            <a:ext cx="2168252" cy="1771082"/>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4272CA4-97E9-4BBF-991E-6C6E075921E6}"/>
                  </a:ext>
                </a:extLst>
              </p:cNvPr>
              <p:cNvSpPr txBox="1"/>
              <p:nvPr/>
            </p:nvSpPr>
            <p:spPr>
              <a:xfrm>
                <a:off x="5150458" y="1672823"/>
                <a:ext cx="6839480" cy="5016758"/>
              </a:xfrm>
              <a:prstGeom prst="rect">
                <a:avLst/>
              </a:prstGeom>
              <a:solidFill>
                <a:srgbClr val="FFFF00"/>
              </a:solidFill>
            </p:spPr>
            <p:txBody>
              <a:bodyPr wrap="square" rtlCol="0">
                <a:spAutoFit/>
              </a:bodyPr>
              <a:lstStyle/>
              <a:p>
                <a:pPr marL="514350" indent="-514350">
                  <a:buAutoNum type="romanUcPeriod" startAt="3"/>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Eventual Falsity of the Guard </a:t>
                </a:r>
              </a:p>
              <a:p>
                <a:r>
                  <a:rPr lang="en-US" sz="2000" dirty="0">
                    <a:latin typeface="Times New Roman" panose="02020603050405020304" pitchFamily="18" charset="0"/>
                    <a:cs typeface="Times New Roman" panose="02020603050405020304" pitchFamily="18" charset="0"/>
                  </a:rPr>
                  <a:t>Prove: </a:t>
                </a:r>
                <a:r>
                  <a:rPr lang="en-US" sz="2000" dirty="0">
                    <a:solidFill>
                      <a:srgbClr val="0000FF"/>
                    </a:solidFill>
                    <a:latin typeface="Times New Roman" panose="02020603050405020304" pitchFamily="18" charset="0"/>
                    <a:cs typeface="Times New Roman" panose="02020603050405020304" pitchFamily="18" charset="0"/>
                  </a:rPr>
                  <a:t>For the least number of iterations N, G: r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 y is false,</a:t>
                </a:r>
              </a:p>
              <a:p>
                <a:r>
                  <a:rPr lang="en-US" sz="2000" dirty="0">
                    <a:latin typeface="Times New Roman" panose="02020603050405020304" pitchFamily="18" charset="0"/>
                    <a:cs typeface="Times New Roman" panose="02020603050405020304" pitchFamily="18" charset="0"/>
                  </a:rPr>
                  <a:t>Proof: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Guard G is </a:t>
                </a:r>
                <a:r>
                  <a:rPr lang="en-US" sz="2000" dirty="0">
                    <a:solidFill>
                      <a:srgbClr val="0000FF"/>
                    </a:solidFill>
                    <a:latin typeface="Times New Roman" panose="02020603050405020304" pitchFamily="18" charset="0"/>
                    <a:cs typeface="Times New Roman" panose="02020603050405020304" pitchFamily="18" charset="0"/>
                  </a:rPr>
                  <a:t>r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 y.  </a:t>
                </a:r>
              </a:p>
              <a:p>
                <a:pPr marL="342900" indent="-342900">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For each iteration of the loop, </a:t>
                </a:r>
                <a:r>
                  <a:rPr lang="en-US" sz="2000" dirty="0">
                    <a:solidFill>
                      <a:srgbClr val="FF0000"/>
                    </a:solidFill>
                    <a:latin typeface="Times New Roman" panose="02020603050405020304" pitchFamily="18" charset="0"/>
                    <a:cs typeface="Times New Roman" panose="02020603050405020304" pitchFamily="18" charset="0"/>
                  </a:rPr>
                  <a:t>r = r - y </a:t>
                </a:r>
                <a:r>
                  <a:rPr lang="en-US" sz="2000" dirty="0">
                    <a:solidFill>
                      <a:srgbClr val="0000FF"/>
                    </a:solidFill>
                    <a:latin typeface="Times New Roman" panose="02020603050405020304" pitchFamily="18" charset="0"/>
                    <a:cs typeface="Times New Roman" panose="02020603050405020304" pitchFamily="18" charset="0"/>
                  </a:rPr>
                  <a:t>and </a:t>
                </a:r>
                <a:r>
                  <a:rPr lang="en-US" sz="2000" dirty="0">
                    <a:solidFill>
                      <a:srgbClr val="FF0000"/>
                    </a:solidFill>
                    <a:latin typeface="Times New Roman" panose="02020603050405020304" pitchFamily="18" charset="0"/>
                    <a:cs typeface="Times New Roman" panose="02020603050405020304" pitchFamily="18" charset="0"/>
                  </a:rPr>
                  <a:t>r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0</m:t>
                    </m:r>
                  </m:oMath>
                </a14:m>
                <a:r>
                  <a:rPr lang="en-US" sz="2000" dirty="0">
                    <a:solidFill>
                      <a:srgbClr val="0000FF"/>
                    </a:solidFill>
                    <a:latin typeface="Times New Roman" panose="02020603050405020304" pitchFamily="18" charset="0"/>
                    <a:cs typeface="Times New Roman" panose="02020603050405020304" pitchFamily="18" charset="0"/>
                  </a:rPr>
                  <a:t>, r is always a non-negative value. r &gt; r – y &gt; r – 2y &gt; … &gt; r – </a:t>
                </a:r>
                <a:r>
                  <a:rPr lang="en-US" sz="2000" dirty="0" err="1">
                    <a:solidFill>
                      <a:srgbClr val="0000FF"/>
                    </a:solidFill>
                    <a:latin typeface="Times New Roman" panose="02020603050405020304" pitchFamily="18" charset="0"/>
                    <a:cs typeface="Times New Roman" panose="02020603050405020304" pitchFamily="18" charset="0"/>
                  </a:rPr>
                  <a:t>ny</a:t>
                </a:r>
                <a:r>
                  <a:rPr lang="en-US" sz="2000" dirty="0">
                    <a:solidFill>
                      <a:srgbClr val="0000FF"/>
                    </a:solidFill>
                    <a:latin typeface="Times New Roman" panose="02020603050405020304" pitchFamily="18" charset="0"/>
                    <a:cs typeface="Times New Roman" panose="02020603050405020304" pitchFamily="18" charset="0"/>
                  </a:rPr>
                  <a:t>, for n &gt; 0; The values of r form a decreasing sequence of nonnegative integers.</a:t>
                </a:r>
              </a:p>
              <a:p>
                <a:pPr marL="342900" indent="-342900">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According to the well-ordering principle, there is an n such that r – </a:t>
                </a:r>
                <a:r>
                  <a:rPr lang="en-US" sz="2000" dirty="0" err="1">
                    <a:solidFill>
                      <a:srgbClr val="0000FF"/>
                    </a:solidFill>
                    <a:latin typeface="Times New Roman" panose="02020603050405020304" pitchFamily="18" charset="0"/>
                    <a:cs typeface="Times New Roman" panose="02020603050405020304" pitchFamily="18" charset="0"/>
                  </a:rPr>
                  <a:t>ny</a:t>
                </a:r>
                <a:r>
                  <a:rPr lang="en-US" sz="2000" dirty="0">
                    <a:solidFill>
                      <a:srgbClr val="0000FF"/>
                    </a:solidFill>
                    <a:latin typeface="Times New Roman" panose="02020603050405020304" pitchFamily="18" charset="0"/>
                    <a:cs typeface="Times New Roman" panose="02020603050405020304" pitchFamily="18" charset="0"/>
                  </a:rPr>
                  <a:t> &gt; y and </a:t>
                </a:r>
                <a:r>
                  <a:rPr lang="en-US" sz="2000" dirty="0">
                    <a:solidFill>
                      <a:srgbClr val="FF0000"/>
                    </a:solidFill>
                    <a:latin typeface="Times New Roman" panose="02020603050405020304" pitchFamily="18" charset="0"/>
                    <a:cs typeface="Times New Roman" panose="02020603050405020304" pitchFamily="18" charset="0"/>
                  </a:rPr>
                  <a:t>r – (n+1)y </a:t>
                </a:r>
                <a:r>
                  <a:rPr lang="en-US" sz="2000" dirty="0">
                    <a:solidFill>
                      <a:srgbClr val="0000FF"/>
                    </a:solidFill>
                    <a:latin typeface="Times New Roman" panose="02020603050405020304" pitchFamily="18" charset="0"/>
                    <a:cs typeface="Times New Roman" panose="02020603050405020304" pitchFamily="18" charset="0"/>
                  </a:rPr>
                  <a:t>&lt; y. i.e., there must have the smallest </a:t>
                </a:r>
                <a:r>
                  <a:rPr lang="en-US" sz="2000" dirty="0">
                    <a:solidFill>
                      <a:srgbClr val="003399"/>
                    </a:solidFill>
                    <a:latin typeface="Times New Roman" panose="02020603050405020304" pitchFamily="18" charset="0"/>
                    <a:cs typeface="Times New Roman" panose="02020603050405020304" pitchFamily="18" charset="0"/>
                  </a:rPr>
                  <a:t>r</a:t>
                </a:r>
                <a:r>
                  <a:rPr lang="en-US" sz="2000" dirty="0">
                    <a:solidFill>
                      <a:srgbClr val="0000FF"/>
                    </a:solidFill>
                    <a:latin typeface="Times New Roman" panose="02020603050405020304" pitchFamily="18" charset="0"/>
                    <a:cs typeface="Times New Roman" panose="02020603050405020304" pitchFamily="18" charset="0"/>
                  </a:rPr>
                  <a:t>, say </a:t>
                </a:r>
                <a:r>
                  <a:rPr lang="en-US" sz="2000" dirty="0" err="1">
                    <a:solidFill>
                      <a:srgbClr val="0000FF"/>
                    </a:solidFill>
                    <a:latin typeface="Times New Roman" panose="02020603050405020304" pitchFamily="18" charset="0"/>
                    <a:cs typeface="Times New Roman" panose="02020603050405020304" pitchFamily="18" charset="0"/>
                  </a:rPr>
                  <a:t>r</a:t>
                </a:r>
                <a:r>
                  <a:rPr lang="en-US" sz="2000" baseline="-25000" dirty="0" err="1">
                    <a:solidFill>
                      <a:srgbClr val="0000FF"/>
                    </a:solidFill>
                    <a:latin typeface="Times New Roman" panose="02020603050405020304" pitchFamily="18" charset="0"/>
                    <a:cs typeface="Times New Roman" panose="02020603050405020304" pitchFamily="18" charset="0"/>
                  </a:rPr>
                  <a:t>min</a:t>
                </a:r>
                <a:r>
                  <a:rPr lang="en-US" sz="2000" dirty="0">
                    <a:solidFill>
                      <a:srgbClr val="0000FF"/>
                    </a:solidFill>
                    <a:latin typeface="Times New Roman" panose="02020603050405020304" pitchFamily="18" charset="0"/>
                    <a:cs typeface="Times New Roman" panose="02020603050405020304" pitchFamily="18" charset="0"/>
                  </a:rPr>
                  <a:t>.  Then </a:t>
                </a:r>
                <a:r>
                  <a:rPr lang="en-US" sz="2000" dirty="0" err="1">
                    <a:solidFill>
                      <a:srgbClr val="0000FF"/>
                    </a:solidFill>
                    <a:latin typeface="Times New Roman" panose="02020603050405020304" pitchFamily="18" charset="0"/>
                    <a:cs typeface="Times New Roman" panose="02020603050405020304" pitchFamily="18" charset="0"/>
                  </a:rPr>
                  <a:t>r</a:t>
                </a:r>
                <a:r>
                  <a:rPr lang="en-US" sz="2000" baseline="-25000" dirty="0" err="1">
                    <a:solidFill>
                      <a:srgbClr val="0000FF"/>
                    </a:solidFill>
                    <a:latin typeface="Times New Roman" panose="02020603050405020304" pitchFamily="18" charset="0"/>
                    <a:cs typeface="Times New Roman" panose="02020603050405020304" pitchFamily="18" charset="0"/>
                  </a:rPr>
                  <a:t>min</a:t>
                </a:r>
                <a:r>
                  <a:rPr lang="en-US" sz="2000" dirty="0">
                    <a:solidFill>
                      <a:srgbClr val="0000FF"/>
                    </a:solidFill>
                    <a:latin typeface="Times New Roman" panose="02020603050405020304" pitchFamily="18" charset="0"/>
                    <a:cs typeface="Times New Roman" panose="02020603050405020304" pitchFamily="18" charset="0"/>
                  </a:rPr>
                  <a:t> &lt; y. </a:t>
                </a:r>
              </a:p>
              <a:p>
                <a:pPr marL="342900" indent="-342900">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[If </a:t>
                </a:r>
                <a:r>
                  <a:rPr lang="en-US" sz="2000" dirty="0" err="1">
                    <a:solidFill>
                      <a:srgbClr val="0000FF"/>
                    </a:solidFill>
                    <a:latin typeface="Times New Roman" panose="02020603050405020304" pitchFamily="18" charset="0"/>
                    <a:cs typeface="Times New Roman" panose="02020603050405020304" pitchFamily="18" charset="0"/>
                  </a:rPr>
                  <a:t>r</a:t>
                </a:r>
                <a:r>
                  <a:rPr lang="en-US" sz="2000" baseline="-25000" dirty="0" err="1">
                    <a:solidFill>
                      <a:srgbClr val="0000FF"/>
                    </a:solidFill>
                    <a:latin typeface="Times New Roman" panose="02020603050405020304" pitchFamily="18" charset="0"/>
                    <a:cs typeface="Times New Roman" panose="02020603050405020304" pitchFamily="18" charset="0"/>
                  </a:rPr>
                  <a:t>min</a:t>
                </a:r>
                <a:r>
                  <a:rPr lang="en-US" sz="20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dirty="0">
                    <a:solidFill>
                      <a:srgbClr val="0000FF"/>
                    </a:solidFill>
                    <a:latin typeface="Times New Roman" panose="02020603050405020304" pitchFamily="18" charset="0"/>
                    <a:cs typeface="Times New Roman" panose="02020603050405020304" pitchFamily="18" charset="0"/>
                  </a:rPr>
                  <a:t>y, there will have one more time iteration of the loop and generate a new value of r = </a:t>
                </a:r>
                <a:r>
                  <a:rPr lang="en-US" sz="2000" dirty="0" err="1">
                    <a:solidFill>
                      <a:srgbClr val="0000FF"/>
                    </a:solidFill>
                    <a:latin typeface="Times New Roman" panose="02020603050405020304" pitchFamily="18" charset="0"/>
                    <a:cs typeface="Times New Roman" panose="02020603050405020304" pitchFamily="18" charset="0"/>
                  </a:rPr>
                  <a:t>r</a:t>
                </a:r>
                <a:r>
                  <a:rPr lang="en-US" sz="2000" baseline="-25000" dirty="0" err="1">
                    <a:solidFill>
                      <a:srgbClr val="0000FF"/>
                    </a:solidFill>
                    <a:latin typeface="Times New Roman" panose="02020603050405020304" pitchFamily="18" charset="0"/>
                    <a:cs typeface="Times New Roman" panose="02020603050405020304" pitchFamily="18" charset="0"/>
                  </a:rPr>
                  <a:t>min</a:t>
                </a:r>
                <a:r>
                  <a:rPr lang="en-US" sz="2000" dirty="0">
                    <a:solidFill>
                      <a:srgbClr val="0000FF"/>
                    </a:solidFill>
                    <a:latin typeface="Times New Roman" panose="02020603050405020304" pitchFamily="18" charset="0"/>
                    <a:cs typeface="Times New Roman" panose="02020603050405020304" pitchFamily="18" charset="0"/>
                  </a:rPr>
                  <a:t> – y, such that r &lt; </a:t>
                </a:r>
                <a:r>
                  <a:rPr lang="en-US" sz="2000" dirty="0" err="1">
                    <a:solidFill>
                      <a:srgbClr val="0000FF"/>
                    </a:solidFill>
                    <a:latin typeface="Times New Roman" panose="02020603050405020304" pitchFamily="18" charset="0"/>
                    <a:cs typeface="Times New Roman" panose="02020603050405020304" pitchFamily="18" charset="0"/>
                  </a:rPr>
                  <a:t>r</a:t>
                </a:r>
                <a:r>
                  <a:rPr lang="en-US" sz="2000" baseline="-25000" dirty="0" err="1">
                    <a:solidFill>
                      <a:srgbClr val="0000FF"/>
                    </a:solidFill>
                    <a:latin typeface="Times New Roman" panose="02020603050405020304" pitchFamily="18" charset="0"/>
                    <a:cs typeface="Times New Roman" panose="02020603050405020304" pitchFamily="18" charset="0"/>
                  </a:rPr>
                  <a:t>min</a:t>
                </a:r>
                <a:r>
                  <a:rPr lang="en-US" sz="2000" dirty="0">
                    <a:solidFill>
                      <a:srgbClr val="0000FF"/>
                    </a:solidFill>
                    <a:latin typeface="Times New Roman" panose="02020603050405020304" pitchFamily="18" charset="0"/>
                    <a:cs typeface="Times New Roman" panose="02020603050405020304" pitchFamily="18" charset="0"/>
                  </a:rPr>
                  <a:t>. This would contradict the fact that  </a:t>
                </a:r>
                <a:r>
                  <a:rPr lang="en-US" sz="2000" dirty="0" err="1">
                    <a:solidFill>
                      <a:srgbClr val="0000FF"/>
                    </a:solidFill>
                    <a:latin typeface="Times New Roman" panose="02020603050405020304" pitchFamily="18" charset="0"/>
                    <a:cs typeface="Times New Roman" panose="02020603050405020304" pitchFamily="18" charset="0"/>
                  </a:rPr>
                  <a:t>r</a:t>
                </a:r>
                <a:r>
                  <a:rPr lang="en-US" sz="2000" baseline="-25000" dirty="0" err="1">
                    <a:solidFill>
                      <a:srgbClr val="0000FF"/>
                    </a:solidFill>
                    <a:latin typeface="Times New Roman" panose="02020603050405020304" pitchFamily="18" charset="0"/>
                    <a:cs typeface="Times New Roman" panose="02020603050405020304" pitchFamily="18" charset="0"/>
                  </a:rPr>
                  <a:t>min</a:t>
                </a:r>
                <a:r>
                  <a:rPr lang="en-US" sz="2000" dirty="0">
                    <a:solidFill>
                      <a:srgbClr val="0000FF"/>
                    </a:solidFill>
                    <a:latin typeface="Times New Roman" panose="02020603050405020304" pitchFamily="18" charset="0"/>
                    <a:cs typeface="Times New Roman" panose="02020603050405020304" pitchFamily="18" charset="0"/>
                  </a:rPr>
                  <a:t>  is the smallest remainder obtained by repeated iterations of the loop.]</a:t>
                </a:r>
              </a:p>
              <a:p>
                <a:pPr marL="342900" indent="-342900">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Hence when the value r =  </a:t>
                </a:r>
                <a:r>
                  <a:rPr lang="en-US" sz="2000" dirty="0" err="1">
                    <a:solidFill>
                      <a:srgbClr val="0000FF"/>
                    </a:solidFill>
                    <a:latin typeface="Times New Roman" panose="02020603050405020304" pitchFamily="18" charset="0"/>
                    <a:cs typeface="Times New Roman" panose="02020603050405020304" pitchFamily="18" charset="0"/>
                  </a:rPr>
                  <a:t>r</a:t>
                </a:r>
                <a:r>
                  <a:rPr lang="en-US" sz="2000" baseline="-25000" dirty="0" err="1">
                    <a:solidFill>
                      <a:srgbClr val="0000FF"/>
                    </a:solidFill>
                    <a:latin typeface="Times New Roman" panose="02020603050405020304" pitchFamily="18" charset="0"/>
                    <a:cs typeface="Times New Roman" panose="02020603050405020304" pitchFamily="18" charset="0"/>
                  </a:rPr>
                  <a:t>min</a:t>
                </a:r>
                <a:r>
                  <a:rPr lang="en-US" sz="2000" dirty="0">
                    <a:solidFill>
                      <a:srgbClr val="0000FF"/>
                    </a:solidFill>
                    <a:latin typeface="Times New Roman" panose="02020603050405020304" pitchFamily="18" charset="0"/>
                    <a:cs typeface="Times New Roman" panose="02020603050405020304" pitchFamily="18" charset="0"/>
                  </a:rPr>
                  <a:t> is computed, then r &lt; y. So guard G is a false</a:t>
                </a:r>
                <a:endParaRPr lang="en-US" sz="2000"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A4272CA4-97E9-4BBF-991E-6C6E075921E6}"/>
                  </a:ext>
                </a:extLst>
              </p:cNvPr>
              <p:cNvSpPr txBox="1">
                <a:spLocks noRot="1" noChangeAspect="1" noMove="1" noResize="1" noEditPoints="1" noAdjustHandles="1" noChangeArrowheads="1" noChangeShapeType="1" noTextEdit="1"/>
              </p:cNvSpPr>
              <p:nvPr/>
            </p:nvSpPr>
            <p:spPr>
              <a:xfrm>
                <a:off x="5150458" y="1672823"/>
                <a:ext cx="6839480" cy="5016758"/>
              </a:xfrm>
              <a:prstGeom prst="rect">
                <a:avLst/>
              </a:prstGeom>
              <a:blipFill>
                <a:blip r:embed="rId4"/>
                <a:stretch>
                  <a:fillRect l="-980" t="-608" r="-1783" b="-1215"/>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EBDC52A0-478B-4D26-92CD-F2343D1C2C3A}"/>
              </a:ext>
            </a:extLst>
          </p:cNvPr>
          <p:cNvSpPr txBox="1"/>
          <p:nvPr/>
        </p:nvSpPr>
        <p:spPr>
          <a:xfrm>
            <a:off x="2399544" y="982308"/>
            <a:ext cx="2719545" cy="369332"/>
          </a:xfrm>
          <a:prstGeom prst="rect">
            <a:avLst/>
          </a:prstGeom>
          <a:noFill/>
          <a:ln>
            <a:solidFill>
              <a:schemeClr val="accent1"/>
            </a:solidFill>
          </a:ln>
        </p:spPr>
        <p:txBody>
          <a:bodyPr wrap="square">
            <a:spAutoFit/>
          </a:bodyPr>
          <a:lstStyle/>
          <a:p>
            <a:pPr>
              <a:spcAft>
                <a:spcPts val="600"/>
              </a:spcAft>
            </a:pP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p:txBody>
      </p:sp>
      <p:sp>
        <p:nvSpPr>
          <p:cNvPr id="27" name="TextBox 26">
            <a:extLst>
              <a:ext uri="{FF2B5EF4-FFF2-40B4-BE49-F238E27FC236}">
                <a16:creationId xmlns:a16="http://schemas.microsoft.com/office/drawing/2014/main" id="{21F1229E-5B50-4D2C-A2AB-F4F2407B9B56}"/>
              </a:ext>
            </a:extLst>
          </p:cNvPr>
          <p:cNvSpPr txBox="1"/>
          <p:nvPr/>
        </p:nvSpPr>
        <p:spPr>
          <a:xfrm>
            <a:off x="545285" y="2596555"/>
            <a:ext cx="2795971" cy="646331"/>
          </a:xfrm>
          <a:prstGeom prst="rect">
            <a:avLst/>
          </a:prstGeom>
          <a:noFill/>
        </p:spPr>
        <p:txBody>
          <a:bodyPr wrap="square">
            <a:spAutoFit/>
          </a:bodyPr>
          <a:lstStyle/>
          <a:p>
            <a:pPr marR="0">
              <a:spcBef>
                <a:spcPts val="0"/>
              </a:spcBef>
              <a:spcAft>
                <a:spcPts val="600"/>
              </a:spcAft>
            </a:pP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18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 k + 1): </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p:txBody>
      </p:sp>
      <p:cxnSp>
        <p:nvCxnSpPr>
          <p:cNvPr id="30" name="Straight Arrow Connector 29">
            <a:extLst>
              <a:ext uri="{FF2B5EF4-FFF2-40B4-BE49-F238E27FC236}">
                <a16:creationId xmlns:a16="http://schemas.microsoft.com/office/drawing/2014/main" id="{1B13162D-800C-4C38-84F2-9A6446A5F49E}"/>
              </a:ext>
            </a:extLst>
          </p:cNvPr>
          <p:cNvCxnSpPr>
            <a:cxnSpLocks/>
            <a:stCxn id="27" idx="3"/>
          </p:cNvCxnSpPr>
          <p:nvPr/>
        </p:nvCxnSpPr>
        <p:spPr>
          <a:xfrm>
            <a:off x="3341256" y="2919721"/>
            <a:ext cx="364467" cy="368456"/>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365014A-CE5D-8413-C50A-0C84E99688C5}"/>
              </a:ext>
            </a:extLst>
          </p:cNvPr>
          <p:cNvSpPr/>
          <p:nvPr/>
        </p:nvSpPr>
        <p:spPr>
          <a:xfrm>
            <a:off x="4031235" y="3170569"/>
            <a:ext cx="547513" cy="52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r>
              <a:rPr lang="en-US" baseline="-25000" dirty="0">
                <a:solidFill>
                  <a:schemeClr val="tx1"/>
                </a:solidFill>
              </a:rPr>
              <a:t>2</a:t>
            </a:r>
            <a:endParaRPr lang="en-US" dirty="0">
              <a:solidFill>
                <a:schemeClr val="tx1"/>
              </a:solidFill>
            </a:endParaRPr>
          </a:p>
        </p:txBody>
      </p:sp>
    </p:spTree>
    <p:extLst>
      <p:ext uri="{BB962C8B-B14F-4D97-AF65-F5344CB8AC3E}">
        <p14:creationId xmlns:p14="http://schemas.microsoft.com/office/powerpoint/2010/main" val="1321857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0FED260-361A-4A2B-92AC-9713CACA6728}"/>
              </a:ext>
            </a:extLst>
          </p:cNvPr>
          <p:cNvSpPr txBox="1"/>
          <p:nvPr/>
        </p:nvSpPr>
        <p:spPr>
          <a:xfrm>
            <a:off x="1731523" y="178747"/>
            <a:ext cx="5836596" cy="507489"/>
          </a:xfrm>
          <a:prstGeom prst="rect">
            <a:avLst/>
          </a:prstGeom>
          <a:solidFill>
            <a:srgbClr val="FFFF00"/>
          </a:solidFill>
        </p:spPr>
        <p:txBody>
          <a:bodyPr wrap="square" rtlCol="0">
            <a:spAutoFit/>
          </a:bodyPr>
          <a:lstStyle/>
          <a:p>
            <a:endParaRPr lang="en-US" dirty="0"/>
          </a:p>
        </p:txBody>
      </p:sp>
      <p:sp>
        <p:nvSpPr>
          <p:cNvPr id="51" name="Rectangle 50">
            <a:extLst>
              <a:ext uri="{FF2B5EF4-FFF2-40B4-BE49-F238E27FC236}">
                <a16:creationId xmlns:a16="http://schemas.microsoft.com/office/drawing/2014/main" id="{3314A98D-4E45-40A5-8870-62E52E99CDAA}"/>
              </a:ext>
            </a:extLst>
          </p:cNvPr>
          <p:cNvSpPr/>
          <p:nvPr/>
        </p:nvSpPr>
        <p:spPr>
          <a:xfrm>
            <a:off x="5334201" y="3475875"/>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Return(q, r)</a:t>
            </a:r>
          </a:p>
        </p:txBody>
      </p:sp>
      <mc:AlternateContent xmlns:mc="http://schemas.openxmlformats.org/markup-compatibility/2006" xmlns:a14="http://schemas.microsoft.com/office/drawing/2010/main">
        <mc:Choice Requires="a14">
          <p:sp>
            <p:nvSpPr>
              <p:cNvPr id="2" name="Rectangle 1"/>
              <p:cNvSpPr/>
              <p:nvPr/>
            </p:nvSpPr>
            <p:spPr>
              <a:xfrm>
                <a:off x="5423079" y="776051"/>
                <a:ext cx="5701580" cy="4555093"/>
              </a:xfrm>
              <a:prstGeom prst="rect">
                <a:avLst/>
              </a:prstGeom>
            </p:spPr>
            <p:txBody>
              <a:bodyPr wrap="square">
                <a:spAutoFit/>
              </a:bodyPr>
              <a:lstStyle/>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y &gt; 0, and</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 x and q = 0.]   </a:t>
                </a:r>
                <a:endParaRPr lang="en-US" sz="2000" spc="-100" dirty="0">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 k):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x = y q + r and 0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&lt; y.]  ….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23079" y="776051"/>
                <a:ext cx="5701580" cy="4555093"/>
              </a:xfrm>
              <a:prstGeom prst="rect">
                <a:avLst/>
              </a:prstGeom>
              <a:blipFill>
                <a:blip r:embed="rId2"/>
                <a:stretch>
                  <a:fillRect t="-668" r="-1176" b="-133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774C70B-016F-4537-973C-E30662ECA49C}"/>
              </a:ext>
            </a:extLst>
          </p:cNvPr>
          <p:cNvSpPr txBox="1"/>
          <p:nvPr/>
        </p:nvSpPr>
        <p:spPr>
          <a:xfrm>
            <a:off x="1804736" y="219783"/>
            <a:ext cx="7654835" cy="523220"/>
          </a:xfrm>
          <a:prstGeom prst="rect">
            <a:avLst/>
          </a:prstGeom>
          <a:no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Correctness of the Division Algorithm</a:t>
            </a:r>
          </a:p>
        </p:txBody>
      </p:sp>
      <p:sp>
        <p:nvSpPr>
          <p:cNvPr id="7" name="Flowchart: Decision 6">
            <a:extLst>
              <a:ext uri="{FF2B5EF4-FFF2-40B4-BE49-F238E27FC236}">
                <a16:creationId xmlns:a16="http://schemas.microsoft.com/office/drawing/2014/main" id="{AB046D07-0FF4-420C-8000-F299F5D892F3}"/>
              </a:ext>
            </a:extLst>
          </p:cNvPr>
          <p:cNvSpPr/>
          <p:nvPr/>
        </p:nvSpPr>
        <p:spPr>
          <a:xfrm>
            <a:off x="2915299" y="3547041"/>
            <a:ext cx="1678175" cy="546203"/>
          </a:xfrm>
          <a:prstGeom prst="flowChartDecis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G:r≥y</a:t>
            </a:r>
            <a:endParaRPr lang="en-US" sz="2000" dirty="0">
              <a:solidFill>
                <a:schemeClr val="tx1"/>
              </a:solidFill>
            </a:endParaRPr>
          </a:p>
        </p:txBody>
      </p:sp>
      <p:sp>
        <p:nvSpPr>
          <p:cNvPr id="8" name="Rectangle 7">
            <a:extLst>
              <a:ext uri="{FF2B5EF4-FFF2-40B4-BE49-F238E27FC236}">
                <a16:creationId xmlns:a16="http://schemas.microsoft.com/office/drawing/2014/main" id="{775B0596-00D9-4300-B7FE-620F5A425522}"/>
              </a:ext>
            </a:extLst>
          </p:cNvPr>
          <p:cNvSpPr/>
          <p:nvPr/>
        </p:nvSpPr>
        <p:spPr>
          <a:xfrm>
            <a:off x="2666404" y="4548696"/>
            <a:ext cx="2175964" cy="78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 r – y;</a:t>
            </a:r>
          </a:p>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q + 1</a:t>
            </a:r>
            <a:endParaRPr lang="en-US" sz="2000" dirty="0">
              <a:solidFill>
                <a:schemeClr val="tx1"/>
              </a:solidFill>
            </a:endParaRPr>
          </a:p>
        </p:txBody>
      </p:sp>
      <p:sp>
        <p:nvSpPr>
          <p:cNvPr id="9" name="Rectangle 8">
            <a:extLst>
              <a:ext uri="{FF2B5EF4-FFF2-40B4-BE49-F238E27FC236}">
                <a16:creationId xmlns:a16="http://schemas.microsoft.com/office/drawing/2014/main" id="{D331ED31-32AA-4CE5-974F-9EE7D779FB9D}"/>
              </a:ext>
            </a:extLst>
          </p:cNvPr>
          <p:cNvSpPr/>
          <p:nvPr/>
        </p:nvSpPr>
        <p:spPr>
          <a:xfrm>
            <a:off x="2794052" y="1729771"/>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0;</a:t>
            </a:r>
          </a:p>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x; </a:t>
            </a:r>
          </a:p>
        </p:txBody>
      </p:sp>
      <p:cxnSp>
        <p:nvCxnSpPr>
          <p:cNvPr id="14" name="Straight Arrow Connector 13">
            <a:extLst>
              <a:ext uri="{FF2B5EF4-FFF2-40B4-BE49-F238E27FC236}">
                <a16:creationId xmlns:a16="http://schemas.microsoft.com/office/drawing/2014/main" id="{84C4EEF3-D04E-47EE-8F9B-29662BABAFB1}"/>
              </a:ext>
            </a:extLst>
          </p:cNvPr>
          <p:cNvCxnSpPr>
            <a:cxnSpLocks/>
            <a:stCxn id="9" idx="2"/>
            <a:endCxn id="7" idx="0"/>
          </p:cNvCxnSpPr>
          <p:nvPr/>
        </p:nvCxnSpPr>
        <p:spPr>
          <a:xfrm flipH="1">
            <a:off x="3754387" y="2435098"/>
            <a:ext cx="9860" cy="1111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F7A0DA-CADB-42B0-9D5E-9BEAF518AB44}"/>
              </a:ext>
            </a:extLst>
          </p:cNvPr>
          <p:cNvCxnSpPr/>
          <p:nvPr/>
        </p:nvCxnSpPr>
        <p:spPr>
          <a:xfrm>
            <a:off x="3754387" y="1366187"/>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51EA5F-E16B-4314-A9FF-112B2B2EB07C}"/>
              </a:ext>
            </a:extLst>
          </p:cNvPr>
          <p:cNvCxnSpPr/>
          <p:nvPr/>
        </p:nvCxnSpPr>
        <p:spPr>
          <a:xfrm>
            <a:off x="3754384" y="5360154"/>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B2EFAF-810C-41B6-A6AF-43FF7BFDC6E1}"/>
              </a:ext>
            </a:extLst>
          </p:cNvPr>
          <p:cNvCxnSpPr>
            <a:cxnSpLocks/>
            <a:endCxn id="8" idx="0"/>
          </p:cNvCxnSpPr>
          <p:nvPr/>
        </p:nvCxnSpPr>
        <p:spPr>
          <a:xfrm>
            <a:off x="3754385" y="4116890"/>
            <a:ext cx="1" cy="431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4162BA-C67A-4AD6-8E97-68D7BC0F0B38}"/>
              </a:ext>
            </a:extLst>
          </p:cNvPr>
          <p:cNvCxnSpPr>
            <a:cxnSpLocks/>
          </p:cNvCxnSpPr>
          <p:nvPr/>
        </p:nvCxnSpPr>
        <p:spPr>
          <a:xfrm flipH="1">
            <a:off x="2309648" y="5731617"/>
            <a:ext cx="144473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0936AB-C9DF-4E1A-A889-9D0234B8B8EB}"/>
              </a:ext>
            </a:extLst>
          </p:cNvPr>
          <p:cNvCxnSpPr>
            <a:cxnSpLocks/>
          </p:cNvCxnSpPr>
          <p:nvPr/>
        </p:nvCxnSpPr>
        <p:spPr>
          <a:xfrm flipV="1">
            <a:off x="2309648" y="3302880"/>
            <a:ext cx="0" cy="241401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3CC6A7-ACB4-42CF-AC12-64907CEC9A58}"/>
              </a:ext>
            </a:extLst>
          </p:cNvPr>
          <p:cNvCxnSpPr>
            <a:cxnSpLocks/>
          </p:cNvCxnSpPr>
          <p:nvPr/>
        </p:nvCxnSpPr>
        <p:spPr>
          <a:xfrm>
            <a:off x="2309648" y="3302541"/>
            <a:ext cx="14524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8741F-19B7-40AC-9309-89558B36C945}"/>
              </a:ext>
            </a:extLst>
          </p:cNvPr>
          <p:cNvCxnSpPr>
            <a:cxnSpLocks/>
          </p:cNvCxnSpPr>
          <p:nvPr/>
        </p:nvCxnSpPr>
        <p:spPr>
          <a:xfrm flipH="1">
            <a:off x="3754386" y="1757422"/>
            <a:ext cx="2184860" cy="1545119"/>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C8CBD2-8C7E-4999-8887-CA9A64666566}"/>
              </a:ext>
            </a:extLst>
          </p:cNvPr>
          <p:cNvCxnSpPr>
            <a:cxnSpLocks/>
            <a:endCxn id="51" idx="1"/>
          </p:cNvCxnSpPr>
          <p:nvPr/>
        </p:nvCxnSpPr>
        <p:spPr>
          <a:xfrm>
            <a:off x="4583993" y="3826231"/>
            <a:ext cx="750208" cy="230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50FFAD-F4B2-49D2-8130-7AEA59E4B87E}"/>
              </a:ext>
            </a:extLst>
          </p:cNvPr>
          <p:cNvCxnSpPr>
            <a:cxnSpLocks/>
          </p:cNvCxnSpPr>
          <p:nvPr/>
        </p:nvCxnSpPr>
        <p:spPr>
          <a:xfrm flipH="1" flipV="1">
            <a:off x="4842368" y="3832801"/>
            <a:ext cx="983666" cy="95691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63DEFE-85F5-424E-86E6-79AF9DD11BEE}"/>
              </a:ext>
            </a:extLst>
          </p:cNvPr>
          <p:cNvCxnSpPr>
            <a:cxnSpLocks/>
          </p:cNvCxnSpPr>
          <p:nvPr/>
        </p:nvCxnSpPr>
        <p:spPr>
          <a:xfrm flipH="1">
            <a:off x="3754385" y="1022193"/>
            <a:ext cx="2184861" cy="1824896"/>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4272CA4-97E9-4BBF-991E-6C6E075921E6}"/>
                  </a:ext>
                </a:extLst>
              </p:cNvPr>
              <p:cNvSpPr txBox="1"/>
              <p:nvPr/>
            </p:nvSpPr>
            <p:spPr>
              <a:xfrm>
                <a:off x="5109375" y="723561"/>
                <a:ext cx="6909899" cy="6201698"/>
              </a:xfrm>
              <a:prstGeom prst="rect">
                <a:avLst/>
              </a:prstGeom>
              <a:solidFill>
                <a:srgbClr val="FFFF00"/>
              </a:solidFill>
            </p:spPr>
            <p:txBody>
              <a:bodyPr wrap="square" rtlCol="0">
                <a:spAutoFit/>
              </a:bodyPr>
              <a:lstStyle/>
              <a:p>
                <a:pPr marL="514350" indent="-514350">
                  <a:buAutoNum type="romanUcPeriod" startAt="3"/>
                </a:pPr>
                <a:r>
                  <a:rPr lang="en-US" sz="2000" dirty="0">
                    <a:solidFill>
                      <a:srgbClr val="0000FF"/>
                    </a:solidFill>
                    <a:latin typeface="Times New Roman" panose="02020603050405020304" pitchFamily="18" charset="0"/>
                    <a:cs typeface="Times New Roman" panose="02020603050405020304" pitchFamily="18" charset="0"/>
                  </a:rPr>
                  <a:t>Correctness of the Post-Condition </a:t>
                </a:r>
              </a:p>
              <a:p>
                <a:r>
                  <a:rPr lang="en-US" sz="2000" dirty="0">
                    <a:latin typeface="Times New Roman" panose="02020603050405020304" pitchFamily="18" charset="0"/>
                    <a:cs typeface="Times New Roman" panose="02020603050405020304" pitchFamily="18" charset="0"/>
                  </a:rPr>
                  <a:t>Prove: </a:t>
                </a:r>
                <a:r>
                  <a:rPr lang="en-US" sz="2000" dirty="0">
                    <a:solidFill>
                      <a:srgbClr val="0000FF"/>
                    </a:solidFill>
                    <a:latin typeface="Times New Roman" panose="02020603050405020304" pitchFamily="18" charset="0"/>
                    <a:cs typeface="Times New Roman" panose="02020603050405020304" pitchFamily="18" charset="0"/>
                  </a:rPr>
                  <a:t>For the least number of iterations N, G</a:t>
                </a:r>
                <a:r>
                  <a:rPr lang="en-US" sz="1800" dirty="0">
                    <a:solidFill>
                      <a:srgbClr val="0000FF"/>
                    </a:solidFill>
                    <a:latin typeface="Times New Roman" panose="02020603050405020304" pitchFamily="18" charset="0"/>
                    <a:cs typeface="Times New Roman" panose="02020603050405020304" pitchFamily="18" charset="0"/>
                  </a:rPr>
                  <a:t>: r </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00FF"/>
                    </a:solidFill>
                    <a:latin typeface="Times New Roman" panose="02020603050405020304" pitchFamily="18" charset="0"/>
                    <a:cs typeface="Times New Roman" panose="02020603050405020304" pitchFamily="18" charset="0"/>
                  </a:rPr>
                  <a:t> y</a:t>
                </a:r>
                <a:r>
                  <a:rPr lang="en-US" sz="2000" dirty="0">
                    <a:solidFill>
                      <a:srgbClr val="0000FF"/>
                    </a:solidFill>
                    <a:latin typeface="Times New Roman" panose="02020603050405020304" pitchFamily="18" charset="0"/>
                    <a:cs typeface="Times New Roman" panose="02020603050405020304" pitchFamily="18" charset="0"/>
                  </a:rPr>
                  <a:t> is false, and   </a:t>
                </a:r>
              </a:p>
              <a:p>
                <a:r>
                  <a:rPr lang="en-US" sz="2000" dirty="0">
                    <a:solidFill>
                      <a:srgbClr val="0000FF"/>
                    </a:solidFill>
                    <a:latin typeface="Times New Roman" panose="02020603050405020304" pitchFamily="18" charset="0"/>
                    <a:cs typeface="Times New Roman" panose="02020603050405020304" pitchFamily="18" charset="0"/>
                  </a:rPr>
                  <a:t>            I(N) is true, then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is true</a:t>
                </a:r>
                <a:r>
                  <a:rPr lang="en-US" sz="2000" dirty="0">
                    <a:solidFill>
                      <a:srgbClr val="0000FF"/>
                    </a:solidFill>
                    <a:latin typeface="Times New Roman" panose="02020603050405020304" pitchFamily="18" charset="0"/>
                    <a:cs typeface="Times New Roman" panose="02020603050405020304" pitchFamily="18" charset="0"/>
                  </a:rPr>
                  <a:t>. </a:t>
                </a:r>
              </a:p>
              <a:p>
                <a:pPr marL="514350" indent="-514350">
                  <a:spcAft>
                    <a:spcPts val="600"/>
                  </a:spcAft>
                </a:pPr>
                <a:r>
                  <a:rPr lang="en-US" sz="2000" dirty="0">
                    <a:latin typeface="Times New Roman" panose="02020603050405020304" pitchFamily="18" charset="0"/>
                    <a:cs typeface="Times New Roman" panose="02020603050405020304" pitchFamily="18" charset="0"/>
                  </a:rPr>
                  <a:t>Proof: </a:t>
                </a:r>
                <a:r>
                  <a:rPr lang="en-US" sz="2200" dirty="0">
                    <a:solidFill>
                      <a:srgbClr val="0000FF"/>
                    </a:solidFill>
                    <a:latin typeface="Times New Roman" panose="02020603050405020304" pitchFamily="18" charset="0"/>
                    <a:cs typeface="Times New Roman" panose="02020603050405020304" pitchFamily="18" charset="0"/>
                  </a:rPr>
                  <a:t> </a:t>
                </a:r>
              </a:p>
              <a:p>
                <a:pPr marL="342900" indent="-342900">
                  <a:spcAft>
                    <a:spcPts val="600"/>
                  </a:spcAft>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Suppose that for some nonnegative integer </a:t>
                </a:r>
                <a:r>
                  <a:rPr lang="en-US" sz="2000" b="1" dirty="0">
                    <a:latin typeface="Times New Roman" panose="02020603050405020304" pitchFamily="18" charset="0"/>
                    <a:cs typeface="Times New Roman" panose="02020603050405020304" pitchFamily="18" charset="0"/>
                  </a:rPr>
                  <a:t>N </a:t>
                </a:r>
                <a:r>
                  <a:rPr lang="en-US" sz="2000" b="1"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Consolas" panose="020B0609020204030204" pitchFamily="49"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after N iterations,          </a:t>
                </a:r>
              </a:p>
              <a:p>
                <a:pPr>
                  <a:spcAft>
                    <a:spcPts val="600"/>
                  </a:spcAft>
                </a:pPr>
                <a:r>
                  <a:rPr lang="en-US" sz="2000" dirty="0">
                    <a:solidFill>
                      <a:srgbClr val="0000FF"/>
                    </a:solidFill>
                    <a:latin typeface="Times New Roman" panose="02020603050405020304" pitchFamily="18" charset="0"/>
                    <a:cs typeface="Times New Roman" panose="02020603050405020304" pitchFamily="18" charset="0"/>
                  </a:rPr>
                  <a:t>            I(N):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x – N*y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 q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is true, and  </a:t>
                </a:r>
              </a:p>
              <a:p>
                <a:pPr>
                  <a:spcAft>
                    <a:spcPts val="600"/>
                  </a:spcAft>
                </a:pPr>
                <a:r>
                  <a:rPr lang="en-US" sz="2000" dirty="0">
                    <a:solidFill>
                      <a:srgbClr val="0000FF"/>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G</a:t>
                </a:r>
                <a:r>
                  <a:rPr lang="en-US" sz="2000" dirty="0">
                    <a:solidFill>
                      <a:srgbClr val="0000FF"/>
                    </a:solidFill>
                    <a:latin typeface="Times New Roman" panose="02020603050405020304" pitchFamily="18" charset="0"/>
                    <a:cs typeface="Times New Roman" panose="02020603050405020304" pitchFamily="18" charset="0"/>
                  </a:rPr>
                  <a:t>: r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 y</a:t>
                </a:r>
                <a:r>
                  <a:rPr lang="en-US" sz="2000" dirty="0">
                    <a:solidFill>
                      <a:srgbClr val="FF0000"/>
                    </a:solidFill>
                    <a:latin typeface="Times New Roman" panose="02020603050405020304" pitchFamily="18" charset="0"/>
                    <a:cs typeface="Times New Roman" panose="02020603050405020304" pitchFamily="18" charset="0"/>
                  </a:rPr>
                  <a:t> is false (i.e., </a:t>
                </a:r>
                <a:r>
                  <a:rPr lang="en-US" sz="2000" b="1" dirty="0">
                    <a:solidFill>
                      <a:srgbClr val="FF0000"/>
                    </a:solidFill>
                    <a:latin typeface="Times New Roman" panose="02020603050405020304" pitchFamily="18" charset="0"/>
                    <a:cs typeface="Times New Roman" panose="02020603050405020304" pitchFamily="18" charset="0"/>
                  </a:rPr>
                  <a:t>r &lt; y</a:t>
                </a:r>
                <a:r>
                  <a:rPr lang="en-US" sz="2000" dirty="0">
                    <a:solidFill>
                      <a:srgbClr val="FF0000"/>
                    </a:solidFill>
                    <a:latin typeface="Times New Roman" panose="02020603050405020304" pitchFamily="18"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           </a:t>
                </a:r>
              </a:p>
              <a:p>
                <a:pPr marL="342900" indent="-342900">
                  <a:spcAft>
                    <a:spcPts val="60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Since</a:t>
                </a:r>
                <a:r>
                  <a:rPr lang="en-US" sz="2000"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N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0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and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 q,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says </a:t>
                </a:r>
                <a:r>
                  <a:rPr lang="en-US" sz="2000" b="1" i="1" dirty="0">
                    <a:solidFill>
                      <a:srgbClr val="0000FF"/>
                    </a:solidFill>
                    <a:latin typeface="Times New Roman" panose="02020603050405020304" pitchFamily="18" charset="0"/>
                    <a:cs typeface="Times New Roman" panose="02020603050405020304" pitchFamily="18" charset="0"/>
                  </a:rPr>
                  <a:t>q </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0</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spcAft>
                    <a:spcPts val="600"/>
                  </a:spcAft>
                  <a:buFont typeface="Arial" panose="020B0604020202020204" pitchFamily="34" charset="0"/>
                  <a:buChar char="•"/>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Then, we have</a:t>
                </a:r>
                <a:r>
                  <a:rPr lang="en-US" sz="2000" dirty="0">
                    <a:solidFill>
                      <a:srgbClr val="0000FF"/>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r &lt; y</a:t>
                </a:r>
                <a:r>
                  <a:rPr lang="en-US" sz="2000" b="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r </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  r = x – Ny,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and q = N </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spcAft>
                    <a:spcPts val="600"/>
                  </a:spcAft>
                  <a:buFont typeface="Arial" panose="020B0604020202020204" pitchFamily="34" charset="0"/>
                  <a:buChar char="•"/>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Since q = N, and </a:t>
                </a:r>
                <a:r>
                  <a:rPr lang="en-US" sz="2000" dirty="0">
                    <a:solidFill>
                      <a:srgbClr val="0000FF"/>
                    </a:solidFill>
                    <a:latin typeface="Times New Roman" panose="02020603050405020304" pitchFamily="18" charset="0"/>
                    <a:cs typeface="Times New Roman" panose="02020603050405020304" pitchFamily="18" charset="0"/>
                  </a:rPr>
                  <a:t>r = x – Ny yields, by substitution q for N, </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lvl="1">
                  <a:spcAft>
                    <a:spcPts val="600"/>
                  </a:spcAft>
                </a:pPr>
                <a:r>
                  <a:rPr lang="en-US" sz="2000" dirty="0">
                    <a:solidFill>
                      <a:srgbClr val="0000FF"/>
                    </a:solidFill>
                    <a:latin typeface="Times New Roman" panose="02020603050405020304" pitchFamily="18" charset="0"/>
                    <a:cs typeface="Times New Roman" panose="02020603050405020304" pitchFamily="18" charset="0"/>
                  </a:rPr>
                  <a:t>	        </a:t>
                </a:r>
                <a:r>
                  <a:rPr lang="en-US" sz="2000" dirty="0">
                    <a:solidFill>
                      <a:srgbClr val="003399"/>
                    </a:solidFill>
                    <a:latin typeface="Times New Roman" panose="02020603050405020304" pitchFamily="18" charset="0"/>
                    <a:cs typeface="Times New Roman" panose="02020603050405020304" pitchFamily="18" charset="0"/>
                  </a:rPr>
                  <a:t>r = x - q y.</a:t>
                </a:r>
              </a:p>
              <a:p>
                <a:pPr marL="339725" lvl="1">
                  <a:spcAft>
                    <a:spcPts val="600"/>
                  </a:spcAft>
                </a:pPr>
                <a:r>
                  <a:rPr lang="en-US" sz="2000" dirty="0">
                    <a:solidFill>
                      <a:srgbClr val="0000FF"/>
                    </a:solidFill>
                    <a:latin typeface="Times New Roman" panose="02020603050405020304" pitchFamily="18" charset="0"/>
                    <a:cs typeface="Times New Roman" panose="02020603050405020304" pitchFamily="18" charset="0"/>
                  </a:rPr>
                  <a:t>That is,  </a:t>
                </a:r>
                <a:r>
                  <a:rPr lang="en-US" sz="2000" b="1" i="1" dirty="0">
                    <a:latin typeface="Times New Roman" panose="02020603050405020304" pitchFamily="18" charset="0"/>
                    <a:cs typeface="Times New Roman" panose="02020603050405020304" pitchFamily="18" charset="0"/>
                  </a:rPr>
                  <a:t>x = q y + r.</a:t>
                </a:r>
              </a:p>
              <a:p>
                <a:pPr marL="225425" indent="-342900">
                  <a:spcAft>
                    <a:spcPts val="600"/>
                  </a:spcAft>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Combining the two inequalities</a:t>
                </a: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 &lt; y,  </a:t>
                </a:r>
                <a:r>
                  <a:rPr lang="en-US" sz="2000" b="1" i="1" dirty="0">
                    <a:latin typeface="Times New Roman" panose="02020603050405020304" pitchFamily="18" charset="0"/>
                    <a:cs typeface="Times New Roman" panose="02020603050405020304" pitchFamily="18" charset="0"/>
                  </a:rPr>
                  <a:t>r </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 </a:t>
                </a:r>
                <a:r>
                  <a:rPr lang="en-US" sz="2000" dirty="0">
                    <a:solidFill>
                      <a:srgbClr val="0000FF"/>
                    </a:solidFill>
                    <a:latin typeface="Times New Roman" panose="02020603050405020304" pitchFamily="18" charset="0"/>
                    <a:cs typeface="Times New Roman" panose="02020603050405020304" pitchFamily="18" charset="0"/>
                  </a:rPr>
                  <a:t>gives</a:t>
                </a:r>
              </a:p>
              <a:p>
                <a:pPr lvl="1">
                  <a:spcAft>
                    <a:spcPts val="600"/>
                  </a:spcAft>
                </a:pPr>
                <a:r>
                  <a:rPr lang="en-US" sz="2000" dirty="0">
                    <a:solidFill>
                      <a:srgbClr val="0000FF"/>
                    </a:solidFill>
                    <a:latin typeface="Times New Roman" panose="02020603050405020304" pitchFamily="18" charset="0"/>
                    <a:cs typeface="Times New Roman" panose="02020603050405020304" pitchFamily="18" charset="0"/>
                  </a:rPr>
                  <a:t>	</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a:solidFill>
                      <a:schemeClr val="tx1"/>
                    </a:solidFill>
                    <a:latin typeface="Times New Roman" panose="02020603050405020304" pitchFamily="18" charset="0"/>
                    <a:cs typeface="Times New Roman" panose="02020603050405020304" pitchFamily="18" charset="0"/>
                  </a:rPr>
                  <a:t>0 </a:t>
                </a: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1" i="1" dirty="0">
                    <a:solidFill>
                      <a:schemeClr val="tx1"/>
                    </a:solidFill>
                    <a:latin typeface="Times New Roman" panose="02020603050405020304" pitchFamily="18" charset="0"/>
                    <a:cs typeface="Times New Roman" panose="02020603050405020304" pitchFamily="18" charset="0"/>
                  </a:rPr>
                  <a:t> r &lt; y.</a:t>
                </a:r>
              </a:p>
              <a:p>
                <a:pPr marL="339725" lvl="1">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 </a:t>
                </a:r>
                <a:r>
                  <a:rPr lang="en-US" sz="2000" b="1" dirty="0">
                    <a:latin typeface="Times New Roman" panose="02020603050405020304" pitchFamily="18" charset="0"/>
                    <a:ea typeface="Calibri" panose="020F0502020204030204" pitchFamily="34" charset="0"/>
                    <a:cs typeface="Times New Roman" panose="02020603050405020304" pitchFamily="18" charset="0"/>
                  </a:rPr>
                  <a:t>≥ 0</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and </a:t>
                </a:r>
                <a:r>
                  <a:rPr lang="en-US" sz="20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a:t>
                </a:r>
                <a:r>
                  <a:rPr lang="en-US" sz="2000" b="1" dirty="0">
                    <a:latin typeface="Times New Roman" panose="02020603050405020304" pitchFamily="18" charset="0"/>
                    <a:ea typeface="Calibri" panose="020F0502020204030204" pitchFamily="34" charset="0"/>
                    <a:cs typeface="Times New Roman" panose="02020603050405020304" pitchFamily="18" charset="0"/>
                  </a:rPr>
                  <a:t>x = y q + r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and  </a:t>
                </a:r>
                <a:r>
                  <a:rPr lang="en-US" sz="2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0 </a:t>
                </a:r>
                <a14:m>
                  <m:oMath xmlns:m="http://schemas.openxmlformats.org/officeDocument/2006/math">
                    <m:r>
                      <a:rPr lang="en-US" sz="20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r &lt; 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is true  QED.</a:t>
                </a:r>
              </a:p>
            </p:txBody>
          </p:sp>
        </mc:Choice>
        <mc:Fallback xmlns="">
          <p:sp>
            <p:nvSpPr>
              <p:cNvPr id="10" name="TextBox 9">
                <a:extLst>
                  <a:ext uri="{FF2B5EF4-FFF2-40B4-BE49-F238E27FC236}">
                    <a16:creationId xmlns:a16="http://schemas.microsoft.com/office/drawing/2014/main" id="{A4272CA4-97E9-4BBF-991E-6C6E075921E6}"/>
                  </a:ext>
                </a:extLst>
              </p:cNvPr>
              <p:cNvSpPr txBox="1">
                <a:spLocks noRot="1" noChangeAspect="1" noMove="1" noResize="1" noEditPoints="1" noAdjustHandles="1" noChangeArrowheads="1" noChangeShapeType="1" noTextEdit="1"/>
              </p:cNvSpPr>
              <p:nvPr/>
            </p:nvSpPr>
            <p:spPr>
              <a:xfrm>
                <a:off x="5109375" y="723561"/>
                <a:ext cx="6909899" cy="6201698"/>
              </a:xfrm>
              <a:prstGeom prst="rect">
                <a:avLst/>
              </a:prstGeom>
              <a:blipFill>
                <a:blip r:embed="rId3"/>
                <a:stretch>
                  <a:fillRect l="-882" t="-590" r="-617" b="-885"/>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EBDC52A0-478B-4D26-92CD-F2343D1C2C3A}"/>
              </a:ext>
            </a:extLst>
          </p:cNvPr>
          <p:cNvSpPr txBox="1"/>
          <p:nvPr/>
        </p:nvSpPr>
        <p:spPr>
          <a:xfrm>
            <a:off x="2399544" y="982308"/>
            <a:ext cx="2719545" cy="369332"/>
          </a:xfrm>
          <a:prstGeom prst="rect">
            <a:avLst/>
          </a:prstGeom>
          <a:noFill/>
          <a:ln>
            <a:solidFill>
              <a:schemeClr val="accent1"/>
            </a:solidFill>
          </a:ln>
        </p:spPr>
        <p:txBody>
          <a:bodyPr wrap="square">
            <a:spAutoFit/>
          </a:bodyPr>
          <a:lstStyle/>
          <a:p>
            <a:pPr>
              <a:spcAft>
                <a:spcPts val="600"/>
              </a:spcAft>
            </a:pP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p:txBody>
      </p:sp>
      <p:sp>
        <p:nvSpPr>
          <p:cNvPr id="27" name="TextBox 26">
            <a:extLst>
              <a:ext uri="{FF2B5EF4-FFF2-40B4-BE49-F238E27FC236}">
                <a16:creationId xmlns:a16="http://schemas.microsoft.com/office/drawing/2014/main" id="{21F1229E-5B50-4D2C-A2AB-F4F2407B9B56}"/>
              </a:ext>
            </a:extLst>
          </p:cNvPr>
          <p:cNvSpPr txBox="1"/>
          <p:nvPr/>
        </p:nvSpPr>
        <p:spPr>
          <a:xfrm>
            <a:off x="545285" y="2596555"/>
            <a:ext cx="2795971" cy="646331"/>
          </a:xfrm>
          <a:prstGeom prst="rect">
            <a:avLst/>
          </a:prstGeom>
          <a:noFill/>
        </p:spPr>
        <p:txBody>
          <a:bodyPr wrap="square">
            <a:spAutoFit/>
          </a:bodyPr>
          <a:lstStyle/>
          <a:p>
            <a:pPr marR="0">
              <a:spcBef>
                <a:spcPts val="0"/>
              </a:spcBef>
              <a:spcAft>
                <a:spcPts val="600"/>
              </a:spcAft>
            </a:pP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18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 k + 1): </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p:txBody>
      </p:sp>
      <p:cxnSp>
        <p:nvCxnSpPr>
          <p:cNvPr id="30" name="Straight Arrow Connector 29">
            <a:extLst>
              <a:ext uri="{FF2B5EF4-FFF2-40B4-BE49-F238E27FC236}">
                <a16:creationId xmlns:a16="http://schemas.microsoft.com/office/drawing/2014/main" id="{1B13162D-800C-4C38-84F2-9A6446A5F49E}"/>
              </a:ext>
            </a:extLst>
          </p:cNvPr>
          <p:cNvCxnSpPr>
            <a:cxnSpLocks/>
            <a:stCxn id="27" idx="3"/>
          </p:cNvCxnSpPr>
          <p:nvPr/>
        </p:nvCxnSpPr>
        <p:spPr>
          <a:xfrm>
            <a:off x="3341256" y="2919721"/>
            <a:ext cx="364467" cy="368456"/>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912CE9E-2B47-4B68-B4B2-F86BAEFC36A2}"/>
                  </a:ext>
                </a:extLst>
              </p:cNvPr>
              <p:cNvSpPr txBox="1"/>
              <p:nvPr/>
            </p:nvSpPr>
            <p:spPr>
              <a:xfrm>
                <a:off x="459867" y="5837578"/>
                <a:ext cx="4413073" cy="646331"/>
              </a:xfrm>
              <a:prstGeom prst="rect">
                <a:avLst/>
              </a:prstGeom>
              <a:noFill/>
            </p:spPr>
            <p:txBody>
              <a:bodyPr wrap="square">
                <a:spAutoFit/>
              </a:bodyPr>
              <a:lstStyle/>
              <a:p>
                <a:pPr marR="0">
                  <a:spcBef>
                    <a:spcPts val="0"/>
                  </a:spcBef>
                  <a:spcAft>
                    <a:spcPts val="6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a:t>
                </a:r>
                <a:r>
                  <a:rPr lang="en-US" sz="18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18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 </a:t>
                </a:r>
                <a:r>
                  <a:rPr lang="en-US" sz="1800" dirty="0">
                    <a:latin typeface="Times New Roman" panose="02020603050405020304" pitchFamily="18" charset="0"/>
                    <a:ea typeface="Calibri" panose="020F0502020204030204" pitchFamily="34" charset="0"/>
                    <a:cs typeface="Times New Roman" panose="02020603050405020304" pitchFamily="18" charset="0"/>
                  </a:rPr>
                  <a:t>≥ 0</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 </a:t>
                </a:r>
                <a:r>
                  <a:rPr lang="en-US" sz="1800" dirty="0">
                    <a:latin typeface="Times New Roman" panose="02020603050405020304" pitchFamily="18" charset="0"/>
                    <a:ea typeface="Calibri" panose="020F0502020204030204" pitchFamily="34" charset="0"/>
                    <a:cs typeface="Times New Roman" panose="02020603050405020304" pitchFamily="18" charset="0"/>
                  </a:rPr>
                  <a:t>≥ 0</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x = y q + r and 0 </a:t>
                </a:r>
                <a14:m>
                  <m:oMath xmlns:m="http://schemas.openxmlformats.org/officeDocument/2006/math">
                    <m:r>
                      <a:rPr lang="en-US" sz="1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&lt; y.]  …. </a:t>
                </a:r>
                <a:r>
                  <a:rPr lang="en-US" sz="1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endPar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B912CE9E-2B47-4B68-B4B2-F86BAEFC36A2}"/>
                  </a:ext>
                </a:extLst>
              </p:cNvPr>
              <p:cNvSpPr txBox="1">
                <a:spLocks noRot="1" noChangeAspect="1" noMove="1" noResize="1" noEditPoints="1" noAdjustHandles="1" noChangeArrowheads="1" noChangeShapeType="1" noTextEdit="1"/>
              </p:cNvSpPr>
              <p:nvPr/>
            </p:nvSpPr>
            <p:spPr>
              <a:xfrm>
                <a:off x="459867" y="5837578"/>
                <a:ext cx="4413073" cy="646331"/>
              </a:xfrm>
              <a:prstGeom prst="rect">
                <a:avLst/>
              </a:prstGeom>
              <a:blipFill>
                <a:blip r:embed="rId4"/>
                <a:stretch>
                  <a:fillRect l="-1105" t="-5660" r="-691" b="-14151"/>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C84FAB77-D5C4-4D4B-950B-689B63933A93}"/>
              </a:ext>
            </a:extLst>
          </p:cNvPr>
          <p:cNvCxnSpPr>
            <a:cxnSpLocks/>
            <a:stCxn id="26" idx="3"/>
          </p:cNvCxnSpPr>
          <p:nvPr/>
        </p:nvCxnSpPr>
        <p:spPr>
          <a:xfrm flipH="1" flipV="1">
            <a:off x="4869366" y="3816586"/>
            <a:ext cx="3574" cy="2344158"/>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98854FF-198B-FBA5-F5E0-264A11080BB7}"/>
              </a:ext>
            </a:extLst>
          </p:cNvPr>
          <p:cNvSpPr/>
          <p:nvPr/>
        </p:nvSpPr>
        <p:spPr>
          <a:xfrm>
            <a:off x="4501123" y="3338278"/>
            <a:ext cx="420785" cy="3839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Tree>
    <p:extLst>
      <p:ext uri="{BB962C8B-B14F-4D97-AF65-F5344CB8AC3E}">
        <p14:creationId xmlns:p14="http://schemas.microsoft.com/office/powerpoint/2010/main" val="97081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1F9C682-DFFE-4287-A765-1E31F1A5AE27}"/>
              </a:ext>
            </a:extLst>
          </p:cNvPr>
          <p:cNvSpPr txBox="1"/>
          <p:nvPr/>
        </p:nvSpPr>
        <p:spPr>
          <a:xfrm>
            <a:off x="858916" y="234409"/>
            <a:ext cx="2591537" cy="523220"/>
          </a:xfrm>
          <a:prstGeom prst="rect">
            <a:avLst/>
          </a:prstGeom>
          <a:solidFill>
            <a:srgbClr val="FFFF00"/>
          </a:solidFill>
        </p:spPr>
        <p:txBody>
          <a:bodyPr wrap="square" rtlCol="0">
            <a:spAutoFit/>
          </a:bodyPr>
          <a:lstStyle/>
          <a:p>
            <a:r>
              <a:rPr lang="en-US" sz="2800" dirty="0"/>
              <a:t>Time Efficiency</a:t>
            </a:r>
          </a:p>
        </p:txBody>
      </p:sp>
      <p:sp>
        <p:nvSpPr>
          <p:cNvPr id="9" name="TextBox 8"/>
          <p:cNvSpPr txBox="1"/>
          <p:nvPr/>
        </p:nvSpPr>
        <p:spPr>
          <a:xfrm>
            <a:off x="0" y="2840051"/>
            <a:ext cx="11622024" cy="3547872"/>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09935" y="606186"/>
                <a:ext cx="10211993" cy="6024406"/>
              </a:xfrm>
              <a:prstGeom prst="rect">
                <a:avLst/>
              </a:prstGeom>
            </p:spPr>
            <p:txBody>
              <a:bodyPr wrap="square">
                <a:spAutoFit/>
              </a:bodyPr>
              <a:lstStyle/>
              <a:p>
                <a:pPr>
                  <a:spcAft>
                    <a:spcPts val="3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Suppose x and y are each n bits long. The values x and y are </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2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a:latin typeface="Times New Roman" panose="02020603050405020304" pitchFamily="18" charset="0"/>
                    <a:ea typeface="Calibri" panose="020F0502020204030204" pitchFamily="34" charset="0"/>
                    <a:cs typeface="Times New Roman" panose="02020603050405020304" pitchFamily="18" charset="0"/>
                  </a:rPr>
                  <a:t>Let r = x.</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lvl="0" indent="-461963">
                  <a:spcBef>
                    <a:spcPts val="0"/>
                  </a:spcBef>
                  <a:spcAft>
                    <a:spcPts val="300"/>
                  </a:spcAft>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 subtraction of y from r  (i.e., r – y) is at most n bit-operations</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914400" marR="0" lvl="0" indent="-461963">
                  <a:spcBef>
                    <a:spcPts val="0"/>
                  </a:spcBef>
                  <a:spcAft>
                    <a:spcPts val="300"/>
                  </a:spcAft>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Equivalently, the statement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 := r – 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is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r := r + (</a:t>
                </a:r>
                <a:r>
                  <a:rPr lang="en-US" sz="2200" dirty="0">
                    <a:latin typeface="Times New Roman" panose="02020603050405020304" pitchFamily="18" charset="0"/>
                    <a:ea typeface="Calibri" panose="020F0502020204030204" pitchFamily="34" charset="0"/>
                    <a:cs typeface="Times New Roman" panose="02020603050405020304" pitchFamily="18" charset="0"/>
                  </a:rPr>
                  <a:t>-y)”.</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lvl="0" indent="-461963">
                  <a:spcBef>
                    <a:spcPts val="0"/>
                  </a:spcBef>
                  <a:spcAft>
                    <a:spcPts val="300"/>
                  </a:spcAft>
                  <a:buFont typeface="Arial" panose="020B0604020202020204" pitchFamily="34" charset="0"/>
                  <a:buChar char="•"/>
                </a:pP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Thus, the running time for each executing r := r – y is linear O(n). </a:t>
                </a:r>
              </a:p>
              <a:p>
                <a:pPr marL="914400" marR="0" lvl="0" indent="-461963">
                  <a:spcBef>
                    <a:spcPts val="0"/>
                  </a:spcBef>
                  <a:spcAft>
                    <a:spcPts val="300"/>
                  </a:spcAft>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O(n) = </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n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where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and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are constants.</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300"/>
                  </a:spcAft>
                </a:pP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The algorithm yields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 </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y ) &gt; y </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at </a:t>
                </a:r>
                <a:r>
                  <a:rPr lang="en-US" sz="2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iterations (i.e., q = </a:t>
                </a:r>
                <a:r>
                  <a:rPr lang="en-US" sz="2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 Then, x – (</a:t>
                </a:r>
                <a:r>
                  <a:rPr lang="en-US" sz="2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+ 1)y &lt; y.        </a:t>
                </a:r>
              </a:p>
              <a:p>
                <a:pPr marL="800100" lvl="1" indent="-342900">
                  <a:buFont typeface="Arial" panose="020B0604020202020204" pitchFamily="34" charset="0"/>
                  <a:buChar char="•"/>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F</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or each iteration, it takes 2(</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n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for computing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 := r – y; q := q + 1;} </a:t>
                </a:r>
                <a:endPar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19163" lvl="1" indent="-461963">
                  <a:spcAft>
                    <a:spcPts val="300"/>
                  </a:spcAft>
                  <a:buFont typeface="Arial" panose="020B0604020202020204" pitchFamily="34" charset="0"/>
                  <a:buChar char="•"/>
                </a:pP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Then after (</a:t>
                </a:r>
                <a:r>
                  <a:rPr lang="en-US" sz="2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+ 1)</a:t>
                </a:r>
                <a:r>
                  <a:rPr lang="en-US" sz="2200" baseline="300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iteration</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x – (</a:t>
                </a:r>
                <a:r>
                  <a:rPr lang="en-US" sz="22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+ 1)y &lt; y.  </a:t>
                </a:r>
              </a:p>
              <a:p>
                <a:pPr marL="919163" lvl="1" indent="-461963">
                  <a:spcAft>
                    <a:spcPts val="300"/>
                  </a:spcAft>
                  <a:buFont typeface="Arial" panose="020B0604020202020204" pitchFamily="34" charset="0"/>
                  <a:buChar char="•"/>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This implies that </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 &lt;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+1)y</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which is  </a:t>
                </a:r>
                <a14:m>
                  <m:oMath xmlns:m="http://schemas.openxmlformats.org/officeDocument/2006/math">
                    <m:f>
                      <m:fPr>
                        <m:ctrlPr>
                          <a:rPr lang="en-US" sz="22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2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en-US" sz="22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22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2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2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for exiting from the iteration.  </a:t>
                </a:r>
              </a:p>
              <a:p>
                <a:pPr marL="1376363" lvl="2" indent="-461963">
                  <a:spcAft>
                    <a:spcPts val="300"/>
                  </a:spcAft>
                  <a:buFont typeface="Arial" panose="020B0604020202020204" pitchFamily="34" charset="0"/>
                  <a:buChar char="•"/>
                </a:pP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If</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is</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 bits long, then x has the maximum value of x, 0 &lt; x </a:t>
                </a:r>
                <a14:m>
                  <m:oMath xmlns:m="http://schemas.openxmlformats.org/officeDocument/2006/math">
                    <m:r>
                      <a:rPr lang="en-US" sz="2200" i="1"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2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&lt; </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2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376363" lvl="2" indent="-461963">
                  <a:spcAft>
                    <a:spcPts val="300"/>
                  </a:spcAft>
                  <a:buFont typeface="Arial" panose="020B0604020202020204" pitchFamily="34" charset="0"/>
                  <a:buChar char="•"/>
                </a:pPr>
                <a:r>
                  <a:rPr lang="en-US" sz="2200" spc="-1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If x &gt;&gt; y and the min(y) =1, then  </a:t>
                </a:r>
                <a14:m>
                  <m:oMath xmlns:m="http://schemas.openxmlformats.org/officeDocument/2006/math">
                    <m:f>
                      <m:fPr>
                        <m:ctrlPr>
                          <a:rPr lang="en-US" sz="2200" i="1" spc="-100" smtClean="0">
                            <a:solidFill>
                              <a:srgbClr val="0000CC"/>
                            </a:solidFill>
                            <a:effectLst/>
                            <a:latin typeface="Cambria Math" panose="02040503050406030204" pitchFamily="18" charset="0"/>
                            <a:cs typeface="Times New Roman" panose="02020603050405020304" pitchFamily="18" charset="0"/>
                          </a:rPr>
                        </m:ctrlPr>
                      </m:fPr>
                      <m:num>
                        <m:r>
                          <a:rPr lang="en-US" sz="2200" b="0" i="1" spc="-100" smtClean="0">
                            <a:solidFill>
                              <a:srgbClr val="0000CC"/>
                            </a:solidFill>
                            <a:effectLst/>
                            <a:latin typeface="Cambria Math" panose="02040503050406030204" pitchFamily="18" charset="0"/>
                            <a:cs typeface="Times New Roman" panose="02020603050405020304" pitchFamily="18" charset="0"/>
                          </a:rPr>
                          <m:t>𝑥</m:t>
                        </m:r>
                      </m:num>
                      <m:den>
                        <m:r>
                          <a:rPr lang="en-US" sz="2200" b="0" i="1" spc="-100" smtClean="0">
                            <a:solidFill>
                              <a:srgbClr val="0000CC"/>
                            </a:solidFill>
                            <a:effectLst/>
                            <a:latin typeface="Cambria Math" panose="02040503050406030204" pitchFamily="18" charset="0"/>
                            <a:cs typeface="Times New Roman" panose="02020603050405020304" pitchFamily="18" charset="0"/>
                          </a:rPr>
                          <m:t>𝑦</m:t>
                        </m:r>
                      </m:den>
                    </m:f>
                  </m:oMath>
                </a14:m>
                <a:r>
                  <a:rPr lang="en-US" sz="2200" spc="-1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will grow to </a:t>
                </a:r>
                <a14:m>
                  <m:oMath xmlns:m="http://schemas.openxmlformats.org/officeDocument/2006/math">
                    <m:r>
                      <m:rPr>
                        <m:nor/>
                      </m:rP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sz="22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n</m:t>
                    </m:r>
                    <m:r>
                      <a:rPr lang="en-US" sz="2200" b="0" i="1" spc="-100" smtClean="0">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200" b="0" spc="-100" dirty="0">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a:t> (Both x </a:t>
                </a:r>
                <a14:m>
                  <m:oMath xmlns:m="http://schemas.openxmlformats.org/officeDocument/2006/math">
                    <m:r>
                      <a:rPr lang="en-US" sz="2200" i="1" spc="-100">
                        <a:solidFill>
                          <a:srgbClr val="0000CC"/>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b="0" spc="-100" dirty="0">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a:t> 0 and y &gt; 0  are integers.)</a:t>
                </a:r>
                <a:endParaRPr lang="en-US" sz="2200" b="0" i="1" spc="-100" dirty="0">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endParaRPr>
              </a:p>
              <a:p>
                <a:pPr marL="1376363" lvl="2" indent="-461963">
                  <a:spcAft>
                    <a:spcPts val="300"/>
                  </a:spcAft>
                  <a:buFont typeface="Arial" panose="020B0604020202020204" pitchFamily="34" charset="0"/>
                  <a:buChar char="•"/>
                </a:pPr>
                <a:r>
                  <a:rPr lang="en-US" sz="2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Thus, </a:t>
                </a:r>
                <a:r>
                  <a:rPr lang="en-US" sz="2200"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will be approximately equal to </a:t>
                </a:r>
                <a14:m>
                  <m:oMath xmlns:m="http://schemas.openxmlformats.org/officeDocument/2006/math">
                    <m:r>
                      <m:rPr>
                        <m:nor/>
                      </m:rP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sz="22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n</m:t>
                    </m:r>
                  </m:oMath>
                </a14:m>
                <a:r>
                  <a:rPr lang="en-US" sz="2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when y = 1 for the worse case.</a:t>
                </a:r>
                <a:endParaRPr lang="en-US" sz="2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pPr>
                <a:r>
                  <a:rPr lang="en-US" sz="2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The algorithm will take</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nary>
                      <m:naryPr>
                        <m:chr m:val="∑"/>
                        <m:limLoc m:val="subSup"/>
                        <m:ctrlPr>
                          <a:rPr lang="en-US" sz="2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2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m:rPr>
                            <m:nor/>
                          </m:rP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sz="22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n</m:t>
                        </m:r>
                      </m:sup>
                      <m:e>
                        <m:r>
                          <m:rPr>
                            <m:nor/>
                          </m:rP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m:t>2(</m:t>
                        </m:r>
                        <m:r>
                          <m:rPr>
                            <m:nor/>
                          </m:rPr>
                          <a:rPr lang="en-US" sz="2200" dirty="0">
                            <a:latin typeface="Times New Roman" panose="02020603050405020304" pitchFamily="18" charset="0"/>
                            <a:ea typeface="Calibri" panose="020F0502020204030204" pitchFamily="34" charset="0"/>
                            <a:cs typeface="Times New Roman" panose="02020603050405020304" pitchFamily="18" charset="0"/>
                          </a:rPr>
                          <m:t>c</m:t>
                        </m:r>
                        <m:r>
                          <m:rPr>
                            <m:nor/>
                          </m:rPr>
                          <a:rPr lang="en-US" sz="2200" baseline="-25000" dirty="0">
                            <a:latin typeface="Times New Roman" panose="02020603050405020304" pitchFamily="18" charset="0"/>
                            <a:ea typeface="Calibri" panose="020F0502020204030204" pitchFamily="34" charset="0"/>
                            <a:cs typeface="Times New Roman" panose="02020603050405020304" pitchFamily="18" charset="0"/>
                          </a:rPr>
                          <m:t>1</m:t>
                        </m:r>
                        <m:r>
                          <m:rPr>
                            <m:nor/>
                          </m:rPr>
                          <a:rPr lang="en-US" sz="22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n-US" sz="2200" dirty="0">
                            <a:latin typeface="Times New Roman" panose="02020603050405020304" pitchFamily="18" charset="0"/>
                            <a:ea typeface="Calibri" panose="020F0502020204030204" pitchFamily="34" charset="0"/>
                            <a:cs typeface="Times New Roman" panose="02020603050405020304" pitchFamily="18" charset="0"/>
                          </a:rPr>
                          <m:t>n</m:t>
                        </m:r>
                        <m:r>
                          <m:rPr>
                            <m:nor/>
                          </m:rPr>
                          <a:rPr lang="en-US" sz="2200" dirty="0">
                            <a:latin typeface="Times New Roman" panose="02020603050405020304" pitchFamily="18" charset="0"/>
                            <a:ea typeface="Calibri" panose="020F0502020204030204" pitchFamily="34" charset="0"/>
                            <a:cs typeface="Times New Roman" panose="02020603050405020304" pitchFamily="18" charset="0"/>
                          </a:rPr>
                          <m:t> + </m:t>
                        </m:r>
                        <m:r>
                          <m:rPr>
                            <m:nor/>
                          </m:rPr>
                          <a:rPr lang="en-US" sz="2200" dirty="0">
                            <a:latin typeface="Times New Roman" panose="02020603050405020304" pitchFamily="18" charset="0"/>
                            <a:ea typeface="Calibri" panose="020F0502020204030204" pitchFamily="34" charset="0"/>
                            <a:cs typeface="Times New Roman" panose="02020603050405020304" pitchFamily="18" charset="0"/>
                          </a:rPr>
                          <m:t>c</m:t>
                        </m:r>
                        <m:r>
                          <m:rPr>
                            <m:nor/>
                          </m:rPr>
                          <a:rPr lang="en-US" sz="2200" baseline="-25000" dirty="0">
                            <a:latin typeface="Times New Roman" panose="02020603050405020304" pitchFamily="18" charset="0"/>
                            <a:ea typeface="Calibri" panose="020F0502020204030204" pitchFamily="34" charset="0"/>
                            <a:cs typeface="Times New Roman" panose="02020603050405020304" pitchFamily="18" charset="0"/>
                          </a:rPr>
                          <m:t>0</m:t>
                        </m:r>
                        <m:r>
                          <m:rPr>
                            <m:nor/>
                          </m:rPr>
                          <a:rPr lang="en-US" sz="2200" dirty="0">
                            <a:latin typeface="Times New Roman" panose="02020603050405020304" pitchFamily="18" charset="0"/>
                            <a:ea typeface="Calibri" panose="020F0502020204030204" pitchFamily="34" charset="0"/>
                            <a:cs typeface="Times New Roman" panose="02020603050405020304" pitchFamily="18" charset="0"/>
                          </a:rPr>
                          <m:t>)</m:t>
                        </m:r>
                        <m:r>
                          <a:rPr lang="en-US" sz="2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 </m:t>
                        </m:r>
                      </m:e>
                    </m:nary>
                  </m:oMath>
                </a14:m>
                <a:r>
                  <a:rPr lang="en-US" sz="2200" dirty="0">
                    <a:solidFill>
                      <a:srgbClr val="0000CC"/>
                    </a:solidFill>
                    <a:ea typeface="Calibri" panose="020F0502020204030204" pitchFamily="34" charset="0"/>
                    <a:cs typeface="Times New Roman" panose="02020603050405020304" pitchFamily="18" charset="0"/>
                  </a:rPr>
                  <a:t> </a:t>
                </a:r>
                <a14:m>
                  <m:oMath xmlns:m="http://schemas.openxmlformats.org/officeDocument/2006/math">
                    <m:r>
                      <m:rPr>
                        <m:nor/>
                      </m:rP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sz="22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n</m:t>
                    </m:r>
                    <m:r>
                      <a:rPr lang="en-US" sz="2200" i="1" baseline="30000" dirty="0">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200" dirty="0">
                    <a:solidFill>
                      <a:srgbClr val="0000CC"/>
                    </a:solidFill>
                    <a:ea typeface="Calibri" panose="020F0502020204030204" pitchFamily="34" charset="0"/>
                    <a:cs typeface="Times New Roman" panose="02020603050405020304" pitchFamily="18" charset="0"/>
                  </a:rPr>
                  <a:t>*(</a:t>
                </a:r>
                <a14:m>
                  <m:oMath xmlns:m="http://schemas.openxmlformats.org/officeDocument/2006/math">
                    <m:r>
                      <m:rPr>
                        <m:nor/>
                      </m:rP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m:t>2(</m:t>
                    </m:r>
                    <m:r>
                      <m:rPr>
                        <m:nor/>
                      </m:rPr>
                      <a:rPr lang="en-US" sz="2200" dirty="0">
                        <a:latin typeface="Times New Roman" panose="02020603050405020304" pitchFamily="18" charset="0"/>
                        <a:ea typeface="Calibri" panose="020F0502020204030204" pitchFamily="34" charset="0"/>
                        <a:cs typeface="Times New Roman" panose="02020603050405020304" pitchFamily="18" charset="0"/>
                      </a:rPr>
                      <m:t>c</m:t>
                    </m:r>
                    <m:r>
                      <m:rPr>
                        <m:nor/>
                      </m:rPr>
                      <a:rPr lang="en-US" sz="2200" baseline="-25000" dirty="0">
                        <a:latin typeface="Times New Roman" panose="02020603050405020304" pitchFamily="18" charset="0"/>
                        <a:ea typeface="Calibri" panose="020F0502020204030204" pitchFamily="34" charset="0"/>
                        <a:cs typeface="Times New Roman" panose="02020603050405020304" pitchFamily="18" charset="0"/>
                      </a:rPr>
                      <m:t>1</m:t>
                    </m:r>
                    <m:r>
                      <m:rPr>
                        <m:nor/>
                      </m:rPr>
                      <a:rPr lang="en-US" sz="22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n-US" sz="2200" dirty="0">
                        <a:latin typeface="Times New Roman" panose="02020603050405020304" pitchFamily="18" charset="0"/>
                        <a:ea typeface="Calibri" panose="020F0502020204030204" pitchFamily="34" charset="0"/>
                        <a:cs typeface="Times New Roman" panose="02020603050405020304" pitchFamily="18" charset="0"/>
                      </a:rPr>
                      <m:t>n</m:t>
                    </m:r>
                    <m:r>
                      <m:rPr>
                        <m:nor/>
                      </m:rPr>
                      <a:rPr lang="en-US" sz="2200" dirty="0">
                        <a:latin typeface="Times New Roman" panose="02020603050405020304" pitchFamily="18" charset="0"/>
                        <a:ea typeface="Calibri" panose="020F0502020204030204" pitchFamily="34" charset="0"/>
                        <a:cs typeface="Times New Roman" panose="02020603050405020304" pitchFamily="18" charset="0"/>
                      </a:rPr>
                      <m:t> + </m:t>
                    </m:r>
                    <m:r>
                      <m:rPr>
                        <m:nor/>
                      </m:rPr>
                      <a:rPr lang="en-US" sz="2200" dirty="0">
                        <a:latin typeface="Times New Roman" panose="02020603050405020304" pitchFamily="18" charset="0"/>
                        <a:ea typeface="Calibri" panose="020F0502020204030204" pitchFamily="34" charset="0"/>
                        <a:cs typeface="Times New Roman" panose="02020603050405020304" pitchFamily="18" charset="0"/>
                      </a:rPr>
                      <m:t>c</m:t>
                    </m:r>
                    <m:r>
                      <m:rPr>
                        <m:nor/>
                      </m:rPr>
                      <a:rPr lang="en-US" sz="2200" baseline="-25000" dirty="0">
                        <a:latin typeface="Times New Roman" panose="02020603050405020304" pitchFamily="18" charset="0"/>
                        <a:ea typeface="Calibri" panose="020F0502020204030204" pitchFamily="34" charset="0"/>
                        <a:cs typeface="Times New Roman" panose="02020603050405020304" pitchFamily="18" charset="0"/>
                      </a:rPr>
                      <m:t>0</m:t>
                    </m:r>
                    <m:r>
                      <m:rPr>
                        <m:nor/>
                      </m:rPr>
                      <a:rPr lang="en-US" sz="2200" dirty="0">
                        <a:latin typeface="Times New Roman" panose="02020603050405020304" pitchFamily="18" charset="0"/>
                        <a:ea typeface="Calibri" panose="020F0502020204030204" pitchFamily="34" charset="0"/>
                        <a:cs typeface="Times New Roman" panose="02020603050405020304" pitchFamily="18" charset="0"/>
                      </a:rPr>
                      <m:t>))</m:t>
                    </m:r>
                    <m:r>
                      <a:rPr lang="en-US" sz="2200"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O(n 2</a:t>
                </a:r>
                <a:r>
                  <a:rPr lang="en-US" sz="22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which is n</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exponential time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for executing</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 := r – y; q := q + 1;} </a:t>
                </a:r>
                <a:endParaRPr lang="en-US" sz="2200" dirty="0"/>
              </a:p>
            </p:txBody>
          </p:sp>
        </mc:Choice>
        <mc:Fallback xmlns="">
          <p:sp>
            <p:nvSpPr>
              <p:cNvPr id="2" name="Rectangle 1"/>
              <p:cNvSpPr>
                <a:spLocks noRot="1" noChangeAspect="1" noMove="1" noResize="1" noEditPoints="1" noAdjustHandles="1" noChangeArrowheads="1" noChangeShapeType="1" noTextEdit="1"/>
              </p:cNvSpPr>
              <p:nvPr/>
            </p:nvSpPr>
            <p:spPr>
              <a:xfrm>
                <a:off x="1309935" y="606186"/>
                <a:ext cx="10211993" cy="6024406"/>
              </a:xfrm>
              <a:prstGeom prst="rect">
                <a:avLst/>
              </a:prstGeom>
              <a:blipFill>
                <a:blip r:embed="rId2"/>
                <a:stretch>
                  <a:fillRect l="-776" t="-607" r="-657" b="-1011"/>
                </a:stretch>
              </a:blipFill>
            </p:spPr>
            <p:txBody>
              <a:bodyPr/>
              <a:lstStyle/>
              <a:p>
                <a:r>
                  <a:rPr lang="en-US">
                    <a:noFill/>
                  </a:rPr>
                  <a:t> </a:t>
                </a:r>
              </a:p>
            </p:txBody>
          </p:sp>
        </mc:Fallback>
      </mc:AlternateContent>
      <p:sp>
        <p:nvSpPr>
          <p:cNvPr id="4" name="Cloud Callout 2">
            <a:extLst>
              <a:ext uri="{FF2B5EF4-FFF2-40B4-BE49-F238E27FC236}">
                <a16:creationId xmlns:a16="http://schemas.microsoft.com/office/drawing/2014/main" id="{D5B1F5E7-0695-4799-883F-6B6A8EBD2BBA}"/>
              </a:ext>
            </a:extLst>
          </p:cNvPr>
          <p:cNvSpPr/>
          <p:nvPr/>
        </p:nvSpPr>
        <p:spPr>
          <a:xfrm flipH="1">
            <a:off x="574694" y="1053133"/>
            <a:ext cx="418534" cy="279053"/>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33249">
            <a:off x="533511" y="1031175"/>
            <a:ext cx="469293" cy="3388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103148" y="131857"/>
            <a:ext cx="1796101"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a:spcBef>
                <a:spcPts val="0"/>
              </a:spcBef>
            </a:pPr>
            <a:r>
              <a:rPr lang="en-US" dirty="0">
                <a:latin typeface="Times New Roman" panose="02020603050405020304" pitchFamily="18" charset="0"/>
                <a:ea typeface="Calibri" panose="020F0502020204030204" pitchFamily="34" charset="0"/>
                <a:cs typeface="Times New Roman" panose="02020603050405020304" pitchFamily="18" charset="0"/>
              </a:rPr>
              <a:t>q := 0;  r := x; </a:t>
            </a:r>
          </a:p>
          <a:p>
            <a:pPr marR="0">
              <a:spcBef>
                <a:spcPts val="0"/>
              </a:spcBef>
            </a:pP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while r ≥ y do</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R="0">
              <a:spcBef>
                <a:spcPts val="0"/>
              </a:spcBef>
            </a:pP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r := r – y ;</a:t>
            </a:r>
          </a:p>
          <a:p>
            <a:pPr marR="0">
              <a:spcBef>
                <a:spcPts val="0"/>
              </a:spcBef>
            </a:pP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 := q + 1;} </a:t>
            </a:r>
            <a:endParaRPr lang="en-US" dirty="0"/>
          </a:p>
        </p:txBody>
      </p:sp>
      <p:sp>
        <p:nvSpPr>
          <p:cNvPr id="8" name="TextBox 7">
            <a:extLst>
              <a:ext uri="{FF2B5EF4-FFF2-40B4-BE49-F238E27FC236}">
                <a16:creationId xmlns:a16="http://schemas.microsoft.com/office/drawing/2014/main" id="{4F525AB6-9EA9-49F6-81AD-B8AD2570434C}"/>
              </a:ext>
            </a:extLst>
          </p:cNvPr>
          <p:cNvSpPr txBox="1"/>
          <p:nvPr/>
        </p:nvSpPr>
        <p:spPr>
          <a:xfrm>
            <a:off x="50673" y="4013822"/>
            <a:ext cx="1678735" cy="1200329"/>
          </a:xfrm>
          <a:prstGeom prst="rect">
            <a:avLst/>
          </a:prstGeom>
          <a:solidFill>
            <a:schemeClr val="bg1"/>
          </a:solidFill>
          <a:ln>
            <a:solidFill>
              <a:schemeClr val="accent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15 is 01111.</a:t>
            </a:r>
          </a:p>
          <a:p>
            <a:r>
              <a:rPr lang="en-US" dirty="0">
                <a:latin typeface="Times New Roman" panose="02020603050405020304" pitchFamily="18" charset="0"/>
                <a:cs typeface="Times New Roman" panose="02020603050405020304" pitchFamily="18" charset="0"/>
              </a:rPr>
              <a:t>15 &lt; 1</a:t>
            </a:r>
          </a:p>
          <a:p>
            <a:r>
              <a:rPr lang="en-US" dirty="0">
                <a:latin typeface="Times New Roman" panose="02020603050405020304" pitchFamily="18" charset="0"/>
                <a:cs typeface="Times New Roman" panose="02020603050405020304" pitchFamily="18" charset="0"/>
              </a:rPr>
              <a:t>15 – 15*1 &lt; 1</a:t>
            </a:r>
          </a:p>
          <a:p>
            <a:r>
              <a:rPr lang="en-US" dirty="0">
                <a:latin typeface="Times New Roman" panose="02020603050405020304" pitchFamily="18" charset="0"/>
                <a:cs typeface="Times New Roman" panose="02020603050405020304" pitchFamily="18" charset="0"/>
              </a:rPr>
              <a:t>15 &lt; (15+1)*1</a:t>
            </a:r>
          </a:p>
        </p:txBody>
      </p:sp>
    </p:spTree>
    <p:extLst>
      <p:ext uri="{BB962C8B-B14F-4D97-AF65-F5344CB8AC3E}">
        <p14:creationId xmlns:p14="http://schemas.microsoft.com/office/powerpoint/2010/main" val="3896044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50099" y="2122480"/>
                <a:ext cx="8136294" cy="2557560"/>
              </a:xfrm>
              <a:prstGeom prst="rect">
                <a:avLst/>
              </a:prstGeom>
            </p:spPr>
            <p:txBody>
              <a:bodyPr wrap="square">
                <a:spAutoFit/>
              </a:bodyPr>
              <a:lstStyle/>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Division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𝑞</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𝑟</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𝑤h𝑒𝑟𝑒</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 ≠0.</m:t>
                    </m:r>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x = y * q + r  and 0 </a:t>
                </a:r>
                <a14:m>
                  <m:oMath xmlns:m="http://schemas.openxmlformats.org/officeDocument/2006/math">
                    <m:r>
                      <a:rPr lang="en-US" sz="240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 &lt; 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recursive version of division in Figure 1.2 is as follows: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50099" y="2122480"/>
                <a:ext cx="8136294" cy="2557560"/>
              </a:xfrm>
              <a:prstGeom prst="rect">
                <a:avLst/>
              </a:prstGeom>
              <a:blipFill>
                <a:blip r:embed="rId2"/>
                <a:stretch>
                  <a:fillRect l="-1199" b="-1905"/>
                </a:stretch>
              </a:blipFill>
            </p:spPr>
            <p:txBody>
              <a:bodyPr/>
              <a:lstStyle/>
              <a:p>
                <a:r>
                  <a:rPr lang="en-US">
                    <a:noFill/>
                  </a:rPr>
                  <a:t> </a:t>
                </a:r>
              </a:p>
            </p:txBody>
          </p:sp>
        </mc:Fallback>
      </mc:AlternateContent>
    </p:spTree>
    <p:extLst>
      <p:ext uri="{BB962C8B-B14F-4D97-AF65-F5344CB8AC3E}">
        <p14:creationId xmlns:p14="http://schemas.microsoft.com/office/powerpoint/2010/main" val="5717866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3FEE6E-4B27-D48C-0BA8-F674054901CA}"/>
              </a:ext>
            </a:extLst>
          </p:cNvPr>
          <p:cNvSpPr txBox="1"/>
          <p:nvPr/>
        </p:nvSpPr>
        <p:spPr>
          <a:xfrm>
            <a:off x="1536970" y="5963144"/>
            <a:ext cx="4338537" cy="507489"/>
          </a:xfrm>
          <a:prstGeom prst="rect">
            <a:avLst/>
          </a:prstGeom>
          <a:solidFill>
            <a:srgbClr val="FFFF00"/>
          </a:solidFill>
        </p:spPr>
        <p:txBody>
          <a:bodyPr wrap="square" rtlCol="0">
            <a:spAutoFit/>
          </a:bodyPr>
          <a:lstStyle/>
          <a:p>
            <a:endParaRPr lang="en-US" dirty="0"/>
          </a:p>
        </p:txBody>
      </p:sp>
      <p:sp>
        <p:nvSpPr>
          <p:cNvPr id="19" name="TextBox 18">
            <a:extLst>
              <a:ext uri="{FF2B5EF4-FFF2-40B4-BE49-F238E27FC236}">
                <a16:creationId xmlns:a16="http://schemas.microsoft.com/office/drawing/2014/main" id="{08F443AE-E7CA-44B5-A2D8-ADB50474840A}"/>
              </a:ext>
            </a:extLst>
          </p:cNvPr>
          <p:cNvSpPr txBox="1"/>
          <p:nvPr/>
        </p:nvSpPr>
        <p:spPr>
          <a:xfrm>
            <a:off x="1001222" y="364267"/>
            <a:ext cx="4874285" cy="523220"/>
          </a:xfrm>
          <a:prstGeom prst="rect">
            <a:avLst/>
          </a:prstGeom>
          <a:solidFill>
            <a:srgbClr val="FFFF00"/>
          </a:solidFill>
        </p:spPr>
        <p:txBody>
          <a:bodyPr wrap="square" rtlCol="0">
            <a:spAutoFit/>
          </a:bodyPr>
          <a:lstStyle/>
          <a:p>
            <a:pPr>
              <a:spcAft>
                <a:spcPts val="1800"/>
              </a:spcAft>
            </a:pPr>
            <a:r>
              <a:rPr lang="en-US" sz="2800" spc="-100" dirty="0">
                <a:ea typeface="Calibri" panose="020F0502020204030204" pitchFamily="34" charset="0"/>
                <a:cs typeface="Times New Roman" panose="02020603050405020304" pitchFamily="18" charset="0"/>
              </a:rPr>
              <a:t>Figure 1.2  The recursive version of  </a:t>
            </a:r>
          </a:p>
        </p:txBody>
      </p:sp>
      <p:sp>
        <p:nvSpPr>
          <p:cNvPr id="2" name="Rectangle 1"/>
          <p:cNvSpPr/>
          <p:nvPr/>
        </p:nvSpPr>
        <p:spPr>
          <a:xfrm>
            <a:off x="1084994" y="1106158"/>
            <a:ext cx="8411818" cy="5370701"/>
          </a:xfrm>
          <a:prstGeom prst="rect">
            <a:avLst/>
          </a:prstGeom>
        </p:spPr>
        <p:txBody>
          <a:bodyPr wrap="square">
            <a:spAutoFit/>
          </a:bodyPr>
          <a:lstStyle/>
          <a:p>
            <a:pPr>
              <a:spcAft>
                <a:spcPts val="600"/>
              </a:spcAft>
            </a:pPr>
            <a:r>
              <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a:p>
            <a:pPr marL="457200" marR="0">
              <a:spcBef>
                <a:spcPts val="0"/>
              </a:spcBef>
              <a:spcAft>
                <a:spcPts val="600"/>
              </a:spcAft>
            </a:pPr>
            <a:r>
              <a:rPr lang="en-US" sz="2400" spc="-100" dirty="0">
                <a:latin typeface="Times New Roman" panose="02020603050405020304" pitchFamily="18" charset="0"/>
                <a:ea typeface="Calibri" panose="020F0502020204030204" pitchFamily="34" charset="0"/>
                <a:cs typeface="Times New Roman" panose="02020603050405020304" pitchFamily="18" charset="0"/>
              </a:rPr>
              <a:t>Input: 	Two n-bit integers x and y, where x ≥ 0.  y ≥ 1.</a:t>
            </a:r>
            <a:endParaRPr lang="en-US" sz="2400" spc="-1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latin typeface="Times New Roman" panose="02020603050405020304" pitchFamily="18" charset="0"/>
                <a:ea typeface="Calibri" panose="020F0502020204030204" pitchFamily="34" charset="0"/>
                <a:cs typeface="Times New Roman" panose="02020603050405020304" pitchFamily="18" charset="0"/>
              </a:rPr>
              <a:t>Output: 	The quotient and remainder of x divided by y.</a:t>
            </a:r>
            <a:endParaRPr lang="en-US" sz="2400" spc="-1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if (x = 0) then return (q, r</a:t>
            </a:r>
            <a:r>
              <a:rPr lang="en-US" sz="2400" dirty="0">
                <a:latin typeface="Consolas" panose="020B0609020204030204" pitchFamily="49" charset="0"/>
                <a:ea typeface="Calibri" panose="020F0502020204030204" pitchFamily="34" charset="0"/>
                <a:cs typeface="Times New Roman" panose="02020603050405020304" pitchFamily="18" charset="0"/>
              </a:rPr>
              <a:t>):=(</a:t>
            </a:r>
            <a:r>
              <a:rPr lang="en-US" sz="2400" spc="-100" dirty="0">
                <a:latin typeface="Consolas" panose="020B0609020204030204" pitchFamily="49" charset="0"/>
                <a:ea typeface="Calibri" panose="020F0502020204030204" pitchFamily="34" charset="0"/>
                <a:cs typeface="Times New Roman" panose="02020603050405020304" pitchFamily="18" charset="0"/>
              </a:rPr>
              <a:t>0, 0);</a:t>
            </a:r>
          </a:p>
          <a:p>
            <a:pPr marL="457200" marR="0">
              <a:spcBef>
                <a:spcPts val="0"/>
              </a:spcBef>
              <a:spcAft>
                <a:spcPts val="600"/>
              </a:spcAft>
            </a:pPr>
            <a:r>
              <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(q, r) := divide(</a:t>
            </a:r>
            <a:r>
              <a:rPr lang="en-US" sz="2400" spc="-100" baseline="-250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x/2</a:t>
            </a:r>
            <a:r>
              <a:rPr lang="en-US" sz="2400" spc="-100" baseline="-250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y )  </a:t>
            </a:r>
            <a:r>
              <a:rPr lang="en-US" sz="24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//requires n-bits right shift</a:t>
            </a:r>
            <a:endParaRPr lang="en-US" sz="2400" spc="-1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q := 2 * q,  r := 2 * r;    </a:t>
            </a:r>
            <a:r>
              <a:rPr lang="en-US" sz="2400" spc="-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shift left one bit.</a:t>
            </a:r>
            <a:endParaRPr lang="en-US" sz="2400" spc="-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if (x is odd) then r := r + 1;</a:t>
            </a:r>
            <a:r>
              <a:rPr lang="en-US" sz="2400" spc="-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needs c*n-bits additions</a:t>
            </a:r>
            <a:endParaRPr lang="en-US" sz="2400" spc="-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a:spcAft>
                <a:spcPts val="600"/>
              </a:spcAft>
            </a:pPr>
            <a:r>
              <a:rPr lang="en-US" sz="24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if (r ≥ y) then 			 </a:t>
            </a:r>
          </a:p>
          <a:p>
            <a:pPr marL="457200">
              <a:spcAft>
                <a:spcPts val="600"/>
              </a:spcAft>
            </a:pPr>
            <a:r>
              <a:rPr lang="en-US" sz="24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    { r := r – y; q := q + 1}; </a:t>
            </a:r>
          </a:p>
          <a:p>
            <a:pPr marL="457200" marR="0">
              <a:spcBef>
                <a:spcPts val="0"/>
              </a:spcBef>
              <a:spcAft>
                <a:spcPts val="600"/>
              </a:spcAft>
            </a:pPr>
            <a:r>
              <a:rPr lang="en-US" sz="24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return (q, 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total time taken is thus O(n</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ight Brace 2"/>
          <p:cNvSpPr/>
          <p:nvPr/>
        </p:nvSpPr>
        <p:spPr>
          <a:xfrm>
            <a:off x="6214819" y="3852153"/>
            <a:ext cx="365199" cy="1225686"/>
          </a:xfrm>
          <a:prstGeom prst="rightBrace">
            <a:avLst>
              <a:gd name="adj1" fmla="val 2434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10F36FDF-36BC-4184-A13F-30029FB545DE}"/>
              </a:ext>
            </a:extLst>
          </p:cNvPr>
          <p:cNvSpPr txBox="1"/>
          <p:nvPr/>
        </p:nvSpPr>
        <p:spPr>
          <a:xfrm>
            <a:off x="9211540" y="625877"/>
            <a:ext cx="2657982"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x = q * y + r , where r &lt; y.</a:t>
            </a:r>
          </a:p>
          <a:p>
            <a:r>
              <a:rPr lang="en-US" dirty="0"/>
              <a:t>   (5, 2)   D(17, 3)</a:t>
            </a:r>
          </a:p>
          <a:p>
            <a:r>
              <a:rPr lang="en-US" dirty="0"/>
              <a:t>   (2, 2)   (q, r) := D(8, 3)</a:t>
            </a:r>
          </a:p>
          <a:p>
            <a:r>
              <a:rPr lang="en-US" dirty="0"/>
              <a:t>   (1, 1)   (q, r) := D(4, 3)</a:t>
            </a:r>
          </a:p>
          <a:p>
            <a:r>
              <a:rPr lang="en-US" dirty="0"/>
              <a:t>   (0, 2)   (q, r) := D(2, 3) </a:t>
            </a:r>
          </a:p>
          <a:p>
            <a:r>
              <a:rPr lang="en-US" dirty="0"/>
              <a:t>   (0, 1)   (q, r) := D(1, 3) </a:t>
            </a:r>
          </a:p>
          <a:p>
            <a:r>
              <a:rPr lang="en-US" dirty="0"/>
              <a:t>   (0, 0)   (q, r) := D(0, 3) </a:t>
            </a:r>
          </a:p>
        </p:txBody>
      </p:sp>
      <p:sp>
        <p:nvSpPr>
          <p:cNvPr id="12" name="Arrow: Left 11">
            <a:extLst>
              <a:ext uri="{FF2B5EF4-FFF2-40B4-BE49-F238E27FC236}">
                <a16:creationId xmlns:a16="http://schemas.microsoft.com/office/drawing/2014/main" id="{5CD86A23-7D73-4BCB-BCF5-CD63B3A472BB}"/>
              </a:ext>
            </a:extLst>
          </p:cNvPr>
          <p:cNvSpPr/>
          <p:nvPr/>
        </p:nvSpPr>
        <p:spPr>
          <a:xfrm>
            <a:off x="9941181" y="1060439"/>
            <a:ext cx="11131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Arrow: Left 12">
            <a:extLst>
              <a:ext uri="{FF2B5EF4-FFF2-40B4-BE49-F238E27FC236}">
                <a16:creationId xmlns:a16="http://schemas.microsoft.com/office/drawing/2014/main" id="{19C12693-8367-47BA-9E9C-B95A1A327906}"/>
              </a:ext>
            </a:extLst>
          </p:cNvPr>
          <p:cNvSpPr/>
          <p:nvPr/>
        </p:nvSpPr>
        <p:spPr>
          <a:xfrm>
            <a:off x="9950076" y="1324155"/>
            <a:ext cx="11131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321489AC-200B-47A7-917C-902176DE3C5E}"/>
              </a:ext>
            </a:extLst>
          </p:cNvPr>
          <p:cNvSpPr/>
          <p:nvPr/>
        </p:nvSpPr>
        <p:spPr>
          <a:xfrm>
            <a:off x="9953625" y="1595821"/>
            <a:ext cx="118619"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Arrow: Left 14">
            <a:extLst>
              <a:ext uri="{FF2B5EF4-FFF2-40B4-BE49-F238E27FC236}">
                <a16:creationId xmlns:a16="http://schemas.microsoft.com/office/drawing/2014/main" id="{4DF69F11-FA68-4B50-9DD5-E806A097143D}"/>
              </a:ext>
            </a:extLst>
          </p:cNvPr>
          <p:cNvSpPr/>
          <p:nvPr/>
        </p:nvSpPr>
        <p:spPr>
          <a:xfrm>
            <a:off x="9955879" y="1883391"/>
            <a:ext cx="11131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A7D75CEA-19E1-4C6F-B024-0102FDF243C1}"/>
              </a:ext>
            </a:extLst>
          </p:cNvPr>
          <p:cNvSpPr/>
          <p:nvPr/>
        </p:nvSpPr>
        <p:spPr>
          <a:xfrm>
            <a:off x="9966729" y="2139156"/>
            <a:ext cx="11131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14A93A68-4683-40C5-BB76-1835FBDE0712}"/>
              </a:ext>
            </a:extLst>
          </p:cNvPr>
          <p:cNvSpPr/>
          <p:nvPr/>
        </p:nvSpPr>
        <p:spPr>
          <a:xfrm>
            <a:off x="9968056" y="2418775"/>
            <a:ext cx="11131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14CB3CA-0DF3-43E4-83EC-BBE32B28283F}"/>
              </a:ext>
            </a:extLst>
          </p:cNvPr>
          <p:cNvSpPr txBox="1"/>
          <p:nvPr/>
        </p:nvSpPr>
        <p:spPr>
          <a:xfrm>
            <a:off x="9501002" y="2619437"/>
            <a:ext cx="2372710" cy="4278094"/>
          </a:xfrm>
          <a:prstGeom prst="rect">
            <a:avLst/>
          </a:prstGeom>
          <a:solidFill>
            <a:srgbClr val="FFFF00"/>
          </a:solidFill>
        </p:spPr>
        <p:txBody>
          <a:bodyPr wrap="square" rtlCol="0">
            <a:spAutoFit/>
          </a:bodyPr>
          <a:lstStyle/>
          <a:p>
            <a:r>
              <a:rPr lang="en-US" sz="1600" dirty="0"/>
              <a:t>             x = q * y + r</a:t>
            </a:r>
          </a:p>
          <a:p>
            <a:r>
              <a:rPr lang="en-US" sz="1600" dirty="0"/>
              <a:t>D(0, 3) 0 = 0 * 3 + 0</a:t>
            </a:r>
          </a:p>
          <a:p>
            <a:r>
              <a:rPr lang="en-US" sz="1600" dirty="0"/>
              <a:t>D(1, 3) q = 2*0, r = 2*0</a:t>
            </a:r>
          </a:p>
          <a:p>
            <a:r>
              <a:rPr lang="en-US" sz="1600" dirty="0"/>
              <a:t>             r = 0 + 1 </a:t>
            </a:r>
          </a:p>
          <a:p>
            <a:r>
              <a:rPr lang="en-US" sz="1600" dirty="0"/>
              <a:t>             1 = 0 * 3 + 1</a:t>
            </a:r>
          </a:p>
          <a:p>
            <a:r>
              <a:rPr lang="en-US" sz="1600" dirty="0"/>
              <a:t>D(2, 3) q = 2*0, r = 2*1</a:t>
            </a:r>
          </a:p>
          <a:p>
            <a:r>
              <a:rPr lang="en-US" sz="1600" dirty="0"/>
              <a:t>              2 = 0*3 + 2</a:t>
            </a:r>
          </a:p>
          <a:p>
            <a:r>
              <a:rPr lang="en-US" sz="1600" dirty="0"/>
              <a:t>D(4, 3) q = 2*0, r = 2*2</a:t>
            </a:r>
          </a:p>
          <a:p>
            <a:r>
              <a:rPr lang="en-US" sz="1600" dirty="0"/>
              <a:t>           </a:t>
            </a:r>
            <a:r>
              <a:rPr lang="en-US" sz="16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a:t>
            </a:r>
            <a:r>
              <a:rPr lang="en-US" sz="1600" spc="-100" dirty="0" err="1">
                <a:solidFill>
                  <a:srgbClr val="C00000"/>
                </a:solidFill>
                <a:latin typeface="Consolas" panose="020B0609020204030204" pitchFamily="49" charset="0"/>
                <a:ea typeface="Calibri" panose="020F0502020204030204" pitchFamily="34" charset="0"/>
                <a:cs typeface="Times New Roman" panose="02020603050405020304" pitchFamily="18" charset="0"/>
              </a:rPr>
              <a:t>r≥y</a:t>
            </a:r>
            <a:r>
              <a:rPr lang="en-US" sz="16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 = (4≥3)</a:t>
            </a:r>
          </a:p>
          <a:p>
            <a:r>
              <a:rPr lang="en-US" sz="1600" spc="-100" dirty="0">
                <a:solidFill>
                  <a:srgbClr val="C00000"/>
                </a:solidFill>
                <a:latin typeface="Consolas" panose="020B0609020204030204" pitchFamily="49" charset="0"/>
                <a:cs typeface="Times New Roman" panose="02020603050405020304" pitchFamily="18" charset="0"/>
              </a:rPr>
              <a:t>      r=4-3, q=0+1</a:t>
            </a:r>
          </a:p>
          <a:p>
            <a:r>
              <a:rPr lang="en-US" sz="1600" spc="-100" dirty="0">
                <a:solidFill>
                  <a:srgbClr val="C00000"/>
                </a:solidFill>
                <a:latin typeface="Consolas" panose="020B0609020204030204" pitchFamily="49" charset="0"/>
                <a:cs typeface="Times New Roman" panose="02020603050405020304" pitchFamily="18" charset="0"/>
              </a:rPr>
              <a:t>      4 = 1*3 + 1</a:t>
            </a:r>
          </a:p>
          <a:p>
            <a:r>
              <a:rPr lang="en-US" sz="1600" spc="-100" dirty="0">
                <a:solidFill>
                  <a:srgbClr val="C00000"/>
                </a:solidFill>
                <a:latin typeface="Consolas" panose="020B0609020204030204" pitchFamily="49" charset="0"/>
                <a:cs typeface="Times New Roman" panose="02020603050405020304" pitchFamily="18" charset="0"/>
              </a:rPr>
              <a:t>D(8,3)q=2*1, r=2*1</a:t>
            </a:r>
          </a:p>
          <a:p>
            <a:r>
              <a:rPr lang="en-US" sz="16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       8 = 2*3 + 2</a:t>
            </a:r>
          </a:p>
          <a:p>
            <a:r>
              <a:rPr lang="en-US" sz="16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D(17,3)q=2*2, r=2*2</a:t>
            </a:r>
          </a:p>
          <a:p>
            <a:r>
              <a:rPr lang="en-US" sz="1600" dirty="0"/>
              <a:t>             15 is odd, r=4+1</a:t>
            </a:r>
          </a:p>
          <a:p>
            <a:r>
              <a:rPr lang="en-US" sz="1600" dirty="0"/>
              <a:t>     </a:t>
            </a:r>
            <a:r>
              <a:rPr lang="en-US" sz="16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a:t>
            </a:r>
            <a:r>
              <a:rPr lang="en-US" sz="1600" spc="-100" dirty="0" err="1">
                <a:solidFill>
                  <a:srgbClr val="C00000"/>
                </a:solidFill>
                <a:latin typeface="Consolas" panose="020B0609020204030204" pitchFamily="49" charset="0"/>
                <a:ea typeface="Calibri" panose="020F0502020204030204" pitchFamily="34" charset="0"/>
                <a:cs typeface="Times New Roman" panose="02020603050405020304" pitchFamily="18" charset="0"/>
              </a:rPr>
              <a:t>r≥y</a:t>
            </a:r>
            <a:r>
              <a:rPr lang="en-US" sz="16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)=5≥3, r=5-3,    </a:t>
            </a:r>
          </a:p>
          <a:p>
            <a:r>
              <a:rPr lang="en-US" sz="16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   q=4+1; 17=5*3+2</a:t>
            </a:r>
            <a:endParaRPr lang="en-US" sz="1600" dirty="0"/>
          </a:p>
        </p:txBody>
      </p:sp>
      <p:sp>
        <p:nvSpPr>
          <p:cNvPr id="8" name="TextBox 7">
            <a:extLst>
              <a:ext uri="{FF2B5EF4-FFF2-40B4-BE49-F238E27FC236}">
                <a16:creationId xmlns:a16="http://schemas.microsoft.com/office/drawing/2014/main" id="{9BCC3A1D-ABA5-11BA-AE49-85C5BF671AD3}"/>
              </a:ext>
            </a:extLst>
          </p:cNvPr>
          <p:cNvSpPr txBox="1"/>
          <p:nvPr/>
        </p:nvSpPr>
        <p:spPr>
          <a:xfrm>
            <a:off x="6214819" y="1046456"/>
            <a:ext cx="2941709" cy="646331"/>
          </a:xfrm>
          <a:prstGeom prst="rect">
            <a:avLst/>
          </a:prstGeom>
          <a:noFill/>
        </p:spPr>
        <p:txBody>
          <a:bodyPr wrap="square">
            <a:spAutoFit/>
          </a:bodyPr>
          <a:lstStyle/>
          <a:p>
            <a:r>
              <a:rPr lang="en-US"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 = </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log</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x</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+ 1</a:t>
            </a:r>
            <a:endParaRPr lang="en-US" sz="1800" dirty="0"/>
          </a:p>
          <a:p>
            <a:r>
              <a:rPr lang="en-US"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 = </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log</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2</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y </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+ 1</a:t>
            </a:r>
            <a:endParaRPr lang="en-US" sz="1800" dirty="0"/>
          </a:p>
        </p:txBody>
      </p:sp>
    </p:spTree>
    <p:extLst>
      <p:ext uri="{BB962C8B-B14F-4D97-AF65-F5344CB8AC3E}">
        <p14:creationId xmlns:p14="http://schemas.microsoft.com/office/powerpoint/2010/main" val="10012159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5BBDC4-9391-4091-B9A8-909AD529C87F}"/>
              </a:ext>
            </a:extLst>
          </p:cNvPr>
          <p:cNvSpPr txBox="1"/>
          <p:nvPr/>
        </p:nvSpPr>
        <p:spPr>
          <a:xfrm>
            <a:off x="1280751" y="64771"/>
            <a:ext cx="5586977" cy="50748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280751" y="161503"/>
            <a:ext cx="8597594" cy="6637586"/>
          </a:xfrm>
          <a:prstGeom prst="rect">
            <a:avLst/>
          </a:prstGeom>
        </p:spPr>
        <p:txBody>
          <a:bodyPr wrap="square">
            <a:spAutoFit/>
          </a:bodyPr>
          <a:lstStyle/>
          <a:p>
            <a:pPr marL="457200" marR="0">
              <a:spcBef>
                <a:spcPts val="0"/>
              </a:spcBef>
              <a:spcAft>
                <a:spcPts val="600"/>
              </a:spcAft>
            </a:pPr>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Interpretation of the following statements:</a:t>
            </a:r>
          </a:p>
          <a:p>
            <a:pPr marL="457200" marR="0">
              <a:spcBef>
                <a:spcPts val="0"/>
              </a:spcBef>
              <a:spcAft>
                <a:spcPts val="600"/>
              </a:spcAft>
            </a:pPr>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(1) q := 2 * q,  r := 2 * r;          </a:t>
            </a:r>
            <a:r>
              <a:rPr lang="en-US" spc="-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shift left one bit.</a:t>
            </a:r>
            <a:endParaRPr lang="en-US" spc="-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(2) if (x is odd) then r := r + 1;</a:t>
            </a:r>
            <a:r>
              <a:rPr lang="en-US" spc="-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needs c*n-bits</a:t>
            </a:r>
            <a:endParaRPr lang="en-US" spc="-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a:spcAft>
                <a:spcPts val="600"/>
              </a:spcAft>
            </a:pPr>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(3) if (r ≥ y) then 			  </a:t>
            </a:r>
            <a:r>
              <a:rPr lang="en-US" spc="-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additions</a:t>
            </a:r>
            <a:endPar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    { r := r – y; q := q + 1}; </a:t>
            </a:r>
          </a:p>
          <a:p>
            <a:pPr marL="457200" marR="0">
              <a:spcBef>
                <a:spcPts val="0"/>
              </a:spcBef>
              <a:spcAft>
                <a:spcPts val="600"/>
              </a:spcAft>
            </a:pPr>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return (q, r);</a:t>
            </a:r>
          </a:p>
          <a:p>
            <a:pPr algn="just">
              <a:lnSpc>
                <a:spcPct val="107000"/>
              </a:lnSpc>
              <a:spcAft>
                <a:spcPts val="800"/>
              </a:spcAft>
            </a:pPr>
            <a:r>
              <a:rPr lang="en-US" dirty="0">
                <a:solidFill>
                  <a:srgbClr val="0070C0"/>
                </a:solidFill>
                <a:latin typeface="Times New Roman" panose="02020603050405020304" pitchFamily="18" charset="0"/>
                <a:ea typeface="DengXian" panose="02010600030101010101" pitchFamily="2" charset="-122"/>
                <a:cs typeface="Times New Roman" panose="02020603050405020304" pitchFamily="18" charset="0"/>
              </a:rPr>
              <a:t> According to x = q * y + r, the algorithm has </a:t>
            </a: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(q, r) := divide(</a:t>
            </a:r>
            <a:r>
              <a:rPr lang="en-US" sz="1800" spc="-100" baseline="-250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x/2</a:t>
            </a:r>
            <a:r>
              <a:rPr lang="en-US" sz="1800" spc="-100" baseline="-250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y); </a:t>
            </a:r>
            <a:endParaRPr lang="en-US" dirty="0">
              <a:solidFill>
                <a:srgbClr val="0070C0"/>
              </a:solidFill>
              <a:latin typeface="Times New Roman" panose="02020603050405020304" pitchFamily="18" charset="0"/>
              <a:ea typeface="DengXian" panose="02010600030101010101" pitchFamily="2" charset="-122"/>
              <a:cs typeface="Times New Roman" panose="02020603050405020304" pitchFamily="18" charset="0"/>
            </a:endParaRPr>
          </a:p>
          <a:p>
            <a:pPr marL="457200" marR="0" indent="-457200" algn="just">
              <a:lnSpc>
                <a:spcPct val="107000"/>
              </a:lnSpc>
              <a:spcBef>
                <a:spcPts val="0"/>
              </a:spcBef>
              <a:spcAft>
                <a:spcPts val="800"/>
              </a:spcAft>
            </a:pPr>
            <a:r>
              <a:rPr lang="en-US"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(1)     when x is even,  </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x/2 = q*y + r</a:t>
            </a:r>
            <a:endParaRPr lang="en-US" sz="1800"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107000"/>
              </a:lnSpc>
              <a:spcBef>
                <a:spcPts val="0"/>
              </a:spcBef>
              <a:spcAft>
                <a:spcPts val="800"/>
              </a:spcAft>
            </a:pPr>
            <a:r>
              <a:rPr lang="en-US"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x = 2*q*y + 2*r 	where Q = 2*q, R = 2*r</a:t>
            </a:r>
            <a:endParaRPr lang="en-US" sz="1800"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107000"/>
              </a:lnSpc>
              <a:spcBef>
                <a:spcPts val="0"/>
              </a:spcBef>
              <a:spcAft>
                <a:spcPts val="800"/>
              </a:spcAft>
            </a:pPr>
            <a:r>
              <a:rPr lang="en-US"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x = </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Q</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*y + </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endParaRPr lang="en-US" sz="1800"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7200">
              <a:lnSpc>
                <a:spcPct val="107000"/>
              </a:lnSpc>
              <a:spcAft>
                <a:spcPts val="800"/>
              </a:spcAft>
              <a:buAutoNum type="arabicParenBoth" startAt="2"/>
            </a:pPr>
            <a:r>
              <a:rPr lang="en-US"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when x is odd as it is flooring or rounding down the value of x the representation </a:t>
            </a:r>
            <a:r>
              <a:rPr lang="en-US"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  </a:t>
            </a:r>
            <a:r>
              <a:rPr lang="en-US"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would be</a:t>
            </a:r>
            <a:r>
              <a:rPr lang="en-US" dirty="0">
                <a:solidFill>
                  <a:srgbClr val="0000FF"/>
                </a:solidFill>
                <a:latin typeface="Calibri" panose="020F0502020204030204" pitchFamily="34" charset="0"/>
                <a:ea typeface="DengXian" panose="02010600030101010101" pitchFamily="2" charset="-122"/>
                <a:cs typeface="Times New Roman" panose="02020603050405020304" pitchFamily="18" charset="0"/>
              </a:rPr>
              <a:t>     	</a:t>
            </a:r>
            <a:r>
              <a:rPr lang="en-US"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x – 1 ) / 2 = q*y + r</a:t>
            </a:r>
            <a:endParaRPr lang="en-US"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x – 1 = 2*q*y + 2*r</a:t>
            </a:r>
            <a:endParaRPr lang="en-US" sz="1800"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x = 2*q*y + 2*r + 1</a:t>
            </a:r>
            <a:endParaRPr lang="en-US" sz="1800"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x = Q*y + </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 + 1)     </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where Q = 2*q, R = 2*r</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1800"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7200">
              <a:spcAft>
                <a:spcPts val="600"/>
              </a:spcAft>
            </a:pPr>
            <a:r>
              <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rPr>
              <a:t>(3)     </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It performs the usual function of a division operation. It checks whether the value of the remainder, r greater or equal to y. If true, update the value of r to be (</a:t>
            </a:r>
            <a:r>
              <a:rPr lang="en-US" sz="1800" i="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 – y)</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and increase the quotient q by 1. </a:t>
            </a:r>
            <a:endParaRPr lang="en-US" sz="1800"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B2C220B5-7F40-74F7-4F8B-74F45E6F6C5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33249">
            <a:off x="533511" y="1031175"/>
            <a:ext cx="469293" cy="33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0348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54C907-0C38-39CE-1EC7-3B958B0C7261}"/>
              </a:ext>
            </a:extLst>
          </p:cNvPr>
          <p:cNvSpPr txBox="1"/>
          <p:nvPr/>
        </p:nvSpPr>
        <p:spPr>
          <a:xfrm>
            <a:off x="1157017" y="352118"/>
            <a:ext cx="10147160" cy="6377515"/>
          </a:xfrm>
          <a:prstGeom prst="rect">
            <a:avLst/>
          </a:prstGeom>
          <a:noFill/>
        </p:spPr>
        <p:txBody>
          <a:bodyPr wrap="square">
            <a:spAutoFit/>
          </a:bodyPr>
          <a:lstStyle/>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The </a:t>
            </a:r>
            <a:r>
              <a:rPr lang="en-US" sz="2200" dirty="0">
                <a:latin typeface="Times New Roman" panose="02020603050405020304" pitchFamily="18" charset="0"/>
                <a:ea typeface="DengXian" panose="02010600030101010101" pitchFamily="2" charset="-122"/>
                <a:cs typeface="Times New Roman" panose="02020603050405020304" pitchFamily="18" charset="0"/>
              </a:rPr>
              <a:t>next three slides is a</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nother way of interpretation: </a:t>
            </a: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Suppose that preparing for the first recursive call, according to x = q *y + r,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baseline="-25000" dirty="0">
                <a:latin typeface="Times New Roman" panose="02020603050405020304" pitchFamily="18" charset="0"/>
                <a:ea typeface="DengXian" panose="02010600030101010101" pitchFamily="2" charset="-122"/>
                <a:cs typeface="Times New Roman" panose="02020603050405020304" pitchFamily="18" charset="0"/>
              </a:rPr>
              <a:t>       </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x/2</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 	</a:t>
            </a:r>
            <a:r>
              <a:rPr lang="en-US" sz="2200" dirty="0">
                <a:latin typeface="Times New Roman" panose="02020603050405020304" pitchFamily="18" charset="0"/>
                <a:ea typeface="DengXian" panose="02010600030101010101" pitchFamily="2" charset="-122"/>
                <a:cs typeface="Times New Roman" panose="02020603050405020304" pitchFamily="18" charset="0"/>
              </a:rPr>
              <a:t>……………...</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(1)</a:t>
            </a:r>
            <a:endParaRPr lang="en-US" sz="2200" dirty="0">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Then,  x  = 2q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where x is even,                 e.g.,    14/2 = 2 * 3 + 1,  let y = 3.					          	</a:t>
            </a:r>
            <a:r>
              <a:rPr lang="en-US" sz="2200" dirty="0">
                <a:latin typeface="Times New Roman" panose="02020603050405020304" pitchFamily="18" charset="0"/>
                <a:ea typeface="DengXian" panose="02010600030101010101" pitchFamily="2" charset="-122"/>
                <a:cs typeface="Times New Roman" panose="02020603050405020304" pitchFamily="18" charset="0"/>
              </a:rPr>
              <a:t>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14 = 2 * 2 * 3 + 2*2</a:t>
            </a:r>
          </a:p>
          <a:p>
            <a:pPr>
              <a:lnSpc>
                <a:spcPct val="107000"/>
              </a:lnSpc>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or  x = 2q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+ 1, where x is old.      </a:t>
            </a:r>
            <a:r>
              <a:rPr lang="en-US" sz="2200" dirty="0">
                <a:latin typeface="Times New Roman" panose="02020603050405020304" pitchFamily="18" charset="0"/>
                <a:ea typeface="DengXian" panose="02010600030101010101" pitchFamily="2" charset="-122"/>
                <a:cs typeface="Times New Roman" panose="02020603050405020304" pitchFamily="18" charset="0"/>
              </a:rPr>
              <a:t>…</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…….(2)     15 = 2 * 2 * 3 + 2*2 + 1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From (2),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2q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0 </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and   r</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1 </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2r</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0</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then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2q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 </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and   r</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 </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2r</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these lead to  “q := 2 * q,  r := 2 * r;”,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(2) implies (2’): preparing for the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baseline="30000" dirty="0" err="1">
                <a:effectLst/>
                <a:latin typeface="Times New Roman" panose="02020603050405020304" pitchFamily="18" charset="0"/>
                <a:ea typeface="DengXian" panose="02010600030101010101" pitchFamily="2" charset="-122"/>
                <a:cs typeface="Times New Roman" panose="02020603050405020304" pitchFamily="18" charset="0"/>
              </a:rPr>
              <a:t>th</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recursive call,</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then,   x  = 2q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where x is even,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or        x = 2q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+ 1, where x is old.      .…….(2’)</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That is,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where x is even,</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or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+ 1, where x is old.        ….…………..(3)</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718432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54C907-0C38-39CE-1EC7-3B958B0C7261}"/>
              </a:ext>
            </a:extLst>
          </p:cNvPr>
          <p:cNvSpPr txBox="1"/>
          <p:nvPr/>
        </p:nvSpPr>
        <p:spPr>
          <a:xfrm>
            <a:off x="1529861" y="724234"/>
            <a:ext cx="9132277" cy="5550366"/>
          </a:xfrm>
          <a:prstGeom prst="rect">
            <a:avLst/>
          </a:prstGeom>
          <a:noFill/>
        </p:spPr>
        <p:txBody>
          <a:bodyPr wrap="square">
            <a:spAutoFit/>
          </a:bodyPr>
          <a:lstStyle/>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The previous slide summarizes as follows: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endParaRPr lang="en-US" sz="22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(2) implies (2’): preparing for the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baseline="30000" dirty="0" err="1">
                <a:effectLst/>
                <a:latin typeface="Times New Roman" panose="02020603050405020304" pitchFamily="18" charset="0"/>
                <a:ea typeface="DengXian" panose="02010600030101010101" pitchFamily="2" charset="-122"/>
                <a:cs typeface="Times New Roman" panose="02020603050405020304" pitchFamily="18" charset="0"/>
              </a:rPr>
              <a:t>th</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recursive call,</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latin typeface="Times New Roman" panose="02020603050405020304" pitchFamily="18" charset="0"/>
                <a:ea typeface="DengXian" panose="02010600030101010101" pitchFamily="2" charset="-122"/>
                <a:cs typeface="Times New Roman" panose="02020603050405020304" pitchFamily="18" charset="0"/>
              </a:rPr>
              <a:t>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then,   	x  = 2q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where x is even,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or  	x = 2q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+ 1, where x is old.      …….(2’)</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That is,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where x is even,</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or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+ 1, where x is old.        ………………..(3)</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en-US" sz="2200" dirty="0">
                <a:latin typeface="Times New Roman" panose="02020603050405020304" pitchFamily="18" charset="0"/>
                <a:ea typeface="DengXian" panose="02010600030101010101" pitchFamily="2" charset="-122"/>
                <a:cs typeface="Times New Roman" panose="02020603050405020304" pitchFamily="18" charset="0"/>
              </a:rPr>
              <a:t>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(3) implies (3’):</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That is,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where x is even,</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or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+ 1, where x is old.        ….…………..(3’)</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This leads to  “if (x is odd) then r := r + 1; ”, where x is odd.</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871527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B54C907-0C38-39CE-1EC7-3B958B0C7261}"/>
                  </a:ext>
                </a:extLst>
              </p:cNvPr>
              <p:cNvSpPr txBox="1"/>
              <p:nvPr/>
            </p:nvSpPr>
            <p:spPr>
              <a:xfrm>
                <a:off x="1699848" y="352446"/>
                <a:ext cx="9132276" cy="6377515"/>
              </a:xfrm>
              <a:prstGeom prst="rect">
                <a:avLst/>
              </a:prstGeom>
              <a:noFill/>
            </p:spPr>
            <p:txBody>
              <a:bodyPr wrap="square">
                <a:spAutoFit/>
              </a:bodyPr>
              <a:lstStyle/>
              <a:p>
                <a:pPr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However, cases would arise: either if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&lt; y)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or, if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According to if (r ≥ y) then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r := r – y; q := q + 1}; </a:t>
                </a:r>
                <a:endParaRPr lang="en-US" sz="2200" dirty="0">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For if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&lt; y), then no action “{ r := r – y; q := q + 1};”  is needed to be taken.</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For if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this implies that 2y </a:t>
                </a:r>
                <a14:m>
                  <m:oMath xmlns:m="http://schemas.openxmlformats.org/officeDocument/2006/math">
                    <m:r>
                      <a:rPr lang="en-US" sz="2200" i="1">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Since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then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91440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+ 1};</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implying that if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then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91440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+ 1};  ………….. (4)</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91440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For if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then execute “{ r := r – y; q := q + 1};”;  reduce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by one times of y to generate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0 </a:t>
                </a:r>
                <a14:m>
                  <m:oMath xmlns:m="http://schemas.openxmlformats.org/officeDocument/2006/math">
                    <m:r>
                      <a:rPr lang="en-US" sz="2200" i="1">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&lt;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and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+ 1. </a:t>
                </a:r>
              </a:p>
              <a:p>
                <a:pPr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That means x =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That is,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x –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*y.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This leads to “there exists an integer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1, such that  0 </a:t>
                </a:r>
                <a14:m>
                  <m:oMath xmlns:m="http://schemas.openxmlformats.org/officeDocument/2006/math">
                    <m:r>
                      <a:rPr lang="en-US" sz="2200" i="1">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*y &lt; y.</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7B54C907-0C38-39CE-1EC7-3B958B0C7261}"/>
                  </a:ext>
                </a:extLst>
              </p:cNvPr>
              <p:cNvSpPr txBox="1">
                <a:spLocks noRot="1" noChangeAspect="1" noMove="1" noResize="1" noEditPoints="1" noAdjustHandles="1" noChangeArrowheads="1" noChangeShapeType="1" noTextEdit="1"/>
              </p:cNvSpPr>
              <p:nvPr/>
            </p:nvSpPr>
            <p:spPr>
              <a:xfrm>
                <a:off x="1699848" y="352446"/>
                <a:ext cx="9132276" cy="6377515"/>
              </a:xfrm>
              <a:prstGeom prst="rect">
                <a:avLst/>
              </a:prstGeom>
              <a:blipFill>
                <a:blip r:embed="rId2"/>
                <a:stretch>
                  <a:fillRect l="-868" t="-669" b="-860"/>
                </a:stretch>
              </a:blipFill>
            </p:spPr>
            <p:txBody>
              <a:bodyPr/>
              <a:lstStyle/>
              <a:p>
                <a:r>
                  <a:rPr lang="en-US">
                    <a:noFill/>
                  </a:rPr>
                  <a:t> </a:t>
                </a:r>
              </a:p>
            </p:txBody>
          </p:sp>
        </mc:Fallback>
      </mc:AlternateContent>
    </p:spTree>
    <p:extLst>
      <p:ext uri="{BB962C8B-B14F-4D97-AF65-F5344CB8AC3E}">
        <p14:creationId xmlns:p14="http://schemas.microsoft.com/office/powerpoint/2010/main" val="39426278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B54C907-0C38-39CE-1EC7-3B958B0C7261}"/>
                  </a:ext>
                </a:extLst>
              </p:cNvPr>
              <p:cNvSpPr txBox="1"/>
              <p:nvPr/>
            </p:nvSpPr>
            <p:spPr>
              <a:xfrm>
                <a:off x="895978" y="161695"/>
                <a:ext cx="9815565" cy="6172331"/>
              </a:xfrm>
              <a:prstGeom prst="rect">
                <a:avLst/>
              </a:prstGeom>
              <a:noFill/>
            </p:spPr>
            <p:txBody>
              <a:bodyPr wrap="square">
                <a:spAutoFit/>
              </a:bodyPr>
              <a:lstStyle/>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This leads to “there exists an integer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1, such that  0 </a:t>
                </a:r>
                <a14:m>
                  <m:oMath xmlns:m="http://schemas.openxmlformats.org/officeDocument/2006/math">
                    <m:r>
                      <a:rPr lang="en-US" sz="2200" i="1">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*y &lt; y.</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800"/>
                  </a:spcAft>
                </a:pPr>
                <a:endParaRPr lang="en-US" sz="22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Equivalently, there exists an integer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1, such that 0 </a:t>
                </a:r>
                <a14:m>
                  <m:oMath xmlns:m="http://schemas.openxmlformats.org/officeDocument/2006/math">
                    <m:r>
                      <a:rPr lang="en-US" sz="2200" i="1">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200" dirty="0">
                    <a:effectLst/>
                    <a:latin typeface="Calibri" panose="020F0502020204030204" pitchFamily="34" charset="0"/>
                    <a:ea typeface="DengXia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*y</a:t>
                </a:r>
                <a:r>
                  <a:rPr lang="en-US" sz="2200" dirty="0">
                    <a:effectLst/>
                    <a:latin typeface="Calibri" panose="020F0502020204030204" pitchFamily="34" charset="0"/>
                    <a:ea typeface="DengXian" panose="02010600030101010101" pitchFamily="2" charset="-122"/>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DengXian" panose="02010600030101010101" pitchFamily="2" charset="-122"/>
                        <a:cs typeface="Times New Roman" panose="02020603050405020304" pitchFamily="18" charset="0"/>
                      </a:rPr>
                      <m:t>≤ </m:t>
                    </m:r>
                  </m:oMath>
                </a14:m>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&lt;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+ 1)y.</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Assume that these are true for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“there exists an integer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1, such that  	     0 </a:t>
                </a:r>
                <a14:m>
                  <m:oMath xmlns:m="http://schemas.openxmlformats.org/officeDocument/2006/math">
                    <m:r>
                      <a:rPr lang="en-US" sz="2200" i="1">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*y &lt; y”.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800"/>
                  </a:spcAft>
                </a:pPr>
                <a:r>
                  <a:rPr lang="en-US" sz="2200"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f (</a:t>
                </a:r>
                <a:r>
                  <a:rPr lang="en-US" sz="22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&lt; y) is true, no further execution of “{ r := r – y; q := q + 1};” is needed. Otherwise,</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If (</a:t>
                </a:r>
                <a:r>
                  <a:rPr lang="en-US" sz="22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y) is true,  then r</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a:t>
                </a:r>
                <a:r>
                  <a:rPr lang="en-US" sz="22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y, and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+ 1, such that x =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y + r</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 </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       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f x =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y + r</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 </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then x =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+ 1) * y + (</a:t>
                </a:r>
                <a:r>
                  <a:rPr lang="en-US" sz="22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y )  using (4).</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x =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*y + 1 *y)  + (</a:t>
                </a:r>
                <a:r>
                  <a:rPr lang="en-US" sz="22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y )  =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*y + </a:t>
                </a:r>
                <a:r>
                  <a:rPr lang="en-US" sz="22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800"/>
                  </a:spcAft>
                </a:pP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Therefore, if ( </a:t>
                </a:r>
                <a:r>
                  <a:rPr lang="en-US" sz="22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y ) then r</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a:t>
                </a:r>
                <a:r>
                  <a:rPr lang="en-US" sz="22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y; and to keep the equations (2) hold,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+ 1 for each of the subtract y from r. </a:t>
                </a:r>
              </a:p>
              <a:p>
                <a:pPr marL="457200" marR="0">
                  <a:lnSpc>
                    <a:spcPct val="107000"/>
                  </a:lnSpc>
                  <a:spcBef>
                    <a:spcPts val="0"/>
                  </a:spcBef>
                  <a:spcAft>
                    <a:spcPts val="800"/>
                  </a:spcAft>
                </a:pP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That is, this leads to “if (r ≥ y) then { r := r – y; q := q + 1};”</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7B54C907-0C38-39CE-1EC7-3B958B0C7261}"/>
                  </a:ext>
                </a:extLst>
              </p:cNvPr>
              <p:cNvSpPr txBox="1">
                <a:spLocks noRot="1" noChangeAspect="1" noMove="1" noResize="1" noEditPoints="1" noAdjustHandles="1" noChangeArrowheads="1" noChangeShapeType="1" noTextEdit="1"/>
              </p:cNvSpPr>
              <p:nvPr/>
            </p:nvSpPr>
            <p:spPr>
              <a:xfrm>
                <a:off x="895978" y="161695"/>
                <a:ext cx="9815565" cy="6172331"/>
              </a:xfrm>
              <a:prstGeom prst="rect">
                <a:avLst/>
              </a:prstGeom>
              <a:blipFill>
                <a:blip r:embed="rId2"/>
                <a:stretch>
                  <a:fillRect r="-1304" b="-988"/>
                </a:stretch>
              </a:blipFill>
            </p:spPr>
            <p:txBody>
              <a:bodyPr/>
              <a:lstStyle/>
              <a:p>
                <a:r>
                  <a:rPr lang="en-US">
                    <a:noFill/>
                  </a:rPr>
                  <a:t> </a:t>
                </a:r>
              </a:p>
            </p:txBody>
          </p:sp>
        </mc:Fallback>
      </mc:AlternateContent>
    </p:spTree>
    <p:extLst>
      <p:ext uri="{BB962C8B-B14F-4D97-AF65-F5344CB8AC3E}">
        <p14:creationId xmlns:p14="http://schemas.microsoft.com/office/powerpoint/2010/main" val="1579506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9957" y="0"/>
            <a:ext cx="10200285" cy="6843797"/>
          </a:xfrm>
          <a:prstGeom prst="rect">
            <a:avLst/>
          </a:prstGeom>
        </p:spPr>
        <p:txBody>
          <a:bodyPr wrap="square">
            <a:spAutoFit/>
          </a:bodyPr>
          <a:lstStyle/>
          <a:p>
            <a:pPr>
              <a:lnSpc>
                <a:spcPct val="107000"/>
              </a:lnSpc>
              <a:spcAft>
                <a:spcPts val="800"/>
              </a:spcAft>
            </a:pPr>
            <a:r>
              <a:rPr lang="en-US" sz="2800" dirty="0">
                <a:ea typeface="Calibri" panose="020F0502020204030204" pitchFamily="34" charset="0"/>
                <a:cs typeface="Times New Roman" panose="02020603050405020304" pitchFamily="18" charset="0"/>
              </a:rPr>
              <a:t>Example of Binary(</a:t>
            </a:r>
            <a:r>
              <a:rPr lang="en-US" sz="2800" i="1" dirty="0">
                <a:latin typeface="Times New Roman" panose="02020603050405020304" pitchFamily="18" charset="0"/>
                <a:ea typeface="Calibri" panose="020F0502020204030204" pitchFamily="34" charset="0"/>
                <a:cs typeface="Times New Roman" panose="02020603050405020304" pitchFamily="18" charset="0"/>
              </a:rPr>
              <a:t>N</a:t>
            </a:r>
            <a:r>
              <a:rPr lang="en-US" sz="2800" dirty="0">
                <a:ea typeface="Calibri" panose="020F0502020204030204" pitchFamily="34" charset="0"/>
                <a:cs typeface="Times New Roman" panose="02020603050405020304" pitchFamily="18" charset="0"/>
              </a:rPr>
              <a:t>)</a:t>
            </a:r>
            <a:endParaRPr lang="en-US" sz="1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Design an algorithm, which:</a:t>
            </a:r>
          </a:p>
          <a:p>
            <a:pPr marL="342900" indent="-342900">
              <a:lnSpc>
                <a:spcPct val="107000"/>
              </a:lnSpc>
              <a:spcAft>
                <a:spcPts val="8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finds </a:t>
            </a:r>
            <a:r>
              <a:rPr lang="en-US" sz="2400" i="1"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number k of binary digits</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 representing a </a:t>
            </a:r>
            <a:r>
              <a:rPr lang="en-US" sz="2400" b="1"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positive decimal integer.</a:t>
            </a:r>
            <a:endPar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Analysis:  	Let k = 1. Since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&lt; 2</a:t>
            </a:r>
            <a:r>
              <a:rPr lang="en-US" sz="2400" baseline="30000" dirty="0">
                <a:solidFill>
                  <a:srgbClr val="0000FF"/>
                </a:solidFill>
                <a:latin typeface="Times New Roman" panose="02020603050405020304" pitchFamily="18" charset="0"/>
                <a:cs typeface="Times New Roman" panose="02020603050405020304" pitchFamily="18" charset="0"/>
              </a:rPr>
              <a:t>k</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a:t>
            </a:r>
            <a:r>
              <a:rPr lang="en-US" sz="24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1-1</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&lt; 2</a:t>
            </a:r>
            <a:r>
              <a:rPr lang="en-US" sz="2400" baseline="30000" dirty="0">
                <a:solidFill>
                  <a:srgbClr val="0000FF"/>
                </a:solidFill>
                <a:latin typeface="Times New Roman" panose="02020603050405020304" pitchFamily="18" charset="0"/>
                <a:cs typeface="Times New Roman" panose="02020603050405020304" pitchFamily="18" charset="0"/>
              </a:rPr>
              <a:t>1 </a:t>
            </a:r>
            <a:r>
              <a:rPr lang="en-US" sz="2400" dirty="0">
                <a:solidFill>
                  <a:srgbClr val="0000FF"/>
                </a:solidFill>
                <a:latin typeface="Times New Roman" panose="02020603050405020304" pitchFamily="18" charset="0"/>
                <a:cs typeface="Times New Roman" panose="02020603050405020304" pitchFamily="18" charset="0"/>
              </a:rPr>
              <a:t> = 1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&lt; 2.</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One bit can represent 0 or 1.</a:t>
            </a:r>
          </a:p>
          <a:p>
            <a:pPr lvl="1">
              <a:lnSpc>
                <a:spcPct val="107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Since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&lt; 2</a:t>
            </a:r>
            <a:r>
              <a:rPr lang="en-US" sz="2400" baseline="30000" dirty="0">
                <a:solidFill>
                  <a:srgbClr val="0000FF"/>
                </a:solidFill>
                <a:latin typeface="Times New Roman" panose="02020603050405020304" pitchFamily="18" charset="0"/>
                <a:cs typeface="Times New Roman" panose="02020603050405020304" pitchFamily="18" charset="0"/>
              </a:rPr>
              <a:t>k</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then </a:t>
            </a:r>
            <a:r>
              <a:rPr lang="en-US" sz="2400" dirty="0">
                <a:solidFill>
                  <a:srgbClr val="0000FF"/>
                </a:solidFill>
                <a:latin typeface="Times New Roman" panose="02020603050405020304" pitchFamily="18" charset="0"/>
                <a:cs typeface="Times New Roman" panose="02020603050405020304" pitchFamily="18" charset="0"/>
              </a:rPr>
              <a:t>log</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log</a:t>
            </a:r>
            <a:r>
              <a:rPr lang="en-US" sz="2400" baseline="-25000" dirty="0">
                <a:solidFill>
                  <a:srgbClr val="0000FF"/>
                </a:solidFill>
                <a:latin typeface="Times New Roman" panose="02020603050405020304" pitchFamily="18" charset="0"/>
                <a:cs typeface="Times New Roman" panose="02020603050405020304" pitchFamily="18" charset="0"/>
              </a:rPr>
              <a:t>2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&lt; log</a:t>
            </a:r>
            <a:r>
              <a:rPr lang="en-US" sz="2400" baseline="-25000" dirty="0">
                <a:solidFill>
                  <a:srgbClr val="0000FF"/>
                </a:solidFill>
                <a:latin typeface="Times New Roman" panose="02020603050405020304" pitchFamily="18" charset="0"/>
                <a:cs typeface="Times New Roman" panose="02020603050405020304" pitchFamily="18" charset="0"/>
              </a:rPr>
              <a:t>2 </a:t>
            </a:r>
            <a:r>
              <a:rPr lang="en-US" sz="2400" dirty="0">
                <a:solidFill>
                  <a:srgbClr val="0000FF"/>
                </a:solidFill>
                <a:latin typeface="Times New Roman" panose="02020603050405020304" pitchFamily="18" charset="0"/>
                <a:cs typeface="Times New Roman" panose="02020603050405020304" pitchFamily="18" charset="0"/>
              </a:rPr>
              <a:t>2</a:t>
            </a:r>
            <a:r>
              <a:rPr lang="en-US" sz="2400" baseline="30000" dirty="0">
                <a:solidFill>
                  <a:srgbClr val="0000FF"/>
                </a:solidFill>
                <a:latin typeface="Times New Roman" panose="02020603050405020304" pitchFamily="18" charset="0"/>
                <a:cs typeface="Times New Roman" panose="02020603050405020304" pitchFamily="18" charset="0"/>
              </a:rPr>
              <a:t>k</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lvl="1">
              <a:lnSpc>
                <a:spcPct val="107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k-1</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log</a:t>
            </a:r>
            <a:r>
              <a:rPr lang="en-US" sz="2400" baseline="-25000" dirty="0">
                <a:solidFill>
                  <a:srgbClr val="0000FF"/>
                </a:solidFill>
                <a:latin typeface="Times New Roman" panose="02020603050405020304" pitchFamily="18" charset="0"/>
                <a:cs typeface="Times New Roman" panose="02020603050405020304" pitchFamily="18" charset="0"/>
              </a:rPr>
              <a:t>2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&lt; k</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That means, k-1</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log</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a:t>
            </a:r>
            <a:r>
              <a:rPr lang="en-US" sz="2400" baseline="-2500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&lt; k</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lvl="1">
              <a:lnSpc>
                <a:spcPct val="107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k</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log</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a:t>
            </a:r>
            <a:r>
              <a:rPr lang="en-US" sz="2400" baseline="-2500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+ 1 &lt; k + 1</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For example</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one binary digit to represent 0 or 1. (i.e., </a:t>
            </a:r>
            <a:r>
              <a:rPr lang="en-US" sz="2400" u="sng"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u="sng"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two binary digits to represent 2 through 3. (i.e., </a:t>
            </a:r>
            <a:r>
              <a:rPr lang="en-US" sz="2400" u="sng" dirty="0">
                <a:latin typeface="Times New Roman" panose="02020603050405020304" pitchFamily="18" charset="0"/>
                <a:ea typeface="Calibri" panose="020F0502020204030204" pitchFamily="34" charset="0"/>
                <a:cs typeface="Times New Roman" panose="02020603050405020304" pitchFamily="18" charset="0"/>
              </a:rPr>
              <a:t>10</a:t>
            </a:r>
            <a:r>
              <a:rPr lang="en-US" sz="2400" dirty="0">
                <a:latin typeface="Times New Roman" panose="02020603050405020304" pitchFamily="18" charset="0"/>
                <a:ea typeface="Calibri" panose="020F0502020204030204" pitchFamily="34" charset="0"/>
                <a:cs typeface="Times New Roman" panose="02020603050405020304" pitchFamily="18" charset="0"/>
              </a:rPr>
              <a:t> through </a:t>
            </a:r>
            <a:r>
              <a:rPr lang="en-US" sz="2400" u="sng" dirty="0">
                <a:latin typeface="Times New Roman" panose="02020603050405020304" pitchFamily="18" charset="0"/>
                <a:ea typeface="Calibri" panose="020F0502020204030204" pitchFamily="34" charset="0"/>
                <a:cs typeface="Times New Roman" panose="02020603050405020304" pitchFamily="18" charset="0"/>
              </a:rPr>
              <a:t>11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three binary digits to represent 4 through 7. (i.e., </a:t>
            </a:r>
            <a:r>
              <a:rPr lang="en-US" sz="2400" u="sng" dirty="0">
                <a:latin typeface="Times New Roman" panose="02020603050405020304" pitchFamily="18" charset="0"/>
                <a:ea typeface="Calibri" panose="020F0502020204030204" pitchFamily="34" charset="0"/>
                <a:cs typeface="Times New Roman" panose="02020603050405020304" pitchFamily="18" charset="0"/>
              </a:rPr>
              <a:t>100</a:t>
            </a:r>
            <a:r>
              <a:rPr lang="en-US" sz="2400" dirty="0">
                <a:latin typeface="Times New Roman" panose="02020603050405020304" pitchFamily="18" charset="0"/>
                <a:ea typeface="Calibri" panose="020F0502020204030204" pitchFamily="34" charset="0"/>
                <a:cs typeface="Times New Roman" panose="02020603050405020304" pitchFamily="18" charset="0"/>
              </a:rPr>
              <a:t> through </a:t>
            </a:r>
            <a:r>
              <a:rPr lang="en-US" sz="2400" u="sng" dirty="0">
                <a:latin typeface="Times New Roman" panose="02020603050405020304" pitchFamily="18" charset="0"/>
                <a:ea typeface="Calibri" panose="020F0502020204030204" pitchFamily="34" charset="0"/>
                <a:cs typeface="Times New Roman" panose="02020603050405020304" pitchFamily="18" charset="0"/>
              </a:rPr>
              <a:t>111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four binary digits to represent 8 through 15. (i.e., </a:t>
            </a:r>
            <a:r>
              <a:rPr lang="en-US" sz="2400" u="sng" dirty="0">
                <a:latin typeface="Times New Roman" panose="02020603050405020304" pitchFamily="18" charset="0"/>
                <a:ea typeface="Calibri" panose="020F0502020204030204" pitchFamily="34" charset="0"/>
                <a:cs typeface="Times New Roman" panose="02020603050405020304" pitchFamily="18" charset="0"/>
              </a:rPr>
              <a:t>1000</a:t>
            </a:r>
            <a:r>
              <a:rPr lang="en-US" sz="2400" dirty="0">
                <a:latin typeface="Times New Roman" panose="02020603050405020304" pitchFamily="18" charset="0"/>
                <a:ea typeface="Calibri" panose="020F0502020204030204" pitchFamily="34" charset="0"/>
                <a:cs typeface="Times New Roman" panose="02020603050405020304" pitchFamily="18" charset="0"/>
              </a:rPr>
              <a:t> through </a:t>
            </a:r>
            <a:r>
              <a:rPr lang="en-US" sz="2400" u="sng" dirty="0">
                <a:latin typeface="Times New Roman" panose="02020603050405020304" pitchFamily="18" charset="0"/>
                <a:ea typeface="Calibri" panose="020F0502020204030204" pitchFamily="34" charset="0"/>
                <a:cs typeface="Times New Roman" panose="02020603050405020304" pitchFamily="18" charset="0"/>
              </a:rPr>
              <a:t>1111</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etc.</a:t>
            </a:r>
          </a:p>
        </p:txBody>
      </p:sp>
    </p:spTree>
    <p:extLst>
      <p:ext uri="{BB962C8B-B14F-4D97-AF65-F5344CB8AC3E}">
        <p14:creationId xmlns:p14="http://schemas.microsoft.com/office/powerpoint/2010/main" val="30155537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1795" y="921344"/>
            <a:ext cx="9554547" cy="5624232"/>
          </a:xfrm>
          <a:prstGeom prst="rect">
            <a:avLst/>
          </a:prstGeom>
        </p:spPr>
        <p:txBody>
          <a:bodyPr wrap="squar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Prove T(n) =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T(n) = T(</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n/2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  c(n)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T(1)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(assume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 1); </a:t>
            </a:r>
          </a:p>
          <a:p>
            <a:r>
              <a:rPr lang="en-US" sz="2200" dirty="0">
                <a:latin typeface="Times New Roman" panose="02020603050405020304" pitchFamily="18" charset="0"/>
                <a:ea typeface="Calibri" panose="020F0502020204030204" pitchFamily="34" charset="0"/>
                <a:cs typeface="Times New Roman" panose="02020603050405020304" pitchFamily="18" charset="0"/>
              </a:rPr>
              <a:t>Solution:  </a:t>
            </a:r>
          </a:p>
          <a:p>
            <a:r>
              <a:rPr lang="en-US" sz="2200" dirty="0">
                <a:latin typeface="Times New Roman" panose="02020603050405020304" pitchFamily="18" charset="0"/>
                <a:ea typeface="Calibri" panose="020F0502020204030204" pitchFamily="34" charset="0"/>
                <a:cs typeface="Times New Roman" panose="02020603050405020304" pitchFamily="18" charset="0"/>
              </a:rPr>
              <a:t>(need to check the correctness of the following)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Let n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T(n)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k-i</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k-i+1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k-i+2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 k = </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T(2</a:t>
            </a:r>
            <a:r>
              <a:rPr lang="en-US" sz="22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k-k</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1+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2n -1 = O(n) recursive calls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The algorithm will take n calls, and therefore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908950" y="1211605"/>
            <a:ext cx="4037725" cy="2031325"/>
          </a:xfrm>
          <a:prstGeom prst="rect">
            <a:avLst/>
          </a:prstGeom>
          <a:noFill/>
          <a:ln>
            <a:solidFill>
              <a:srgbClr val="0000FF"/>
            </a:solidFill>
          </a:ln>
        </p:spPr>
        <p:txBody>
          <a:bodyPr wrap="square" rtlCol="0">
            <a:spAutoFit/>
          </a:bodyPr>
          <a:lstStyle/>
          <a:p>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function</a:t>
            </a:r>
            <a:r>
              <a:rPr 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divide(x, y)</a:t>
            </a:r>
            <a:endPar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if  x = 0, then return (q, r) := (0, 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(q, r) := divide(</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 x/2 </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 , 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q := 2 * q,  r := 2 * 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if x is odd then r := r +1;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if r  ≥ y then { r := r – y; q := q +1};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return (q, r)</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loud Callout 2">
            <a:extLst>
              <a:ext uri="{FF2B5EF4-FFF2-40B4-BE49-F238E27FC236}">
                <a16:creationId xmlns:a16="http://schemas.microsoft.com/office/drawing/2014/main" id="{323A06EB-7D82-4003-A111-9EC927F7F829}"/>
              </a:ext>
            </a:extLst>
          </p:cNvPr>
          <p:cNvSpPr/>
          <p:nvPr/>
        </p:nvSpPr>
        <p:spPr>
          <a:xfrm flipH="1">
            <a:off x="906517" y="921343"/>
            <a:ext cx="325124" cy="290261"/>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result for smiley face images">
            <a:extLst>
              <a:ext uri="{FF2B5EF4-FFF2-40B4-BE49-F238E27FC236}">
                <a16:creationId xmlns:a16="http://schemas.microsoft.com/office/drawing/2014/main" id="{F7A3B598-BBC9-4065-8A36-50B8B59447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92941">
            <a:off x="836187" y="864773"/>
            <a:ext cx="555509" cy="363655"/>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Help 2">
            <a:hlinkClick r:id="" action="ppaction://noaction" highlightClick="1"/>
            <a:extLst>
              <a:ext uri="{FF2B5EF4-FFF2-40B4-BE49-F238E27FC236}">
                <a16:creationId xmlns:a16="http://schemas.microsoft.com/office/drawing/2014/main" id="{C0674946-32F6-30FA-B1FC-B0806C55AE37}"/>
              </a:ext>
            </a:extLst>
          </p:cNvPr>
          <p:cNvSpPr/>
          <p:nvPr/>
        </p:nvSpPr>
        <p:spPr>
          <a:xfrm>
            <a:off x="5199487" y="916990"/>
            <a:ext cx="896513" cy="95115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9345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C65CB3-B15E-4905-B0CD-3011558E85E4}"/>
              </a:ext>
            </a:extLst>
          </p:cNvPr>
          <p:cNvSpPr txBox="1"/>
          <p:nvPr/>
        </p:nvSpPr>
        <p:spPr>
          <a:xfrm>
            <a:off x="3291840" y="2629990"/>
            <a:ext cx="5608319" cy="523220"/>
          </a:xfrm>
          <a:prstGeom prst="rect">
            <a:avLst/>
          </a:prstGeom>
          <a:noFill/>
        </p:spPr>
        <p:txBody>
          <a:bodyPr wrap="square" rtlCol="0">
            <a:spAutoFit/>
          </a:bodyPr>
          <a:lstStyle/>
          <a:p>
            <a:r>
              <a:rPr lang="en-US" sz="2800" dirty="0"/>
              <a:t>End of Proof of Program Correction.</a:t>
            </a:r>
          </a:p>
        </p:txBody>
      </p:sp>
    </p:spTree>
    <p:extLst>
      <p:ext uri="{BB962C8B-B14F-4D97-AF65-F5344CB8AC3E}">
        <p14:creationId xmlns:p14="http://schemas.microsoft.com/office/powerpoint/2010/main" val="110854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94804" y="689559"/>
                <a:ext cx="9536412" cy="5955220"/>
              </a:xfrm>
              <a:prstGeom prst="rect">
                <a:avLst/>
              </a:prstGeom>
            </p:spPr>
            <p:txBody>
              <a:bodyPr wrap="square">
                <a:spAutoFit/>
              </a:bodyPr>
              <a:lstStyle/>
              <a:p>
                <a:pPr>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Example of Binary(</a:t>
                </a:r>
                <a:r>
                  <a:rPr lang="en-US" sz="2800" i="1" dirty="0">
                    <a:latin typeface="Times New Roman" panose="02020603050405020304" pitchFamily="18" charset="0"/>
                    <a:ea typeface="Calibri" panose="020F0502020204030204" pitchFamily="34" charset="0"/>
                    <a:cs typeface="Times New Roman" panose="02020603050405020304" pitchFamily="18" charset="0"/>
                  </a:rPr>
                  <a:t>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Design an algorithm for finding </a:t>
                </a:r>
                <a:r>
                  <a:rPr lang="en-US" sz="2400" i="1"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number k of binary digits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the binary representation of a positive decimal integer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p>
              <a:p>
                <a:pPr lvl="0" indent="457200" eaLnBrk="0" fontAlgn="base" hangingPunct="0">
                  <a:spcBef>
                    <a:spcPct val="0"/>
                  </a:spcBef>
                  <a:spcAft>
                    <a:spcPct val="0"/>
                  </a:spcAft>
                </a:pPr>
                <a:endParaRPr lang="en-US" altLang="en-US" sz="2400" spc="-100" dirty="0">
                  <a:latin typeface="Consolas" panose="020B0609020204030204" pitchFamily="49" charset="0"/>
                  <a:ea typeface="Calibri" panose="020F0502020204030204" pitchFamily="34" charset="0"/>
                  <a:cs typeface="Times New Roman" panose="02020603050405020304" pitchFamily="18" charset="0"/>
                </a:endParaRPr>
              </a:p>
              <a:p>
                <a:pPr lvl="0" indent="457200" eaLnBrk="0" fontAlgn="base" hangingPunct="0">
                  <a:spcBef>
                    <a:spcPct val="0"/>
                  </a:spcBef>
                  <a:spcAft>
                    <a:spcPct val="0"/>
                  </a:spcAft>
                </a:pP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Algorithm Binary(</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a:t>
                </a:r>
                <a:endParaRPr lang="en-US" altLang="en-US" sz="2400" spc="-100" dirty="0">
                  <a:latin typeface="Consolas" panose="020B0609020204030204" pitchFamily="49" charset="0"/>
                  <a:cs typeface="Times New Roman" panose="02020603050405020304" pitchFamily="18" charset="0"/>
                </a:endParaRPr>
              </a:p>
              <a:p>
                <a:pPr lvl="0" indent="457200" eaLnBrk="0" fontAlgn="base" hangingPunct="0">
                  <a:spcBef>
                    <a:spcPct val="0"/>
                  </a:spcBef>
                  <a:spcAft>
                    <a:spcPct val="0"/>
                  </a:spcAft>
                </a:pP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	</a:t>
                </a:r>
                <a:r>
                  <a:rPr lang="en-US" altLang="en-US" sz="2400" spc="-100" dirty="0">
                    <a:latin typeface="Times New Roman" panose="02020603050405020304" pitchFamily="18" charset="0"/>
                    <a:ea typeface="Calibri" panose="020F0502020204030204" pitchFamily="34" charset="0"/>
                    <a:cs typeface="Times New Roman" panose="02020603050405020304" pitchFamily="18" charset="0"/>
                  </a:rPr>
                  <a:t>Input: 	A positive decimal integer </a:t>
                </a:r>
                <a:r>
                  <a:rPr lang="en-US" sz="2400" i="1" dirty="0">
                    <a:latin typeface="Times New Roman" panose="02020603050405020304" pitchFamily="18" charset="0"/>
                    <a:ea typeface="Calibri" panose="020F0502020204030204" pitchFamily="34" charset="0"/>
                    <a:cs typeface="Times New Roman" panose="02020603050405020304" pitchFamily="18" charset="0"/>
                  </a:rPr>
                  <a:t>N </a:t>
                </a:r>
              </a:p>
              <a:p>
                <a:pPr lvl="0" indent="457200" eaLnBrk="0" fontAlgn="base" hangingPunct="0">
                  <a:spcBef>
                    <a:spcPct val="0"/>
                  </a:spcBef>
                  <a:spcAft>
                    <a:spcPct val="0"/>
                  </a:spcAft>
                </a:pPr>
                <a:r>
                  <a:rPr lang="en-US" altLang="en-US" sz="2400" spc="-100" dirty="0">
                    <a:latin typeface="Times New Roman" panose="02020603050405020304" pitchFamily="18" charset="0"/>
                    <a:ea typeface="Calibri" panose="020F0502020204030204" pitchFamily="34" charset="0"/>
                    <a:cs typeface="Times New Roman" panose="02020603050405020304" pitchFamily="18" charset="0"/>
                  </a:rPr>
                  <a:t>	Output: The number of binary digits in </a:t>
                </a:r>
                <a:r>
                  <a:rPr lang="en-US" altLang="en-US" sz="2400" i="1" spc="-100" dirty="0">
                    <a:latin typeface="Times New Roman" panose="02020603050405020304" pitchFamily="18" charset="0"/>
                    <a:ea typeface="Calibri" panose="020F0502020204030204" pitchFamily="34" charset="0"/>
                    <a:cs typeface="Times New Roman" panose="02020603050405020304" pitchFamily="18" charset="0"/>
                  </a:rPr>
                  <a:t>N</a:t>
                </a:r>
                <a:r>
                  <a:rPr lang="en-US" altLang="en-US" sz="2400" spc="-100" dirty="0">
                    <a:latin typeface="Times New Roman" panose="02020603050405020304" pitchFamily="18" charset="0"/>
                    <a:ea typeface="Calibri" panose="020F0502020204030204" pitchFamily="34" charset="0"/>
                    <a:cs typeface="Times New Roman" panose="02020603050405020304" pitchFamily="18" charset="0"/>
                  </a:rPr>
                  <a:t>’s binary representation</a:t>
                </a:r>
                <a:endParaRPr lang="en-US" altLang="en-US" sz="2400" spc="-100" dirty="0">
                  <a:latin typeface="Times New Roman" panose="02020603050405020304" pitchFamily="18" charset="0"/>
                  <a:cs typeface="Times New Roman" panose="02020603050405020304" pitchFamily="18" charset="0"/>
                </a:endParaRPr>
              </a:p>
              <a:p>
                <a:pPr lvl="0" indent="457200" eaLnBrk="0" fontAlgn="base" hangingPunct="0">
                  <a:spcBef>
                    <a:spcPct val="0"/>
                  </a:spcBef>
                  <a:spcAft>
                    <a:spcPct val="0"/>
                  </a:spcAft>
                </a:pP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	k ← 1; </a:t>
                </a:r>
                <a:endParaRPr lang="en-US" altLang="en-US" sz="2400" spc="-100" dirty="0">
                  <a:latin typeface="Consolas" panose="020B0609020204030204" pitchFamily="49" charset="0"/>
                  <a:cs typeface="Times New Roman" panose="02020603050405020304" pitchFamily="18" charset="0"/>
                </a:endParaRPr>
              </a:p>
              <a:p>
                <a:pPr lvl="0" indent="457200" eaLnBrk="0" fontAlgn="base" hangingPunct="0">
                  <a:spcBef>
                    <a:spcPct val="0"/>
                  </a:spcBef>
                  <a:spcAft>
                    <a:spcPct val="0"/>
                  </a:spcAft>
                </a:pP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	while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 &gt; 1) do </a:t>
                </a:r>
                <a:r>
                  <a:rPr lang="en-US" alt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endParaRPr lang="en-US" altLang="en-US" sz="2400" spc="-100" dirty="0">
                  <a:solidFill>
                    <a:srgbClr val="0000FF"/>
                  </a:solidFill>
                  <a:latin typeface="Consolas" panose="020B0609020204030204" pitchFamily="49" charset="0"/>
                  <a:cs typeface="Times New Roman" panose="02020603050405020304" pitchFamily="18" charset="0"/>
                </a:endParaRPr>
              </a:p>
              <a:p>
                <a:pPr lvl="0" indent="457200" eaLnBrk="0" fontAlgn="base" hangingPunct="0">
                  <a:spcBef>
                    <a:spcPct val="0"/>
                  </a:spcBef>
                  <a:spcAft>
                    <a:spcPct val="0"/>
                  </a:spcAft>
                </a:pP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alt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 </a:t>
                </a:r>
                <a:r>
                  <a:rPr lang="en-US" altLang="en-US" sz="2400" spc="-100" baseline="-300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N </a:t>
                </a:r>
                <a:r>
                  <a:rPr lang="en-US" alt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/2</a:t>
                </a:r>
                <a:r>
                  <a:rPr lang="en-US" altLang="en-US" sz="2400" spc="-100" baseline="-300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a:t>
                </a:r>
                <a:r>
                  <a:rPr lang="en-US" altLang="en-US" sz="2400" spc="-100" dirty="0">
                    <a:latin typeface="Times New Roman" panose="02020603050405020304" pitchFamily="18" charset="0"/>
                    <a:ea typeface="Calibri" panose="020F0502020204030204" pitchFamily="34" charset="0"/>
                    <a:cs typeface="Times New Roman" panose="02020603050405020304" pitchFamily="18" charset="0"/>
                  </a:rPr>
                  <a:t> </a:t>
                </a:r>
              </a:p>
              <a:p>
                <a:pPr lvl="0" indent="457200" eaLnBrk="0" fontAlgn="base" hangingPunct="0">
                  <a:spcBef>
                    <a:spcPct val="0"/>
                  </a:spcBef>
                  <a:spcAft>
                    <a:spcPct val="0"/>
                  </a:spcAft>
                </a:pPr>
                <a:r>
                  <a:rPr lang="en-US" altLang="en-US" sz="24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k ← k + 1</a:t>
                </a:r>
                <a:r>
                  <a:rPr lang="en-US" alt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altLang="en-US" sz="2400" spc="-100" baseline="-300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a:t>
                </a:r>
                <a:r>
                  <a:rPr lang="en-US" alt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altLang="en-US" sz="2400" spc="-1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spc="-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indent="0"/>
                <a:r>
                  <a:rPr lang="en-US" altLang="en-US" sz="2400" spc="-1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return k;</a:t>
                </a:r>
                <a:r>
                  <a:rPr lang="en-US" altLang="en-US" sz="2400" spc="-100" dirty="0">
                    <a:latin typeface="Consolas" panose="020B0609020204030204" pitchFamily="49" charset="0"/>
                    <a:cs typeface="Times New Roman" panose="02020603050405020304" pitchFamily="18" charset="0"/>
                  </a:rPr>
                  <a:t> </a:t>
                </a:r>
              </a:p>
              <a:p>
                <a:pPr indent="0"/>
                <a:endParaRPr lang="en-US" altLang="en-US" sz="2400" spc="-100" dirty="0">
                  <a:latin typeface="Consolas" panose="020B0609020204030204" pitchFamily="49" charset="0"/>
                  <a:cs typeface="Times New Roman" panose="02020603050405020304" pitchFamily="18" charset="0"/>
                </a:endParaRPr>
              </a:p>
              <a:p>
                <a:r>
                  <a:rPr lang="en-US" altLang="en-US" sz="2400" i="1" spc="-100" dirty="0">
                    <a:highlight>
                      <a:srgbClr val="FFFF00"/>
                    </a:highlight>
                    <a:latin typeface="Times New Roman" panose="02020603050405020304" pitchFamily="18" charset="0"/>
                    <a:cs typeface="Times New Roman" panose="02020603050405020304" pitchFamily="18" charset="0"/>
                  </a:rPr>
                  <a:t>Time efficiency is </a:t>
                </a:r>
                <a:r>
                  <a:rPr lang="en-US" altLang="en-US" sz="24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k</a:t>
                </a:r>
                <a:r>
                  <a:rPr lang="en-US" altLang="en-US" sz="2400" i="1" spc="-100" dirty="0">
                    <a:highlight>
                      <a:srgbClr val="FFFF00"/>
                    </a:highlight>
                    <a:latin typeface="Times New Roman" panose="02020603050405020304" pitchFamily="18" charset="0"/>
                    <a:cs typeface="Times New Roman" panose="02020603050405020304" pitchFamily="18" charset="0"/>
                  </a:rPr>
                  <a:t> </a:t>
                </a:r>
                <a:r>
                  <a:rPr lang="en-US" altLang="en-US" sz="2400" spc="-100" dirty="0">
                    <a:highlight>
                      <a:srgbClr val="FFFF00"/>
                    </a:highlight>
                    <a:latin typeface="Times New Roman" panose="02020603050405020304" pitchFamily="18" charset="0"/>
                    <a:cs typeface="Times New Roman" panose="02020603050405020304" pitchFamily="18" charset="0"/>
                  </a:rPr>
                  <a:t>= </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log</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+ 1, for a large k, 2</a:t>
                </a:r>
                <a:r>
                  <a:rPr 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k-1</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&lt;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k</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p>
              <a:p>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It can be computed via T(</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T(</a:t>
                </a:r>
                <a:r>
                  <a:rPr lang="en-US" altLang="en-US" sz="2400" spc="-100" baseline="-30000" dirty="0">
                    <a:solidFill>
                      <a:srgbClr val="0000FF"/>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 </a:t>
                </a:r>
                <a:r>
                  <a:rPr lang="en-US" altLang="en-US" sz="2400" spc="-100" dirty="0">
                    <a:solidFill>
                      <a:srgbClr val="0000FF"/>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/2</a:t>
                </a:r>
                <a:r>
                  <a:rPr lang="en-US" altLang="en-US" sz="2400" spc="-100" baseline="-30000" dirty="0">
                    <a:solidFill>
                      <a:srgbClr val="0000FF"/>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+ 1, where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2</a:t>
                </a:r>
                <a:r>
                  <a:rPr 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k</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endParaRPr lang="en-US" altLang="en-US" sz="2400" spc="-100" dirty="0">
                  <a:highlight>
                    <a:srgbClr val="FFFF00"/>
                  </a:highlight>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94804" y="689559"/>
                <a:ext cx="9536412" cy="5955220"/>
              </a:xfrm>
              <a:prstGeom prst="rect">
                <a:avLst/>
              </a:prstGeom>
              <a:blipFill>
                <a:blip r:embed="rId2"/>
                <a:stretch>
                  <a:fillRect l="-1278" t="-1024" b="-1433"/>
                </a:stretch>
              </a:blipFill>
            </p:spPr>
            <p:txBody>
              <a:bodyPr/>
              <a:lstStyle/>
              <a:p>
                <a:r>
                  <a:rPr lang="en-US">
                    <a:noFill/>
                  </a:rPr>
                  <a:t> </a:t>
                </a:r>
              </a:p>
            </p:txBody>
          </p:sp>
        </mc:Fallback>
      </mc:AlternateContent>
      <p:sp>
        <p:nvSpPr>
          <p:cNvPr id="8" name="Rectangle 6"/>
          <p:cNvSpPr>
            <a:spLocks noChangeArrowheads="1"/>
          </p:cNvSpPr>
          <p:nvPr/>
        </p:nvSpPr>
        <p:spPr bwMode="auto">
          <a:xfrm>
            <a:off x="241540" y="5177235"/>
            <a:ext cx="20313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A215D02F-0739-45A8-A61A-80E8AEEB4176}"/>
              </a:ext>
            </a:extLst>
          </p:cNvPr>
          <p:cNvSpPr/>
          <p:nvPr/>
        </p:nvSpPr>
        <p:spPr>
          <a:xfrm>
            <a:off x="7056662" y="5248755"/>
            <a:ext cx="3993273"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Requires four bits to encode 15 as </a:t>
            </a:r>
            <a:r>
              <a:rPr lang="en-US" u="sng" dirty="0">
                <a:latin typeface="Times New Roman" panose="02020603050405020304" pitchFamily="18" charset="0"/>
                <a:ea typeface="Calibri" panose="020F0502020204030204" pitchFamily="34" charset="0"/>
                <a:cs typeface="Times New Roman" panose="02020603050405020304" pitchFamily="18" charset="0"/>
              </a:rPr>
              <a:t>1111</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4" name="TextBox 3">
            <a:extLst>
              <a:ext uri="{FF2B5EF4-FFF2-40B4-BE49-F238E27FC236}">
                <a16:creationId xmlns:a16="http://schemas.microsoft.com/office/drawing/2014/main" id="{382B431B-55A5-431F-811F-DAD246DAD4F1}"/>
              </a:ext>
            </a:extLst>
          </p:cNvPr>
          <p:cNvSpPr txBox="1"/>
          <p:nvPr/>
        </p:nvSpPr>
        <p:spPr>
          <a:xfrm>
            <a:off x="9194554" y="1786253"/>
            <a:ext cx="265585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The number of executions of </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&gt; </a:t>
            </a:r>
            <a:r>
              <a:rPr lang="en-US" dirty="0"/>
              <a:t>is 4 times.</a:t>
            </a:r>
          </a:p>
          <a:p>
            <a:r>
              <a:rPr lang="en-US" dirty="0"/>
              <a:t>The number of executions of </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a:t>
            </a:r>
            <a:r>
              <a:rPr lang="en-US" dirty="0"/>
              <a:t> is 3 times.</a:t>
            </a:r>
          </a:p>
          <a:p>
            <a:r>
              <a:rPr lang="en-US" dirty="0"/>
              <a:t>The number of executions of / is 3 times.</a:t>
            </a:r>
          </a:p>
        </p:txBody>
      </p:sp>
      <p:graphicFrame>
        <p:nvGraphicFramePr>
          <p:cNvPr id="6" name="Table 6">
            <a:extLst>
              <a:ext uri="{FF2B5EF4-FFF2-40B4-BE49-F238E27FC236}">
                <a16:creationId xmlns:a16="http://schemas.microsoft.com/office/drawing/2014/main" id="{B2E5221A-D590-4D36-A9A0-010EB3D72410}"/>
              </a:ext>
            </a:extLst>
          </p:cNvPr>
          <p:cNvGraphicFramePr>
            <a:graphicFrameLocks noGrp="1"/>
          </p:cNvGraphicFramePr>
          <p:nvPr>
            <p:extLst>
              <p:ext uri="{D42A27DB-BD31-4B8C-83A1-F6EECF244321}">
                <p14:modId xmlns:p14="http://schemas.microsoft.com/office/powerpoint/2010/main" val="1854824896"/>
              </p:ext>
            </p:extLst>
          </p:nvPr>
        </p:nvGraphicFramePr>
        <p:xfrm>
          <a:off x="6338595" y="3931431"/>
          <a:ext cx="5511812" cy="1188720"/>
        </p:xfrm>
        <a:graphic>
          <a:graphicData uri="http://schemas.openxmlformats.org/drawingml/2006/table">
            <a:tbl>
              <a:tblPr firstRow="1" bandRow="1">
                <a:tableStyleId>{5C22544A-7EE6-4342-B048-85BDC9FD1C3A}</a:tableStyleId>
              </a:tblPr>
              <a:tblGrid>
                <a:gridCol w="903577">
                  <a:extLst>
                    <a:ext uri="{9D8B030D-6E8A-4147-A177-3AD203B41FA5}">
                      <a16:colId xmlns:a16="http://schemas.microsoft.com/office/drawing/2014/main" val="423761650"/>
                    </a:ext>
                  </a:extLst>
                </a:gridCol>
                <a:gridCol w="1024053">
                  <a:extLst>
                    <a:ext uri="{9D8B030D-6E8A-4147-A177-3AD203B41FA5}">
                      <a16:colId xmlns:a16="http://schemas.microsoft.com/office/drawing/2014/main" val="3440527030"/>
                    </a:ext>
                  </a:extLst>
                </a:gridCol>
                <a:gridCol w="923657">
                  <a:extLst>
                    <a:ext uri="{9D8B030D-6E8A-4147-A177-3AD203B41FA5}">
                      <a16:colId xmlns:a16="http://schemas.microsoft.com/office/drawing/2014/main" val="705924636"/>
                    </a:ext>
                  </a:extLst>
                </a:gridCol>
                <a:gridCol w="873458">
                  <a:extLst>
                    <a:ext uri="{9D8B030D-6E8A-4147-A177-3AD203B41FA5}">
                      <a16:colId xmlns:a16="http://schemas.microsoft.com/office/drawing/2014/main" val="4168654198"/>
                    </a:ext>
                  </a:extLst>
                </a:gridCol>
                <a:gridCol w="1787067">
                  <a:extLst>
                    <a:ext uri="{9D8B030D-6E8A-4147-A177-3AD203B41FA5}">
                      <a16:colId xmlns:a16="http://schemas.microsoft.com/office/drawing/2014/main" val="2742839680"/>
                    </a:ext>
                  </a:extLst>
                </a:gridCol>
              </a:tblGrid>
              <a:tr h="319296">
                <a:tc>
                  <a:txBody>
                    <a:bodyPr/>
                    <a:lstStyle/>
                    <a:p>
                      <a:r>
                        <a:rPr lang="en-US" sz="2000" b="0" dirty="0">
                          <a:solidFill>
                            <a:schemeClr val="tx1"/>
                          </a:solidFill>
                        </a:rPr>
                        <a:t>(</a:t>
                      </a:r>
                      <a:r>
                        <a:rPr lang="en-US" sz="2000" b="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a:t>
                      </a:r>
                      <a:r>
                        <a:rPr lang="en-US" sz="2000" b="0" dirty="0">
                          <a:solidFill>
                            <a:schemeClr val="tx1"/>
                          </a:solidFill>
                        </a:rPr>
                        <a:t> &gt;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000" b="0" dirty="0">
                          <a:solidFill>
                            <a:srgbClr val="0000FF"/>
                          </a:solidFill>
                        </a:rPr>
                        <a:t>15 &gt;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a:ea typeface="+mn-ea"/>
                          <a:cs typeface="+mn-cs"/>
                        </a:rPr>
                        <a:t>7 &gt;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a:ea typeface="+mn-ea"/>
                          <a:cs typeface="+mn-cs"/>
                        </a:rPr>
                        <a:t>3 &gt;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a:solidFill>
                            <a:srgbClr val="0000FF"/>
                          </a:solidFill>
                        </a:rPr>
                        <a:t>1 &gt; 1 (false)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4061784"/>
                  </a:ext>
                </a:extLst>
              </a:tr>
              <a:tr h="319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ea typeface="Calibri" panose="020F0502020204030204" pitchFamily="34" charset="0"/>
                          <a:cs typeface="Times New Roman" panose="02020603050405020304" pitchFamily="18" charset="0"/>
                        </a:rPr>
                        <a:t>N</a:t>
                      </a:r>
                      <a:r>
                        <a:rPr lang="en-US" sz="2000" b="0" dirty="0">
                          <a:solidFill>
                            <a:srgbClr val="0000FF"/>
                          </a:solidFill>
                        </a:rPr>
                        <a:t>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altLang="en-US" sz="20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15/2</a:t>
                      </a:r>
                      <a:r>
                        <a:rPr lang="en-US" altLang="en-US" sz="20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en-US" sz="20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7/2</a:t>
                      </a:r>
                      <a:r>
                        <a:rPr lang="en-US" altLang="en-US" sz="20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3/2</a:t>
                      </a:r>
                      <a:r>
                        <a:rPr lang="en-US" altLang="en-US" sz="20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a:solidFill>
                            <a:srgbClr val="0000FF"/>
                          </a:solidFill>
                        </a:rPr>
                        <a:t>exitWhile</a:t>
                      </a:r>
                      <a:r>
                        <a:rPr lang="en-US" dirty="0">
                          <a:solidFill>
                            <a:srgbClr val="0000FF"/>
                          </a:solidFill>
                        </a:rPr>
                        <a:t> at </a:t>
                      </a:r>
                      <a:r>
                        <a:rPr lang="en-US" i="1" dirty="0">
                          <a:latin typeface="Times New Roman" panose="02020603050405020304" pitchFamily="18" charset="0"/>
                          <a:ea typeface="Calibri" panose="020F0502020204030204" pitchFamily="34" charset="0"/>
                          <a:cs typeface="Times New Roman" panose="02020603050405020304" pitchFamily="18" charset="0"/>
                        </a:rPr>
                        <a:t>N</a:t>
                      </a:r>
                      <a:r>
                        <a:rPr lang="en-US" dirty="0">
                          <a:solidFill>
                            <a:srgbClr val="0000FF"/>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7631669"/>
                  </a:ext>
                </a:extLst>
              </a:tr>
              <a:tr h="319296">
                <a:tc>
                  <a:txBody>
                    <a:bodyPr/>
                    <a:lstStyle/>
                    <a:p>
                      <a:r>
                        <a:rPr lang="en-US" sz="2000" b="0" dirty="0">
                          <a:solidFill>
                            <a:srgbClr val="0000FF"/>
                          </a:solidFill>
                        </a:rPr>
                        <a:t>k = 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000" b="0" dirty="0">
                          <a:solidFill>
                            <a:srgbClr val="0000FF"/>
                          </a:solidFill>
                        </a:rPr>
                        <a:t>k =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a:ea typeface="+mn-ea"/>
                          <a:cs typeface="+mn-cs"/>
                        </a:rPr>
                        <a:t>k =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a:ea typeface="+mn-ea"/>
                          <a:cs typeface="+mn-cs"/>
                        </a:rPr>
                        <a:t>k =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a:solidFill>
                            <a:srgbClr val="0000FF"/>
                          </a:solidFill>
                        </a:rPr>
                        <a:t>return k =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9511159"/>
                  </a:ext>
                </a:extLst>
              </a:tr>
            </a:tbl>
          </a:graphicData>
        </a:graphic>
      </p:graphicFrame>
      <p:pic>
        <p:nvPicPr>
          <p:cNvPr id="12" name="Picture 11" descr="Emoticon making a point Stock Vector - 14709057">
            <a:extLst>
              <a:ext uri="{FF2B5EF4-FFF2-40B4-BE49-F238E27FC236}">
                <a16:creationId xmlns:a16="http://schemas.microsoft.com/office/drawing/2014/main" id="{2F05F1F4-4573-4BB0-B8E5-213710E5B90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0788">
            <a:off x="724460" y="2762804"/>
            <a:ext cx="540688" cy="384629"/>
          </a:xfrm>
          <a:prstGeom prst="rect">
            <a:avLst/>
          </a:prstGeom>
          <a:noFill/>
          <a:ln>
            <a:noFill/>
          </a:ln>
        </p:spPr>
      </p:pic>
    </p:spTree>
    <p:extLst>
      <p:ext uri="{BB962C8B-B14F-4D97-AF65-F5344CB8AC3E}">
        <p14:creationId xmlns:p14="http://schemas.microsoft.com/office/powerpoint/2010/main" val="304497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5568" y="975359"/>
            <a:ext cx="8764351" cy="5062924"/>
          </a:xfrm>
          <a:prstGeom prst="rect">
            <a:avLst/>
          </a:prstGeom>
        </p:spPr>
        <p:txBody>
          <a:bodyPr wrap="square">
            <a:spAutoFit/>
          </a:bodyPr>
          <a:lstStyle/>
          <a:p>
            <a:pPr>
              <a:spcAft>
                <a:spcPts val="1800"/>
              </a:spcAft>
            </a:pPr>
            <a:r>
              <a:rPr lang="en-US" sz="2800" dirty="0">
                <a:cs typeface="Times New Roman" panose="02020603050405020304" pitchFamily="18" charset="0"/>
              </a:rPr>
              <a:t>Analysis Framework</a:t>
            </a:r>
            <a:endParaRPr lang="en-US" sz="2400" dirty="0">
              <a:latin typeface="Times New Roman" panose="02020603050405020304" pitchFamily="18" charset="0"/>
              <a:cs typeface="Times New Roman" panose="02020603050405020304" pitchFamily="18" charset="0"/>
            </a:endParaRPr>
          </a:p>
          <a:p>
            <a:pPr marL="457200" lvl="0" indent="-457200">
              <a:spcAft>
                <a:spcPts val="1200"/>
              </a:spcAft>
              <a:buFont typeface="+mj-lt"/>
              <a:buAutoNum type="arabicPeriod"/>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Measuring an input’s size:</a:t>
            </a:r>
          </a:p>
          <a:p>
            <a:pPr marL="914400" lvl="1" indent="-457200">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 input </a:t>
            </a:r>
            <a:r>
              <a:rPr lang="en-US" sz="2400" dirty="0">
                <a:highlight>
                  <a:srgbClr val="FFFF00"/>
                </a:highlight>
                <a:latin typeface="Times New Roman" panose="02020603050405020304" pitchFamily="18" charset="0"/>
                <a:cs typeface="Times New Roman" panose="02020603050405020304" pitchFamily="18" charset="0"/>
              </a:rPr>
              <a:t>for this algorithm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is the magnitude of an integer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highlight>
                  <a:srgbClr val="FFFF00"/>
                </a:highlight>
                <a:latin typeface="Times New Roman" panose="02020603050405020304" pitchFamily="18" charset="0"/>
                <a:cs typeface="Times New Roman" panose="02020603050405020304" pitchFamily="18" charset="0"/>
              </a:rPr>
              <a:t>. </a:t>
            </a:r>
          </a:p>
          <a:p>
            <a:pPr marL="914400" lvl="1" indent="-457200">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Define the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input size</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as the number of symbols (i.e., binary digits (bits)) used for encoding a positive integer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p>
          <a:p>
            <a:pPr marL="914400" lvl="1" indent="-457200">
              <a:spcAft>
                <a:spcPts val="12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input size </a:t>
            </a:r>
            <a:r>
              <a:rPr lang="en-US" sz="2400" dirty="0">
                <a:highlight>
                  <a:srgbClr val="FFFF00"/>
                </a:highlight>
                <a:latin typeface="Times New Roman" panose="02020603050405020304" pitchFamily="18" charset="0"/>
                <a:cs typeface="Times New Roman" panose="02020603050405020304" pitchFamily="18" charset="0"/>
              </a:rPr>
              <a:t>is </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log</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+ 1 bits.</a:t>
            </a:r>
            <a:endParaRPr lang="en-US" sz="2400" dirty="0">
              <a:highlight>
                <a:srgbClr val="FFFF00"/>
              </a:highlight>
              <a:latin typeface="Times New Roman" panose="02020603050405020304" pitchFamily="18" charset="0"/>
              <a:cs typeface="Times New Roman" panose="02020603050405020304" pitchFamily="18" charset="0"/>
            </a:endParaRP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a:t>
            </a:r>
          </a:p>
          <a:p>
            <a:pPr marL="1376363" lvl="2"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15, the input size is </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log</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15 </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+ 1 = 3 + 1 bits. i.e., 15 in binary representation is 1111</a:t>
            </a:r>
            <a:r>
              <a:rPr lang="en-US" sz="2400" baseline="-25000" dirty="0">
                <a:latin typeface="Times New Roman" panose="02020603050405020304" pitchFamily="18" charset="0"/>
                <a:cs typeface="Times New Roman" panose="02020603050405020304" pitchFamily="18" charset="0"/>
              </a:rPr>
              <a:t>2</a:t>
            </a:r>
          </a:p>
          <a:p>
            <a:pPr marL="1376363" lvl="2"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16, the input size is </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log</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16 </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+ 1 = 4 + 1 bits. i.e., 16 in binary representation is 10000</a:t>
            </a:r>
            <a:r>
              <a:rPr lang="en-US" sz="2400" baseline="-25000" dirty="0">
                <a:latin typeface="Times New Roman" panose="02020603050405020304" pitchFamily="18" charset="0"/>
                <a:cs typeface="Times New Roman" panose="02020603050405020304" pitchFamily="18" charset="0"/>
              </a:rPr>
              <a:t>2</a:t>
            </a:r>
            <a:endParaRPr lang="en-US" sz="2400" dirty="0"/>
          </a:p>
        </p:txBody>
      </p:sp>
      <p:pic>
        <p:nvPicPr>
          <p:cNvPr id="5" name="Picture 4" descr="Confused emoticon Stock Vector - 11275856">
            <a:extLst>
              <a:ext uri="{FF2B5EF4-FFF2-40B4-BE49-F238E27FC236}">
                <a16:creationId xmlns:a16="http://schemas.microsoft.com/office/drawing/2014/main" id="{21F8EF9D-1144-45C9-9B8E-8A80D1FAEC3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240" y="1473229"/>
            <a:ext cx="540688" cy="501121"/>
          </a:xfrm>
          <a:prstGeom prst="rect">
            <a:avLst/>
          </a:prstGeom>
          <a:noFill/>
          <a:ln>
            <a:noFill/>
          </a:ln>
        </p:spPr>
      </p:pic>
    </p:spTree>
    <p:extLst>
      <p:ext uri="{BB962C8B-B14F-4D97-AF65-F5344CB8AC3E}">
        <p14:creationId xmlns:p14="http://schemas.microsoft.com/office/powerpoint/2010/main" val="3278312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23310</TotalTime>
  <Words>13558</Words>
  <Application>Microsoft Office PowerPoint</Application>
  <PresentationFormat>Widescreen</PresentationFormat>
  <Paragraphs>1346</Paragraphs>
  <Slides>71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Calibri</vt:lpstr>
      <vt:lpstr>Calibri Light</vt:lpstr>
      <vt:lpstr>Cambria Math</vt:lpstr>
      <vt:lpstr>Consolas</vt:lpstr>
      <vt:lpstr>Courier New</vt:lpstr>
      <vt:lpstr>Times New Roman</vt:lpstr>
      <vt:lpstr>Office Theme</vt:lpstr>
      <vt:lpstr>Chapter 01_03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927</cp:revision>
  <dcterms:created xsi:type="dcterms:W3CDTF">2016-10-13T00:10:31Z</dcterms:created>
  <dcterms:modified xsi:type="dcterms:W3CDTF">2025-02-04T15:17:58Z</dcterms:modified>
</cp:coreProperties>
</file>