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577" r:id="rId5"/>
    <p:sldId id="643" r:id="rId6"/>
    <p:sldId id="572" r:id="rId7"/>
    <p:sldId id="582" r:id="rId8"/>
    <p:sldId id="579" r:id="rId9"/>
    <p:sldId id="642" r:id="rId10"/>
    <p:sldId id="433" r:id="rId11"/>
    <p:sldId id="576" r:id="rId12"/>
    <p:sldId id="583" r:id="rId13"/>
    <p:sldId id="584" r:id="rId14"/>
    <p:sldId id="436" r:id="rId15"/>
    <p:sldId id="434" r:id="rId16"/>
    <p:sldId id="318" r:id="rId17"/>
    <p:sldId id="425" r:id="rId18"/>
    <p:sldId id="509" r:id="rId19"/>
    <p:sldId id="427" r:id="rId20"/>
    <p:sldId id="589" r:id="rId21"/>
    <p:sldId id="590" r:id="rId22"/>
    <p:sldId id="591" r:id="rId23"/>
    <p:sldId id="464" r:id="rId24"/>
    <p:sldId id="585" r:id="rId25"/>
    <p:sldId id="588" r:id="rId26"/>
    <p:sldId id="587" r:id="rId27"/>
    <p:sldId id="592" r:id="rId28"/>
    <p:sldId id="593" r:id="rId29"/>
    <p:sldId id="594" r:id="rId30"/>
    <p:sldId id="644" r:id="rId31"/>
    <p:sldId id="595" r:id="rId32"/>
    <p:sldId id="596" r:id="rId33"/>
    <p:sldId id="597" r:id="rId34"/>
    <p:sldId id="456" r:id="rId35"/>
    <p:sldId id="441" r:id="rId36"/>
    <p:sldId id="598" r:id="rId37"/>
    <p:sldId id="510" r:id="rId38"/>
    <p:sldId id="511" r:id="rId39"/>
    <p:sldId id="512" r:id="rId40"/>
    <p:sldId id="442" r:id="rId41"/>
    <p:sldId id="515" r:id="rId42"/>
    <p:sldId id="514" r:id="rId43"/>
    <p:sldId id="599" r:id="rId44"/>
    <p:sldId id="443" r:id="rId45"/>
    <p:sldId id="517" r:id="rId46"/>
    <p:sldId id="600" r:id="rId47"/>
    <p:sldId id="601" r:id="rId48"/>
    <p:sldId id="446" r:id="rId49"/>
    <p:sldId id="521" r:id="rId50"/>
    <p:sldId id="445" r:id="rId51"/>
    <p:sldId id="480" r:id="rId52"/>
    <p:sldId id="522" r:id="rId53"/>
    <p:sldId id="481" r:id="rId54"/>
    <p:sldId id="523" r:id="rId55"/>
    <p:sldId id="444" r:id="rId56"/>
    <p:sldId id="602" r:id="rId57"/>
    <p:sldId id="603" r:id="rId58"/>
    <p:sldId id="604" r:id="rId59"/>
    <p:sldId id="605" r:id="rId60"/>
    <p:sldId id="606" r:id="rId61"/>
    <p:sldId id="607" r:id="rId62"/>
    <p:sldId id="451" r:id="rId63"/>
    <p:sldId id="609" r:id="rId64"/>
    <p:sldId id="610" r:id="rId65"/>
    <p:sldId id="612" r:id="rId66"/>
    <p:sldId id="611" r:id="rId67"/>
    <p:sldId id="608" r:id="rId68"/>
    <p:sldId id="613" r:id="rId69"/>
    <p:sldId id="614" r:id="rId70"/>
    <p:sldId id="615" r:id="rId71"/>
    <p:sldId id="617" r:id="rId72"/>
    <p:sldId id="616" r:id="rId73"/>
    <p:sldId id="487" r:id="rId74"/>
    <p:sldId id="485" r:id="rId75"/>
    <p:sldId id="452" r:id="rId76"/>
    <p:sldId id="618" r:id="rId77"/>
    <p:sldId id="619" r:id="rId78"/>
    <p:sldId id="622" r:id="rId79"/>
    <p:sldId id="453" r:id="rId80"/>
    <p:sldId id="621" r:id="rId81"/>
    <p:sldId id="620" r:id="rId82"/>
    <p:sldId id="623" r:id="rId83"/>
    <p:sldId id="645" r:id="rId84"/>
    <p:sldId id="486" r:id="rId85"/>
    <p:sldId id="455" r:id="rId86"/>
    <p:sldId id="624" r:id="rId87"/>
    <p:sldId id="457" r:id="rId88"/>
    <p:sldId id="527" r:id="rId89"/>
    <p:sldId id="647" r:id="rId90"/>
    <p:sldId id="524" r:id="rId91"/>
    <p:sldId id="628" r:id="rId92"/>
    <p:sldId id="493" r:id="rId93"/>
    <p:sldId id="629" r:id="rId94"/>
    <p:sldId id="630" r:id="rId95"/>
    <p:sldId id="491" r:id="rId96"/>
    <p:sldId id="631" r:id="rId97"/>
    <p:sldId id="492" r:id="rId98"/>
    <p:sldId id="632" r:id="rId99"/>
    <p:sldId id="633" r:id="rId100"/>
    <p:sldId id="634" r:id="rId101"/>
    <p:sldId id="636" r:id="rId102"/>
    <p:sldId id="460" r:id="rId103"/>
    <p:sldId id="530" r:id="rId104"/>
    <p:sldId id="638" r:id="rId105"/>
    <p:sldId id="640" r:id="rId106"/>
    <p:sldId id="639" r:id="rId107"/>
    <p:sldId id="646" r:id="rId108"/>
    <p:sldId id="498" r:id="rId109"/>
    <p:sldId id="462" r:id="rId110"/>
    <p:sldId id="535" r:id="rId111"/>
    <p:sldId id="449" r:id="rId112"/>
    <p:sldId id="465" r:id="rId113"/>
    <p:sldId id="506" r:id="rId114"/>
    <p:sldId id="466" r:id="rId115"/>
    <p:sldId id="541" r:id="rId116"/>
    <p:sldId id="469" r:id="rId117"/>
    <p:sldId id="536" r:id="rId118"/>
    <p:sldId id="537" r:id="rId119"/>
    <p:sldId id="538" r:id="rId120"/>
    <p:sldId id="533" r:id="rId121"/>
    <p:sldId id="641" r:id="rId122"/>
    <p:sldId id="467" r:id="rId123"/>
    <p:sldId id="542" r:id="rId124"/>
    <p:sldId id="539" r:id="rId125"/>
    <p:sldId id="540" r:id="rId126"/>
    <p:sldId id="543" r:id="rId127"/>
    <p:sldId id="544" r:id="rId128"/>
    <p:sldId id="545" r:id="rId129"/>
    <p:sldId id="495" r:id="rId130"/>
    <p:sldId id="546" r:id="rId131"/>
    <p:sldId id="547" r:id="rId132"/>
    <p:sldId id="548" r:id="rId133"/>
    <p:sldId id="549" r:id="rId134"/>
    <p:sldId id="550" r:id="rId135"/>
    <p:sldId id="551" r:id="rId136"/>
    <p:sldId id="552" r:id="rId137"/>
    <p:sldId id="553" r:id="rId138"/>
    <p:sldId id="554" r:id="rId139"/>
    <p:sldId id="555" r:id="rId140"/>
    <p:sldId id="556" r:id="rId141"/>
    <p:sldId id="557" r:id="rId142"/>
    <p:sldId id="558" r:id="rId143"/>
    <p:sldId id="559" r:id="rId144"/>
    <p:sldId id="508" r:id="rId145"/>
    <p:sldId id="561" r:id="rId146"/>
    <p:sldId id="496" r:id="rId147"/>
    <p:sldId id="473" r:id="rId148"/>
    <p:sldId id="563" r:id="rId149"/>
    <p:sldId id="564" r:id="rId150"/>
    <p:sldId id="565" r:id="rId151"/>
    <p:sldId id="567" r:id="rId152"/>
    <p:sldId id="568" r:id="rId153"/>
    <p:sldId id="569" r:id="rId154"/>
    <p:sldId id="570" r:id="rId155"/>
    <p:sldId id="571" r:id="rId156"/>
    <p:sldId id="497" r:id="rId157"/>
    <p:sldId id="477" r:id="rId158"/>
    <p:sldId id="478" r:id="rId159"/>
    <p:sldId id="450" r:id="rId160"/>
    <p:sldId id="322" r:id="rId161"/>
    <p:sldId id="329" r:id="rId162"/>
    <p:sldId id="330" r:id="rId163"/>
    <p:sldId id="331" r:id="rId164"/>
    <p:sldId id="332" r:id="rId165"/>
    <p:sldId id="337" r:id="rId166"/>
    <p:sldId id="338" r:id="rId167"/>
    <p:sldId id="342" r:id="rId168"/>
    <p:sldId id="343" r:id="rId169"/>
    <p:sldId id="344" r:id="rId170"/>
    <p:sldId id="345" r:id="rId171"/>
    <p:sldId id="357" r:id="rId172"/>
    <p:sldId id="358" r:id="rId1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1" autoAdjust="0"/>
    <p:restoredTop sz="90104" autoAdjust="0"/>
  </p:normalViewPr>
  <p:slideViewPr>
    <p:cSldViewPr snapToGrid="0">
      <p:cViewPr varScale="1">
        <p:scale>
          <a:sx n="86" d="100"/>
          <a:sy n="86" d="100"/>
        </p:scale>
        <p:origin x="245" y="80"/>
      </p:cViewPr>
      <p:guideLst/>
    </p:cSldViewPr>
  </p:slideViewPr>
  <p:notesTextViewPr>
    <p:cViewPr>
      <p:scale>
        <a:sx n="1" d="1"/>
        <a:sy n="1" d="1"/>
      </p:scale>
      <p:origin x="0" y="0"/>
    </p:cViewPr>
  </p:notesTextViewPr>
  <p:sorterViewPr>
    <p:cViewPr>
      <p:scale>
        <a:sx n="67" d="100"/>
        <a:sy n="67" d="100"/>
      </p:scale>
      <p:origin x="0" y="-514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01_07</a:t>
            </a:r>
          </a:p>
        </p:txBody>
      </p:sp>
      <p:sp>
        <p:nvSpPr>
          <p:cNvPr id="3" name="Subtitle 2"/>
          <p:cNvSpPr>
            <a:spLocks noGrp="1"/>
          </p:cNvSpPr>
          <p:nvPr>
            <p:ph type="subTitle" idx="1"/>
          </p:nvPr>
        </p:nvSpPr>
        <p:spPr/>
        <p:txBody>
          <a:bodyPr>
            <a:normAutofit/>
          </a:bodyPr>
          <a:lstStyle/>
          <a:p>
            <a:r>
              <a:rPr lang="en-US" sz="3600" dirty="0"/>
              <a:t>Introducing Foundations Hashing Function</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357923" y="1612983"/>
                <a:ext cx="9476154"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Disadvantages with direct addressing: </a:t>
                </a:r>
              </a:p>
              <a:p>
                <a:pPr marL="914400" lvl="1"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Storing a table T of size |U|  is impractical</a:t>
                </a:r>
                <a:r>
                  <a:rPr lang="en-US" sz="2400"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the large universe U (when the number of possible keys |U| is large).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a:t>
                </a:r>
              </a:p>
              <a:p>
                <a:pPr marL="1376363" lvl="1"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M</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ost of the space allocated for T is empty and is much wasted</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U</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key range: Effective only when the range of keys is known and reasonably small.</a:t>
                </a:r>
              </a:p>
              <a:p>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357923" y="1612983"/>
                <a:ext cx="9476154" cy="3416320"/>
              </a:xfrm>
              <a:prstGeom prst="rect">
                <a:avLst/>
              </a:prstGeom>
              <a:blipFill>
                <a:blip r:embed="rId2"/>
                <a:stretch>
                  <a:fillRect l="-1030" t="-1429" r="-1158" b="-321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357923" y="362187"/>
            <a:ext cx="2738378" cy="523220"/>
          </a:xfrm>
          <a:prstGeom prst="rect">
            <a:avLst/>
          </a:prstGeom>
        </p:spPr>
        <p:txBody>
          <a:bodyPr wrap="none">
            <a:spAutoFit/>
          </a:bodyPr>
          <a:lstStyle/>
          <a:p>
            <a:r>
              <a:rPr lang="en-US" sz="2800" dirty="0">
                <a:solidFill>
                  <a:srgbClr val="0000FF"/>
                </a:solidFill>
                <a:cs typeface="Times New Roman" panose="02020603050405020304" pitchFamily="18" charset="0"/>
              </a:rPr>
              <a:t>Direct-addressing</a:t>
            </a:r>
            <a:endParaRPr lang="en-US" sz="2800" dirty="0"/>
          </a:p>
        </p:txBody>
      </p:sp>
      <p:pic>
        <p:nvPicPr>
          <p:cNvPr id="4" name="Picture 3" descr="Confused emoticon Stock Vector - 11275856">
            <a:extLst>
              <a:ext uri="{FF2B5EF4-FFF2-40B4-BE49-F238E27FC236}">
                <a16:creationId xmlns:a16="http://schemas.microsoft.com/office/drawing/2014/main" id="{4499BFDE-4C8B-4975-AAB8-17A66EFCC2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16326866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45160C-3644-3839-A4E5-9A07107CA47D}"/>
                  </a:ext>
                </a:extLst>
              </p:cNvPr>
              <p:cNvSpPr txBox="1"/>
              <p:nvPr/>
            </p:nvSpPr>
            <p:spPr>
              <a:xfrm>
                <a:off x="1531257" y="636860"/>
                <a:ext cx="9129486" cy="5586145"/>
              </a:xfrm>
              <a:prstGeom prst="rect">
                <a:avLst/>
              </a:prstGeom>
              <a:noFill/>
            </p:spPr>
            <p:txBody>
              <a:bodyPr wrap="square">
                <a:spAutoFit/>
              </a:bodyPr>
              <a:lstStyle/>
              <a:p>
                <a:pPr>
                  <a:spcAft>
                    <a:spcPts val="600"/>
                  </a:spcAft>
                </a:pPr>
                <a:r>
                  <a:rPr lang="en-US" sz="2800" dirty="0">
                    <a:latin typeface="Times New Roman" panose="02020603050405020304" pitchFamily="18" charset="0"/>
                    <a:cs typeface="Times New Roman" panose="02020603050405020304" pitchFamily="18" charset="0"/>
                  </a:rPr>
                  <a:t>Why Universality Holds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 (mod p) for a randomly chosen a ≠ 0.</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Since p is a prime number, the difference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modulo p is uniformly distributed.</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The probability that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 (mod p) is 1/p.</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Thus, the probability that two distinct keys hash to the same value is at most 1/m, proving the universality of the hash function.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This universality is crucial for applications like hash tables and cryptographic functions, where low collision probabilities are essential for performance and security.</a:t>
                </a:r>
              </a:p>
            </p:txBody>
          </p:sp>
        </mc:Choice>
        <mc:Fallback xmlns="">
          <p:sp>
            <p:nvSpPr>
              <p:cNvPr id="3" name="TextBox 2">
                <a:extLst>
                  <a:ext uri="{FF2B5EF4-FFF2-40B4-BE49-F238E27FC236}">
                    <a16:creationId xmlns:a16="http://schemas.microsoft.com/office/drawing/2014/main" id="{D245160C-3644-3839-A4E5-9A07107CA47D}"/>
                  </a:ext>
                </a:extLst>
              </p:cNvPr>
              <p:cNvSpPr txBox="1">
                <a:spLocks noRot="1" noChangeAspect="1" noMove="1" noResize="1" noEditPoints="1" noAdjustHandles="1" noChangeArrowheads="1" noChangeShapeType="1" noTextEdit="1"/>
              </p:cNvSpPr>
              <p:nvPr/>
            </p:nvSpPr>
            <p:spPr>
              <a:xfrm>
                <a:off x="1531257" y="636860"/>
                <a:ext cx="9129486" cy="5586145"/>
              </a:xfrm>
              <a:prstGeom prst="rect">
                <a:avLst/>
              </a:prstGeom>
              <a:blipFill>
                <a:blip r:embed="rId2"/>
                <a:stretch>
                  <a:fillRect l="-1335" t="-1091" b="-1527"/>
                </a:stretch>
              </a:blipFill>
            </p:spPr>
            <p:txBody>
              <a:bodyPr/>
              <a:lstStyle/>
              <a:p>
                <a:r>
                  <a:rPr lang="en-US">
                    <a:noFill/>
                  </a:rPr>
                  <a:t> </a:t>
                </a:r>
              </a:p>
            </p:txBody>
          </p:sp>
        </mc:Fallback>
      </mc:AlternateContent>
    </p:spTree>
    <p:extLst>
      <p:ext uri="{BB962C8B-B14F-4D97-AF65-F5344CB8AC3E}">
        <p14:creationId xmlns:p14="http://schemas.microsoft.com/office/powerpoint/2010/main" val="31948842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900520"/>
                <a:ext cx="9019764" cy="5832500"/>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Why Universality is Important</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Efficient: Universal hashing minimizes the likelihood of collisions, which helps achieve good average-case performance in hash tables.</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Security: In cryptographic applications, universal hashing helps in providing security guarantees by making it difficult for any adversary to predict or control collisions.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Example</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Consider the hash function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(k) = (((a * k + b) mod p) mod m), where a and b are chosen randomly.  This is a universal hash function because:</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For any two distinct keys x and y</a:t>
                </a:r>
              </a:p>
              <a:p>
                <a:pPr marL="463550" lvl="1" indent="-463550">
                  <a:lnSpc>
                    <a:spcPct val="100000"/>
                  </a:lnSpc>
                  <a:spcAft>
                    <a:spcPts val="300"/>
                  </a:spcAft>
                </a:pPr>
                <a:r>
                  <a:rPr lang="en-US" sz="2200" dirty="0">
                    <a:highlight>
                      <a:srgbClr val="FFFF00"/>
                    </a:highlight>
                    <a:latin typeface="Times New Roman" panose="02020603050405020304" pitchFamily="18" charset="0"/>
                    <a:cs typeface="Times New Roman" panose="02020603050405020304" pitchFamily="18" charset="0"/>
                  </a:rPr>
                  <a:t>The probability that </a:t>
                </a:r>
                <a:r>
                  <a:rPr lang="en-US" sz="2200" dirty="0" err="1">
                    <a:highlight>
                      <a:srgbClr val="FFFF00"/>
                    </a:highlight>
                    <a:latin typeface="Times New Roman" panose="02020603050405020304" pitchFamily="18" charset="0"/>
                    <a:cs typeface="Times New Roman" panose="02020603050405020304" pitchFamily="18" charset="0"/>
                  </a:rPr>
                  <a:t>H</a:t>
                </a:r>
                <a:r>
                  <a:rPr lang="en-US" sz="2200" baseline="-25000" dirty="0" err="1">
                    <a:highlight>
                      <a:srgbClr val="FFFF00"/>
                    </a:highlight>
                    <a:latin typeface="Times New Roman" panose="02020603050405020304" pitchFamily="18" charset="0"/>
                    <a:cs typeface="Times New Roman" panose="02020603050405020304" pitchFamily="18" charset="0"/>
                  </a:rPr>
                  <a:t>a,b</a:t>
                </a:r>
                <a:r>
                  <a:rPr lang="en-US" sz="2200" dirty="0">
                    <a:highlight>
                      <a:srgbClr val="FFFF00"/>
                    </a:highlight>
                    <a:latin typeface="Times New Roman" panose="02020603050405020304" pitchFamily="18" charset="0"/>
                    <a:cs typeface="Times New Roman" panose="02020603050405020304" pitchFamily="18" charset="0"/>
                  </a:rPr>
                  <a:t>(x) = </a:t>
                </a:r>
                <a:r>
                  <a:rPr lang="en-US" sz="2200" dirty="0" err="1">
                    <a:highlight>
                      <a:srgbClr val="FFFF00"/>
                    </a:highlight>
                    <a:latin typeface="Times New Roman" panose="02020603050405020304" pitchFamily="18" charset="0"/>
                    <a:cs typeface="Times New Roman" panose="02020603050405020304" pitchFamily="18" charset="0"/>
                  </a:rPr>
                  <a:t>H</a:t>
                </a:r>
                <a:r>
                  <a:rPr lang="en-US" sz="2200" baseline="-25000" dirty="0" err="1">
                    <a:highlight>
                      <a:srgbClr val="FFFF00"/>
                    </a:highlight>
                    <a:latin typeface="Times New Roman" panose="02020603050405020304" pitchFamily="18" charset="0"/>
                    <a:cs typeface="Times New Roman" panose="02020603050405020304" pitchFamily="18" charset="0"/>
                  </a:rPr>
                  <a:t>a,b</a:t>
                </a:r>
                <a:r>
                  <a:rPr lang="en-US" sz="2200" dirty="0">
                    <a:highlight>
                      <a:srgbClr val="FFFF00"/>
                    </a:highlight>
                    <a:latin typeface="Times New Roman" panose="02020603050405020304" pitchFamily="18" charset="0"/>
                    <a:cs typeface="Times New Roman" panose="02020603050405020304" pitchFamily="18" charset="0"/>
                  </a:rPr>
                  <a:t>(y) is </a:t>
                </a:r>
                <a14:m>
                  <m:oMath xmlns:m="http://schemas.openxmlformats.org/officeDocument/2006/math">
                    <m:f>
                      <m:fPr>
                        <m:ctrlPr>
                          <a:rPr lang="en-US" sz="2200" i="1" smtClean="0">
                            <a:solidFill>
                              <a:schemeClr val="tx1"/>
                            </a:solidFill>
                            <a:highlight>
                              <a:srgbClr val="FFFF00"/>
                            </a:highlight>
                            <a:latin typeface="Cambria Math" panose="02040503050406030204" pitchFamily="18" charset="0"/>
                          </a:rPr>
                        </m:ctrlPr>
                      </m:fPr>
                      <m:num>
                        <m:r>
                          <a:rPr lang="en-US" sz="2200" b="0" i="1" smtClean="0">
                            <a:solidFill>
                              <a:schemeClr val="tx1"/>
                            </a:solidFill>
                            <a:highlight>
                              <a:srgbClr val="FFFF00"/>
                            </a:highlight>
                            <a:latin typeface="Cambria Math" panose="02040503050406030204" pitchFamily="18" charset="0"/>
                          </a:rPr>
                          <m:t>1</m:t>
                        </m:r>
                      </m:num>
                      <m:den>
                        <m:r>
                          <a:rPr lang="en-US" sz="2200" b="0" i="1" smtClean="0">
                            <a:solidFill>
                              <a:schemeClr val="tx1"/>
                            </a:solidFill>
                            <a:highlight>
                              <a:srgbClr val="FFFF00"/>
                            </a:highlight>
                            <a:latin typeface="Cambria Math" panose="02040503050406030204" pitchFamily="18" charset="0"/>
                          </a:rPr>
                          <m:t>𝑚</m:t>
                        </m:r>
                      </m:den>
                    </m:f>
                    <m:r>
                      <a:rPr lang="en-US" sz="2200" b="0" i="0" smtClean="0">
                        <a:solidFill>
                          <a:schemeClr val="tx1"/>
                        </a:solidFill>
                        <a:highlight>
                          <a:srgbClr val="FFFF00"/>
                        </a:highlight>
                        <a:latin typeface="Cambria Math" panose="02040503050406030204" pitchFamily="18" charset="0"/>
                      </a:rPr>
                      <m:t>,</m:t>
                    </m:r>
                  </m:oMath>
                </a14:m>
                <a:endParaRPr lang="en-US" sz="2200" b="0" dirty="0">
                  <a:solidFill>
                    <a:schemeClr val="tx1"/>
                  </a:solidFill>
                  <a:highlight>
                    <a:srgbClr val="FFFF00"/>
                  </a:highlight>
                  <a:latin typeface="Times New Roman" panose="02020603050405020304" pitchFamily="18" charset="0"/>
                </a:endParaRPr>
              </a:p>
              <a:p>
                <a:pPr marL="463550" lvl="1"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Ensuring a low collision probability and, thus, a good distribution of hash values.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900520"/>
                <a:ext cx="9019764" cy="5832500"/>
              </a:xfrm>
              <a:blipFill>
                <a:blip r:embed="rId2"/>
                <a:stretch>
                  <a:fillRect l="-1082" t="-837" r="-1082" b="-10774"/>
                </a:stretch>
              </a:blipFill>
            </p:spPr>
            <p:txBody>
              <a:bodyPr/>
              <a:lstStyle/>
              <a:p>
                <a:r>
                  <a:rPr lang="en-US">
                    <a:noFill/>
                  </a:rPr>
                  <a:t> </a:t>
                </a:r>
              </a:p>
            </p:txBody>
          </p:sp>
        </mc:Fallback>
      </mc:AlternateContent>
    </p:spTree>
    <p:extLst>
      <p:ext uri="{BB962C8B-B14F-4D97-AF65-F5344CB8AC3E}">
        <p14:creationId xmlns:p14="http://schemas.microsoft.com/office/powerpoint/2010/main" val="2231767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738041"/>
                <a:ext cx="9594670" cy="6040937"/>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To design/construct a universal class of hash functions, the step-by-step process is:</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Choose a </a:t>
                </a:r>
                <a:r>
                  <a:rPr lang="en-US" dirty="0">
                    <a:solidFill>
                      <a:srgbClr val="0000FF"/>
                    </a:solidFill>
                    <a:latin typeface="Times New Roman" panose="02020603050405020304" pitchFamily="18" charset="0"/>
                    <a:cs typeface="Times New Roman" panose="02020603050405020304" pitchFamily="18" charset="0"/>
                  </a:rPr>
                  <a:t>Prime</a:t>
                </a:r>
                <a:r>
                  <a:rPr lang="en-US" dirty="0">
                    <a:latin typeface="Times New Roman" panose="02020603050405020304" pitchFamily="18" charset="0"/>
                    <a:cs typeface="Times New Roman" panose="02020603050405020304" pitchFamily="18" charset="0"/>
                  </a:rPr>
                  <a:t> m as the Table Size.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s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 key x into r + 1 bytes (i.e., r + 1 characters,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key x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latin typeface="Times New Roman" panose="02020603050405020304" pitchFamily="18" charset="0"/>
                    <a:cs typeface="Times New Roman" panose="02020603050405020304" pitchFamily="18" charset="0"/>
                  </a:rPr>
                  <a:t> 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integer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sequence a defines a specific hash function in the class.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738041"/>
                <a:ext cx="9594670" cy="6040937"/>
              </a:xfrm>
              <a:blipFill>
                <a:blip r:embed="rId2"/>
                <a:stretch>
                  <a:fillRect l="-1017" t="-807" r="-254" b="-3532"/>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77942"/>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𝑟</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b="0" i="1" smtClean="0">
                                <a:latin typeface="Cambria Math" panose="02040503050406030204" pitchFamily="18" charset="0"/>
                                <a:cs typeface="Times New Roman" panose="02020603050405020304" pitchFamily="18" charset="0"/>
                              </a:rPr>
                              <m:t>𝑖</m:t>
                            </m:r>
                          </m:sub>
                        </m:sSub>
                      </m:e>
                    </m:nary>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ea typeface="Cambria Math" panose="02040503050406030204" pitchFamily="18" charset="0"/>
                    <a:cs typeface="Times New Roman" panose="02020603050405020304" pitchFamily="18" charset="0"/>
                  </a:rPr>
                  <a:t>) mod m.                   ……….. 12.3</a:t>
                </a:r>
              </a:p>
              <a:p>
                <a:pPr marL="914400" lvl="1" indent="-457200">
                  <a:lnSpc>
                    <a:spcPct val="100000"/>
                  </a:lnSpc>
                  <a:spcBef>
                    <a:spcPts val="60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H</a:t>
                </a:r>
                <a:r>
                  <a:rPr lang="en-US"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total number of hash functions in the family H is m</a:t>
                </a:r>
                <a:r>
                  <a:rPr lang="en-US" sz="2200" baseline="30000" dirty="0">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latin typeface="Times New Roman" panose="02020603050405020304" pitchFamily="18" charset="0"/>
                    <a:ea typeface="Cambria Math" panose="02040503050406030204" pitchFamily="18" charset="0"/>
                    <a:cs typeface="Times New Roman" panose="02020603050405020304" pitchFamily="18" charset="0"/>
                  </a:rPr>
                  <a:t> since</a:t>
                </a:r>
                <a:r>
                  <a:rPr lang="en-US" sz="2200" dirty="0"/>
                  <a:t> </a:t>
                </a:r>
                <a:r>
                  <a:rPr lang="en-US" sz="2200" dirty="0">
                    <a:latin typeface="Times New Roman" panose="02020603050405020304" pitchFamily="18" charset="0"/>
                    <a:cs typeface="Times New Roman" panose="02020603050405020304" pitchFamily="18" charset="0"/>
                  </a:rPr>
                  <a:t>each of the r+1 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class H satisfies the universality property with a collision probability of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r>
                      <a:rPr lang="en-US" sz="2200" b="0" i="0" smtClean="0">
                        <a:solidFill>
                          <a:schemeClr val="tx1"/>
                        </a:solidFill>
                        <a:latin typeface="Cambria Math" panose="02040503050406030204" pitchFamily="18" charset="0"/>
                      </a:rPr>
                      <m:t>.</m:t>
                    </m:r>
                  </m:oMath>
                </a14:m>
                <a:endParaRPr lang="en-US" sz="2200" b="0" dirty="0">
                  <a:solidFill>
                    <a:schemeClr val="tx1"/>
                  </a:solidFill>
                  <a:latin typeface="Times New Roman" panose="02020603050405020304" pitchFamily="18" charset="0"/>
                </a:endParaRPr>
              </a:p>
              <a:p>
                <a:pPr marL="1377950" lvl="1" indent="-457200">
                  <a:lnSpc>
                    <a:spcPct val="100000"/>
                  </a:lnSpc>
                  <a:spcBef>
                    <a:spcPts val="0"/>
                  </a:spcBef>
                  <a:spcAft>
                    <a:spcPts val="600"/>
                  </a:spcAft>
                </a:pP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77942"/>
                <a:ext cx="9594670" cy="5855879"/>
              </a:xfrm>
              <a:blipFill>
                <a:blip r:embed="rId2"/>
                <a:stretch>
                  <a:fillRect l="-1017" t="-832" r="-1334"/>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dirty="0">
                    <a:highlight>
                      <a:srgbClr val="FFFF00"/>
                    </a:highlight>
                    <a:cs typeface="Times New Roman" panose="02020603050405020304" pitchFamily="18" charset="0"/>
                  </a:rPr>
                  <a:t>Universe hashing </a:t>
                </a:r>
                <a:r>
                  <a:rPr lang="en-US"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Example: Hashing IP Addresses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a:t>
                </a:r>
                <a:r>
                  <a:rPr lang="en-US" sz="2400" dirty="0">
                    <a:highlight>
                      <a:srgbClr val="FFFF00"/>
                    </a:highlight>
                    <a:latin typeface="Times New Roman" panose="02020603050405020304" pitchFamily="18" charset="0"/>
                    <a:cs typeface="Times New Roman" panose="02020603050405020304" pitchFamily="18" charset="0"/>
                  </a:rPr>
                  <a:t>&lt; x</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4 </a:t>
                </a:r>
                <a:r>
                  <a:rPr lang="en-US" sz="2400" dirty="0">
                    <a:highlight>
                      <a:srgbClr val="FFFF00"/>
                    </a:highlight>
                    <a:latin typeface="Times New Roman" panose="02020603050405020304" pitchFamily="18" charset="0"/>
                    <a:cs typeface="Times New Roman" panose="02020603050405020304" pitchFamily="18" charset="0"/>
                  </a:rPr>
                  <a:t>&gt; </a:t>
                </a:r>
                <a:r>
                  <a:rPr lang="en-US" sz="2400" dirty="0">
                    <a:latin typeface="Times New Roman" panose="02020603050405020304" pitchFamily="18" charset="0"/>
                    <a:cs typeface="Times New Roman" panose="02020603050405020304" pitchFamily="18" charset="0"/>
                  </a:rPr>
                  <a:t>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m = 997 if we need to store 500 IPs). </a:t>
                </a:r>
              </a:p>
              <a:p>
                <a:pPr marL="0" indent="0">
                  <a:lnSpc>
                    <a:spcPct val="100000"/>
                  </a:lnSpc>
                  <a:spcBef>
                    <a:spcPts val="60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Define 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cs typeface="Times New Roman" panose="02020603050405020304" pitchFamily="18" charset="0"/>
                  </a:rPr>
                  <a:t>H</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 IP address </a:t>
                </a:r>
                <a14:m>
                  <m:oMath xmlns:m="http://schemas.openxmlformats.org/officeDocument/2006/math">
                    <m:r>
                      <a:rPr lang="en-US" sz="240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Slot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a:t>
                </a:r>
                <a:r>
                  <a:rPr lang="en-US" sz="2400" dirty="0">
                    <a:highlight>
                      <a:srgbClr val="FFFF00"/>
                    </a:highlight>
                    <a:latin typeface="Times New Roman" panose="02020603050405020304" pitchFamily="18" charset="0"/>
                    <a:cs typeface="Times New Roman" panose="02020603050405020304" pitchFamily="18" charset="0"/>
                  </a:rPr>
                  <a:t>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1 </a:t>
                </a:r>
                <a:r>
                  <a:rPr lang="en-US" sz="2400" dirty="0">
                    <a:highlight>
                      <a:srgbClr val="FFFF00"/>
                    </a:highlight>
                    <a:latin typeface="Times New Roman" panose="02020603050405020304" pitchFamily="18" charset="0"/>
                    <a:cs typeface="Times New Roman" panose="02020603050405020304" pitchFamily="18" charset="0"/>
                  </a:rPr>
                  <a:t>+ a</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 (mod m)</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329" t="-1289" r="-279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5885718F-27AD-3DF6-30E8-F3D880CAEA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2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332088" y="1194911"/>
            <a:ext cx="9189156"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Calculation: </a:t>
            </a:r>
          </a:p>
          <a:p>
            <a:pPr>
              <a:spcAft>
                <a:spcPts val="600"/>
              </a:spcAft>
            </a:pPr>
            <a:r>
              <a:rPr lang="en-US" sz="2400" dirty="0">
                <a:latin typeface="Times New Roman" panose="02020603050405020304" pitchFamily="18" charset="0"/>
                <a:cs typeface="Times New Roman" panose="02020603050405020304" pitchFamily="18" charset="0"/>
              </a:rPr>
              <a:t>Compute the Slot for an 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Random Coefficients: &lt;a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&gt; = &lt;13, 27, 45, 72&gt;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Table size: m = 997</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hash value:</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(192, 168, 1, 1) = (13*192 + 27*168 + 45*1 + 72*1) mod 997</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 (2496 + 4536 + 45 + 72) mod 997</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 172</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Conclusion: </a:t>
            </a:r>
          </a:p>
          <a:p>
            <a:pPr marL="463550" indent="-463550">
              <a:spcAft>
                <a:spcPts val="600"/>
              </a:spcAft>
            </a:pPr>
            <a:r>
              <a:rPr lang="en-US" sz="2400" dirty="0">
                <a:latin typeface="Times New Roman" panose="02020603050405020304" pitchFamily="18" charset="0"/>
                <a:cs typeface="Times New Roman" panose="02020603050405020304" pitchFamily="18" charset="0"/>
              </a:rPr>
              <a:t> 	Using a prime number for m helps distribute the hash values uniformly, minimize the chances of collisions, and maintain the hash function's universality property.</a:t>
            </a:r>
          </a:p>
        </p:txBody>
      </p:sp>
      <p:sp>
        <p:nvSpPr>
          <p:cNvPr id="5" name="TextBox 4">
            <a:extLst>
              <a:ext uri="{FF2B5EF4-FFF2-40B4-BE49-F238E27FC236}">
                <a16:creationId xmlns:a16="http://schemas.microsoft.com/office/drawing/2014/main" id="{D3A157C1-E5FF-86DC-EA48-67F00F8A969F}"/>
              </a:ext>
            </a:extLst>
          </p:cNvPr>
          <p:cNvSpPr txBox="1"/>
          <p:nvPr/>
        </p:nvSpPr>
        <p:spPr>
          <a:xfrm>
            <a:off x="1332088" y="368490"/>
            <a:ext cx="7665156" cy="523220"/>
          </a:xfrm>
          <a:prstGeom prst="rect">
            <a:avLst/>
          </a:prstGeom>
          <a:noFill/>
        </p:spPr>
        <p:txBody>
          <a:bodyPr wrap="square">
            <a:spAutoFit/>
          </a:bodyPr>
          <a:lstStyle/>
          <a:p>
            <a:pPr marL="0" indent="0">
              <a:lnSpc>
                <a:spcPct val="100000"/>
              </a:lnSpc>
              <a:spcAft>
                <a:spcPts val="600"/>
              </a:spcAft>
              <a:buNone/>
            </a:pPr>
            <a:r>
              <a:rPr lang="en-US" sz="2800" dirty="0">
                <a:highlight>
                  <a:srgbClr val="FFFF00"/>
                </a:highlight>
                <a:cs typeface="Times New Roman" panose="02020603050405020304" pitchFamily="18" charset="0"/>
              </a:rPr>
              <a:t>Universe hashing </a:t>
            </a:r>
            <a:r>
              <a:rPr lang="en-US" sz="2800" dirty="0">
                <a:cs typeface="Times New Roman" panose="02020603050405020304" pitchFamily="18" charset="0"/>
              </a:rPr>
              <a:t>- Example: Hashing IP Addresses </a:t>
            </a:r>
          </a:p>
        </p:txBody>
      </p:sp>
      <p:pic>
        <p:nvPicPr>
          <p:cNvPr id="2" name="Picture 1" descr="Image result for smiley face images">
            <a:extLst>
              <a:ext uri="{FF2B5EF4-FFF2-40B4-BE49-F238E27FC236}">
                <a16:creationId xmlns:a16="http://schemas.microsoft.com/office/drawing/2014/main" id="{476D2E7D-3294-9C5F-83D6-C10FD74C36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704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501422" y="1878675"/>
            <a:ext cx="9189156" cy="372409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Steps to Compute the Slot for an IP Address</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Choose Random Coefficients</a:t>
            </a:r>
            <a:r>
              <a:rPr lang="en-US" sz="2400" dirty="0">
                <a:latin typeface="Times New Roman" panose="02020603050405020304" pitchFamily="18" charset="0"/>
                <a:cs typeface="Times New Roman" panose="02020603050405020304" pitchFamily="18" charset="0"/>
              </a:rPr>
              <a:t>: Select random values for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from {0,1,2,…,m−1}.</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Decompose IP Address</a:t>
            </a:r>
            <a:r>
              <a:rPr lang="en-US" sz="2400" dirty="0">
                <a:latin typeface="Times New Roman" panose="02020603050405020304" pitchFamily="18" charset="0"/>
                <a:cs typeface="Times New Roman" panose="02020603050405020304" pitchFamily="18" charset="0"/>
              </a:rPr>
              <a:t>: Represent the IP address as the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Compute Hash Value</a:t>
            </a:r>
            <a:r>
              <a:rPr lang="en-US" sz="2400" dirty="0">
                <a:latin typeface="Times New Roman" panose="02020603050405020304" pitchFamily="18" charset="0"/>
                <a:cs typeface="Times New Roman" panose="02020603050405020304" pitchFamily="18" charset="0"/>
              </a:rPr>
              <a:t>: Substitute the values of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and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​into the hash function to compute the hash value.</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Modulo Operation</a:t>
            </a:r>
            <a:r>
              <a:rPr lang="en-US" sz="2400" dirty="0">
                <a:latin typeface="Times New Roman" panose="02020603050405020304" pitchFamily="18" charset="0"/>
                <a:cs typeface="Times New Roman" panose="02020603050405020304" pitchFamily="18" charset="0"/>
              </a:rPr>
              <a:t>: Perform the modulo operation with m to get the slot number.</a:t>
            </a:r>
          </a:p>
        </p:txBody>
      </p:sp>
      <p:sp>
        <p:nvSpPr>
          <p:cNvPr id="5" name="TextBox 4">
            <a:extLst>
              <a:ext uri="{FF2B5EF4-FFF2-40B4-BE49-F238E27FC236}">
                <a16:creationId xmlns:a16="http://schemas.microsoft.com/office/drawing/2014/main" id="{D3A157C1-E5FF-86DC-EA48-67F00F8A969F}"/>
              </a:ext>
            </a:extLst>
          </p:cNvPr>
          <p:cNvSpPr txBox="1"/>
          <p:nvPr/>
        </p:nvSpPr>
        <p:spPr>
          <a:xfrm>
            <a:off x="1490133" y="1079689"/>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37260320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C3628C-2135-4396-8C80-C333F1CBCE3B}"/>
              </a:ext>
            </a:extLst>
          </p:cNvPr>
          <p:cNvSpPr txBox="1"/>
          <p:nvPr/>
        </p:nvSpPr>
        <p:spPr>
          <a:xfrm>
            <a:off x="2519915" y="3199963"/>
            <a:ext cx="7793665" cy="1307537"/>
          </a:xfrm>
          <a:prstGeom prst="rect">
            <a:avLst/>
          </a:prstGeom>
          <a:noFill/>
        </p:spPr>
        <p:txBody>
          <a:bodyPr wrap="square">
            <a:spAutoFit/>
          </a:bodyPr>
          <a:lstStyle/>
          <a:p>
            <a:pPr lvl="1">
              <a:lnSpc>
                <a:spcPct val="150000"/>
              </a:lnSpc>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a:p>
            <a:pPr lvl="1">
              <a:lnSpc>
                <a:spcPct val="150000"/>
              </a:lnSpc>
            </a:pPr>
            <a:r>
              <a:rPr lang="en-US" sz="2800" b="1" i="1" dirty="0">
                <a:latin typeface="Times New Roman" panose="02020603050405020304" pitchFamily="18" charset="0"/>
                <a:ea typeface="Calibri" panose="020F0502020204030204" pitchFamily="34" charset="0"/>
                <a:cs typeface="Times New Roman" panose="02020603050405020304" pitchFamily="18" charset="0"/>
              </a:rPr>
              <a:t>Hash table with Probing Resolution</a:t>
            </a:r>
          </a:p>
        </p:txBody>
      </p:sp>
    </p:spTree>
    <p:extLst>
      <p:ext uri="{BB962C8B-B14F-4D97-AF65-F5344CB8AC3E}">
        <p14:creationId xmlns:p14="http://schemas.microsoft.com/office/powerpoint/2010/main" val="3213007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highlight>
                  <a:srgbClr val="FFFF00"/>
                </a:highlight>
                <a:ea typeface="Calibri" panose="020F0502020204030204" pitchFamily="34" charset="0"/>
                <a:cs typeface="Times New Roman" panose="02020603050405020304" pitchFamily="18" charset="0"/>
              </a:rPr>
              <a:t>Collision Resolution </a:t>
            </a:r>
            <a:endParaRPr lang="en-US" sz="32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separate chaining, or chaining)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(or elements) in the hash table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table entry contains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the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compared to other collision resolution methods like separate chaining that uses pointers and linked lists.</a:t>
                </a:r>
              </a:p>
            </p:txBody>
          </p:sp>
        </mc:Choice>
        <mc:Fallback xmlns="">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C47DE-BCD3-4A28-8036-1926CD34E53F}"/>
              </a:ext>
            </a:extLst>
          </p:cNvPr>
          <p:cNvSpPr txBox="1"/>
          <p:nvPr/>
        </p:nvSpPr>
        <p:spPr>
          <a:xfrm>
            <a:off x="1357923" y="720703"/>
            <a:ext cx="9476154"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Advantages:</a:t>
            </a:r>
          </a:p>
          <a:p>
            <a:pPr marL="914400" lvl="1"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Speed: All operations are O(1) </a:t>
            </a:r>
            <a:r>
              <a:rPr lang="en-US" sz="2400" i="1" dirty="0">
                <a:solidFill>
                  <a:srgbClr val="0000FF"/>
                </a:solidFill>
                <a:latin typeface="Times New Roman" panose="02020603050405020304" pitchFamily="18" charset="0"/>
                <a:cs typeface="Times New Roman" panose="02020603050405020304" pitchFamily="18" charset="0"/>
              </a:rPr>
              <a:t>since they involve direct access to an array index.</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Simplicity: Straightforward implementation </a:t>
            </a:r>
          </a:p>
          <a:p>
            <a:pPr marL="1371600" lvl="2"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No collisions; </a:t>
            </a:r>
          </a:p>
          <a:p>
            <a:pPr marL="1371600" lvl="2"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avoids the complexity of handling collisions or probing sequences.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For some applications,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to save memory space: the elements in the dynamic set can be saved in slots of the direct-address table 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have to store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 Do not have to store the key field of an object in the slot</a:t>
            </a:r>
            <a:r>
              <a:rPr lang="en-US" sz="2400" dirty="0">
                <a:latin typeface="Times New Roman" panose="02020603050405020304" pitchFamily="18" charset="0"/>
                <a:cs typeface="Times New Roman" panose="02020603050405020304" pitchFamily="18" charset="0"/>
              </a:rPr>
              <a:t> 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p:sp>
        <p:nvSpPr>
          <p:cNvPr id="3" name="Rectangle 2">
            <a:extLst>
              <a:ext uri="{FF2B5EF4-FFF2-40B4-BE49-F238E27FC236}">
                <a16:creationId xmlns:a16="http://schemas.microsoft.com/office/drawing/2014/main" id="{069D9759-3131-4F20-9603-49D505C9E980}"/>
              </a:ext>
            </a:extLst>
          </p:cNvPr>
          <p:cNvSpPr/>
          <p:nvPr/>
        </p:nvSpPr>
        <p:spPr>
          <a:xfrm>
            <a:off x="1357923" y="229035"/>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pic>
        <p:nvPicPr>
          <p:cNvPr id="4" name="Picture 3" descr="Confused emoticon Stock Vector - 11275856">
            <a:extLst>
              <a:ext uri="{FF2B5EF4-FFF2-40B4-BE49-F238E27FC236}">
                <a16:creationId xmlns:a16="http://schemas.microsoft.com/office/drawing/2014/main" id="{CEB018FA-A7B3-45BD-BB07-0D77A4EFC7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82" y="1324299"/>
            <a:ext cx="540385" cy="501015"/>
          </a:xfrm>
          <a:prstGeom prst="rect">
            <a:avLst/>
          </a:prstGeom>
          <a:noFill/>
          <a:ln>
            <a:noFill/>
          </a:ln>
        </p:spPr>
      </p:pic>
    </p:spTree>
    <p:extLst>
      <p:ext uri="{BB962C8B-B14F-4D97-AF65-F5344CB8AC3E}">
        <p14:creationId xmlns:p14="http://schemas.microsoft.com/office/powerpoint/2010/main" val="580357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of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extend the hash function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to include the probe number (starting from 0) as a second input</a:t>
                </a:r>
                <a:r>
                  <a:rPr lang="en-US" sz="2400" dirty="0">
                    <a:highlight>
                      <a:srgbClr val="FFFF00"/>
                    </a:highlight>
                    <a:latin typeface="Times New Roman" panose="02020603050405020304" pitchFamily="18" charset="0"/>
                    <a:cs typeface="Times New Roman" panose="02020603050405020304" pitchFamily="18" charset="0"/>
                  </a:rPr>
                  <a:t>.        The hash function becomes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U </a:t>
                </a:r>
                <a:r>
                  <a:rPr lang="en-US" sz="2400" dirty="0">
                    <a:solidFill>
                      <a:srgbClr val="0000FF"/>
                    </a:solidFill>
                    <a:highlight>
                      <a:srgbClr val="FFFF00"/>
                    </a:highlight>
                    <a:cs typeface="Times New Roman" panose="02020603050405020304" pitchFamily="18" charset="0"/>
                  </a:rPr>
                  <a:t>x</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2, …, m-1}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2, …, m-1}   </a:t>
                </a:r>
                <a:endParaRPr lang="en-US" sz="2400" dirty="0">
                  <a:highlight>
                    <a:srgbClr val="FFFF00"/>
                  </a:highlight>
                  <a:latin typeface="Times New Roman" panose="02020603050405020304" pitchFamily="18" charset="0"/>
                  <a:cs typeface="Times New Roman" panose="02020603050405020304" pitchFamily="18" charset="0"/>
                </a:endParaRPr>
              </a:p>
              <a:p>
                <a:pPr marL="461963" indent="-461963"/>
                <a:r>
                  <a:rPr lang="en-US" sz="2400" dirty="0">
                    <a:highlight>
                      <a:srgbClr val="FFFF00"/>
                    </a:highlight>
                    <a:latin typeface="Times New Roman" panose="02020603050405020304" pitchFamily="18" charset="0"/>
                    <a:cs typeface="Times New Roman" panose="02020603050405020304" pitchFamily="18" charset="0"/>
                  </a:rPr>
                  <a:t>With open addressing,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for every key k, the probe sequence </a:t>
                </a:r>
                <a:r>
                  <a:rPr lang="en-US" sz="2400" dirty="0">
                    <a:solidFill>
                      <a:srgbClr val="0000FF"/>
                    </a:solidFill>
                    <a:latin typeface="Times New Roman" panose="02020603050405020304" pitchFamily="18" charset="0"/>
                    <a:cs typeface="Times New Roman" panose="02020603050405020304" pitchFamily="18" charset="0"/>
                  </a:rPr>
                  <a:t>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857" y="2842626"/>
            <a:ext cx="9674787" cy="35210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repeat   </a:t>
                </a:r>
                <a:r>
                  <a:rPr lang="en-US" sz="2000"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else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until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error “hash table 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595"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96241" y="1499510"/>
            <a:ext cx="8972955" cy="4747033"/>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Deleting a key from slot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highlight>
                  <a:srgbClr val="FFFF00"/>
                </a:highlight>
                <a:latin typeface="Times New Roman" panose="02020603050405020304" pitchFamily="18" charset="0"/>
                <a:cs typeface="Times New Roman" panose="02020603050405020304" pitchFamily="18" charset="0"/>
              </a:rPr>
              <a:t>A solution is to </a:t>
            </a:r>
            <a:r>
              <a:rPr lang="en-US" dirty="0">
                <a:solidFill>
                  <a:srgbClr val="0000FF"/>
                </a:solidFill>
                <a:highlight>
                  <a:srgbClr val="FFFF00"/>
                </a:highlight>
                <a:latin typeface="Times New Roman" panose="02020603050405020304" pitchFamily="18" charset="0"/>
                <a:cs typeface="Times New Roman" panose="02020603050405020304" pitchFamily="18" charset="0"/>
              </a:rPr>
              <a:t>mark the slot with a special value DELETED </a:t>
            </a:r>
            <a:r>
              <a:rPr lang="en-US" dirty="0">
                <a:solidFill>
                  <a:srgbClr val="0000FF"/>
                </a:solidFill>
                <a:latin typeface="Times New Roman" panose="02020603050405020304" pitchFamily="18" charset="0"/>
                <a:cs typeface="Times New Roman" panose="02020603050405020304" pitchFamily="18" charset="0"/>
              </a:rPr>
              <a:t>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key’s probe sequence is equally likely to be any permutation of the table slots.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48146-020A-A8E7-8746-EFEA39AB6C99}"/>
              </a:ext>
            </a:extLst>
          </p:cNvPr>
          <p:cNvSpPr txBox="1"/>
          <p:nvPr/>
        </p:nvSpPr>
        <p:spPr>
          <a:xfrm>
            <a:off x="1667434" y="1903257"/>
            <a:ext cx="9108141" cy="3647152"/>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Direct-address tables: </a:t>
            </a:r>
            <a:r>
              <a:rPr lang="en-US" sz="2400" dirty="0">
                <a:latin typeface="Times New Roman" panose="02020603050405020304" pitchFamily="18" charset="0"/>
                <a:cs typeface="Times New Roman" panose="02020603050405020304" pitchFamily="18" charset="0"/>
              </a:rPr>
              <a:t>An efficient way to manage a dynamic set with operations INSERT, SEARCH, and DELETE all running in O(1) time.</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Assumptions: </a:t>
            </a:r>
            <a:r>
              <a:rPr lang="en-US" sz="2400" dirty="0">
                <a:latin typeface="Times New Roman" panose="02020603050405020304" pitchFamily="18" charset="0"/>
                <a:cs typeface="Times New Roman" panose="02020603050405020304" pitchFamily="18" charset="0"/>
              </a:rPr>
              <a:t>An effective approach if the universe of keys U is reasonably small and the keys are unique.</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Memory Usage</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primary drawback is the potentially high memory usage, especially if the universe U is large but the actual number of elements in the dynamic set is small.</a:t>
            </a:r>
          </a:p>
        </p:txBody>
      </p:sp>
      <p:sp>
        <p:nvSpPr>
          <p:cNvPr id="4" name="Rectangle 3">
            <a:extLst>
              <a:ext uri="{FF2B5EF4-FFF2-40B4-BE49-F238E27FC236}">
                <a16:creationId xmlns:a16="http://schemas.microsoft.com/office/drawing/2014/main" id="{DF636002-F293-AA77-C951-F93D00688BE1}"/>
              </a:ext>
            </a:extLst>
          </p:cNvPr>
          <p:cNvSpPr/>
          <p:nvPr/>
        </p:nvSpPr>
        <p:spPr>
          <a:xfrm>
            <a:off x="1599970" y="999999"/>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pic>
        <p:nvPicPr>
          <p:cNvPr id="5" name="Picture 4" descr="Image result for smiley face images">
            <a:extLst>
              <a:ext uri="{FF2B5EF4-FFF2-40B4-BE49-F238E27FC236}">
                <a16:creationId xmlns:a16="http://schemas.microsoft.com/office/drawing/2014/main" id="{03262508-84DE-4025-8C5A-EFB0A5B772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851091" y="2260506"/>
            <a:ext cx="521970" cy="37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789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4C9EF-66ED-DC79-33E3-B573974B3496}"/>
              </a:ext>
            </a:extLst>
          </p:cNvPr>
          <p:cNvSpPr txBox="1"/>
          <p:nvPr/>
        </p:nvSpPr>
        <p:spPr>
          <a:xfrm>
            <a:off x="4447822" y="3429000"/>
            <a:ext cx="4086578" cy="1782796"/>
          </a:xfrm>
          <a:prstGeom prst="rect">
            <a:avLst/>
          </a:prstGeom>
          <a:noFill/>
        </p:spPr>
        <p:txBody>
          <a:bodyPr wrap="square">
            <a:spAutoFit/>
          </a:bodyPr>
          <a:lstStyle/>
          <a:p>
            <a:pPr>
              <a:spcAft>
                <a:spcPts val="600"/>
              </a:spcAft>
            </a:pPr>
            <a:r>
              <a:rPr lang="en-US" sz="3200" dirty="0">
                <a:cs typeface="Times New Roman" panose="02020603050405020304" pitchFamily="18" charset="0"/>
              </a:rPr>
              <a:t>Linear Probing</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quadratic probing </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double hashing</a:t>
            </a:r>
            <a:endParaRPr lang="en-US" sz="3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F35982F6-C628-430C-B14F-55CB12BA8D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2256042" y="3005260"/>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900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is linear. If the initial hash slot is occupied, the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1377950" lvl="1" indent="-461963">
              <a:lnSpc>
                <a:spcPct val="110000"/>
              </a:lnSpc>
              <a:spcBef>
                <a:spcPts val="0"/>
              </a:spcBef>
              <a:spcAft>
                <a:spcPts val="1200"/>
              </a:spcAft>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The probe sequence follows a quadratic function</a:t>
            </a:r>
            <a:r>
              <a:rPr lang="en-US" sz="9600" dirty="0">
                <a:solidFill>
                  <a:srgbClr val="0000FF"/>
                </a:solidFill>
                <a:latin typeface="Times New Roman" panose="020206030504050203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avoiding primary clustering (e.g., h(k), h(k) + 1</a:t>
            </a:r>
            <a:r>
              <a:rPr lang="en-US" sz="96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h(k) + 2</a:t>
            </a:r>
            <a:r>
              <a:rPr lang="en-US" sz="96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9675640C-2DA1-456F-AA45-5C58365730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1042249" y="3933660"/>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30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double hashing</a:t>
                </a:r>
                <a:r>
                  <a:rPr lang="en-US" dirty="0">
                    <a:latin typeface="Times New Roman" panose="02020603050405020304" pitchFamily="18" charset="0"/>
                    <a:cs typeface="Times New Roman" panose="02020603050405020304" pitchFamily="18" charset="0"/>
                  </a:rPr>
                  <a:t>.</a:t>
                </a:r>
              </a:p>
              <a:p>
                <a:pPr marL="1377950" lvl="1" indent="-461963">
                  <a:lnSpc>
                    <a:spcPct val="110000"/>
                  </a:lnSpc>
                  <a:spcBef>
                    <a:spcPts val="0"/>
                  </a:spcBef>
                  <a:spcAft>
                    <a:spcPts val="1200"/>
                  </a:spcAft>
                </a:pPr>
                <a:r>
                  <a:rPr lang="en-US" dirty="0">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a:t>
                </a:r>
                <a:r>
                  <a:rPr lang="en-US"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dirty="0">
                    <a:solidFill>
                      <a:srgbClr val="0000FF"/>
                    </a:solidFill>
                    <a:highlight>
                      <a:srgbClr val="FFFF00"/>
                    </a:highlight>
                    <a:latin typeface="Times New Roman" panose="02020603050405020304" pitchFamily="18" charset="0"/>
                    <a:cs typeface="Times New Roman" panose="02020603050405020304" pitchFamily="18" charset="0"/>
                  </a:rPr>
                  <a:t>) = </a:t>
                </a:r>
                <a:r>
                  <a:rPr lang="en-US" dirty="0">
                    <a:highlight>
                      <a:srgbClr val="FFFF00"/>
                    </a:highlight>
                    <a:latin typeface="Times New Roman" panose="02020603050405020304" pitchFamily="18" charset="0"/>
                    <a:cs typeface="Times New Roman" panose="02020603050405020304" pitchFamily="18" charset="0"/>
                  </a:rPr>
                  <a:t>h(k) + </a:t>
                </a:r>
                <a:r>
                  <a:rPr lang="en-US" dirty="0" err="1">
                    <a:highlight>
                      <a:srgbClr val="FFFF00"/>
                    </a:highlight>
                    <a:latin typeface="Times New Roman" panose="02020603050405020304" pitchFamily="18" charset="0"/>
                    <a:cs typeface="Times New Roman" panose="02020603050405020304" pitchFamily="18" charset="0"/>
                  </a:rPr>
                  <a:t>i</a:t>
                </a:r>
                <a:r>
                  <a:rPr lang="en-US" dirty="0">
                    <a:highlight>
                      <a:srgbClr val="FFFF00"/>
                    </a:highlight>
                    <a:latin typeface="Times New Roman" panose="02020603050405020304" pitchFamily="18" charset="0"/>
                    <a:cs typeface="Times New Roman" panose="02020603050405020304" pitchFamily="18" charset="0"/>
                  </a:rPr>
                  <a:t>*h’(k), where 0 </a:t>
                </a:r>
                <a14:m>
                  <m:oMath xmlns:m="http://schemas.openxmlformats.org/officeDocument/2006/math">
                    <m:r>
                      <a:rPr lang="en-US"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highlight>
                      <a:srgbClr val="FFFF00"/>
                    </a:highlight>
                    <a:latin typeface="Times New Roman" panose="02020603050405020304" pitchFamily="18" charset="0"/>
                    <a:cs typeface="Times New Roman" panose="02020603050405020304" pitchFamily="18" charset="0"/>
                  </a:rPr>
                  <a:t> i</a:t>
                </a:r>
                <a:r>
                  <a:rPr lang="en-US" dirty="0">
                    <a:latin typeface="Times New Roman" panose="02020603050405020304" pitchFamily="18" charset="0"/>
                    <a:cs typeface="Times New Roman" panose="02020603050405020304" pitchFamily="18" charset="0"/>
                  </a:rPr>
                  <a:t>).</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274FF0FE-2CE9-438E-AA5A-B1F316A4A1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964399" y="4213578"/>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594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778981"/>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the method of </a:t>
                </a:r>
                <a:r>
                  <a:rPr lang="en-US" sz="9600" i="1" dirty="0">
                    <a:solidFill>
                      <a:srgbClr val="0000FF"/>
                    </a:solidFill>
                    <a:highlight>
                      <a:srgbClr val="FFFF00"/>
                    </a:highlight>
                    <a:latin typeface="Times New Roman" panose="02020603050405020304" pitchFamily="18" charset="0"/>
                    <a:cs typeface="Times New Roman" panose="02020603050405020304" pitchFamily="18" charset="0"/>
                  </a:rPr>
                  <a:t>linear probing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mod m, </a:t>
                </a:r>
                <a:r>
                  <a:rPr lang="en-US" sz="9600" dirty="0">
                    <a:solidFill>
                      <a:srgbClr val="0000FF"/>
                    </a:solidFill>
                    <a:latin typeface="Times New Roman" panose="02020603050405020304" pitchFamily="18" charset="0"/>
                    <a:cs typeface="Times New Roman" panose="02020603050405020304" pitchFamily="18" charset="0"/>
                  </a:rPr>
                  <a:t>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(k) = k mod m</a:t>
                </a:r>
                <a:r>
                  <a:rPr lang="en-US" sz="9600" dirty="0">
                    <a:solidFill>
                      <a:srgbClr val="0000FF"/>
                    </a:solidFill>
                    <a:latin typeface="Times New Roman" panose="02020603050405020304" pitchFamily="18" charset="0"/>
                    <a:cs typeface="Times New Roman" panose="02020603050405020304" pitchFamily="18" charset="0"/>
                  </a:rPr>
                  <a:t>, </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778981"/>
              </a:xfrm>
              <a:blipFill>
                <a:blip r:embed="rId2"/>
                <a:stretch>
                  <a:fillRect l="-927" t="-844" r="-618" b="-10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7302EDD8-8882-4650-BAA1-8E8B9CF09B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813933" y="3905668"/>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653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995719"/>
                <a:ext cx="9861786" cy="5685036"/>
              </a:xfrm>
            </p:spPr>
            <p:txBody>
              <a:bodyPr>
                <a:normAutofit fontScale="25000" lnSpcReduction="20000"/>
              </a:bodyPr>
              <a:lstStyle/>
              <a:p>
                <a:pPr marL="0" indent="0">
                  <a:lnSpc>
                    <a:spcPct val="120000"/>
                  </a:lnSpc>
                  <a:spcBef>
                    <a:spcPts val="0"/>
                  </a:spcBef>
                  <a:spcAft>
                    <a:spcPts val="6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9600" dirty="0">
                  <a:cs typeface="Times New Roman" panose="02020603050405020304" pitchFamily="18" charset="0"/>
                </a:endParaRPr>
              </a:p>
              <a:p>
                <a:pPr marL="461963"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600"/>
                  </a:spcAft>
                  <a:buNone/>
                </a:pPr>
                <a:r>
                  <a:rPr lang="en-US" sz="9600" dirty="0">
                    <a:cs typeface="Times New Roman" panose="02020603050405020304" pitchFamily="18" charset="0"/>
                  </a:rPr>
                  <a:t>2.   Probing Sequence:</a:t>
                </a:r>
                <a:endParaRPr lang="en-US" sz="96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995719"/>
                <a:ext cx="9861786" cy="5685036"/>
              </a:xfrm>
              <a:blipFill>
                <a:blip r:embed="rId2"/>
                <a:stretch>
                  <a:fillRect l="-927" t="-85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5DAD77DE-E822-4479-AC42-3CB4D6896F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884443" y="4801406"/>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119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627426"/>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pPr marL="461963"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Given an ordinary hash function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the method of </a:t>
                </a:r>
                <a:r>
                  <a:rPr lang="en-US" sz="2400" i="1" dirty="0">
                    <a:solidFill>
                      <a:srgbClr val="0000FF"/>
                    </a:solidFill>
                    <a:latin typeface="Times New Roman" panose="02020603050405020304" pitchFamily="18" charset="0"/>
                    <a:cs typeface="Times New Roman" panose="02020603050405020304" pitchFamily="18" charset="0"/>
                  </a:rPr>
                  <a:t>linear probing </a:t>
                </a:r>
                <a:r>
                  <a:rPr lang="en-US" sz="24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0, 1, 2, …, m-1.</a:t>
                </a:r>
              </a:p>
              <a:p>
                <a:pPr marL="0" indent="0">
                  <a:lnSpc>
                    <a:spcPct val="100000"/>
                  </a:lnSpc>
                  <a:spcBef>
                    <a:spcPts val="0"/>
                  </a:spcBef>
                  <a:spcAft>
                    <a:spcPts val="1200"/>
                  </a:spcAft>
                  <a:buNone/>
                </a:pPr>
                <a:r>
                  <a:rPr lang="en-US" sz="2400" dirty="0">
                    <a:cs typeface="Times New Roman" panose="02020603050405020304" pitchFamily="18" charset="0"/>
                  </a:rPr>
                  <a:t>3.   Search Operation:</a:t>
                </a:r>
                <a:endParaRPr lang="en-US" sz="2400" dirty="0">
                  <a:solidFill>
                    <a:srgbClr val="0000FF"/>
                  </a:solidFill>
                  <a:latin typeface="Times New Roman" panose="02020603050405020304" pitchFamily="18" charset="0"/>
                  <a:cs typeface="Times New Roman" panose="02020603050405020304" pitchFamily="18" charset="0"/>
                </a:endParaRPr>
              </a:p>
              <a:p>
                <a:pPr marL="91440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627426"/>
              </a:xfrm>
              <a:blipFill>
                <a:blip r:embed="rId2"/>
                <a:stretch>
                  <a:fillRect l="-927" t="-86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latin typeface="Times New Roman" panose="02020603050405020304" pitchFamily="18" charset="0"/>
                <a:cs typeface="Times New Roman" panose="02020603050405020304" pitchFamily="18" charset="0"/>
              </a:rPr>
              <a:t>Deletion Solutions:</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13353081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599592" y="1203160"/>
            <a:ext cx="9269261" cy="5262979"/>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1456267" y="1277116"/>
            <a:ext cx="9279466" cy="5413790"/>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Primary Clustering</a:t>
            </a:r>
          </a:p>
          <a:p>
            <a:pPr marL="463550" indent="-463550">
              <a:buFont typeface="+mj-lt"/>
              <a:buAutoNum type="arabicPeriod"/>
            </a:pPr>
            <a:r>
              <a:rPr lang="en-US" sz="2400" dirty="0">
                <a:latin typeface="Times New Roman" panose="02020603050405020304" pitchFamily="18" charset="0"/>
                <a:cs typeface="Times New Roman" panose="02020603050405020304" pitchFamily="18" charset="0"/>
              </a:rPr>
              <a:t>Definition: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Primary clustering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clustering increases the average search time for elements, as large clusters require more steps to resolve collisions. </a:t>
            </a:r>
          </a:p>
          <a:p>
            <a:pPr marL="463550" lvl="1" indent="-450850"/>
            <a:r>
              <a:rPr lang="en-US" sz="2400" dirty="0">
                <a:latin typeface="Times New Roman" panose="02020603050405020304" pitchFamily="18" charset="0"/>
                <a:cs typeface="Times New Roman" panose="02020603050405020304" pitchFamily="18" charset="0"/>
              </a:rPr>
              <a:t>2.     Formation of Clusters: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14C735-64FC-24EB-EEBB-A524BB0EC404}"/>
                  </a:ext>
                </a:extLst>
              </p:cNvPr>
              <p:cNvSpPr txBox="1"/>
              <p:nvPr/>
            </p:nvSpPr>
            <p:spPr>
              <a:xfrm>
                <a:off x="1505211" y="1328018"/>
                <a:ext cx="9181577" cy="4964757"/>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Impact on Search Time</a:t>
                </a:r>
                <a:endParaRPr lang="en-US" sz="2400" dirty="0">
                  <a:latin typeface="Times New Roman" panose="02020603050405020304" pitchFamily="18" charset="0"/>
                  <a:cs typeface="Times New Roman" panose="02020603050405020304" pitchFamily="18" charset="0"/>
                </a:endParaRPr>
              </a:p>
              <a:p>
                <a:pPr>
                  <a:buFont typeface="+mj-lt"/>
                  <a:buAutoNum type="arabicPeriod" startAt="3"/>
                </a:pPr>
                <a:r>
                  <a:rPr lang="en-US" sz="2400" dirty="0">
                    <a:latin typeface="Times New Roman" panose="02020603050405020304" pitchFamily="18" charset="0"/>
                    <a:cs typeface="Times New Roman" panose="02020603050405020304" pitchFamily="18" charset="0"/>
                  </a:rPr>
                  <a:t>   Average Unsuccessful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dirty="0">
                    <a:latin typeface="Times New Roman" panose="02020603050405020304" pitchFamily="18" charset="0"/>
                    <a:cs typeface="Times New Roman" panose="02020603050405020304" pitchFamily="18" charset="0"/>
                  </a:rPr>
                  <a:t>   Increased Probes with Occupied Locations: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xmlns="">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505211" y="1328018"/>
                <a:ext cx="9181577" cy="4964757"/>
              </a:xfrm>
              <a:prstGeom prst="rect">
                <a:avLst/>
              </a:prstGeom>
              <a:blipFill>
                <a:blip r:embed="rId2"/>
                <a:stretch>
                  <a:fillRect l="-1062" t="-1106"/>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8872603" cy="2677656"/>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Comparison to Uniform Hashing</a:t>
            </a:r>
            <a:endParaRPr lang="en-US" sz="2400" dirty="0">
              <a:latin typeface="Times New Roman" panose="02020603050405020304" pitchFamily="18" charset="0"/>
              <a:cs typeface="Times New Roman" panose="02020603050405020304" pitchFamily="18" charset="0"/>
            </a:endParaRPr>
          </a:p>
          <a:p>
            <a:pPr>
              <a:buFont typeface="+mj-lt"/>
              <a:buAutoNum type="arabicPeriod" startAt="5"/>
            </a:pPr>
            <a:r>
              <a:rPr lang="en-US" sz="2400" dirty="0">
                <a:latin typeface="Times New Roman" panose="02020603050405020304" pitchFamily="18" charset="0"/>
                <a:cs typeface="Times New Roman" panose="02020603050405020304" pitchFamily="18" charset="0"/>
              </a:rPr>
              <a:t>   Non-Uniform Distribution: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69155" y="406650"/>
            <a:ext cx="9412224" cy="5863144"/>
          </a:xfrm>
          <a:prstGeom prst="rect">
            <a:avLst/>
          </a:prstGeom>
          <a:noFill/>
        </p:spPr>
        <p:txBody>
          <a:bodyPr wrap="square">
            <a:spAutoFit/>
          </a:bodyPr>
          <a:lstStyle/>
          <a:p>
            <a:pPr>
              <a:spcAft>
                <a:spcPts val="600"/>
              </a:spcAft>
            </a:pPr>
            <a:r>
              <a:rPr lang="en-US" sz="22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200" dirty="0">
              <a:cs typeface="Times New Roman" panose="02020603050405020304" pitchFamily="18" charset="0"/>
            </a:endParaRPr>
          </a:p>
          <a:p>
            <a:pPr>
              <a:spcAft>
                <a:spcPts val="600"/>
              </a:spcAft>
            </a:pPr>
            <a:r>
              <a:rPr lang="en-US" sz="2200" b="1" dirty="0">
                <a:latin typeface="Times New Roman" panose="02020603050405020304" pitchFamily="18" charset="0"/>
                <a:cs typeface="Times New Roman" panose="02020603050405020304" pitchFamily="18" charset="0"/>
              </a:rPr>
              <a:t>Summary</a:t>
            </a:r>
          </a:p>
          <a:p>
            <a:pPr>
              <a:spcAft>
                <a:spcPts val="600"/>
              </a:spcAft>
            </a:pPr>
            <a:r>
              <a:rPr lang="en-US" sz="2200" b="1" dirty="0">
                <a:latin typeface="Times New Roman" panose="02020603050405020304" pitchFamily="18" charset="0"/>
                <a:cs typeface="Times New Roman" panose="02020603050405020304" pitchFamily="18" charset="0"/>
              </a:rPr>
              <a:t>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Simple Implementation: Linear probing is easy to implement, as it only requires a single array and no additional data structures like linked lists.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Memory Efficiency: It makes efficient use of the array space without needing pointers or extra memory allocations.</a:t>
            </a:r>
          </a:p>
          <a:p>
            <a:pPr>
              <a:spcAft>
                <a:spcPts val="600"/>
              </a:spcAft>
            </a:pPr>
            <a:r>
              <a:rPr lang="en-US" sz="2200" b="1" dirty="0">
                <a:latin typeface="Times New Roman" panose="02020603050405020304" pitchFamily="18" charset="0"/>
                <a:cs typeface="Times New Roman" panose="02020603050405020304" pitchFamily="18" charset="0"/>
              </a:rPr>
              <a:t>Disadvantages: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Clustering: The main issue with linear probing is primary clustering, where clusters of occupied slots form, leading to increased search times.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Performance Degradation: As clusters grow, the efficiency of the hash table degrades, making unsuccessful searches particularly costly.</a:t>
            </a:r>
          </a:p>
          <a:p>
            <a:pPr>
              <a:spcAft>
                <a:spcPts val="600"/>
              </a:spcAft>
            </a:pPr>
            <a:r>
              <a:rPr lang="en-US" sz="2200" b="1" dirty="0">
                <a:latin typeface="Times New Roman" panose="02020603050405020304" pitchFamily="18" charset="0"/>
                <a:cs typeface="Times New Roman" panose="02020603050405020304" pitchFamily="18" charset="0"/>
              </a:rPr>
              <a:t>Performance Metrics:</a:t>
            </a:r>
            <a:endParaRPr lang="en-US" sz="2200" dirty="0">
              <a:latin typeface="Times New Roman" panose="02020603050405020304" pitchFamily="18" charset="0"/>
              <a:cs typeface="Times New Roman" panose="02020603050405020304" pitchFamily="18" charset="0"/>
            </a:endParaRPr>
          </a:p>
          <a:p>
            <a:pPr marL="463550" indent="-46355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Unsuccessful Search Time: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293CA-FFB3-A36C-0F06-CCAD604CDB2A}"/>
              </a:ext>
            </a:extLst>
          </p:cNvPr>
          <p:cNvSpPr txBox="1"/>
          <p:nvPr/>
        </p:nvSpPr>
        <p:spPr>
          <a:xfrm>
            <a:off x="4030133" y="3348756"/>
            <a:ext cx="358986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Quadratic Probing </a:t>
            </a:r>
            <a:endParaRPr lang="en-US" sz="3200" dirty="0"/>
          </a:p>
        </p:txBody>
      </p:sp>
    </p:spTree>
    <p:extLst>
      <p:ext uri="{BB962C8B-B14F-4D97-AF65-F5344CB8AC3E}">
        <p14:creationId xmlns:p14="http://schemas.microsoft.com/office/powerpoint/2010/main" val="27678472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337023"/>
                <a:ext cx="9302220" cy="5013937"/>
              </a:xfrm>
            </p:spPr>
            <p:txBody>
              <a:bodyPr>
                <a:noAutofit/>
              </a:bodyPr>
              <a:lstStyle/>
              <a:p>
                <a:pPr marL="0" indent="0">
                  <a:lnSpc>
                    <a:spcPct val="12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Quadratic Probing </a:t>
                </a:r>
                <a:r>
                  <a:rPr lang="en-US" sz="2400" dirty="0">
                    <a:latin typeface="Times New Roman" panose="02020603050405020304" pitchFamily="18" charset="0"/>
                    <a:cs typeface="Times New Roman" panose="02020603050405020304" pitchFamily="18" charset="0"/>
                  </a:rPr>
                  <a:t>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a:t>
                </a:r>
                <a:r>
                  <a:rPr lang="en-US" sz="22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(h’(k)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527" y="1337023"/>
                <a:ext cx="9302220" cy="5013937"/>
              </a:xfrm>
              <a:blipFill>
                <a:blip r:embed="rId2"/>
                <a:stretch>
                  <a:fillRect l="-983" t="-243" b="-85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518806FD-720F-4F00-BD48-2879BE4752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73895" y="2860638"/>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275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9290229" cy="5258446"/>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initial m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7C044-5629-7B81-E9DC-FE92E113452D}"/>
              </a:ext>
            </a:extLst>
          </p:cNvPr>
          <p:cNvSpPr txBox="1"/>
          <p:nvPr/>
        </p:nvSpPr>
        <p:spPr>
          <a:xfrm>
            <a:off x="4854222" y="3244334"/>
            <a:ext cx="347697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Double Hashing </a:t>
            </a:r>
            <a:endParaRPr lang="en-US" sz="3200" dirty="0"/>
          </a:p>
        </p:txBody>
      </p:sp>
    </p:spTree>
    <p:extLst>
      <p:ext uri="{BB962C8B-B14F-4D97-AF65-F5344CB8AC3E}">
        <p14:creationId xmlns:p14="http://schemas.microsoft.com/office/powerpoint/2010/main" val="249699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243708" y="859705"/>
                <a:ext cx="9704584" cy="5278368"/>
              </a:xfrm>
              <a:prstGeom prst="rect">
                <a:avLst/>
              </a:prstGeom>
              <a:noFill/>
            </p:spPr>
            <p:txBody>
              <a:bodyPr wrap="square" rtlCol="0">
                <a:spAutoFit/>
              </a:bodyPr>
              <a:lstStyle/>
              <a:p>
                <a:r>
                  <a:rPr lang="en-US" sz="3200" dirty="0">
                    <a:cs typeface="Times New Roman" panose="02020603050405020304" pitchFamily="18" charset="0"/>
                  </a:rPr>
                  <a:t>Hash Tables</a:t>
                </a:r>
                <a:r>
                  <a:rPr lang="en-US" sz="2800" dirty="0">
                    <a:cs typeface="Times New Roman" panose="02020603050405020304" pitchFamily="18" charset="0"/>
                  </a:rPr>
                  <a:t>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T[0 .. |U|-1]</a:t>
                </a:r>
                <a:r>
                  <a:rPr lang="en-US" sz="2400" dirty="0">
                    <a:latin typeface="Times New Roman" panose="02020603050405020304" pitchFamily="18" charset="0"/>
                    <a:cs typeface="Times New Roman" panose="02020603050405020304" pitchFamily="18" charset="0"/>
                  </a:rPr>
                  <a:t>:                            or        </a:t>
                </a:r>
              </a:p>
              <a:p>
                <a:pPr marL="798513" indent="-458788">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                          </a:t>
                </a:r>
              </a:p>
              <a:p>
                <a:pPr marL="339725">
                  <a:spcAft>
                    <a:spcPts val="600"/>
                  </a:spcAft>
                </a:pP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m be the hash table size.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possible keys.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T[0.. m-1], m &lt;&lt; |U|</a:t>
                </a:r>
                <a:r>
                  <a:rPr lang="en-US" sz="2400" dirty="0">
                    <a:latin typeface="Times New Roman" panose="02020603050405020304" pitchFamily="18" charset="0"/>
                    <a:cs typeface="Times New Roman" panose="02020603050405020304" pitchFamily="18" charset="0"/>
                  </a:rPr>
                  <a:t>: 		</a:t>
                </a:r>
                <a:endParaRPr lang="en-US" sz="2400" dirty="0">
                  <a:latin typeface="Consolas" panose="020B0609020204030204" pitchFamily="49" charset="0"/>
                  <a:cs typeface="Times New Roman" panose="02020603050405020304" pitchFamily="18" charset="0"/>
                </a:endParaRPr>
              </a:p>
              <a:p>
                <a:pPr marL="746125" lvl="1" indent="-40005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Let T[0 .. m-1] be a hash table T of m slots (also called positions}.</a:t>
                </a:r>
              </a:p>
              <a:p>
                <a:pPr marL="746125" lvl="1" indent="-40005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 hash function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highlight>
                          <a:srgbClr val="FFFF00"/>
                        </a:highlight>
                        <a:latin typeface="Cambria Math" panose="02040503050406030204" pitchFamily="18" charset="0"/>
                        <a:ea typeface="Cambria Math" panose="020405030504060302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 m-1},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m &lt;&lt; |U|,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defined </a:t>
                </a:r>
                <a:r>
                  <a:rPr lang="en-US" sz="2400" dirty="0">
                    <a:solidFill>
                      <a:srgbClr val="0000FF"/>
                    </a:solidFill>
                    <a:latin typeface="Times New Roman" panose="02020603050405020304" pitchFamily="18" charset="0"/>
                    <a:cs typeface="Times New Roman" panose="02020603050405020304" pitchFamily="18" charset="0"/>
                  </a:rPr>
                  <a:t>by </a:t>
                </a:r>
              </a:p>
              <a:p>
                <a:pPr marL="746125" indent="-400050">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&lt; m, and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k mod m.</a:t>
                </a:r>
              </a:p>
              <a:p>
                <a:pPr marL="746125" indent="-40005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Store the element with key k in slot h(k</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243708" y="859705"/>
                <a:ext cx="9704584" cy="5278368"/>
              </a:xfrm>
              <a:prstGeom prst="rect">
                <a:avLst/>
              </a:prstGeom>
              <a:blipFill>
                <a:blip r:embed="rId2"/>
                <a:stretch>
                  <a:fillRect l="-1570" t="-1501" b="-173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3550722419"/>
              </p:ext>
            </p:extLst>
          </p:nvPr>
        </p:nvGraphicFramePr>
        <p:xfrm>
          <a:off x="7370342" y="571326"/>
          <a:ext cx="1002394" cy="210312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Confused emoticon Stock Vector - 11275856">
            <a:extLst>
              <a:ext uri="{FF2B5EF4-FFF2-40B4-BE49-F238E27FC236}">
                <a16:creationId xmlns:a16="http://schemas.microsoft.com/office/drawing/2014/main" id="{4DECCE88-1147-40A6-9891-E7F5B0E766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18704011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Double hashing </a:t>
                </a:r>
                <a:r>
                  <a:rPr lang="en-US" sz="2400" dirty="0">
                    <a:latin typeface="Times New Roman" panose="02020603050405020304" pitchFamily="18" charset="0"/>
                    <a:cs typeface="Times New Roman" panose="02020603050405020304" pitchFamily="18" charset="0"/>
                  </a:rPr>
                  <a:t>- A technique used in hash tables to resolve collisions.</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8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pic>
        <p:nvPicPr>
          <p:cNvPr id="4" name="Picture 3" descr="Image result for smiley face images">
            <a:extLst>
              <a:ext uri="{FF2B5EF4-FFF2-40B4-BE49-F238E27FC236}">
                <a16:creationId xmlns:a16="http://schemas.microsoft.com/office/drawing/2014/main" id="{D8F70CA5-FDF2-4B35-8BF2-39FA117DA2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96234" y="1815611"/>
            <a:ext cx="525564" cy="3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723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to always return and produce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slightly less than m.</a:t>
            </a:r>
          </a:p>
          <a:p>
            <a:pPr marL="1371600" indent="-457200">
              <a:lnSpc>
                <a:spcPct val="100000"/>
              </a:lnSpc>
              <a:spcBef>
                <a:spcPts val="600"/>
              </a:spcBef>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k mod m; 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highlight>
                  <a:srgbClr val="FFFF00"/>
                </a:highlight>
                <a:latin typeface="Times New Roman" panose="02020603050405020304" pitchFamily="18" charset="0"/>
                <a:cs typeface="Times New Roman" panose="02020603050405020304" pitchFamily="18" charset="0"/>
              </a:rPr>
              <a:t>Avoids Clustering</a:t>
            </a:r>
            <a:r>
              <a:rPr lang="en-US" sz="2400" dirty="0">
                <a:highlight>
                  <a:srgbClr val="FFFF00"/>
                </a:highlight>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Double hashing:  </a:t>
            </a:r>
            <a:r>
              <a:rPr lang="en-US" sz="2400" dirty="0">
                <a:latin typeface="Times New Roman" panose="02020603050405020304" pitchFamily="18" charset="0"/>
                <a:cs typeface="Times New Roman" panose="02020603050405020304" pitchFamily="18" charset="0"/>
              </a:rPr>
              <a:t>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highlight>
                  <a:srgbClr val="FFFF00"/>
                </a:highlight>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Define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k mod m; and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Then h</a:t>
                </a:r>
                <a:r>
                  <a:rPr lang="en-US" sz="2400" baseline="-25000" dirty="0">
                    <a:solidFill>
                      <a:srgbClr val="FF0000"/>
                    </a:solidFill>
                    <a:highlight>
                      <a:srgbClr val="FFFF00"/>
                    </a:highlight>
                    <a:latin typeface="Times New Roman" panose="02020603050405020304" pitchFamily="18" charset="0"/>
                    <a:cs typeface="Times New Roman" panose="02020603050405020304" pitchFamily="18" charset="0"/>
                  </a:rPr>
                  <a:t>1</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Double hashing produces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probe sequences compared to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 in linear or quadratic probing. 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to delete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highlight>
                  <a:srgbClr val="FFFF00"/>
                </a:highlight>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2400" baseline="-25000" dirty="0">
                <a:solidFill>
                  <a:srgbClr val="0000FF"/>
                </a:solidFill>
                <a:highlight>
                  <a:srgbClr val="FFFF00"/>
                </a:highlight>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where h</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and h</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are auxiliary hash functions</a:t>
            </a:r>
            <a:r>
              <a:rPr lang="en-US" sz="24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(k)]; 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as the hash table’s size;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as the hash table’s size;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FA11-9E4B-FF8C-3377-5DAA93E456E8}"/>
              </a:ext>
            </a:extLst>
          </p:cNvPr>
          <p:cNvSpPr txBox="1">
            <a:spLocks/>
          </p:cNvSpPr>
          <p:nvPr/>
        </p:nvSpPr>
        <p:spPr>
          <a:xfrm>
            <a:off x="3265068" y="2697398"/>
            <a:ext cx="5348354" cy="4634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283246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Both keys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83928" y="580999"/>
            <a:ext cx="1776064" cy="492443"/>
          </a:xfrm>
          <a:prstGeom prst="rect">
            <a:avLst/>
          </a:prstGeom>
        </p:spPr>
        <p:txBody>
          <a:bodyPr wrap="none">
            <a:spAutoFit/>
          </a:bodyPr>
          <a:lstStyle/>
          <a:p>
            <a:r>
              <a:rPr lang="en-US" sz="2600" dirty="0">
                <a:cs typeface="Times New Roman" panose="02020603050405020304" pitchFamily="18" charset="0"/>
              </a:rPr>
              <a:t>Hash Tables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2376348-1AC2-4B3C-8906-48501036B3B6}"/>
                  </a:ext>
                </a:extLst>
              </p:cNvPr>
              <p:cNvSpPr txBox="1"/>
              <p:nvPr/>
            </p:nvSpPr>
            <p:spPr>
              <a:xfrm>
                <a:off x="7688549" y="911118"/>
                <a:ext cx="4299269" cy="1554272"/>
              </a:xfrm>
              <a:prstGeom prst="rect">
                <a:avLst/>
              </a:prstGeom>
              <a:noFill/>
            </p:spPr>
            <p:txBody>
              <a:bodyPr wrap="square">
                <a:spAutoFit/>
              </a:bodyPr>
              <a:lstStyle/>
              <a:p>
                <a:pPr marL="55563" lvl="1">
                  <a:spcAft>
                    <a:spcPts val="600"/>
                  </a:spcAft>
                </a:pPr>
                <a:r>
                  <a:rPr lang="en-US" sz="2000" dirty="0">
                    <a:highlight>
                      <a:srgbClr val="FFFF00"/>
                    </a:highlight>
                    <a:latin typeface="Times New Roman" panose="02020603050405020304" pitchFamily="18" charset="0"/>
                    <a:cs typeface="Times New Roman" panose="02020603050405020304" pitchFamily="18" charset="0"/>
                  </a:rPr>
                  <a:t>A hash function </a:t>
                </a:r>
              </a:p>
              <a:p>
                <a:pPr marL="55563" lvl="1">
                  <a:spcAft>
                    <a:spcPts val="600"/>
                  </a:spcAft>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 U </a:t>
                </a:r>
                <a14:m>
                  <m:oMath xmlns:m="http://schemas.openxmlformats.org/officeDocument/2006/math">
                    <m:r>
                      <a:rPr lang="en-US" sz="2000" b="0" i="1" dirty="0" smtClean="0">
                        <a:solidFill>
                          <a:srgbClr val="0000FF"/>
                        </a:solidFill>
                        <a:highlight>
                          <a:srgbClr val="FFFF00"/>
                        </a:highlight>
                        <a:latin typeface="Cambria Math" panose="02040503050406030204" pitchFamily="18" charset="0"/>
                        <a:ea typeface="Cambria Math" panose="02040503050406030204" pitchFamily="18" charset="0"/>
                      </a:rPr>
                      <m:t>→</m:t>
                    </m:r>
                  </m:oMath>
                </a14:m>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{0, 1, …, m-1}, </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m &lt;&lt; |U|, </a:t>
                </a:r>
              </a:p>
              <a:p>
                <a:pPr marL="55563" lvl="1">
                  <a:spcAft>
                    <a:spcPts val="600"/>
                  </a:spcAft>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defined </a:t>
                </a:r>
                <a:r>
                  <a:rPr lang="en-US" sz="2000" dirty="0">
                    <a:solidFill>
                      <a:srgbClr val="0000FF"/>
                    </a:solidFill>
                    <a:latin typeface="Times New Roman" panose="02020603050405020304" pitchFamily="18" charset="0"/>
                    <a:cs typeface="Times New Roman" panose="02020603050405020304" pitchFamily="18" charset="0"/>
                  </a:rPr>
                  <a:t>by </a:t>
                </a:r>
              </a:p>
              <a:p>
                <a:pPr marL="55563" lvl="1">
                  <a:spcAft>
                    <a:spcPts val="600"/>
                  </a:spcAft>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h(k) = </a:t>
                </a:r>
                <a:r>
                  <a:rPr lang="en-US" sz="20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for 0 </a:t>
                </a:r>
                <a14:m>
                  <m:oMath xmlns:m="http://schemas.openxmlformats.org/officeDocument/2006/math">
                    <m:r>
                      <a:rPr lang="en-US" sz="20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&lt; m, and </a:t>
                </a:r>
                <a:r>
                  <a:rPr lang="en-US" sz="20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 k mod m.</a:t>
                </a:r>
              </a:p>
            </p:txBody>
          </p:sp>
        </mc:Choice>
        <mc:Fallback xmlns="">
          <p:sp>
            <p:nvSpPr>
              <p:cNvPr id="18" name="TextBox 17">
                <a:extLst>
                  <a:ext uri="{FF2B5EF4-FFF2-40B4-BE49-F238E27FC236}">
                    <a16:creationId xmlns:a16="http://schemas.microsoft.com/office/drawing/2014/main" id="{62376348-1AC2-4B3C-8906-48501036B3B6}"/>
                  </a:ext>
                </a:extLst>
              </p:cNvPr>
              <p:cNvSpPr txBox="1">
                <a:spLocks noRot="1" noChangeAspect="1" noMove="1" noResize="1" noEditPoints="1" noAdjustHandles="1" noChangeArrowheads="1" noChangeShapeType="1" noTextEdit="1"/>
              </p:cNvSpPr>
              <p:nvPr/>
            </p:nvSpPr>
            <p:spPr>
              <a:xfrm>
                <a:off x="7688549" y="911118"/>
                <a:ext cx="4299269" cy="1554272"/>
              </a:xfrm>
              <a:prstGeom prst="rect">
                <a:avLst/>
              </a:prstGeom>
              <a:blipFill>
                <a:blip r:embed="rId2"/>
                <a:stretch>
                  <a:fillRect l="-142" t="-1961" r="-850" b="-6275"/>
                </a:stretch>
              </a:blipFill>
            </p:spPr>
            <p:txBody>
              <a:bodyPr/>
              <a:lstStyle/>
              <a:p>
                <a:r>
                  <a:rPr lang="en-US">
                    <a:noFill/>
                  </a:rPr>
                  <a:t> </a:t>
                </a:r>
              </a:p>
            </p:txBody>
          </p:sp>
        </mc:Fallback>
      </mc:AlternateContent>
      <p:pic>
        <p:nvPicPr>
          <p:cNvPr id="20" name="Picture 19" descr="Confused emoticon Stock Vector - 11275856">
            <a:extLst>
              <a:ext uri="{FF2B5EF4-FFF2-40B4-BE49-F238E27FC236}">
                <a16:creationId xmlns:a16="http://schemas.microsoft.com/office/drawing/2014/main" id="{2B204CA4-D863-414D-9589-896D961190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5246728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447051"/>
            <a:ext cx="5927796"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449172"/>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449172"/>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642821"/>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676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uniform hashing assumption,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needed to insert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xmlns="">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31553-E09C-63A6-7992-0BDE11BE93CE}"/>
                  </a:ext>
                </a:extLst>
              </p:cNvPr>
              <p:cNvSpPr txBox="1"/>
              <p:nvPr/>
            </p:nvSpPr>
            <p:spPr>
              <a:xfrm>
                <a:off x="1480457" y="1635753"/>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xmlns="">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635753"/>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90221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insertion and search operations increases. This analysis demonstrates the importance of keeping the load factor below a certain threshold to ensure the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xmlns="">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485900" y="382846"/>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34AC96-90B8-498D-85F9-810AFD72F8F5}"/>
                  </a:ext>
                </a:extLst>
              </p:cNvPr>
              <p:cNvSpPr txBox="1"/>
              <p:nvPr/>
            </p:nvSpPr>
            <p:spPr>
              <a:xfrm>
                <a:off x="1372727" y="944619"/>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xmlns="">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372727" y="944619"/>
                <a:ext cx="9669782" cy="5465471"/>
              </a:xfrm>
              <a:prstGeom prst="rect">
                <a:avLst/>
              </a:prstGeom>
              <a:blipFill>
                <a:blip r:embed="rId2"/>
                <a:stretch>
                  <a:fillRect l="-1261" t="-1115"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0"/>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32560" y="914218"/>
                <a:ext cx="9326880" cy="5783147"/>
              </a:xfrm>
            </p:spPr>
            <p:txBody>
              <a:bodyPr>
                <a:noAutofit/>
              </a:bodyPr>
              <a:lstStyle/>
              <a:p>
                <a:pPr marL="463550" indent="-46355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Let’s analyze the expected number of probes for hashing with open addressing under the assumption of uniform hashing, beginning with an analysis of the number of probes made in an unsuccessful search.</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0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32560" y="914218"/>
                <a:ext cx="9326880" cy="5783147"/>
              </a:xfrm>
              <a:blipFill>
                <a:blip r:embed="rId2"/>
                <a:stretch>
                  <a:fillRect l="-850" t="-843" r="-1373" b="-2634"/>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73834"/>
            <a:ext cx="5348353"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1421"/>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11421"/>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976" y="1868674"/>
            <a:ext cx="8810047" cy="4139595"/>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32-bit-IP</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represented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four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direct addressing,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fast lookup times (constant time O(1))</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large majority of them are blank.</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
        <p:nvSpPr>
          <p:cNvPr id="3" name="TextBox 2">
            <a:extLst>
              <a:ext uri="{FF2B5EF4-FFF2-40B4-BE49-F238E27FC236}">
                <a16:creationId xmlns:a16="http://schemas.microsoft.com/office/drawing/2014/main" id="{2791E821-DCD0-4D7D-A0B8-9D7CABFFBB95}"/>
              </a:ext>
            </a:extLst>
          </p:cNvPr>
          <p:cNvSpPr txBox="1"/>
          <p:nvPr/>
        </p:nvSpPr>
        <p:spPr>
          <a:xfrm>
            <a:off x="9516140" y="5638937"/>
            <a:ext cx="21477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18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t>4,294,967,296</a:t>
            </a:r>
          </a:p>
        </p:txBody>
      </p:sp>
      <p:pic>
        <p:nvPicPr>
          <p:cNvPr id="5" name="Picture 4" descr="Confused emoticon Stock Vector - 11275856">
            <a:extLst>
              <a:ext uri="{FF2B5EF4-FFF2-40B4-BE49-F238E27FC236}">
                <a16:creationId xmlns:a16="http://schemas.microsoft.com/office/drawing/2014/main" id="{C1A4E713-F66C-4898-B541-FE673A415F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2028312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should not jeopardize the implementation’s time efficiency.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963053"/>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linking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a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the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1488" y="988931"/>
                <a:ext cx="9354354" cy="5498941"/>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marL="401638" indent="-401638">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hash table to efficiently manage a smaller number of IP (Internet Protocol) addresses. </a:t>
                </a:r>
              </a:p>
              <a:p>
                <a:pPr marL="401638" indent="-401638">
                  <a:spcAft>
                    <a:spcPts val="18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IP addresses is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Assumption: Let the total number of IP addresses N be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Define a hash function H</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H(n)</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is an IP address.</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354354" cy="5498941"/>
              </a:xfrm>
              <a:prstGeom prst="rect">
                <a:avLst/>
              </a:prstGeom>
              <a:blipFill>
                <a:blip r:embed="rId2"/>
                <a:stretch>
                  <a:fillRect l="-1303" t="-998" r="-261" b="-1663"/>
                </a:stretch>
              </a:blipFill>
            </p:spPr>
            <p:txBody>
              <a:bodyPr/>
              <a:lstStyle/>
              <a:p>
                <a:r>
                  <a:rPr lang="en-US">
                    <a:noFill/>
                  </a:rPr>
                  <a:t> </a:t>
                </a:r>
              </a:p>
            </p:txBody>
          </p:sp>
        </mc:Fallback>
      </mc:AlternateContent>
      <p:pic>
        <p:nvPicPr>
          <p:cNvPr id="3" name="Picture 2" descr="Confused emoticon Stock Vector - 11275856">
            <a:extLst>
              <a:ext uri="{FF2B5EF4-FFF2-40B4-BE49-F238E27FC236}">
                <a16:creationId xmlns:a16="http://schemas.microsoft.com/office/drawing/2014/main" id="{17449F33-5566-4F0F-BF71-774A838D77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1430253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7850" y="318646"/>
                <a:ext cx="9124471" cy="6539354"/>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highlight>
                      <a:srgbClr val="FFFF00"/>
                    </a:highlight>
                  </a:rPr>
                  <a:t>⌊ </a:t>
                </a:r>
                <a14:m>
                  <m:oMath xmlns:m="http://schemas.openxmlformats.org/officeDocument/2006/math">
                    <m:f>
                      <m:fPr>
                        <m:ctrlPr>
                          <a:rPr lang="en-US" sz="24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highlight>
                      <a:srgbClr val="FFFF00"/>
                    </a:highlight>
                  </a:rPr>
                  <a:t> ⌋</a:t>
                </a:r>
                <a:r>
                  <a:rPr lang="en-US" sz="2400"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rPr>
                  <a:t>⌊ </a:t>
                </a:r>
                <a14:m>
                  <m:oMath xmlns:m="http://schemas.openxmlformats.org/officeDocument/2006/math">
                    <m:f>
                      <m:fPr>
                        <m:ctrlPr>
                          <a:rPr lang="en-US" sz="2400" i="1">
                            <a:highlight>
                              <a:srgbClr val="FFFF00"/>
                            </a:highlight>
                            <a:latin typeface="Cambria Math" panose="02040503050406030204" pitchFamily="18" charset="0"/>
                            <a:cs typeface="Times New Roman" panose="02020603050405020304" pitchFamily="18" charset="0"/>
                          </a:rPr>
                        </m:ctrlPr>
                      </m:fPr>
                      <m:num>
                        <m:r>
                          <m:rPr>
                            <m:nor/>
                          </m:rP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highlight>
                      <a:srgbClr val="FFFF00"/>
                    </a:highlight>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the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H(128.32.168.80) = 1283216880 (mod 251) </a:t>
                </a:r>
                <a:r>
                  <a:rPr lang="en-US" sz="2400" dirty="0">
                    <a:latin typeface="Times New Roman" panose="02020603050405020304" pitchFamily="18" charset="0"/>
                    <a:ea typeface="Calibri" panose="020F0502020204030204" pitchFamily="34" charset="0"/>
                    <a:cs typeface="Times New Roman" panose="02020603050405020304" pitchFamily="18" charset="0"/>
                  </a:rPr>
                  <a:t>= 1283216880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251* </a:t>
                </a:r>
                <a:r>
                  <a:rPr lang="en-US" sz="2400" dirty="0"/>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1283216880</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maintaining quick lookup times while minimizing wasted space.</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07850" y="318646"/>
                <a:ext cx="9124471" cy="6539354"/>
              </a:xfrm>
              <a:prstGeom prst="rect">
                <a:avLst/>
              </a:prstGeom>
              <a:blipFill>
                <a:blip r:embed="rId2"/>
                <a:stretch>
                  <a:fillRect l="-1403" t="-839" r="-1670" b="-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621480-8580-48D9-AFB8-C915025DAB21}"/>
                  </a:ext>
                </a:extLst>
              </p:cNvPr>
              <p:cNvSpPr txBox="1"/>
              <p:nvPr/>
            </p:nvSpPr>
            <p:spPr>
              <a:xfrm>
                <a:off x="9983972" y="2849659"/>
                <a:ext cx="206271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[213]</a:t>
                </a:r>
                <a:r>
                  <a:rPr lang="en-US" sz="18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251</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 1283216880 – </a:t>
                </a:r>
                <a:r>
                  <a:rPr lang="en-US" dirty="0">
                    <a:latin typeface="Times New Roman" panose="02020603050405020304" pitchFamily="18" charset="0"/>
                    <a:ea typeface="Calibri" panose="020F0502020204030204" pitchFamily="34" charset="0"/>
                    <a:cs typeface="Times New Roman" panose="02020603050405020304" pitchFamily="18" charset="0"/>
                  </a:rPr>
                  <a:t>251i,</a:t>
                </a:r>
              </a:p>
              <a:p>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1283216880,</a:t>
                </a:r>
              </a:p>
              <a:p>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1283216880</a:t>
                </a:r>
                <a:r>
                  <a:rPr lang="en-US" dirty="0">
                    <a:latin typeface="Times New Roman" panose="02020603050405020304" pitchFamily="18" charset="0"/>
                    <a:ea typeface="Calibri" panose="020F0502020204030204" pitchFamily="34" charset="0"/>
                    <a:cs typeface="Times New Roman" panose="02020603050405020304" pitchFamily="18" charset="0"/>
                  </a:rPr>
                  <a:t>+251i |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mc:Choice>
        <mc:Fallback xmlns="">
          <p:sp>
            <p:nvSpPr>
              <p:cNvPr id="3" name="TextBox 2">
                <a:extLst>
                  <a:ext uri="{FF2B5EF4-FFF2-40B4-BE49-F238E27FC236}">
                    <a16:creationId xmlns:a16="http://schemas.microsoft.com/office/drawing/2014/main" id="{02621480-8580-48D9-AFB8-C915025DAB21}"/>
                  </a:ext>
                </a:extLst>
              </p:cNvPr>
              <p:cNvSpPr txBox="1">
                <a:spLocks noRot="1" noChangeAspect="1" noMove="1" noResize="1" noEditPoints="1" noAdjustHandles="1" noChangeArrowheads="1" noChangeShapeType="1" noTextEdit="1"/>
              </p:cNvSpPr>
              <p:nvPr/>
            </p:nvSpPr>
            <p:spPr>
              <a:xfrm>
                <a:off x="9983972" y="2849659"/>
                <a:ext cx="2062717" cy="1477328"/>
              </a:xfrm>
              <a:prstGeom prst="rect">
                <a:avLst/>
              </a:prstGeom>
              <a:blipFill>
                <a:blip r:embed="rId3"/>
                <a:stretch>
                  <a:fillRect l="-2353" t="-1633" r="-588" b="-4490"/>
                </a:stretch>
              </a:blipFill>
            </p:spPr>
            <p:txBody>
              <a:bodyPr/>
              <a:lstStyle/>
              <a:p>
                <a:r>
                  <a:rPr lang="en-US">
                    <a:noFill/>
                  </a:rPr>
                  <a:t> </a:t>
                </a:r>
              </a:p>
            </p:txBody>
          </p:sp>
        </mc:Fallback>
      </mc:AlternateContent>
      <p:pic>
        <p:nvPicPr>
          <p:cNvPr id="4" name="Picture 3" descr="Confused emoticon Stock Vector - 11275856">
            <a:extLst>
              <a:ext uri="{FF2B5EF4-FFF2-40B4-BE49-F238E27FC236}">
                <a16:creationId xmlns:a16="http://schemas.microsoft.com/office/drawing/2014/main" id="{C2649BA2-68E8-446F-B1A6-698F5A5C28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317392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2219288023"/>
              </p:ext>
            </p:extLst>
          </p:nvPr>
        </p:nvGraphicFramePr>
        <p:xfrm>
          <a:off x="3122929" y="228600"/>
          <a:ext cx="3756842" cy="6400800"/>
        </p:xfrm>
        <a:graphic>
          <a:graphicData uri="http://schemas.openxmlformats.org/drawingml/2006/table">
            <a:tbl>
              <a:tblPr firstRow="1" bandRow="1">
                <a:tableStyleId>{5C22544A-7EE6-4342-B048-85BDC9FD1C3A}</a:tableStyleId>
              </a:tblPr>
              <a:tblGrid>
                <a:gridCol w="939669">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73.102.177.807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73.102.177.656</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highlight>
                            <a:srgbClr val="C0C0C0"/>
                          </a:highlight>
                          <a:latin typeface="Times New Roman" panose="02020603050405020304" pitchFamily="18" charset="0"/>
                          <a:cs typeface="Times New Roman" panose="02020603050405020304" pitchFamily="18" charset="0"/>
                        </a:rPr>
                        <a:t>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ysClr val="windowText" lastClr="000000"/>
                          </a:solidFill>
                          <a:highlight>
                            <a:srgbClr val="C0C0C0"/>
                          </a:highlight>
                          <a:latin typeface="Times New Roman" panose="02020603050405020304" pitchFamily="18" charset="0"/>
                          <a:cs typeface="Times New Roman" panose="02020603050405020304" pitchFamily="18" charset="0"/>
                        </a:rPr>
                        <a:t>73.102.177.406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353353"/>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05590" y="2369396"/>
            <a:ext cx="4144297" cy="2800767"/>
          </a:xfrm>
          <a:prstGeom prst="rect">
            <a:avLst/>
          </a:prstGeom>
          <a:noFill/>
        </p:spPr>
        <p:txBody>
          <a:bodyPr wrap="square" rtlCol="0">
            <a:spAutoFit/>
          </a:bodyPr>
          <a:lstStyle/>
          <a:p>
            <a:r>
              <a:rPr lang="en-US" sz="2200" dirty="0">
                <a:highlight>
                  <a:srgbClr val="FFFF00"/>
                </a:highlight>
                <a:latin typeface="Times New Roman" panose="02020603050405020304" pitchFamily="18" charset="0"/>
                <a:cs typeface="Times New Roman" panose="02020603050405020304" pitchFamily="18" charset="0"/>
              </a:rPr>
              <a:t>H(</a:t>
            </a:r>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73.102.177.154</a:t>
            </a:r>
            <a:r>
              <a:rPr lang="en-US" sz="2200" dirty="0">
                <a:highlight>
                  <a:srgbClr val="FFFF00"/>
                </a:highlight>
                <a:latin typeface="Times New Roman" panose="02020603050405020304" pitchFamily="18" charset="0"/>
                <a:cs typeface="Times New Roman" panose="02020603050405020304" pitchFamily="18" charset="0"/>
              </a:rPr>
              <a:t>) = 171</a:t>
            </a:r>
          </a:p>
          <a:p>
            <a:r>
              <a:rPr lang="en-US" sz="2200" dirty="0">
                <a:highlight>
                  <a:srgbClr val="FFFF00"/>
                </a:highlight>
                <a:latin typeface="Times New Roman" panose="02020603050405020304" pitchFamily="18" charset="0"/>
                <a:cs typeface="Times New Roman" panose="02020603050405020304" pitchFamily="18" charset="0"/>
              </a:rPr>
              <a:t>H(</a:t>
            </a:r>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a:t>
            </a:r>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807</a:t>
            </a:r>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 = 171</a:t>
            </a:r>
          </a:p>
          <a:p>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H(73.102.177.656) = 171</a:t>
            </a:r>
          </a:p>
          <a:p>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They collide. Furthermore,</a:t>
            </a:r>
          </a:p>
          <a:p>
            <a:r>
              <a:rPr lang="en-US" sz="2200" dirty="0">
                <a:solidFill>
                  <a:sysClr val="windowText" lastClr="000000"/>
                </a:solidFill>
                <a:highlight>
                  <a:srgbClr val="C0C0C0"/>
                </a:highlight>
                <a:latin typeface="Times New Roman" panose="02020603050405020304" pitchFamily="18" charset="0"/>
                <a:cs typeface="Times New Roman" panose="02020603050405020304" pitchFamily="18" charset="0"/>
              </a:rPr>
              <a:t>H(</a:t>
            </a:r>
            <a:r>
              <a:rPr lang="en-US" sz="2200" b="0" dirty="0">
                <a:solidFill>
                  <a:sysClr val="windowText" lastClr="000000"/>
                </a:solidFill>
                <a:highlight>
                  <a:srgbClr val="C0C0C0"/>
                </a:highlight>
                <a:latin typeface="Times New Roman" panose="02020603050405020304" pitchFamily="18" charset="0"/>
                <a:cs typeface="Times New Roman" panose="02020603050405020304" pitchFamily="18" charset="0"/>
              </a:rPr>
              <a:t>73.102.177.406) = 172</a:t>
            </a:r>
          </a:p>
          <a:p>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H(73.102.177.405) = 171</a:t>
            </a:r>
          </a:p>
          <a:p>
            <a:r>
              <a:rPr lang="en-US" sz="2200" dirty="0">
                <a:solidFill>
                  <a:sysClr val="windowText" lastClr="000000"/>
                </a:solidFill>
                <a:highlight>
                  <a:srgbClr val="C0C0C0"/>
                </a:highlight>
                <a:latin typeface="Times New Roman" panose="02020603050405020304" pitchFamily="18" charset="0"/>
                <a:cs typeface="Times New Roman" panose="02020603050405020304" pitchFamily="18" charset="0"/>
              </a:rPr>
              <a:t>H(</a:t>
            </a:r>
            <a:r>
              <a:rPr lang="en-US" sz="2200" b="0" dirty="0">
                <a:solidFill>
                  <a:sysClr val="windowText" lastClr="000000"/>
                </a:solidFill>
                <a:highlight>
                  <a:srgbClr val="C0C0C0"/>
                </a:highlight>
                <a:latin typeface="Times New Roman" panose="02020603050405020304" pitchFamily="18" charset="0"/>
                <a:cs typeface="Times New Roman" panose="02020603050405020304" pitchFamily="18" charset="0"/>
              </a:rPr>
              <a:t>73.102.177.155) = 172</a:t>
            </a:r>
          </a:p>
          <a:p>
            <a:endPar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endParaRPr>
          </a:p>
        </p:txBody>
      </p:sp>
      <p:cxnSp>
        <p:nvCxnSpPr>
          <p:cNvPr id="8" name="Connector: Curved 7">
            <a:extLst>
              <a:ext uri="{FF2B5EF4-FFF2-40B4-BE49-F238E27FC236}">
                <a16:creationId xmlns:a16="http://schemas.microsoft.com/office/drawing/2014/main" id="{7AD9699A-88A8-436E-9FA7-6736F6FB3EAB}"/>
              </a:ext>
            </a:extLst>
          </p:cNvPr>
          <p:cNvCxnSpPr/>
          <p:nvPr/>
        </p:nvCxnSpPr>
        <p:spPr>
          <a:xfrm rot="5400000">
            <a:off x="5753987" y="3382925"/>
            <a:ext cx="829339" cy="1453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6A4BE71-6139-4A5F-90E9-7F76D5082E1B}"/>
              </a:ext>
            </a:extLst>
          </p:cNvPr>
          <p:cNvCxnSpPr/>
          <p:nvPr/>
        </p:nvCxnSpPr>
        <p:spPr>
          <a:xfrm flipH="1">
            <a:off x="6485860" y="4199860"/>
            <a:ext cx="701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descr="Confused emoticon Stock Vector - 11275856">
            <a:extLst>
              <a:ext uri="{FF2B5EF4-FFF2-40B4-BE49-F238E27FC236}">
                <a16:creationId xmlns:a16="http://schemas.microsoft.com/office/drawing/2014/main" id="{6D847521-FC6D-4290-847F-9BDF23B5B3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25301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660145"/>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Table[4 – 11] </a:t>
            </a:r>
            <a:br>
              <a:rPr lang="en-US" sz="2700" dirty="0">
                <a:latin typeface="+mn-lt"/>
              </a:rPr>
            </a:br>
            <a:r>
              <a:rPr lang="en-US" sz="2700" dirty="0">
                <a:latin typeface="+mn-lt"/>
              </a:rPr>
              <a:t>Hash tables [12 – 25]</a:t>
            </a:r>
            <a:br>
              <a:rPr lang="en-US" sz="2700" dirty="0">
                <a:latin typeface="+mn-lt"/>
              </a:rPr>
            </a:br>
            <a:r>
              <a:rPr lang="en-US" sz="2700" dirty="0">
                <a:latin typeface="+mn-lt"/>
              </a:rPr>
              <a:t>Collision Resolutions [26-</a:t>
            </a:r>
            <a:r>
              <a:rPr lang="en-US" sz="2700" dirty="0">
                <a:solidFill>
                  <a:srgbClr val="FF0000"/>
                </a:solidFill>
                <a:latin typeface="+mn-lt"/>
              </a:rPr>
              <a:t>54</a:t>
            </a:r>
            <a:r>
              <a:rPr lang="en-US" sz="2700" dirty="0">
                <a:latin typeface="+mn-lt"/>
              </a:rPr>
              <a:t>]</a:t>
            </a:r>
            <a:br>
              <a:rPr lang="en-US" sz="2700" dirty="0">
                <a:latin typeface="+mn-lt"/>
              </a:rPr>
            </a:br>
            <a:r>
              <a:rPr lang="en-US" sz="2700" dirty="0">
                <a:latin typeface="+mn-lt"/>
              </a:rPr>
              <a:t>	Linear Probing [27-31]</a:t>
            </a:r>
            <a:br>
              <a:rPr lang="en-US" sz="2700" dirty="0">
                <a:latin typeface="+mn-lt"/>
              </a:rPr>
            </a:br>
            <a:r>
              <a:rPr lang="en-US" sz="2700" dirty="0">
                <a:latin typeface="+mn-lt"/>
              </a:rPr>
              <a:t>              Open Hashing (Chaining) [32 -</a:t>
            </a:r>
            <a:r>
              <a:rPr lang="en-US" sz="2700" dirty="0">
                <a:solidFill>
                  <a:srgbClr val="FF0000"/>
                </a:solidFill>
                <a:latin typeface="+mn-lt"/>
              </a:rPr>
              <a:t> 56</a:t>
            </a:r>
            <a:r>
              <a:rPr lang="en-US" sz="2700" dirty="0">
                <a:latin typeface="+mn-lt"/>
              </a:rPr>
              <a:t>]</a:t>
            </a:r>
            <a:br>
              <a:rPr lang="en-US" sz="2700" dirty="0">
                <a:latin typeface="+mn-lt"/>
              </a:rPr>
            </a:br>
            <a:r>
              <a:rPr lang="en-US" sz="2700" dirty="0">
                <a:latin typeface="+mn-lt"/>
              </a:rPr>
              <a:t>                       Load Factor [38], Simple Uniform hashing [19, 43], and </a:t>
            </a:r>
            <a:br>
              <a:rPr lang="en-US" sz="2700" dirty="0">
                <a:latin typeface="+mn-lt"/>
              </a:rPr>
            </a:br>
            <a:r>
              <a:rPr lang="en-US" sz="2700" dirty="0">
                <a:latin typeface="+mn-lt"/>
              </a:rPr>
              <a:t>                       Performance Analysis [42-54] </a:t>
            </a:r>
            <a:br>
              <a:rPr lang="en-US" sz="2700" dirty="0">
                <a:latin typeface="+mn-lt"/>
              </a:rPr>
            </a:br>
            <a:r>
              <a:rPr lang="en-US" sz="2700" dirty="0">
                <a:latin typeface="+mn-lt"/>
              </a:rPr>
              <a:t>              Good Hash functions [57 – </a:t>
            </a:r>
            <a:r>
              <a:rPr lang="en-US" sz="2700" dirty="0">
                <a:solidFill>
                  <a:srgbClr val="FF0000"/>
                </a:solidFill>
                <a:latin typeface="+mn-lt"/>
              </a:rPr>
              <a:t>112</a:t>
            </a:r>
            <a:r>
              <a:rPr lang="en-US" sz="2700" dirty="0">
                <a:latin typeface="+mn-lt"/>
              </a:rPr>
              <a:t> ] </a:t>
            </a:r>
            <a:br>
              <a:rPr lang="en-US" sz="2700" dirty="0">
                <a:latin typeface="+mn-lt"/>
              </a:rPr>
            </a:br>
            <a:r>
              <a:rPr lang="en-US" sz="2700" dirty="0">
                <a:latin typeface="+mn-lt"/>
              </a:rPr>
              <a:t>	         Assumptions [59], Key Interpretations [65-70], </a:t>
            </a:r>
            <a:br>
              <a:rPr lang="en-US" sz="2700" dirty="0">
                <a:latin typeface="+mn-lt"/>
              </a:rPr>
            </a:br>
            <a:r>
              <a:rPr lang="en-US" sz="2700" dirty="0">
                <a:latin typeface="+mn-lt"/>
              </a:rPr>
              <a:t>                       Modular Hashing </a:t>
            </a:r>
            <a:r>
              <a:rPr lang="en-US" sz="2700">
                <a:latin typeface="+mn-lt"/>
              </a:rPr>
              <a:t>[72 - </a:t>
            </a:r>
            <a:r>
              <a:rPr lang="en-US" sz="2700" dirty="0">
                <a:latin typeface="+mn-lt"/>
              </a:rPr>
              <a:t>76], Multiplication Hashing </a:t>
            </a:r>
            <a:r>
              <a:rPr lang="en-US" sz="2700">
                <a:latin typeface="+mn-lt"/>
              </a:rPr>
              <a:t>[77 - </a:t>
            </a:r>
            <a:r>
              <a:rPr lang="en-US" sz="2700" dirty="0">
                <a:latin typeface="+mn-lt"/>
              </a:rPr>
              <a:t>83], </a:t>
            </a:r>
            <a:br>
              <a:rPr lang="en-US" sz="2700" dirty="0">
                <a:latin typeface="+mn-lt"/>
              </a:rPr>
            </a:br>
            <a:r>
              <a:rPr lang="en-US" sz="2700" dirty="0">
                <a:latin typeface="+mn-lt"/>
              </a:rPr>
              <a:t>                       Universal hashing [84-</a:t>
            </a:r>
            <a:r>
              <a:rPr lang="en-US" sz="2700" dirty="0">
                <a:solidFill>
                  <a:srgbClr val="FF0000"/>
                </a:solidFill>
                <a:latin typeface="+mn-lt"/>
              </a:rPr>
              <a:t>112</a:t>
            </a:r>
            <a:r>
              <a:rPr lang="en-US" sz="2700" dirty="0">
                <a:latin typeface="+mn-lt"/>
              </a:rPr>
              <a:t>]</a:t>
            </a:r>
            <a:br>
              <a:rPr lang="en-US" sz="2700" dirty="0">
                <a:latin typeface="+mn-lt"/>
              </a:rPr>
            </a:br>
            <a:r>
              <a:rPr lang="en-US" sz="2700" dirty="0">
                <a:latin typeface="+mn-lt"/>
              </a:rPr>
              <a:t>             Open Addressing (Closed Hashing</a:t>
            </a:r>
            <a:r>
              <a:rPr lang="en-US" sz="2700">
                <a:latin typeface="+mn-lt"/>
              </a:rPr>
              <a:t>)[113 - 1</a:t>
            </a:r>
            <a:r>
              <a:rPr lang="en-US" sz="2700">
                <a:solidFill>
                  <a:srgbClr val="FF0000"/>
                </a:solidFill>
                <a:latin typeface="+mn-lt"/>
              </a:rPr>
              <a:t>75</a:t>
            </a:r>
            <a:r>
              <a:rPr lang="en-US" sz="2700">
                <a:latin typeface="+mn-lt"/>
              </a:rPr>
              <a:t>]</a:t>
            </a:r>
            <a:br>
              <a:rPr lang="en-US" sz="2700" dirty="0">
                <a:latin typeface="+mn-lt"/>
              </a:rPr>
            </a:br>
            <a:r>
              <a:rPr lang="en-US" sz="2700" dirty="0">
                <a:latin typeface="+mn-lt"/>
              </a:rPr>
              <a:t>                       Linear Probing [130 - 139], Quadratic Probing [141 -143 ],  </a:t>
            </a:r>
            <a:br>
              <a:rPr lang="en-US" sz="2700" dirty="0">
                <a:latin typeface="+mn-lt"/>
              </a:rPr>
            </a:br>
            <a:r>
              <a:rPr lang="en-US" sz="2700" dirty="0">
                <a:latin typeface="+mn-lt"/>
              </a:rPr>
              <a:t>                       Double Hashing [145 - 153]</a:t>
            </a:r>
            <a:br>
              <a:rPr lang="en-US" sz="2700" dirty="0">
                <a:latin typeface="+mn-lt"/>
              </a:rPr>
            </a:br>
            <a:r>
              <a:rPr lang="en-US" sz="2700" dirty="0">
                <a:latin typeface="+mn-lt"/>
              </a:rPr>
              <a:t>	          Analysis of Open Addressing [155 - </a:t>
            </a:r>
            <a:r>
              <a:rPr lang="en-US" sz="2700" dirty="0">
                <a:solidFill>
                  <a:srgbClr val="FF0000"/>
                </a:solidFill>
                <a:latin typeface="+mn-lt"/>
              </a:rPr>
              <a:t>175</a:t>
            </a:r>
            <a:r>
              <a:rPr lang="en-US" sz="2700" dirty="0">
                <a:latin typeface="+mn-lt"/>
              </a:rPr>
              <a:t> ]</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45351" y="847557"/>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3816429"/>
          </a:xfrm>
          <a:prstGeom prst="rect">
            <a:avLst/>
          </a:prstGeom>
          <a:noFill/>
        </p:spPr>
        <p:txBody>
          <a:bodyPr wrap="square" rtlCol="0">
            <a:spAutoFit/>
          </a:bodyPr>
          <a:lstStyle/>
          <a:p>
            <a:pPr>
              <a:spcAft>
                <a:spcPts val="1200"/>
              </a:spcAft>
            </a:pPr>
            <a:r>
              <a:rPr lang="en-US" sz="2400" dirty="0">
                <a:latin typeface="Times New Roman" panose="02020603050405020304" pitchFamily="18" charset="0"/>
                <a:cs typeface="Times New Roman" panose="02020603050405020304" pitchFamily="18" charset="0"/>
              </a:rPr>
              <a:t>Deterministic Nature: </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input key will always hash to the same output value, essential for reliable data retrieval.</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t>
            </a:r>
            <a:r>
              <a:rPr lang="en-US" sz="2400" dirty="0">
                <a:highlight>
                  <a:srgbClr val="FFFF00"/>
                </a:highlight>
                <a:latin typeface="Times New Roman" panose="02020603050405020304" pitchFamily="18" charset="0"/>
                <a:cs typeface="Times New Roman" panose="02020603050405020304" pitchFamily="18" charset="0"/>
              </a:rPr>
              <a:t>ensures consistency and reliability </a:t>
            </a:r>
            <a:r>
              <a:rPr lang="en-US" sz="2400" dirty="0">
                <a:latin typeface="Times New Roman" panose="02020603050405020304" pitchFamily="18" charset="0"/>
                <a:cs typeface="Times New Roman" panose="02020603050405020304" pitchFamily="18" charset="0"/>
              </a:rPr>
              <a:t>when storing and retrieving data. </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pic>
        <p:nvPicPr>
          <p:cNvPr id="4" name="Picture 3" descr="Confused emoticon Stock Vector - 11275856">
            <a:extLst>
              <a:ext uri="{FF2B5EF4-FFF2-40B4-BE49-F238E27FC236}">
                <a16:creationId xmlns:a16="http://schemas.microsoft.com/office/drawing/2014/main" id="{6D09BD4B-489D-404D-B101-70B19A8B22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397121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357923" y="1107542"/>
            <a:ext cx="9476154" cy="5078313"/>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Pigeonhole Principle: </a:t>
            </a:r>
          </a:p>
          <a:p>
            <a:pPr marL="919163" lvl="1"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Impossible to Avoid collisions Due to the Pigeonhole Principles</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ince the number of possible input keys |U| is greater than the number of available hash table slots m,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Minimize the number of collisions</a:t>
            </a:r>
            <a:r>
              <a:rPr lang="en-US" sz="2400" dirty="0">
                <a:solidFill>
                  <a:srgbClr val="0000FF"/>
                </a:solidFill>
                <a:latin typeface="Times New Roman" panose="02020603050405020304" pitchFamily="18"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Achieving uniform distribution of keys: </a:t>
            </a:r>
            <a:r>
              <a:rPr lang="en-US" sz="2400" dirty="0">
                <a:solidFill>
                  <a:srgbClr val="0000FF"/>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well-designed h should </a:t>
            </a:r>
            <a:r>
              <a:rPr lang="en-US" sz="2400" dirty="0">
                <a:highlight>
                  <a:srgbClr val="FFFF00"/>
                </a:highlight>
                <a:latin typeface="Times New Roman" panose="02020603050405020304" pitchFamily="18" charset="0"/>
                <a:cs typeface="Times New Roman" panose="02020603050405020304" pitchFamily="18" charset="0"/>
              </a:rPr>
              <a:t>distribute keys randomly and evenly across the hash table </a:t>
            </a:r>
            <a:r>
              <a:rPr lang="en-US" sz="2400" dirty="0">
                <a:latin typeface="Times New Roman" panose="02020603050405020304" pitchFamily="18" charset="0"/>
                <a:cs typeface="Times New Roman" panose="02020603050405020304" pitchFamily="18" charset="0"/>
              </a:rPr>
              <a:t>to minimize collisions.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426703"/>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297807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708981"/>
          </a:xfrm>
          <a:prstGeom prst="rect">
            <a:avLst/>
          </a:prstGeom>
          <a:noFill/>
        </p:spPr>
        <p:txBody>
          <a:bodyPr wrap="square" rtlCol="0">
            <a:spAutoFit/>
          </a:bodyPr>
          <a:lstStyle/>
          <a:p>
            <a:pPr>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Collision Resolution:</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for resolution methods: Since collisions are inevitable, it is necessary to have methods for resolving them when they</a:t>
            </a:r>
            <a:r>
              <a:rPr lang="en-US" sz="2400" dirty="0">
                <a:latin typeface="Times New Roman" panose="02020603050405020304" pitchFamily="18" charset="0"/>
                <a:cs typeface="Times New Roman" panose="02020603050405020304" pitchFamily="18" charset="0"/>
              </a:rPr>
              <a:t> occur.</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Common methods include</a:t>
            </a:r>
          </a:p>
          <a:p>
            <a:pPr marL="919163" lvl="1"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Chaining: </a:t>
            </a:r>
            <a:r>
              <a:rPr lang="en-US" sz="2400" dirty="0">
                <a:latin typeface="Times New Roman" panose="02020603050405020304" pitchFamily="18" charset="0"/>
                <a:cs typeface="Times New Roman" panose="02020603050405020304" pitchFamily="18" charset="0"/>
              </a:rPr>
              <a:t>Store multiple keys that hash to the same slot in a linked list</a:t>
            </a:r>
          </a:p>
          <a:p>
            <a:pPr marL="919163" lvl="1"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Open Addressing: </a:t>
            </a:r>
            <a:r>
              <a:rPr lang="en-US" sz="2400" dirty="0">
                <a:latin typeface="Times New Roman" panose="02020603050405020304" pitchFamily="18" charset="0"/>
                <a:cs typeface="Times New Roman" panose="02020603050405020304" pitchFamily="18" charset="0"/>
              </a:rPr>
              <a:t>Find another slot within the table using a probing sequence. </a:t>
            </a:r>
          </a:p>
          <a:p>
            <a:pPr marL="1376363" lvl="2"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dirty="0">
                <a:highlight>
                  <a:srgbClr val="FFFF00"/>
                </a:highlight>
                <a:latin typeface="Times New Roman" panose="02020603050405020304" pitchFamily="18" charset="0"/>
                <a:cs typeface="Times New Roman" panose="02020603050405020304" pitchFamily="18" charset="0"/>
              </a:rPr>
              <a:t>linear probing, quadratic probing, double hashing</a:t>
            </a:r>
            <a:r>
              <a:rPr lang="en-US" sz="2400" dirty="0">
                <a:latin typeface="Times New Roman" panose="02020603050405020304" pitchFamily="18" charset="0"/>
                <a:cs typeface="Times New Roman" panose="02020603050405020304" pitchFamily="18" charset="0"/>
              </a:rPr>
              <a:t>.</a:t>
            </a:r>
          </a:p>
          <a:p>
            <a:pPr marL="509588" lvl="2" indent="-509588">
              <a:spcAft>
                <a:spcPts val="12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collision resolution mechanism</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421142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C9455-2420-41C4-8DD5-A460DA4B0EA7}"/>
              </a:ext>
            </a:extLst>
          </p:cNvPr>
          <p:cNvSpPr/>
          <p:nvPr/>
        </p:nvSpPr>
        <p:spPr>
          <a:xfrm>
            <a:off x="1485656" y="1614042"/>
            <a:ext cx="9183001" cy="3262432"/>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in Hash Tables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latin typeface="Times New Roman" panose="02020603050405020304" pitchFamily="18" charset="0"/>
                <a:ea typeface="Calibri" panose="020F0502020204030204" pitchFamily="34" charset="0"/>
                <a:cs typeface="Times New Roman" panose="02020603050405020304" pitchFamily="18" charset="0"/>
              </a:rPr>
              <a:t>collision resolution mechanism</a:t>
            </a:r>
          </a:p>
          <a:p>
            <a:pPr marL="800100" lvl="1"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To handle cases where multiple keys hash to the same value. </a:t>
            </a:r>
          </a:p>
          <a:p>
            <a:pPr>
              <a:spcBef>
                <a:spcPts val="12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Performance and efficiency: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performance and efficiency of the hash table can be maintained if the hash function is well-designed with effective collision resolution. </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706747"/>
            <a:ext cx="2148345" cy="584775"/>
          </a:xfrm>
          <a:prstGeom prst="rect">
            <a:avLst/>
          </a:prstGeom>
        </p:spPr>
        <p:txBody>
          <a:bodyPr wrap="none">
            <a:spAutoFit/>
          </a:bodyPr>
          <a:lstStyle/>
          <a:p>
            <a:r>
              <a:rPr lang="en-US" sz="3200" dirty="0">
                <a:cs typeface="Times New Roman" panose="02020603050405020304" pitchFamily="18" charset="0"/>
              </a:rPr>
              <a:t>Hash Tables</a:t>
            </a:r>
          </a:p>
        </p:txBody>
      </p:sp>
    </p:spTree>
    <p:extLst>
      <p:ext uri="{BB962C8B-B14F-4D97-AF65-F5344CB8AC3E}">
        <p14:creationId xmlns:p14="http://schemas.microsoft.com/office/powerpoint/2010/main" val="225284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655552" y="842726"/>
            <a:ext cx="9202734" cy="547842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Definition of Direct-Address Tables:</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U={0,1,…, m−1}, m = |U|.</a:t>
            </a:r>
          </a:p>
          <a:p>
            <a:pPr marL="914400" indent="-457200">
              <a:spcAft>
                <a:spcPts val="600"/>
              </a:spcAft>
              <a:buFont typeface="Arial" panose="020B0604020202020204" pitchFamily="34" charset="0"/>
              <a:buChar char="•"/>
            </a:pPr>
            <a:r>
              <a:rPr lang="en-US" sz="2200" dirty="0">
                <a:highlight>
                  <a:srgbClr val="FFFF00"/>
                </a:highlight>
                <a:latin typeface="Times New Roman" panose="02020603050405020304" pitchFamily="18" charset="0"/>
                <a:cs typeface="Times New Roman" panose="02020603050405020304" pitchFamily="18" charset="0"/>
              </a:rPr>
              <a:t>A direct-address table T[0 .. m-1], m = |U| </a:t>
            </a:r>
          </a:p>
          <a:p>
            <a:pPr marL="914400" indent="-457200">
              <a:spcAft>
                <a:spcPts val="600"/>
              </a:spcAft>
              <a:buFont typeface="Arial" panose="020B0604020202020204" pitchFamily="34" charset="0"/>
              <a:buChar char="•"/>
            </a:pPr>
            <a:r>
              <a:rPr lang="en-US" sz="2200" dirty="0">
                <a:highlight>
                  <a:srgbClr val="FFFF00"/>
                </a:highlight>
                <a:latin typeface="Times New Roman" panose="02020603050405020304" pitchFamily="18" charset="0"/>
                <a:cs typeface="Times New Roman" panose="02020603050405020304" pitchFamily="18" charset="0"/>
              </a:rPr>
              <a:t>The table </a:t>
            </a:r>
            <a:r>
              <a:rPr lang="en-US" sz="2200" dirty="0">
                <a:latin typeface="Times New Roman" panose="02020603050405020304" pitchFamily="18" charset="0"/>
                <a:cs typeface="Times New Roman" panose="02020603050405020304" pitchFamily="18" charset="0"/>
              </a:rPr>
              <a:t>stores an element with key k in slot k.</a:t>
            </a:r>
          </a:p>
          <a:p>
            <a:pPr marL="13716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key directly corresponds to a slot in the table.</a:t>
            </a:r>
          </a:p>
          <a:p>
            <a:pPr>
              <a:spcBef>
                <a:spcPts val="600"/>
              </a:spcBef>
            </a:pPr>
            <a:r>
              <a:rPr lang="en-US" sz="2200" dirty="0">
                <a:latin typeface="Times New Roman" panose="02020603050405020304" pitchFamily="18" charset="0"/>
                <a:cs typeface="Times New Roman" panose="02020603050405020304" pitchFamily="18" charset="0"/>
              </a:rPr>
              <a:t>Definition of Hash Tables: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Let m be the hash table size.</a:t>
            </a:r>
          </a:p>
          <a:p>
            <a:pPr marL="914400" indent="-457200">
              <a:buFont typeface="Arial" panose="020B0604020202020204" pitchFamily="34" charset="0"/>
              <a:buChar char="•"/>
            </a:pPr>
            <a:r>
              <a:rPr lang="en-US" sz="2200" dirty="0">
                <a:highlight>
                  <a:srgbClr val="FFFF00"/>
                </a:highlight>
                <a:latin typeface="Times New Roman" panose="02020603050405020304" pitchFamily="18" charset="0"/>
                <a:cs typeface="Times New Roman" panose="02020603050405020304" pitchFamily="18" charset="0"/>
              </a:rPr>
              <a:t>A hash table T[0 .. m-1], m &lt;&lt; |U|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Uses a hash function h to map keys to positions in the table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hash function h maps keys from the universe U to {0,1,…, m−1}: h(k) = k mod  m.</a:t>
            </a:r>
          </a:p>
          <a:p>
            <a:pPr>
              <a:spcAft>
                <a:spcPts val="600"/>
              </a:spcAft>
            </a:pPr>
            <a:endParaRPr lang="en-US" sz="2200" dirty="0">
              <a:latin typeface="Times New Roman" panose="02020603050405020304" pitchFamily="18" charset="0"/>
              <a:cs typeface="Times New Roman" panose="02020603050405020304" pitchFamily="18" charset="0"/>
            </a:endParaRPr>
          </a:p>
        </p:txBody>
      </p:sp>
      <p:pic>
        <p:nvPicPr>
          <p:cNvPr id="4" name="Picture 3" descr="Confused emoticon Stock Vector - 11275856">
            <a:extLst>
              <a:ext uri="{FF2B5EF4-FFF2-40B4-BE49-F238E27FC236}">
                <a16:creationId xmlns:a16="http://schemas.microsoft.com/office/drawing/2014/main" id="{E019B64B-2422-40E1-BDFA-2F9CDD0CEA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350466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051208"/>
            <a:ext cx="9072282" cy="464742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highlight>
                  <a:srgbClr val="FFFF00"/>
                </a:highlight>
                <a:latin typeface="Times New Roman" panose="02020603050405020304" pitchFamily="18" charset="0"/>
                <a:cs typeface="Times New Roman" panose="02020603050405020304" pitchFamily="18" charset="0"/>
              </a:rPr>
              <a:t>Operations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a:t>
            </a:r>
            <a:r>
              <a:rPr lang="en-US" sz="2200" dirty="0">
                <a:highlight>
                  <a:srgbClr val="FFFF00"/>
                </a:highlight>
                <a:latin typeface="Times New Roman" panose="02020603050405020304" pitchFamily="18" charset="0"/>
                <a:cs typeface="Times New Roman" panose="02020603050405020304" pitchFamily="18" charset="0"/>
              </a:rPr>
              <a:t>T[k]=element.</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a:t>
            </a:r>
            <a:r>
              <a:rPr lang="en-US" sz="2200" dirty="0">
                <a:highlight>
                  <a:srgbClr val="FFFF00"/>
                </a:highlight>
                <a:latin typeface="Times New Roman" panose="02020603050405020304" pitchFamily="18" charset="0"/>
                <a:cs typeface="Times New Roman" panose="02020603050405020304" pitchFamily="18" charset="0"/>
              </a:rPr>
              <a:t>Return T[k].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a:t>
            </a:r>
            <a:r>
              <a:rPr lang="en-US" sz="2200" dirty="0">
                <a:highlight>
                  <a:srgbClr val="FFFF00"/>
                </a:highlight>
                <a:latin typeface="Times New Roman" panose="02020603050405020304" pitchFamily="18" charset="0"/>
                <a:cs typeface="Times New Roman" panose="02020603050405020304" pitchFamily="18" charset="0"/>
              </a:rPr>
              <a:t>Set T[k]=NIL</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a:highlight>
                  <a:srgbClr val="FFFF00"/>
                </a:highlight>
                <a:latin typeface="Times New Roman" panose="02020603050405020304" pitchFamily="18" charset="0"/>
                <a:cs typeface="Times New Roman" panose="02020603050405020304" pitchFamily="18" charset="0"/>
              </a:rPr>
              <a:t>Operations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Place the element at </a:t>
            </a:r>
            <a:r>
              <a:rPr lang="en-US" sz="2200" dirty="0">
                <a:highlight>
                  <a:srgbClr val="FFFF00"/>
                </a:highlight>
                <a:latin typeface="Times New Roman" panose="02020603050405020304" pitchFamily="18" charset="0"/>
                <a:cs typeface="Times New Roman" panose="02020603050405020304" pitchFamily="18" charset="0"/>
              </a:rPr>
              <a:t>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Look for the element at </a:t>
            </a:r>
            <a:r>
              <a:rPr lang="en-US" sz="2200" dirty="0">
                <a:highlight>
                  <a:srgbClr val="FFFF00"/>
                </a:highlight>
                <a:latin typeface="Times New Roman" panose="02020603050405020304" pitchFamily="18" charset="0"/>
                <a:cs typeface="Times New Roman" panose="02020603050405020304" pitchFamily="18" charset="0"/>
              </a:rPr>
              <a:t>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Remove the element at </a:t>
            </a:r>
            <a:r>
              <a:rPr lang="en-US" sz="2200" dirty="0">
                <a:highlight>
                  <a:srgbClr val="FFFF00"/>
                </a:highlight>
                <a:latin typeface="Times New Roman" panose="02020603050405020304" pitchFamily="18" charset="0"/>
                <a:cs typeface="Times New Roman" panose="02020603050405020304" pitchFamily="18" charset="0"/>
              </a:rPr>
              <a:t>T[h(k)].</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36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710549"/>
            <a:ext cx="9072282" cy="600164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r>
              <a:rPr lang="en-US" sz="2200" dirty="0">
                <a:latin typeface="Times New Roman" panose="02020603050405020304" pitchFamily="18" charset="0"/>
                <a:cs typeface="Times New Roman" panose="02020603050405020304" pitchFamily="18" charset="0"/>
              </a:rPr>
              <a:t>Time Complexity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a:t>
            </a:r>
            <a:r>
              <a:rPr lang="en-US" sz="2200" dirty="0">
                <a:highlight>
                  <a:srgbClr val="FFFF00"/>
                </a:highlight>
                <a:latin typeface="Times New Roman" panose="02020603050405020304" pitchFamily="18" charset="0"/>
                <a:cs typeface="Times New Roman" panose="02020603050405020304" pitchFamily="18" charset="0"/>
              </a:rPr>
              <a:t>run in O(1) time, </a:t>
            </a:r>
            <a:r>
              <a:rPr lang="en-US" sz="2200" dirty="0">
                <a:latin typeface="Times New Roman" panose="02020603050405020304" pitchFamily="18" charset="0"/>
                <a:cs typeface="Times New Roman" panose="02020603050405020304" pitchFamily="18" charset="0"/>
              </a:rPr>
              <a:t>guaranteed worst-case.</a:t>
            </a:r>
          </a:p>
          <a:p>
            <a:r>
              <a:rPr lang="en-US" sz="2200" dirty="0">
                <a:latin typeface="Times New Roman" panose="02020603050405020304" pitchFamily="18" charset="0"/>
                <a:cs typeface="Times New Roman" panose="02020603050405020304" pitchFamily="18" charset="0"/>
              </a:rPr>
              <a:t>Time Complexity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a:t>
            </a:r>
            <a:r>
              <a:rPr lang="en-US" sz="2200" dirty="0">
                <a:highlight>
                  <a:srgbClr val="FFFF00"/>
                </a:highlight>
                <a:latin typeface="Times New Roman" panose="02020603050405020304" pitchFamily="18" charset="0"/>
                <a:cs typeface="Times New Roman" panose="02020603050405020304" pitchFamily="18" charset="0"/>
              </a:rPr>
              <a:t>run in O(1) average</a:t>
            </a:r>
            <a:r>
              <a:rPr lang="en-US" sz="2200" dirty="0">
                <a:latin typeface="Times New Roman" panose="02020603050405020304" pitchFamily="18" charset="0"/>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time, assuming a good hash function that distributes keys unif</a:t>
            </a:r>
            <a:r>
              <a:rPr lang="en-US" sz="2200" dirty="0">
                <a:latin typeface="Times New Roman" panose="02020603050405020304" pitchFamily="18" charset="0"/>
                <a:cs typeface="Times New Roman" panose="02020603050405020304" pitchFamily="18" charset="0"/>
              </a:rPr>
              <a:t>ormly.</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worst-case time complexity can be higher due to collisions, but with techniques like chaining or open addressing, performance remains efficient in practice.</a:t>
            </a:r>
          </a:p>
          <a:p>
            <a:pPr>
              <a:spcBef>
                <a:spcPts val="600"/>
              </a:spcBef>
              <a:spcAft>
                <a:spcPts val="600"/>
              </a:spcAft>
            </a:pPr>
            <a:r>
              <a:rPr lang="en-US" sz="2200" dirty="0">
                <a:latin typeface="Times New Roman" panose="02020603050405020304" pitchFamily="18" charset="0"/>
                <a:cs typeface="Times New Roman" panose="02020603050405020304" pitchFamily="18" charset="0"/>
              </a:rPr>
              <a:t>Storage Requirements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highlight>
                  <a:srgbClr val="FFFF00"/>
                </a:highlight>
                <a:latin typeface="Times New Roman" panose="02020603050405020304" pitchFamily="18" charset="0"/>
                <a:cs typeface="Times New Roman" panose="02020603050405020304" pitchFamily="18" charset="0"/>
              </a:rPr>
              <a:t>Θ(</a:t>
            </a:r>
            <a:r>
              <a:rPr lang="en-US" sz="2200" dirty="0">
                <a:highlight>
                  <a:srgbClr val="FFFF00"/>
                </a:highlight>
                <a:latin typeface="Times New Roman" panose="02020603050405020304" pitchFamily="18" charset="0"/>
                <a:cs typeface="Times New Roman" panose="02020603050405020304" pitchFamily="18" charset="0"/>
              </a:rPr>
              <a:t>m), </a:t>
            </a:r>
            <a:r>
              <a:rPr lang="en-US" sz="2200" dirty="0">
                <a:latin typeface="Times New Roman" panose="02020603050405020304" pitchFamily="18" charset="0"/>
                <a:cs typeface="Times New Roman" panose="02020603050405020304" pitchFamily="18" charset="0"/>
              </a:rPr>
              <a:t>where m is the size of the universe ∣U∣.</a:t>
            </a:r>
          </a:p>
          <a:p>
            <a:r>
              <a:rPr lang="en-US" sz="2200" dirty="0">
                <a:latin typeface="Times New Roman" panose="02020603050405020304" pitchFamily="18" charset="0"/>
                <a:cs typeface="Times New Roman" panose="02020603050405020304" pitchFamily="18" charset="0"/>
              </a:rPr>
              <a:t>Storage Requirements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where ∣K∣ is the number of actual keys.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Typically, ∣K∣≪∣U∣, so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storage is much smaller than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of direct-address tables.</a:t>
            </a:r>
          </a:p>
        </p:txBody>
      </p:sp>
    </p:spTree>
    <p:extLst>
      <p:ext uri="{BB962C8B-B14F-4D97-AF65-F5344CB8AC3E}">
        <p14:creationId xmlns:p14="http://schemas.microsoft.com/office/powerpoint/2010/main" val="74954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F492D-0996-D96A-A976-FF0FC557EFC0}"/>
              </a:ext>
            </a:extLst>
          </p:cNvPr>
          <p:cNvSpPr txBox="1"/>
          <p:nvPr/>
        </p:nvSpPr>
        <p:spPr>
          <a:xfrm>
            <a:off x="3048886" y="3244334"/>
            <a:ext cx="6097772" cy="584775"/>
          </a:xfrm>
          <a:prstGeom prst="rect">
            <a:avLst/>
          </a:prstGeom>
          <a:noFill/>
        </p:spPr>
        <p:txBody>
          <a:bodyPr wrap="square">
            <a:spAutoFit/>
          </a:bodyPr>
          <a:lstStyle/>
          <a:p>
            <a:pPr>
              <a:spcBef>
                <a:spcPts val="12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Collision Resolution in Hash Tables </a:t>
            </a:r>
          </a:p>
        </p:txBody>
      </p:sp>
    </p:spTree>
    <p:extLst>
      <p:ext uri="{BB962C8B-B14F-4D97-AF65-F5344CB8AC3E}">
        <p14:creationId xmlns:p14="http://schemas.microsoft.com/office/powerpoint/2010/main" val="259880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988" y="704855"/>
            <a:ext cx="10034953" cy="37513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7886" y="704855"/>
                <a:ext cx="9290282" cy="615553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(closed hashing or open addressing)</a:t>
                </a:r>
              </a:p>
              <a:p>
                <a:pPr marL="461963" indent="-461963">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straightforward and effective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method for handling collisions in hash tables, especially when the number of collisions is relatively low.</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Hash Function: </a:t>
                </a:r>
              </a:p>
              <a:p>
                <a:pPr marL="914400"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 record with an IP address n, </a:t>
                </a:r>
              </a:p>
              <a:p>
                <a:pPr marL="1371600" lvl="1"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define a hash function as H(n) = n mod m, where m is the hash table’s size. </a:t>
                </a:r>
              </a:p>
              <a:p>
                <a:pPr marL="1376363" lvl="1"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hash function computes the index k in the table, where k = n mod 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6363" lvl="1" indent="-460375">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record with the IP address n should ideally be placed in the position k, using H(n) = n mod m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2"/>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Insertion Process: </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 position k is occupied, the process searches for the next available slot by checking subsequent positions k + 1, k + 2, …, m - 1, 0, 1, …, k – 1 in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circular manner.</a:t>
                </a:r>
              </a:p>
              <a:p>
                <a:pPr lvl="2" indent="-452438">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Placed the record in the first empty slot during this linear search</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67886" y="704855"/>
                <a:ext cx="9290282" cy="6155531"/>
              </a:xfrm>
              <a:prstGeom prst="rect">
                <a:avLst/>
              </a:prstGeom>
              <a:blipFill>
                <a:blip r:embed="rId2"/>
                <a:stretch>
                  <a:fillRect l="-984" t="-793" r="-262" b="-109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pic>
        <p:nvPicPr>
          <p:cNvPr id="3" name="Picture 2" descr="Image result for smiley face images">
            <a:extLst>
              <a:ext uri="{FF2B5EF4-FFF2-40B4-BE49-F238E27FC236}">
                <a16:creationId xmlns:a16="http://schemas.microsoft.com/office/drawing/2014/main" id="{BBA9DE71-16FC-2F87-30CD-F257FC0A04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526432" y="3232778"/>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76218" y="903852"/>
                <a:ext cx="8906217" cy="4339650"/>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Search Process: </a:t>
                </a:r>
              </a:p>
              <a:p>
                <a:pPr marL="914400"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with its IP address n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hash 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H(n) = n mod m is used to compute the starting position k (says, k = n mod 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search proceeds linearly </a:t>
                </a:r>
                <a:r>
                  <a:rPr lang="en-US" sz="2200" dirty="0">
                    <a:latin typeface="Times New Roman" panose="02020603050405020304" pitchFamily="18" charset="0"/>
                    <a:ea typeface="Calibri" panose="020F0502020204030204" pitchFamily="34" charset="0"/>
                    <a:cs typeface="Times New Roman" panose="02020603050405020304" pitchFamily="18" charset="0"/>
                  </a:rPr>
                  <a:t>from this position k through m - 1, then from position 0 through k-1 if necessary,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until the record is found or an empty slot is encountered </a:t>
                </a:r>
                <a:r>
                  <a:rPr lang="en-US" sz="2200" dirty="0">
                    <a:latin typeface="Times New Roman" panose="02020603050405020304" pitchFamily="18" charset="0"/>
                    <a:ea typeface="Calibri" panose="020F0502020204030204" pitchFamily="34" charset="0"/>
                    <a:cs typeface="Times New Roman" panose="02020603050405020304" pitchFamily="18" charset="0"/>
                  </a:rPr>
                  <a:t>(indicating the record is not in the table), or the process proceeds from the position k through k-1 (indicating the record is not in the table). </a:t>
                </a:r>
              </a:p>
            </p:txBody>
          </p:sp>
        </mc:Choice>
        <mc:Fallback xmlns="">
          <p:sp>
            <p:nvSpPr>
              <p:cNvPr id="2" name="Rectangle 1"/>
              <p:cNvSpPr>
                <a:spLocks noRot="1" noChangeAspect="1" noMove="1" noResize="1" noEditPoints="1" noAdjustHandles="1" noChangeArrowheads="1" noChangeShapeType="1" noTextEdit="1"/>
              </p:cNvSpPr>
              <p:nvPr/>
            </p:nvSpPr>
            <p:spPr>
              <a:xfrm>
                <a:off x="1376218" y="903852"/>
                <a:ext cx="8906217" cy="4339650"/>
              </a:xfrm>
              <a:prstGeom prst="rect">
                <a:avLst/>
              </a:prstGeom>
              <a:blipFill>
                <a:blip r:embed="rId2"/>
                <a:stretch>
                  <a:fillRect l="-1095" t="-1124" b="-196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pic>
        <p:nvPicPr>
          <p:cNvPr id="3" name="Picture 2" descr="Image result for smiley face images">
            <a:extLst>
              <a:ext uri="{FF2B5EF4-FFF2-40B4-BE49-F238E27FC236}">
                <a16:creationId xmlns:a16="http://schemas.microsoft.com/office/drawing/2014/main" id="{100727B0-269B-0E02-7141-253431DAD7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79238" y="3187280"/>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142156"/>
            <a:ext cx="10515600" cy="1325563"/>
          </a:xfrm>
        </p:spPr>
        <p:txBody>
          <a:bodyPr/>
          <a:lstStyle/>
          <a:p>
            <a:pPr algn="ctr"/>
            <a:r>
              <a:rPr lang="en-US" dirty="0">
                <a:latin typeface="+mn-lt"/>
              </a:rPr>
              <a:t>Direct-Address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8" y="1791364"/>
            <a:ext cx="386516" cy="350792"/>
          </a:xfrm>
          <a:prstGeom prst="rect">
            <a:avLst/>
          </a:prstGeom>
          <a:noFill/>
          <a:ln>
            <a:noFill/>
          </a:ln>
        </p:spPr>
      </p:pic>
      <p:sp>
        <p:nvSpPr>
          <p:cNvPr id="4" name="TextBox 3">
            <a:extLst>
              <a:ext uri="{FF2B5EF4-FFF2-40B4-BE49-F238E27FC236}">
                <a16:creationId xmlns:a16="http://schemas.microsoft.com/office/drawing/2014/main" id="{8C3DAB6B-785D-1D2C-810C-E6B9263359AC}"/>
              </a:ext>
            </a:extLst>
          </p:cNvPr>
          <p:cNvSpPr txBox="1"/>
          <p:nvPr/>
        </p:nvSpPr>
        <p:spPr>
          <a:xfrm>
            <a:off x="2350008" y="3293983"/>
            <a:ext cx="805586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Scenario: In healthcare, when you need to make or change an appointment, </a:t>
            </a:r>
            <a:r>
              <a:rPr lang="en-US" sz="2400" dirty="0">
                <a:highlight>
                  <a:srgbClr val="FFFF00"/>
                </a:highlight>
                <a:latin typeface="Times New Roman" panose="02020603050405020304" pitchFamily="18" charset="0"/>
                <a:cs typeface="Times New Roman" panose="02020603050405020304" pitchFamily="18" charset="0"/>
              </a:rPr>
              <a:t>healthcare personnel use your birthdate and name to locate your existing file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can be challenging to identify the correct file </a:t>
            </a:r>
            <a:r>
              <a:rPr lang="en-US" sz="2400" dirty="0">
                <a:highlight>
                  <a:srgbClr val="FFFF00"/>
                </a:highlight>
                <a:latin typeface="Times New Roman" panose="02020603050405020304" pitchFamily="18" charset="0"/>
                <a:cs typeface="Times New Roman" panose="02020603050405020304" pitchFamily="18" charset="0"/>
              </a:rPr>
              <a:t>if many patients share the exact birthdate or name.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such situations, your </a:t>
            </a:r>
            <a:r>
              <a:rPr lang="en-US" sz="2400" dirty="0">
                <a:highlight>
                  <a:srgbClr val="FFFF00"/>
                </a:highlight>
                <a:latin typeface="Times New Roman" panose="02020603050405020304" pitchFamily="18" charset="0"/>
                <a:cs typeface="Times New Roman" panose="02020603050405020304" pitchFamily="18" charset="0"/>
              </a:rPr>
              <a:t>SSN is required to create a unique identifier for your file,</a:t>
            </a:r>
            <a:r>
              <a:rPr lang="en-US" sz="2400" dirty="0">
                <a:latin typeface="Times New Roman" panose="02020603050405020304" pitchFamily="18" charset="0"/>
                <a:cs typeface="Times New Roman" panose="02020603050405020304" pitchFamily="18" charset="0"/>
              </a:rPr>
              <a:t> ensuring it's correctly associated with you.</a:t>
            </a:r>
          </a:p>
        </p:txBody>
      </p:sp>
      <p:pic>
        <p:nvPicPr>
          <p:cNvPr id="5" name="Picture 4" descr="Confused emoticon Stock Vector - 11275856">
            <a:extLst>
              <a:ext uri="{FF2B5EF4-FFF2-40B4-BE49-F238E27FC236}">
                <a16:creationId xmlns:a16="http://schemas.microsoft.com/office/drawing/2014/main" id="{658BF12D-D38A-4DA6-AF9E-74B878A579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297" y="1990418"/>
            <a:ext cx="540385" cy="501015"/>
          </a:xfrm>
          <a:prstGeom prst="rect">
            <a:avLst/>
          </a:prstGeom>
          <a:noFill/>
          <a:ln>
            <a:noFill/>
          </a:ln>
        </p:spPr>
      </p:pic>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1425-4CCA-A92F-BF24-2AF0A4B58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320DB-D175-F3E6-EA74-F6B30F140A18}"/>
              </a:ext>
            </a:extLst>
          </p:cNvPr>
          <p:cNvSpPr>
            <a:spLocks noGrp="1"/>
          </p:cNvSpPr>
          <p:nvPr>
            <p:ph type="title"/>
          </p:nvPr>
        </p:nvSpPr>
        <p:spPr>
          <a:xfrm>
            <a:off x="1436915" y="242458"/>
            <a:ext cx="9702140" cy="653778"/>
          </a:xfrm>
          <a:noFill/>
        </p:spPr>
        <p:txBody>
          <a:bodyPr>
            <a:normAutofit fontScale="90000"/>
          </a:bodyPr>
          <a:lstStyle/>
          <a:p>
            <a:r>
              <a:rPr lang="en-US" sz="2800" dirty="0">
                <a:highlight>
                  <a:srgbClr val="FFFF00"/>
                </a:highlight>
                <a:latin typeface="+mn-lt"/>
              </a:rPr>
              <a:t>Performance of Hashing with Linear Probing (or called Closed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B048A-8EEF-F02F-6DA7-C9A3DF81CAAF}"/>
                  </a:ext>
                </a:extLst>
              </p:cNvPr>
              <p:cNvSpPr>
                <a:spLocks noGrp="1"/>
              </p:cNvSpPr>
              <p:nvPr>
                <p:ph idx="1"/>
              </p:nvPr>
            </p:nvSpPr>
            <p:spPr>
              <a:xfrm>
                <a:off x="1436915" y="896236"/>
                <a:ext cx="9208339" cy="5571239"/>
              </a:xfrm>
            </p:spPr>
            <p:txBody>
              <a:bodyPr>
                <a:noAutofit/>
              </a:bodyPr>
              <a:lstStyle/>
              <a:p>
                <a:pPr marL="461963" indent="-461963">
                  <a:lnSpc>
                    <a:spcPct val="120000"/>
                  </a:lnSpc>
                  <a:spcBef>
                    <a:spcPts val="0"/>
                  </a:spcBef>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How well does hashing with linear probing perform? </a:t>
                </a:r>
              </a:p>
              <a:p>
                <a:pPr marL="919163" lvl="1" indent="-461963">
                  <a:lnSpc>
                    <a:spcPct val="120000"/>
                  </a:lnSpc>
                  <a:spcBef>
                    <a:spcPts val="0"/>
                  </a:spcBef>
                  <a:spcAft>
                    <a:spcPts val="18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How long does searching for an element with a given key take?</a:t>
                </a:r>
              </a:p>
              <a:p>
                <a:pPr marL="0" indent="0">
                  <a:lnSpc>
                    <a:spcPct val="100000"/>
                  </a:lnSpc>
                  <a:spcBef>
                    <a:spcPts val="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highlight>
                      <a:srgbClr val="FFFF00"/>
                    </a:highlight>
                    <a:latin typeface="Times New Roman" panose="02020603050405020304" pitchFamily="18" charset="0"/>
                    <a:cs typeface="Times New Roman" panose="02020603050405020304" pitchFamily="18" charset="0"/>
                  </a:rPr>
                  <a:t>) Definition:</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the hash table T with m slots have n elements. </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load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a hash table T is defined as the average number of elements per slot</a:t>
                </a:r>
              </a:p>
              <a:p>
                <a:pPr marL="855663" indent="-403225">
                  <a:lnSpc>
                    <a:spcPct val="100000"/>
                  </a:lnSpc>
                  <a:spcBef>
                    <a:spcPts val="0"/>
                  </a:spcBef>
                  <a:spcAft>
                    <a:spcPts val="600"/>
                  </a:spcAft>
                  <a:buNone/>
                  <a:tabLst>
                    <a:tab pos="914400" algn="l"/>
                  </a:tabLst>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400" i="1">
                            <a:solidFill>
                              <a:srgbClr val="0000FF"/>
                            </a:solidFill>
                            <a:highlight>
                              <a:srgbClr val="FFFF00"/>
                            </a:highlight>
                            <a:latin typeface="Cambria Math" panose="02040503050406030204" pitchFamily="18" charset="0"/>
                            <a:cs typeface="Times New Roman" panose="02020603050405020304" pitchFamily="18" charset="0"/>
                          </a:rPr>
                          <m:t>𝑛</m:t>
                        </m:r>
                      </m:num>
                      <m:den>
                        <m:r>
                          <a:rPr lang="en-US" sz="2400" i="1">
                            <a:solidFill>
                              <a:srgbClr val="0000FF"/>
                            </a:solidFill>
                            <a:highlight>
                              <a:srgbClr val="FFFF00"/>
                            </a:highlight>
                            <a:latin typeface="Cambria Math" panose="02040503050406030204" pitchFamily="18" charset="0"/>
                            <a:cs typeface="Times New Roman" panose="02020603050405020304" pitchFamily="18" charset="0"/>
                          </a:rPr>
                          <m:t>𝑚</m:t>
                        </m:r>
                      </m:den>
                    </m:f>
                    <m:r>
                      <a:rPr lang="en-US" sz="2400" b="0" i="0" smtClean="0">
                        <a:solidFill>
                          <a:srgbClr val="0000FF"/>
                        </a:solidFill>
                        <a:highlight>
                          <a:srgbClr val="FFFF00"/>
                        </a:highlight>
                        <a:latin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Variations: </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can vary as follows:</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marL="914400" indent="-461963"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C6AB048A-8EEF-F02F-6DA7-C9A3DF81CAAF}"/>
                  </a:ext>
                </a:extLst>
              </p:cNvPr>
              <p:cNvSpPr>
                <a:spLocks noGrp="1" noRot="1" noChangeAspect="1" noMove="1" noResize="1" noEditPoints="1" noAdjustHandles="1" noChangeArrowheads="1" noChangeShapeType="1" noTextEdit="1"/>
              </p:cNvSpPr>
              <p:nvPr>
                <p:ph idx="1"/>
              </p:nvPr>
            </p:nvSpPr>
            <p:spPr>
              <a:xfrm>
                <a:off x="1436915" y="896236"/>
                <a:ext cx="9208339" cy="5571239"/>
              </a:xfrm>
              <a:blipFill>
                <a:blip r:embed="rId2"/>
                <a:stretch>
                  <a:fillRect l="-1060" t="-219" b="-361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CFA29A38-9443-1188-BB35-56481531F4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9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76218" y="1026400"/>
                <a:ext cx="8906217" cy="483068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Advantages: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Simple and easy to implement, requiring only a single array and a simple probing loop.</a:t>
                </a:r>
              </a:p>
              <a:p>
                <a:pPr marL="914400"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Efficient when load factor is low (i.e., the load factor </a:t>
                </a:r>
                <a14:m>
                  <m:oMath xmlns:m="http://schemas.openxmlformats.org/officeDocument/2006/math">
                    <m:r>
                      <a:rPr lang="en-US" sz="22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dirty="0" smtClean="0">
                            <a:highlight>
                              <a:srgbClr val="FFFF00"/>
                            </a:highlight>
                            <a:latin typeface="Cambria Math" panose="02040503050406030204" pitchFamily="18" charset="0"/>
                            <a:cs typeface="Times New Roman" panose="02020603050405020304" pitchFamily="18" charset="0"/>
                          </a:rPr>
                        </m:ctrlPr>
                      </m:fPr>
                      <m:num>
                        <m:r>
                          <a:rPr lang="en-US" sz="2200" b="0" i="1" dirty="0" smtClean="0">
                            <a:highlight>
                              <a:srgbClr val="FFFF00"/>
                            </a:highlight>
                            <a:latin typeface="Cambria Math" panose="02040503050406030204" pitchFamily="18" charset="0"/>
                            <a:cs typeface="Times New Roman" panose="02020603050405020304" pitchFamily="18" charset="0"/>
                          </a:rPr>
                          <m:t>𝑛𝑢𝑚𝑏𝑒𝑟</m:t>
                        </m:r>
                        <m:r>
                          <a:rPr lang="en-US" sz="2200" b="0" i="1" dirty="0" smtClean="0">
                            <a:highlight>
                              <a:srgbClr val="FFFF00"/>
                            </a:highlight>
                            <a:latin typeface="Cambria Math" panose="02040503050406030204" pitchFamily="18" charset="0"/>
                            <a:cs typeface="Times New Roman" panose="02020603050405020304" pitchFamily="18" charset="0"/>
                          </a:rPr>
                          <m:t> </m:t>
                        </m:r>
                        <m:r>
                          <a:rPr lang="en-US" sz="2200" b="0" i="1" dirty="0" smtClean="0">
                            <a:highlight>
                              <a:srgbClr val="FFFF00"/>
                            </a:highlight>
                            <a:latin typeface="Cambria Math" panose="02040503050406030204" pitchFamily="18" charset="0"/>
                            <a:cs typeface="Times New Roman" panose="02020603050405020304" pitchFamily="18" charset="0"/>
                          </a:rPr>
                          <m:t>𝑜𝑓</m:t>
                        </m:r>
                        <m:r>
                          <a:rPr lang="en-US" sz="2200" b="0" i="1" dirty="0" smtClean="0">
                            <a:highlight>
                              <a:srgbClr val="FFFF00"/>
                            </a:highlight>
                            <a:latin typeface="Cambria Math" panose="02040503050406030204" pitchFamily="18" charset="0"/>
                            <a:cs typeface="Times New Roman" panose="02020603050405020304" pitchFamily="18" charset="0"/>
                          </a:rPr>
                          <m:t> </m:t>
                        </m:r>
                        <m:r>
                          <a:rPr lang="en-US" sz="2200" b="0" i="1" dirty="0" smtClean="0">
                            <a:highlight>
                              <a:srgbClr val="FFFF00"/>
                            </a:highlight>
                            <a:latin typeface="Cambria Math" panose="02040503050406030204" pitchFamily="18" charset="0"/>
                            <a:cs typeface="Times New Roman" panose="02020603050405020304" pitchFamily="18" charset="0"/>
                          </a:rPr>
                          <m:t>𝑟𝑒𝑐𝑜𝑟𝑑𝑠</m:t>
                        </m:r>
                      </m:num>
                      <m:den>
                        <m:r>
                          <a:rPr lang="en-US" sz="2200" b="0" i="1" dirty="0" smtClean="0">
                            <a:highlight>
                              <a:srgbClr val="FFFF00"/>
                            </a:highlight>
                            <a:latin typeface="Cambria Math" panose="02040503050406030204" pitchFamily="18" charset="0"/>
                            <a:cs typeface="Times New Roman" panose="02020603050405020304" pitchFamily="18" charset="0"/>
                          </a:rPr>
                          <m:t>𝑚</m:t>
                        </m:r>
                      </m:den>
                    </m:f>
                  </m:oMath>
                </a14:m>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low), the likelihood of collisions is minimal.</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Consequently,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average number of probes (comparisons) required to insert or find a record remains low.</a:t>
                </a:r>
              </a:p>
              <a:p>
                <a:pPr marL="452437">
                  <a:spcAft>
                    <a:spcPts val="6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6218" y="1026400"/>
                <a:ext cx="8906217" cy="4830681"/>
              </a:xfrm>
              <a:prstGeom prst="rect">
                <a:avLst/>
              </a:prstGeom>
              <a:blipFill>
                <a:blip r:embed="rId2"/>
                <a:stretch>
                  <a:fillRect l="-1095" t="-10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8" y="33245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pic>
        <p:nvPicPr>
          <p:cNvPr id="3" name="Picture 2" descr="Image result for smiley face images">
            <a:extLst>
              <a:ext uri="{FF2B5EF4-FFF2-40B4-BE49-F238E27FC236}">
                <a16:creationId xmlns:a16="http://schemas.microsoft.com/office/drawing/2014/main" id="{08604B67-54A4-1E7A-C5AB-EBCB5C3127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218" y="1026400"/>
            <a:ext cx="8906217" cy="5324535"/>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pPr marL="914400"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Primary Clustering:</a:t>
            </a:r>
          </a:p>
          <a:p>
            <a:pPr marL="1376363"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Over time, linear probing can lead to clusters of occupied slots, known as 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 A new collision that occurred tends to prolong the cluster, increasing the number of probes required for subsequent operations.</a:t>
            </a:r>
          </a:p>
          <a:p>
            <a:pPr marL="914400"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Performance Degradation </a:t>
            </a:r>
            <a:r>
              <a:rPr lang="en-US" sz="2200" dirty="0">
                <a:latin typeface="Times New Roman" panose="02020603050405020304" pitchFamily="18" charset="0"/>
                <a:ea typeface="Calibri" panose="020F0502020204030204" pitchFamily="34" charset="0"/>
                <a:cs typeface="Times New Roman" panose="02020603050405020304" pitchFamily="18" charset="0"/>
              </a:rPr>
              <a:t>and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High Load Factors:</a:t>
            </a:r>
          </a:p>
          <a:p>
            <a:pPr marL="1376363"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 the load factor increases </a:t>
            </a:r>
            <a:r>
              <a:rPr lang="en-US" sz="2200" dirty="0">
                <a:latin typeface="Times New Roman" panose="02020603050405020304" pitchFamily="18" charset="0"/>
                <a:ea typeface="Calibri" panose="020F0502020204030204" pitchFamily="34" charset="0"/>
                <a:cs typeface="Times New Roman" panose="02020603050405020304" pitchFamily="18" charset="0"/>
              </a:rPr>
              <a:t>(i.e., the table becomes fuller),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probability of collisions rises, </a:t>
            </a:r>
            <a:r>
              <a:rPr lang="en-US" sz="2200" dirty="0">
                <a:latin typeface="Times New Roman" panose="02020603050405020304" pitchFamily="18" charset="0"/>
                <a:ea typeface="Calibri" panose="020F0502020204030204" pitchFamily="34" charset="0"/>
                <a:cs typeface="Times New Roman" panose="02020603050405020304" pitchFamily="18" charset="0"/>
              </a:rPr>
              <a:t>leading to longer probe sequences.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This degrades performance, making insertion and search operations more time-consuming.</a:t>
            </a:r>
          </a:p>
        </p:txBody>
      </p:sp>
      <p:sp>
        <p:nvSpPr>
          <p:cNvPr id="4" name="Rectangle 3">
            <a:extLst>
              <a:ext uri="{FF2B5EF4-FFF2-40B4-BE49-F238E27FC236}">
                <a16:creationId xmlns:a16="http://schemas.microsoft.com/office/drawing/2014/main" id="{197317E8-6C25-4F89-AF54-04451DE39B89}"/>
              </a:ext>
            </a:extLst>
          </p:cNvPr>
          <p:cNvSpPr/>
          <p:nvPr/>
        </p:nvSpPr>
        <p:spPr>
          <a:xfrm>
            <a:off x="1367885" y="158404"/>
            <a:ext cx="9347739" cy="892552"/>
          </a:xfrm>
          <a:prstGeom prst="rect">
            <a:avLst/>
          </a:prstGeom>
        </p:spPr>
        <p:txBody>
          <a:bodyPr wrap="square">
            <a:spAutoFit/>
          </a:bodyPr>
          <a:lstStyle/>
          <a:p>
            <a:r>
              <a:rPr lang="en-US" sz="2600" dirty="0">
                <a:highlight>
                  <a:srgbClr val="FFFF00"/>
                </a:highlight>
                <a:cs typeface="Times New Roman" panose="02020603050405020304" pitchFamily="18" charset="0"/>
              </a:rPr>
              <a:t>Hash Tables -  Collision Resolution by Linear Probing (Closed Hashing or Open Addressing)</a:t>
            </a:r>
          </a:p>
        </p:txBody>
      </p:sp>
      <p:pic>
        <p:nvPicPr>
          <p:cNvPr id="3" name="Picture 2" descr="Image result for smiley face images">
            <a:extLst>
              <a:ext uri="{FF2B5EF4-FFF2-40B4-BE49-F238E27FC236}">
                <a16:creationId xmlns:a16="http://schemas.microsoft.com/office/drawing/2014/main" id="{9830CB3D-48AA-F69F-D6B3-593C47E76C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9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218" y="1520785"/>
            <a:ext cx="8906217" cy="3816429"/>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Reasons why it Works Well When Collisions Are Few:</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low load factor, </a:t>
            </a:r>
            <a:r>
              <a:rPr lang="en-US" sz="2200" dirty="0">
                <a:latin typeface="Times New Roman" panose="02020603050405020304" pitchFamily="18" charset="0"/>
                <a:ea typeface="Calibri" panose="020F0502020204030204" pitchFamily="34" charset="0"/>
                <a:cs typeface="Times New Roman" panose="02020603050405020304" pitchFamily="18" charset="0"/>
              </a:rPr>
              <a:t>the hash table has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plenty of empty slots.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Collisions occur infrequently, and when they do, the probe sequence to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find the next available slot </a:t>
            </a:r>
            <a:r>
              <a:rPr lang="en-US" sz="2200" dirty="0">
                <a:latin typeface="Times New Roman" panose="02020603050405020304" pitchFamily="18" charset="0"/>
                <a:ea typeface="Calibri" panose="020F0502020204030204" pitchFamily="34" charset="0"/>
                <a:cs typeface="Times New Roman" panose="02020603050405020304" pitchFamily="18" charset="0"/>
              </a:rPr>
              <a:t>is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short.</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linear nature of probing ensures that even if a collision occurs, the algorithm quickly finds an empty slot nearby.</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average time complexity for insertion and search remains close to O(1), </a:t>
            </a:r>
            <a:r>
              <a:rPr lang="en-US" sz="2200" dirty="0">
                <a:latin typeface="Times New Roman" panose="02020603050405020304" pitchFamily="18" charset="0"/>
                <a:ea typeface="Calibri" panose="020F0502020204030204" pitchFamily="34" charset="0"/>
                <a:cs typeface="Times New Roman" panose="02020603050405020304" pitchFamily="18" charset="0"/>
              </a:rPr>
              <a:t>making hash table operations efficient.</a:t>
            </a:r>
          </a:p>
        </p:txBody>
      </p:sp>
      <p:sp>
        <p:nvSpPr>
          <p:cNvPr id="4" name="Rectangle 3">
            <a:extLst>
              <a:ext uri="{FF2B5EF4-FFF2-40B4-BE49-F238E27FC236}">
                <a16:creationId xmlns:a16="http://schemas.microsoft.com/office/drawing/2014/main" id="{197317E8-6C25-4F89-AF54-04451DE39B89}"/>
              </a:ext>
            </a:extLst>
          </p:cNvPr>
          <p:cNvSpPr/>
          <p:nvPr/>
        </p:nvSpPr>
        <p:spPr>
          <a:xfrm>
            <a:off x="1376218" y="480317"/>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4319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Collision resolution by chaining</a:t>
            </a:r>
            <a:r>
              <a:rPr lang="en-US" sz="2400" dirty="0">
                <a:highlight>
                  <a:srgbClr val="FFFF00"/>
                </a:highlight>
                <a:latin typeface="Times New Roman" panose="02020603050405020304" pitchFamily="18" charset="0"/>
                <a:cs typeface="Times New Roman" panose="02020603050405020304" pitchFamily="18" charset="0"/>
              </a:rPr>
              <a:t>:  Each hash-table slot T[j] contains a linked list of all the keys whose hash value is j. </a:t>
            </a:r>
            <a:r>
              <a:rPr lang="en-US" sz="2400" dirty="0">
                <a:latin typeface="Times New Roman" panose="02020603050405020304" pitchFamily="18" charset="0"/>
                <a:cs typeface="Times New Roman" panose="02020603050405020304" pitchFamily="18" charset="0"/>
              </a:rPr>
              <a:t>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354245" y="68120"/>
            <a:ext cx="8164789" cy="598533"/>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highlight>
                  <a:srgbClr val="FFFF00"/>
                </a:highlight>
                <a:latin typeface="+mn-lt"/>
              </a:rPr>
              <a:t>Collision Resolution by Chaining (or called Open Hashing)</a:t>
            </a:r>
          </a:p>
          <a:p>
            <a:r>
              <a:rPr lang="en-US" sz="2400" dirty="0">
                <a:highlight>
                  <a:srgbClr val="FFFF00"/>
                </a:highlight>
                <a:latin typeface="+mn-lt"/>
              </a:rPr>
              <a:t>vs Linear Probing (called closed hashing or Open Addressing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33060" y="752510"/>
            <a:ext cx="3829646" cy="369332"/>
          </a:xfrm>
          <a:prstGeom prst="rect">
            <a:avLst/>
          </a:prstGeom>
          <a:noFill/>
        </p:spPr>
        <p:txBody>
          <a:bodyPr wrap="square" rtlCol="0">
            <a:spAutoFit/>
          </a:bodyPr>
          <a:lstStyle/>
          <a:p>
            <a:r>
              <a:rPr lang="en-US" dirty="0"/>
              <a:t>slots           linked lists</a:t>
            </a:r>
          </a:p>
        </p:txBody>
      </p:sp>
      <p:pic>
        <p:nvPicPr>
          <p:cNvPr id="13" name="Picture 12" descr="Image result for smiley face images">
            <a:extLst>
              <a:ext uri="{FF2B5EF4-FFF2-40B4-BE49-F238E27FC236}">
                <a16:creationId xmlns:a16="http://schemas.microsoft.com/office/drawing/2014/main" id="{43F7A31A-D7B4-7D96-AA46-A3215138B5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87123" y="2345080"/>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0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402856"/>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84646" y="1845226"/>
            <a:ext cx="8872077" cy="4003124"/>
          </a:xfrm>
        </p:spPr>
        <p:txBody>
          <a:bodyPr>
            <a:noAutofit/>
          </a:bodyPr>
          <a:lstStyle/>
          <a:p>
            <a:pPr marL="0" indent="0">
              <a:lnSpc>
                <a:spcPct val="100000"/>
              </a:lnSpc>
              <a:spcBef>
                <a:spcPts val="600"/>
              </a:spcBef>
              <a:spcAft>
                <a:spcPts val="6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Storage: </a:t>
            </a:r>
          </a:p>
          <a:p>
            <a:pPr marL="914400" indent="-452438">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Structure: </a:t>
            </a:r>
          </a:p>
          <a:p>
            <a:pPr marL="914400" indent="-461963">
              <a:lnSpc>
                <a:spcPct val="100000"/>
              </a:lnSpc>
              <a:spcBef>
                <a:spcPts val="600"/>
              </a:spcBef>
              <a:spcAft>
                <a:spcPts val="600"/>
              </a:spcAft>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is an array of linked lists. </a:t>
            </a: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points to the head of a linked list that contains all elements hashing to the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9643" y="693008"/>
            <a:ext cx="9800137" cy="6007676"/>
          </a:xfrm>
        </p:spPr>
        <p:txBody>
          <a:bodyPr>
            <a:noAutofit/>
          </a:bodyPr>
          <a:lstStyle/>
          <a:p>
            <a:pPr marL="0" indent="0">
              <a:lnSpc>
                <a:spcPct val="100000"/>
              </a:lnSpc>
              <a:spcBef>
                <a:spcPts val="60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Dictionary Operations on a Hash Table T </a:t>
            </a:r>
            <a:endParaRPr lang="en-US" sz="2200" dirty="0">
              <a:latin typeface="Times New Roman" panose="02020603050405020304" pitchFamily="18" charset="0"/>
              <a:cs typeface="Times New Roman" panose="02020603050405020304" pitchFamily="18" charset="0"/>
            </a:endParaRPr>
          </a:p>
          <a:p>
            <a:pPr marL="914400" indent="-461963">
              <a:lnSpc>
                <a:spcPct val="100000"/>
              </a:lnSpc>
              <a:spcBef>
                <a:spcPts val="300"/>
              </a:spcBef>
              <a:spcAft>
                <a:spcPts val="6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Let x be an element with the key k, k = key[x]. </a:t>
            </a:r>
          </a:p>
          <a:p>
            <a:pPr marL="914400" indent="-461963">
              <a:lnSpc>
                <a:spcPct val="100000"/>
              </a:lnSpc>
              <a:spcBef>
                <a:spcPts val="3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When collisions are resolved by chaining, the </a:t>
            </a:r>
            <a:r>
              <a:rPr lang="en-US" sz="22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200" dirty="0">
                <a:solidFill>
                  <a:srgbClr val="0000FF"/>
                </a:solidFill>
                <a:latin typeface="Times New Roman" panose="02020603050405020304" pitchFamily="18" charset="0"/>
                <a:cs typeface="Times New Roman" panose="02020603050405020304" pitchFamily="18" charset="0"/>
              </a:rPr>
              <a:t>are</a:t>
            </a:r>
            <a:r>
              <a:rPr lang="en-US" sz="2200" dirty="0">
                <a:latin typeface="Times New Roman" panose="02020603050405020304" pitchFamily="18" charset="0"/>
                <a:cs typeface="Times New Roman" panose="02020603050405020304" pitchFamily="18" charset="0"/>
              </a:rPr>
              <a:t>:</a:t>
            </a:r>
          </a:p>
          <a:p>
            <a:pPr marL="1376363" lvl="1" indent="-457200">
              <a:lnSpc>
                <a:spcPct val="100000"/>
              </a:lnSpc>
              <a:spcBef>
                <a:spcPts val="3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Chained-Hash-Insert(T, x) </a:t>
            </a:r>
          </a:p>
          <a:p>
            <a:pPr marL="1833563" lvl="2" indent="-457200">
              <a:lnSpc>
                <a:spcPct val="100000"/>
              </a:lnSpc>
              <a:spcBef>
                <a:spcPts val="300"/>
              </a:spcBef>
              <a:spcAft>
                <a:spcPts val="600"/>
              </a:spcAft>
            </a:pPr>
            <a:r>
              <a:rPr lang="en-US" sz="2200" dirty="0">
                <a:latin typeface="Times New Roman" panose="02020603050405020304" pitchFamily="18" charset="0"/>
                <a:cs typeface="Times New Roman" panose="02020603050405020304" pitchFamily="18" charset="0"/>
              </a:rPr>
              <a:t>Compute the hash value h(key[x]). </a:t>
            </a:r>
          </a:p>
          <a:p>
            <a:pPr marL="1833563" lvl="2" indent="-457200">
              <a:lnSpc>
                <a:spcPct val="100000"/>
              </a:lnSpc>
              <a:spcBef>
                <a:spcPts val="300"/>
              </a:spcBef>
              <a:spcAft>
                <a:spcPts val="600"/>
              </a:spcAft>
            </a:pPr>
            <a:r>
              <a:rPr lang="en-US" sz="2200" dirty="0">
                <a:latin typeface="Times New Roman" panose="02020603050405020304" pitchFamily="18" charset="0"/>
                <a:cs typeface="Times New Roman" panose="02020603050405020304" pitchFamily="18" charset="0"/>
              </a:rPr>
              <a:t>Insert element x at the head of the linked list at slot T[h(key[x])].</a:t>
            </a:r>
          </a:p>
          <a:p>
            <a:pPr marL="1376363" lvl="1" indent="-457200">
              <a:lnSpc>
                <a:spcPct val="100000"/>
              </a:lnSpc>
              <a:spcBef>
                <a:spcPts val="300"/>
              </a:spcBef>
            </a:pPr>
            <a:r>
              <a:rPr lang="en-US" sz="2200" dirty="0">
                <a:solidFill>
                  <a:srgbClr val="0000FF"/>
                </a:solidFill>
                <a:latin typeface="Times New Roman" panose="02020603050405020304" pitchFamily="18" charset="0"/>
                <a:cs typeface="Times New Roman" panose="02020603050405020304" pitchFamily="18" charset="0"/>
              </a:rPr>
              <a:t>Chained-Hash-Search(T, k) </a:t>
            </a:r>
          </a:p>
          <a:p>
            <a:pPr marL="1833563" lvl="2" indent="-457200">
              <a:lnSpc>
                <a:spcPct val="100000"/>
              </a:lnSpc>
              <a:spcBef>
                <a:spcPts val="300"/>
              </a:spcBef>
            </a:pPr>
            <a:r>
              <a:rPr lang="en-US" sz="2200" dirty="0">
                <a:latin typeface="Times New Roman" panose="02020603050405020304" pitchFamily="18" charset="0"/>
                <a:cs typeface="Times New Roman" panose="02020603050405020304" pitchFamily="18" charset="0"/>
              </a:rPr>
              <a:t>Compute the hash value h(k).</a:t>
            </a:r>
          </a:p>
          <a:p>
            <a:pPr marL="1833563" lvl="2" indent="-457200">
              <a:lnSpc>
                <a:spcPct val="100000"/>
              </a:lnSpc>
              <a:spcBef>
                <a:spcPts val="300"/>
              </a:spcBef>
            </a:pPr>
            <a:r>
              <a:rPr lang="en-US" sz="2200" dirty="0">
                <a:latin typeface="Times New Roman" panose="02020603050405020304" pitchFamily="18" charset="0"/>
                <a:cs typeface="Times New Roman" panose="02020603050405020304" pitchFamily="18" charset="0"/>
              </a:rPr>
              <a:t>Search the linked list at slot T[h(k)] for an element with key k </a:t>
            </a:r>
          </a:p>
          <a:p>
            <a:pPr marL="1376363" lvl="1" indent="-457200">
              <a:lnSpc>
                <a:spcPct val="100000"/>
              </a:lnSpc>
              <a:spcBef>
                <a:spcPts val="300"/>
              </a:spcBef>
            </a:pPr>
            <a:r>
              <a:rPr lang="en-US" sz="2200" dirty="0">
                <a:solidFill>
                  <a:srgbClr val="0000FF"/>
                </a:solidFill>
                <a:latin typeface="Times New Roman" panose="02020603050405020304" pitchFamily="18" charset="0"/>
                <a:cs typeface="Times New Roman" panose="02020603050405020304" pitchFamily="18" charset="0"/>
              </a:rPr>
              <a:t>Chained-Hash-Delete(T, x) </a:t>
            </a:r>
          </a:p>
          <a:p>
            <a:pPr marL="1833563" lvl="2" indent="-457200">
              <a:lnSpc>
                <a:spcPct val="100000"/>
              </a:lnSpc>
              <a:spcBef>
                <a:spcPts val="300"/>
              </a:spcBef>
            </a:pPr>
            <a:r>
              <a:rPr lang="en-US" sz="2200" dirty="0">
                <a:latin typeface="Times New Roman" panose="02020603050405020304" pitchFamily="18" charset="0"/>
                <a:cs typeface="Times New Roman" panose="02020603050405020304" pitchFamily="18" charset="0"/>
              </a:rPr>
              <a:t>Find x in the linked list at slot T[h(key[x])] </a:t>
            </a:r>
          </a:p>
          <a:p>
            <a:pPr marL="1833563" lvl="2" indent="-457200">
              <a:lnSpc>
                <a:spcPct val="100000"/>
              </a:lnSpc>
              <a:spcBef>
                <a:spcPts val="300"/>
              </a:spcBef>
            </a:pPr>
            <a:r>
              <a:rPr lang="en-US" sz="2200" dirty="0">
                <a:latin typeface="Times New Roman" panose="02020603050405020304" pitchFamily="18" charset="0"/>
                <a:cs typeface="Times New Roman" panose="02020603050405020304" pitchFamily="18" charset="0"/>
              </a:rPr>
              <a:t>Adjust the pointers in the linked list to Delete x </a:t>
            </a:r>
          </a:p>
        </p:txBody>
      </p:sp>
    </p:spTree>
    <p:extLst>
      <p:ext uri="{BB962C8B-B14F-4D97-AF65-F5344CB8AC3E}">
        <p14:creationId xmlns:p14="http://schemas.microsoft.com/office/powerpoint/2010/main" val="963650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0"/>
            <a:ext cx="8179033" cy="776287"/>
          </a:xfrm>
          <a:noFill/>
        </p:spPr>
        <p:txBody>
          <a:bodyPr>
            <a:noAutofit/>
          </a:bodyPr>
          <a:lstStyle/>
          <a:p>
            <a:r>
              <a:rPr lang="en-US" sz="2800" dirty="0">
                <a:highlight>
                  <a:srgbClr val="FFFF00"/>
                </a:highlight>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2614" y="920633"/>
            <a:ext cx="8888185" cy="5861167"/>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Hash Table with Collisions Resolved by Chaining </a:t>
            </a:r>
          </a:p>
          <a:p>
            <a:pPr marL="461963" indent="-461963" algn="l">
              <a:lnSpc>
                <a:spcPct val="100000"/>
              </a:lnSpc>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a:t>
            </a:r>
          </a:p>
          <a:p>
            <a:pPr marL="461963" indent="-461963" algn="l">
              <a:lnSpc>
                <a:spcPct val="100000"/>
              </a:lnSpc>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When collisions are resolved by chaining, the </a:t>
            </a:r>
            <a:r>
              <a:rPr lang="en-US" sz="24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400" dirty="0">
                <a:solidFill>
                  <a:srgbClr val="0000FF"/>
                </a:solidFill>
                <a:latin typeface="Times New Roman" panose="02020603050405020304" pitchFamily="18" charset="0"/>
                <a:cs typeface="Times New Roman" panose="02020603050405020304" pitchFamily="18" charset="0"/>
              </a:rPr>
              <a:t>are:</a:t>
            </a:r>
          </a:p>
          <a:p>
            <a:pPr marL="461963" indent="-461963" algn="l">
              <a:lnSpc>
                <a:spcPct val="100000"/>
              </a:lnSpc>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Insertion Operation (Chained-Hash-Insert(T, x)): </a:t>
            </a:r>
          </a:p>
          <a:p>
            <a:pPr marL="914400" indent="-461963" algn="l">
              <a:lnSpc>
                <a:spcPct val="100000"/>
              </a:lnSpc>
              <a:spcBef>
                <a:spcPts val="0"/>
              </a:spcBef>
              <a:spcAft>
                <a:spcPts val="600"/>
              </a:spcAft>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lnSpc>
                <a:spcPct val="100000"/>
              </a:lnSpc>
              <a:spcBef>
                <a:spcPts val="0"/>
              </a:spcBef>
              <a:spcAft>
                <a:spcPts val="600"/>
              </a:spcAft>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lnSpc>
                <a:spcPct val="100000"/>
              </a:lnSpc>
              <a:spcBef>
                <a:spcPts val="0"/>
              </a:spcBef>
              <a:spcAft>
                <a:spcPts val="600"/>
              </a:spcAft>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lnSpc>
                <a:spcPct val="100000"/>
              </a:lnSpc>
              <a:spcBef>
                <a:spcPts val="0"/>
              </a:spcBef>
              <a:spcAft>
                <a:spcPts val="600"/>
              </a:spcAft>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lnSpc>
                <a:spcPct val="100000"/>
              </a:lnSpc>
              <a:spcBef>
                <a:spcPts val="0"/>
              </a:spcBef>
              <a:spcAft>
                <a:spcPts val="600"/>
              </a:spcAft>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lnSpc>
                <a:spcPct val="100000"/>
              </a:lnSpc>
              <a:spcBef>
                <a:spcPts val="0"/>
              </a:spcBef>
              <a:spcAft>
                <a:spcPts val="600"/>
              </a:spcAft>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lnSpc>
                <a:spcPct val="100000"/>
              </a:lnSpc>
              <a:spcBef>
                <a:spcPts val="0"/>
              </a:spcBef>
              <a:spcAft>
                <a:spcPts val="600"/>
              </a:spcAft>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lnSpc>
                <a:spcPct val="100000"/>
              </a:lnSpc>
              <a:spcBef>
                <a:spcPts val="0"/>
              </a:spcBef>
              <a:spcAft>
                <a:spcPts val="600"/>
              </a:spcAft>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(1).</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21B7A13F-34BC-4F24-935F-23CD24713A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0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123950" y="400632"/>
            <a:ext cx="10648950" cy="776287"/>
          </a:xfrm>
          <a:noFill/>
        </p:spPr>
        <p:txBody>
          <a:bodyPr>
            <a:noAutofit/>
          </a:bodyPr>
          <a:lstStyle/>
          <a:p>
            <a:r>
              <a:rPr lang="en-US" sz="2800" dirty="0">
                <a:highlight>
                  <a:srgbClr val="FFFF00"/>
                </a:highlight>
                <a:latin typeface="+mn-lt"/>
              </a:rPr>
              <a:t>Time Efficiency for the Collision Resolution by Chaining (Open Hashing)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70625" y="1392526"/>
            <a:ext cx="9250750" cy="4950542"/>
          </a:xfrm>
        </p:spPr>
        <p:txBody>
          <a:bodyPr>
            <a:normAutofit fontScale="85000" lnSpcReduction="10000"/>
          </a:bodyPr>
          <a:lstStyle/>
          <a:p>
            <a:pPr marL="0" indent="0">
              <a:buNone/>
              <a:tabLst>
                <a:tab pos="914400" algn="l"/>
              </a:tabLst>
            </a:pPr>
            <a:r>
              <a:rPr lang="en-US" sz="2800" dirty="0">
                <a:solidFill>
                  <a:srgbClr val="0000FF"/>
                </a:solidFill>
                <a:latin typeface="Times New Roman" panose="02020603050405020304" pitchFamily="18" charset="0"/>
                <a:cs typeface="Times New Roman" panose="02020603050405020304" pitchFamily="18" charset="0"/>
              </a:rPr>
              <a:t>Hash Table with Collisions Resolved by Chaining </a:t>
            </a:r>
          </a:p>
          <a:p>
            <a:pPr marL="457200" indent="-457200">
              <a:tabLst>
                <a:tab pos="914400" algn="l"/>
              </a:tabLst>
            </a:pPr>
            <a:r>
              <a:rPr lang="en-US" sz="2800" dirty="0">
                <a:solidFill>
                  <a:srgbClr val="0000FF"/>
                </a:solidFill>
                <a:latin typeface="Times New Roman" panose="02020603050405020304" pitchFamily="18" charset="0"/>
                <a:cs typeface="Times New Roman" panose="02020603050405020304" pitchFamily="18" charset="0"/>
              </a:rPr>
              <a:t>Let x be an element with the key k, k = key[x]. </a:t>
            </a:r>
            <a:endPar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endParaRPr>
          </a:p>
          <a:p>
            <a:pPr marL="461963" indent="-461963" algn="l">
              <a:buFont typeface="Arial" panose="020B0604020202020204" pitchFamily="34" charset="0"/>
              <a:buChar char="•"/>
              <a:tabLst>
                <a:tab pos="914400" algn="l"/>
              </a:tabLst>
            </a:pP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Search Operation (Chained-Hash-Search(T, k): </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the linked list at slot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the hash value </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 takes </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p>
          <a:p>
            <a:pPr marL="1376363" indent="-461963" algn="l">
              <a:buFont typeface="Arial" panose="020B0604020202020204" pitchFamily="34" charset="0"/>
              <a:buChar char="•"/>
              <a:tabLst>
                <a:tab pos="914400" algn="l"/>
              </a:tabLst>
            </a:pP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Time: </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a:t>
            </a:r>
          </a:p>
          <a:p>
            <a:pPr marL="1828800" lvl="1" indent="-461963">
              <a:tabLst>
                <a:tab pos="914400" algn="l"/>
              </a:tabLst>
            </a:pPr>
            <a:r>
              <a:rPr lang="en-US" sz="2600" dirty="0">
                <a:solidFill>
                  <a:srgbClr val="0D0D0D"/>
                </a:solidFill>
                <a:highlight>
                  <a:srgbClr val="FFFFFF"/>
                </a:highlight>
                <a:latin typeface="Times New Roman" panose="02020603050405020304" pitchFamily="18" charset="0"/>
                <a:cs typeface="Times New Roman" panose="02020603050405020304" pitchFamily="18" charset="0"/>
              </a:rPr>
              <a:t>I</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n the worst case, all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for searching is </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00"/>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00"/>
                </a:highlight>
                <a:latin typeface="Times New Roman" panose="02020603050405020304" pitchFamily="18" charset="0"/>
                <a:cs typeface="Times New Roman" panose="02020603050405020304" pitchFamily="18" charset="0"/>
              </a:rPr>
              <a:t>). </a:t>
            </a:r>
          </a:p>
          <a:p>
            <a:pPr marL="1366837" lvl="1" indent="0">
              <a:buNone/>
              <a:tabLst>
                <a:tab pos="914400" algn="l"/>
              </a:tabLst>
            </a:pPr>
            <a:endPar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914400" algn="l"/>
              </a:tabLst>
            </a:pPr>
            <a:endPar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2B15FD0-7E46-41BC-A654-3057087ED4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77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8031" y="234904"/>
            <a:ext cx="8256431"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8030" y="1101213"/>
            <a:ext cx="8530495" cy="5364315"/>
          </a:xfrm>
        </p:spPr>
        <p:txBody>
          <a:bodyPr>
            <a:normAutofit fontScale="92500" lnSpcReduction="10000"/>
          </a:bodyPr>
          <a:lstStyle/>
          <a:p>
            <a:pPr marL="0" indent="0">
              <a:buNone/>
              <a:tabLst>
                <a:tab pos="914400" algn="l"/>
              </a:tabLst>
            </a:pPr>
            <a:r>
              <a:rPr lang="en-US" sz="2400" dirty="0">
                <a:solidFill>
                  <a:srgbClr val="0000FF"/>
                </a:solidFill>
                <a:latin typeface="Times New Roman" panose="02020603050405020304" pitchFamily="18" charset="0"/>
                <a:cs typeface="Times New Roman" panose="02020603050405020304" pitchFamily="18" charset="0"/>
              </a:rPr>
              <a:t>Hash Table with Collisions Resolved by Chaining </a:t>
            </a:r>
          </a:p>
          <a:p>
            <a:pPr marL="457200" indent="-457200">
              <a:tabLst>
                <a:tab pos="914400" algn="l"/>
              </a:tabLs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a:t>
            </a:r>
            <a:endPar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endParaRPr>
          </a:p>
          <a:p>
            <a:pPr marL="461963" indent="-461963" algn="l"/>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Deletion Operation (Chained-Hash-Delete(T, x): </a:t>
            </a:r>
          </a:p>
          <a:p>
            <a:pPr marL="914400" indent="-461963" algn="l">
              <a:tabLst>
                <a:tab pos="914400" algn="l"/>
              </a:tabLst>
            </a:pPr>
            <a:r>
              <a:rPr lang="en-US" sz="2400" i="0" dirty="0">
                <a:solidFill>
                  <a:srgbClr val="0D0D0D"/>
                </a:solidFill>
                <a:effectLst/>
                <a:latin typeface="Times New Roman" panose="02020603050405020304" pitchFamily="18" charset="0"/>
                <a:cs typeface="Times New Roman" panose="02020603050405020304" pitchFamily="18" charset="0"/>
              </a:rPr>
              <a:t>Delete an element </a:t>
            </a:r>
            <a:r>
              <a:rPr lang="en-US" sz="2400" i="1" dirty="0">
                <a:solidFill>
                  <a:srgbClr val="0D0D0D"/>
                </a:solidFill>
                <a:effectLst/>
                <a:latin typeface="Times New Roman" panose="02020603050405020304" pitchFamily="18" charset="0"/>
                <a:cs typeface="Times New Roman" panose="02020603050405020304" pitchFamily="18" charset="0"/>
              </a:rPr>
              <a:t>x</a:t>
            </a:r>
            <a:r>
              <a:rPr lang="en-US" sz="2400" i="0" dirty="0">
                <a:solidFill>
                  <a:srgbClr val="0D0D0D"/>
                </a:solidFill>
                <a:effectLst/>
                <a:latin typeface="Times New Roman" panose="02020603050405020304" pitchFamily="18" charset="0"/>
                <a:cs typeface="Times New Roman" panose="02020603050405020304" pitchFamily="18" charset="0"/>
              </a:rPr>
              <a:t> from the hash table </a:t>
            </a:r>
            <a:r>
              <a:rPr lang="en-US" sz="2400" i="1" dirty="0">
                <a:solidFill>
                  <a:srgbClr val="0D0D0D"/>
                </a:solidFill>
                <a:effectLst/>
                <a:latin typeface="Times New Roman" panose="02020603050405020304" pitchFamily="18" charset="0"/>
                <a:cs typeface="Times New Roman" panose="02020603050405020304" pitchFamily="18" charset="0"/>
              </a:rPr>
              <a:t>T</a:t>
            </a:r>
            <a:r>
              <a:rPr lang="en-US" sz="2400" i="0" dirty="0">
                <a:solidFill>
                  <a:srgbClr val="0D0D0D"/>
                </a:solidFill>
                <a:effectLs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1376363"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1376363"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Find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in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1376363"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Time Complexity:</a:t>
            </a:r>
          </a:p>
          <a:p>
            <a:pPr marL="1376363" lvl="1" indent="-461963"/>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Compute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slot for x takes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Searching the list for x, which takes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Deleting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from a singly or doubly linked list takes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(1) once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is found.</a:t>
            </a:r>
          </a:p>
          <a:p>
            <a:pPr marL="13763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00"/>
                </a:highlight>
                <a:latin typeface="Times New Roman" panose="02020603050405020304" pitchFamily="18" charset="0"/>
                <a:cs typeface="Times New Roman" panose="02020603050405020304" pitchFamily="18" charset="0"/>
              </a:rPr>
              <a:t>1</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 +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L</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 +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(1) =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L</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step dominates the time complexity.</a:t>
            </a: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Image result for smiley face images">
            <a:extLst>
              <a:ext uri="{FF2B5EF4-FFF2-40B4-BE49-F238E27FC236}">
                <a16:creationId xmlns:a16="http://schemas.microsoft.com/office/drawing/2014/main" id="{0A6EF93B-00B3-4730-868B-B7B209C249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4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311316" y="1245197"/>
            <a:ext cx="9923930"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dynamic set - </a:t>
            </a:r>
            <a:r>
              <a:rPr lang="en-US" sz="2400" dirty="0">
                <a:latin typeface="Times New Roman" panose="02020603050405020304" pitchFamily="18" charset="0"/>
                <a:cs typeface="Times New Roman" panose="02020603050405020304" pitchFamily="18" charset="0"/>
              </a:rPr>
              <a:t>a data structure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allows the management of a collection of elements.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(key, satellite data) pairs.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the operations including INSERT, SEARCH, and DELETE.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Implementations of a dynamic set: </a:t>
            </a:r>
          </a:p>
          <a:p>
            <a:endParaRPr lang="en-US" sz="2400" dirty="0">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Balanced binary search tree </a:t>
            </a:r>
            <a:r>
              <a:rPr lang="en-US" sz="2400" dirty="0">
                <a:latin typeface="Times New Roman" panose="02020603050405020304" pitchFamily="18" charset="0"/>
                <a:cs typeface="Times New Roman" panose="02020603050405020304" pitchFamily="18" charset="0"/>
              </a:rPr>
              <a:t>- supports all these operations in O(log n) time.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Doubly linked list </a:t>
            </a:r>
            <a:r>
              <a:rPr lang="en-US" sz="2400" dirty="0">
                <a:latin typeface="Times New Roman" panose="02020603050405020304" pitchFamily="18" charset="0"/>
                <a:cs typeface="Times New Roman" panose="02020603050405020304" pitchFamily="18" charset="0"/>
              </a:rPr>
              <a:t>- supports INSERT and DELETE in O(1) time but SEARCH in O(n) time.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Hash table </a:t>
            </a:r>
            <a:r>
              <a:rPr lang="en-US" sz="2400" dirty="0">
                <a:latin typeface="Times New Roman" panose="02020603050405020304" pitchFamily="18" charset="0"/>
                <a:cs typeface="Times New Roman" panose="02020603050405020304" pitchFamily="18" charset="0"/>
              </a:rPr>
              <a:t>- under the assumption of a good hash function and uniform distribution of keys, supports all of these operations O(1) time. </a:t>
            </a:r>
          </a:p>
        </p:txBody>
      </p:sp>
      <p:pic>
        <p:nvPicPr>
          <p:cNvPr id="4" name="Picture 3"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50" y="994690"/>
            <a:ext cx="540385" cy="501015"/>
          </a:xfrm>
          <a:prstGeom prst="rect">
            <a:avLst/>
          </a:prstGeom>
          <a:noFill/>
          <a:ln>
            <a:noFill/>
          </a:ln>
        </p:spPr>
      </p:pic>
    </p:spTree>
    <p:extLst>
      <p:ext uri="{BB962C8B-B14F-4D97-AF65-F5344CB8AC3E}">
        <p14:creationId xmlns:p14="http://schemas.microsoft.com/office/powerpoint/2010/main" val="110070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noFill/>
        </p:spPr>
        <p:txBody>
          <a:bodyPr>
            <a:normAutofit/>
          </a:bodyPr>
          <a:lstStyle/>
          <a:p>
            <a:r>
              <a:rPr lang="en-US" sz="2800" dirty="0">
                <a:highlight>
                  <a:srgbClr val="FFFF00"/>
                </a:highlight>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67912" y="879216"/>
                <a:ext cx="9099157" cy="5978784"/>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buNone/>
                </a:pPr>
                <a:r>
                  <a:rPr lang="en-US" sz="2400" b="1" i="0" dirty="0">
                    <a:solidFill>
                      <a:srgbClr val="0D0D0D"/>
                    </a:solidFill>
                    <a:effectLst/>
                    <a:highlight>
                      <a:srgbClr val="FFFF00"/>
                    </a:highlight>
                    <a:latin typeface="Times New Roman" panose="02020603050405020304" pitchFamily="18" charset="0"/>
                    <a:cs typeface="Times New Roman" panose="02020603050405020304" pitchFamily="18" charset="0"/>
                  </a:rPr>
                  <a:t>Average Case Performance</a:t>
                </a:r>
              </a:p>
              <a:p>
                <a:pPr marL="461963" indent="-461963"/>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i="0" dirty="0">
                    <a:solidFill>
                      <a:srgbClr val="0000FF"/>
                    </a:solidFill>
                    <a:effectLst/>
                    <a:highlight>
                      <a:srgbClr val="FFFF00"/>
                    </a:highlight>
                    <a:latin typeface="Times New Roman" panose="02020603050405020304" pitchFamily="18" charset="0"/>
                    <a:cs typeface="Times New Roman" panose="02020603050405020304" pitchFamily="18" charset="0"/>
                  </a:rPr>
                  <a:t>ssume a good hash function that distributes keys uniformly </a:t>
                </a:r>
                <a:r>
                  <a:rPr lang="en-US" sz="2400" i="0" dirty="0">
                    <a:solidFill>
                      <a:srgbClr val="0000FF"/>
                    </a:solidFill>
                    <a:effectLst/>
                    <a:latin typeface="Times New Roman" panose="02020603050405020304" pitchFamily="18" charset="0"/>
                    <a:cs typeface="Times New Roman" panose="02020603050405020304" pitchFamily="18" charset="0"/>
                  </a:rPr>
                  <a:t>(which minimizes the collision occurrences):</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O(1) time on average. The element is inserted at the beginning or end of the linked list in its slot.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O(1) time on average. Assume we have a pointer to the element to be deleted.</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O(1) time on average, as the </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expected length of the linked list </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dirty="0">
                    <a:solidFill>
                      <a:srgbClr val="0D0D0D"/>
                    </a:solidFill>
                    <a:effectLst/>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solidFill>
                              <a:srgbClr val="0D0D0D"/>
                            </a:solidFill>
                            <a:effectLst/>
                            <a:highlight>
                              <a:srgbClr val="FFFFFF"/>
                            </a:highlight>
                            <a:latin typeface="Cambria Math" panose="02040503050406030204" pitchFamily="18" charset="0"/>
                            <a:cs typeface="Times New Roman" panose="02020603050405020304" pitchFamily="18" charset="0"/>
                          </a:rPr>
                        </m:ctrlPr>
                      </m:fPr>
                      <m:num>
                        <m:r>
                          <a:rPr lang="en-US" sz="2400" b="0" i="1" smtClean="0">
                            <a:solidFill>
                              <a:srgbClr val="0D0D0D"/>
                            </a:solidFill>
                            <a:effectLst/>
                            <a:highlight>
                              <a:srgbClr val="FFFFFF"/>
                            </a:highlight>
                            <a:latin typeface="Cambria Math" panose="02040503050406030204" pitchFamily="18" charset="0"/>
                            <a:cs typeface="Times New Roman" panose="02020603050405020304" pitchFamily="18" charset="0"/>
                          </a:rPr>
                          <m:t>𝑛</m:t>
                        </m:r>
                      </m:num>
                      <m:den>
                        <m:r>
                          <a:rPr lang="en-US" sz="2400" b="0" i="1" smtClean="0">
                            <a:solidFill>
                              <a:srgbClr val="0D0D0D"/>
                            </a:solidFill>
                            <a:effectLst/>
                            <a:highlight>
                              <a:srgbClr val="FFFFFF"/>
                            </a:highlight>
                            <a:latin typeface="Cambria Math" panose="02040503050406030204" pitchFamily="18" charset="0"/>
                            <a:cs typeface="Times New Roman" panose="02020603050405020304" pitchFamily="18" charset="0"/>
                          </a:rPr>
                          <m:t>𝑚</m:t>
                        </m:r>
                      </m:den>
                    </m:f>
                  </m:oMath>
                </a14:m>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Operations are efficient if the hash function is good and the hash table is not too full (i.e., a low load factor (α)). </a:t>
                </a:r>
              </a:p>
              <a:p>
                <a:pPr marL="914400" indent="-461963" algn="l"/>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Average case: O(1).</a:t>
                </a:r>
                <a:endPar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67912" y="879216"/>
                <a:ext cx="9099157" cy="5978784"/>
              </a:xfrm>
              <a:blipFill>
                <a:blip r:embed="rId2"/>
                <a:stretch>
                  <a:fillRect l="-1072" t="-102" r="-938" b="-142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11693DC5-E669-A07D-8205-460044CE4A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55509" y="2309981"/>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86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33228"/>
            <a:ext cx="9702140" cy="653778"/>
          </a:xfrm>
          <a:noFill/>
        </p:spPr>
        <p:txBody>
          <a:bodyPr>
            <a:normAutofit/>
          </a:bodyPr>
          <a:lstStyle/>
          <a:p>
            <a:r>
              <a:rPr lang="en-US" sz="2800" dirty="0">
                <a:highlight>
                  <a:srgbClr val="FFFF00"/>
                </a:highlight>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Performance</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keys hash to the same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indent="-452438"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might need to traverse the entire list to find the element.</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if we check for duplicates 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lvl="1" indent="-452438"/>
            <a:r>
              <a:rPr lang="en-US" dirty="0">
                <a:solidFill>
                  <a:srgbClr val="0D0D0D"/>
                </a:solidFill>
                <a:highlight>
                  <a:srgbClr val="FFFF00"/>
                </a:highlight>
                <a:latin typeface="Times New Roman" panose="02020603050405020304" pitchFamily="18" charset="0"/>
                <a:cs typeface="Times New Roman" panose="02020603050405020304" pitchFamily="18" charset="0"/>
              </a:rPr>
              <a:t>Worst case: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a:t>
            </a:r>
          </a:p>
          <a:p>
            <a:pPr lvl="1"/>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A1FC19-3084-542A-86E7-7963D0EBC5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388834" y="231950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522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79646"/>
            <a:ext cx="9702140" cy="653778"/>
          </a:xfrm>
          <a:noFill/>
        </p:spPr>
        <p:txBody>
          <a:bodyPr>
            <a:normAutofit/>
          </a:bodyPr>
          <a:lstStyle/>
          <a:p>
            <a:r>
              <a:rPr lang="en-US" sz="2800" dirty="0">
                <a:highlight>
                  <a:srgbClr val="FFFF00"/>
                </a:highlight>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733424"/>
                <a:ext cx="9112804" cy="6044930"/>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marL="461963"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Simple Hash Functions: </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generally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(1). </a:t>
                </a:r>
              </a:p>
              <a:p>
                <a:pPr marL="461963" indent="-461963"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Complex hash functions: Typically considered O(1) in analysis but can be </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more than O(1) in practice</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marL="4619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Average Case: </a:t>
                </a:r>
              </a:p>
              <a:p>
                <a:pPr marL="919163" lvl="1" indent="-461963"/>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With a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good hash function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that distributes keys uniformly across the hash table (minimizing collisions) and </a:t>
                </a:r>
              </a:p>
              <a:p>
                <a:pPr marL="919163" lvl="1" indent="-461963"/>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properly sized table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(keeping </a:t>
                </a:r>
                <a14:m>
                  <m:oMath xmlns:m="http://schemas.openxmlformats.org/officeDocument/2006/math">
                    <m:r>
                      <a:rPr lang="en-US" i="1" smtClean="0">
                        <a:solidFill>
                          <a:srgbClr val="0D0D0D"/>
                        </a:solidFill>
                        <a:effectLst/>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low</a:t>
                </a:r>
                <a:r>
                  <a:rPr lang="en-US" dirty="0">
                    <a:solidFill>
                      <a:srgbClr val="0D0D0D"/>
                    </a:solidFill>
                    <a:highlight>
                      <a:srgbClr val="FFFFFF"/>
                    </a:highlight>
                    <a:latin typeface="Times New Roman" panose="02020603050405020304" pitchFamily="18" charset="0"/>
                    <a:cs typeface="Times New Roman" panose="02020603050405020304" pitchFamily="18" charset="0"/>
                  </a:rPr>
                  <a: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dirty="0">
                    <a:solidFill>
                      <a:srgbClr val="0D0D0D"/>
                    </a:solidFill>
                    <a:highlight>
                      <a:srgbClr val="FFFFFF"/>
                    </a:highlight>
                    <a:latin typeface="Times New Roman" panose="02020603050405020304" pitchFamily="18" charset="0"/>
                    <a:cs typeface="Times New Roman" panose="02020603050405020304" pitchFamily="18" charset="0"/>
                  </a:rPr>
                  <a:t>en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suring the array’s direct access), </a:t>
                </a:r>
              </a:p>
              <a:p>
                <a:pPr marL="919163" lvl="1" indent="-461963"/>
                <a:r>
                  <a:rPr lang="en-US" dirty="0">
                    <a:solidFill>
                      <a:srgbClr val="0D0D0D"/>
                    </a:solidFill>
                    <a:highlight>
                      <a:srgbClr val="FFFF00"/>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he average time complexity for search, insertion, and deletion is </a:t>
                </a:r>
                <a:r>
                  <a:rPr lang="en-US" i="1" dirty="0">
                    <a:solidFill>
                      <a:srgbClr val="0000FF"/>
                    </a:solidFill>
                    <a:effectLst/>
                    <a:highlight>
                      <a:srgbClr val="FFFF00"/>
                    </a:highlight>
                    <a:latin typeface="Times New Roman" panose="02020603050405020304" pitchFamily="18" charset="0"/>
                    <a:cs typeface="Times New Roman" panose="02020603050405020304" pitchFamily="18" charset="0"/>
                  </a:rPr>
                  <a:t>O</a:t>
                </a:r>
                <a:r>
                  <a:rPr lang="en-US" i="0" dirty="0">
                    <a:solidFill>
                      <a:srgbClr val="0000FF"/>
                    </a:solidFill>
                    <a:effectLst/>
                    <a:highlight>
                      <a:srgbClr val="FFFF00"/>
                    </a:highlight>
                    <a:latin typeface="Times New Roman" panose="02020603050405020304" pitchFamily="18" charset="0"/>
                    <a:cs typeface="Times New Roman" panose="02020603050405020304" pitchFamily="18" charset="0"/>
                  </a:rPr>
                  <a:t>(1)</a:t>
                </a:r>
                <a:r>
                  <a:rPr lang="en-US" i="0" dirty="0">
                    <a:solidFill>
                      <a:srgbClr val="0000FF"/>
                    </a:solidFill>
                    <a:effectLst/>
                    <a:highlight>
                      <a:srgbClr val="FFFFFF"/>
                    </a:highlight>
                    <a:latin typeface="Times New Roman" panose="02020603050405020304" pitchFamily="18" charset="0"/>
                    <a:cs typeface="Times New Roman" panose="02020603050405020304" pitchFamily="18" charset="0"/>
                  </a:rPr>
                  <a:t>.</a:t>
                </a:r>
                <a:r>
                  <a:rPr lang="en-US" dirty="0">
                    <a:solidFill>
                      <a:srgbClr val="0000FF"/>
                    </a:solidFill>
                  </a:rPr>
                  <a:t> </a:t>
                </a:r>
              </a:p>
              <a:p>
                <a:pPr marL="4619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Worst Case: </a:t>
                </a:r>
              </a:p>
              <a:p>
                <a:pPr marL="919163" lvl="1" indent="-461963"/>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complexity for these operations is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a:t>
                </a:r>
              </a:p>
              <a:p>
                <a:pPr marL="919163" lvl="1" indent="-461963"/>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which is no better than using a simple linked list for all elements.</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733424"/>
                <a:ext cx="9112804" cy="6044930"/>
              </a:xfrm>
              <a:blipFill>
                <a:blip r:embed="rId2"/>
                <a:stretch>
                  <a:fillRect l="-1070" t="-1411" r="-1605" b="-131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564E716-A218-4789-A225-48FC1217C7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43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177407"/>
            <a:ext cx="9746846" cy="614478"/>
          </a:xfrm>
          <a:noFill/>
        </p:spPr>
        <p:txBody>
          <a:bodyPr>
            <a:normAutofit/>
          </a:bodyPr>
          <a:lstStyle/>
          <a:p>
            <a:r>
              <a:rPr lang="en-US" sz="2800" dirty="0">
                <a:highlight>
                  <a:srgbClr val="FFFF00"/>
                </a:highlight>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94674" y="1310348"/>
                <a:ext cx="9345211" cy="4938052"/>
              </a:xfrm>
            </p:spPr>
            <p:txBody>
              <a:bodyPr>
                <a:noAutofit/>
              </a:bodyPr>
              <a:lstStyle/>
              <a:p>
                <a:pPr marL="0" indent="0">
                  <a:lnSpc>
                    <a:spcPct val="100000"/>
                  </a:lnSpc>
                  <a:spcBef>
                    <a:spcPts val="0"/>
                  </a:spcBef>
                  <a:spcAft>
                    <a:spcPts val="4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Assumptions:</a:t>
                </a:r>
              </a:p>
              <a:p>
                <a:pPr marL="914400" indent="-463550">
                  <a:lnSpc>
                    <a:spcPct val="100000"/>
                  </a:lnSpc>
                  <a:spcBef>
                    <a:spcPts val="0"/>
                  </a:spcBef>
                  <a:spcAft>
                    <a:spcPts val="400"/>
                  </a:spcAft>
                </a:pP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The assumption of </a:t>
                </a:r>
                <a:r>
                  <a:rPr lang="en-US" sz="2400" b="1" i="1" dirty="0">
                    <a:solidFill>
                      <a:srgbClr val="0000FF"/>
                    </a:solidFill>
                    <a:highlight>
                      <a:srgbClr val="FFFF00"/>
                    </a:highlight>
                    <a:latin typeface="Times New Roman" panose="02020603050405020304" pitchFamily="18" charset="0"/>
                    <a:cs typeface="Times New Roman" panose="02020603050405020304" pitchFamily="18" charset="0"/>
                  </a:rPr>
                  <a:t>simple uniform hashing</a:t>
                </a:r>
                <a:r>
                  <a:rPr lang="en-US" sz="2400" b="1" dirty="0">
                    <a:highlight>
                      <a:srgbClr val="FFFF00"/>
                    </a:highlight>
                    <a:latin typeface="Times New Roman" panose="02020603050405020304" pitchFamily="18" charset="0"/>
                    <a:cs typeface="Times New Roman" panose="02020603050405020304" pitchFamily="18" charset="0"/>
                  </a:rPr>
                  <a:t>: </a:t>
                </a:r>
              </a:p>
              <a:p>
                <a:pPr marL="1828800" lvl="1" indent="-452438">
                  <a:lnSpc>
                    <a:spcPct val="100000"/>
                  </a:lnSpc>
                  <a:spcBef>
                    <a:spcPts val="0"/>
                  </a:spcBef>
                  <a:spcAft>
                    <a:spcPts val="4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any given element is </a:t>
                </a:r>
              </a:p>
              <a:p>
                <a:pPr marL="1828800" lvl="2" indent="-452438">
                  <a:lnSpc>
                    <a:spcPct val="100000"/>
                  </a:lnSpc>
                  <a:spcBef>
                    <a:spcPts val="0"/>
                  </a:spcBef>
                  <a:spcAft>
                    <a:spcPts val="400"/>
                  </a:spcAft>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equally</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likely to hash into any of the m slots, </a:t>
                </a:r>
              </a:p>
              <a:p>
                <a:pPr marL="1828800" lvl="2" indent="-452438">
                  <a:lnSpc>
                    <a:spcPct val="100000"/>
                  </a:lnSpc>
                  <a:spcBef>
                    <a:spcPts val="0"/>
                  </a:spcBef>
                  <a:spcAft>
                    <a:spcPts val="400"/>
                  </a:spcAft>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independent of</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where any other element has hashed to. </a:t>
                </a:r>
              </a:p>
              <a:p>
                <a:pPr marL="0" lvl="1" indent="0">
                  <a:lnSpc>
                    <a:spcPct val="100000"/>
                  </a:lnSpc>
                  <a:spcBef>
                    <a:spcPts val="0"/>
                  </a:spcBef>
                  <a:spcAft>
                    <a:spcPts val="400"/>
                  </a:spcAft>
                  <a:buNone/>
                </a:pPr>
                <a:endParaRPr lang="en-US" dirty="0">
                  <a:solidFill>
                    <a:srgbClr val="0000FF"/>
                  </a:solidFill>
                  <a:latin typeface="Times New Roman" panose="02020603050405020304" pitchFamily="18" charset="0"/>
                  <a:cs typeface="Times New Roman" panose="02020603050405020304" pitchFamily="18" charset="0"/>
                </a:endParaRPr>
              </a:p>
              <a:p>
                <a:pPr marL="0" lvl="1" indent="0">
                  <a:lnSpc>
                    <a:spcPct val="100000"/>
                  </a:lnSpc>
                  <a:spcBef>
                    <a:spcPts val="0"/>
                  </a:spcBef>
                  <a:spcAft>
                    <a:spcPts val="400"/>
                  </a:spcAft>
                  <a:buNone/>
                </a:pPr>
                <a:r>
                  <a:rPr lang="en-US" dirty="0">
                    <a:solidFill>
                      <a:srgbClr val="0000FF"/>
                    </a:solidFill>
                    <a:latin typeface="Times New Roman" panose="02020603050405020304" pitchFamily="18" charset="0"/>
                    <a:cs typeface="Times New Roman" panose="02020603050405020304" pitchFamily="18" charset="0"/>
                  </a:rPr>
                  <a:t>Load Factor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914400" lvl="1" indent="-461963">
                  <a:lnSpc>
                    <a:spcPct val="100000"/>
                  </a:lnSpc>
                  <a:spcBef>
                    <a:spcPts val="0"/>
                  </a:spcBef>
                  <a:spcAft>
                    <a:spcPts val="400"/>
                  </a:spcAft>
                </a:pPr>
                <a:r>
                  <a:rPr lang="en-US" i="1" dirty="0">
                    <a:solidFill>
                      <a:srgbClr val="0D0D0D"/>
                    </a:solidFill>
                    <a:highlight>
                      <a:srgbClr val="FFFFFF"/>
                    </a:highlight>
                    <a:latin typeface="Times New Roman" panose="02020603050405020304" pitchFamily="18" charset="0"/>
                    <a:cs typeface="Times New Roman" panose="02020603050405020304" pitchFamily="18" charset="0"/>
                  </a:rPr>
                  <a:t>α </a:t>
                </a:r>
                <a:r>
                  <a:rPr lang="en-US" dirty="0">
                    <a:solidFill>
                      <a:srgbClr val="0D0D0D"/>
                    </a:solidFill>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rgbClr val="0000FF"/>
                            </a:solidFill>
                            <a:latin typeface="Cambria Math" panose="02040503050406030204" pitchFamily="18" charset="0"/>
                            <a:cs typeface="Times New Roman" panose="02020603050405020304" pitchFamily="18" charset="0"/>
                          </a:rPr>
                        </m:ctrlPr>
                      </m:fPr>
                      <m:num>
                        <m:r>
                          <a:rPr lang="en-US" i="1">
                            <a:solidFill>
                              <a:srgbClr val="0000FF"/>
                            </a:solidFill>
                            <a:latin typeface="Cambria Math" panose="02040503050406030204" pitchFamily="18" charset="0"/>
                            <a:cs typeface="Times New Roman" panose="02020603050405020304" pitchFamily="18" charset="0"/>
                          </a:rPr>
                          <m:t>𝑛</m:t>
                        </m:r>
                      </m:num>
                      <m:den>
                        <m:r>
                          <a:rPr lang="en-US" i="1">
                            <a:solidFill>
                              <a:srgbClr val="0000FF"/>
                            </a:solidFill>
                            <a:latin typeface="Cambria Math" panose="02040503050406030204" pitchFamily="18" charset="0"/>
                            <a:cs typeface="Times New Roman" panose="02020603050405020304" pitchFamily="18" charset="0"/>
                          </a:rPr>
                          <m:t>𝑚</m:t>
                        </m:r>
                      </m:den>
                    </m:f>
                  </m:oMath>
                </a14:m>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0" indent="0" algn="l">
                  <a:buNone/>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Expected Length of a List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expected number of elements in any slot (list) is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since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is the average number of elements per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94674" y="1310348"/>
                <a:ext cx="9345211" cy="4938052"/>
              </a:xfrm>
              <a:blipFill>
                <a:blip r:embed="rId2"/>
                <a:stretch>
                  <a:fillRect l="-1044" t="-988"/>
                </a:stretch>
              </a:blipFill>
            </p:spPr>
            <p:txBody>
              <a:bodyPr/>
              <a:lstStyle/>
              <a:p>
                <a:r>
                  <a:rPr lang="en-US">
                    <a:noFill/>
                  </a:rPr>
                  <a:t> </a:t>
                </a:r>
              </a:p>
            </p:txBody>
          </p:sp>
        </mc:Fallback>
      </mc:AlternateContent>
      <p:pic>
        <p:nvPicPr>
          <p:cNvPr id="5" name="Picture 4" descr="Confused emoticon Stock Vector - 11275856">
            <a:extLst>
              <a:ext uri="{FF2B5EF4-FFF2-40B4-BE49-F238E27FC236}">
                <a16:creationId xmlns:a16="http://schemas.microsoft.com/office/drawing/2014/main" id="{AD2ACCAF-785C-4511-81B5-FA81B4AC1D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89" y="1929206"/>
            <a:ext cx="540385" cy="501015"/>
          </a:xfrm>
          <a:prstGeom prst="rect">
            <a:avLst/>
          </a:prstGeom>
          <a:noFill/>
          <a:ln>
            <a:noFill/>
          </a:ln>
        </p:spPr>
      </p:pic>
    </p:spTree>
    <p:extLst>
      <p:ext uri="{BB962C8B-B14F-4D97-AF65-F5344CB8AC3E}">
        <p14:creationId xmlns:p14="http://schemas.microsoft.com/office/powerpoint/2010/main" val="386025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307239"/>
            <a:ext cx="9746846" cy="614478"/>
          </a:xfrm>
          <a:no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75010" y="1460904"/>
                <a:ext cx="9345211" cy="5197071"/>
              </a:xfrm>
            </p:spPr>
            <p:txBody>
              <a:bodyPr>
                <a:noAutofit/>
              </a:bodyPr>
              <a:lstStyle/>
              <a:p>
                <a:pPr marL="0" indent="0">
                  <a:lnSpc>
                    <a:spcPct val="100000"/>
                  </a:lnSpc>
                  <a:spcBef>
                    <a:spcPts val="0"/>
                  </a:spcBef>
                  <a:spcAft>
                    <a:spcPts val="400"/>
                  </a:spcAft>
                  <a:buNone/>
                </a:pPr>
                <a:r>
                  <a:rPr lang="en-US" sz="2400" dirty="0">
                    <a:latin typeface="Times New Roman" panose="02020603050405020304" pitchFamily="18" charset="0"/>
                    <a:cs typeface="Times New Roman" panose="02020603050405020304" pitchFamily="18" charset="0"/>
                  </a:rPr>
                  <a:t>Average-Case Performance Analysis of Hashing with Chaining</a:t>
                </a:r>
              </a:p>
              <a:p>
                <a:pPr marL="0"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Let’s consider the load factor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and the assumption of simple uniform hashing.</a:t>
                </a: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O(1) performance of hashing with chaining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and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keys to be stored among the m slots.</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Time to compute the hash value </a:t>
                </a:r>
                <a:r>
                  <a:rPr lang="en-US" dirty="0">
                    <a:solidFill>
                      <a:srgbClr val="0000FF"/>
                    </a:solidFill>
                    <a:latin typeface="Times New Roman" panose="02020603050405020304" pitchFamily="18" charset="0"/>
                    <a:cs typeface="Times New Roman" panose="02020603050405020304" pitchFamily="18" charset="0"/>
                  </a:rPr>
                  <a:t>h(k): O(1)</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Time to access slot h(k): O(1).</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Time to search within a list: O(L), where L =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the length of the list at slot T[h(k)].  </a:t>
                </a: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75010" y="1460904"/>
                <a:ext cx="9345211" cy="5197071"/>
              </a:xfrm>
              <a:blipFill>
                <a:blip r:embed="rId2"/>
                <a:stretch>
                  <a:fillRect l="-1044" t="-939" r="-261" b="-3873"/>
                </a:stretch>
              </a:blipFill>
            </p:spPr>
            <p:txBody>
              <a:bodyPr/>
              <a:lstStyle/>
              <a:p>
                <a:r>
                  <a:rPr lang="en-US">
                    <a:noFill/>
                  </a:rPr>
                  <a:t> </a:t>
                </a:r>
              </a:p>
            </p:txBody>
          </p:sp>
        </mc:Fallback>
      </mc:AlternateContent>
      <p:pic>
        <p:nvPicPr>
          <p:cNvPr id="4" name="Picture 3" descr="Confused emoticon Stock Vector - 11275856">
            <a:extLst>
              <a:ext uri="{FF2B5EF4-FFF2-40B4-BE49-F238E27FC236}">
                <a16:creationId xmlns:a16="http://schemas.microsoft.com/office/drawing/2014/main" id="{955DC496-5C09-5245-5081-000256D408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64" y="2927985"/>
            <a:ext cx="540385" cy="501015"/>
          </a:xfrm>
          <a:prstGeom prst="rect">
            <a:avLst/>
          </a:prstGeom>
          <a:noFill/>
          <a:ln>
            <a:noFill/>
          </a:ln>
        </p:spPr>
      </p:pic>
    </p:spTree>
    <p:extLst>
      <p:ext uri="{BB962C8B-B14F-4D97-AF65-F5344CB8AC3E}">
        <p14:creationId xmlns:p14="http://schemas.microsoft.com/office/powerpoint/2010/main" val="80528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noFill/>
        </p:spPr>
        <p:txBody>
          <a:bodyPr>
            <a:normAutofit fontScale="90000"/>
          </a:bodyPr>
          <a:lstStyle/>
          <a:p>
            <a:br>
              <a:rPr lang="en-US" sz="3100" dirty="0">
                <a:latin typeface="+mn-lt"/>
              </a:rPr>
            </a:br>
            <a:r>
              <a:rPr lang="en-US" sz="3100" dirty="0">
                <a:highlight>
                  <a:srgbClr val="FFFF00"/>
                </a:highlight>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18699" y="2099730"/>
            <a:ext cx="10019407" cy="4148670"/>
          </a:xfrm>
        </p:spPr>
        <p:txBody>
          <a:bodyPr>
            <a:noAutofit/>
          </a:bodyPr>
          <a:lstStyle/>
          <a:p>
            <a:pPr marL="4572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 Unsuccessful Search</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In an unsuccessful search, no element in the table has key k.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II: Successful Search </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On average, half of the elements in the list need to be checked before finding the key k.</a:t>
            </a:r>
            <a:endParaRPr lang="en-US" sz="2200" dirty="0">
              <a:latin typeface="Times New Roman" panose="02020603050405020304" pitchFamily="18" charset="0"/>
              <a:cs typeface="Times New Roman" panose="02020603050405020304" pitchFamily="18" charset="0"/>
            </a:endParaRPr>
          </a:p>
        </p:txBody>
      </p:sp>
      <p:pic>
        <p:nvPicPr>
          <p:cNvPr id="4" name="Picture 3" descr="Confused emoticon Stock Vector - 11275856">
            <a:extLst>
              <a:ext uri="{FF2B5EF4-FFF2-40B4-BE49-F238E27FC236}">
                <a16:creationId xmlns:a16="http://schemas.microsoft.com/office/drawing/2014/main" id="{86E1DE74-E792-4409-A5AA-A9950DE477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701" y="3837435"/>
            <a:ext cx="540385" cy="501015"/>
          </a:xfrm>
          <a:prstGeom prst="rect">
            <a:avLst/>
          </a:prstGeom>
          <a:noFill/>
          <a:ln>
            <a:noFill/>
          </a:ln>
        </p:spPr>
      </p:pic>
    </p:spTree>
    <p:extLst>
      <p:ext uri="{BB962C8B-B14F-4D97-AF65-F5344CB8AC3E}">
        <p14:creationId xmlns:p14="http://schemas.microsoft.com/office/powerpoint/2010/main" val="1123818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chemeClr val="bg1"/>
          </a:solidFill>
        </p:spPr>
        <p:txBody>
          <a:bodyPr>
            <a:normAutofit fontScale="90000"/>
          </a:bodyPr>
          <a:lstStyle/>
          <a:p>
            <a:br>
              <a:rPr lang="en-US" sz="3100" dirty="0">
                <a:latin typeface="+mn-lt"/>
              </a:rPr>
            </a:br>
            <a:r>
              <a:rPr lang="en-US" sz="3100" dirty="0">
                <a:highlight>
                  <a:srgbClr val="FFFF00"/>
                </a:highlight>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Case I: the search is unsuccessful: </a:t>
            </a:r>
            <a:r>
              <a:rPr lang="en-US" sz="2400" dirty="0">
                <a:solidFill>
                  <a:srgbClr val="0000FF"/>
                </a:solidFill>
                <a:latin typeface="Times New Roman" panose="02020603050405020304" pitchFamily="18" charset="0"/>
                <a:cs typeface="Times New Roman" panose="02020603050405020304" pitchFamily="18" charset="0"/>
              </a:rPr>
              <a:t>no element in the table has key k.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endParaRPr lang="en-US" sz="2400" i="1" dirty="0">
              <a:solidFill>
                <a:srgbClr val="0000FF"/>
              </a:solidFill>
              <a:highlight>
                <a:srgbClr val="FFFFFF"/>
              </a:highlight>
              <a:latin typeface="Times New Roman" panose="02020603050405020304" pitchFamily="18" charset="0"/>
              <a:cs typeface="Times New Roman" panose="02020603050405020304" pitchFamily="18" charset="0"/>
            </a:endParaRP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Compute Hash Value: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Access Slot: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Search List: O(L), where L =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000FF"/>
                </a:solidFill>
                <a:latin typeface="Times New Roman" panose="02020603050405020304" pitchFamily="18" charset="0"/>
                <a:cs typeface="Times New Roman" panose="02020603050405020304" pitchFamily="18" charset="0"/>
              </a:rPr>
              <a:t>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Thus, the total time for an unsuccessful search is: </a:t>
            </a:r>
          </a:p>
          <a:p>
            <a:pPr marL="1366837"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endParaRPr lang="en-US" sz="2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6C2A5DAA-6251-8386-DA4E-D673CFFB7C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1216443" y="3951901"/>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67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search successfully </a:t>
                </a:r>
                <a:r>
                  <a:rPr lang="en-US" sz="2400" dirty="0">
                    <a:solidFill>
                      <a:srgbClr val="0000FF"/>
                    </a:solidFill>
                    <a:latin typeface="Times New Roman" panose="02020603050405020304" pitchFamily="18" charset="0"/>
                    <a:cs typeface="Times New Roman" panose="02020603050405020304" pitchFamily="18" charset="0"/>
                  </a:rPr>
                  <a:t>finds an element with key k.</a:t>
                </a:r>
              </a:p>
              <a:p>
                <a:pPr marL="1833563" lvl="3" indent="-461963">
                  <a:lnSpc>
                    <a:spcPct val="100000"/>
                  </a:lnSpc>
                  <a:spcBef>
                    <a:spcPts val="0"/>
                  </a:spcBef>
                  <a:spcAft>
                    <a:spcPts val="400"/>
                  </a:spcAft>
                </a:pPr>
                <a:r>
                  <a:rPr lang="en-US" sz="2200" dirty="0">
                    <a:solidFill>
                      <a:srgbClr val="0000FF"/>
                    </a:solidFill>
                    <a:latin typeface="Times New Roman" panose="02020603050405020304" pitchFamily="18" charset="0"/>
                    <a:cs typeface="Times New Roman" panose="02020603050405020304" pitchFamily="18" charset="0"/>
                  </a:rPr>
                  <a:t>Expected Length of List T[h(k)]: </a:t>
                </a:r>
                <a:r>
                  <a:rPr lang="en-US" sz="2200"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2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833563" lvl="3" indent="-461963">
                  <a:lnSpc>
                    <a:spcPct val="100000"/>
                  </a:lnSpc>
                  <a:spcBef>
                    <a:spcPts val="0"/>
                  </a:spcBef>
                  <a:spcAft>
                    <a:spcPts val="400"/>
                  </a:spcAft>
                </a:pPr>
                <a:r>
                  <a:rPr lang="en-US" sz="2200" dirty="0">
                    <a:solidFill>
                      <a:srgbClr val="0D0D0D"/>
                    </a:solidFill>
                    <a:highlight>
                      <a:srgbClr val="FFFFFF"/>
                    </a:highlight>
                    <a:latin typeface="Times New Roman" panose="02020603050405020304" pitchFamily="18" charset="0"/>
                    <a:cs typeface="Times New Roman" panose="02020603050405020304" pitchFamily="18" charset="0"/>
                  </a:rPr>
                  <a:t>Average Number of Elements Checked: </a:t>
                </a:r>
                <a14:m>
                  <m:oMath xmlns:m="http://schemas.openxmlformats.org/officeDocument/2006/math">
                    <m:f>
                      <m:fPr>
                        <m:ctrlPr>
                          <a:rPr lang="en-US" sz="22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2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2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2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2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endParaRPr lang="en-US" sz="22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compute Hash Value: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Access Slot: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Search List: O(</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Thus, the total time for a successful search is: </a:t>
                </a:r>
              </a:p>
              <a:p>
                <a:pPr marL="914400"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914400" lvl="2"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b="-322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88511738-56A5-DB69-E4EA-8C9D8EB957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86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highlight>
                      <a:srgbClr val="FFFF00"/>
                    </a:highlight>
                    <a:cs typeface="Times New Roman" panose="02020603050405020304" pitchFamily="18" charset="0"/>
                  </a:rPr>
                  <a:t>Theorem 12.1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a:t>
                </a:r>
                <a:r>
                  <a:rPr lang="en-US" sz="2400" dirty="0">
                    <a:highlight>
                      <a:srgbClr val="FFFF00"/>
                    </a:highlight>
                    <a:cs typeface="Times New Roman" panose="02020603050405020304" pitchFamily="18" charset="0"/>
                  </a:rPr>
                  <a:t>)</a:t>
                </a:r>
              </a:p>
              <a:p>
                <a:pPr marL="0" indent="0">
                  <a:lnSpc>
                    <a:spcPct val="10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 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1569"/>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nfused emoticon Stock Vector - 11275856">
            <a:extLst>
              <a:ext uri="{FF2B5EF4-FFF2-40B4-BE49-F238E27FC236}">
                <a16:creationId xmlns:a16="http://schemas.microsoft.com/office/drawing/2014/main" id="{C36A2C39-001E-4852-93BB-2BD86110B9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89" y="1929206"/>
            <a:ext cx="540385" cy="501015"/>
          </a:xfrm>
          <a:prstGeom prst="rect">
            <a:avLst/>
          </a:prstGeom>
          <a:noFill/>
          <a:ln>
            <a:noFill/>
          </a:ln>
        </p:spPr>
      </p:pic>
    </p:spTree>
    <p:extLst>
      <p:ext uri="{BB962C8B-B14F-4D97-AF65-F5344CB8AC3E}">
        <p14:creationId xmlns:p14="http://schemas.microsoft.com/office/powerpoint/2010/main" val="111941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no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a:noFill/>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is the expected number of elements examined in an unsuccessful search.</a:t>
                </a:r>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(1), </a:t>
                </a:r>
                <a:r>
                  <a:rPr lang="en-US" dirty="0">
                    <a:solidFill>
                      <a:srgbClr val="0000FF"/>
                    </a:solidFill>
                    <a:highlight>
                      <a:srgbClr val="FFFF00"/>
                    </a:highlight>
                    <a:latin typeface="Times New Roman" panose="02020603050405020304" pitchFamily="18" charset="0"/>
                    <a:cs typeface="Times New Roman" panose="02020603050405020304" pitchFamily="18" charset="0"/>
                  </a:rPr>
                  <a:t>the time to compute h(k)</a:t>
                </a:r>
                <a:r>
                  <a:rPr lang="en-US" dirty="0">
                    <a:solidFill>
                      <a:srgbClr val="0000FF"/>
                    </a:solidFill>
                    <a:latin typeface="Times New Roman" panose="02020603050405020304" pitchFamily="18" charset="0"/>
                    <a:cs typeface="Times New Roman" panose="02020603050405020304" pitchFamily="18" charset="0"/>
                  </a:rPr>
                  <a:t>, and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a:t>
                </a:r>
                <a:r>
                  <a:rPr lang="en-US" i="1" dirty="0">
                    <a:highlight>
                      <a:srgbClr val="FFFF00"/>
                    </a:highlight>
                    <a:latin typeface="Times New Roman" panose="02020603050405020304" pitchFamily="18" charset="0"/>
                    <a:cs typeface="Times New Roman" panose="02020603050405020304" pitchFamily="18" charset="0"/>
                  </a:rPr>
                  <a:t>α</a:t>
                </a:r>
                <a:r>
                  <a:rPr lang="en-US" dirty="0">
                    <a:highlight>
                      <a:srgbClr val="FFFF00"/>
                    </a:highlight>
                    <a:latin typeface="Times New Roman" panose="02020603050405020304" pitchFamily="18" charset="0"/>
                    <a:cs typeface="Times New Roman" panose="02020603050405020304" pitchFamily="18" charset="0"/>
                  </a:rPr>
                  <a:t>),</a:t>
                </a:r>
                <a:r>
                  <a:rPr lang="en-US" dirty="0">
                    <a:solidFill>
                      <a:srgbClr val="0000FF"/>
                    </a:solidFill>
                    <a:highlight>
                      <a:srgbClr val="FFFF00"/>
                    </a:highlight>
                    <a:latin typeface="Times New Roman" panose="02020603050405020304" pitchFamily="18" charset="0"/>
                    <a:cs typeface="Times New Roman" panose="02020603050405020304" pitchFamily="18" charset="0"/>
                  </a:rPr>
                  <a:t> the time to traverse the list at the slot T[h(k)]</a:t>
                </a:r>
                <a:r>
                  <a:rPr lang="en-US" dirty="0">
                    <a:highlight>
                      <a:srgbClr val="FFFF00"/>
                    </a:highlight>
                    <a:latin typeface="Times New Roman" panose="02020603050405020304" pitchFamily="18" charset="0"/>
                    <a:cs typeface="Times New Roman" panose="02020603050405020304" pitchFamily="18" charset="0"/>
                  </a:rPr>
                  <a:t>.</a:t>
                </a:r>
                <a:r>
                  <a:rPr lang="en-US"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the total time for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134035" y="797510"/>
            <a:ext cx="9923930" cy="526297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For 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Dictionary - a data structure a type of dynamic set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stores elements as (key, value) pairs and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operations INSERT, SEARCH, and DELETE on these (key, value) pairs.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Implementations of Dictionaries: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Balanced binary search tree </a:t>
            </a:r>
            <a:r>
              <a:rPr lang="en-US" sz="2400" dirty="0">
                <a:latin typeface="Times New Roman" panose="02020603050405020304" pitchFamily="18" charset="0"/>
                <a:cs typeface="Times New Roman" panose="02020603050405020304" pitchFamily="18" charset="0"/>
              </a:rPr>
              <a:t>- supports all these operations in O(log n) time.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Doubly linked list </a:t>
            </a:r>
            <a:r>
              <a:rPr lang="en-US" sz="2400" dirty="0">
                <a:latin typeface="Times New Roman" panose="02020603050405020304" pitchFamily="18" charset="0"/>
                <a:cs typeface="Times New Roman" panose="02020603050405020304" pitchFamily="18" charset="0"/>
              </a:rPr>
              <a:t>- supports INSERT and DELETE in O(1) time but SEARCH in O(n) time.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Hash table </a:t>
            </a:r>
            <a:r>
              <a:rPr lang="en-US" sz="2400" dirty="0">
                <a:latin typeface="Times New Roman" panose="02020603050405020304" pitchFamily="18" charset="0"/>
                <a:cs typeface="Times New Roman" panose="02020603050405020304" pitchFamily="18" charset="0"/>
              </a:rPr>
              <a:t>- under the assumption of a good hash function and uniform distribution of keys, supports all of these operations O(1) time. </a:t>
            </a:r>
          </a:p>
        </p:txBody>
      </p:sp>
    </p:spTree>
    <p:extLst>
      <p:ext uri="{BB962C8B-B14F-4D97-AF65-F5344CB8AC3E}">
        <p14:creationId xmlns:p14="http://schemas.microsoft.com/office/powerpoint/2010/main" val="315957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555" y="2451659"/>
            <a:ext cx="9746994" cy="2034372"/>
          </a:xfrm>
          <a:prstGeom prst="rect">
            <a:avLst/>
          </a:prstGeom>
          <a:no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50675" y="914885"/>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highlight>
                      <a:srgbClr val="FFFF00"/>
                    </a:highlight>
                    <a:cs typeface="Times New Roman" panose="02020603050405020304" pitchFamily="18" charset="0"/>
                  </a:rPr>
                  <a:t>Theorem 12.2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successful search</a:t>
                </a:r>
                <a:r>
                  <a:rPr lang="en-US" sz="2400" dirty="0">
                    <a:highlight>
                      <a:srgbClr val="FFFF00"/>
                    </a:highlight>
                    <a:cs typeface="Times New Roman" panose="02020603050405020304" pitchFamily="18" charset="0"/>
                  </a:rPr>
                  <a:t>)</a:t>
                </a:r>
              </a:p>
              <a:p>
                <a:pPr marL="0" indent="0">
                  <a:lnSpc>
                    <a:spcPct val="12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pic>
        <p:nvPicPr>
          <p:cNvPr id="6" name="Picture 5" descr="Confused emoticon Stock Vector - 11275856">
            <a:extLst>
              <a:ext uri="{FF2B5EF4-FFF2-40B4-BE49-F238E27FC236}">
                <a16:creationId xmlns:a16="http://schemas.microsoft.com/office/drawing/2014/main" id="{B5AF46B3-ACEF-4A2D-B7C2-2A0A8B23BB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70" y="3178492"/>
            <a:ext cx="540385" cy="501015"/>
          </a:xfrm>
          <a:prstGeom prst="rect">
            <a:avLst/>
          </a:prstGeom>
          <a:noFill/>
          <a:ln>
            <a:noFill/>
          </a:ln>
        </p:spPr>
      </p:pic>
    </p:spTree>
    <p:extLst>
      <p:ext uri="{BB962C8B-B14F-4D97-AF65-F5344CB8AC3E}">
        <p14:creationId xmlns:p14="http://schemas.microsoft.com/office/powerpoint/2010/main" val="3871238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one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highlight>
                      <a:srgbClr val="FFFF00"/>
                    </a:highlight>
                    <a:latin typeface="Times New Roman" panose="02020603050405020304" pitchFamily="18" charset="0"/>
                    <a:cs typeface="Times New Roman" panose="02020603050405020304" pitchFamily="18" charset="0"/>
                  </a:rPr>
                  <a:t>For a successful search, if an element was inserted as the </a:t>
                </a:r>
                <a:r>
                  <a:rPr lang="en-US" sz="2600" i="1" dirty="0" err="1">
                    <a:highlight>
                      <a:srgbClr val="FFFF00"/>
                    </a:highlight>
                    <a:latin typeface="Times New Roman" panose="02020603050405020304" pitchFamily="18" charset="0"/>
                    <a:cs typeface="Times New Roman" panose="02020603050405020304" pitchFamily="18" charset="0"/>
                  </a:rPr>
                  <a:t>i</a:t>
                </a:r>
                <a:r>
                  <a:rPr lang="en-US" sz="2600" dirty="0" err="1">
                    <a:highlight>
                      <a:srgbClr val="FFFF00"/>
                    </a:highlight>
                    <a:latin typeface="Times New Roman" panose="02020603050405020304" pitchFamily="18" charset="0"/>
                    <a:cs typeface="Times New Roman" panose="02020603050405020304" pitchFamily="18" charset="0"/>
                  </a:rPr>
                  <a:t>-th</a:t>
                </a:r>
                <a:r>
                  <a:rPr lang="en-US" sz="2600" dirty="0">
                    <a:highlight>
                      <a:srgbClr val="FFFF00"/>
                    </a:highlight>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highlight>
                      <a:srgbClr val="FFFF00"/>
                    </a:highlight>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highlight>
                              <a:srgbClr val="FFFF00"/>
                            </a:highlight>
                            <a:latin typeface="Cambria Math" panose="02040503050406030204" pitchFamily="18" charset="0"/>
                            <a:cs typeface="Times New Roman" panose="02020603050405020304" pitchFamily="18" charset="0"/>
                          </a:rPr>
                        </m:ctrlPr>
                      </m:fPr>
                      <m:num>
                        <m:r>
                          <a:rPr lang="en-US" sz="2600" b="0" i="1" smtClean="0">
                            <a:highlight>
                              <a:srgbClr val="FFFF00"/>
                            </a:highlight>
                            <a:latin typeface="Cambria Math" panose="02040503050406030204" pitchFamily="18" charset="0"/>
                            <a:cs typeface="Times New Roman" panose="02020603050405020304" pitchFamily="18" charset="0"/>
                          </a:rPr>
                          <m:t>𝑖</m:t>
                        </m:r>
                        <m:r>
                          <a:rPr lang="en-US" sz="2600" b="0" i="1" smtClean="0">
                            <a:highlight>
                              <a:srgbClr val="FFFF00"/>
                            </a:highlight>
                            <a:latin typeface="Cambria Math" panose="02040503050406030204" pitchFamily="18" charset="0"/>
                            <a:cs typeface="Times New Roman" panose="02020603050405020304" pitchFamily="18" charset="0"/>
                          </a:rPr>
                          <m:t> −1</m:t>
                        </m:r>
                      </m:num>
                      <m:den>
                        <m:r>
                          <a:rPr lang="en-US" sz="2600" b="0" i="1" smtClean="0">
                            <a:highlight>
                              <a:srgbClr val="FFFF00"/>
                            </a:highlight>
                            <a:latin typeface="Cambria Math" panose="02040503050406030204" pitchFamily="18" charset="0"/>
                            <a:cs typeface="Times New Roman" panose="02020603050405020304" pitchFamily="18" charset="0"/>
                          </a:rPr>
                          <m:t>𝑚</m:t>
                        </m:r>
                      </m:den>
                    </m:f>
                  </m:oMath>
                </a14:m>
                <a:endParaRPr lang="en-US" sz="2600" dirty="0">
                  <a:highlight>
                    <a:srgbClr val="FFFF00"/>
                  </a:highlight>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Here,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𝑖</m:t>
                        </m:r>
                        <m:r>
                          <a:rPr lang="en-US" sz="2600" b="0" i="1" dirty="0" smtClean="0">
                            <a:latin typeface="Cambria Math" panose="02040503050406030204" pitchFamily="18" charset="0"/>
                          </a:rPr>
                          <m:t> −1</m:t>
                        </m:r>
                      </m:num>
                      <m:den>
                        <m:r>
                          <a:rPr lang="en-US" sz="2600" b="0" i="1" dirty="0" smtClean="0">
                            <a:latin typeface="Cambria Math" panose="02040503050406030204" pitchFamily="18" charset="0"/>
                          </a:rPr>
                          <m:t>𝑚</m:t>
                        </m:r>
                      </m:den>
                    </m:f>
                  </m:oMath>
                </a14:m>
                <a:r>
                  <a:rPr lang="en-US" sz="2600" dirty="0">
                    <a:latin typeface="Times New Roman" panose="02020603050405020304" pitchFamily="18" charset="0"/>
                    <a:cs typeface="Times New Roman" panose="02020603050405020304" pitchFamily="18" charset="0"/>
                  </a:rPr>
                  <a:t>​  represents the expected length of the list to which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900" t="-495" r="-110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Confused emoticon Stock Vector - 11275856">
            <a:extLst>
              <a:ext uri="{FF2B5EF4-FFF2-40B4-BE49-F238E27FC236}">
                <a16:creationId xmlns:a16="http://schemas.microsoft.com/office/drawing/2014/main" id="{1E27C2F2-7C12-4AA7-A267-7CD51D0BE6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59" y="4247104"/>
            <a:ext cx="540385" cy="501015"/>
          </a:xfrm>
          <a:prstGeom prst="rect">
            <a:avLst/>
          </a:prstGeom>
          <a:noFill/>
          <a:ln>
            <a:noFill/>
          </a:ln>
        </p:spPr>
      </p:pic>
    </p:spTree>
    <p:extLst>
      <p:ext uri="{BB962C8B-B14F-4D97-AF65-F5344CB8AC3E}">
        <p14:creationId xmlns:p14="http://schemas.microsoft.com/office/powerpoint/2010/main" val="2284506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The total expected number of elements examined for a successful search over n items in the table of size m </a:t>
                </a:r>
                <a:r>
                  <a:rPr lang="en-US" sz="8800" dirty="0">
                    <a:solidFill>
                      <a:srgbClr val="0000FF"/>
                    </a:solidFill>
                    <a:latin typeface="Times New Roman" panose="02020603050405020304" pitchFamily="18" charset="0"/>
                    <a:cs typeface="Times New Roman" panose="02020603050405020304" pitchFamily="18" charset="0"/>
                  </a:rPr>
                  <a:t>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8800" i="1">
                            <a:solidFill>
                              <a:srgbClr val="0000FF"/>
                            </a:solidFill>
                            <a:highlight>
                              <a:srgbClr val="FFFF00"/>
                            </a:highlight>
                            <a:latin typeface="Cambria Math" panose="02040503050406030204" pitchFamily="18" charset="0"/>
                            <a:cs typeface="Times New Roman" panose="02020603050405020304" pitchFamily="18" charset="0"/>
                          </a:rPr>
                          <m:t>1</m:t>
                        </m:r>
                      </m:num>
                      <m:den>
                        <m:r>
                          <a:rPr lang="en-US" sz="8800" i="1">
                            <a:solidFill>
                              <a:srgbClr val="0000FF"/>
                            </a:solidFill>
                            <a:highlight>
                              <a:srgbClr val="FFFF00"/>
                            </a:highlight>
                            <a:latin typeface="Cambria Math" panose="02040503050406030204" pitchFamily="18" charset="0"/>
                            <a:cs typeface="Times New Roman" panose="02020603050405020304" pitchFamily="18" charset="0"/>
                          </a:rPr>
                          <m:t>𝑛</m:t>
                        </m:r>
                      </m:den>
                    </m:f>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highlight>
                              <a:srgbClr val="FFFF00"/>
                            </a:highlight>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highlight>
                              <a:srgbClr val="FFFF00"/>
                            </a:highlight>
                            <a:latin typeface="Cambria Math" panose="02040503050406030204" pitchFamily="18" charset="0"/>
                            <a:cs typeface="Times New Roman" panose="02020603050405020304" pitchFamily="18" charset="0"/>
                          </a:rPr>
                          <m:t>𝑖</m:t>
                        </m:r>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𝑛</m:t>
                        </m:r>
                      </m:sup>
                      <m:e>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( 1+ </m:t>
                        </m:r>
                        <m:f>
                          <m:fPr>
                            <m:ctrlPr>
                              <a:rPr lang="en-US" sz="8800" i="1" dirty="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𝑖</m:t>
                            </m:r>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−1</m:t>
                            </m:r>
                          </m:num>
                          <m:den>
                            <m:r>
                              <a:rPr lang="en-US" sz="8800" i="1" dirty="0">
                                <a:solidFill>
                                  <a:srgbClr val="0000FF"/>
                                </a:solidFill>
                                <a:highlight>
                                  <a:srgbClr val="FFFF00"/>
                                </a:highlight>
                                <a:latin typeface="Cambria Math" panose="02040503050406030204" pitchFamily="18" charset="0"/>
                                <a:cs typeface="Times New Roman" panose="02020603050405020304" pitchFamily="18" charset="0"/>
                              </a:rPr>
                              <m:t>𝑚</m:t>
                            </m:r>
                          </m:den>
                        </m:f>
                      </m:e>
                    </m:nary>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a:t>
                </a:r>
                <a:r>
                  <a:rPr lang="en-US" sz="7200" dirty="0">
                    <a:highlight>
                      <a:srgbClr val="FFFF00"/>
                    </a:highlight>
                    <a:latin typeface="Times New Roman" panose="02020603050405020304" pitchFamily="18" charset="0"/>
                    <a:cs typeface="Times New Roman" panose="02020603050405020304" pitchFamily="18" charset="0"/>
                  </a:rPr>
                  <a:t>= </a:t>
                </a:r>
                <a:r>
                  <a:rPr lang="en-US" sz="72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7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highlight>
                              <a:srgbClr val="FFFF00"/>
                            </a:highlight>
                            <a:latin typeface="Cambria Math" panose="02040503050406030204" pitchFamily="18" charset="0"/>
                            <a:cs typeface="Times New Roman" panose="02020603050405020304" pitchFamily="18" charset="0"/>
                          </a:rPr>
                          <m:t>2</m:t>
                        </m:r>
                      </m:den>
                    </m:f>
                  </m:oMath>
                </a14:m>
                <a:r>
                  <a:rPr lang="en-US" sz="7200" dirty="0">
                    <a:solidFill>
                      <a:srgbClr val="0000FF"/>
                    </a:solidFill>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7200" b="0" i="1" smtClean="0">
                            <a:solidFill>
                              <a:srgbClr val="0000FF"/>
                            </a:solidFill>
                            <a:highlight>
                              <a:srgbClr val="FFFF00"/>
                            </a:highlight>
                            <a:latin typeface="Cambria Math" panose="02040503050406030204" pitchFamily="18" charset="0"/>
                            <a:cs typeface="Times New Roman" panose="02020603050405020304" pitchFamily="18" charset="0"/>
                          </a:rPr>
                          <m:t>1</m:t>
                        </m:r>
                      </m:num>
                      <m:den>
                        <m:r>
                          <a:rPr lang="en-US" sz="7200" b="0" i="1" smtClean="0">
                            <a:solidFill>
                              <a:srgbClr val="0000FF"/>
                            </a:solidFill>
                            <a:highlight>
                              <a:srgbClr val="FFFF00"/>
                            </a:highlight>
                            <a:latin typeface="Cambria Math" panose="02040503050406030204" pitchFamily="18" charset="0"/>
                            <a:cs typeface="Times New Roman" panose="02020603050405020304" pitchFamily="18" charset="0"/>
                          </a:rPr>
                          <m:t>2</m:t>
                        </m:r>
                        <m:r>
                          <a:rPr lang="en-US" sz="7200" b="0" i="1" smtClean="0">
                            <a:solidFill>
                              <a:srgbClr val="0000FF"/>
                            </a:solidFill>
                            <a:highlight>
                              <a:srgbClr val="FFFF00"/>
                            </a:highlight>
                            <a:latin typeface="Cambria Math" panose="02040503050406030204" pitchFamily="18" charset="0"/>
                            <a:cs typeface="Times New Roman" panose="02020603050405020304" pitchFamily="18" charset="0"/>
                          </a:rPr>
                          <m:t>𝑚</m:t>
                        </m:r>
                      </m:den>
                    </m:f>
                  </m:oMath>
                </a14:m>
                <a:r>
                  <a:rPr lang="en-US" sz="7200" dirty="0">
                    <a:highlight>
                      <a:srgbClr val="FFFF00"/>
                    </a:highlight>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88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t>2</m:t>
                        </m:r>
                      </m:den>
                    </m:f>
                    <m: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t>  −  </m:t>
                    </m:r>
                    <m:f>
                      <m:fPr>
                        <m:ctrlP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t>1</m:t>
                        </m:r>
                      </m:num>
                      <m:den>
                        <m: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t>2</m:t>
                        </m:r>
                        <m:r>
                          <a:rPr lang="en-US" sz="8800" b="0" i="1" dirty="0" smtClean="0">
                            <a:solidFill>
                              <a:srgbClr val="0000FF"/>
                            </a:solidFill>
                            <a:highlight>
                              <a:srgbClr val="FFFF00"/>
                            </a:highlight>
                            <a:latin typeface="Cambria Math" panose="02040503050406030204" pitchFamily="18" charset="0"/>
                            <a:cs typeface="Times New Roman" panose="02020603050405020304" pitchFamily="18" charset="0"/>
                          </a:rPr>
                          <m:t>𝑚</m:t>
                        </m:r>
                      </m:den>
                    </m:f>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8800" dirty="0">
                    <a:solidFill>
                      <a:srgbClr val="0000FF"/>
                    </a:solidFill>
                    <a:latin typeface="Times New Roman" panose="02020603050405020304" pitchFamily="18" charset="0"/>
                    <a:cs typeface="Times New Roman" panose="02020603050405020304" pitchFamily="18" charset="0"/>
                  </a:rPr>
                  <a:t>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pic>
        <p:nvPicPr>
          <p:cNvPr id="4" name="Picture 3" descr="Confused emoticon Stock Vector - 11275856">
            <a:extLst>
              <a:ext uri="{FF2B5EF4-FFF2-40B4-BE49-F238E27FC236}">
                <a16:creationId xmlns:a16="http://schemas.microsoft.com/office/drawing/2014/main" id="{314CE9EB-2A2B-44CE-A6B8-1B6D5E285D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89" y="1929206"/>
            <a:ext cx="540385" cy="501015"/>
          </a:xfrm>
          <a:prstGeom prst="rect">
            <a:avLst/>
          </a:prstGeom>
          <a:noFill/>
          <a:ln>
            <a:noFill/>
          </a:ln>
        </p:spPr>
      </p:pic>
    </p:spTree>
    <p:extLst>
      <p:ext uri="{BB962C8B-B14F-4D97-AF65-F5344CB8AC3E}">
        <p14:creationId xmlns:p14="http://schemas.microsoft.com/office/powerpoint/2010/main" val="3353519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C436F-2194-357E-38A5-72776DCD1681}"/>
              </a:ext>
            </a:extLst>
          </p:cNvPr>
          <p:cNvSpPr txBox="1"/>
          <p:nvPr/>
        </p:nvSpPr>
        <p:spPr>
          <a:xfrm>
            <a:off x="4712677" y="3004458"/>
            <a:ext cx="6295292" cy="733530"/>
          </a:xfrm>
          <a:prstGeom prst="rect">
            <a:avLst/>
          </a:prstGeom>
          <a:noFill/>
        </p:spPr>
        <p:txBody>
          <a:bodyPr wrap="square" rtlCol="0">
            <a:spAutoFit/>
          </a:bodyPr>
          <a:lstStyle/>
          <a:p>
            <a:endParaRPr lang="en-US" dirty="0"/>
          </a:p>
        </p:txBody>
      </p:sp>
      <p:sp>
        <p:nvSpPr>
          <p:cNvPr id="5" name="TextBox 4"/>
          <p:cNvSpPr txBox="1"/>
          <p:nvPr/>
        </p:nvSpPr>
        <p:spPr>
          <a:xfrm>
            <a:off x="1184031" y="4065797"/>
            <a:ext cx="9823938" cy="2637338"/>
          </a:xfrm>
          <a:prstGeom prst="rect">
            <a:avLst/>
          </a:prstGeom>
          <a:no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highlight>
                              <a:srgbClr val="FFFF00"/>
                            </a:highlight>
                            <a:latin typeface="Cambria Math" panose="02040503050406030204" pitchFamily="18" charset="0"/>
                            <a:cs typeface="Times New Roman" panose="02020603050405020304" pitchFamily="18" charset="0"/>
                          </a:rPr>
                        </m:ctrlPr>
                      </m:fPr>
                      <m:num>
                        <m:r>
                          <a:rPr lang="en-US" b="0" i="1" smtClean="0">
                            <a:highlight>
                              <a:srgbClr val="FFFF00"/>
                            </a:highlight>
                            <a:latin typeface="Cambria Math" panose="02040503050406030204" pitchFamily="18" charset="0"/>
                            <a:cs typeface="Times New Roman" panose="02020603050405020304" pitchFamily="18" charset="0"/>
                          </a:rPr>
                          <m:t>𝑂</m:t>
                        </m:r>
                        <m:r>
                          <a:rPr lang="en-US" b="0" i="1" smtClean="0">
                            <a:highlight>
                              <a:srgbClr val="FFFF00"/>
                            </a:highlight>
                            <a:latin typeface="Cambria Math" panose="02040503050406030204" pitchFamily="18" charset="0"/>
                            <a:cs typeface="Times New Roman" panose="02020603050405020304" pitchFamily="18" charset="0"/>
                          </a:rPr>
                          <m:t>(</m:t>
                        </m:r>
                        <m:r>
                          <a:rPr lang="en-US" b="0" i="1" smtClean="0">
                            <a:highlight>
                              <a:srgbClr val="FFFF00"/>
                            </a:highlight>
                            <a:latin typeface="Cambria Math" panose="02040503050406030204" pitchFamily="18" charset="0"/>
                            <a:cs typeface="Times New Roman" panose="02020603050405020304" pitchFamily="18" charset="0"/>
                          </a:rPr>
                          <m:t>𝑚</m:t>
                        </m:r>
                        <m:r>
                          <a:rPr lang="en-US" b="0" i="1" smtClean="0">
                            <a:highlight>
                              <a:srgbClr val="FFFF00"/>
                            </a:highlight>
                            <a:latin typeface="Cambria Math" panose="02040503050406030204" pitchFamily="18" charset="0"/>
                            <a:cs typeface="Times New Roman" panose="02020603050405020304" pitchFamily="18" charset="0"/>
                          </a:rPr>
                          <m:t>)</m:t>
                        </m:r>
                      </m:num>
                      <m:den>
                        <m:r>
                          <a:rPr lang="en-US" b="0" i="1" smtClean="0">
                            <a:highlight>
                              <a:srgbClr val="FFFF00"/>
                            </a:highlight>
                            <a:latin typeface="Cambria Math" panose="02040503050406030204" pitchFamily="18" charset="0"/>
                            <a:cs typeface="Times New Roman" panose="02020603050405020304" pitchFamily="18" charset="0"/>
                          </a:rPr>
                          <m:t>𝑚</m:t>
                        </m:r>
                      </m:den>
                    </m:f>
                  </m:oMath>
                </a14:m>
                <a:r>
                  <a:rPr lang="en-US" dirty="0">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highlight>
                              <a:srgbClr val="FFFF00"/>
                            </a:highlight>
                            <a:latin typeface="Cambria Math" panose="02040503050406030204" pitchFamily="18" charset="0"/>
                            <a:cs typeface="Times New Roman" panose="02020603050405020304" pitchFamily="18" charset="0"/>
                          </a:rPr>
                        </m:ctrlPr>
                      </m:fPr>
                      <m:num>
                        <m:r>
                          <a:rPr lang="en-US" b="0" i="1" smtClean="0">
                            <a:highlight>
                              <a:srgbClr val="FFFF00"/>
                            </a:highlight>
                            <a:latin typeface="Cambria Math" panose="02040503050406030204" pitchFamily="18" charset="0"/>
                            <a:cs typeface="Times New Roman" panose="02020603050405020304" pitchFamily="18" charset="0"/>
                          </a:rPr>
                          <m:t>𝑐</m:t>
                        </m:r>
                        <m:r>
                          <a:rPr lang="en-US" b="0" i="1" baseline="-25000" smtClean="0">
                            <a:highlight>
                              <a:srgbClr val="FFFF00"/>
                            </a:highlight>
                            <a:latin typeface="Cambria Math" panose="02040503050406030204" pitchFamily="18" charset="0"/>
                            <a:cs typeface="Times New Roman" panose="02020603050405020304" pitchFamily="18" charset="0"/>
                          </a:rPr>
                          <m:t>0</m:t>
                        </m:r>
                        <m:r>
                          <a:rPr lang="en-US" b="0" i="1" smtClean="0">
                            <a:highlight>
                              <a:srgbClr val="FFFF00"/>
                            </a:highlight>
                            <a:latin typeface="Cambria Math" panose="02040503050406030204" pitchFamily="18" charset="0"/>
                            <a:cs typeface="Times New Roman" panose="02020603050405020304" pitchFamily="18" charset="0"/>
                          </a:rPr>
                          <m:t>𝑚</m:t>
                        </m:r>
                        <m:r>
                          <a:rPr lang="en-US" b="0" i="1" smtClean="0">
                            <a:highlight>
                              <a:srgbClr val="FFFF00"/>
                            </a:highlight>
                            <a:latin typeface="Cambria Math" panose="02040503050406030204" pitchFamily="18" charset="0"/>
                            <a:cs typeface="Times New Roman" panose="02020603050405020304" pitchFamily="18" charset="0"/>
                          </a:rPr>
                          <m:t>+</m:t>
                        </m:r>
                        <m:r>
                          <a:rPr lang="en-US" b="0" i="1" smtClean="0">
                            <a:highlight>
                              <a:srgbClr val="FFFF00"/>
                            </a:highlight>
                            <a:latin typeface="Cambria Math" panose="02040503050406030204" pitchFamily="18" charset="0"/>
                            <a:cs typeface="Times New Roman" panose="02020603050405020304" pitchFamily="18" charset="0"/>
                          </a:rPr>
                          <m:t>𝑐</m:t>
                        </m:r>
                        <m:r>
                          <a:rPr lang="en-US" b="0" i="1" baseline="-25000" smtClean="0">
                            <a:highlight>
                              <a:srgbClr val="FFFF00"/>
                            </a:highlight>
                            <a:latin typeface="Cambria Math" panose="02040503050406030204" pitchFamily="18" charset="0"/>
                            <a:cs typeface="Times New Roman" panose="02020603050405020304" pitchFamily="18" charset="0"/>
                          </a:rPr>
                          <m:t>1</m:t>
                        </m:r>
                      </m:num>
                      <m:den>
                        <m:r>
                          <a:rPr lang="en-US" b="0" i="1" smtClean="0">
                            <a:highlight>
                              <a:srgbClr val="FFFF00"/>
                            </a:highlight>
                            <a:latin typeface="Cambria Math" panose="02040503050406030204" pitchFamily="18" charset="0"/>
                            <a:cs typeface="Times New Roman" panose="02020603050405020304" pitchFamily="18" charset="0"/>
                          </a:rPr>
                          <m:t>𝑚</m:t>
                        </m:r>
                      </m:den>
                    </m:f>
                  </m:oMath>
                </a14:m>
                <a:r>
                  <a:rPr lang="en-US" dirty="0">
                    <a:highlight>
                      <a:srgbClr val="FFFF00"/>
                    </a:highlight>
                    <a:latin typeface="Times New Roman" panose="02020603050405020304" pitchFamily="18" charset="0"/>
                    <a:cs typeface="Times New Roman" panose="02020603050405020304" pitchFamily="18" charset="0"/>
                  </a:rPr>
                  <a:t>  = O(1).   </a:t>
                </a:r>
                <a:endParaRPr lang="en-US" dirty="0">
                  <a:solidFill>
                    <a:srgbClr val="0000FF"/>
                  </a:solidFill>
                  <a:highlight>
                    <a:srgbClr val="FFFF00"/>
                  </a:highlight>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highlight>
                    <a:srgbClr val="FFFF00"/>
                  </a:highlight>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pic>
        <p:nvPicPr>
          <p:cNvPr id="4" name="Picture 3" descr="Confused emoticon Stock Vector - 11275856">
            <a:extLst>
              <a:ext uri="{FF2B5EF4-FFF2-40B4-BE49-F238E27FC236}">
                <a16:creationId xmlns:a16="http://schemas.microsoft.com/office/drawing/2014/main" id="{96EDC62F-9CEB-3E90-97FE-406B774B01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46" y="2792203"/>
            <a:ext cx="540385" cy="501015"/>
          </a:xfrm>
          <a:prstGeom prst="rect">
            <a:avLst/>
          </a:prstGeom>
          <a:noFill/>
          <a:ln>
            <a:noFill/>
          </a:ln>
        </p:spPr>
      </p:pic>
    </p:spTree>
    <p:extLst>
      <p:ext uri="{BB962C8B-B14F-4D97-AF65-F5344CB8AC3E}">
        <p14:creationId xmlns:p14="http://schemas.microsoft.com/office/powerpoint/2010/main" val="458254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72616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assumption of simple uniform hashing, the average-case performance of hashing with chaining is determined by the 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low (i.e., n &lt;&lt; m), the list is short, and the search time is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high (i.e., n &gt;&gt; m), the list is long, and search times approach O(n).</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726166"/>
              </a:xfrm>
              <a:prstGeom prst="rect">
                <a:avLst/>
              </a:prstGeom>
              <a:blipFill>
                <a:blip r:embed="rId2"/>
                <a:stretch>
                  <a:fillRect l="-1109" t="-1031" r="-1871" b="-1933"/>
                </a:stretch>
              </a:blipFill>
            </p:spPr>
            <p:txBody>
              <a:bodyPr/>
              <a:lstStyle/>
              <a:p>
                <a:r>
                  <a:rPr lang="en-US">
                    <a:noFill/>
                  </a:rPr>
                  <a:t> </a:t>
                </a:r>
              </a:p>
            </p:txBody>
          </p:sp>
        </mc:Fallback>
      </mc:AlternateContent>
    </p:spTree>
    <p:extLst>
      <p:ext uri="{BB962C8B-B14F-4D97-AF65-F5344CB8AC3E}">
        <p14:creationId xmlns:p14="http://schemas.microsoft.com/office/powerpoint/2010/main" val="133321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970591"/>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depends heavily on the hash function’s ability to distribute keys uniformly across slots.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vs. Worst Case:</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With a good hash function,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often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Worst Case: In the worst case, where all keys hash to the same slot, the performance degrades to O(n).</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maintaining a low load factor and using an effective hash function, the average-case performance of hashing with chaining can be kept efficient.</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970591"/>
              </a:xfrm>
              <a:prstGeom prst="rect">
                <a:avLst/>
              </a:prstGeom>
              <a:blipFill>
                <a:blip r:embed="rId2"/>
                <a:stretch>
                  <a:fillRect l="-1109" t="-980" r="-901" b="-1838"/>
                </a:stretch>
              </a:blipFill>
            </p:spPr>
            <p:txBody>
              <a:bodyPr/>
              <a:lstStyle/>
              <a:p>
                <a:r>
                  <a:rPr lang="en-US">
                    <a:noFill/>
                  </a:rPr>
                  <a:t> </a:t>
                </a:r>
              </a:p>
            </p:txBody>
          </p:sp>
        </mc:Fallback>
      </mc:AlternateContent>
    </p:spTree>
    <p:extLst>
      <p:ext uri="{BB962C8B-B14F-4D97-AF65-F5344CB8AC3E}">
        <p14:creationId xmlns:p14="http://schemas.microsoft.com/office/powerpoint/2010/main" val="1360021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50C75-3221-F9C6-AB90-ED457A942970}"/>
              </a:ext>
            </a:extLst>
          </p:cNvPr>
          <p:cNvSpPr txBox="1"/>
          <p:nvPr/>
        </p:nvSpPr>
        <p:spPr>
          <a:xfrm>
            <a:off x="3077497" y="3246792"/>
            <a:ext cx="5466735" cy="523220"/>
          </a:xfrm>
          <a:prstGeom prst="rect">
            <a:avLst/>
          </a:prstGeom>
          <a:noFill/>
        </p:spPr>
        <p:txBody>
          <a:bodyPr wrap="square">
            <a:spAutoFit/>
          </a:bodyPr>
          <a:lstStyle/>
          <a:p>
            <a:r>
              <a:rPr lang="en-US" sz="2800" dirty="0">
                <a:latin typeface="+mn-lt"/>
              </a:rPr>
              <a:t>What makes a good hash function?</a:t>
            </a:r>
            <a:endParaRPr lang="en-US" sz="2800" dirty="0"/>
          </a:p>
        </p:txBody>
      </p:sp>
      <p:sp>
        <p:nvSpPr>
          <p:cNvPr id="5" name="Flowchart: Sequential Access Storage 4">
            <a:extLst>
              <a:ext uri="{FF2B5EF4-FFF2-40B4-BE49-F238E27FC236}">
                <a16:creationId xmlns:a16="http://schemas.microsoft.com/office/drawing/2014/main" id="{497830C8-6556-1EB3-FFA3-90FCBC89360B}"/>
              </a:ext>
            </a:extLst>
          </p:cNvPr>
          <p:cNvSpPr/>
          <p:nvPr/>
        </p:nvSpPr>
        <p:spPr>
          <a:xfrm>
            <a:off x="1104900" y="2628900"/>
            <a:ext cx="323850" cy="32385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999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90350"/>
            <a:ext cx="8290560" cy="1002121"/>
          </a:xfrm>
          <a:noFill/>
        </p:spPr>
        <p:txBody>
          <a:bodyPr>
            <a:normAutofit/>
          </a:bodyPr>
          <a:lstStyle/>
          <a:p>
            <a:r>
              <a:rPr lang="en-US" sz="3200" dirty="0">
                <a:highlight>
                  <a:srgbClr val="FFFF00"/>
                </a:highlight>
                <a:latin typeface="+mn-lt"/>
              </a:rPr>
              <a:t>Hash Function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767903"/>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is crucial for ensuring the efficiency and effectiveness of hashing with chaining. </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Ease of Computation:</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easy to compute. Ideally, computing the hash value h(k) should take O(1).  </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Minimal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 good hash function minimizes the number of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Minimizing collisions helps maintain short linked lists in the hash table,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ensuring that search, insertion, and deletion operations remain efficient. </a:t>
            </a:r>
          </a:p>
          <a:p>
            <a:pPr marL="919163" lvl="1" indent="-461963">
              <a:lnSpc>
                <a:spcPct val="100000"/>
              </a:lnSpc>
              <a:spcBef>
                <a:spcPts val="0"/>
              </a:spcBef>
              <a:spcAft>
                <a:spcPts val="600"/>
              </a:spcAft>
            </a:pPr>
            <a:r>
              <a:rPr lang="en-US" dirty="0">
                <a:solidFill>
                  <a:srgbClr val="FF0000"/>
                </a:solidFill>
                <a:highlight>
                  <a:srgbClr val="FFFF00"/>
                </a:highlight>
                <a:latin typeface="Times New Roman" panose="02020603050405020304" pitchFamily="18" charset="0"/>
                <a:cs typeface="Times New Roman" panose="02020603050405020304" pitchFamily="18" charset="0"/>
              </a:rPr>
              <a:t>Simple Uniform Hashing (Uniform Distribution): </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76C3D818-C7DD-E60C-E77A-AFFD1BEAD0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55509" y="374825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4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7" y="1705077"/>
            <a:ext cx="9152965"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direct-address table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simple and efficient data structure for implementing a dynamic set, given certain assumptions about the input. </a:t>
            </a:r>
          </a:p>
          <a:p>
            <a:pPr marL="9144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Suppose an application needs a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has elements (key, satellite data).</a:t>
            </a:r>
          </a:p>
          <a:p>
            <a:pPr marL="13716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a key drawn from </a:t>
            </a:r>
            <a:r>
              <a:rPr lang="en-US" sz="2400" dirty="0">
                <a:highlight>
                  <a:srgbClr val="FFFF00"/>
                </a:highlight>
                <a:latin typeface="Times New Roman" panose="02020603050405020304" pitchFamily="18" charset="0"/>
                <a:cs typeface="Times New Roman" panose="02020603050405020304" pitchFamily="18" charset="0"/>
              </a:rPr>
              <a:t>a finite set of all possible keys </a:t>
            </a:r>
            <a:r>
              <a:rPr lang="en-US" sz="2400" dirty="0">
                <a:latin typeface="Times New Roman" panose="02020603050405020304" pitchFamily="18" charset="0"/>
                <a:cs typeface="Times New Roman" panose="02020603050405020304" pitchFamily="18" charset="0"/>
              </a:rPr>
              <a:t>called the universe U = {0, 1, . . . , m − 1}.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assumption - </a:t>
            </a:r>
            <a:r>
              <a:rPr lang="en-US" sz="2400" dirty="0">
                <a:highlight>
                  <a:srgbClr val="FFFF00"/>
                </a:highlight>
                <a:latin typeface="Times New Roman" panose="02020603050405020304" pitchFamily="18" charset="0"/>
                <a:cs typeface="Times New Roman" panose="02020603050405020304" pitchFamily="18" charset="0"/>
              </a:rPr>
              <a:t>m is not too large</a:t>
            </a:r>
            <a:r>
              <a:rPr lang="en-US" sz="2400" dirty="0">
                <a:latin typeface="Times New Roman" panose="02020603050405020304" pitchFamily="18" charset="0"/>
                <a:cs typeface="Times New Roman" panose="02020603050405020304" pitchFamily="18" charset="0"/>
              </a:rPr>
              <a:t>, making the direct-address table manageable.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a:t>
            </a:r>
            <a:r>
              <a:rPr lang="en-US" sz="2400" dirty="0">
                <a:highlight>
                  <a:srgbClr val="FFFF00"/>
                </a:highlight>
                <a:latin typeface="Times New Roman" panose="02020603050405020304" pitchFamily="18" charset="0"/>
                <a:cs typeface="Times New Roman" panose="02020603050405020304" pitchFamily="18" charset="0"/>
              </a:rPr>
              <a:t>key is unique </a:t>
            </a:r>
            <a:r>
              <a:rPr lang="en-US" sz="2400" dirty="0">
                <a:latin typeface="Times New Roman" panose="02020603050405020304" pitchFamily="18" charset="0"/>
                <a:cs typeface="Times New Roman" panose="02020603050405020304" pitchFamily="18" charset="0"/>
              </a:rPr>
              <a:t>within the dynamic set, meaning no two elements have the same key.</a:t>
            </a:r>
          </a:p>
        </p:txBody>
      </p:sp>
      <p:sp>
        <p:nvSpPr>
          <p:cNvPr id="4" name="TextBox 3">
            <a:extLst>
              <a:ext uri="{FF2B5EF4-FFF2-40B4-BE49-F238E27FC236}">
                <a16:creationId xmlns:a16="http://schemas.microsoft.com/office/drawing/2014/main" id="{455C9EFA-DA7B-3DA8-B3BB-0C32306BAB67}"/>
              </a:ext>
            </a:extLst>
          </p:cNvPr>
          <p:cNvSpPr txBox="1"/>
          <p:nvPr/>
        </p:nvSpPr>
        <p:spPr>
          <a:xfrm>
            <a:off x="1519517" y="426393"/>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4157556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noFill/>
        </p:spPr>
        <p:txBody>
          <a:bodyPr>
            <a:normAutofit/>
          </a:bodyPr>
          <a:lstStyle/>
          <a:p>
            <a:r>
              <a:rPr lang="en-US" sz="3200" dirty="0">
                <a:highlight>
                  <a:srgbClr val="FFFF00"/>
                </a:highlight>
                <a:latin typeface="+mn-lt"/>
              </a:rPr>
              <a:t>Hash Function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7155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Simple Uniform Hashing (Uniform Distribution):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good hash function should </a:t>
            </a:r>
            <a:r>
              <a:rPr lang="en-US" dirty="0">
                <a:solidFill>
                  <a:srgbClr val="0000FF"/>
                </a:solidFill>
                <a:highlight>
                  <a:srgbClr val="FFFF00"/>
                </a:highlight>
                <a:latin typeface="Times New Roman" panose="02020603050405020304" pitchFamily="18" charset="0"/>
                <a:cs typeface="Times New Roman" panose="02020603050405020304" pitchFamily="18" charset="0"/>
              </a:rPr>
              <a:t>satisfy</a:t>
            </a:r>
            <a:r>
              <a:rPr lang="en-US" dirty="0">
                <a:solidFill>
                  <a:srgbClr val="0000FF"/>
                </a:solidFill>
                <a:latin typeface="Times New Roman" panose="02020603050405020304" pitchFamily="18" charset="0"/>
                <a:cs typeface="Times New Roman" panose="02020603050405020304" pitchFamily="18" charset="0"/>
              </a:rPr>
              <a:t> (approximately) </a:t>
            </a:r>
            <a:r>
              <a:rPr lang="en-US" dirty="0">
                <a:solidFill>
                  <a:srgbClr val="0000FF"/>
                </a:solidFill>
                <a:highlight>
                  <a:srgbClr val="FFFF00"/>
                </a:highlight>
                <a:latin typeface="Times New Roman" panose="02020603050405020304" pitchFamily="18" charset="0"/>
                <a:cs typeface="Times New Roman" panose="02020603050405020304" pitchFamily="18" charset="0"/>
              </a:rPr>
              <a:t>the assumption of simple uniform hashing: </a:t>
            </a:r>
          </a:p>
          <a:p>
            <a:pPr marL="1828800"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each key is equally likely to hash to any of the m slots, independently of where any other key has hashed.</a:t>
            </a:r>
          </a:p>
          <a:p>
            <a:pPr marL="22860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Assure the hash function to distribute keys uniformly across all available slots.</a:t>
            </a:r>
          </a:p>
          <a:p>
            <a:pPr marL="2286000" lvl="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Ensure that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keys and their records are distributed evenly throughout the hash table,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preventing clustering and maintaining efficient operations</a:t>
            </a:r>
            <a:r>
              <a:rPr lang="en-US" sz="2400" dirty="0">
                <a:solidFill>
                  <a:srgbClr val="0000FF"/>
                </a:solidFill>
                <a:latin typeface="Times New Roman" panose="02020603050405020304" pitchFamily="18" charset="0"/>
                <a:cs typeface="Times New Roman" panose="02020603050405020304" pitchFamily="18" charset="0"/>
              </a:rPr>
              <a:t>.</a:t>
            </a:r>
          </a:p>
          <a:p>
            <a:pPr marL="914400" lvl="2" indent="-461963">
              <a:lnSpc>
                <a:spcPct val="100000"/>
              </a:lnSpc>
              <a:spcBef>
                <a:spcPts val="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Deterministic:</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DE6407B8-251A-C88F-F784-1F717F8C86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978087" y="3187279"/>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28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noFill/>
        </p:spPr>
        <p:txBody>
          <a:bodyPr>
            <a:normAutofit/>
          </a:bodyPr>
          <a:lstStyle/>
          <a:p>
            <a:r>
              <a:rPr lang="en-US" sz="3200" dirty="0">
                <a:highlight>
                  <a:srgbClr val="FFFF00"/>
                </a:highlight>
                <a:latin typeface="+mn-lt"/>
              </a:rPr>
              <a:t>Hash Function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81388"/>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Deterministic: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deterministic.</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that </a:t>
            </a:r>
            <a:r>
              <a:rPr lang="en-US" dirty="0">
                <a:solidFill>
                  <a:srgbClr val="0000FF"/>
                </a:solidFill>
                <a:highlight>
                  <a:srgbClr val="FFFF00"/>
                </a:highlight>
                <a:latin typeface="Times New Roman" panose="02020603050405020304" pitchFamily="18" charset="0"/>
                <a:cs typeface="Times New Roman" panose="02020603050405020304" pitchFamily="18" charset="0"/>
              </a:rPr>
              <a:t>the same key always hashes to the same slot.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consistency and predictability in the behavior of the hash table.</a:t>
            </a:r>
          </a:p>
          <a:p>
            <a:pPr marL="914400" lvl="2"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Avalanche Effect:</a:t>
            </a:r>
          </a:p>
          <a:p>
            <a:pPr marL="1376363" lvl="2"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small change in the input key should produce a significantly different hash value.</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property helps achieve a uniform distribution and reduces the chances of similar keys causing collisions.</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D75DE5A-14D5-429E-AD80-03025934CC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4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796865"/>
            <a:ext cx="9524184" cy="4004167"/>
          </a:xfrm>
        </p:spPr>
        <p:txBody>
          <a:bodyPr>
            <a:normAutofit/>
          </a:bodyPr>
          <a:lstStyle/>
          <a:p>
            <a:pPr marL="0" indent="0">
              <a:lnSpc>
                <a:spcPct val="120000"/>
              </a:lnSpc>
              <a:spcAft>
                <a:spcPts val="6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Common Hash Function Techniques</a:t>
            </a:r>
          </a:p>
          <a:p>
            <a:pPr marL="461963" indent="-461963">
              <a:lnSpc>
                <a:spcPct val="120000"/>
              </a:lnSpc>
              <a:spcAft>
                <a:spcPts val="600"/>
              </a:spcAft>
            </a:pPr>
            <a:r>
              <a:rPr lang="en-US" sz="2400" dirty="0">
                <a:highlight>
                  <a:srgbClr val="FFFF00"/>
                </a:highlight>
                <a:latin typeface="Times New Roman" panose="02020603050405020304" pitchFamily="18" charset="0"/>
                <a:cs typeface="Times New Roman" panose="02020603050405020304" pitchFamily="18" charset="0"/>
              </a:rPr>
              <a:t>Division Method:</a:t>
            </a:r>
          </a:p>
          <a:p>
            <a:pPr marL="461963" indent="-461963">
              <a:lnSpc>
                <a:spcPct val="120000"/>
              </a:lnSpc>
              <a:spcAft>
                <a:spcPts val="600"/>
              </a:spcAft>
            </a:pPr>
            <a:r>
              <a:rPr lang="en-US" sz="2400" dirty="0">
                <a:highlight>
                  <a:srgbClr val="FFFF00"/>
                </a:highlight>
                <a:latin typeface="Times New Roman" panose="02020603050405020304" pitchFamily="18" charset="0"/>
                <a:cs typeface="Times New Roman" panose="02020603050405020304" pitchFamily="18" charset="0"/>
              </a:rPr>
              <a:t>Multiplication Method:</a:t>
            </a:r>
          </a:p>
          <a:p>
            <a:pPr marL="461963" indent="-461963">
              <a:lnSpc>
                <a:spcPct val="120000"/>
              </a:lnSpc>
              <a:spcAft>
                <a:spcPts val="600"/>
              </a:spcAft>
            </a:pPr>
            <a:r>
              <a:rPr lang="en-US" sz="2400" dirty="0">
                <a:highlight>
                  <a:srgbClr val="FFFF00"/>
                </a:highlight>
                <a:latin typeface="Times New Roman" panose="02020603050405020304" pitchFamily="18" charset="0"/>
                <a:cs typeface="Times New Roman" panose="02020603050405020304" pitchFamily="18" charset="0"/>
              </a:rPr>
              <a:t>Universal Hashing:</a:t>
            </a:r>
          </a:p>
          <a:p>
            <a:pPr marL="461963" indent="-461963">
              <a:lnSpc>
                <a:spcPct val="120000"/>
              </a:lnSpc>
              <a:spcAft>
                <a:spcPts val="600"/>
              </a:spcAft>
            </a:pPr>
            <a:r>
              <a:rPr lang="en-US" sz="2400" dirty="0">
                <a:highlight>
                  <a:srgbClr val="FFFF00"/>
                </a:highlight>
                <a:latin typeface="Times New Roman" panose="02020603050405020304" pitchFamily="18" charset="0"/>
                <a:cs typeface="Times New Roman" panose="02020603050405020304" pitchFamily="18" charset="0"/>
              </a:rPr>
              <a:t>Cryptographic Hash Functions:</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A9242BB-7FF5-4C26-BEF7-FB6060FF37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equential Access Storage 4">
            <a:extLst>
              <a:ext uri="{FF2B5EF4-FFF2-40B4-BE49-F238E27FC236}">
                <a16:creationId xmlns:a16="http://schemas.microsoft.com/office/drawing/2014/main" id="{A6950CDD-9C04-D946-2887-CEB421D4AD26}"/>
              </a:ext>
            </a:extLst>
          </p:cNvPr>
          <p:cNvSpPr/>
          <p:nvPr/>
        </p:nvSpPr>
        <p:spPr>
          <a:xfrm>
            <a:off x="1104900" y="2628900"/>
            <a:ext cx="323850" cy="32385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705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1529E-C679-CD32-9ECA-AA92AFD1C1E2}"/>
              </a:ext>
            </a:extLst>
          </p:cNvPr>
          <p:cNvSpPr txBox="1"/>
          <p:nvPr/>
        </p:nvSpPr>
        <p:spPr>
          <a:xfrm>
            <a:off x="1769807" y="1229032"/>
            <a:ext cx="8898194" cy="460425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Division Method</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 = k mod m,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where k is the key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Choosing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m as a prime nu</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mber can reduce collisions and achieve a more uniform distribution.</a:t>
            </a:r>
          </a:p>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Multiplication Method</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h(k)=⌊m(kA mod 1)⌋,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where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 is a constant (usually 0 &lt; A&lt;1)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tends to distribute keys more uniformly and can be more effective than the division method.</a:t>
            </a:r>
          </a:p>
        </p:txBody>
      </p:sp>
      <p:pic>
        <p:nvPicPr>
          <p:cNvPr id="4" name="Picture 3" descr="Image result for smiley face images">
            <a:extLst>
              <a:ext uri="{FF2B5EF4-FFF2-40B4-BE49-F238E27FC236}">
                <a16:creationId xmlns:a16="http://schemas.microsoft.com/office/drawing/2014/main" id="{70C46DA0-F9D4-4CDD-AD90-8C44CA7FAC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60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6348" y="2104103"/>
            <a:ext cx="9419303" cy="3139321"/>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Universal Hashing</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lang="en-US" sz="2400" dirty="0">
                <a:latin typeface="Times New Roman" panose="02020603050405020304" pitchFamily="18" charset="0"/>
                <a:cs typeface="Times New Roman" panose="02020603050405020304" pitchFamily="18" charset="0"/>
              </a:rPr>
              <a:t>Universal Hashing: </a:t>
            </a:r>
            <a:r>
              <a:rPr lang="en-US" sz="2400" dirty="0">
                <a:highlight>
                  <a:srgbClr val="FFFF00"/>
                </a:highlight>
                <a:latin typeface="Times New Roman" panose="02020603050405020304" pitchFamily="18" charset="0"/>
                <a:cs typeface="Times New Roman" panose="02020603050405020304" pitchFamily="18" charset="0"/>
              </a:rPr>
              <a:t>A hash function is randomly selected from a universal family of predefined hash functions.</a:t>
            </a:r>
          </a:p>
          <a:p>
            <a:pPr marL="461963" marR="0" lvl="0" algn="l" defTabSz="914400" rtl="0" eaLnBrk="0" fontAlgn="base" latinLnBrk="0" hangingPunct="0">
              <a:lnSpc>
                <a:spcPct val="100000"/>
              </a:lnSpc>
              <a:spcBef>
                <a:spcPct val="0"/>
              </a:spcBef>
              <a:spcAft>
                <a:spcPts val="1200"/>
              </a:spcAft>
              <a:buClrTx/>
              <a:buSzTx/>
              <a:tabLst/>
            </a:pPr>
            <a:endPar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Collision Reduction: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helps reduce the probability of collisions, particularly in adversarial situations where the keys might be chosen to cause collisions.</a:t>
            </a:r>
          </a:p>
        </p:txBody>
      </p:sp>
      <p:pic>
        <p:nvPicPr>
          <p:cNvPr id="4" name="Picture 3" descr="Image result for smiley face images">
            <a:extLst>
              <a:ext uri="{FF2B5EF4-FFF2-40B4-BE49-F238E27FC236}">
                <a16:creationId xmlns:a16="http://schemas.microsoft.com/office/drawing/2014/main" id="{A622A92C-96CD-4C3A-A80C-11E07AA300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58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1432" y="462117"/>
            <a:ext cx="9429136" cy="618630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 are designed to provide strong hash properties and are commonly used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in security-related applications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 like: MD5 (Message Digest Algorithm 5), SHA-1 (Secure Hash Algorithm 1), and SHA-256 (Secure Hash Algorithm 256).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highlight>
                  <a:srgbClr val="FFFF00"/>
                </a:highlight>
                <a:latin typeface="Times New Roman" panose="02020603050405020304" pitchFamily="18" charset="0"/>
                <a:cs typeface="Times New Roman" panose="02020603050405020304" pitchFamily="18" charset="0"/>
              </a:rPr>
              <a:t>Good Distribution: </a:t>
            </a:r>
            <a:r>
              <a:rPr lang="en-US" altLang="en-US" sz="2400" dirty="0">
                <a:latin typeface="Times New Roman" panose="02020603050405020304" pitchFamily="18" charset="0"/>
                <a:cs typeface="Times New Roman" panose="02020603050405020304" pitchFamily="18" charset="0"/>
              </a:rPr>
              <a:t>These functions produce hash values that are well-distributed.</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Avalanche Effect: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small change in the input significantly changes the output hash.</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highlight>
                  <a:srgbClr val="FFFF00"/>
                </a:highlight>
                <a:latin typeface="Times New Roman" panose="02020603050405020304" pitchFamily="18" charset="0"/>
                <a:cs typeface="Times New Roman" panose="02020603050405020304" pitchFamily="18" charset="0"/>
              </a:rPr>
              <a:t>Computationally Expensive</a:t>
            </a:r>
            <a:r>
              <a:rPr lang="en-US" altLang="en-US" sz="2400" dirty="0">
                <a:latin typeface="Times New Roman" panose="02020603050405020304" pitchFamily="18" charset="0"/>
                <a:cs typeface="Times New Roman" panose="02020603050405020304" pitchFamily="18" charset="0"/>
              </a:rPr>
              <a:t>: These functions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are generally more computationally expensive.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Use Cases: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ften used in security-related applications rather than in hash tables for general-purpose computing due to their computation cost.</a:t>
            </a:r>
          </a:p>
        </p:txBody>
      </p:sp>
      <p:pic>
        <p:nvPicPr>
          <p:cNvPr id="2" name="Picture 1" descr="Image result for smiley face images">
            <a:extLst>
              <a:ext uri="{FF2B5EF4-FFF2-40B4-BE49-F238E27FC236}">
                <a16:creationId xmlns:a16="http://schemas.microsoft.com/office/drawing/2014/main" id="{4BF413EE-BAF0-F47D-E238-F675590F4E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47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FBCF-F962-0621-5F14-401A3A1DE4F9}"/>
              </a:ext>
            </a:extLst>
          </p:cNvPr>
          <p:cNvSpPr txBox="1"/>
          <p:nvPr/>
        </p:nvSpPr>
        <p:spPr>
          <a:xfrm>
            <a:off x="1582994" y="521111"/>
            <a:ext cx="8917858" cy="6124754"/>
          </a:xfrm>
          <a:prstGeom prst="rect">
            <a:avLst/>
          </a:prstGeom>
          <a:noFill/>
        </p:spPr>
        <p:txBody>
          <a:bodyPr wrap="square" rtlCol="0">
            <a:spAutoFit/>
          </a:bodyPr>
          <a:lstStyle/>
          <a:p>
            <a:pPr>
              <a:spcAft>
                <a:spcPts val="1200"/>
              </a:spcAft>
            </a:pPr>
            <a:r>
              <a:rPr lang="en-US" sz="2400" b="1" dirty="0">
                <a:latin typeface="Times New Roman" panose="02020603050405020304" pitchFamily="18" charset="0"/>
                <a:cs typeface="Times New Roman" panose="02020603050405020304" pitchFamily="18" charset="0"/>
              </a:rPr>
              <a:t>Practical Considerations</a:t>
            </a:r>
          </a:p>
          <a:p>
            <a:pPr>
              <a:spcAft>
                <a:spcPts val="1200"/>
              </a:spcAft>
            </a:pPr>
            <a:endParaRPr lang="en-US" sz="2400" b="1"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Prime Table Size: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the division method, </a:t>
            </a:r>
            <a:r>
              <a:rPr lang="en-US" sz="2400" dirty="0">
                <a:highlight>
                  <a:srgbClr val="FFFF00"/>
                </a:highlight>
                <a:latin typeface="Times New Roman" panose="02020603050405020304" pitchFamily="18" charset="0"/>
                <a:cs typeface="Times New Roman" panose="02020603050405020304" pitchFamily="18" charset="0"/>
              </a:rPr>
              <a:t>choosing the table size m to be a prime number</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helps achieve a more uniform distribution</a:t>
            </a:r>
            <a:r>
              <a:rPr lang="en-US" sz="2400" dirty="0">
                <a:latin typeface="Times New Roman" panose="02020603050405020304" pitchFamily="18" charset="0"/>
                <a:cs typeface="Times New Roman" panose="02020603050405020304" pitchFamily="18" charset="0"/>
              </a:rPr>
              <a:t>.</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Transformation: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Transform non-numeric keys into numeric values using techniques like </a:t>
            </a:r>
            <a:r>
              <a:rPr lang="en-US" sz="2400" dirty="0">
                <a:highlight>
                  <a:srgbClr val="FFFF00"/>
                </a:highlight>
                <a:latin typeface="Times New Roman" panose="02020603050405020304" pitchFamily="18" charset="0"/>
                <a:cs typeface="Times New Roman" panose="02020603050405020304" pitchFamily="18" charset="0"/>
              </a:rPr>
              <a:t>folding, digit extraction, or converting characters to ASCII values </a:t>
            </a:r>
            <a:r>
              <a:rPr lang="en-US" sz="2400" dirty="0">
                <a:latin typeface="Times New Roman" panose="02020603050405020304" pitchFamily="18" charset="0"/>
                <a:cs typeface="Times New Roman" panose="02020603050405020304" pitchFamily="18" charset="0"/>
              </a:rPr>
              <a:t>and combining them.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Management: </a:t>
            </a:r>
          </a:p>
          <a:p>
            <a:pPr marL="914400"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Keep the load factor α low </a:t>
            </a:r>
            <a:r>
              <a:rPr lang="en-US" sz="2400" dirty="0">
                <a:latin typeface="Times New Roman" panose="02020603050405020304" pitchFamily="18" charset="0"/>
                <a:cs typeface="Times New Roman" panose="02020603050405020304" pitchFamily="18" charset="0"/>
              </a:rPr>
              <a:t>(e.g., α ≤ 1) </a:t>
            </a:r>
            <a:r>
              <a:rPr lang="en-US" sz="2400" dirty="0">
                <a:highlight>
                  <a:srgbClr val="FFFF00"/>
                </a:highlight>
                <a:latin typeface="Times New Roman" panose="02020603050405020304" pitchFamily="18" charset="0"/>
                <a:cs typeface="Times New Roman" panose="02020603050405020304" pitchFamily="18" charset="0"/>
              </a:rPr>
              <a:t>by resizing the hash table </a:t>
            </a:r>
            <a:r>
              <a:rPr lang="en-US" sz="2400" dirty="0">
                <a:latin typeface="Times New Roman" panose="02020603050405020304" pitchFamily="18" charset="0"/>
                <a:cs typeface="Times New Roman" panose="02020603050405020304" pitchFamily="18" charset="0"/>
              </a:rPr>
              <a:t>when necessary helps maintain efficient operations.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408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2624"/>
            <a:ext cx="9524184" cy="5275219"/>
          </a:xfrm>
        </p:spPr>
        <p:txBody>
          <a:bodyPr>
            <a:normAutofit/>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Process</a:t>
            </a:r>
          </a:p>
          <a:p>
            <a:pPr marL="461963" indent="-461963">
              <a:lnSpc>
                <a:spcPct val="12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Convert the Key to an Integer: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For character strings as keys, interpret them as </a:t>
            </a:r>
            <a:r>
              <a:rPr lang="en-US" sz="2400" dirty="0">
                <a:highlight>
                  <a:srgbClr val="FFFF00"/>
                </a:highlight>
                <a:latin typeface="Times New Roman" panose="02020603050405020304" pitchFamily="18" charset="0"/>
                <a:cs typeface="Times New Roman" panose="02020603050405020304" pitchFamily="18" charset="0"/>
              </a:rPr>
              <a:t>integers expressed in a radix notation </a:t>
            </a:r>
            <a:r>
              <a:rPr lang="en-US" sz="2400" dirty="0">
                <a:latin typeface="Times New Roman" panose="02020603050405020304" pitchFamily="18" charset="0"/>
                <a:cs typeface="Times New Roman" panose="02020603050405020304" pitchFamily="18" charset="0"/>
              </a:rPr>
              <a:t>(e.g., ASCII values). </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each character to its ASCII value</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Combine the ASCII values using the specified radix (base).</a:t>
            </a:r>
          </a:p>
          <a:p>
            <a:pPr marL="461963" indent="-461963">
              <a:lnSpc>
                <a:spcPct val="12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Compute the Hash Value Using Horner’s Rule: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Use Horner’s rule to calculate the hash value efficiently for long character strings.</a:t>
            </a:r>
          </a:p>
        </p:txBody>
      </p:sp>
      <p:pic>
        <p:nvPicPr>
          <p:cNvPr id="4" name="Picture 3" descr="Image result for smiley face images">
            <a:extLst>
              <a:ext uri="{FF2B5EF4-FFF2-40B4-BE49-F238E27FC236}">
                <a16:creationId xmlns:a16="http://schemas.microsoft.com/office/drawing/2014/main" id="{99792392-78FD-4D20-AC96-757A90FB26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50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01327"/>
            <a:ext cx="9326880" cy="94932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Character Strings as Keys</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Convert “pt” to a radix-128 integer</a:t>
            </a:r>
          </a:p>
          <a:p>
            <a:pPr lvl="2">
              <a:lnSpc>
                <a:spcPct val="120000"/>
              </a:lnSpc>
              <a:spcAft>
                <a:spcPts val="600"/>
              </a:spcAft>
            </a:pPr>
            <a:r>
              <a:rPr lang="en-US" sz="8400" dirty="0">
                <a:highlight>
                  <a:srgbClr val="FFFF00"/>
                </a:highlight>
                <a:latin typeface="Times New Roman" panose="02020603050405020304" pitchFamily="18" charset="0"/>
                <a:cs typeface="Times New Roman" panose="02020603050405020304" pitchFamily="18" charset="0"/>
              </a:rPr>
              <a:t>Interpret pt </a:t>
            </a:r>
            <a:r>
              <a:rPr lang="en-US" sz="8400" dirty="0">
                <a:latin typeface="Times New Roman" panose="02020603050405020304" pitchFamily="18" charset="0"/>
                <a:cs typeface="Times New Roman" panose="02020603050405020304" pitchFamily="18" charset="0"/>
              </a:rPr>
              <a:t>as the pair of decimal integers (112, 116), according to the ASCII character set. </a:t>
            </a:r>
          </a:p>
          <a:p>
            <a:pPr lvl="2">
              <a:lnSpc>
                <a:spcPct val="120000"/>
              </a:lnSpc>
              <a:spcAft>
                <a:spcPts val="600"/>
              </a:spcAft>
            </a:pPr>
            <a:r>
              <a:rPr lang="en-US" sz="8400" dirty="0">
                <a:latin typeface="Times New Roman" panose="02020603050405020304" pitchFamily="18" charset="0"/>
                <a:cs typeface="Times New Roman" panose="02020603050405020304" pitchFamily="18" charset="0"/>
              </a:rPr>
              <a:t>Then, </a:t>
            </a:r>
            <a:r>
              <a:rPr lang="en-US" sz="8400" dirty="0">
                <a:highlight>
                  <a:srgbClr val="FFFF00"/>
                </a:highlight>
                <a:latin typeface="Times New Roman" panose="02020603050405020304" pitchFamily="18" charset="0"/>
                <a:cs typeface="Times New Roman" panose="02020603050405020304" pitchFamily="18" charset="0"/>
              </a:rPr>
              <a:t>combine ASCII values using Radix-128.</a:t>
            </a:r>
            <a:r>
              <a:rPr lang="en-US" sz="8400" dirty="0">
                <a:latin typeface="Times New Roman" panose="02020603050405020304" pitchFamily="18" charset="0"/>
                <a:cs typeface="Times New Roman" panose="02020603050405020304" pitchFamily="18" charset="0"/>
              </a:rPr>
              <a:t> </a:t>
            </a:r>
          </a:p>
          <a:p>
            <a:pPr lvl="2">
              <a:lnSpc>
                <a:spcPct val="120000"/>
              </a:lnSpc>
              <a:spcAft>
                <a:spcPts val="600"/>
              </a:spcAft>
            </a:pPr>
            <a:r>
              <a:rPr lang="en-US" sz="8400" dirty="0">
                <a:latin typeface="Times New Roman" panose="02020603050405020304" pitchFamily="18" charset="0"/>
                <a:cs typeface="Times New Roman" panose="02020603050405020304" pitchFamily="18" charset="0"/>
              </a:rPr>
              <a:t>pt becomes an integer using Honer’s rule to calculate</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(112*128) + 116 = 14452,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marL="457200" lvl="1" indent="0">
              <a:lnSpc>
                <a:spcPct val="120000"/>
              </a:lnSpc>
              <a:spcAft>
                <a:spcPts val="600"/>
              </a:spcAft>
              <a:buNone/>
            </a:pPr>
            <a:endParaRPr lang="en-US" sz="8800" dirty="0">
              <a:latin typeface="Times New Roman" panose="02020603050405020304" pitchFamily="18" charset="0"/>
              <a:cs typeface="Times New Roman" panose="02020603050405020304" pitchFamily="18" charset="0"/>
            </a:endParaRPr>
          </a:p>
          <a:p>
            <a:pPr lvl="1">
              <a:lnSpc>
                <a:spcPct val="120000"/>
              </a:lnSpc>
              <a:spcAft>
                <a:spcPts val="600"/>
              </a:spcAft>
            </a:pPr>
            <a:r>
              <a:rPr lang="en-US" sz="8800" dirty="0">
                <a:highlight>
                  <a:srgbClr val="FFFF00"/>
                </a:highlight>
                <a:latin typeface="Times New Roman" panose="02020603050405020304" pitchFamily="18" charset="0"/>
                <a:cs typeface="Times New Roman" panose="02020603050405020304" pitchFamily="18" charset="0"/>
              </a:rPr>
              <a:t>opt can be computed as integer (((111*128) + 112)*128) + 116 = 1833076, using Horner Rule.</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(111*128</a:t>
            </a:r>
            <a:r>
              <a:rPr lang="en-US" sz="8800" baseline="30000" dirty="0">
                <a:latin typeface="Times New Roman" panose="02020603050405020304" pitchFamily="18" charset="0"/>
                <a:cs typeface="Times New Roman" panose="02020603050405020304" pitchFamily="18" charset="0"/>
              </a:rPr>
              <a:t>2</a:t>
            </a:r>
            <a:r>
              <a:rPr lang="en-US" sz="8800" dirty="0">
                <a:latin typeface="Times New Roman" panose="02020603050405020304" pitchFamily="18" charset="0"/>
                <a:cs typeface="Times New Roman" panose="02020603050405020304" pitchFamily="18" charset="0"/>
              </a:rPr>
              <a:t> ) + (112*128) + 116</a:t>
            </a:r>
            <a:endParaRPr lang="en-US" sz="8800" dirty="0">
              <a:highlight>
                <a:srgbClr val="FFFF00"/>
              </a:highlight>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6" name="Picture 5" descr="Image result for smiley face images">
            <a:extLst>
              <a:ext uri="{FF2B5EF4-FFF2-40B4-BE49-F238E27FC236}">
                <a16:creationId xmlns:a16="http://schemas.microsoft.com/office/drawing/2014/main" id="{7B26CA50-7AD8-466F-9D63-ECC6BCE2927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2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536373" y="1763166"/>
                <a:ext cx="8798252" cy="3607141"/>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1: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Unsophisticated Option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Use the sum of the ordinal values modulo m.</a:t>
                </a:r>
              </a:p>
              <a:p>
                <a:pPr marL="919163" lvl="1"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 character string K = c</a:t>
                </a:r>
                <a:r>
                  <a:rPr lang="en-US" sz="24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hash function h(K) is defined as:</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lvl="2">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lvl="1">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ord</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is the ordinal value of </a:t>
                </a:r>
                <a14:m>
                  <m:oMath xmlns:m="http://schemas.openxmlformats.org/officeDocument/2006/math">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536373" y="1763166"/>
                <a:ext cx="8798252" cy="3607141"/>
              </a:xfrm>
              <a:prstGeom prst="rect">
                <a:avLst/>
              </a:prstGeom>
              <a:blipFill>
                <a:blip r:embed="rId2"/>
                <a:stretch>
                  <a:fillRect l="-1386" t="-1520" r="-3534" b="-287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8DEA57BB-985A-4642-A220-BDA07F06D4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6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8" y="990828"/>
            <a:ext cx="915296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Structure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Array Representation:</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direct-address table is represented as </a:t>
            </a:r>
            <a:r>
              <a:rPr lang="en-US" sz="2400" dirty="0">
                <a:highlight>
                  <a:srgbClr val="FFFF00"/>
                </a:highlight>
                <a:latin typeface="Times New Roman" panose="02020603050405020304" pitchFamily="18" charset="0"/>
                <a:cs typeface="Times New Roman" panose="02020603050405020304" pitchFamily="18" charset="0"/>
              </a:rPr>
              <a:t>an array T of size m.</a:t>
            </a:r>
          </a:p>
          <a:p>
            <a:pPr marL="13716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index I </a:t>
            </a:r>
            <a:r>
              <a:rPr lang="en-US" sz="2400" dirty="0">
                <a:latin typeface="Times New Roman" panose="02020603050405020304" pitchFamily="18" charset="0"/>
                <a:cs typeface="Times New Roman" panose="02020603050405020304" pitchFamily="18" charset="0"/>
              </a:rPr>
              <a:t>in the array corresponds directly to a </a:t>
            </a:r>
            <a:r>
              <a:rPr lang="en-US" sz="2400" dirty="0">
                <a:highlight>
                  <a:srgbClr val="FFFF00"/>
                </a:highlight>
                <a:latin typeface="Times New Roman" panose="02020603050405020304" pitchFamily="18" charset="0"/>
                <a:cs typeface="Times New Roman" panose="02020603050405020304" pitchFamily="18" charset="0"/>
              </a:rPr>
              <a:t>key</a:t>
            </a:r>
            <a:r>
              <a:rPr lang="en-US" sz="2400" dirty="0">
                <a:latin typeface="Times New Roman" panose="02020603050405020304" pitchFamily="18" charset="0"/>
                <a:cs typeface="Times New Roman" panose="02020603050405020304" pitchFamily="18" charset="0"/>
              </a:rPr>
              <a:t> in the universe U.</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Storage:</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 with key k is stored at T[k].</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element with key I, then 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NIL</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can then be implemented as an array or direct-address table, T[0..m-1], in which each position or slot corresponds to a key in the universe U.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the application, place the value at T(k) or just a pointer to the value. </a:t>
            </a:r>
          </a:p>
          <a:p>
            <a:pPr marL="457200"/>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E9400DE-4F89-E779-4974-DBF099B49D01}"/>
              </a:ext>
            </a:extLst>
          </p:cNvPr>
          <p:cNvSpPr txBox="1"/>
          <p:nvPr/>
        </p:nvSpPr>
        <p:spPr>
          <a:xfrm>
            <a:off x="1519517" y="333137"/>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1193486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6047809"/>
          </a:xfrm>
          <a:prstGeom prst="rect">
            <a:avLst/>
          </a:prstGeom>
        </p:spPr>
        <p:txBody>
          <a:bodyPr wrap="square">
            <a:spAutoFit/>
          </a:bodyPr>
          <a:lstStyle/>
          <a:p>
            <a:pPr>
              <a:spcAft>
                <a:spcPts val="1800"/>
              </a:spcAft>
            </a:pPr>
            <a:r>
              <a:rPr lang="en-US" sz="2800" dirty="0">
                <a:highlight>
                  <a:srgbClr val="FFFF00"/>
                </a:highlight>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Method 2: An Efficient Method Using Horner’s Rule</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hash function h(K) is calculated piecewise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a:t>
            </a:r>
            <a:r>
              <a:rPr lang="en-US" sz="2400" spc="-100" dirty="0">
                <a:latin typeface="Consolas" panose="020B0609020204030204" pitchFamily="49" charset="0"/>
                <a:ea typeface="Calibri" panose="020F0502020204030204" pitchFamily="34" charset="0"/>
                <a:cs typeface="Times New Roman" panose="02020603050405020304" pitchFamily="18" charset="0"/>
              </a:rPr>
              <a:t>C</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61963">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string.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p>
          <a:p>
            <a:pPr marL="461963" indent="-461963">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i.e.,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a:t>
            </a:r>
            <a:r>
              <a:rPr lang="en-US" sz="2400" spc="-100" baseline="30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a:t>
            </a:r>
            <a:r>
              <a:rPr lang="en-US" sz="2400" spc="-100" baseline="30000" dirty="0">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p>
        </p:txBody>
      </p:sp>
      <p:pic>
        <p:nvPicPr>
          <p:cNvPr id="4" name="Picture 3" descr="Image result for smiley face images">
            <a:extLst>
              <a:ext uri="{FF2B5EF4-FFF2-40B4-BE49-F238E27FC236}">
                <a16:creationId xmlns:a16="http://schemas.microsoft.com/office/drawing/2014/main" id="{59C27919-98E0-4E6F-9B25-0448A77923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497694" y="2602376"/>
            <a:ext cx="651363" cy="48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72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23220"/>
          </a:xfrm>
          <a:prstGeom prst="rect">
            <a:avLst/>
          </a:prstGeom>
        </p:spPr>
        <p:txBody>
          <a:bodyPr wrap="square">
            <a:spAutoFit/>
          </a:bodyPr>
          <a:lstStyle/>
          <a:p>
            <a:pPr>
              <a:spcAft>
                <a:spcPts val="1800"/>
              </a:spcAft>
            </a:pPr>
            <a:r>
              <a:rPr lang="en-US" sz="2800" dirty="0">
                <a:highlight>
                  <a:srgbClr val="FFFF00"/>
                </a:highlight>
                <a:ea typeface="Calibri" panose="020F0502020204030204" pitchFamily="34" charset="0"/>
                <a:cs typeface="Times New Roman" panose="02020603050405020304" pitchFamily="18" charset="0"/>
              </a:rPr>
              <a:t>Example: Compute the Hash Values for Character Strings:       </a:t>
            </a:r>
          </a:p>
        </p:txBody>
      </p:sp>
      <p:sp>
        <p:nvSpPr>
          <p:cNvPr id="5" name="TextBox 4">
            <a:extLst>
              <a:ext uri="{FF2B5EF4-FFF2-40B4-BE49-F238E27FC236}">
                <a16:creationId xmlns:a16="http://schemas.microsoft.com/office/drawing/2014/main" id="{DB5EBA09-D78E-5341-8087-52309545D1A1}"/>
              </a:ext>
            </a:extLst>
          </p:cNvPr>
          <p:cNvSpPr txBox="1"/>
          <p:nvPr/>
        </p:nvSpPr>
        <p:spPr>
          <a:xfrm>
            <a:off x="1403024" y="1143786"/>
            <a:ext cx="9500950" cy="5370701"/>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calculate the hash values for the string "opt" with a table size m=1000:</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1: Unsophisticated Option</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ASCII values=[111,112,116] </a:t>
            </a:r>
          </a:p>
          <a:p>
            <a:pPr>
              <a:spcAft>
                <a:spcPts val="600"/>
              </a:spcAft>
            </a:pPr>
            <a:r>
              <a:rPr lang="en-US" sz="2400" dirty="0">
                <a:latin typeface="Times New Roman" panose="02020603050405020304" pitchFamily="18" charset="0"/>
                <a:cs typeface="Times New Roman" panose="02020603050405020304" pitchFamily="18" charset="0"/>
              </a:rPr>
              <a:t>Sum=111+112+116=339 </a:t>
            </a:r>
          </a:p>
          <a:p>
            <a:pPr>
              <a:spcAft>
                <a:spcPts val="600"/>
              </a:spcAft>
            </a:pPr>
            <a:r>
              <a:rPr lang="en-US" sz="2400" dirty="0">
                <a:latin typeface="Times New Roman" panose="02020603050405020304" pitchFamily="18" charset="0"/>
                <a:cs typeface="Times New Roman" panose="02020603050405020304" pitchFamily="18" charset="0"/>
              </a:rPr>
              <a:t>h("opt") = 339 mod 1000=339.</a:t>
            </a: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2: Horner’s Rule</a:t>
            </a:r>
            <a:r>
              <a:rPr lang="en-US" sz="2400" dirty="0">
                <a:latin typeface="Times New Roman" panose="02020603050405020304" pitchFamily="18" charset="0"/>
                <a:cs typeface="Times New Roman" panose="02020603050405020304" pitchFamily="18" charset="0"/>
              </a:rPr>
              <a:t> Using C=128: </a:t>
            </a:r>
          </a:p>
          <a:p>
            <a:pPr>
              <a:spcAft>
                <a:spcPts val="600"/>
              </a:spcAft>
            </a:pPr>
            <a:r>
              <a:rPr lang="en-US" sz="2400" dirty="0">
                <a:latin typeface="Times New Roman" panose="02020603050405020304" pitchFamily="18" charset="0"/>
                <a:cs typeface="Times New Roman" panose="02020603050405020304" pitchFamily="18" charset="0"/>
              </a:rPr>
              <a:t>h ← 0</a:t>
            </a:r>
          </a:p>
          <a:p>
            <a:pPr>
              <a:spcAft>
                <a:spcPts val="600"/>
              </a:spcAft>
            </a:pPr>
            <a:r>
              <a:rPr lang="en-US" sz="2400" dirty="0">
                <a:latin typeface="Times New Roman" panose="02020603050405020304" pitchFamily="18" charset="0"/>
                <a:cs typeface="Times New Roman" panose="02020603050405020304" pitchFamily="18" charset="0"/>
              </a:rPr>
              <a:t>h ← (0×128+111) mod 1000 = 111</a:t>
            </a:r>
          </a:p>
          <a:p>
            <a:pPr>
              <a:spcAft>
                <a:spcPts val="600"/>
              </a:spcAft>
            </a:pPr>
            <a:r>
              <a:rPr lang="en-US" sz="2400" dirty="0">
                <a:latin typeface="Times New Roman" panose="02020603050405020304" pitchFamily="18" charset="0"/>
                <a:cs typeface="Times New Roman" panose="02020603050405020304" pitchFamily="18" charset="0"/>
              </a:rPr>
              <a:t>h ← (111×128+112) mod  1000 = 14320 mod  1000 = 320  </a:t>
            </a:r>
          </a:p>
          <a:p>
            <a:pPr>
              <a:spcAft>
                <a:spcPts val="600"/>
              </a:spcAft>
            </a:pPr>
            <a:r>
              <a:rPr lang="en-US" sz="2400" dirty="0">
                <a:latin typeface="Times New Roman" panose="02020603050405020304" pitchFamily="18" charset="0"/>
                <a:cs typeface="Times New Roman" panose="02020603050405020304" pitchFamily="18" charset="0"/>
              </a:rPr>
              <a:t>h ← (320×128+116) mod  1000 = 40956 mod  1000 = 196  </a:t>
            </a:r>
          </a:p>
          <a:p>
            <a:pPr>
              <a:spcAft>
                <a:spcPts val="600"/>
              </a:spcAft>
            </a:pPr>
            <a:r>
              <a:rPr lang="en-US" sz="2400" dirty="0">
                <a:latin typeface="Times New Roman" panose="02020603050405020304" pitchFamily="18" charset="0"/>
                <a:cs typeface="Times New Roman" panose="02020603050405020304" pitchFamily="18" charset="0"/>
              </a:rPr>
              <a:t>h("opt") = 196</a:t>
            </a:r>
          </a:p>
        </p:txBody>
      </p:sp>
    </p:spTree>
    <p:extLst>
      <p:ext uri="{BB962C8B-B14F-4D97-AF65-F5344CB8AC3E}">
        <p14:creationId xmlns:p14="http://schemas.microsoft.com/office/powerpoint/2010/main" val="40840556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74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98697" y="654956"/>
            <a:ext cx="9585106" cy="5929955"/>
          </a:xfrm>
        </p:spPr>
        <p:txBody>
          <a:bodyPr>
            <a:noAutofit/>
          </a:bodyPr>
          <a:lstStyle/>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The modular hashing method: </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 widely used method for creating hash function</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hash function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h(k) = k mod m. </a:t>
            </a:r>
            <a:r>
              <a:rPr lang="en-US" sz="20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Choosing the value of m: </a:t>
            </a:r>
          </a:p>
          <a:p>
            <a:pPr marL="914400" indent="-457200">
              <a:lnSpc>
                <a:spcPct val="100000"/>
              </a:lnSpc>
              <a:spcBef>
                <a:spcPts val="0"/>
              </a:spcBef>
              <a:spcAft>
                <a:spcPts val="600"/>
              </a:spcAft>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Choose a prime number m, not too close to the exact powers of 2 (i.e., </a:t>
            </a:r>
            <a:r>
              <a:rPr lang="en-US" sz="2000" dirty="0">
                <a:solidFill>
                  <a:srgbClr val="0000FF"/>
                </a:solidFill>
                <a:latin typeface="Times New Roman" panose="02020603050405020304" pitchFamily="18" charset="0"/>
                <a:cs typeface="Times New Roman" panose="02020603050405020304" pitchFamily="18" charset="0"/>
              </a:rPr>
              <a:t>2</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Avoid Powers of Two: </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If m = </a:t>
            </a:r>
            <a:r>
              <a:rPr lang="en-US" sz="2000" dirty="0">
                <a:solidFill>
                  <a:srgbClr val="0000FF"/>
                </a:solidFill>
                <a:latin typeface="Times New Roman" panose="02020603050405020304" pitchFamily="18" charset="0"/>
                <a:cs typeface="Times New Roman" panose="02020603050405020304" pitchFamily="18" charset="0"/>
              </a:rPr>
              <a:t>2</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h(k)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uses only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the lowest-order p bits of k</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This can lead to a high frequency of collisions if the lower bits of the keys have less randomness.</a:t>
            </a:r>
          </a:p>
          <a:p>
            <a:pPr marL="914400" lvl="1"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An example: let m = 2</a:t>
            </a:r>
            <a:r>
              <a:rPr lang="en-US" sz="2000" baseline="30000" dirty="0">
                <a:solidFill>
                  <a:srgbClr val="0000FF"/>
                </a:solidFill>
                <a:latin typeface="Times New Roman" panose="02020603050405020304" pitchFamily="18" charset="0"/>
                <a:cs typeface="Times New Roman" panose="02020603050405020304" pitchFamily="18" charset="0"/>
              </a:rPr>
              <a:t>4 </a:t>
            </a:r>
            <a:r>
              <a:rPr lang="en-US" sz="2000" dirty="0">
                <a:solidFill>
                  <a:srgbClr val="0000FF"/>
                </a:solidFill>
                <a:latin typeface="Times New Roman" panose="02020603050405020304" pitchFamily="18" charset="0"/>
                <a:cs typeface="Times New Roman" panose="02020603050405020304" pitchFamily="18" charset="0"/>
              </a:rPr>
              <a:t>= 10000. Keys k =13 (</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29 (1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45 (10</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61 (11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 all have the same hash value h(k) = k (mod m) = 1101</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which is just the 4 lowest-order bits of k. Compared with m = 13, their hash value h(k) would be 0000, 0011, 1011, 1001, … respectively. </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Avoid Multiples of 10:</a:t>
            </a:r>
          </a:p>
          <a:p>
            <a:pPr marL="9144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Avoid choosing m = 10</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if the application deals with decimal numbers as keys. If m = 10, keys 10, 20, … etc., would all hash to 0, a clustering of values.</a:t>
            </a:r>
            <a:endParaRPr lang="en-US" sz="20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8C323B28-980C-413E-B5ED-23F1CA2CD5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50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7211" y="638175"/>
                <a:ext cx="8917577" cy="6219825"/>
              </a:xfrm>
            </p:spPr>
            <p:txBody>
              <a:bodyPr>
                <a:noAutofit/>
              </a:bodyPr>
              <a:lstStyle/>
              <a:p>
                <a:pPr marL="0" indent="0">
                  <a:lnSpc>
                    <a:spcPct val="120000"/>
                  </a:lnSpc>
                  <a:spcBef>
                    <a:spcPts val="0"/>
                  </a:spcBef>
                  <a:spcAft>
                    <a:spcPts val="18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division method </a:t>
                </a:r>
                <a:r>
                  <a:rPr lang="en-US" sz="20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An example of a good prime value m,</a:t>
                </a:r>
                <a:r>
                  <a:rPr lang="en-US" sz="2000" dirty="0">
                    <a:highlight>
                      <a:srgbClr val="FFFF00"/>
                    </a:highlight>
                    <a:latin typeface="Times New Roman" panose="02020603050405020304" pitchFamily="18" charset="0"/>
                    <a:cs typeface="Times New Roman" panose="02020603050405020304" pitchFamily="18" charset="0"/>
                  </a:rPr>
                  <a:t> not too close to the exact powers of 2.</a:t>
                </a:r>
                <a:endParaRPr lang="en-US" sz="20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lvl="1" indent="-452438">
                  <a:lnSpc>
                    <a:spcPct val="120000"/>
                  </a:lnSpc>
                  <a:spcBef>
                    <a:spcPts val="0"/>
                  </a:spcBef>
                </a:pPr>
                <a:r>
                  <a:rPr lang="en-US" sz="2000" dirty="0">
                    <a:highlight>
                      <a:srgbClr val="FFFF00"/>
                    </a:highlight>
                    <a:latin typeface="Times New Roman" panose="02020603050405020304" pitchFamily="18" charset="0"/>
                    <a:cs typeface="Times New Roman" panose="02020603050405020304" pitchFamily="18" charset="0"/>
                  </a:rPr>
                  <a:t>Assume: the character code to be 8 bits (0 to 255). </a:t>
                </a:r>
              </a:p>
              <a:p>
                <a:pPr marL="914400" lvl="1" indent="-452438">
                  <a:lnSpc>
                    <a:spcPct val="120000"/>
                  </a:lnSpc>
                  <a:spcBef>
                    <a:spcPts val="0"/>
                  </a:spcBef>
                </a:pPr>
                <a:r>
                  <a:rPr lang="en-US" sz="2000" dirty="0">
                    <a:highlight>
                      <a:srgbClr val="FFFF00"/>
                    </a:highlight>
                    <a:latin typeface="Times New Roman" panose="02020603050405020304" pitchFamily="18" charset="0"/>
                    <a:cs typeface="Times New Roman" panose="02020603050405020304" pitchFamily="18" charset="0"/>
                  </a:rPr>
                  <a:t>               the number of character strings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n = 2000. </a:t>
                </a:r>
              </a:p>
              <a:p>
                <a:pPr marL="914400" lvl="1" indent="-452438">
                  <a:lnSpc>
                    <a:spcPct val="120000"/>
                  </a:lnSpc>
                  <a:spcBef>
                    <a:spcPts val="0"/>
                  </a:spcBef>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Choose m = 701 to be the size of the hash table</a:t>
                </a:r>
                <a:r>
                  <a:rPr lang="en-US" sz="2000" dirty="0">
                    <a:latin typeface="Times New Roman" panose="02020603050405020304" pitchFamily="18" charset="0"/>
                    <a:cs typeface="Times New Roman" panose="02020603050405020304" pitchFamily="18" charset="0"/>
                  </a:rPr>
                  <a:t>. </a:t>
                </a:r>
              </a:p>
              <a:p>
                <a:pPr marL="914400" lvl="1" indent="-452438">
                  <a:lnSpc>
                    <a:spcPct val="120000"/>
                  </a:lnSpc>
                  <a:spcBef>
                    <a:spcPts val="0"/>
                  </a:spcBef>
                </a:pPr>
                <a:r>
                  <a:rPr lang="en-US" sz="2000" dirty="0">
                    <a:highlight>
                      <a:srgbClr val="FFFF00"/>
                    </a:highlight>
                    <a:latin typeface="Times New Roman" panose="02020603050405020304" pitchFamily="18" charset="0"/>
                    <a:cs typeface="Times New Roman" panose="02020603050405020304" pitchFamily="18" charset="0"/>
                  </a:rPr>
                  <a:t>Prime Value: the</a:t>
                </a:r>
                <a:r>
                  <a:rPr lang="en-US" sz="2000" dirty="0">
                    <a:latin typeface="Times New Roman" panose="02020603050405020304" pitchFamily="18" charset="0"/>
                    <a:cs typeface="Times New Roman" panose="02020603050405020304" pitchFamily="18" charset="0"/>
                  </a:rPr>
                  <a:t> prime number 701 helps distribute the hash values uniformly across the hash table, reducing the chance of clustering.</a:t>
                </a:r>
              </a:p>
              <a:p>
                <a:pPr marL="914400" lvl="1" indent="-452438">
                  <a:lnSpc>
                    <a:spcPct val="120000"/>
                  </a:lnSpc>
                  <a:spcBef>
                    <a:spcPts val="0"/>
                  </a:spcBef>
                </a:pP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Close to </a:t>
                </a:r>
                <a14:m>
                  <m:oMath xmlns:m="http://schemas.openxmlformats.org/officeDocument/2006/math">
                    <m:f>
                      <m:fPr>
                        <m:ctrlPr>
                          <a:rPr lang="en-US" sz="20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000" b="0" i="1" smtClean="0">
                            <a:solidFill>
                              <a:srgbClr val="0000FF"/>
                            </a:solidFill>
                            <a:highlight>
                              <a:srgbClr val="FFFF00"/>
                            </a:highlight>
                            <a:latin typeface="Cambria Math" panose="02040503050406030204" pitchFamily="18" charset="0"/>
                            <a:cs typeface="Times New Roman" panose="02020603050405020304" pitchFamily="18" charset="0"/>
                          </a:rPr>
                          <m:t>𝑛</m:t>
                        </m:r>
                      </m:num>
                      <m:den>
                        <m:r>
                          <a:rPr lang="en-US" sz="2000" b="0" i="1" smtClean="0">
                            <a:solidFill>
                              <a:srgbClr val="0000FF"/>
                            </a:solidFill>
                            <a:highlight>
                              <a:srgbClr val="FFFF00"/>
                            </a:highlight>
                            <a:latin typeface="Cambria Math" panose="02040503050406030204" pitchFamily="18" charset="0"/>
                            <a:cs typeface="Times New Roman" panose="02020603050405020304" pitchFamily="18" charset="0"/>
                          </a:rPr>
                          <m:t>3</m:t>
                        </m:r>
                      </m:den>
                    </m:f>
                    <m:r>
                      <a:rPr lang="en-US" sz="2000" b="0" i="1" smtClean="0">
                        <a:solidFill>
                          <a:srgbClr val="0000FF"/>
                        </a:solidFill>
                        <a:latin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fPr>
                      <m:num>
                        <m:r>
                          <a:rPr lang="en-US" sz="20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2000</m:t>
                        </m:r>
                      </m:num>
                      <m:den>
                        <m:r>
                          <a:rPr lang="en-US" sz="20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701</a:t>
                </a:r>
                <a:r>
                  <a:rPr lang="en-US" sz="2000" dirty="0">
                    <a:latin typeface="Times New Roman" panose="02020603050405020304" pitchFamily="18" charset="0"/>
                    <a:cs typeface="Times New Roman" panose="02020603050405020304" pitchFamily="18" charset="0"/>
                  </a:rPr>
                  <a:t>. The </a:t>
                </a:r>
                <a:r>
                  <a:rPr lang="en-US" sz="2000" dirty="0">
                    <a:highlight>
                      <a:srgbClr val="FFFF00"/>
                    </a:highlight>
                    <a:latin typeface="Times New Roman" panose="02020603050405020304" pitchFamily="18" charset="0"/>
                    <a:cs typeface="Times New Roman" panose="02020603050405020304" pitchFamily="18" charset="0"/>
                  </a:rPr>
                  <a:t>load factor </a:t>
                </a:r>
                <a:r>
                  <a:rPr lang="en-US" sz="2000" dirty="0">
                    <a:latin typeface="Times New Roman" panose="02020603050405020304" pitchFamily="18" charset="0"/>
                    <a:cs typeface="Times New Roman" panose="02020603050405020304" pitchFamily="18" charset="0"/>
                  </a:rPr>
                  <a:t>(average number of elements per slot) is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2000</m:t>
                        </m:r>
                      </m:num>
                      <m:den>
                        <m:r>
                          <a:rPr lang="en-US" sz="2000" b="0" i="1" smtClean="0">
                            <a:latin typeface="Cambria Math" panose="02040503050406030204" pitchFamily="18" charset="0"/>
                            <a:cs typeface="Times New Roman" panose="02020603050405020304" pitchFamily="18" charset="0"/>
                          </a:rPr>
                          <m:t>701</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2.85. This means, </a:t>
                </a:r>
                <a:r>
                  <a:rPr lang="en-US" sz="2000" dirty="0">
                    <a:highlight>
                      <a:srgbClr val="FFFF00"/>
                    </a:highlight>
                    <a:latin typeface="Times New Roman" panose="02020603050405020304" pitchFamily="18" charset="0"/>
                    <a:cs typeface="Times New Roman" panose="02020603050405020304" pitchFamily="18" charset="0"/>
                  </a:rPr>
                  <a:t>on average</a:t>
                </a:r>
                <a:r>
                  <a:rPr lang="en-US" sz="2000" dirty="0">
                    <a:latin typeface="Times New Roman" panose="02020603050405020304" pitchFamily="18" charset="0"/>
                    <a:cs typeface="Times New Roman" panose="02020603050405020304" pitchFamily="18" charset="0"/>
                  </a:rPr>
                  <a:t>, we expect to examine about 3 elements during an unsuccessful search. </a:t>
                </a:r>
              </a:p>
              <a:p>
                <a:pPr marL="914400" lvl="1" indent="-452438">
                  <a:lnSpc>
                    <a:spcPct val="120000"/>
                  </a:lnSpc>
                  <a:spcBef>
                    <a:spcPts val="0"/>
                  </a:spcBef>
                </a:pPr>
                <a:r>
                  <a:rPr lang="en-US" sz="2000" dirty="0">
                    <a:highlight>
                      <a:srgbClr val="FFFF00"/>
                    </a:highlight>
                    <a:latin typeface="Times New Roman" panose="02020603050405020304" pitchFamily="18" charset="0"/>
                    <a:cs typeface="Times New Roman" panose="02020603050405020304" pitchFamily="18" charset="0"/>
                  </a:rPr>
                  <a:t>Avoiding Power of 2: </a:t>
                </a:r>
                <a14:m>
                  <m:oMath xmlns:m="http://schemas.openxmlformats.org/officeDocument/2006/math">
                    <m:sSup>
                      <m:sSupPr>
                        <m:ctrlPr>
                          <a:rPr lang="en-US" sz="2000" i="1" smtClean="0">
                            <a:highlight>
                              <a:srgbClr val="FFFF00"/>
                            </a:highlight>
                            <a:latin typeface="Cambria Math" panose="02040503050406030204" pitchFamily="18" charset="0"/>
                            <a:cs typeface="Times New Roman" panose="02020603050405020304" pitchFamily="18" charset="0"/>
                          </a:rPr>
                        </m:ctrlPr>
                      </m:sSupPr>
                      <m:e>
                        <m:r>
                          <a:rPr lang="en-US" sz="2000" b="0" i="1" smtClean="0">
                            <a:highlight>
                              <a:srgbClr val="FFFF00"/>
                            </a:highlight>
                            <a:latin typeface="Cambria Math" panose="02040503050406030204" pitchFamily="18" charset="0"/>
                            <a:cs typeface="Times New Roman" panose="02020603050405020304" pitchFamily="18" charset="0"/>
                          </a:rPr>
                          <m:t>2</m:t>
                        </m:r>
                      </m:e>
                      <m:sup>
                        <m:r>
                          <a:rPr lang="en-US" sz="2000" b="0" i="1" smtClean="0">
                            <a:highlight>
                              <a:srgbClr val="FFFF00"/>
                            </a:highlight>
                            <a:latin typeface="Cambria Math" panose="02040503050406030204" pitchFamily="18" charset="0"/>
                            <a:cs typeface="Times New Roman" panose="02020603050405020304" pitchFamily="18" charset="0"/>
                          </a:rPr>
                          <m:t>9</m:t>
                        </m:r>
                      </m:sup>
                    </m:sSup>
                    <m:r>
                      <a:rPr lang="en-US" sz="2000" b="0" i="1" smtClean="0">
                        <a:highlight>
                          <a:srgbClr val="FFFF00"/>
                        </a:highlight>
                        <a:latin typeface="Cambria Math" panose="02040503050406030204" pitchFamily="18" charset="0"/>
                        <a:cs typeface="Times New Roman" panose="02020603050405020304" pitchFamily="18" charset="0"/>
                      </a:rPr>
                      <m:t>&lt; </m:t>
                    </m:r>
                  </m:oMath>
                </a14:m>
                <a:r>
                  <a:rPr lang="en-US" sz="2000" dirty="0">
                    <a:latin typeface="Times New Roman" panose="02020603050405020304" pitchFamily="18" charset="0"/>
                    <a:cs typeface="Times New Roman" panose="02020603050405020304" pitchFamily="18" charset="0"/>
                  </a:rPr>
                  <a:t>701 &lt; </a:t>
                </a:r>
                <a14:m>
                  <m:oMath xmlns:m="http://schemas.openxmlformats.org/officeDocument/2006/math">
                    <m:sSup>
                      <m:sSupPr>
                        <m:ctrlPr>
                          <a:rPr lang="en-US" sz="2000" i="1">
                            <a:highlight>
                              <a:srgbClr val="FFFF00"/>
                            </a:highlight>
                            <a:latin typeface="Cambria Math" panose="02040503050406030204" pitchFamily="18" charset="0"/>
                            <a:cs typeface="Times New Roman" panose="02020603050405020304" pitchFamily="18" charset="0"/>
                          </a:rPr>
                        </m:ctrlPr>
                      </m:sSupPr>
                      <m:e>
                        <m:r>
                          <a:rPr lang="en-US" sz="2000" i="1">
                            <a:highlight>
                              <a:srgbClr val="FFFF00"/>
                            </a:highlight>
                            <a:latin typeface="Cambria Math" panose="02040503050406030204" pitchFamily="18" charset="0"/>
                            <a:cs typeface="Times New Roman" panose="02020603050405020304" pitchFamily="18" charset="0"/>
                          </a:rPr>
                          <m:t>2</m:t>
                        </m:r>
                      </m:e>
                      <m:sup>
                        <m:r>
                          <a:rPr lang="en-US" sz="2000" b="0" i="1" smtClean="0">
                            <a:highlight>
                              <a:srgbClr val="FFFF00"/>
                            </a:highlight>
                            <a:latin typeface="Cambria Math" panose="02040503050406030204" pitchFamily="18" charset="0"/>
                            <a:cs typeface="Times New Roman" panose="02020603050405020304" pitchFamily="18" charset="0"/>
                          </a:rPr>
                          <m:t>10</m:t>
                        </m:r>
                      </m:sup>
                    </m:sSup>
                    <m:r>
                      <a:rPr lang="en-US" sz="2000" b="0" i="0" smtClean="0">
                        <a:highlight>
                          <a:srgbClr val="FFFF00"/>
                        </a:highlight>
                        <a:latin typeface="Cambria Math" panose="02040503050406030204" pitchFamily="18" charset="0"/>
                        <a:cs typeface="Times New Roman" panose="02020603050405020304" pitchFamily="18" charset="0"/>
                      </a:rPr>
                      <m:t>.   701 </m:t>
                    </m:r>
                  </m:oMath>
                </a14:m>
                <a:r>
                  <a:rPr lang="en-US" sz="2000" dirty="0">
                    <a:latin typeface="Times New Roman" panose="02020603050405020304" pitchFamily="18" charset="0"/>
                    <a:cs typeface="Times New Roman" panose="02020603050405020304" pitchFamily="18" charset="0"/>
                  </a:rPr>
                  <a:t>is not close to any power of 2. This reduces the chances of collisions caused by patterns in the lower bits of the keys.</a:t>
                </a:r>
              </a:p>
              <a:p>
                <a:pPr marL="914400" lvl="1" indent="-452438">
                  <a:lnSpc>
                    <a:spcPct val="120000"/>
                  </a:lnSpc>
                  <a:spcBef>
                    <a:spcPts val="0"/>
                  </a:spcBef>
                </a:pPr>
                <a:r>
                  <a:rPr lang="en-US" sz="2000" dirty="0">
                    <a:highlight>
                      <a:srgbClr val="FFFF00"/>
                    </a:highlight>
                    <a:latin typeface="Times New Roman" panose="02020603050405020304" pitchFamily="18" charset="0"/>
                    <a:cs typeface="Times New Roman" panose="02020603050405020304" pitchFamily="18" charset="0"/>
                  </a:rPr>
                  <a:t>The Hash Function: For any integer key k, </a:t>
                </a:r>
                <a:r>
                  <a:rPr lang="en-US" sz="2000" dirty="0">
                    <a:latin typeface="Times New Roman" panose="02020603050405020304" pitchFamily="18" charset="0"/>
                    <a:cs typeface="Times New Roman" panose="02020603050405020304" pitchFamily="18" charset="0"/>
                  </a:rPr>
                  <a:t>the hash function would be </a:t>
                </a:r>
              </a:p>
              <a:p>
                <a:pPr marL="461962" lvl="1" indent="0">
                  <a:lnSpc>
                    <a:spcPct val="120000"/>
                  </a:lnSpc>
                  <a:spcBef>
                    <a:spcPts val="0"/>
                  </a:spcBef>
                  <a:buNone/>
                </a:pP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h(k) = k mod 701</a:t>
                </a:r>
                <a:r>
                  <a:rPr lang="en-US" sz="2000"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7211" y="638175"/>
                <a:ext cx="8917577" cy="6219825"/>
              </a:xfrm>
              <a:blipFill>
                <a:blip r:embed="rId2"/>
                <a:stretch>
                  <a:fillRect l="-752" t="-98" r="-684"/>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75CF6564-CACA-B02D-424B-B2B9B37DB9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76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24791" y="221909"/>
            <a:ext cx="8917577" cy="73215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17319" y="954064"/>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cs typeface="Times New Roman" panose="02020603050405020304" pitchFamily="18" charset="0"/>
                  </a:rPr>
                  <a:t>The </a:t>
                </a:r>
                <a:r>
                  <a:rPr lang="en-US" sz="6000" dirty="0">
                    <a:solidFill>
                      <a:srgbClr val="0000FF"/>
                    </a:solidFill>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highlight>
                      <a:srgbClr val="FFFF00"/>
                    </a:highlight>
                    <a:latin typeface="Times New Roman" panose="02020603050405020304" pitchFamily="18" charset="0"/>
                    <a:cs typeface="Times New Roman" panose="02020603050405020304" pitchFamily="18" charset="0"/>
                  </a:rPr>
                  <a:t>Two hash functions: use </a:t>
                </a:r>
                <a:r>
                  <a:rPr lang="en-US" sz="5500" dirty="0">
                    <a:latin typeface="Times New Roman" panose="02020603050405020304" pitchFamily="18" charset="0"/>
                    <a:cs typeface="Times New Roman" panose="02020603050405020304" pitchFamily="18" charset="0"/>
                  </a:rPr>
                  <a:t>the first (most significant) or last (least significant) </a:t>
                </a:r>
                <a:r>
                  <a:rPr lang="en-US" sz="5500" dirty="0">
                    <a:highlight>
                      <a:srgbClr val="FFFF00"/>
                    </a:highlight>
                    <a:latin typeface="Times New Roman" panose="02020603050405020304" pitchFamily="18" charset="0"/>
                    <a:cs typeface="Times New Roman" panose="02020603050405020304" pitchFamily="18" charset="0"/>
                  </a:rPr>
                  <a:t>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a:t>
                </a:r>
                <a:r>
                  <a:rPr lang="en-US" sz="5500" dirty="0">
                    <a:highlight>
                      <a:srgbClr val="FFFF00"/>
                    </a:highlight>
                    <a:latin typeface="Times New Roman" panose="02020603050405020304" pitchFamily="18" charset="0"/>
                    <a:cs typeface="Times New Roman" panose="02020603050405020304" pitchFamily="18" charset="0"/>
                  </a:rPr>
                  <a:t>the table size m = </a:t>
                </a:r>
                <a14:m>
                  <m:oMath xmlns:m="http://schemas.openxmlformats.org/officeDocument/2006/math">
                    <m:sSup>
                      <m:sSupPr>
                        <m:ctrlPr>
                          <a:rPr lang="en-US" sz="5500" i="1">
                            <a:solidFill>
                              <a:srgbClr val="0000FF"/>
                            </a:solidFill>
                            <a:highlight>
                              <a:srgbClr val="FFFF00"/>
                            </a:highlight>
                            <a:latin typeface="Cambria Math" panose="02040503050406030204" pitchFamily="18" charset="0"/>
                            <a:cs typeface="Times New Roman" panose="02020603050405020304" pitchFamily="18" charset="0"/>
                          </a:rPr>
                        </m:ctrlPr>
                      </m:sSupPr>
                      <m:e>
                        <m:r>
                          <a:rPr lang="en-US" sz="5500" i="1">
                            <a:solidFill>
                              <a:srgbClr val="0000FF"/>
                            </a:solidFill>
                            <a:highlight>
                              <a:srgbClr val="FFFF00"/>
                            </a:highlight>
                            <a:latin typeface="Cambria Math" panose="02040503050406030204" pitchFamily="18" charset="0"/>
                            <a:cs typeface="Times New Roman" panose="02020603050405020304" pitchFamily="18" charset="0"/>
                          </a:rPr>
                          <m:t>2</m:t>
                        </m:r>
                      </m:e>
                      <m:sup>
                        <m:r>
                          <a:rPr lang="en-US" sz="5500" i="1">
                            <a:solidFill>
                              <a:srgbClr val="0000FF"/>
                            </a:solidFill>
                            <a:highlight>
                              <a:srgbClr val="FFFF00"/>
                            </a:highlight>
                            <a:latin typeface="Cambria Math" panose="02040503050406030204" pitchFamily="18" charset="0"/>
                            <a:cs typeface="Times New Roman" panose="02020603050405020304" pitchFamily="18" charset="0"/>
                          </a:rPr>
                          <m:t>𝑝</m:t>
                        </m:r>
                      </m:sup>
                    </m:sSup>
                    <m:r>
                      <a:rPr lang="en-US" sz="5500" b="0" i="0" smtClean="0">
                        <a:solidFill>
                          <a:srgbClr val="0000FF"/>
                        </a:solidFill>
                        <a:highlight>
                          <a:srgbClr val="FFFF00"/>
                        </a:highlight>
                        <a:latin typeface="Cambria Math" panose="02040503050406030204" pitchFamily="18" charset="0"/>
                        <a:cs typeface="Times New Roman" panose="02020603050405020304" pitchFamily="18" charset="0"/>
                      </a:rPr>
                      <m:t>.</m:t>
                    </m:r>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highlight>
                      <a:srgbClr val="FFFF00"/>
                    </a:highlight>
                    <a:latin typeface="Times New Roman" panose="02020603050405020304" pitchFamily="18" charset="0"/>
                    <a:cs typeface="Times New Roman" panose="02020603050405020304" pitchFamily="18" charset="0"/>
                  </a:rPr>
                  <a:t>Assume that k is an </a:t>
                </a: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5500" dirty="0">
                    <a:highlight>
                      <a:srgbClr val="FFFF00"/>
                    </a:highlight>
                    <a:latin typeface="Times New Roman" panose="02020603050405020304" pitchFamily="18" charset="0"/>
                    <a:cs typeface="Times New Roman" panose="02020603050405020304" pitchFamily="18" charset="0"/>
                  </a:rPr>
                  <a:t>-bit integer</a:t>
                </a:r>
                <a:r>
                  <a:rPr lang="en-US" sz="55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two hash functions:</a:t>
                </a:r>
              </a:p>
              <a:p>
                <a:pPr marL="457200" indent="-457200">
                  <a:lnSpc>
                    <a:spcPct val="120000"/>
                  </a:lnSpc>
                  <a:spcBef>
                    <a:spcPts val="0"/>
                  </a:spcBef>
                  <a:spcAft>
                    <a:spcPts val="600"/>
                  </a:spcAft>
                </a:pPr>
                <a:r>
                  <a:rPr lang="en-US" sz="5500" dirty="0">
                    <a:highlight>
                      <a:srgbClr val="FFFF00"/>
                    </a:highlight>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highlight>
                                  <a:srgbClr val="FFFF00"/>
                                </a:highlight>
                                <a:latin typeface="Cambria Math" panose="02040503050406030204" pitchFamily="18" charset="0"/>
                                <a:cs typeface="Times New Roman" panose="02020603050405020304" pitchFamily="18" charset="0"/>
                              </a:rPr>
                            </m:ctrlPr>
                          </m:sSupPr>
                          <m:e>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2</m:t>
                            </m:r>
                          </m:e>
                          <m:sup>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m:t>
                            </m:r>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𝑝</m:t>
                            </m:r>
                          </m:sup>
                        </m:sSup>
                      </m:den>
                    </m:f>
                  </m:oMath>
                </a14:m>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55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highlight>
                    <a:srgbClr val="FFFF00"/>
                  </a:highlight>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highlight>
                      <a:srgbClr val="FFFF00"/>
                    </a:highlight>
                    <a:latin typeface="Times New Roman" panose="02020603050405020304" pitchFamily="18" charset="0"/>
                    <a:cs typeface="Times New Roman" panose="02020603050405020304" pitchFamily="18" charset="0"/>
                  </a:rPr>
                  <a:t>The hash value is the first p bits of k. </a:t>
                </a:r>
                <a:r>
                  <a:rPr lang="en-US" sz="5500" dirty="0">
                    <a:highlight>
                      <a:srgbClr val="FFFF00"/>
                    </a:highlight>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highlight>
                              <a:srgbClr val="FFFF00"/>
                            </a:highlight>
                            <a:latin typeface="Cambria Math" panose="02040503050406030204" pitchFamily="18" charset="0"/>
                            <a:cs typeface="Times New Roman" panose="02020603050405020304" pitchFamily="18" charset="0"/>
                          </a:rPr>
                        </m:ctrlPr>
                      </m:sSupPr>
                      <m:e>
                        <m:r>
                          <a:rPr lang="en-US" sz="5500" b="0" i="1" smtClean="0">
                            <a:solidFill>
                              <a:srgbClr val="0000FF"/>
                            </a:solidFill>
                            <a:highlight>
                              <a:srgbClr val="FFFF00"/>
                            </a:highlight>
                            <a:latin typeface="Cambria Math" panose="02040503050406030204" pitchFamily="18" charset="0"/>
                            <a:cs typeface="Times New Roman" panose="02020603050405020304" pitchFamily="18" charset="0"/>
                          </a:rPr>
                          <m:t>2</m:t>
                        </m:r>
                      </m:e>
                      <m:sup>
                        <m:r>
                          <a:rPr lang="en-US" sz="5500" b="0" i="1" smtClean="0">
                            <a:solidFill>
                              <a:srgbClr val="0000FF"/>
                            </a:solidFill>
                            <a:highlight>
                              <a:srgbClr val="FFFF00"/>
                            </a:highlight>
                            <a:latin typeface="Cambria Math" panose="02040503050406030204" pitchFamily="18" charset="0"/>
                            <a:cs typeface="Times New Roman" panose="02020603050405020304" pitchFamily="18" charset="0"/>
                          </a:rPr>
                          <m:t>𝑝</m:t>
                        </m:r>
                      </m:sup>
                    </m:sSup>
                  </m:oMath>
                </a14:m>
                <a:endParaRPr lang="en-US" sz="55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highlight>
                      <a:srgbClr val="FFFF00"/>
                    </a:highlight>
                    <a:latin typeface="Times New Roman" panose="02020603050405020304" pitchFamily="18" charset="0"/>
                    <a:cs typeface="Times New Roman" panose="02020603050405020304" pitchFamily="18" charset="0"/>
                  </a:rPr>
                  <a:t>The hash value is the last p bits of k. </a:t>
                </a: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 </a:t>
                </a: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The time for computing these hash functions is fast.</a:t>
                </a:r>
              </a:p>
              <a:p>
                <a:pPr marL="457200" indent="-457200">
                  <a:lnSpc>
                    <a:spcPct val="120000"/>
                  </a:lnSpc>
                  <a:spcBef>
                    <a:spcPts val="0"/>
                  </a:spcBef>
                  <a:spcAft>
                    <a:spcPts val="600"/>
                  </a:spcAft>
                </a:pP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They are bad hash functions</a:t>
                </a:r>
                <a:r>
                  <a:rPr lang="en-US" sz="5500" dirty="0">
                    <a:solidFill>
                      <a:srgbClr val="0000FF"/>
                    </a:solidFill>
                    <a:latin typeface="Times New Roman" panose="02020603050405020304" pitchFamily="18" charset="0"/>
                    <a:cs typeface="Times New Roman" panose="02020603050405020304" pitchFamily="18" charset="0"/>
                  </a:rPr>
                  <a:t>, especially for strings.</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17319" y="954064"/>
                <a:ext cx="9357361" cy="5682343"/>
              </a:xfrm>
              <a:blipFill>
                <a:blip r:embed="rId2"/>
                <a:stretch>
                  <a:fillRect l="-977" t="-858" r="-104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126257" y="3019275"/>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=100 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126257" y="3019275"/>
                <a:ext cx="3095625" cy="1477328"/>
              </a:xfrm>
              <a:prstGeom prst="rect">
                <a:avLst/>
              </a:prstGeom>
              <a:blipFill>
                <a:blip r:embed="rId4"/>
                <a:stretch>
                  <a:fillRect l="-1373" t="-1633" b="-449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68370" y="6124564"/>
            <a:ext cx="505733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e.g., h(</a:t>
            </a:r>
            <a:r>
              <a:rPr lang="en-US" sz="2200" dirty="0" err="1">
                <a:latin typeface="Times New Roman" panose="02020603050405020304" pitchFamily="18" charset="0"/>
                <a:cs typeface="Times New Roman" panose="02020603050405020304" pitchFamily="18" charset="0"/>
              </a:rPr>
              <a:t>xbcde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ybcde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zbcde</a:t>
            </a:r>
            <a:r>
              <a:rPr lang="en-US" sz="2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192933" y="4647236"/>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192933" y="4647236"/>
                <a:ext cx="3095625" cy="1477328"/>
              </a:xfrm>
              <a:prstGeom prst="rect">
                <a:avLst/>
              </a:prstGeom>
              <a:blipFill>
                <a:blip r:embed="rId5"/>
                <a:stretch>
                  <a:fillRect l="-1569" t="-1633" b="-4490"/>
                </a:stretch>
              </a:blipFill>
            </p:spPr>
            <p:txBody>
              <a:bodyPr/>
              <a:lstStyle/>
              <a:p>
                <a:r>
                  <a:rPr lang="en-US">
                    <a:noFill/>
                  </a:rPr>
                  <a:t> </a:t>
                </a:r>
              </a:p>
            </p:txBody>
          </p:sp>
        </mc:Fallback>
      </mc:AlternateContent>
    </p:spTree>
    <p:extLst>
      <p:ext uri="{BB962C8B-B14F-4D97-AF65-F5344CB8AC3E}">
        <p14:creationId xmlns:p14="http://schemas.microsoft.com/office/powerpoint/2010/main" val="1440753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47336" y="1103356"/>
            <a:ext cx="9357361"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Efficiency:</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Both hash functions are very efficient. </a:t>
            </a:r>
            <a:r>
              <a:rPr lang="en-US" sz="2000" dirty="0">
                <a:latin typeface="Times New Roman" panose="02020603050405020304" pitchFamily="18" charset="0"/>
                <a:cs typeface="Times New Roman" panose="02020603050405020304" pitchFamily="18" charset="0"/>
              </a:rPr>
              <a:t>The most significant p bits are extracted via a division and floor operation. Extracting the least significant p bits is done via a modulus operation, both of which are computationally fast.</a:t>
            </a:r>
          </a:p>
          <a:p>
            <a:pPr marL="4572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Problems with Uniformity</a:t>
            </a:r>
            <a:r>
              <a:rPr lang="en-US" sz="2000" dirty="0">
                <a:latin typeface="Times New Roman" panose="02020603050405020304" pitchFamily="18" charset="0"/>
                <a:cs typeface="Times New Roman" panose="02020603050405020304" pitchFamily="18" charset="0"/>
              </a:rPr>
              <a:t>:</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Most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most significant bits of the keys are similar (common prefixes), this hash function will result in many collisions. For example, </a:t>
            </a:r>
            <a:r>
              <a:rPr lang="en-US" sz="2000" dirty="0">
                <a:highlight>
                  <a:srgbClr val="FFFF00"/>
                </a:highlight>
                <a:latin typeface="Times New Roman" panose="02020603050405020304" pitchFamily="18" charset="0"/>
                <a:cs typeface="Times New Roman" panose="02020603050405020304" pitchFamily="18" charset="0"/>
              </a:rPr>
              <a:t>all keys with the prefix “1100” will map to the same hash value.</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Least Significant Bits</a:t>
            </a:r>
            <a:r>
              <a:rPr lang="en-US" sz="2000" dirty="0">
                <a:latin typeface="Times New Roman" panose="02020603050405020304" pitchFamily="18" charset="0"/>
                <a:cs typeface="Times New Roman" panose="02020603050405020304" pitchFamily="18" charset="0"/>
              </a:rPr>
              <a:t>:</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least significant bits of the keys have patterns or lack randomness, this hash function will also result in many collisions. For example, keys ending in “1101”, “1111”, etc., will frequently hash to the same value.</a:t>
            </a: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56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97280"/>
            <a:ext cx="9442422"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 Keys:</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These hash functions perform poorly with strings, especially when keys have common prefixes or suffixes. For example,</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Least Significant Bits (suffix):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Strings like "</a:t>
            </a:r>
            <a:r>
              <a:rPr lang="en-US" sz="2000" dirty="0" err="1">
                <a:latin typeface="Times New Roman" panose="02020603050405020304" pitchFamily="18" charset="0"/>
                <a:cs typeface="Times New Roman" panose="02020603050405020304" pitchFamily="18" charset="0"/>
              </a:rPr>
              <a:t>xbcde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ybcde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zbcde</a:t>
            </a:r>
            <a:r>
              <a:rPr lang="en-US" sz="2000" dirty="0">
                <a:latin typeface="Times New Roman" panose="02020603050405020304" pitchFamily="18" charset="0"/>
                <a:cs typeface="Times New Roman" panose="02020603050405020304" pitchFamily="18" charset="0"/>
              </a:rPr>
              <a:t>“ might hash to the value corresponding to “</a:t>
            </a:r>
            <a:r>
              <a:rPr lang="en-US" sz="2000" dirty="0" err="1">
                <a:latin typeface="Times New Roman" panose="02020603050405020304" pitchFamily="18" charset="0"/>
                <a:cs typeface="Times New Roman" panose="02020603050405020304" pitchFamily="18" charset="0"/>
              </a:rPr>
              <a:t>bcde</a:t>
            </a:r>
            <a:r>
              <a:rPr lang="en-US" sz="2000" dirty="0">
                <a:latin typeface="Times New Roman" panose="02020603050405020304" pitchFamily="18" charset="0"/>
                <a:cs typeface="Times New Roman" panose="02020603050405020304" pitchFamily="18" charset="0"/>
              </a:rPr>
              <a:t>”, if the hash function only looks at the last four characters of each string.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In this case, all these strings would hash to the same value because their suffixes are identical.</a:t>
            </a:r>
          </a:p>
          <a:p>
            <a:pPr marL="914400" indent="-457200">
              <a:lnSpc>
                <a:spcPct val="12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Most Significant Bits (prefix):</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Strings with the same initial character (e.g., "</a:t>
            </a:r>
            <a:r>
              <a:rPr lang="en-US" sz="2000" dirty="0" err="1">
                <a:latin typeface="Times New Roman" panose="02020603050405020304" pitchFamily="18" charset="0"/>
                <a:cs typeface="Times New Roman" panose="02020603050405020304" pitchFamily="18" charset="0"/>
              </a:rPr>
              <a:t>abxyz</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abcde</a:t>
            </a:r>
            <a:r>
              <a:rPr lang="en-US" sz="2000" dirty="0">
                <a:latin typeface="Times New Roman" panose="02020603050405020304" pitchFamily="18" charset="0"/>
                <a:cs typeface="Times New Roman" panose="02020603050405020304" pitchFamily="18" charset="0"/>
              </a:rPr>
              <a:t>") would hash to the same value (e.g. " ab " for this case).</a:t>
            </a:r>
          </a:p>
          <a:p>
            <a:pPr marL="457200" indent="0">
              <a:lnSpc>
                <a:spcPct val="120000"/>
              </a:lnSpc>
              <a:spcBef>
                <a:spcPts val="0"/>
              </a:spcBef>
              <a:spcAft>
                <a:spcPts val="600"/>
              </a:spcAft>
              <a:buNone/>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790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A8FD-A6FD-35E9-4098-A10AA7968E1B}"/>
              </a:ext>
            </a:extLst>
          </p:cNvPr>
          <p:cNvSpPr txBox="1"/>
          <p:nvPr/>
        </p:nvSpPr>
        <p:spPr>
          <a:xfrm>
            <a:off x="3484821" y="2888339"/>
            <a:ext cx="4074928" cy="1081322"/>
          </a:xfrm>
          <a:prstGeom prst="rect">
            <a:avLst/>
          </a:prstGeom>
          <a:noFill/>
        </p:spPr>
        <p:txBody>
          <a:bodyPr wrap="square">
            <a:spAutoFit/>
          </a:bodyPr>
          <a:lstStyle/>
          <a:p>
            <a:pPr marL="0" indent="0">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The </a:t>
            </a:r>
            <a:r>
              <a:rPr lang="en-US" sz="2800" dirty="0">
                <a:solidFill>
                  <a:srgbClr val="0000FF"/>
                </a:solidFill>
                <a:latin typeface="Times New Roman" panose="02020603050405020304" pitchFamily="18" charset="0"/>
                <a:cs typeface="Times New Roman" panose="02020603050405020304" pitchFamily="18" charset="0"/>
              </a:rPr>
              <a:t>Multiplication method </a:t>
            </a:r>
            <a:r>
              <a:rPr lang="en-US" sz="2800" dirty="0">
                <a:latin typeface="Times New Roman" panose="02020603050405020304" pitchFamily="18" charset="0"/>
                <a:cs typeface="Times New Roman" panose="02020603050405020304" pitchFamily="18" charset="0"/>
              </a:rPr>
              <a:t>for creating hash functions</a:t>
            </a:r>
          </a:p>
        </p:txBody>
      </p:sp>
    </p:spTree>
    <p:extLst>
      <p:ext uri="{BB962C8B-B14F-4D97-AF65-F5344CB8AC3E}">
        <p14:creationId xmlns:p14="http://schemas.microsoft.com/office/powerpoint/2010/main" val="502340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243434" y="955965"/>
            <a:ext cx="9860330" cy="5835360"/>
          </a:xfrm>
        </p:spPr>
        <p:txBody>
          <a:bodyPr>
            <a:noAutofit/>
          </a:bodyPr>
          <a:lstStyle/>
          <a:p>
            <a:pPr marL="0" indent="0">
              <a:lnSpc>
                <a:spcPct val="120000"/>
              </a:lnSpc>
              <a:spcBef>
                <a:spcPts val="600"/>
              </a:spcBef>
              <a:spcAft>
                <a:spcPts val="600"/>
              </a:spcAft>
              <a:buNone/>
            </a:pPr>
            <a:r>
              <a:rPr lang="en-US" sz="2000" dirty="0">
                <a:cs typeface="Times New Roman" panose="02020603050405020304" pitchFamily="18" charset="0"/>
              </a:rPr>
              <a:t>Consider the bits in the middle to improve the method of determining the significant bits.</a:t>
            </a:r>
            <a:endParaRPr lang="en-US" sz="2000" dirty="0">
              <a:solidFill>
                <a:srgbClr val="0000FF"/>
              </a:solidFill>
              <a:cs typeface="Times New Roman" panose="02020603050405020304" pitchFamily="18" charset="0"/>
            </a:endParaRPr>
          </a:p>
          <a:p>
            <a:pPr marL="0" indent="0">
              <a:lnSpc>
                <a:spcPct val="100000"/>
              </a:lnSpc>
              <a:spcBef>
                <a:spcPts val="600"/>
              </a:spcBef>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Multiplication method </a:t>
            </a:r>
            <a:r>
              <a:rPr lang="en-US" sz="2000" dirty="0">
                <a:latin typeface="Times New Roman" panose="02020603050405020304" pitchFamily="18" charset="0"/>
                <a:cs typeface="Times New Roman" panose="02020603050405020304" pitchFamily="18" charset="0"/>
              </a:rPr>
              <a:t>for creating hash functions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914400" indent="-457200">
              <a:lnSpc>
                <a:spcPct val="100000"/>
              </a:lnSpc>
              <a:spcBef>
                <a:spcPts val="600"/>
              </a:spcBef>
            </a:pPr>
            <a:r>
              <a:rPr lang="en-US" altLang="en-US" sz="2000" dirty="0">
                <a:latin typeface="Times New Roman" panose="02020603050405020304" pitchFamily="18" charset="0"/>
                <a:cs typeface="Times New Roman" panose="02020603050405020304" pitchFamily="18" charset="0"/>
              </a:rPr>
              <a:t>Compute 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 hash value,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h(k)=⌊m(kA mod 1)⌋,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where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 is a constant 0 &lt; A&lt;1.</a:t>
            </a:r>
            <a:endParaRPr lang="en-US" sz="2000" dirty="0">
              <a:latin typeface="Times New Roman" panose="02020603050405020304" pitchFamily="18" charset="0"/>
              <a:cs typeface="Times New Roman" panose="02020603050405020304" pitchFamily="18" charset="0"/>
            </a:endParaRPr>
          </a:p>
          <a:p>
            <a:pPr marL="919163" lvl="1" indent="-461963">
              <a:lnSpc>
                <a:spcPct val="100000"/>
              </a:lnSpc>
              <a:spcBef>
                <a:spcPts val="0"/>
              </a:spcBef>
            </a:pPr>
            <a:r>
              <a:rPr lang="en-US" sz="20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The Multiplication method</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h(k)=⌊m(kA mod 1)⌋,</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involves two steps:</a:t>
            </a:r>
          </a:p>
          <a:p>
            <a:pPr marL="914400" lvl="1"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Multiplication and Fraction Extraction</a:t>
            </a:r>
            <a:r>
              <a:rPr lang="en-US" sz="2000" dirty="0">
                <a:latin typeface="Times New Roman" panose="02020603050405020304" pitchFamily="18" charset="0"/>
                <a:cs typeface="Times New Roman" panose="02020603050405020304" pitchFamily="18" charset="0"/>
              </a:rPr>
              <a:t>:</a:t>
            </a:r>
          </a:p>
          <a:p>
            <a:pPr marL="1371600" lvl="1" indent="-457200">
              <a:lnSpc>
                <a:spcPct val="12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Multiply</a:t>
            </a:r>
            <a:r>
              <a:rPr lang="en-US" sz="2000" dirty="0">
                <a:latin typeface="Times New Roman" panose="02020603050405020304" pitchFamily="18" charset="0"/>
                <a:cs typeface="Times New Roman" panose="02020603050405020304" pitchFamily="18" charset="0"/>
              </a:rPr>
              <a:t> the key k by </a:t>
            </a:r>
            <a:r>
              <a:rPr lang="en-US" sz="2000" dirty="0">
                <a:solidFill>
                  <a:srgbClr val="0000FF"/>
                </a:solidFill>
                <a:latin typeface="Times New Roman" panose="02020603050405020304" pitchFamily="18" charset="0"/>
                <a:cs typeface="Times New Roman" panose="02020603050405020304" pitchFamily="18" charset="0"/>
              </a:rPr>
              <a:t>a constant A where 0 &lt; A &lt; 1. </a:t>
            </a:r>
            <a:endParaRPr lang="en-US" sz="2000" dirty="0">
              <a:latin typeface="Times New Roman" panose="02020603050405020304" pitchFamily="18" charset="0"/>
              <a:cs typeface="Times New Roman" panose="02020603050405020304" pitchFamily="18" charset="0"/>
            </a:endParaRPr>
          </a:p>
          <a:p>
            <a:pPr marL="1371600" lvl="1" indent="-457200">
              <a:lnSpc>
                <a:spcPct val="12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Compute (kA mod 1) to </a:t>
            </a:r>
            <a:r>
              <a:rPr lang="en-US" sz="2000" b="1" dirty="0">
                <a:solidFill>
                  <a:srgbClr val="0000FF"/>
                </a:solidFill>
                <a:latin typeface="Times New Roman" panose="02020603050405020304" pitchFamily="18" charset="0"/>
                <a:cs typeface="Times New Roman" panose="02020603050405020304" pitchFamily="18" charset="0"/>
              </a:rPr>
              <a:t>Extract the fractional part.</a:t>
            </a:r>
            <a:r>
              <a:rPr lang="en-US" sz="2000" dirty="0">
                <a:solidFill>
                  <a:srgbClr val="0000FF"/>
                </a:solidFill>
                <a:latin typeface="Times New Roman" panose="02020603050405020304" pitchFamily="18" charset="0"/>
                <a:cs typeface="Times New Roman" panose="02020603050405020304" pitchFamily="18" charset="0"/>
              </a:rPr>
              <a:t> </a:t>
            </a:r>
          </a:p>
          <a:p>
            <a:pPr marL="1828800" lvl="2" indent="-457200">
              <a:lnSpc>
                <a:spcPct val="12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Computing (kA mod 1) is the same as (</a:t>
            </a:r>
            <a:r>
              <a:rPr lang="en-US" dirty="0">
                <a:latin typeface="Times New Roman" panose="02020603050405020304" pitchFamily="18" charset="0"/>
                <a:cs typeface="Times New Roman" panose="02020603050405020304" pitchFamily="18" charset="0"/>
              </a:rPr>
              <a:t>kA –</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 A </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p>
          <a:p>
            <a:pPr marL="1828800" lvl="2" indent="-457200">
              <a:lnSpc>
                <a:spcPct val="12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e.g., (</a:t>
            </a:r>
            <a:r>
              <a:rPr lang="en-US" dirty="0">
                <a:latin typeface="Times New Roman" panose="02020603050405020304" pitchFamily="18" charset="0"/>
                <a:cs typeface="Times New Roman" panose="02020603050405020304" pitchFamily="18" charset="0"/>
              </a:rPr>
              <a:t>3210*0.62 –</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3210*0.62 </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Scaling and Flooring:</a:t>
            </a:r>
          </a:p>
          <a:p>
            <a:pPr marL="1371600" lvl="1"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Scale this fractional part by the table size m </a:t>
            </a:r>
            <a:r>
              <a:rPr lang="en-US" sz="2000" dirty="0">
                <a:latin typeface="Times New Roman" panose="02020603050405020304" pitchFamily="18" charset="0"/>
                <a:cs typeface="Times New Roman" panose="02020603050405020304" pitchFamily="18" charset="0"/>
              </a:rPr>
              <a:t>and take the floor of the result </a:t>
            </a:r>
          </a:p>
          <a:p>
            <a:pPr marL="914400" lvl="1" indent="0">
              <a:lnSpc>
                <a:spcPct val="120000"/>
              </a:lnSpc>
              <a:spcBef>
                <a:spcPts val="0"/>
              </a:spcBef>
              <a:spcAft>
                <a:spcPts val="600"/>
              </a:spcAft>
              <a:buNone/>
            </a:pPr>
            <a:r>
              <a:rPr lang="en-US" sz="20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0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000" dirty="0">
                <a:highlight>
                  <a:srgbClr val="FFFF00"/>
                </a:highlight>
                <a:latin typeface="Times New Roman" panose="02020603050405020304" pitchFamily="18" charset="0"/>
                <a:cs typeface="Times New Roman" panose="02020603050405020304" pitchFamily="18" charset="0"/>
              </a:rPr>
              <a:t>kA –</a:t>
            </a:r>
            <a:r>
              <a:rPr lang="en-US" sz="20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k A </a:t>
            </a:r>
            <a:r>
              <a:rPr lang="en-US" sz="20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 which is the same as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m(k A mod 1)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457200" lvl="1"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The hash function is given by: h(k) =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m(k A mod 1)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kA –</a:t>
            </a:r>
            <a:r>
              <a:rPr lang="en-US" sz="20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 A </a:t>
            </a:r>
            <a:r>
              <a:rPr lang="en-US" sz="20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6" name="Picture 5" descr="Image result for smiley face images">
            <a:extLst>
              <a:ext uri="{FF2B5EF4-FFF2-40B4-BE49-F238E27FC236}">
                <a16:creationId xmlns:a16="http://schemas.microsoft.com/office/drawing/2014/main" id="{9F8020C1-A261-4027-9266-24E3D2549C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87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040FB-1008-830B-108C-FFAB3B04CA5C}"/>
              </a:ext>
            </a:extLst>
          </p:cNvPr>
          <p:cNvSpPr txBox="1"/>
          <p:nvPr/>
        </p:nvSpPr>
        <p:spPr>
          <a:xfrm>
            <a:off x="1609164" y="1595334"/>
            <a:ext cx="8973671" cy="4154984"/>
          </a:xfrm>
          <a:prstGeom prst="rect">
            <a:avLst/>
          </a:prstGeom>
          <a:noFill/>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Operations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INSERT: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Place the element with key k at T[k].</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SEARCH: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Retrieve the element with key k by accessing T[k].</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DELETE:</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the element with key k by setting T[k]=NIL.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p:txBody>
      </p:sp>
      <p:sp>
        <p:nvSpPr>
          <p:cNvPr id="4" name="TextBox 3">
            <a:extLst>
              <a:ext uri="{FF2B5EF4-FFF2-40B4-BE49-F238E27FC236}">
                <a16:creationId xmlns:a16="http://schemas.microsoft.com/office/drawing/2014/main" id="{2D9FFFA3-94C9-E3EA-0327-9AF73C4AA0AD}"/>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pic>
        <p:nvPicPr>
          <p:cNvPr id="5" name="Picture 4"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259" y="1595334"/>
            <a:ext cx="540385" cy="501015"/>
          </a:xfrm>
          <a:prstGeom prst="rect">
            <a:avLst/>
          </a:prstGeom>
          <a:noFill/>
          <a:ln>
            <a:noFill/>
          </a:ln>
        </p:spPr>
      </p:pic>
    </p:spTree>
    <p:extLst>
      <p:ext uri="{BB962C8B-B14F-4D97-AF65-F5344CB8AC3E}">
        <p14:creationId xmlns:p14="http://schemas.microsoft.com/office/powerpoint/2010/main" val="3121039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5637528"/>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to improve the method of determining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highlight>
                  <a:srgbClr val="FFFF00"/>
                </a:highlight>
                <a:latin typeface="Times New Roman" panose="02020603050405020304" pitchFamily="18" charset="0"/>
                <a:cs typeface="Times New Roman" panose="02020603050405020304" pitchFamily="18" charset="0"/>
              </a:rPr>
              <a:t>The Multiplication method</a:t>
            </a:r>
            <a:r>
              <a:rPr kumimoji="0" lang="en-US" altLang="en-US" sz="9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96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h(k)=⌊m(kA mod 1)⌋,</a:t>
            </a:r>
            <a:r>
              <a:rPr lang="en-US" sz="9600" dirty="0">
                <a:highlight>
                  <a:srgbClr val="FFFF00"/>
                </a:highlight>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Example: </a:t>
            </a:r>
            <a:r>
              <a:rPr lang="en-US" sz="9600" dirty="0">
                <a:highlight>
                  <a:srgbClr val="FFFF00"/>
                </a:highlight>
                <a:latin typeface="Times New Roman" panose="02020603050405020304" pitchFamily="18" charset="0"/>
                <a:cs typeface="Times New Roman" panose="02020603050405020304" pitchFamily="18" charset="0"/>
              </a:rPr>
              <a:t>Key k =</a:t>
            </a:r>
            <a:r>
              <a:rPr lang="en-US" sz="9600" dirty="0">
                <a:latin typeface="Times New Roman" panose="02020603050405020304" pitchFamily="18" charset="0"/>
                <a:cs typeface="Times New Roman" panose="02020603050405020304" pitchFamily="18" charset="0"/>
              </a:rPr>
              <a:t> 3210; </a:t>
            </a:r>
            <a:r>
              <a:rPr lang="en-US" sz="9600" dirty="0">
                <a:highlight>
                  <a:srgbClr val="FFFF00"/>
                </a:highlight>
                <a:latin typeface="Times New Roman" panose="02020603050405020304" pitchFamily="18" charset="0"/>
                <a:cs typeface="Times New Roman" panose="02020603050405020304" pitchFamily="18" charset="0"/>
              </a:rPr>
              <a:t>Constant A) =</a:t>
            </a:r>
            <a:r>
              <a:rPr lang="en-US" sz="9600" dirty="0">
                <a:latin typeface="Times New Roman" panose="02020603050405020304" pitchFamily="18" charset="0"/>
                <a:cs typeface="Times New Roman" panose="02020603050405020304" pitchFamily="18" charset="0"/>
              </a:rPr>
              <a:t> 0.62; and </a:t>
            </a:r>
            <a:r>
              <a:rPr lang="en-US" sz="9600" dirty="0">
                <a:highlight>
                  <a:srgbClr val="FFFF00"/>
                </a:highlight>
                <a:latin typeface="Times New Roman" panose="02020603050405020304" pitchFamily="18" charset="0"/>
                <a:cs typeface="Times New Roman" panose="02020603050405020304" pitchFamily="18" charset="0"/>
              </a:rPr>
              <a:t>Table Size m </a:t>
            </a:r>
            <a:r>
              <a:rPr lang="en-US" sz="9600" dirty="0">
                <a:latin typeface="Times New Roman" panose="02020603050405020304" pitchFamily="18" charset="0"/>
                <a:cs typeface="Times New Roman" panose="02020603050405020304" pitchFamily="18" charset="0"/>
              </a:rPr>
              <a:t>= 128.</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Two steps:  </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kA = 3210 x 0.62 = 1990.20</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Extract Fractional Part</a:t>
            </a:r>
            <a:r>
              <a:rPr lang="en-US" sz="9600" dirty="0">
                <a:latin typeface="Times New Roman" panose="02020603050405020304" pitchFamily="18" charset="0"/>
                <a:cs typeface="Times New Roman" panose="02020603050405020304" pitchFamily="18" charset="0"/>
              </a:rPr>
              <a:t>: kA mod 1 = 1990.20 - 1*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1990.20</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1990.20 – 1990 = 0.20</a:t>
            </a:r>
          </a:p>
          <a:p>
            <a:pPr marL="1371600" lvl="1" indent="-457200">
              <a:lnSpc>
                <a:spcPct val="120000"/>
              </a:lnSpc>
              <a:spcBef>
                <a:spcPts val="0"/>
              </a:spcBef>
              <a:spcAft>
                <a:spcPts val="600"/>
              </a:spcAft>
            </a:pPr>
            <a:r>
              <a:rPr lang="en-US" sz="9600" strike="sngStrike" dirty="0">
                <a:solidFill>
                  <a:srgbClr val="FF0000"/>
                </a:solidFill>
                <a:latin typeface="Times New Roman" panose="02020603050405020304" pitchFamily="18" charset="0"/>
                <a:cs typeface="Times New Roman" panose="02020603050405020304" pitchFamily="18" charset="0"/>
              </a:rPr>
              <a:t>Scale and Floor: compute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m(kA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k A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Times New Roman" panose="02020603050405020304" pitchFamily="18" charset="0"/>
                <a:cs typeface="Times New Roman" panose="02020603050405020304" pitchFamily="18" charset="0"/>
              </a:rPr>
              <a:t>)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 =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128 x 0.20</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Times New Roman" panose="020206030504050203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 </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strike="sngStrike" dirty="0">
                <a:solidFill>
                  <a:srgbClr val="FF0000"/>
                </a:solidFill>
                <a:latin typeface="Times New Roman" panose="02020603050405020304" pitchFamily="18" charset="0"/>
                <a:cs typeface="Times New Roman" panose="02020603050405020304" pitchFamily="18" charset="0"/>
              </a:rPr>
              <a:t>25.60</a:t>
            </a:r>
            <a:r>
              <a:rPr lang="en-US" sz="9600" strike="sngStrike"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strike="sngStrike" dirty="0">
                <a:solidFill>
                  <a:srgbClr val="FF0000"/>
                </a:solidFill>
                <a:latin typeface="Times New Roman" panose="02020603050405020304" pitchFamily="18" charset="0"/>
                <a:cs typeface="Times New Roman" panose="02020603050405020304" pitchFamily="18" charset="0"/>
              </a:rPr>
              <a:t> = 25</a:t>
            </a:r>
          </a:p>
          <a:p>
            <a:pPr marL="914400" lvl="1" indent="-457200">
              <a:lnSpc>
                <a:spcPct val="120000"/>
              </a:lnSpc>
              <a:spcBef>
                <a:spcPts val="0"/>
              </a:spcBef>
              <a:spcAft>
                <a:spcPts val="600"/>
              </a:spcAft>
            </a:pPr>
            <a:r>
              <a:rPr lang="en-US" sz="9600" strike="sngStrike" dirty="0">
                <a:solidFill>
                  <a:srgbClr val="FF0000"/>
                </a:solidFill>
                <a:latin typeface="Times New Roman" panose="02020603050405020304" pitchFamily="18" charset="0"/>
                <a:cs typeface="Times New Roman" panose="02020603050405020304" pitchFamily="18" charset="0"/>
              </a:rPr>
              <a:t>Thus, the hash value for the key 3210 is 25.</a:t>
            </a:r>
          </a:p>
        </p:txBody>
      </p:sp>
      <p:pic>
        <p:nvPicPr>
          <p:cNvPr id="4" name="Picture 3" descr="Image result for smiley face images">
            <a:extLst>
              <a:ext uri="{FF2B5EF4-FFF2-40B4-BE49-F238E27FC236}">
                <a16:creationId xmlns:a16="http://schemas.microsoft.com/office/drawing/2014/main" id="{8D9E702F-C35A-4A9E-93A5-AD501057AF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72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4995" y="1052607"/>
            <a:ext cx="10009784" cy="5338861"/>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Example: </a:t>
            </a:r>
            <a:r>
              <a:rPr lang="en-US" sz="9600" dirty="0">
                <a:highlight>
                  <a:srgbClr val="FFFF00"/>
                </a:highlight>
                <a:latin typeface="Times New Roman" panose="02020603050405020304" pitchFamily="18" charset="0"/>
                <a:cs typeface="Times New Roman" panose="02020603050405020304" pitchFamily="18" charset="0"/>
              </a:rPr>
              <a:t>Key (k) </a:t>
            </a:r>
            <a:r>
              <a:rPr lang="en-US" sz="9600" dirty="0">
                <a:latin typeface="Times New Roman" panose="02020603050405020304" pitchFamily="18" charset="0"/>
                <a:cs typeface="Times New Roman" panose="02020603050405020304" pitchFamily="18" charset="0"/>
              </a:rPr>
              <a:t>: 3210; </a:t>
            </a:r>
            <a:r>
              <a:rPr lang="en-US" sz="9600" dirty="0">
                <a:highlight>
                  <a:srgbClr val="FFFF00"/>
                </a:highlight>
                <a:latin typeface="Times New Roman" panose="02020603050405020304" pitchFamily="18" charset="0"/>
                <a:cs typeface="Times New Roman" panose="02020603050405020304" pitchFamily="18" charset="0"/>
              </a:rPr>
              <a:t>Constant (A) </a:t>
            </a:r>
            <a:r>
              <a:rPr lang="en-US" sz="9600" dirty="0">
                <a:latin typeface="Times New Roman" panose="02020603050405020304" pitchFamily="18" charset="0"/>
                <a:cs typeface="Times New Roman" panose="02020603050405020304" pitchFamily="18" charset="0"/>
              </a:rPr>
              <a:t>: 0.62; and </a:t>
            </a:r>
            <a:r>
              <a:rPr lang="en-US" sz="9600" dirty="0">
                <a:highlight>
                  <a:srgbClr val="FFFF00"/>
                </a:highlight>
                <a:latin typeface="Times New Roman" panose="02020603050405020304" pitchFamily="18" charset="0"/>
                <a:cs typeface="Times New Roman" panose="02020603050405020304" pitchFamily="18" charset="0"/>
              </a:rPr>
              <a:t>Table Size (m) </a:t>
            </a:r>
            <a:r>
              <a:rPr lang="en-US" sz="9600" dirty="0">
                <a:latin typeface="Times New Roman" panose="02020603050405020304" pitchFamily="18" charset="0"/>
                <a:cs typeface="Times New Roman" panose="02020603050405020304" pitchFamily="18" charset="0"/>
              </a:rPr>
              <a:t>= 128.</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Two steps:  </a:t>
            </a:r>
            <a:r>
              <a:rPr lang="en-US" sz="9600" dirty="0">
                <a:highlight>
                  <a:srgbClr val="FFFF00"/>
                </a:highlight>
                <a:latin typeface="Times New Roman" panose="02020603050405020304" pitchFamily="18" charset="0"/>
                <a:cs typeface="Times New Roman" panose="02020603050405020304" pitchFamily="18" charset="0"/>
              </a:rPr>
              <a:t>(continued)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a:t>
            </a:r>
          </a:p>
          <a:p>
            <a:pPr marL="9144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Scale and floor: by computing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m(kA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k 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a:t>
            </a:r>
          </a:p>
          <a:p>
            <a:pPr marL="1371600" lvl="2" indent="-457200">
              <a:lnSpc>
                <a:spcPct val="120000"/>
              </a:lnSpc>
              <a:spcBef>
                <a:spcPts val="0"/>
              </a:spcBef>
              <a:spcAft>
                <a:spcPts val="600"/>
              </a:spcAft>
            </a:pP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128(</a:t>
            </a:r>
            <a:r>
              <a:rPr lang="en-US" sz="9600" dirty="0">
                <a:latin typeface="Times New Roman" panose="02020603050405020304" pitchFamily="18" charset="0"/>
                <a:cs typeface="Times New Roman" panose="02020603050405020304" pitchFamily="18" charset="0"/>
              </a:rPr>
              <a:t>3210*0.62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3210*0.62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p>
          <a:p>
            <a:pPr marL="914400" lvl="2" indent="0">
              <a:lnSpc>
                <a:spcPct val="120000"/>
              </a:lnSpc>
              <a:spcBef>
                <a:spcPts val="0"/>
              </a:spcBef>
              <a:spcAft>
                <a:spcPts val="600"/>
              </a:spcAft>
              <a:buNone/>
            </a:pPr>
            <a:r>
              <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128(1990.20 -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ea typeface="Cambria Math" panose="02040503050406030204" pitchFamily="18" charset="0"/>
                <a:cs typeface="Times New Roman" panose="02020603050405020304" pitchFamily="18" charset="0"/>
              </a:rPr>
              <a:t>1990.20</a:t>
            </a:r>
            <a:r>
              <a:rPr lang="en-US" sz="9600" dirty="0">
                <a:latin typeface="Times New Roman" panose="02020603050405020304" pitchFamily="18" charset="0"/>
                <a:cs typeface="Times New Roman" panose="02020603050405020304" pitchFamily="18" charset="0"/>
              </a:rPr>
              <a:t>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p>
          <a:p>
            <a:pPr marL="914400" lvl="2" indent="0">
              <a:lnSpc>
                <a:spcPct val="120000"/>
              </a:lnSpc>
              <a:spcBef>
                <a:spcPts val="0"/>
              </a:spcBef>
              <a:spcAft>
                <a:spcPts val="600"/>
              </a:spcAft>
              <a:buNone/>
            </a:pP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9600" dirty="0">
                <a:solidFill>
                  <a:srgbClr val="0000FF"/>
                </a:solidFill>
                <a:latin typeface="Times New Roman" panose="02020603050405020304" pitchFamily="18" charset="0"/>
                <a:cs typeface="Times New Roman" panose="02020603050405020304" pitchFamily="18" charset="0"/>
              </a:rPr>
              <a:t>128*0.2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96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 (</a:t>
            </a:r>
            <a:r>
              <a:rPr lang="en-US" sz="9600" dirty="0">
                <a:latin typeface="Times New Roman" panose="02020603050405020304" pitchFamily="18" charset="0"/>
                <a:cs typeface="Times New Roman" panose="02020603050405020304" pitchFamily="18" charset="0"/>
              </a:rPr>
              <a:t>kA mod 1</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latin typeface="Times New Roman" panose="02020603050405020304" pitchFamily="18" charset="0"/>
                <a:cs typeface="Times New Roman" panose="02020603050405020304" pitchFamily="18" charset="0"/>
              </a:rPr>
              <a:t>“k A mod 1” means the fractional part of k A.</a:t>
            </a:r>
            <a:endParaRPr lang="en-US" sz="72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1E6AE672-F7DA-41B8-885C-4B5DD57DC0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58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68484" y="1344933"/>
            <a:ext cx="9342416" cy="529544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Multiplication method </a:t>
            </a:r>
            <a:r>
              <a:rPr lang="en-US" sz="2400" dirty="0">
                <a:latin typeface="Times New Roman" panose="02020603050405020304" pitchFamily="18" charset="0"/>
                <a:cs typeface="Times New Roman" panose="02020603050405020304" pitchFamily="18" charset="0"/>
              </a:rPr>
              <a:t>for creating hash functions</a:t>
            </a:r>
          </a:p>
          <a:p>
            <a:pPr marL="400050" indent="-400050"/>
            <a:r>
              <a:rPr lang="en-US" sz="2400" dirty="0">
                <a:latin typeface="Times New Roman" panose="02020603050405020304" pitchFamily="18" charset="0"/>
                <a:cs typeface="Times New Roman" panose="02020603050405020304" pitchFamily="18" charset="0"/>
              </a:rPr>
              <a:t>An advantage of the multiplication method is </a:t>
            </a:r>
          </a:p>
          <a:p>
            <a:pPr marL="857250" lvl="1" indent="-400050"/>
            <a:r>
              <a:rPr lang="en-US" dirty="0">
                <a:highlight>
                  <a:srgbClr val="FFFF00"/>
                </a:highlight>
                <a:latin typeface="Times New Roman" panose="02020603050405020304" pitchFamily="18" charset="0"/>
                <a:cs typeface="Times New Roman" panose="02020603050405020304" pitchFamily="18" charset="0"/>
              </a:rPr>
              <a:t>the value of m is not critical</a:t>
            </a:r>
            <a:r>
              <a:rPr lang="en-US" dirty="0">
                <a:latin typeface="Times New Roman" panose="02020603050405020304" pitchFamily="18" charset="0"/>
                <a:cs typeface="Times New Roman" panose="02020603050405020304" pitchFamily="18" charset="0"/>
              </a:rPr>
              <a:t>, allowing flexibility in its choice. </a:t>
            </a:r>
          </a:p>
          <a:p>
            <a:pPr marL="400050" indent="-400050"/>
            <a:r>
              <a:rPr lang="en-US" sz="2400" dirty="0">
                <a:latin typeface="Times New Roman" panose="02020603050405020304" pitchFamily="18" charset="0"/>
                <a:cs typeface="Times New Roman" panose="02020603050405020304" pitchFamily="18" charset="0"/>
              </a:rPr>
              <a:t>Choose m = 2</a:t>
            </a:r>
            <a:r>
              <a:rPr lang="en-US" sz="2400" baseline="30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for some integer p. </a:t>
            </a:r>
            <a:endParaRPr lang="en-US" sz="2400" i="1" dirty="0">
              <a:solidFill>
                <a:srgbClr val="0000FF"/>
              </a:solidFill>
              <a:highlight>
                <a:srgbClr val="FFFF00"/>
              </a:highlight>
              <a:latin typeface="Times New Roman" panose="02020603050405020304" pitchFamily="18" charset="0"/>
              <a:cs typeface="Times New Roman" panose="02020603050405020304" pitchFamily="18" charset="0"/>
            </a:endParaRPr>
          </a:p>
          <a:p>
            <a:pPr marL="857250" lvl="1" indent="-400050"/>
            <a:r>
              <a:rPr lang="en-US" i="1" dirty="0">
                <a:solidFill>
                  <a:srgbClr val="0000FF"/>
                </a:solidFill>
                <a:highlight>
                  <a:srgbClr val="FFFF00"/>
                </a:highlight>
                <a:latin typeface="Times New Roman" panose="02020603050405020304" pitchFamily="18" charset="0"/>
                <a:cs typeface="Times New Roman" panose="02020603050405020304" pitchFamily="18" charset="0"/>
              </a:rPr>
              <a:t>the hash value of the last p bits of k. </a:t>
            </a:r>
            <a:r>
              <a:rPr lang="en-US" dirty="0">
                <a:solidFill>
                  <a:srgbClr val="0000FF"/>
                </a:solidFill>
                <a:highlight>
                  <a:srgbClr val="FFFF00"/>
                </a:highlight>
                <a:latin typeface="Times New Roman" panose="02020603050405020304" pitchFamily="18" charset="0"/>
                <a:cs typeface="Times New Roman" panose="02020603050405020304" pitchFamily="18" charset="0"/>
              </a:rPr>
              <a:t>(remainder).</a:t>
            </a:r>
            <a:endParaRPr lang="en-US" sz="2400" dirty="0">
              <a:latin typeface="Times New Roman" panose="02020603050405020304" pitchFamily="18" charset="0"/>
              <a:cs typeface="Times New Roman" panose="02020603050405020304" pitchFamily="18" charset="0"/>
            </a:endParaRPr>
          </a:p>
          <a:p>
            <a:pPr marL="400050" indent="-400050"/>
            <a:r>
              <a:rPr lang="en-US" sz="2400" i="1" dirty="0">
                <a:highlight>
                  <a:srgbClr val="FFFF00"/>
                </a:highlight>
                <a:latin typeface="Times New Roman" panose="02020603050405020304" pitchFamily="18" charset="0"/>
                <a:cs typeface="Times New Roman" panose="02020603050405020304" pitchFamily="18" charset="0"/>
              </a:rPr>
              <a:t>Word Size Consideration: </a:t>
            </a:r>
            <a:r>
              <a:rPr lang="en-US" sz="2400" dirty="0">
                <a:highlight>
                  <a:srgbClr val="FFFF00"/>
                </a:highlight>
                <a:latin typeface="Times New Roman" panose="02020603050405020304" pitchFamily="18" charset="0"/>
                <a:cs typeface="Times New Roman" panose="02020603050405020304" pitchFamily="18" charset="0"/>
              </a:rPr>
              <a:t>Assume</a:t>
            </a:r>
            <a:r>
              <a:rPr lang="en-US" sz="2400" dirty="0">
                <a:latin typeface="Times New Roman" panose="02020603050405020304" pitchFamily="18" charset="0"/>
                <a:cs typeface="Times New Roman" panose="02020603050405020304" pitchFamily="18" charset="0"/>
              </a:rPr>
              <a:t> the machine’s </a:t>
            </a:r>
            <a:r>
              <a:rPr lang="en-US" sz="2400" dirty="0">
                <a:highlight>
                  <a:srgbClr val="FFFF00"/>
                </a:highlight>
                <a:latin typeface="Times New Roman" panose="02020603050405020304" pitchFamily="18" charset="0"/>
                <a:cs typeface="Times New Roman" panose="02020603050405020304" pitchFamily="18" charset="0"/>
              </a:rPr>
              <a:t>word size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a:t>
            </a:r>
            <a:r>
              <a:rPr lang="en-US" sz="2400" dirty="0">
                <a:highlight>
                  <a:srgbClr val="FFFF00"/>
                </a:highlight>
                <a:latin typeface="Times New Roman" panose="02020603050405020304" pitchFamily="18" charset="0"/>
                <a:cs typeface="Times New Roman" panose="02020603050405020304" pitchFamily="18" charset="0"/>
              </a:rPr>
              <a:t> bits, </a:t>
            </a:r>
            <a:r>
              <a:rPr lang="en-US" sz="2400" dirty="0">
                <a:latin typeface="Times New Roman" panose="02020603050405020304" pitchFamily="18" charset="0"/>
                <a:cs typeface="Times New Roman" panose="02020603050405020304" pitchFamily="18" charset="0"/>
              </a:rPr>
              <a:t>and a key k fits into a single word. Use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w-bit to represent the key k</a:t>
            </a:r>
            <a:r>
              <a:rPr lang="en-US" sz="2400" dirty="0">
                <a:highlight>
                  <a:srgbClr val="FFFF00"/>
                </a:highlight>
                <a:latin typeface="Times New Roman" panose="02020603050405020304" pitchFamily="18" charset="0"/>
                <a:cs typeface="Times New Roman" panose="02020603050405020304" pitchFamily="18" charset="0"/>
              </a:rPr>
              <a:t>.  </a:t>
            </a:r>
          </a:p>
          <a:p>
            <a:pPr marL="400050" indent="-400050"/>
            <a:r>
              <a:rPr lang="en-US" sz="2400" i="1" dirty="0">
                <a:highlight>
                  <a:srgbClr val="FFFF00"/>
                </a:highlight>
                <a:latin typeface="Times New Roman" panose="02020603050405020304" pitchFamily="18" charset="0"/>
                <a:cs typeface="Times New Roman" panose="02020603050405020304" pitchFamily="18" charset="0"/>
              </a:rPr>
              <a:t>Choosing the Constant A: </a:t>
            </a:r>
            <a:r>
              <a:rPr lang="en-US" sz="2400" dirty="0">
                <a:latin typeface="Times New Roman" panose="02020603050405020304" pitchFamily="18" charset="0"/>
                <a:cs typeface="Times New Roman" panose="02020603050405020304" pitchFamily="18" charset="0"/>
              </a:rPr>
              <a:t>Restrict A to be a fraction of the form </a:t>
            </a:r>
            <a:r>
              <a:rPr lang="en-US" sz="2400" dirty="0">
                <a:highlight>
                  <a:srgbClr val="FFFF00"/>
                </a:highlight>
                <a:latin typeface="Times New Roman" panose="02020603050405020304" pitchFamily="18" charset="0"/>
                <a:cs typeface="Times New Roman" panose="02020603050405020304" pitchFamily="18" charset="0"/>
              </a:rPr>
              <a:t>s / 2</a:t>
            </a:r>
            <a:r>
              <a:rPr lang="en-US" sz="2400" baseline="30000" dirty="0">
                <a:highlight>
                  <a:srgbClr val="FFFF00"/>
                </a:highlight>
                <a:latin typeface="Times New Roman" panose="02020603050405020304" pitchFamily="18" charset="0"/>
                <a:cs typeface="Times New Roman" panose="02020603050405020304" pitchFamily="18" charset="0"/>
              </a:rPr>
              <a:t>w</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s is an integer in the 0 &lt; s &lt; 2w range.   Set s = </a:t>
            </a:r>
            <a:r>
              <a:rPr lang="en-US" sz="2400" baseline="-25000" dirty="0">
                <a:latin typeface="Times New Roman" panose="020206030504050203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 2</a:t>
            </a:r>
            <a:r>
              <a:rPr lang="en-US" sz="2400" baseline="30000" dirty="0">
                <a:latin typeface="Times New Roman" panose="02020603050405020304" pitchFamily="18" charset="0"/>
                <a:cs typeface="Times New Roman" panose="02020603050405020304" pitchFamily="18" charset="0"/>
              </a:rPr>
              <a:t>w </a:t>
            </a:r>
            <a:r>
              <a:rPr lang="en-US" sz="2400" baseline="-25000" dirty="0">
                <a:latin typeface="Times New Roman" panose="020206030504050203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400050" indent="-400050"/>
            <a:r>
              <a:rPr lang="en-US" sz="2400" i="1" dirty="0">
                <a:latin typeface="Times New Roman" panose="02020603050405020304" pitchFamily="18" charset="0"/>
                <a:cs typeface="Times New Roman" panose="02020603050405020304" pitchFamily="18" charset="0"/>
              </a:rPr>
              <a:t>Multiplication: </a:t>
            </a:r>
            <a:r>
              <a:rPr lang="en-US" sz="2400" dirty="0">
                <a:latin typeface="Times New Roman" panose="02020603050405020304" pitchFamily="18" charset="0"/>
                <a:cs typeface="Times New Roman" panose="02020603050405020304" pitchFamily="18" charset="0"/>
              </a:rPr>
              <a:t>Multiply k by the w-bit integer </a:t>
            </a:r>
            <a:r>
              <a:rPr lang="en-US" sz="2400" baseline="-25000" dirty="0">
                <a:latin typeface="Times New Roman" panose="020206030504050203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 2</a:t>
            </a:r>
            <a:r>
              <a:rPr lang="en-US" sz="2400" baseline="30000" dirty="0">
                <a:latin typeface="Times New Roman" panose="02020603050405020304" pitchFamily="18" charset="0"/>
                <a:cs typeface="Times New Roman" panose="02020603050405020304" pitchFamily="18" charset="0"/>
              </a:rPr>
              <a:t>w </a:t>
            </a:r>
            <a:r>
              <a:rPr lang="en-US" sz="2400" baseline="-25000" dirty="0">
                <a:latin typeface="Times New Roman" panose="020206030504050203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ea typeface="Cambria Math" panose="02040503050406030204" pitchFamily="18" charset="0"/>
                <a:cs typeface="Times New Roman" panose="02020603050405020304" pitchFamily="18" charset="0"/>
              </a:rPr>
              <a:t>,  0 &lt; A &lt; 1</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Tree>
    <p:extLst>
      <p:ext uri="{BB962C8B-B14F-4D97-AF65-F5344CB8AC3E}">
        <p14:creationId xmlns:p14="http://schemas.microsoft.com/office/powerpoint/2010/main" val="3595479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13249" y="1370593"/>
            <a:ext cx="9162722" cy="5104830"/>
          </a:xfrm>
        </p:spPr>
        <p:txBody>
          <a:bodyPr>
            <a:normAutofit/>
          </a:bodyPr>
          <a:lstStyle/>
          <a:p>
            <a:pPr marL="0" indent="0">
              <a:buNone/>
            </a:pPr>
            <a:r>
              <a:rPr lang="en-US" sz="2400" dirty="0">
                <a:cs typeface="Times New Roman" panose="02020603050405020304" pitchFamily="18" charset="0"/>
              </a:rPr>
              <a:t>The </a:t>
            </a:r>
            <a:r>
              <a:rPr lang="en-US" sz="2400" dirty="0">
                <a:solidFill>
                  <a:srgbClr val="0000FF"/>
                </a:solidFill>
                <a:cs typeface="Times New Roman" panose="02020603050405020304" pitchFamily="18" charset="0"/>
              </a:rPr>
              <a:t>Multiplication method </a:t>
            </a:r>
            <a:r>
              <a:rPr lang="en-US" sz="2400" dirty="0">
                <a:cs typeface="Times New Roman" panose="02020603050405020304" pitchFamily="18" charset="0"/>
              </a:rPr>
              <a:t>for creating hash functions</a:t>
            </a:r>
          </a:p>
          <a:p>
            <a:pPr marL="400050" indent="-400050"/>
            <a:r>
              <a:rPr lang="en-US" sz="2400" i="1" dirty="0">
                <a:latin typeface="Times New Roman" panose="02020603050405020304" pitchFamily="18" charset="0"/>
                <a:cs typeface="Times New Roman" panose="02020603050405020304" pitchFamily="18" charset="0"/>
              </a:rPr>
              <a:t>Multiplication: </a:t>
            </a:r>
            <a:r>
              <a:rPr lang="en-US" sz="2400" dirty="0">
                <a:highlight>
                  <a:srgbClr val="FFFF00"/>
                </a:highlight>
                <a:latin typeface="Times New Roman" panose="02020603050405020304" pitchFamily="18" charset="0"/>
                <a:cs typeface="Times New Roman" panose="02020603050405020304" pitchFamily="18" charset="0"/>
              </a:rPr>
              <a:t>Multiply k by the w-bit integer </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 * 2</a:t>
            </a:r>
            <a:r>
              <a:rPr lang="en-US" sz="2400" baseline="30000" dirty="0">
                <a:highlight>
                  <a:srgbClr val="FFFF00"/>
                </a:highlight>
                <a:latin typeface="Times New Roman" panose="02020603050405020304" pitchFamily="18" charset="0"/>
                <a:cs typeface="Times New Roman" panose="02020603050405020304" pitchFamily="18" charset="0"/>
              </a:rPr>
              <a:t>w </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0 &lt; A &lt; 1</a:t>
            </a:r>
          </a:p>
          <a:p>
            <a:pPr marL="400050" indent="-400050"/>
            <a:r>
              <a:rPr lang="en-US" sz="2400" dirty="0">
                <a:latin typeface="Cambria Math" panose="02040503050406030204" pitchFamily="18" charset="0"/>
                <a:ea typeface="Cambria Math" panose="02040503050406030204" pitchFamily="18" charset="0"/>
                <a:cs typeface="Times New Roman" panose="02020603050405020304" pitchFamily="18" charset="0"/>
              </a:rPr>
              <a:t>The result is a 2w-bit value represented as r</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w </a:t>
            </a:r>
            <a:r>
              <a:rPr lang="en-US" sz="2400" dirty="0">
                <a:latin typeface="Cambria Math" panose="02040503050406030204" pitchFamily="18" charset="0"/>
                <a:ea typeface="Cambria Math" panose="02040503050406030204" pitchFamily="18" charset="0"/>
                <a:cs typeface="Times New Roman" panose="02020603050405020304" pitchFamily="18" charset="0"/>
              </a:rPr>
              <a:t>+ r</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2400" dirty="0">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dirty="0">
                <a:latin typeface="Cambria Math" panose="02040503050406030204" pitchFamily="18" charset="0"/>
                <a:ea typeface="Cambria Math" panose="02040503050406030204" pitchFamily="18" charset="0"/>
                <a:cs typeface="Times New Roman" panose="02020603050405020304" pitchFamily="18" charset="0"/>
              </a:rPr>
              <a:t>r</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dirty="0">
                <a:latin typeface="Cambria Math" panose="02040503050406030204" pitchFamily="18" charset="0"/>
                <a:ea typeface="Cambria Math" panose="02040503050406030204" pitchFamily="18" charset="0"/>
                <a:cs typeface="Times New Roman" panose="02020603050405020304" pitchFamily="18" charset="0"/>
              </a:rPr>
              <a:t>r</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2400" dirty="0">
                <a:latin typeface="Cambria Math" panose="02040503050406030204" pitchFamily="18" charset="0"/>
                <a:ea typeface="Cambria Math" panose="02040503050406030204" pitchFamily="18" charset="0"/>
                <a:cs typeface="Times New Roman" panose="02020603050405020304" pitchFamily="18" charset="0"/>
              </a:rPr>
              <a:t>Extracting the Hash Value: </a:t>
            </a:r>
          </a:p>
          <a:p>
            <a:pPr marL="0" indent="0">
              <a:buNone/>
            </a:pPr>
            <a:r>
              <a:rPr lang="en-US" sz="2400" dirty="0">
                <a:latin typeface="Cambria Math" panose="02040503050406030204" pitchFamily="18" charset="0"/>
                <a:ea typeface="Cambria Math" panose="02040503050406030204" pitchFamily="18" charset="0"/>
                <a:cs typeface="Times New Roman" panose="02020603050405020304" pitchFamily="18" charset="0"/>
              </a:rPr>
              <a:t>        The desired p-bit hash value consists of    </a:t>
            </a:r>
          </a:p>
          <a:p>
            <a:pPr marL="0" indent="0">
              <a:buNone/>
            </a:pPr>
            <a:r>
              <a:rPr lang="en-US" sz="24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endParaRPr lang="en-US" sz="2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335577" y="41279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335577" y="45148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326867"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694012"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650471" y="45148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9972620" y="54088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549251" y="52733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694012" y="49551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9969847" y="32275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9788424" y="35535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6576277" y="6215402"/>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272440" y="57170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Rectangle 8"/>
              <p:cNvSpPr/>
              <p:nvPr/>
            </p:nvSpPr>
            <p:spPr>
              <a:xfrm>
                <a:off x="2237539" y="6071052"/>
                <a:ext cx="3637534" cy="549446"/>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w,  </a:t>
                </a:r>
              </a:p>
            </p:txBody>
          </p:sp>
        </mc:Choice>
        <mc:Fallback>
          <p:sp>
            <p:nvSpPr>
              <p:cNvPr id="9" name="Rectangle 8"/>
              <p:cNvSpPr>
                <a:spLocks noRot="1" noChangeAspect="1" noMove="1" noResize="1" noEditPoints="1" noAdjustHandles="1" noChangeArrowheads="1" noChangeShapeType="1" noTextEdit="1"/>
              </p:cNvSpPr>
              <p:nvPr/>
            </p:nvSpPr>
            <p:spPr>
              <a:xfrm>
                <a:off x="2237539" y="6071052"/>
                <a:ext cx="3637534" cy="549446"/>
              </a:xfrm>
              <a:prstGeom prst="rect">
                <a:avLst/>
              </a:prstGeom>
              <a:blipFill>
                <a:blip r:embed="rId3"/>
                <a:stretch>
                  <a:fillRect l="-1340" r="-503" b="-5556"/>
                </a:stretch>
              </a:blipFill>
            </p:spPr>
            <p:txBody>
              <a:bodyPr/>
              <a:lstStyle/>
              <a:p>
                <a:r>
                  <a:rPr lang="en-US">
                    <a:noFill/>
                  </a:rPr>
                  <a:t> </a:t>
                </a:r>
              </a:p>
            </p:txBody>
          </p:sp>
        </mc:Fallback>
      </mc:AlternateContent>
    </p:spTree>
    <p:extLst>
      <p:ext uri="{BB962C8B-B14F-4D97-AF65-F5344CB8AC3E}">
        <p14:creationId xmlns:p14="http://schemas.microsoft.com/office/powerpoint/2010/main" val="1479579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49829" y="88678"/>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243434" y="1015626"/>
                <a:ext cx="10229095" cy="5650987"/>
              </a:xfrm>
            </p:spPr>
            <p:txBody>
              <a:bodyPr>
                <a:noAutofit/>
              </a:bodyPr>
              <a:lstStyle/>
              <a:p>
                <a:pPr marL="0" indent="0">
                  <a:lnSpc>
                    <a:spcPct val="120000"/>
                  </a:lnSpc>
                  <a:spcBef>
                    <a:spcPts val="600"/>
                  </a:spcBef>
                  <a:spcAft>
                    <a:spcPts val="1200"/>
                  </a:spcAft>
                  <a:buNone/>
                </a:pPr>
                <a:r>
                  <a:rPr lang="en-US" sz="2000" dirty="0">
                    <a:cs typeface="Times New Roman" panose="02020603050405020304" pitchFamily="18" charset="0"/>
                  </a:rPr>
                  <a:t>The </a:t>
                </a:r>
                <a:r>
                  <a:rPr lang="en-US" sz="2000" dirty="0">
                    <a:solidFill>
                      <a:srgbClr val="0000FF"/>
                    </a:solidFill>
                    <a:cs typeface="Times New Roman" panose="02020603050405020304" pitchFamily="18" charset="0"/>
                  </a:rPr>
                  <a:t>Multiplication method </a:t>
                </a:r>
                <a:r>
                  <a:rPr lang="en-US" sz="2000" dirty="0">
                    <a:cs typeface="Times New Roman" panose="02020603050405020304" pitchFamily="18" charset="0"/>
                  </a:rPr>
                  <a:t>for creating hash functions</a:t>
                </a:r>
              </a:p>
              <a:p>
                <a:pPr marL="0" indent="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Example of Multiplication Method Using Knuth’s Recommended Value of A:</a:t>
                </a:r>
              </a:p>
              <a:p>
                <a:pPr marL="461963" indent="-461963">
                  <a:lnSpc>
                    <a:spcPct val="100000"/>
                  </a:lnSpc>
                  <a:spcBef>
                    <a:spcPts val="0"/>
                  </a:spcBef>
                  <a:spcAft>
                    <a:spcPts val="600"/>
                  </a:spcAft>
                </a:pPr>
                <a:r>
                  <a:rPr lang="en-US" sz="2000" i="1" dirty="0">
                    <a:latin typeface="Times New Roman" panose="02020603050405020304" pitchFamily="18" charset="0"/>
                    <a:cs typeface="Times New Roman" panose="02020603050405020304" pitchFamily="18" charset="0"/>
                  </a:rPr>
                  <a:t>Given Parameters: </a:t>
                </a:r>
                <a:r>
                  <a:rPr lang="en-US" sz="2000" dirty="0">
                    <a:highlight>
                      <a:srgbClr val="FFFF00"/>
                    </a:highlight>
                    <a:latin typeface="Times New Roman" panose="02020603050405020304" pitchFamily="18" charset="0"/>
                    <a:cs typeface="Times New Roman" panose="02020603050405020304" pitchFamily="18" charset="0"/>
                  </a:rPr>
                  <a:t>k = 123456, p = 14,  m = </a:t>
                </a:r>
                <a14:m>
                  <m:oMath xmlns:m="http://schemas.openxmlformats.org/officeDocument/2006/math">
                    <m:sSup>
                      <m:sSupPr>
                        <m:ctrlPr>
                          <a:rPr lang="en-US" sz="2000" i="1">
                            <a:highlight>
                              <a:srgbClr val="FFFF00"/>
                            </a:highlight>
                            <a:latin typeface="Cambria Math" panose="02040503050406030204" pitchFamily="18" charset="0"/>
                            <a:cs typeface="Times New Roman" panose="02020603050405020304" pitchFamily="18" charset="0"/>
                          </a:rPr>
                        </m:ctrlPr>
                      </m:sSupPr>
                      <m:e>
                        <m:r>
                          <a:rPr lang="en-US" sz="2000" i="1">
                            <a:highlight>
                              <a:srgbClr val="FFFF00"/>
                            </a:highlight>
                            <a:latin typeface="Cambria Math" panose="02040503050406030204" pitchFamily="18" charset="0"/>
                            <a:cs typeface="Times New Roman" panose="02020603050405020304" pitchFamily="18" charset="0"/>
                          </a:rPr>
                          <m:t>2</m:t>
                        </m:r>
                      </m:e>
                      <m:sup>
                        <m:r>
                          <a:rPr lang="en-US" sz="2000" i="1">
                            <a:highlight>
                              <a:srgbClr val="FFFF00"/>
                            </a:highlight>
                            <a:latin typeface="Cambria Math" panose="02040503050406030204" pitchFamily="18" charset="0"/>
                            <a:cs typeface="Times New Roman" panose="02020603050405020304" pitchFamily="18" charset="0"/>
                          </a:rPr>
                          <m:t>14</m:t>
                        </m:r>
                      </m:sup>
                    </m:sSup>
                  </m:oMath>
                </a14:m>
                <a:r>
                  <a:rPr lang="en-US" sz="2000" dirty="0">
                    <a:highlight>
                      <a:srgbClr val="FFFF00"/>
                    </a:highlight>
                    <a:latin typeface="Times New Roman" panose="02020603050405020304" pitchFamily="18" charset="0"/>
                    <a:cs typeface="Times New Roman" panose="02020603050405020304" pitchFamily="18" charset="0"/>
                  </a:rPr>
                  <a:t> = 16384, and w = 32</a:t>
                </a:r>
                <a:r>
                  <a:rPr lang="en-US" sz="2000" dirty="0">
                    <a:latin typeface="Times New Roman" panose="02020603050405020304" pitchFamily="18" charset="0"/>
                    <a:cs typeface="Times New Roman" panose="02020603050405020304" pitchFamily="18" charset="0"/>
                  </a:rPr>
                  <a:t>. </a:t>
                </a:r>
              </a:p>
              <a:p>
                <a:pPr marL="914400" indent="-461963">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Knuth suggested the constant A </a:t>
                </a:r>
                <a14:m>
                  <m:oMath xmlns:m="http://schemas.openxmlformats.org/officeDocument/2006/math">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20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2000" dirty="0">
                    <a:latin typeface="Times New Roman" panose="02020603050405020304" pitchFamily="18" charset="0"/>
                    <a:cs typeface="Times New Roman" panose="02020603050405020304" pitchFamily="18" charset="0"/>
                  </a:rPr>
                  <a:t> - 1)/2 = 0.6180339887… (the golden ratio) works reasonably well.</a:t>
                </a:r>
              </a:p>
              <a:p>
                <a:pPr marL="461963" indent="-461963">
                  <a:lnSpc>
                    <a:spcPct val="100000"/>
                  </a:lnSpc>
                  <a:spcBef>
                    <a:spcPts val="0"/>
                  </a:spcBef>
                  <a:spcAft>
                    <a:spcPts val="600"/>
                  </a:spcAft>
                </a:pPr>
                <a:r>
                  <a:rPr lang="en-US" sz="2000" i="1" dirty="0">
                    <a:latin typeface="Times New Roman" panose="02020603050405020304" pitchFamily="18" charset="0"/>
                    <a:cs typeface="Times New Roman" panose="02020603050405020304" pitchFamily="18" charset="0"/>
                  </a:rPr>
                  <a:t>Adapting Knuth’s suggestion: </a:t>
                </a:r>
                <a:r>
                  <a:rPr lang="en-US" sz="2000" dirty="0">
                    <a:latin typeface="Times New Roman" panose="02020603050405020304" pitchFamily="18" charset="0"/>
                    <a:cs typeface="Times New Roman" panose="02020603050405020304" pitchFamily="18" charset="0"/>
                  </a:rPr>
                  <a:t>choose A as a fraction of the form s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32</m:t>
                        </m:r>
                      </m:sup>
                    </m:sSup>
                    <m:r>
                      <a:rPr lang="en-US" sz="2000" b="0" i="1" smtClean="0">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Let A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20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2000" dirty="0">
                    <a:latin typeface="Times New Roman" panose="02020603050405020304" pitchFamily="18" charset="0"/>
                    <a:cs typeface="Times New Roman" panose="02020603050405020304" pitchFamily="18" charset="0"/>
                  </a:rPr>
                  <a:t> - 1)/2 =  s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Then s = 2654435769, where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is 4,294,967,296. </a:t>
                </a:r>
              </a:p>
              <a:p>
                <a:pP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Compute k * s:  </a:t>
                </a:r>
                <a:r>
                  <a:rPr lang="en-US" sz="2000" dirty="0">
                    <a:latin typeface="Times New Roman" panose="02020603050405020304" pitchFamily="18" charset="0"/>
                    <a:cs typeface="Times New Roman" panose="02020603050405020304" pitchFamily="18" charset="0"/>
                  </a:rPr>
                  <a:t>k*s =  123456 * 2654435769 = 327706022297664                                           					          = (76300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 + 17612864.  </a:t>
                </a:r>
              </a:p>
              <a:p>
                <a:pPr marL="461963" indent="-461963">
                  <a:lnSpc>
                    <a:spcPct val="100000"/>
                  </a:lnSpc>
                  <a:spcBef>
                    <a:spcPts val="0"/>
                  </a:spcBef>
                  <a:spcAft>
                    <a:spcPts val="600"/>
                  </a:spcAft>
                </a:pPr>
                <a:r>
                  <a:rPr lang="en-US" sz="2000" i="1" dirty="0">
                    <a:latin typeface="Times New Roman" panose="02020603050405020304" pitchFamily="18" charset="0"/>
                    <a:cs typeface="Times New Roman" panose="02020603050405020304" pitchFamily="18" charset="0"/>
                  </a:rPr>
                  <a:t>Break Down the Product: </a:t>
                </a:r>
                <a:r>
                  <a:rPr lang="en-US" sz="2000" dirty="0">
                    <a:latin typeface="Times New Roman" panose="02020603050405020304" pitchFamily="18" charset="0"/>
                    <a:cs typeface="Times New Roman" panose="02020603050405020304" pitchFamily="18" charset="0"/>
                  </a:rPr>
                  <a:t>The result 327706022297664  is a 2w-bit value. It can be represented as r</a:t>
                </a:r>
                <a:r>
                  <a:rPr lang="en-US" sz="2000" baseline="-25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r</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Therefore,   r</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76300 (the high-order part) and   r</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 17612864 (the low-order part) &lt;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2</m:t>
                        </m:r>
                      </m:e>
                      <m:sup>
                        <m:r>
                          <a:rPr lang="en-US" sz="2000" i="1">
                            <a:latin typeface="Cambria Math" panose="02040503050406030204" pitchFamily="18" charset="0"/>
                            <a:cs typeface="Times New Roman" panose="02020603050405020304" pitchFamily="18" charset="0"/>
                          </a:rPr>
                          <m:t>32</m:t>
                        </m:r>
                      </m:sup>
                    </m:sSup>
                  </m:oMath>
                </a14:m>
                <a:r>
                  <a:rPr lang="en-US" sz="2000"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Extracting the p Most Significant Bits of r</a:t>
                </a:r>
                <a:r>
                  <a:rPr lang="en-US" sz="2000" i="1" baseline="-25000" dirty="0">
                    <a:latin typeface="Times New Roman" panose="02020603050405020304" pitchFamily="18" charset="0"/>
                    <a:cs typeface="Times New Roman" panose="02020603050405020304" pitchFamily="18" charset="0"/>
                  </a:rPr>
                  <a:t>0 </a:t>
                </a:r>
                <a:r>
                  <a:rPr lang="en-US" sz="2000" dirty="0">
                    <a:latin typeface="Times New Roman" panose="02020603050405020304" pitchFamily="18" charset="0"/>
                    <a:cs typeface="Times New Roman" panose="02020603050405020304" pitchFamily="18" charset="0"/>
                  </a:rPr>
                  <a:t>:  p = 14. The number of bits in </a:t>
                </a:r>
                <a:r>
                  <a:rPr lang="en-US" sz="2000" i="1" dirty="0">
                    <a:latin typeface="Times New Roman" panose="02020603050405020304" pitchFamily="18" charset="0"/>
                    <a:cs typeface="Times New Roman" panose="02020603050405020304" pitchFamily="18" charset="0"/>
                  </a:rPr>
                  <a:t>r</a:t>
                </a:r>
                <a:r>
                  <a:rPr lang="en-US" sz="2000" i="1"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is w = 32. Compute the hash value as the p most significant bits of r</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to yield the value  h(k)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17612864</m:t>
                        </m:r>
                      </m:num>
                      <m:den>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32 −14</m:t>
                            </m:r>
                          </m:sup>
                        </m:sSup>
                      </m:den>
                    </m:f>
                  </m:oMath>
                </a14:m>
                <a:r>
                  <a:rPr lang="en-US" sz="2000" dirty="0">
                    <a:latin typeface="Times New Roman" panose="02020603050405020304" pitchFamily="18" charset="0"/>
                    <a:cs typeface="Times New Roman" panose="02020603050405020304" pitchFamily="18" charset="0"/>
                  </a:rPr>
                  <a:t> </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17612864</m:t>
                        </m:r>
                      </m:num>
                      <m:den>
                        <m:r>
                          <a:rPr lang="en-US" sz="2000" b="0" i="1" smtClean="0">
                            <a:latin typeface="Cambria Math" panose="02040503050406030204" pitchFamily="18" charset="0"/>
                            <a:cs typeface="Times New Roman" panose="02020603050405020304" pitchFamily="18" charset="0"/>
                          </a:rPr>
                          <m:t>262144</m:t>
                        </m:r>
                      </m:den>
                    </m:f>
                  </m:oMath>
                </a14:m>
                <a:r>
                  <a:rPr lang="en-US" sz="20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67.2</a:t>
                </a:r>
                <a:r>
                  <a:rPr lang="en-US" sz="20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67.</a:t>
                </a:r>
              </a:p>
              <a:p>
                <a:pPr marL="914400" lvl="2" indent="0">
                  <a:spcBef>
                    <a:spcPts val="600"/>
                  </a:spcBef>
                  <a:spcAft>
                    <a:spcPts val="1200"/>
                  </a:spcAft>
                  <a:buNone/>
                </a:pP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243434" y="1015626"/>
                <a:ext cx="10229095" cy="5650987"/>
              </a:xfrm>
              <a:blipFill>
                <a:blip r:embed="rId2"/>
                <a:stretch>
                  <a:fillRect l="-656" r="-19309" b="-755"/>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303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29872"/>
                <a:ext cx="9431384" cy="5163003"/>
              </a:xfrm>
            </p:spPr>
            <p:txBody>
              <a:bodyPr>
                <a:normAutofit fontScale="700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highlight>
                      <a:srgbClr val="FFFF00"/>
                    </a:highlight>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highlight>
                              <a:srgbClr val="FFFF00"/>
                            </a:highlight>
                            <a:latin typeface="Cambria Math" panose="02040503050406030204" pitchFamily="18" charset="0"/>
                            <a:cs typeface="Times New Roman" panose="02020603050405020304" pitchFamily="18" charset="0"/>
                          </a:rPr>
                        </m:ctrlPr>
                      </m:sSupPr>
                      <m:e>
                        <m:r>
                          <a:rPr lang="en-US" sz="3100" b="0" i="1" smtClean="0">
                            <a:highlight>
                              <a:srgbClr val="FFFF00"/>
                            </a:highlight>
                            <a:latin typeface="Cambria Math" panose="02040503050406030204" pitchFamily="18" charset="0"/>
                            <a:cs typeface="Times New Roman" panose="02020603050405020304" pitchFamily="18" charset="0"/>
                          </a:rPr>
                          <m:t>2</m:t>
                        </m:r>
                      </m:e>
                      <m:sup>
                        <m:r>
                          <a:rPr lang="en-US" sz="3100" b="0" i="1" smtClean="0">
                            <a:highlight>
                              <a:srgbClr val="FFFF00"/>
                            </a:highlight>
                            <a:latin typeface="Cambria Math" panose="02040503050406030204" pitchFamily="18" charset="0"/>
                            <a:cs typeface="Times New Roman" panose="02020603050405020304" pitchFamily="18" charset="0"/>
                          </a:rPr>
                          <m:t>14</m:t>
                        </m:r>
                      </m:sup>
                    </m:sSup>
                  </m:oMath>
                </a14:m>
                <a:r>
                  <a:rPr lang="en-US" sz="3100" dirty="0">
                    <a:highlight>
                      <a:srgbClr val="FFFF00"/>
                    </a:highlight>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highlight>
                      <a:srgbClr val="FFFF00"/>
                    </a:highlight>
                    <a:latin typeface="Times New Roman" panose="02020603050405020304" pitchFamily="18" charset="0"/>
                    <a:cs typeface="Times New Roman" panose="02020603050405020304" pitchFamily="18" charset="0"/>
                  </a:rPr>
                  <a:t>     h(k)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Times New Roman" panose="020206030504050203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m(k A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10000(123456 * 0.61803…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Multiply k by A</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10000(76300.0041151…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Extract the Fraction part</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 (0.0041151…)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Scale and Floor</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highlight>
                      <a:srgbClr val="FFFF00"/>
                    </a:highlight>
                    <a:latin typeface="Times New Roman" panose="020206030504050203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6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The hash value for the key 123456 using this method is 41.</a:t>
                </a:r>
              </a:p>
              <a:p>
                <a:pPr marL="914400" lvl="2" indent="0">
                  <a:spcAft>
                    <a:spcPts val="1200"/>
                  </a:spcAft>
                  <a:buNone/>
                </a:pP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41.  </a:t>
                </a:r>
                <a:endPar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29872"/>
                <a:ext cx="9431384" cy="5163003"/>
              </a:xfrm>
              <a:blipFill>
                <a:blip r:embed="rId2"/>
                <a:stretch>
                  <a:fillRect l="-1164" t="-945"/>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Tree>
    <p:extLst>
      <p:ext uri="{BB962C8B-B14F-4D97-AF65-F5344CB8AC3E}">
        <p14:creationId xmlns:p14="http://schemas.microsoft.com/office/powerpoint/2010/main" val="147495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F5ED8-4D7B-0A66-638B-0272609FFD5C}"/>
              </a:ext>
            </a:extLst>
          </p:cNvPr>
          <p:cNvSpPr txBox="1"/>
          <p:nvPr/>
        </p:nvSpPr>
        <p:spPr>
          <a:xfrm>
            <a:off x="4606834" y="3059668"/>
            <a:ext cx="2978331" cy="523220"/>
          </a:xfrm>
          <a:prstGeom prst="rect">
            <a:avLst/>
          </a:prstGeom>
          <a:noFill/>
        </p:spPr>
        <p:txBody>
          <a:bodyPr wrap="square">
            <a:spAutoFit/>
          </a:bodyPr>
          <a:lstStyle/>
          <a:p>
            <a:pPr marL="0" indent="0">
              <a:lnSpc>
                <a:spcPct val="100000"/>
              </a:lnSpc>
              <a:spcAft>
                <a:spcPts val="600"/>
              </a:spcAft>
              <a:buNone/>
            </a:pPr>
            <a:r>
              <a:rPr lang="en-US" sz="2800" dirty="0">
                <a:latin typeface="Times New Roman" panose="02020603050405020304" pitchFamily="18" charset="0"/>
                <a:cs typeface="Times New Roman" panose="02020603050405020304" pitchFamily="18" charset="0"/>
              </a:rPr>
              <a:t>Universal hashing</a:t>
            </a:r>
          </a:p>
        </p:txBody>
      </p:sp>
    </p:spTree>
    <p:extLst>
      <p:ext uri="{BB962C8B-B14F-4D97-AF65-F5344CB8AC3E}">
        <p14:creationId xmlns:p14="http://schemas.microsoft.com/office/powerpoint/2010/main" val="1570256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01750" y="41325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904501"/>
            <a:ext cx="9281160" cy="277925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300"/>
              </a:spcAft>
              <a:buNone/>
            </a:pPr>
            <a:r>
              <a:rPr lang="en-US" sz="2400" dirty="0">
                <a:latin typeface="Times New Roman" panose="02020603050405020304" pitchFamily="18" charset="0"/>
                <a:cs typeface="Times New Roman" panose="02020603050405020304" pitchFamily="18" charset="0"/>
              </a:rPr>
              <a:t>Ideal hash function</a:t>
            </a:r>
          </a:p>
          <a:p>
            <a:pPr marL="457200" indent="-457200">
              <a:lnSpc>
                <a:spcPct val="100000"/>
              </a:lnSpc>
              <a:spcBef>
                <a:spcPts val="0"/>
              </a:spcBef>
              <a:spcAft>
                <a:spcPts val="300"/>
              </a:spcAft>
            </a:pPr>
            <a:r>
              <a:rPr lang="en-US" sz="2400" dirty="0">
                <a:highlight>
                  <a:srgbClr val="FFFF00"/>
                </a:highlight>
                <a:latin typeface="Times New Roman" panose="02020603050405020304" pitchFamily="18" charset="0"/>
                <a:cs typeface="Times New Roman" panose="02020603050405020304" pitchFamily="18" charset="0"/>
              </a:rPr>
              <a:t>An ideal hash function evenly distributes keys across the available slots in a hash table to minimize collisions.</a:t>
            </a:r>
          </a:p>
          <a:p>
            <a:pPr marL="0" indent="0">
              <a:lnSpc>
                <a:spcPct val="100000"/>
              </a:lnSpc>
              <a:spcBef>
                <a:spcPts val="0"/>
              </a:spcBef>
              <a:spcAft>
                <a:spcPts val="300"/>
              </a:spcAft>
              <a:buNone/>
            </a:pPr>
            <a:endParaRPr lang="en-US" sz="2400" dirty="0">
              <a:highlight>
                <a:srgbClr val="FFFF00"/>
              </a:highlight>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In practice, any fixed hash function h can potentially lead to a "bad set of keys" where multiple keys collide into the same slot.</a:t>
            </a:r>
          </a:p>
        </p:txBody>
      </p:sp>
      <p:pic>
        <p:nvPicPr>
          <p:cNvPr id="4" name="Picture 3" descr="Image result for smiley face images">
            <a:extLst>
              <a:ext uri="{FF2B5EF4-FFF2-40B4-BE49-F238E27FC236}">
                <a16:creationId xmlns:a16="http://schemas.microsoft.com/office/drawing/2014/main" id="{C21BA1CA-F8E5-4AAD-92BC-7EBA553BC8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054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67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347341" y="1051426"/>
            <a:ext cx="9187542" cy="4755148"/>
          </a:xfrm>
          <a:prstGeom prst="rect">
            <a:avLst/>
          </a:prstGeom>
          <a:noFill/>
        </p:spPr>
        <p:txBody>
          <a:bodyPr wrap="square">
            <a:spAutoFit/>
          </a:bodyPr>
          <a:lstStyle/>
          <a:p>
            <a:pPr>
              <a:spcAft>
                <a:spcPts val="1200"/>
              </a:spcAft>
            </a:pPr>
            <a:r>
              <a:rPr lang="en-US" sz="2800" dirty="0"/>
              <a:t>Solutions to Bad Sets of Keys</a:t>
            </a:r>
          </a:p>
          <a:p>
            <a:pPr>
              <a:spcBef>
                <a:spcPts val="600"/>
              </a:spcBef>
            </a:pPr>
            <a:r>
              <a:rPr lang="en-US" sz="2400" dirty="0">
                <a:latin typeface="Times New Roman" panose="02020603050405020304" pitchFamily="18" charset="0"/>
                <a:cs typeface="Times New Roman" panose="02020603050405020304" pitchFamily="18" charset="0"/>
              </a:rPr>
              <a:t>Use randomized hash functions to overcome the issue of bad sets of keys consistently causing poor performance. Here’s how this approach works:</a:t>
            </a:r>
          </a:p>
          <a:p>
            <a:pPr marL="457200" indent="-457200">
              <a:spcBef>
                <a:spcPts val="600"/>
              </a:spcBef>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lead to poor performance because the existence of "bad sets of keys" could hash to the same slot, that causes many collisions</a:t>
            </a:r>
          </a:p>
          <a:p>
            <a:pPr marL="457200" indent="-457200">
              <a:spcBef>
                <a:spcPts val="600"/>
              </a:spcBef>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Using Randomly Chosen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a hash function randomly from a family of hash functions. This approach minimizes the probability that a bad set of keys will hash to the same slot every time. </a:t>
            </a:r>
          </a:p>
        </p:txBody>
      </p:sp>
      <p:pic>
        <p:nvPicPr>
          <p:cNvPr id="5" name="Picture 4" descr="Image result for smiley face images">
            <a:extLst>
              <a:ext uri="{FF2B5EF4-FFF2-40B4-BE49-F238E27FC236}">
                <a16:creationId xmlns:a16="http://schemas.microsoft.com/office/drawing/2014/main" id="{5DA41FE1-6678-4C89-94FF-7D0D71D571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054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41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90813" y="1321837"/>
                <a:ext cx="9210374" cy="4500465"/>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 </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Solution: Universal Hashing</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Random Selection: </a:t>
                </a:r>
                <a:r>
                  <a:rPr lang="en-US" dirty="0">
                    <a:latin typeface="Times New Roman" panose="02020603050405020304" pitchFamily="18" charset="0"/>
                    <a:cs typeface="Times New Roman" panose="02020603050405020304" pitchFamily="18" charset="0"/>
                  </a:rPr>
                  <a:t>Choose a hash function randomly from a well-designed family of hash functions at run time.</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Randomized Hash Function</a:t>
                </a:r>
                <a:r>
                  <a:rPr lang="en-US" dirty="0">
                    <a:latin typeface="Times New Roman" panose="02020603050405020304" pitchFamily="18" charset="0"/>
                    <a:cs typeface="Times New Roman" panose="02020603050405020304" pitchFamily="18" charset="0"/>
                  </a:rPr>
                  <a:t>: Design the hash function to incorporate randomization in its computation.</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Guarantee: </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Universal hashing guarantees that the probability of any two keys colliding is </a:t>
                </a:r>
                <a14:m>
                  <m:oMath xmlns:m="http://schemas.openxmlformats.org/officeDocument/2006/math">
                    <m:f>
                      <m:fPr>
                        <m:ctrlPr>
                          <a:rPr lang="en-US" i="1" dirty="0" smtClean="0">
                            <a:highlight>
                              <a:srgbClr val="FFFF00"/>
                            </a:highlight>
                            <a:latin typeface="Cambria Math" panose="02040503050406030204" pitchFamily="18" charset="0"/>
                            <a:cs typeface="Times New Roman" panose="02020603050405020304" pitchFamily="18" charset="0"/>
                          </a:rPr>
                        </m:ctrlPr>
                      </m:fPr>
                      <m:num>
                        <m:r>
                          <a:rPr lang="en-US" b="0" i="1" dirty="0" smtClean="0">
                            <a:highlight>
                              <a:srgbClr val="FFFF00"/>
                            </a:highlight>
                            <a:latin typeface="Cambria Math" panose="02040503050406030204" pitchFamily="18" charset="0"/>
                            <a:cs typeface="Times New Roman" panose="02020603050405020304" pitchFamily="18" charset="0"/>
                          </a:rPr>
                          <m:t>1</m:t>
                        </m:r>
                      </m:num>
                      <m:den>
                        <m:r>
                          <a:rPr lang="en-US" b="0" i="1" dirty="0" smtClean="0">
                            <a:highlight>
                              <a:srgbClr val="FFFF00"/>
                            </a:highlight>
                            <a:latin typeface="Cambria Math" panose="02040503050406030204" pitchFamily="18" charset="0"/>
                            <a:cs typeface="Times New Roman" panose="02020603050405020304" pitchFamily="18" charset="0"/>
                          </a:rPr>
                          <m:t>𝑚</m:t>
                        </m:r>
                      </m:den>
                    </m:f>
                  </m:oMath>
                </a14:m>
                <a:r>
                  <a:rPr lang="en-US" dirty="0">
                    <a:highlight>
                      <a:srgbClr val="FFFF00"/>
                    </a:highligh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m is the number of slots in the hash table.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This significantly reduces the chance of long chains and maintains O(1) average time complexity</a:t>
                </a:r>
                <a:r>
                  <a:rPr lang="en-US" sz="2000" dirty="0">
                    <a:latin typeface="Times New Roman" panose="02020603050405020304" pitchFamily="18" charset="0"/>
                    <a:cs typeface="Times New Roman" panose="02020603050405020304" pitchFamily="18" charset="0"/>
                  </a:rPr>
                  <a:t>. </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90813" y="1321837"/>
                <a:ext cx="9210374" cy="4500465"/>
              </a:xfrm>
              <a:blipFill>
                <a:blip r:embed="rId2"/>
                <a:stretch>
                  <a:fillRect l="-1060" t="-1084" r="-1656" b="-813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DB0C-B023-9250-35C8-5BACC3091D9E}"/>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0E843DC7-2A36-6988-8772-3B9E92926D26}"/>
              </a:ext>
            </a:extLst>
          </p:cNvPr>
          <p:cNvSpPr/>
          <p:nvPr/>
        </p:nvSpPr>
        <p:spPr>
          <a:xfrm>
            <a:off x="1480457" y="1568610"/>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833792F0-0854-DAE5-7840-B61D03BD4877}"/>
              </a:ext>
            </a:extLst>
          </p:cNvPr>
          <p:cNvSpPr/>
          <p:nvPr/>
        </p:nvSpPr>
        <p:spPr>
          <a:xfrm>
            <a:off x="2673531" y="243075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11F3822-F620-FFFC-BAB6-3CD94DEEC040}"/>
              </a:ext>
            </a:extLst>
          </p:cNvPr>
          <p:cNvSpPr/>
          <p:nvPr/>
        </p:nvSpPr>
        <p:spPr>
          <a:xfrm>
            <a:off x="2695296" y="274862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1CB9A0C-689E-64DA-CE89-F585E400D229}"/>
              </a:ext>
            </a:extLst>
          </p:cNvPr>
          <p:cNvSpPr/>
          <p:nvPr/>
        </p:nvSpPr>
        <p:spPr>
          <a:xfrm>
            <a:off x="3579222" y="23262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559E49DA-CD69-A47E-E492-2F39526426EF}"/>
              </a:ext>
            </a:extLst>
          </p:cNvPr>
          <p:cNvSpPr/>
          <p:nvPr/>
        </p:nvSpPr>
        <p:spPr>
          <a:xfrm>
            <a:off x="4254138" y="24786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8A54638-1F1C-D207-EEDE-09C7F7836BD6}"/>
              </a:ext>
            </a:extLst>
          </p:cNvPr>
          <p:cNvSpPr/>
          <p:nvPr/>
        </p:nvSpPr>
        <p:spPr>
          <a:xfrm>
            <a:off x="3884023" y="2744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296FFCAC-E89A-58E1-ABD1-900AB8A99FD8}"/>
              </a:ext>
            </a:extLst>
          </p:cNvPr>
          <p:cNvSpPr/>
          <p:nvPr/>
        </p:nvSpPr>
        <p:spPr>
          <a:xfrm>
            <a:off x="3139441" y="28966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7F900A5B-0E8F-6857-9F63-9DF596ABD3C8}"/>
              </a:ext>
            </a:extLst>
          </p:cNvPr>
          <p:cNvSpPr/>
          <p:nvPr/>
        </p:nvSpPr>
        <p:spPr>
          <a:xfrm>
            <a:off x="2048692" y="3142685"/>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F3708780-ABF4-A4E3-D978-C0DE11192EBC}"/>
              </a:ext>
            </a:extLst>
          </p:cNvPr>
          <p:cNvSpPr/>
          <p:nvPr/>
        </p:nvSpPr>
        <p:spPr>
          <a:xfrm>
            <a:off x="3566160" y="362818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34856A-3FD5-6BA4-3CC7-6D2EC7F407FA}"/>
              </a:ext>
            </a:extLst>
          </p:cNvPr>
          <p:cNvSpPr/>
          <p:nvPr/>
        </p:nvSpPr>
        <p:spPr>
          <a:xfrm>
            <a:off x="3526963" y="386767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090850-7B77-5666-FA0F-94FB9C04CFEB}"/>
              </a:ext>
            </a:extLst>
          </p:cNvPr>
          <p:cNvSpPr/>
          <p:nvPr/>
        </p:nvSpPr>
        <p:spPr>
          <a:xfrm flipV="1">
            <a:off x="3853537" y="414853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47DDCF-623E-4D8F-8348-FF218939DB6C}"/>
              </a:ext>
            </a:extLst>
          </p:cNvPr>
          <p:cNvSpPr/>
          <p:nvPr/>
        </p:nvSpPr>
        <p:spPr>
          <a:xfrm>
            <a:off x="3165553" y="41768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CFC904F5-1243-D1C3-FC01-FB2CFB92CCD5}"/>
              </a:ext>
            </a:extLst>
          </p:cNvPr>
          <p:cNvGraphicFramePr>
            <a:graphicFrameLocks noGrp="1"/>
          </p:cNvGraphicFramePr>
          <p:nvPr/>
        </p:nvGraphicFramePr>
        <p:xfrm>
          <a:off x="5429786" y="851364"/>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F44919E0-A403-B3F3-BCB6-7DD0C20C803F}"/>
              </a:ext>
            </a:extLst>
          </p:cNvPr>
          <p:cNvSpPr txBox="1"/>
          <p:nvPr/>
        </p:nvSpPr>
        <p:spPr>
          <a:xfrm>
            <a:off x="5429786" y="39348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C04E16A0-9A49-28F3-3DF4-79AD4DCCAAA2}"/>
              </a:ext>
            </a:extLst>
          </p:cNvPr>
          <p:cNvGraphicFramePr>
            <a:graphicFrameLocks noGrp="1"/>
          </p:cNvGraphicFramePr>
          <p:nvPr/>
        </p:nvGraphicFramePr>
        <p:xfrm>
          <a:off x="6882673" y="156861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42C90366-AB55-3239-4C91-97BFB0732937}"/>
              </a:ext>
            </a:extLst>
          </p:cNvPr>
          <p:cNvGraphicFramePr>
            <a:graphicFrameLocks noGrp="1"/>
          </p:cNvGraphicFramePr>
          <p:nvPr/>
        </p:nvGraphicFramePr>
        <p:xfrm>
          <a:off x="6882673" y="1955413"/>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F6F5030B-1A57-17D8-E4E9-F12E1612CD18}"/>
              </a:ext>
            </a:extLst>
          </p:cNvPr>
          <p:cNvGraphicFramePr>
            <a:graphicFrameLocks noGrp="1"/>
          </p:cNvGraphicFramePr>
          <p:nvPr/>
        </p:nvGraphicFramePr>
        <p:xfrm>
          <a:off x="6882673" y="270556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6C155404-5D0C-7A34-0580-36B1D7F7F1B5}"/>
              </a:ext>
            </a:extLst>
          </p:cNvPr>
          <p:cNvGraphicFramePr>
            <a:graphicFrameLocks noGrp="1"/>
          </p:cNvGraphicFramePr>
          <p:nvPr/>
        </p:nvGraphicFramePr>
        <p:xfrm>
          <a:off x="6882673" y="385268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6CA29277-E618-101F-492D-63443D92A697}"/>
              </a:ext>
            </a:extLst>
          </p:cNvPr>
          <p:cNvCxnSpPr>
            <a:cxnSpLocks/>
            <a:endCxn id="20" idx="1"/>
          </p:cNvCxnSpPr>
          <p:nvPr/>
        </p:nvCxnSpPr>
        <p:spPr>
          <a:xfrm flipV="1">
            <a:off x="5808605" y="1754030"/>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32AD71-A2A6-AC8F-0921-15AA0F6F709B}"/>
              </a:ext>
            </a:extLst>
          </p:cNvPr>
          <p:cNvCxnSpPr>
            <a:cxnSpLocks/>
            <a:endCxn id="21" idx="1"/>
          </p:cNvCxnSpPr>
          <p:nvPr/>
        </p:nvCxnSpPr>
        <p:spPr>
          <a:xfrm>
            <a:off x="5808606" y="2140833"/>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614D03-81B5-2116-9D5D-3BCAF117B13C}"/>
              </a:ext>
            </a:extLst>
          </p:cNvPr>
          <p:cNvCxnSpPr>
            <a:cxnSpLocks/>
            <a:endCxn id="22" idx="1"/>
          </p:cNvCxnSpPr>
          <p:nvPr/>
        </p:nvCxnSpPr>
        <p:spPr>
          <a:xfrm>
            <a:off x="5808605" y="2882277"/>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0208A4D-11D5-62DF-5338-3C4E33F610A2}"/>
              </a:ext>
            </a:extLst>
          </p:cNvPr>
          <p:cNvCxnSpPr>
            <a:cxnSpLocks/>
            <a:endCxn id="23" idx="1"/>
          </p:cNvCxnSpPr>
          <p:nvPr/>
        </p:nvCxnSpPr>
        <p:spPr>
          <a:xfrm>
            <a:off x="5831466" y="4038104"/>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5DF79CD-CE0D-99BD-1F89-448C175A4993}"/>
              </a:ext>
            </a:extLst>
          </p:cNvPr>
          <p:cNvSpPr txBox="1"/>
          <p:nvPr/>
        </p:nvSpPr>
        <p:spPr>
          <a:xfrm>
            <a:off x="6357069" y="557266"/>
            <a:ext cx="3375752" cy="646331"/>
          </a:xfrm>
          <a:prstGeom prst="rect">
            <a:avLst/>
          </a:prstGeom>
          <a:noFill/>
        </p:spPr>
        <p:txBody>
          <a:bodyPr wrap="square" rtlCol="0">
            <a:spAutoFit/>
          </a:bodyPr>
          <a:lstStyle/>
          <a:p>
            <a:pPr algn="ctr"/>
            <a:r>
              <a:rPr lang="en-US" dirty="0"/>
              <a:t>A dynamic set has element pairs:</a:t>
            </a:r>
          </a:p>
          <a:p>
            <a:pPr algn="ctr"/>
            <a:r>
              <a:rPr lang="en-US" dirty="0"/>
              <a:t>Key      satellite data</a:t>
            </a:r>
          </a:p>
        </p:txBody>
      </p:sp>
      <p:cxnSp>
        <p:nvCxnSpPr>
          <p:cNvPr id="32" name="Straight Connector 31">
            <a:extLst>
              <a:ext uri="{FF2B5EF4-FFF2-40B4-BE49-F238E27FC236}">
                <a16:creationId xmlns:a16="http://schemas.microsoft.com/office/drawing/2014/main" id="{39C6880E-E8DE-9CA0-6B7F-E02CAE1AAA5E}"/>
              </a:ext>
            </a:extLst>
          </p:cNvPr>
          <p:cNvCxnSpPr>
            <a:cxnSpLocks/>
          </p:cNvCxnSpPr>
          <p:nvPr/>
        </p:nvCxnSpPr>
        <p:spPr>
          <a:xfrm>
            <a:off x="7333696" y="1143392"/>
            <a:ext cx="33755" cy="409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D4A670-4773-C051-59A4-9DBF3277D823}"/>
              </a:ext>
            </a:extLst>
          </p:cNvPr>
          <p:cNvCxnSpPr>
            <a:cxnSpLocks/>
          </p:cNvCxnSpPr>
          <p:nvPr/>
        </p:nvCxnSpPr>
        <p:spPr>
          <a:xfrm flipH="1">
            <a:off x="8177348" y="1150384"/>
            <a:ext cx="185602" cy="433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328B57-6385-9398-630B-DAB8F1D3E4C6}"/>
              </a:ext>
            </a:extLst>
          </p:cNvPr>
          <p:cNvCxnSpPr/>
          <p:nvPr/>
        </p:nvCxnSpPr>
        <p:spPr>
          <a:xfrm flipH="1">
            <a:off x="5608320" y="85136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B22481-80EE-DADC-4CB8-688A127FD26A}"/>
              </a:ext>
            </a:extLst>
          </p:cNvPr>
          <p:cNvCxnSpPr/>
          <p:nvPr/>
        </p:nvCxnSpPr>
        <p:spPr>
          <a:xfrm flipH="1">
            <a:off x="5582182" y="1230561"/>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0AAB5-307E-9E22-C6CE-ACBFE9C264A6}"/>
              </a:ext>
            </a:extLst>
          </p:cNvPr>
          <p:cNvCxnSpPr/>
          <p:nvPr/>
        </p:nvCxnSpPr>
        <p:spPr>
          <a:xfrm flipH="1">
            <a:off x="5582182" y="234284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783788-A51B-3485-163D-0081869B9404}"/>
              </a:ext>
            </a:extLst>
          </p:cNvPr>
          <p:cNvCxnSpPr/>
          <p:nvPr/>
        </p:nvCxnSpPr>
        <p:spPr>
          <a:xfrm flipH="1">
            <a:off x="5594717" y="3071932"/>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E6F75E-6D44-70C9-688E-3B0020AC44FF}"/>
              </a:ext>
            </a:extLst>
          </p:cNvPr>
          <p:cNvCxnSpPr/>
          <p:nvPr/>
        </p:nvCxnSpPr>
        <p:spPr>
          <a:xfrm flipH="1">
            <a:off x="5595063" y="3459839"/>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CE32DD-215F-0C49-E262-18CB38E1B037}"/>
              </a:ext>
            </a:extLst>
          </p:cNvPr>
          <p:cNvCxnSpPr/>
          <p:nvPr/>
        </p:nvCxnSpPr>
        <p:spPr>
          <a:xfrm flipH="1">
            <a:off x="5603772" y="4197159"/>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AC0285-B8A2-745F-52C3-C649CDC36925}"/>
              </a:ext>
            </a:extLst>
          </p:cNvPr>
          <p:cNvSpPr txBox="1"/>
          <p:nvPr/>
        </p:nvSpPr>
        <p:spPr>
          <a:xfrm>
            <a:off x="464025" y="4854975"/>
            <a:ext cx="874240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latin typeface="Times New Roman" panose="02020603050405020304" pitchFamily="18" charset="0"/>
                <a:cs typeface="Times New Roman" panose="02020603050405020304" pitchFamily="18" charset="0"/>
              </a:rPr>
              <a:t>direct-address table T[0 .. m-1].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Each position or slot corresponds to a key in the universe U.</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table slots containing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dictionary operation</a:t>
            </a:r>
            <a:r>
              <a:rPr lang="en-US" sz="2000" dirty="0">
                <a:solidFill>
                  <a:srgbClr val="0000FF"/>
                </a:solidFill>
                <a:latin typeface="Times New Roman" panose="02020603050405020304" pitchFamily="18" charset="0"/>
                <a:cs typeface="Times New Roman" panose="02020603050405020304" pitchFamily="18" charset="0"/>
              </a:rPr>
              <a:t> is fast: only O(1) time is required.</a:t>
            </a:r>
          </a:p>
        </p:txBody>
      </p:sp>
      <p:cxnSp>
        <p:nvCxnSpPr>
          <p:cNvPr id="44" name="Straight Arrow Connector 43">
            <a:extLst>
              <a:ext uri="{FF2B5EF4-FFF2-40B4-BE49-F238E27FC236}">
                <a16:creationId xmlns:a16="http://schemas.microsoft.com/office/drawing/2014/main" id="{D5DF8EA8-44BA-5D2F-7201-36B58A8F38FE}"/>
              </a:ext>
            </a:extLst>
          </p:cNvPr>
          <p:cNvCxnSpPr>
            <a:stCxn id="10" idx="7"/>
          </p:cNvCxnSpPr>
          <p:nvPr/>
        </p:nvCxnSpPr>
        <p:spPr>
          <a:xfrm flipV="1">
            <a:off x="3605184" y="1762012"/>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EB3C0F-52E0-AC61-5DC9-7FA92E9549FA}"/>
              </a:ext>
            </a:extLst>
          </p:cNvPr>
          <p:cNvCxnSpPr>
            <a:stCxn id="11" idx="7"/>
          </p:cNvCxnSpPr>
          <p:nvPr/>
        </p:nvCxnSpPr>
        <p:spPr>
          <a:xfrm flipV="1">
            <a:off x="3565987" y="2140833"/>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AEB133A-7011-86C0-259F-7DAB95081C87}"/>
              </a:ext>
            </a:extLst>
          </p:cNvPr>
          <p:cNvCxnSpPr>
            <a:cxnSpLocks/>
            <a:stCxn id="13" idx="4"/>
          </p:cNvCxnSpPr>
          <p:nvPr/>
        </p:nvCxnSpPr>
        <p:spPr>
          <a:xfrm flipV="1">
            <a:off x="3188413" y="2862192"/>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C4E1DA9-E102-28F1-F9AF-9CA086C1FF49}"/>
              </a:ext>
            </a:extLst>
          </p:cNvPr>
          <p:cNvCxnSpPr>
            <a:cxnSpLocks/>
            <a:stCxn id="12" idx="6"/>
          </p:cNvCxnSpPr>
          <p:nvPr/>
        </p:nvCxnSpPr>
        <p:spPr>
          <a:xfrm flipV="1">
            <a:off x="3899256" y="3943865"/>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3EC2BB4-0C66-A99D-B52C-6BC3CB32D203}"/>
                  </a:ext>
                </a:extLst>
              </p:cNvPr>
              <p:cNvSpPr txBox="1"/>
              <p:nvPr/>
            </p:nvSpPr>
            <p:spPr>
              <a:xfrm>
                <a:off x="9051637" y="3625136"/>
                <a:ext cx="3053358" cy="286232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dictionary operations 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Direct-Address-Search (T, k)</a:t>
                </a:r>
              </a:p>
              <a:p>
                <a:r>
                  <a:rPr lang="en-US" dirty="0">
                    <a:latin typeface="Times New Roman" panose="02020603050405020304" pitchFamily="18" charset="0"/>
                    <a:cs typeface="Times New Roman" panose="02020603050405020304" pitchFamily="18" charset="0"/>
                  </a:rPr>
                  <a:t>   return T[k]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Direct-Address-Insert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Direct-Address-Delete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NIL</a:t>
                </a:r>
              </a:p>
            </p:txBody>
          </p:sp>
        </mc:Choice>
        <mc:Fallback xmlns="">
          <p:sp>
            <p:nvSpPr>
              <p:cNvPr id="51" name="TextBox 50">
                <a:extLst>
                  <a:ext uri="{FF2B5EF4-FFF2-40B4-BE49-F238E27FC236}">
                    <a16:creationId xmlns:a16="http://schemas.microsoft.com/office/drawing/2014/main" id="{E3EC2BB4-0C66-A99D-B52C-6BC3CB32D203}"/>
                  </a:ext>
                </a:extLst>
              </p:cNvPr>
              <p:cNvSpPr txBox="1">
                <a:spLocks noRot="1" noChangeAspect="1" noMove="1" noResize="1" noEditPoints="1" noAdjustHandles="1" noChangeArrowheads="1" noChangeShapeType="1" noTextEdit="1"/>
              </p:cNvSpPr>
              <p:nvPr/>
            </p:nvSpPr>
            <p:spPr>
              <a:xfrm>
                <a:off x="9051637" y="3625136"/>
                <a:ext cx="3053358" cy="2862322"/>
              </a:xfrm>
              <a:prstGeom prst="rect">
                <a:avLst/>
              </a:prstGeom>
              <a:blipFill>
                <a:blip r:embed="rId2"/>
                <a:stretch>
                  <a:fillRect l="-1590" t="-1062" b="-2335"/>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190BCBF8-B05E-D5CF-18D9-3086DD6B94C3}"/>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 T</a:t>
            </a:r>
            <a:endParaRPr lang="en-US" sz="2800" dirty="0"/>
          </a:p>
        </p:txBody>
      </p:sp>
      <p:pic>
        <p:nvPicPr>
          <p:cNvPr id="45" name="Picture 44" descr="Image result for smiley face images">
            <a:extLst>
              <a:ext uri="{FF2B5EF4-FFF2-40B4-BE49-F238E27FC236}">
                <a16:creationId xmlns:a16="http://schemas.microsoft.com/office/drawing/2014/main" id="{03262508-84DE-4025-8C5A-EFB0A5B772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8900">
            <a:off x="771739" y="1572464"/>
            <a:ext cx="521970" cy="37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1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210374"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First approach</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Randomly </a:t>
            </a:r>
            <a:r>
              <a:rPr lang="en-US" dirty="0">
                <a:solidFill>
                  <a:srgbClr val="0000FF"/>
                </a:solidFill>
                <a:highlight>
                  <a:srgbClr val="FFFF00"/>
                </a:highlight>
                <a:latin typeface="Times New Roman" panose="02020603050405020304" pitchFamily="18" charset="0"/>
                <a:cs typeface="Times New Roman" panose="02020603050405020304" pitchFamily="18" charset="0"/>
              </a:rPr>
              <a:t>select the hash function at run time from a pre-defined class of functions</a:t>
            </a:r>
            <a:r>
              <a:rPr lang="en-US" dirty="0">
                <a:latin typeface="Times New Roman" panose="02020603050405020304" pitchFamily="18" charset="0"/>
                <a:cs typeface="Times New Roman" panose="02020603050405020304" pitchFamily="18" charset="0"/>
              </a:rPr>
              <a:t>.</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Family of Hash Functions H: Define a family of hash functions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Initialization: At the initialization of the hash table, randomly select a hash function h from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Consistency: Use this hash function h for all operations (insertion, deletion, and search) until the table is re-initialized. </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Second approach: </a:t>
            </a:r>
            <a:r>
              <a:rPr lang="en-US" dirty="0">
                <a:latin typeface="Times New Roman" panose="02020603050405020304" pitchFamily="18" charset="0"/>
                <a:cs typeface="Times New Roman" panose="02020603050405020304" pitchFamily="18" charset="0"/>
              </a:rPr>
              <a:t>Randomize the hash function itself. </a:t>
            </a:r>
          </a:p>
        </p:txBody>
      </p:sp>
    </p:spTree>
    <p:extLst>
      <p:ext uri="{BB962C8B-B14F-4D97-AF65-F5344CB8AC3E}">
        <p14:creationId xmlns:p14="http://schemas.microsoft.com/office/powerpoint/2010/main" val="38678084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86194"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endParaRPr lang="en-US"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Second approach: Randomize the hash function itself.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Example Scheme: </a:t>
            </a:r>
          </a:p>
          <a:p>
            <a:pPr marL="1371600" lvl="2"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Randomly choose integers a and b from a large prime number p. </a:t>
            </a:r>
          </a:p>
          <a:p>
            <a:pPr marL="1371600" lvl="2"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Define the hash function as: </a:t>
            </a:r>
          </a:p>
          <a:p>
            <a:pPr marL="1371600" lvl="2" indent="0">
              <a:lnSpc>
                <a:spcPct val="100000"/>
              </a:lnSpc>
              <a:spcBef>
                <a:spcPts val="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      h(k) = ((a*k + b) mod p) mod m, </a:t>
            </a:r>
          </a:p>
          <a:p>
            <a:pPr marL="1371600" lvl="2" indent="0">
              <a:lnSpc>
                <a:spcPct val="100000"/>
              </a:lnSpc>
              <a:spcBef>
                <a:spcPts val="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where a and b are chosen randomly at the time of hash table initialization</a:t>
            </a:r>
            <a:r>
              <a:rPr lang="en-US" sz="2400" dirty="0">
                <a:latin typeface="Times New Roman" panose="02020603050405020304" pitchFamily="18" charset="0"/>
                <a:cs typeface="Times New Roman" panose="02020603050405020304" pitchFamily="18" charset="0"/>
              </a:rPr>
              <a:t>, and k is the key to be hashed. </a:t>
            </a:r>
          </a:p>
          <a:p>
            <a:pPr marL="1257300" lvl="1" indent="-3429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This ensures the probability of collision remains low due to the random nature of a and b.</a:t>
            </a:r>
          </a:p>
        </p:txBody>
      </p:sp>
    </p:spTree>
    <p:extLst>
      <p:ext uri="{BB962C8B-B14F-4D97-AF65-F5344CB8AC3E}">
        <p14:creationId xmlns:p14="http://schemas.microsoft.com/office/powerpoint/2010/main" val="12447749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DEADFC8-611C-4784-9BE9-E67566FCA9C1}"/>
                  </a:ext>
                </a:extLst>
              </p:cNvPr>
              <p:cNvSpPr/>
              <p:nvPr/>
            </p:nvSpPr>
            <p:spPr>
              <a:xfrm>
                <a:off x="1329981" y="423836"/>
                <a:ext cx="9202309" cy="6346353"/>
              </a:xfrm>
              <a:prstGeom prst="rect">
                <a:avLst/>
              </a:prstGeom>
            </p:spPr>
            <p:txBody>
              <a:bodyPr wrap="square">
                <a:spAutoFit/>
              </a:bodyPr>
              <a:lstStyle/>
              <a:p>
                <a:pPr>
                  <a:spcAft>
                    <a:spcPts val="1800"/>
                  </a:spcAft>
                </a:pPr>
                <a:r>
                  <a:rPr lang="en-US" sz="2800" dirty="0">
                    <a:highlight>
                      <a:srgbClr val="FFFF00"/>
                    </a:highlight>
                    <a:ea typeface="Calibri" panose="020F0502020204030204" pitchFamily="34" charset="0"/>
                    <a:cs typeface="Times New Roman" panose="02020603050405020304" pitchFamily="18" charset="0"/>
                  </a:rPr>
                  <a:t>Fixed Hash Function –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t>
                </a:r>
                <a:r>
                  <a:rPr lang="en-US" sz="2400" dirty="0">
                    <a:latin typeface="Times New Roman" panose="02020603050405020304" pitchFamily="18" charset="0"/>
                    <a:ea typeface="Calibri" panose="020F0502020204030204" pitchFamily="34" charset="0"/>
                    <a:cs typeface="Times New Roman" panose="02020603050405020304" pitchFamily="18" charset="0"/>
                  </a:rPr>
                  <a:t>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hash table’s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trings,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more efficient computation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using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where  C, a constant larger than every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ord</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is instrumental in ensuring that the hash values are distributed more uniformly. For example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329981" y="423836"/>
                <a:ext cx="9202309" cy="6346353"/>
              </a:xfrm>
              <a:prstGeom prst="rect">
                <a:avLst/>
              </a:prstGeom>
              <a:blipFill>
                <a:blip r:embed="rId2"/>
                <a:stretch>
                  <a:fillRect l="-1325" t="-961" r="-1391" b="-1153"/>
                </a:stretch>
              </a:blipFill>
            </p:spPr>
            <p:txBody>
              <a:bodyPr/>
              <a:lstStyle/>
              <a:p>
                <a:r>
                  <a:rPr lang="en-US">
                    <a:noFill/>
                  </a:rPr>
                  <a:t> </a:t>
                </a:r>
              </a:p>
            </p:txBody>
          </p:sp>
        </mc:Fallback>
      </mc:AlternateContent>
    </p:spTree>
    <p:extLst>
      <p:ext uri="{BB962C8B-B14F-4D97-AF65-F5344CB8AC3E}">
        <p14:creationId xmlns:p14="http://schemas.microsoft.com/office/powerpoint/2010/main" val="14272256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D4BC1-A831-521F-980C-2EDB7BBCA2AE}"/>
              </a:ext>
            </a:extLst>
          </p:cNvPr>
          <p:cNvSpPr txBox="1"/>
          <p:nvPr/>
        </p:nvSpPr>
        <p:spPr>
          <a:xfrm>
            <a:off x="1300480" y="1178064"/>
            <a:ext cx="9418320"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For a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using ASCII values where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and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and assuming m=1000 and C=128:</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p>
          <a:p>
            <a:pPr marL="914400" indent="-457200">
              <a:spcAft>
                <a:spcPts val="600"/>
              </a:spcAft>
            </a:pPr>
            <a:r>
              <a:rPr lang="en-US" sz="2400" dirty="0">
                <a:latin typeface="Times New Roman" panose="02020603050405020304" pitchFamily="18" charset="0"/>
                <a:cs typeface="Times New Roman" panose="02020603050405020304" pitchFamily="18" charset="0"/>
              </a:rPr>
              <a:t>      h ← (0 ∗ 128 + 97) mod 1000 = 97 </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second character 'b’:  	</a:t>
            </a:r>
          </a:p>
          <a:p>
            <a:pPr>
              <a:spcAft>
                <a:spcPts val="600"/>
              </a:spcAft>
            </a:pPr>
            <a:r>
              <a:rPr lang="en-US" sz="2400" dirty="0">
                <a:latin typeface="Times New Roman" panose="02020603050405020304" pitchFamily="18" charset="0"/>
                <a:cs typeface="Times New Roman" panose="02020603050405020304" pitchFamily="18" charset="0"/>
              </a:rPr>
              <a:t>	h ← (97 ∗ 128 + 98) mod 1000 = 12514 mod 1000 = 514</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third character 'c’: </a:t>
            </a:r>
          </a:p>
          <a:p>
            <a:pPr>
              <a:spcAft>
                <a:spcPts val="600"/>
              </a:spcAft>
            </a:pPr>
            <a:r>
              <a:rPr lang="en-US" sz="2400" dirty="0">
                <a:latin typeface="Times New Roman" panose="02020603050405020304" pitchFamily="18" charset="0"/>
                <a:cs typeface="Times New Roman" panose="02020603050405020304" pitchFamily="18" charset="0"/>
              </a:rPr>
              <a:t>	h ← (514 ∗ 128 + 99) mod 1000 = 65921 mod 1000 = 921</a:t>
            </a:r>
          </a:p>
          <a:p>
            <a:pPr>
              <a:spcAft>
                <a:spcPts val="600"/>
              </a:spcAft>
            </a:pPr>
            <a:r>
              <a:rPr lang="en-US" sz="2400" dirty="0">
                <a:latin typeface="Times New Roman" panose="02020603050405020304" pitchFamily="18" charset="0"/>
                <a:cs typeface="Times New Roman" panose="02020603050405020304" pitchFamily="18" charset="0"/>
              </a:rPr>
              <a:t>So, the hash value for the string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is 921.</a:t>
            </a:r>
          </a:p>
          <a:p>
            <a:pPr>
              <a:spcAft>
                <a:spcPts val="600"/>
              </a:spcAft>
            </a:pPr>
            <a:r>
              <a:rPr lang="en-US" sz="2400" dirty="0">
                <a:latin typeface="Times New Roman" panose="02020603050405020304" pitchFamily="18" charset="0"/>
                <a:cs typeface="Times New Roman" panose="02020603050405020304" pitchFamily="18" charset="0"/>
              </a:rPr>
              <a:t>Or we write: (((((0 * 128 + 97) mod 1000) * 128 + 98) mod 1000) * 128 + 99) mod 1000 = 921.</a:t>
            </a:r>
          </a:p>
        </p:txBody>
      </p:sp>
    </p:spTree>
    <p:extLst>
      <p:ext uri="{BB962C8B-B14F-4D97-AF65-F5344CB8AC3E}">
        <p14:creationId xmlns:p14="http://schemas.microsoft.com/office/powerpoint/2010/main" val="3481178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111535"/>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02356" y="834981"/>
            <a:ext cx="9749265" cy="6023019"/>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Consider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function 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h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0; C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31415; x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27183; </a:t>
            </a:r>
            <a:r>
              <a:rPr lang="en-US" dirty="0">
                <a:latin typeface="Times New Roman" panose="02020603050405020304" pitchFamily="18" charset="0"/>
                <a:cs typeface="Times New Roman" panose="02020603050405020304" pitchFamily="18" charset="0"/>
              </a:rPr>
              <a:t>//choose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a:t>
            </a:r>
            <a:r>
              <a:rPr lang="en-US" sz="22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h using the current value of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//C and the ordinal value of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 </a:t>
            </a:r>
            <a:r>
              <a:rPr lang="en-US" sz="22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 (C + x) mod (m - 1)}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C using a pseudo-random number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//generator</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if (h &lt; 0) return h +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else return h;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//return the computed hash value h</a:t>
            </a:r>
            <a:endParaRPr lang="en-US" sz="2200"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801955" y="3138294"/>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Tree>
    <p:extLst>
      <p:ext uri="{BB962C8B-B14F-4D97-AF65-F5344CB8AC3E}">
        <p14:creationId xmlns:p14="http://schemas.microsoft.com/office/powerpoint/2010/main" val="30748201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795902"/>
            <a:ext cx="9086806" cy="5896013"/>
          </a:xfrm>
        </p:spPr>
        <p:txBody>
          <a:bodyPr>
            <a:noAutofit/>
          </a:bodyPr>
          <a:lstStyle/>
          <a:p>
            <a:pPr marL="0" indent="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//C is a </a:t>
            </a:r>
            <a:r>
              <a:rPr lang="en-US" sz="2200" spc="-100" dirty="0">
                <a:latin typeface="Consolas" panose="020B0609020204030204" pitchFamily="49" charset="0"/>
                <a:ea typeface="Calibri" panose="020F0502020204030204" pitchFamily="34" charset="0"/>
                <a:cs typeface="Times New Roman" panose="02020603050405020304" pitchFamily="18" charset="0"/>
              </a:rPr>
              <a:t>specific radix</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000" dirty="0">
                <a:latin typeface="Times New Roman" panose="02020603050405020304" pitchFamily="18" charset="0"/>
                <a:cs typeface="Times New Roman" panose="02020603050405020304" pitchFamily="18" charset="0"/>
              </a:rPr>
              <a:t>This method produces a universal hash function, assuming the coefficients are random.</a:t>
            </a:r>
          </a:p>
          <a:p>
            <a:pPr marL="457200" indent="-457200">
              <a:lnSpc>
                <a:spcPct val="100000"/>
              </a:lnSpc>
              <a:spcBef>
                <a:spcPts val="600"/>
              </a:spcBef>
            </a:pPr>
            <a:r>
              <a:rPr lang="en-US" sz="2000" dirty="0">
                <a:highlight>
                  <a:srgbClr val="FFFF00"/>
                </a:highlight>
                <a:latin typeface="Times New Roman" panose="02020603050405020304" pitchFamily="18" charset="0"/>
                <a:cs typeface="Times New Roman" panose="02020603050405020304" pitchFamily="18" charset="0"/>
              </a:rPr>
              <a:t>By varying C with a pseudo-random number generator for each character, </a:t>
            </a:r>
            <a:r>
              <a:rPr lang="en-US" sz="2000" dirty="0">
                <a:latin typeface="Times New Roman" panose="02020603050405020304" pitchFamily="18" charset="0"/>
                <a:cs typeface="Times New Roman" panose="02020603050405020304" pitchFamily="18" charset="0"/>
              </a:rPr>
              <a:t>the function introduces randomness, reducing the chance of collisions for different keys.</a:t>
            </a:r>
            <a:r>
              <a:rPr lang="en-US" sz="2000" dirty="0">
                <a:highlight>
                  <a:srgbClr val="FFFF00"/>
                </a:highlight>
                <a:latin typeface="Times New Roman" panose="02020603050405020304" pitchFamily="18" charset="0"/>
                <a:cs typeface="Times New Roman" panose="02020603050405020304" pitchFamily="18" charset="0"/>
              </a:rPr>
              <a:t> </a:t>
            </a:r>
          </a:p>
          <a:p>
            <a:pPr marL="457200" indent="-457200">
              <a:lnSpc>
                <a:spcPct val="100000"/>
              </a:lnSpc>
              <a:spcBef>
                <a:spcPts val="600"/>
              </a:spcBef>
            </a:pPr>
            <a:r>
              <a:rPr lang="en-US" sz="2000" dirty="0">
                <a:highlight>
                  <a:srgbClr val="FFFF00"/>
                </a:highlight>
                <a:latin typeface="Times New Roman" panose="02020603050405020304" pitchFamily="18" charset="0"/>
                <a:cs typeface="Times New Roman" panose="02020603050405020304" pitchFamily="18" charset="0"/>
              </a:rPr>
              <a:t>Randomly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select the hash function at run time from a pre-defined class of functions (An example of first approach)</a:t>
            </a:r>
            <a:endParaRPr lang="en-US" sz="2000" dirty="0">
              <a:latin typeface="Times New Roman" panose="02020603050405020304" pitchFamily="18" charset="0"/>
              <a:cs typeface="Times New Roman" panose="02020603050405020304" pitchFamily="18" charset="0"/>
            </a:endParaRPr>
          </a:p>
          <a:p>
            <a:pPr marL="457200" indent="-457200">
              <a:lnSpc>
                <a:spcPct val="100000"/>
              </a:lnSpc>
              <a:spcBef>
                <a:spcPts val="600"/>
              </a:spcBef>
            </a:pPr>
            <a:r>
              <a:rPr lang="en-US" sz="2000" dirty="0">
                <a:latin typeface="Times New Roman" panose="02020603050405020304" pitchFamily="18" charset="0"/>
                <a:cs typeface="Times New Roman" panose="02020603050405020304" pitchFamily="18" charset="0"/>
              </a:rPr>
              <a:t>The method helps achieve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0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06D8C-A250-012D-E9B7-98F722CB2E9F}"/>
              </a:ext>
            </a:extLst>
          </p:cNvPr>
          <p:cNvSpPr txBox="1"/>
          <p:nvPr/>
        </p:nvSpPr>
        <p:spPr>
          <a:xfrm>
            <a:off x="1391920" y="82907"/>
            <a:ext cx="9154160" cy="62632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Let's consider an example to illustrate the process:</a:t>
            </a:r>
          </a:p>
          <a:p>
            <a:pPr>
              <a:spcAft>
                <a:spcPts val="600"/>
              </a:spcAft>
            </a:pPr>
            <a:r>
              <a:rPr lang="en-US" sz="2400" dirty="0">
                <a:latin typeface="Times New Roman" panose="02020603050405020304" pitchFamily="18" charset="0"/>
                <a:cs typeface="Times New Roman" panose="02020603050405020304" pitchFamily="18" charset="0"/>
              </a:rPr>
              <a:t>For the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with m = 1000,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p>
          <a:p>
            <a:pPr marL="1371600" indent="-457200">
              <a:spcAft>
                <a:spcPts val="600"/>
              </a:spcAft>
            </a:pPr>
            <a:r>
              <a:rPr lang="en-US" sz="2400" dirty="0">
                <a:latin typeface="Times New Roman" panose="02020603050405020304" pitchFamily="18" charset="0"/>
                <a:cs typeface="Times New Roman" panose="02020603050405020304" pitchFamily="18" charset="0"/>
              </a:rPr>
              <a:t>h ← (0 ∗ 31415 + 97) mod  1000 = 97</a:t>
            </a:r>
          </a:p>
          <a:p>
            <a:pPr marL="1371600" indent="-457200">
              <a:spcAft>
                <a:spcPts val="600"/>
              </a:spcAft>
            </a:pPr>
            <a:r>
              <a:rPr lang="en-US" sz="2400" dirty="0">
                <a:latin typeface="Times New Roman" panose="02020603050405020304" pitchFamily="18" charset="0"/>
                <a:cs typeface="Times New Roman" panose="02020603050405020304" pitchFamily="18" charset="0"/>
              </a:rPr>
              <a:t>C ← (31415 ∗ 27183) mod  999 = 2</a:t>
            </a:r>
          </a:p>
          <a:p>
            <a:pPr>
              <a:spcAft>
                <a:spcPts val="600"/>
              </a:spcAft>
            </a:pPr>
            <a:r>
              <a:rPr lang="en-US" sz="2400" dirty="0">
                <a:latin typeface="Times New Roman" panose="02020603050405020304" pitchFamily="18" charset="0"/>
                <a:cs typeface="Times New Roman" panose="02020603050405020304" pitchFamily="18" charset="0"/>
              </a:rPr>
              <a:t>3.   For the second character 'b'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t>
            </a:r>
          </a:p>
          <a:p>
            <a:pPr marL="1371600" indent="-457200">
              <a:spcAft>
                <a:spcPts val="600"/>
              </a:spcAft>
            </a:pPr>
            <a:r>
              <a:rPr lang="en-US" sz="2400" dirty="0">
                <a:latin typeface="Times New Roman" panose="02020603050405020304" pitchFamily="18" charset="0"/>
                <a:cs typeface="Times New Roman" panose="02020603050405020304" pitchFamily="18" charset="0"/>
              </a:rPr>
              <a:t>h ← (97 ∗ 2 + 98) mod  1000 = 292</a:t>
            </a:r>
          </a:p>
          <a:p>
            <a:pPr marL="1371600" indent="-457200">
              <a:spcAft>
                <a:spcPts val="600"/>
              </a:spcAft>
            </a:pPr>
            <a:r>
              <a:rPr lang="en-US" sz="2400" dirty="0">
                <a:latin typeface="Times New Roman" panose="02020603050405020304" pitchFamily="18" charset="0"/>
                <a:cs typeface="Times New Roman" panose="02020603050405020304" pitchFamily="18" charset="0"/>
              </a:rPr>
              <a:t>C ← (2 ∗ 27183) mod  999 = 549</a:t>
            </a:r>
          </a:p>
          <a:p>
            <a:pPr>
              <a:spcAft>
                <a:spcPts val="600"/>
              </a:spcAft>
            </a:pPr>
            <a:r>
              <a:rPr lang="en-US" sz="2400" dirty="0">
                <a:latin typeface="Times New Roman" panose="02020603050405020304" pitchFamily="18" charset="0"/>
                <a:cs typeface="Times New Roman" panose="02020603050405020304" pitchFamily="18" charset="0"/>
              </a:rPr>
              <a:t>4.   For the third character 'c'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t>
            </a:r>
          </a:p>
          <a:p>
            <a:pPr marL="1371600" indent="-457200">
              <a:spcAft>
                <a:spcPts val="600"/>
              </a:spcAft>
            </a:pPr>
            <a:r>
              <a:rPr lang="en-US" sz="2400" dirty="0">
                <a:latin typeface="Times New Roman" panose="02020603050405020304" pitchFamily="18" charset="0"/>
                <a:cs typeface="Times New Roman" panose="02020603050405020304" pitchFamily="18" charset="0"/>
              </a:rPr>
              <a:t>h ← (292 ∗ 549 + 99) mod  1000 = 380</a:t>
            </a:r>
          </a:p>
          <a:p>
            <a:pPr marL="1371600" indent="-457200">
              <a:spcAft>
                <a:spcPts val="600"/>
              </a:spcAft>
            </a:pPr>
            <a:r>
              <a:rPr lang="en-US" sz="2400" dirty="0">
                <a:latin typeface="Times New Roman" panose="02020603050405020304" pitchFamily="18" charset="0"/>
                <a:cs typeface="Times New Roman" panose="02020603050405020304" pitchFamily="18" charset="0"/>
              </a:rPr>
              <a:t>C ← (549 ∗ 27183) mod  999 = 93</a:t>
            </a:r>
          </a:p>
          <a:p>
            <a:pPr>
              <a:spcAft>
                <a:spcPts val="600"/>
              </a:spcAft>
            </a:pPr>
            <a:r>
              <a:rPr lang="en-US" sz="2400" dirty="0">
                <a:latin typeface="Times New Roman" panose="02020603050405020304" pitchFamily="18" charset="0"/>
                <a:cs typeface="Times New Roman" panose="02020603050405020304" pitchFamily="18" charset="0"/>
              </a:rPr>
              <a:t>5    Since h = 380 is not negative, the final hash value is 380.</a:t>
            </a:r>
          </a:p>
        </p:txBody>
      </p:sp>
    </p:spTree>
    <p:extLst>
      <p:ext uri="{BB962C8B-B14F-4D97-AF65-F5344CB8AC3E}">
        <p14:creationId xmlns:p14="http://schemas.microsoft.com/office/powerpoint/2010/main" val="27987312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t>
                </a:r>
                <a:r>
                  <a:rPr lang="en-US" sz="2400" dirty="0">
                    <a:highlight>
                      <a:srgbClr val="FFFF00"/>
                    </a:highlight>
                    <a:latin typeface="Times New Roman" panose="02020603050405020304" pitchFamily="18" charset="0"/>
                    <a:cs typeface="Times New Roman" panose="02020603050405020304" pitchFamily="18" charset="0"/>
                  </a:rPr>
                  <a:t>p be a large prime number</a:t>
                </a:r>
                <a:r>
                  <a:rPr lang="en-US" sz="2400" dirty="0">
                    <a:latin typeface="Times New Roman" panose="02020603050405020304" pitchFamily="18" charset="0"/>
                    <a:cs typeface="Times New Roman" panose="02020603050405020304" pitchFamily="18" charset="0"/>
                  </a:rPr>
                  <a:t> such that </a:t>
                </a:r>
                <a:r>
                  <a:rPr lang="en-US" sz="2400" dirty="0">
                    <a:highlight>
                      <a:srgbClr val="FFFF00"/>
                    </a:highlight>
                    <a:latin typeface="Times New Roman" panose="02020603050405020304" pitchFamily="18" charset="0"/>
                    <a:cs typeface="Times New Roman" panose="02020603050405020304" pitchFamily="18" charset="0"/>
                  </a:rPr>
                  <a:t>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t>
                </a:r>
                <a:r>
                  <a:rPr lang="en-US" sz="2400" dirty="0">
                    <a:highlight>
                      <a:srgbClr val="FFFF00"/>
                    </a:highlight>
                    <a:latin typeface="Times New Roman" panose="02020603050405020304" pitchFamily="18" charset="0"/>
                    <a:cs typeface="Times New Roman" panose="02020603050405020304" pitchFamily="18" charset="0"/>
                  </a:rPr>
                  <a:t>a &gt; 0 be a positive integer smaller than p,</a:t>
                </a:r>
                <a:r>
                  <a:rPr lang="en-US" sz="2400" dirty="0">
                    <a:latin typeface="Times New Roman" panose="02020603050405020304" pitchFamily="18" charset="0"/>
                    <a:cs typeface="Times New Roman" panose="02020603050405020304" pitchFamily="18" charset="0"/>
                  </a:rPr>
                  <a:t> and </a:t>
                </a:r>
                <a:r>
                  <a:rPr lang="en-US" sz="2400" dirty="0">
                    <a:highlight>
                      <a:srgbClr val="FFFF00"/>
                    </a:highlight>
                    <a:latin typeface="Times New Roman" panose="02020603050405020304" pitchFamily="18" charset="0"/>
                    <a:cs typeface="Times New Roman" panose="02020603050405020304" pitchFamily="18" charset="0"/>
                  </a:rPr>
                  <a:t>b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t>
                </a:r>
                <a:r>
                  <a:rPr lang="en-US" sz="2400" dirty="0">
                    <a:highlight>
                      <a:srgbClr val="FFFF00"/>
                    </a:highlight>
                    <a:latin typeface="Times New Roman" panose="02020603050405020304" pitchFamily="18" charset="0"/>
                    <a:cs typeface="Times New Roman" panose="02020603050405020304" pitchFamily="18" charset="0"/>
                  </a:rPr>
                  <a:t>a and b are selected randomly, then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H</a:t>
                </a:r>
                <a:r>
                  <a:rPr lang="en-US" sz="2400" baseline="-25000" dirty="0" err="1">
                    <a:highlight>
                      <a:srgbClr val="FFFF00"/>
                    </a:highlight>
                    <a:latin typeface="Times New Roman" panose="02020603050405020304" pitchFamily="18" charset="0"/>
                    <a:cs typeface="Times New Roman" panose="02020603050405020304" pitchFamily="18" charset="0"/>
                  </a:rPr>
                  <a:t>a.b</a:t>
                </a:r>
                <a:r>
                  <a:rPr lang="en-US" sz="2400" baseline="-25000" dirty="0">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(k) = ((( a*k + b) mod p) mod m)              </a:t>
                </a:r>
                <a:r>
                  <a:rPr lang="en-US" sz="2400" dirty="0">
                    <a:latin typeface="Times New Roman" panose="02020603050405020304" pitchFamily="18" charset="0"/>
                    <a:cs typeface="Times New Roman" panose="02020603050405020304" pitchFamily="18" charset="0"/>
                  </a:rPr>
                  <a:t>….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a well-known universal hash function.</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26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7FF683-655B-AE3D-B720-03854A26D297}"/>
                  </a:ext>
                </a:extLst>
              </p:cNvPr>
              <p:cNvSpPr txBox="1"/>
              <p:nvPr/>
            </p:nvSpPr>
            <p:spPr>
              <a:xfrm>
                <a:off x="1886858" y="1543857"/>
                <a:ext cx="9376228" cy="4165499"/>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The Universality of the Hash Function</a:t>
                </a:r>
              </a:p>
              <a:p>
                <a:pPr marL="465138" indent="-465138">
                  <a:lnSpc>
                    <a:spcPct val="100000"/>
                  </a:lnSpc>
                  <a:spcBef>
                    <a:spcPts val="0"/>
                  </a:spcBef>
                  <a:spcAft>
                    <a:spcPts val="600"/>
                  </a:spcAft>
                </a:pP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is said to be universal if the probability of two distinct keys colliding (i.e., mapping to the same hash value) is low.</a:t>
                </a: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Formally, a family of hash functions H is universal if, 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a:lnSpc>
                    <a:spcPct val="100000"/>
                  </a:lnSpc>
                  <a:spcBef>
                    <a:spcPts val="0"/>
                  </a:spcBef>
                  <a:spcAft>
                    <a:spcPts val="600"/>
                  </a:spcAft>
                </a:pPr>
                <a:r>
                  <a:rPr lang="pt-BR" sz="2400" dirty="0"/>
                  <a:t>	</a:t>
                </a:r>
                <a:r>
                  <a:rPr lang="pt-BR" sz="2800" dirty="0">
                    <a:highlight>
                      <a:srgbClr val="FFFF00"/>
                    </a:highlight>
                    <a:latin typeface="Times New Roman" panose="02020603050405020304" pitchFamily="18" charset="0"/>
                    <a:cs typeface="Times New Roman" panose="02020603050405020304" pitchFamily="18" charset="0"/>
                  </a:rPr>
                  <a:t>Pr</a:t>
                </a:r>
                <a:r>
                  <a:rPr lang="pt-BR" sz="2800" baseline="-25000" dirty="0">
                    <a:highlight>
                      <a:srgbClr val="FFFF00"/>
                    </a:highlight>
                    <a:latin typeface="Times New Roman" panose="02020603050405020304" pitchFamily="18" charset="0"/>
                    <a:cs typeface="Times New Roman" panose="02020603050405020304" pitchFamily="18" charset="0"/>
                  </a:rPr>
                  <a:t>h∈H</a:t>
                </a:r>
                <a:r>
                  <a:rPr lang="pt-BR" sz="2800" dirty="0">
                    <a:highlight>
                      <a:srgbClr val="FFFF00"/>
                    </a:highlight>
                    <a:latin typeface="Times New Roman" panose="02020603050405020304" pitchFamily="18" charset="0"/>
                    <a:cs typeface="Times New Roman" panose="02020603050405020304" pitchFamily="18" charset="0"/>
                  </a:rPr>
                  <a:t>​[h(k</a:t>
                </a:r>
                <a:r>
                  <a:rPr lang="pt-BR" sz="2800" baseline="-25000" dirty="0">
                    <a:highlight>
                      <a:srgbClr val="FFFF00"/>
                    </a:highlight>
                    <a:latin typeface="Times New Roman" panose="02020603050405020304" pitchFamily="18" charset="0"/>
                    <a:cs typeface="Times New Roman" panose="02020603050405020304" pitchFamily="18" charset="0"/>
                  </a:rPr>
                  <a:t>1</a:t>
                </a:r>
                <a:r>
                  <a:rPr lang="pt-BR" sz="2800" dirty="0">
                    <a:highlight>
                      <a:srgbClr val="FFFF00"/>
                    </a:highlight>
                    <a:latin typeface="Times New Roman" panose="02020603050405020304" pitchFamily="18" charset="0"/>
                    <a:cs typeface="Times New Roman" panose="02020603050405020304" pitchFamily="18" charset="0"/>
                  </a:rPr>
                  <a:t>​) = h(k</a:t>
                </a:r>
                <a:r>
                  <a:rPr lang="pt-BR" sz="2800" baseline="-25000" dirty="0">
                    <a:highlight>
                      <a:srgbClr val="FFFF00"/>
                    </a:highlight>
                    <a:latin typeface="Times New Roman" panose="02020603050405020304" pitchFamily="18" charset="0"/>
                    <a:cs typeface="Times New Roman" panose="02020603050405020304" pitchFamily="18" charset="0"/>
                  </a:rPr>
                  <a:t>2​</a:t>
                </a:r>
                <a:r>
                  <a:rPr lang="pt-BR" sz="2800" dirty="0">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f>
                      <m:fPr>
                        <m:ctrlPr>
                          <a:rPr lang="pt-BR" sz="2800" i="1" dirty="0" smtClean="0">
                            <a:highlight>
                              <a:srgbClr val="FFFF00"/>
                            </a:highlight>
                            <a:latin typeface="Cambria Math" panose="02040503050406030204" pitchFamily="18" charset="0"/>
                          </a:rPr>
                        </m:ctrlPr>
                      </m:fPr>
                      <m:num>
                        <m:r>
                          <a:rPr lang="en-US" sz="2800" b="0" i="1" dirty="0" smtClean="0">
                            <a:highlight>
                              <a:srgbClr val="FFFF00"/>
                            </a:highlight>
                            <a:latin typeface="Cambria Math" panose="02040503050406030204" pitchFamily="18" charset="0"/>
                          </a:rPr>
                          <m:t>1</m:t>
                        </m:r>
                      </m:num>
                      <m:den>
                        <m:r>
                          <a:rPr lang="en-US" sz="2800" b="0" i="1" dirty="0" smtClean="0">
                            <a:highlight>
                              <a:srgbClr val="FFFF00"/>
                            </a:highlight>
                            <a:latin typeface="Cambria Math" panose="02040503050406030204" pitchFamily="18" charset="0"/>
                          </a:rPr>
                          <m:t>𝑚</m:t>
                        </m:r>
                      </m:den>
                    </m:f>
                  </m:oMath>
                </a14:m>
                <a:r>
                  <a:rPr lang="pt-BR" sz="2800" dirty="0">
                    <a:highlight>
                      <a:srgbClr val="FFFF00"/>
                    </a:highlight>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F7FF683-655B-AE3D-B720-03854A26D297}"/>
                  </a:ext>
                </a:extLst>
              </p:cNvPr>
              <p:cNvSpPr txBox="1">
                <a:spLocks noRot="1" noChangeAspect="1" noMove="1" noResize="1" noEditPoints="1" noAdjustHandles="1" noChangeArrowheads="1" noChangeShapeType="1" noTextEdit="1"/>
              </p:cNvSpPr>
              <p:nvPr/>
            </p:nvSpPr>
            <p:spPr>
              <a:xfrm>
                <a:off x="1886858" y="1543857"/>
                <a:ext cx="9376228" cy="4165499"/>
              </a:xfrm>
              <a:prstGeom prst="rect">
                <a:avLst/>
              </a:prstGeom>
              <a:blipFill>
                <a:blip r:embed="rId2"/>
                <a:stretch>
                  <a:fillRect l="-1365" t="-1462" r="-390" b="-2339"/>
                </a:stretch>
              </a:blipFill>
            </p:spPr>
            <p:txBody>
              <a:bodyPr/>
              <a:lstStyle/>
              <a:p>
                <a:r>
                  <a:rPr lang="en-US">
                    <a:noFill/>
                  </a:rPr>
                  <a:t> </a:t>
                </a:r>
              </a:p>
            </p:txBody>
          </p:sp>
        </mc:Fallback>
      </mc:AlternateContent>
    </p:spTree>
    <p:extLst>
      <p:ext uri="{BB962C8B-B14F-4D97-AF65-F5344CB8AC3E}">
        <p14:creationId xmlns:p14="http://schemas.microsoft.com/office/powerpoint/2010/main" val="4175313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FF683-655B-AE3D-B720-03854A26D297}"/>
              </a:ext>
            </a:extLst>
          </p:cNvPr>
          <p:cNvSpPr txBox="1"/>
          <p:nvPr/>
        </p:nvSpPr>
        <p:spPr>
          <a:xfrm>
            <a:off x="1814287" y="379303"/>
            <a:ext cx="9376228" cy="6309420"/>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Explanation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 when a and b are randomly chosen.</a:t>
            </a: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Prime Number p:  </a:t>
            </a:r>
            <a:r>
              <a:rPr lang="en-US" sz="2400" dirty="0">
                <a:latin typeface="Times New Roman" panose="02020603050405020304" pitchFamily="18" charset="0"/>
                <a:cs typeface="Times New Roman" panose="02020603050405020304" pitchFamily="18" charset="0"/>
              </a:rPr>
              <a:t>Using a large prime number p ensures a good distribution of hash values. </a:t>
            </a:r>
          </a:p>
          <a:p>
            <a:pPr marL="914400"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modulo operation with p helps distribute keys uniformly across the available hash space.</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Random Coefficients a and b: </a:t>
            </a:r>
            <a:r>
              <a:rPr lang="en-US" sz="2400" dirty="0">
                <a:latin typeface="Times New Roman" panose="02020603050405020304" pitchFamily="18" charset="0"/>
                <a:cs typeface="Times New Roman" panose="02020603050405020304" pitchFamily="18" charset="0"/>
              </a:rPr>
              <a:t>The random coefficients a and b ensure that the hash function behaves differently for different choices, reducing the likelihood of collisions.</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Modulo m: </a:t>
            </a:r>
            <a:r>
              <a:rPr lang="en-US" sz="2400" dirty="0">
                <a:latin typeface="Times New Roman" panose="02020603050405020304" pitchFamily="18" charset="0"/>
                <a:cs typeface="Times New Roman" panose="02020603050405020304" pitchFamily="18" charset="0"/>
              </a:rPr>
              <a:t>The final modulo operation with m ensures that the hash value falls within the desired range (0 to m-1). </a:t>
            </a:r>
          </a:p>
          <a:p>
            <a:pPr marL="914400" indent="-465138">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4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48578</TotalTime>
  <Words>20044</Words>
  <Application>Microsoft Office PowerPoint</Application>
  <PresentationFormat>Widescreen</PresentationFormat>
  <Paragraphs>1602</Paragraphs>
  <Slides>172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172</vt:i4>
      </vt:variant>
    </vt:vector>
  </HeadingPairs>
  <TitlesOfParts>
    <vt:vector size="181" baseType="lpstr">
      <vt:lpstr>Arial</vt:lpstr>
      <vt:lpstr>Calibri</vt:lpstr>
      <vt:lpstr>Calibri Light</vt:lpstr>
      <vt:lpstr>Cambria Math</vt:lpstr>
      <vt:lpstr>Consolas</vt:lpstr>
      <vt:lpstr>Inter</vt:lpstr>
      <vt:lpstr>Times New Roman</vt:lpstr>
      <vt:lpstr>Wingdings</vt:lpstr>
      <vt:lpstr>Office Theme</vt:lpstr>
      <vt:lpstr>Chapter 01_07</vt:lpstr>
      <vt:lpstr>   Direct-Addressing Table[4 – 11]  Hash tables [12 – 25] Collision Resolutions [26-54]  Linear Probing [27-31]               Open Hashing (Chaining) [32 - 56]                        Load Factor [38], Simple Uniform hashing [19, 43], and                         Performance Analysis [42-54]                Good Hash functions [57 – 112 ]            Assumptions [59], Key Interpretations [65-70],                         Modular Hashing [72 - 76], Multiplication Hashing [77 - 83],                         Universal hashing [84-112]              Open Addressing (Closed Hashing)[113 - 175]                        Linear Probing [130 - 139], Quadratic Probing [141 -143 ],                          Double Hashing [145 - 153]            Analysis of Open Addressing [155 - 175 ]  </vt:lpstr>
      <vt:lpstr>Direct-Address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of Hashing with Linear Probing (or called Closed Hashing) </vt:lpstr>
      <vt:lpstr>PowerPoint Presentation</vt:lpstr>
      <vt:lpstr>PowerPoint Presentation</vt:lpstr>
      <vt:lpstr>PowerPoint Presentation</vt:lpstr>
      <vt:lpstr>PowerPoint Presentation</vt:lpstr>
      <vt:lpstr>Collision Resolution by Chaining (or called Open Hashing) </vt:lpstr>
      <vt:lpstr>Collision Resolution by Chaining (or called Open Hashing) </vt:lpstr>
      <vt:lpstr>Time Efficiency for the Collision Resolution by Chaining</vt:lpstr>
      <vt:lpstr>Time Efficiency for the Collision Resolution by Chaining (Open Hashing)</vt:lpstr>
      <vt:lpstr>Time Efficiency for the Collision Resolution by Chaining</vt:lpstr>
      <vt:lpstr>Performance of Hashing with Chaining (or called Open Hashing) </vt:lpstr>
      <vt:lpstr>Analysis of Hashing with Chaining (or called Open Hashing) </vt:lpstr>
      <vt:lpstr>Analysis of Hashing with Chaining (or called Open Hashing) </vt:lpstr>
      <vt:lpstr>Performance of Hashing with Chaining (or called Open Hashing) </vt:lpstr>
      <vt:lpstr>Performance of Hashing with Chaining (or called Open Hashing) </vt:lpstr>
      <vt:lpstr> Average-Case Performance Analysis of Hashing with Chaining (or called Open Hashing) </vt:lpstr>
      <vt:lpstr> Average-Case Performance Analysis of Hashing with Chaining (or called Open Hashing) </vt:lpstr>
      <vt:lpstr> Average-Case Performance 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PowerPoint Presentation</vt:lpstr>
      <vt:lpstr>PowerPoint Presentation</vt:lpstr>
      <vt:lpstr>PowerPoint Presentation</vt:lpstr>
      <vt:lpstr>Hash Function – What makes a good hash function?</vt:lpstr>
      <vt:lpstr>Hash Function – What makes a good hash function?</vt:lpstr>
      <vt:lpstr>Hash Function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PowerPoint Presentation</vt:lpstr>
      <vt:lpstr>Hash Functions – What makes a good hash function?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778</cp:revision>
  <cp:lastPrinted>2022-02-21T15:09:35Z</cp:lastPrinted>
  <dcterms:created xsi:type="dcterms:W3CDTF">2016-10-13T00:10:31Z</dcterms:created>
  <dcterms:modified xsi:type="dcterms:W3CDTF">2025-03-03T18:14:50Z</dcterms:modified>
</cp:coreProperties>
</file>