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47" r:id="rId3"/>
    <p:sldId id="339" r:id="rId4"/>
    <p:sldId id="554" r:id="rId5"/>
    <p:sldId id="550" r:id="rId6"/>
    <p:sldId id="555" r:id="rId7"/>
    <p:sldId id="559" r:id="rId8"/>
    <p:sldId id="560" r:id="rId9"/>
    <p:sldId id="341" r:id="rId10"/>
    <p:sldId id="535" r:id="rId11"/>
    <p:sldId id="375" r:id="rId12"/>
    <p:sldId id="563" r:id="rId13"/>
    <p:sldId id="564" r:id="rId14"/>
    <p:sldId id="565" r:id="rId15"/>
    <p:sldId id="551" r:id="rId16"/>
    <p:sldId id="430" r:id="rId17"/>
    <p:sldId id="553" r:id="rId18"/>
    <p:sldId id="472" r:id="rId19"/>
    <p:sldId id="548" r:id="rId20"/>
    <p:sldId id="549" r:id="rId21"/>
    <p:sldId id="501" r:id="rId22"/>
    <p:sldId id="466" r:id="rId2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11" autoAdjust="0"/>
    <p:restoredTop sz="94660"/>
  </p:normalViewPr>
  <p:slideViewPr>
    <p:cSldViewPr snapToGrid="0">
      <p:cViewPr varScale="1">
        <p:scale>
          <a:sx n="66" d="100"/>
          <a:sy n="66" d="100"/>
        </p:scale>
        <p:origin x="2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5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/>
              <a:t>Chapter 01_04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Prime Numbers</a:t>
            </a:r>
          </a:p>
          <a:p>
            <a:r>
              <a:rPr lang="en-US" sz="3600" dirty="0"/>
              <a:t>Sieve Algorithm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8F30F11-1EB4-47FE-8329-E1DA87CF82C7}"/>
              </a:ext>
            </a:extLst>
          </p:cNvPr>
          <p:cNvSpPr txBox="1"/>
          <p:nvPr/>
        </p:nvSpPr>
        <p:spPr>
          <a:xfrm>
            <a:off x="1251001" y="226643"/>
            <a:ext cx="10139809" cy="62955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64807" y="110561"/>
                <a:ext cx="9112195" cy="64191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Algorithm Sieve(n)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//Implements the sieve of Eratosthenes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DE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Input: An integer n ≥ 2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Output: Array L of all prime numbers less than or equal to n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p ← 2 to n  do  A[p] ← p;   //Generate a copy of the number from 2 on.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p ← 2 to </a:t>
                </a:r>
                <a:r>
                  <a:rPr lang="en-US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 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 {    //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times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A[p] ≠ 0  //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 has not been eliminated on previous passes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{	j ← p * p;  // size of p * size of p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size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* size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while j ≤ n do </a:t>
                </a:r>
                <a:r>
                  <a:rPr lang="en-US" b="1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{</a:t>
                </a:r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//says n times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A[j] ← 0;  //mark the element as eliminated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r>
                  <a:rPr lang="en-US" b="1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 ← j + p; </a:t>
                </a:r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//j = p*p + p = (p+1)p</a:t>
                </a:r>
                <a:r>
                  <a:rPr lang="en-US" b="1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</a:t>
                </a:r>
                <a:r>
                  <a:rPr lang="en-US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//end </a:t>
                </a:r>
                <a:r>
                  <a:rPr lang="en-US" dirty="0" err="1">
                    <a:solidFill>
                      <a:srgbClr val="008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while_do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} //end if (else back to for after p = p+1)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 = p + 1;</a:t>
                </a:r>
                <a:endParaRPr lang="en-US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/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} //end for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//copy the remaining elements of A to array L of the primes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← 0;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p ← 2  to n  do {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if  A[p] ≠ 0  {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L[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] ← A[p];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←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+ 1; } //end if 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 //end for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return L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807" y="110561"/>
                <a:ext cx="9112195" cy="6419193"/>
              </a:xfrm>
              <a:prstGeom prst="rect">
                <a:avLst/>
              </a:prstGeom>
              <a:blipFill>
                <a:blip r:embed="rId2"/>
                <a:stretch>
                  <a:fillRect l="-736" t="-475" b="-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B33E7E8F-F169-4B0B-98C5-016240526ACA}"/>
              </a:ext>
            </a:extLst>
          </p:cNvPr>
          <p:cNvSpPr/>
          <p:nvPr/>
        </p:nvSpPr>
        <p:spPr>
          <a:xfrm rot="20706359" flipH="1">
            <a:off x="758322" y="2306012"/>
            <a:ext cx="376201" cy="302004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92017" y="4754503"/>
            <a:ext cx="5678483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33FF"/>
                </a:solidFill>
              </a:rPr>
              <a:t>A[2] = 2, A[4] = 0 A[6]=0, A[8]=0, A[10]=0, A[12] =0, A[14]=0, A[16]=0, A[18]=0, A[20]=0, A[22]=0, A[24]=0, A[26]=0, A[28]=0, A[30]=0, …, A[48]=0. </a:t>
            </a:r>
          </a:p>
          <a:p>
            <a:r>
              <a:rPr lang="en-US" dirty="0">
                <a:solidFill>
                  <a:srgbClr val="C00000"/>
                </a:solidFill>
              </a:rPr>
              <a:t>A[3]= 3, A[9]=0, A[12] = 0, A[15] = 0, A[18]=0, A[21] = 0, A[24] = 0, A[27]=0, A[30]=0, A[33]=0, …, A[45]=0, A[48]=0. </a:t>
            </a:r>
          </a:p>
          <a:p>
            <a:r>
              <a:rPr lang="en-US" dirty="0"/>
              <a:t>A[5] =5, A[25] = 0, A[30]=0, A[35]=0, A[40]=0, A[45]=0. </a:t>
            </a:r>
          </a:p>
        </p:txBody>
      </p:sp>
      <p:pic>
        <p:nvPicPr>
          <p:cNvPr id="6" name="Picture 5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77" y="2177592"/>
            <a:ext cx="742596" cy="47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Brace 2"/>
          <p:cNvSpPr/>
          <p:nvPr/>
        </p:nvSpPr>
        <p:spPr>
          <a:xfrm>
            <a:off x="9171432" y="1892808"/>
            <a:ext cx="228600" cy="22037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518904" y="733222"/>
                <a:ext cx="1636776" cy="397031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“if A[p] ≠ 0”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checks whether p is a prime. If p is not a prime, then </a:t>
                </a:r>
                <a:r>
                  <a:rPr lang="en-US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p*p, (p*p +1), (p*p +2),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…</a:t>
                </a:r>
                <a:r>
                  <a:rPr lang="en-US" sz="1800" dirty="0">
                    <a:solidFill>
                      <a:srgbClr val="0000CC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18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n,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 A[p*p], A[(p+1)*p], A[(</a:t>
                </a:r>
                <a:r>
                  <a:rPr lang="en-US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p+2)*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p], … have been eliminated on previous passes.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8904" y="733222"/>
                <a:ext cx="1636776" cy="3970318"/>
              </a:xfrm>
              <a:prstGeom prst="rect">
                <a:avLst/>
              </a:prstGeom>
              <a:blipFill>
                <a:blip r:embed="rId4"/>
                <a:stretch>
                  <a:fillRect l="-2963" t="-612" r="-4074" b="-1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>
            <a:off x="8330184" y="877824"/>
            <a:ext cx="1188720" cy="1138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215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AE841DEB-3ECA-57B1-29AF-DE0E5333EA9E}"/>
              </a:ext>
            </a:extLst>
          </p:cNvPr>
          <p:cNvSpPr txBox="1"/>
          <p:nvPr/>
        </p:nvSpPr>
        <p:spPr>
          <a:xfrm>
            <a:off x="744960" y="539273"/>
            <a:ext cx="5052291" cy="4501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35018" y="1738447"/>
                <a:ext cx="9428054" cy="2911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How fast is the algorithm?</a:t>
                </a: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n = 48, p*p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48 implying that p = 5, eliminate 23 of 2, 7 of 3, and 2 of 5 with a total of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 numbers out of 48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n = 49, p = 7, eliminate 23 of 2, 7 of 2, 2 of 5, and 1 of 7 with a total of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33 numbers out of 49.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n = 63 implies that p = 7, eliminate 30 of 2, 10 of 3, 3 of 5, and 1 of 7 with a total of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44 numbers out of 63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018" y="1738447"/>
                <a:ext cx="9428054" cy="2911695"/>
              </a:xfrm>
              <a:prstGeom prst="rect">
                <a:avLst/>
              </a:prstGeom>
              <a:blipFill>
                <a:blip r:embed="rId2"/>
                <a:stretch>
                  <a:fillRect l="-840" t="-1464" r="-452" b="-33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Image result for smiley face images">
            <a:extLst>
              <a:ext uri="{FF2B5EF4-FFF2-40B4-BE49-F238E27FC236}">
                <a16:creationId xmlns:a16="http://schemas.microsoft.com/office/drawing/2014/main" id="{AF9F398B-A752-44B3-A86E-9F9F4AC3A2B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25996">
            <a:off x="635073" y="1108053"/>
            <a:ext cx="730509" cy="51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185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763AE4A-4F62-1391-E239-A4EC3F6720FB}"/>
                  </a:ext>
                </a:extLst>
              </p:cNvPr>
              <p:cNvSpPr txBox="1"/>
              <p:nvPr/>
            </p:nvSpPr>
            <p:spPr>
              <a:xfrm>
                <a:off x="1640541" y="1362635"/>
                <a:ext cx="8910917" cy="46898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time complexity O(n loglog n)for the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Sieve of Eratosthenes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derived by analyzing the number of operations performed during the marking of multiples.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Steps of the Algorithm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algorithm iterates over all integers from 2 to n and marks multiples of each prime as non-prime.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each prime p, the algorithm marks its multiples 2p, 3p, …,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≤ n.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number of times a number x is marked is </a:t>
                </a:r>
                <a:r>
                  <a:rPr lang="en-US" sz="2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multiple times, once for each prime factor dividing x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(i.e., approximately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where p is each prime factor of x).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763AE4A-4F62-1391-E239-A4EC3F672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541" y="1362635"/>
                <a:ext cx="8910917" cy="4689810"/>
              </a:xfrm>
              <a:prstGeom prst="rect">
                <a:avLst/>
              </a:prstGeom>
              <a:blipFill>
                <a:blip r:embed="rId2"/>
                <a:stretch>
                  <a:fillRect l="-1026" t="-1040" b="-2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640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E1A348-0C8A-C770-D925-82019CA02825}"/>
                  </a:ext>
                </a:extLst>
              </p:cNvPr>
              <p:cNvSpPr txBox="1"/>
              <p:nvPr/>
            </p:nvSpPr>
            <p:spPr>
              <a:xfrm>
                <a:off x="1296956" y="335846"/>
                <a:ext cx="8892074" cy="62852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Analysis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marking operation dominates the time complexity, so we need to count how many markings occur: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Marking Multiples for a Single Prime p: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 prime p, the multiples 2p, 3p, …,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n are marked.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number of multiples marked for p is approximately ⌊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⌋ 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Summing Over All Primes: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find the total number of markings, sum ⌊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⌋ over all primes p ≤ n: </a:t>
                </a:r>
              </a:p>
              <a:p>
                <a:pPr lvl="1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Total Markings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≤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​.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Estimating the Sum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≤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sum of reciprocals of primes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≤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​ is known to grow asymptotically as log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n.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Therefore: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≤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​≈ n log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+ B.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E1A348-0C8A-C770-D925-82019CA02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956" y="335846"/>
                <a:ext cx="8892074" cy="6285247"/>
              </a:xfrm>
              <a:prstGeom prst="rect">
                <a:avLst/>
              </a:prstGeom>
              <a:blipFill>
                <a:blip r:embed="rId2"/>
                <a:stretch>
                  <a:fillRect l="-1097" t="-776" r="-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691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3D1A5-D57B-D0D5-66FC-9EB12EAA0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DCE4F1-4EEE-F765-07DB-A252DFCCE5E7}"/>
                  </a:ext>
                </a:extLst>
              </p:cNvPr>
              <p:cNvSpPr txBox="1"/>
              <p:nvPr/>
            </p:nvSpPr>
            <p:spPr>
              <a:xfrm>
                <a:off x="1746068" y="685782"/>
                <a:ext cx="8480407" cy="56598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Conclusion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complexity: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total number of markings is proportional to n loglog n. Hence,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time complexity of the algorithm is O(n log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n),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 is much faster than a naive method of checking each number for primality individually O(n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√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n).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time efficiency of the Sieve of Eratosthenes depends on how efficiently we mark multiples of primes up to a given number n.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 Complexity: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algorithm requires an array of size O(n), leading to O(n) space complexity.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DCE4F1-4EEE-F765-07DB-A252DFCCE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068" y="685782"/>
                <a:ext cx="8480407" cy="5659819"/>
              </a:xfrm>
              <a:prstGeom prst="rect">
                <a:avLst/>
              </a:prstGeom>
              <a:blipFill>
                <a:blip r:embed="rId2"/>
                <a:stretch>
                  <a:fillRect l="-1078" t="-861" r="-934" b="-1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5362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3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64210" y="1985219"/>
                <a:ext cx="9159903" cy="3280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600" dirty="0">
                    <a:solidFill>
                      <a:srgbClr val="0000FF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Theorem 0.15   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prime distribution theorem - </a:t>
                </a:r>
                <a:r>
                  <a:rPr lang="en-US" sz="24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Lagrange’s prime number theorem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b="0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→ 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US" sz="2400" i="1">
                                        <a:solidFill>
                                          <a:srgbClr val="0000FF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smtClean="0">
                                        <a:solidFill>
                                          <a:srgbClr val="0000FF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00FF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den>
                            </m:f>
                          </m:den>
                        </m:f>
                      </m:e>
                    </m:func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number of prime less than or equal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As n grows larger and tends to infinity,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asymptotically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 the natural of ln n is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where e = 2.718. </a:t>
                </a:r>
                <a:r>
                  <a:rPr lang="en-US" sz="2400" dirty="0" err="1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 err="1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dirty="0" err="1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lang="en-US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n.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210" y="1985219"/>
                <a:ext cx="9159903" cy="3280065"/>
              </a:xfrm>
              <a:prstGeom prst="rect">
                <a:avLst/>
              </a:prstGeom>
              <a:blipFill>
                <a:blip r:embed="rId2"/>
                <a:stretch>
                  <a:fillRect l="-1198" t="-1487" b="-3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1BCE82D8-918A-4B93-A540-6E672DE82F2C}"/>
              </a:ext>
            </a:extLst>
          </p:cNvPr>
          <p:cNvSpPr/>
          <p:nvPr/>
        </p:nvSpPr>
        <p:spPr>
          <a:xfrm>
            <a:off x="1664210" y="680468"/>
            <a:ext cx="3624710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i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Search of a Large Prime</a:t>
            </a: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515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F512DE-2015-E828-B636-6D711A5D24A1}"/>
                  </a:ext>
                </a:extLst>
              </p:cNvPr>
              <p:cNvSpPr txBox="1"/>
              <p:nvPr/>
            </p:nvSpPr>
            <p:spPr>
              <a:xfrm>
                <a:off x="1376855" y="1993335"/>
                <a:ext cx="9028386" cy="4864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Calculation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 given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let compute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using the approximation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n = 1000,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(1000)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1000</m:t>
                        </m:r>
                      </m:num>
                      <m:den>
                        <m:func>
                          <m:func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1000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6.907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144.76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n = 10,000,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(10,000)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10,000</m:t>
                        </m:r>
                      </m:num>
                      <m:den>
                        <m:func>
                          <m:func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10,000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10,000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10,000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9.210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1085.7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actual value of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(1000)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168 primes, and for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(10,000)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1229.</a:t>
                </a:r>
              </a:p>
              <a:p>
                <a:pPr marL="342900" indent="-3429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Prime Number Theorem provides a powerful for estimating the number of primes less than a given number n.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F512DE-2015-E828-B636-6D711A5D2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855" y="1993335"/>
                <a:ext cx="9028386" cy="4864665"/>
              </a:xfrm>
              <a:prstGeom prst="rect">
                <a:avLst/>
              </a:prstGeom>
              <a:blipFill>
                <a:blip r:embed="rId2"/>
                <a:stretch>
                  <a:fillRect l="-1080" t="-1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667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94846" y="993670"/>
                <a:ext cx="9159903" cy="5460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we randomly choose an integer between 1 and n = 10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according to the uniform distribution, the probability of it being prime is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16</m:t>
                                </m:r>
                              </m:sup>
                            </m:sSup>
                          </m:e>
                        </m:func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=0.027143.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Suppose we choose 200 such numbers at random. The probability of them all not being prime is then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(1 – 0.027143)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0.004.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we randomly choose an integer between 1 and n = 10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according to the uniform distribution, the probability of it being prime is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</m:sup>
                            </m:sSup>
                          </m:e>
                        </m:func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=0.0043429.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Suppose we choose 200 such numbers at random. The probability of them all not being prime is then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(1 – 0.0043429)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= 0.04.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846" y="993670"/>
                <a:ext cx="9159903" cy="5460854"/>
              </a:xfrm>
              <a:prstGeom prst="rect">
                <a:avLst/>
              </a:prstGeom>
              <a:blipFill>
                <a:blip r:embed="rId2"/>
                <a:stretch>
                  <a:fillRect l="-865" t="-781" b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3128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965CDFD-DB50-4BE8-BF72-CADECC37AB30}"/>
                  </a:ext>
                </a:extLst>
              </p:cNvPr>
              <p:cNvSpPr/>
              <p:nvPr/>
            </p:nvSpPr>
            <p:spPr>
              <a:xfrm>
                <a:off x="1987421" y="1099840"/>
                <a:ext cx="8621486" cy="5285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Another way to look at the time efficiency</a:t>
                </a: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Time efficiency for the algorithm of Sieve(n)</a:t>
                </a: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24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outer loop has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iterations.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each of the outer loop iterations, the inner loop has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iterations based on the prime distribution theorem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complexity of the algorithm sieve(n) is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) which is  O(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).</a:t>
                </a:r>
              </a:p>
              <a:p>
                <a:endParaRPr lang="en-US" sz="24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2400" dirty="0">
                  <a:effectLst/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965CDFD-DB50-4BE8-BF72-CADECC37AB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421" y="1099840"/>
                <a:ext cx="8621486" cy="5285999"/>
              </a:xfrm>
              <a:prstGeom prst="rect">
                <a:avLst/>
              </a:prstGeom>
              <a:blipFill>
                <a:blip r:embed="rId2"/>
                <a:stretch>
                  <a:fillRect l="-1061" t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615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6CBDCA-7DC5-44BC-BA48-F415ED36A4E0}"/>
              </a:ext>
            </a:extLst>
          </p:cNvPr>
          <p:cNvSpPr txBox="1"/>
          <p:nvPr/>
        </p:nvSpPr>
        <p:spPr>
          <a:xfrm>
            <a:off x="1800809" y="1044841"/>
            <a:ext cx="8192278" cy="23126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08381" y="1321526"/>
            <a:ext cx="7777133" cy="1917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Outlines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the Sieve of Eratosthenes to find all the primes that are less than a given number n and their time efficiency.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Several characteristics of Algorithms.</a:t>
            </a:r>
          </a:p>
        </p:txBody>
      </p:sp>
      <p:pic>
        <p:nvPicPr>
          <p:cNvPr id="3" name="Picture 2" descr="Image result for sad face">
            <a:extLst>
              <a:ext uri="{FF2B5EF4-FFF2-40B4-BE49-F238E27FC236}">
                <a16:creationId xmlns:a16="http://schemas.microsoft.com/office/drawing/2014/main" id="{AC47F7E9-EC01-43B9-9459-81C16BC50A9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49233" y="1288869"/>
            <a:ext cx="435429" cy="4009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1063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0746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8F4709E-6C64-47E9-AB29-1E1E2822BB53}"/>
              </a:ext>
            </a:extLst>
          </p:cNvPr>
          <p:cNvSpPr/>
          <p:nvPr/>
        </p:nvSpPr>
        <p:spPr>
          <a:xfrm>
            <a:off x="2784356" y="3240542"/>
            <a:ext cx="6623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Prime Factorization and Relative Prime</a:t>
            </a:r>
          </a:p>
        </p:txBody>
      </p:sp>
    </p:spTree>
    <p:extLst>
      <p:ext uri="{BB962C8B-B14F-4D97-AF65-F5344CB8AC3E}">
        <p14:creationId xmlns:p14="http://schemas.microsoft.com/office/powerpoint/2010/main" val="296816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6076" y="1326902"/>
            <a:ext cx="9382541" cy="5024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Cryptography – The RSA Public Key Cryptosystem</a:t>
            </a: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Rivest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-Shamir-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Adleman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RSA) cryptosystem uses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the ideas we have introduced in this lecture note.  It derives very strong guarantees of security by ingeniously exploiting the wide gulf between the polynomial-time computability of certain number-theoretic tasks: (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modular exponentiation,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greatest common divisor,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primality testing) and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intractability of others (factoring).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7026">
            <a:off x="898635" y="957569"/>
            <a:ext cx="562704" cy="3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59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61593" y="658252"/>
                <a:ext cx="9411740" cy="61420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1800"/>
                  </a:spcAft>
                </a:pPr>
                <a:r>
                  <a:rPr lang="en-US" sz="2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Sieve of Eratosthenes 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(Ancient Greece, 200 B.C.) </a:t>
                </a: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914400" marR="0" indent="-91440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Problem: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 algorithm for generating consecutive primes not   </a:t>
                </a:r>
              </a:p>
              <a:p>
                <a:pPr marL="914400" marR="0" indent="-91440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  exceeding any given integer n (or check n for primality).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Step 1:   Initialize a list of prime candidates with consecutive integers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from 2 to the maximum n you want to check for primality.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{2, 3, 4, 5, 6, 7, 8, 9, 10, 11, …, n}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Step 2:   Continue the step of eliminating from the list all multiples of 2;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then move on to the next item on the list, which is 3, and eliminate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its multiples; then 5, until no more numbers can be eliminated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from the list (or process numbers up to the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The remaining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integers of the list are the primes needed.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         {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3, </a:t>
                </a:r>
                <a:r>
                  <a:rPr lang="en-US" sz="2400" strike="dblStrike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5, </a:t>
                </a:r>
                <a:r>
                  <a:rPr lang="en-US" sz="2400" strike="dblStrike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7, </a:t>
                </a:r>
                <a:r>
                  <a:rPr lang="en-US" sz="2400" strike="dblStrike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9, </a:t>
                </a:r>
                <a:r>
                  <a:rPr lang="en-US" sz="2400" strike="dblStrike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11, …, n}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593" y="658252"/>
                <a:ext cx="9411740" cy="6142002"/>
              </a:xfrm>
              <a:prstGeom prst="rect">
                <a:avLst/>
              </a:prstGeom>
              <a:blipFill>
                <a:blip r:embed="rId2"/>
                <a:stretch>
                  <a:fillRect l="-1360" t="-1091" r="-1231" b="-1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D50E4842-EBD1-C774-41EE-2A02B1AA2191}"/>
              </a:ext>
            </a:extLst>
          </p:cNvPr>
          <p:cNvSpPr/>
          <p:nvPr/>
        </p:nvSpPr>
        <p:spPr>
          <a:xfrm rot="20706359" flipH="1">
            <a:off x="845181" y="1490989"/>
            <a:ext cx="491156" cy="302004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004953FD-C96C-F1A8-052A-677E87C8F3E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8231">
            <a:off x="640101" y="1229628"/>
            <a:ext cx="704433" cy="47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70504" y="748315"/>
                <a:ext cx="8977073" cy="5713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US" sz="26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0.37: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Let n = 31. [p = 2, 3, 5], using </a:t>
                </a:r>
                <a:r>
                  <a:rPr lang="en-US" sz="20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000" b="0" i="0" baseline="3000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0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000" b="0" i="0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sz="20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p, </a:t>
                </a:r>
                <a:r>
                  <a:rPr lang="en-US" sz="2000" i="1" dirty="0">
                    <a:solidFill>
                      <a:srgbClr val="0D0D0D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D0D0D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000" i="1" dirty="0">
                    <a:solidFill>
                      <a:srgbClr val="0D0D0D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rgbClr val="0D0D0D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i="1" dirty="0">
                    <a:solidFill>
                      <a:srgbClr val="0D0D0D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rgbClr val="0D0D0D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elimination</a:t>
                </a:r>
                <a:r>
                  <a:rPr lang="en-US" sz="2000" i="1" dirty="0">
                    <a:solidFill>
                      <a:srgbClr val="0D0D0D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buFont typeface="Arial" panose="020B0604020202020204" pitchFamily="34" charset="0"/>
                  <a:buChar char="•"/>
                </a:pPr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How far do you go to eliminate the non-prime number for a given n?</a:t>
                </a:r>
                <a:endParaRPr lang="en-US" sz="2400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largest number p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whose multiples can remain on the list? </a:t>
                </a:r>
              </a:p>
              <a:p>
                <a:pPr marL="800100" lvl="1" indent="-342900">
                  <a:lnSpc>
                    <a:spcPct val="107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e.g., for this case, the largest number p is 5 since p = 5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31</m:t>
                        </m:r>
                      </m:e>
                    </m:rad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504" y="748315"/>
                <a:ext cx="8977073" cy="5713359"/>
              </a:xfrm>
              <a:prstGeom prst="rect">
                <a:avLst/>
              </a:prstGeom>
              <a:blipFill>
                <a:blip r:embed="rId2"/>
                <a:stretch>
                  <a:fillRect l="-1222" t="-747" r="-136" b="-1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E1E74EB-4D27-4682-8048-98F614BDB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029539"/>
              </p:ext>
            </p:extLst>
          </p:nvPr>
        </p:nvGraphicFramePr>
        <p:xfrm>
          <a:off x="1770504" y="1344360"/>
          <a:ext cx="8977073" cy="3238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83">
                  <a:extLst>
                    <a:ext uri="{9D8B030D-6E8A-4147-A177-3AD203B41FA5}">
                      <a16:colId xmlns:a16="http://schemas.microsoft.com/office/drawing/2014/main" val="341764833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008774809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47705182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768218019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27595708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75036326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75792201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25748852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820835747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97601329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40489862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23880829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97731908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73359137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96648025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67641147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11076157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756155403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301116130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55219722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499191882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762772183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380451978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841197735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4123076122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272361826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83912909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1303572717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255957046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572099904"/>
                    </a:ext>
                  </a:extLst>
                </a:gridCol>
                <a:gridCol w="289583">
                  <a:extLst>
                    <a:ext uri="{9D8B030D-6E8A-4147-A177-3AD203B41FA5}">
                      <a16:colId xmlns:a16="http://schemas.microsoft.com/office/drawing/2014/main" val="3816640439"/>
                    </a:ext>
                  </a:extLst>
                </a:gridCol>
              </a:tblGrid>
              <a:tr h="976272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p =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746331"/>
                  </a:ext>
                </a:extLst>
              </a:tr>
              <a:tr h="68339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86798"/>
                  </a:ext>
                </a:extLst>
              </a:tr>
              <a:tr h="68339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04874"/>
                  </a:ext>
                </a:extLst>
              </a:tr>
              <a:tr h="68339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446781"/>
                  </a:ext>
                </a:extLst>
              </a:tr>
            </a:tbl>
          </a:graphicData>
        </a:graphic>
      </p:graphicFrame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D7F2B07C-A606-DEC7-0761-DD62F479EE3F}"/>
              </a:ext>
            </a:extLst>
          </p:cNvPr>
          <p:cNvSpPr/>
          <p:nvPr/>
        </p:nvSpPr>
        <p:spPr>
          <a:xfrm rot="20706359" flipH="1">
            <a:off x="304309" y="681977"/>
            <a:ext cx="491156" cy="302004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A21CCD-D1AC-E517-756C-73B58062C584}"/>
                  </a:ext>
                </a:extLst>
              </p:cNvPr>
              <p:cNvSpPr txBox="1"/>
              <p:nvPr/>
            </p:nvSpPr>
            <p:spPr>
              <a:xfrm>
                <a:off x="273746" y="1242097"/>
                <a:ext cx="1474108" cy="39395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/>
                  <a:t>.The difference is 1 due to itself, such as 2, 3, 5</a:t>
                </a:r>
              </a:p>
              <a:p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n/p:31/2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0D0D0D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</a:t>
                </a:r>
              </a:p>
              <a:p>
                <a:r>
                  <a:rPr lang="en-US" sz="1600" dirty="0" err="1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ActualDel</a:t>
                </a:r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1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</a:t>
                </a:r>
                <a:endParaRPr lang="en-US" sz="1600" dirty="0">
                  <a:solidFill>
                    <a:srgbClr val="ED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600" dirty="0">
                    <a:solidFill>
                      <a:srgbClr val="7878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baseline="-25000" dirty="0">
                    <a:solidFill>
                      <a:srgbClr val="7878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600" dirty="0">
                    <a:solidFill>
                      <a:srgbClr val="7878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/p: 16/3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0D0D0D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 </m:t>
                    </m:r>
                  </m:oMath>
                </a14:m>
                <a:r>
                  <a:rPr lang="en-US" sz="1600" dirty="0">
                    <a:solidFill>
                      <a:srgbClr val="7878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  <a:p>
                <a:r>
                  <a:rPr lang="en-US" sz="1600" dirty="0" err="1">
                    <a:solidFill>
                      <a:srgbClr val="7878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ActualDel</a:t>
                </a:r>
                <a:r>
                  <a:rPr lang="en-US" sz="1600" dirty="0">
                    <a:solidFill>
                      <a:srgbClr val="7878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1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  <a:p>
                <a:r>
                  <a:rPr lang="en-US" sz="1600" dirty="0">
                    <a:solidFill>
                      <a:srgbClr val="7878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31/3 – 5 = 5</a:t>
                </a:r>
              </a:p>
              <a:p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baseline="-250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</a:t>
                </a:r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/p:12/5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0D0D0D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 </m:t>
                    </m:r>
                  </m:oMath>
                </a14:m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  <a:p>
                <a:r>
                  <a:rPr lang="en-US" sz="1600" dirty="0" err="1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ActualDel</a:t>
                </a:r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en-US" sz="1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31/5 – 4 = 2</a:t>
                </a:r>
              </a:p>
              <a:p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31</a:t>
                </a:r>
                <a:r>
                  <a:rPr lang="en-US" sz="1600" dirty="0">
                    <a:solidFill>
                      <a:srgbClr val="0D0D0D"/>
                    </a:solidFill>
                    <a:highlight>
                      <a:srgbClr val="FFFFFF"/>
                    </a:highlight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D0D0D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1600" dirty="0">
                    <a:solidFill>
                      <a:srgbClr val="ED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 (del) + 11(Remain)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A21CCD-D1AC-E517-756C-73B58062C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46" y="1242097"/>
                <a:ext cx="1474108" cy="3939540"/>
              </a:xfrm>
              <a:prstGeom prst="rect">
                <a:avLst/>
              </a:prstGeom>
              <a:blipFill>
                <a:blip r:embed="rId3"/>
                <a:stretch>
                  <a:fillRect l="-3279" t="-772" r="-2459" b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Image result for smiley face images">
            <a:extLst>
              <a:ext uri="{FF2B5EF4-FFF2-40B4-BE49-F238E27FC236}">
                <a16:creationId xmlns:a16="http://schemas.microsoft.com/office/drawing/2014/main" id="{40EB76F6-30A6-716D-31CC-07332D76468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15098">
            <a:off x="343758" y="621738"/>
            <a:ext cx="613441" cy="47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566822-C9DE-4593-88FF-E2AA6E226F26}"/>
              </a:ext>
            </a:extLst>
          </p:cNvPr>
          <p:cNvCxnSpPr>
            <a:cxnSpLocks/>
          </p:cNvCxnSpPr>
          <p:nvPr/>
        </p:nvCxnSpPr>
        <p:spPr>
          <a:xfrm>
            <a:off x="273746" y="3174716"/>
            <a:ext cx="1474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5A3ED8-2158-4DAC-B604-7FAE745C7136}"/>
              </a:ext>
            </a:extLst>
          </p:cNvPr>
          <p:cNvCxnSpPr>
            <a:cxnSpLocks/>
          </p:cNvCxnSpPr>
          <p:nvPr/>
        </p:nvCxnSpPr>
        <p:spPr>
          <a:xfrm>
            <a:off x="292584" y="3881912"/>
            <a:ext cx="1474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26DF8E0-13ED-4055-81B3-D21DE21D381A}"/>
              </a:ext>
            </a:extLst>
          </p:cNvPr>
          <p:cNvCxnSpPr>
            <a:cxnSpLocks/>
          </p:cNvCxnSpPr>
          <p:nvPr/>
        </p:nvCxnSpPr>
        <p:spPr>
          <a:xfrm>
            <a:off x="263472" y="4582265"/>
            <a:ext cx="1474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58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A11A52-8245-52B3-0E0F-9DBC0595769C}"/>
                  </a:ext>
                </a:extLst>
              </p:cNvPr>
              <p:cNvSpPr txBox="1"/>
              <p:nvPr/>
            </p:nvSpPr>
            <p:spPr>
              <a:xfrm>
                <a:off x="1572258" y="76290"/>
                <a:ext cx="9507893" cy="69977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2400" b="1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Complexity</a:t>
                </a:r>
              </a:p>
              <a:p>
                <a:pPr algn="l">
                  <a:spcBef>
                    <a:spcPts val="1200"/>
                  </a:spcBef>
                </a:pP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time complexity of the Sieve of Eratosthenes is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0" i="1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loglog</a:t>
                </a:r>
                <a:r>
                  <a:rPr lang="en-US" sz="2400" b="0" i="1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where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upper limit of numbers you want to check for primality. </a:t>
                </a:r>
              </a:p>
              <a:p>
                <a:pPr algn="l">
                  <a:spcBef>
                    <a:spcPts val="1200"/>
                  </a:spcBef>
                </a:pP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Here's a breakdown of why this is the case:</a:t>
                </a:r>
              </a:p>
              <a:p>
                <a:pPr marL="342900" indent="-342900" algn="l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Initialization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Creating a list of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elements takes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time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l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Marking Multiples: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each prime number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eliminate its multiples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baseline="3000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baseline="3000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baseline="3000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 up to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 number of operations to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eliminate multiples of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</a:t>
                </a:r>
                <a:r>
                  <a:rPr lang="en-US" sz="2400" b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approximately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​. (for each p).</a:t>
                </a:r>
              </a:p>
              <a:p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Summing this over all primes less than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solidFill>
                      <a:srgbClr val="0D0D0D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series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 ≤ 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D0D0D"/>
                            </a:solidFill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​</m:t>
                        </m:r>
                      </m:e>
                    </m:nary>
                    <m:r>
                      <a:rPr lang="en-US" sz="2400" b="0" i="0" smtClean="0">
                        <a:solidFill>
                          <a:srgbClr val="0D0D0D"/>
                        </a:solidFill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D0D0D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n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i="1">
                            <a:solidFill>
                              <a:srgbClr val="0D0D0D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i="1">
                            <a:solidFill>
                              <a:srgbClr val="0D0D0D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i="1">
                            <a:solidFill>
                              <a:srgbClr val="0D0D0D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 ≤ </m:t>
                        </m:r>
                        <m:r>
                          <a:rPr lang="en-US" sz="2400" i="1">
                            <a:solidFill>
                              <a:srgbClr val="0D0D0D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D0D0D"/>
                            </a:solidFill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​</m:t>
                        </m:r>
                      </m:e>
                    </m:nary>
                    <m:r>
                      <a:rPr lang="en-US" sz="2400">
                        <a:solidFill>
                          <a:srgbClr val="0D0D0D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solidFill>
                          <a:srgbClr val="0D0D0D"/>
                        </a:solidFill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 </m:t>
                    </m:r>
                  </m:oMath>
                </a14:m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="0" i="0" baseline="-2500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="0" i="0" baseline="-2500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n,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using the harmonic series </a:t>
                </a:r>
                <a:r>
                  <a:rPr lang="en-US" sz="2400" b="0" i="1" dirty="0" err="1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="0" i="1" baseline="-25000" dirty="0" err="1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den>
                        </m:f>
                      </m:e>
                    </m:nary>
                    <m:r>
                      <a:rPr lang="en-US" sz="2400" b="0" i="1" smtClean="0">
                        <a:solidFill>
                          <a:srgbClr val="0D0D0D"/>
                        </a:solidFill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sub>
                        </m:sSub>
                      </m:fName>
                      <m:e>
                        <m:func>
                          <m:funcPr>
                            <m:ctrlP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D0D0D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solidFill>
                                      <a:srgbClr val="0D0D0D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D0D0D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𝑒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solidFill>
                                  <a:srgbClr val="0D0D0D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Merten’s First Theorem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 states the sum of the reciprocals of the primes up to n is asymptotically n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400" b="0" i="1" smtClean="0">
                            <a:solidFill>
                              <a:srgbClr val="0D0D0D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D0D0D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D0D0D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nlog</a:t>
                </a:r>
                <a:r>
                  <a:rPr lang="en-US" sz="2400" b="0" i="0" baseline="-2500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sz="2400" b="0" i="0" baseline="-2500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+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 where B is a </a:t>
                </a:r>
                <a:r>
                  <a:rPr lang="en-US" sz="2400" b="0" i="0" dirty="0" err="1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Merten’s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constant.</a:t>
                </a:r>
              </a:p>
              <a:p>
                <a:pPr algn="l"/>
                <a:r>
                  <a:rPr lang="en-US" sz="2400" b="1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 Complexity</a:t>
                </a:r>
              </a:p>
              <a:p>
                <a:pPr algn="l"/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space complexity of the 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Sieve of Eratosthenes is 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0" i="1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="0" i="0" dirty="0">
                    <a:solidFill>
                      <a:srgbClr val="0D0D0D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A11A52-8245-52B3-0E0F-9DBC05957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258" y="76290"/>
                <a:ext cx="9507893" cy="6997749"/>
              </a:xfrm>
              <a:prstGeom prst="rect">
                <a:avLst/>
              </a:prstGeom>
              <a:blipFill>
                <a:blip r:embed="rId2"/>
                <a:stretch>
                  <a:fillRect l="-1026" t="-697" r="-1410" b="-1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9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A26CF-93CC-49C4-8B59-1A79A4269E0D}"/>
              </a:ext>
            </a:extLst>
          </p:cNvPr>
          <p:cNvSpPr txBox="1"/>
          <p:nvPr/>
        </p:nvSpPr>
        <p:spPr>
          <a:xfrm>
            <a:off x="2471597" y="2833735"/>
            <a:ext cx="701643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How many primes p do you have to consider?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for p ← 2 to 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└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√n</a:t>
            </a:r>
            <a:r>
              <a:rPr lang="en-US" sz="28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┘ 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{…}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0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C0F7C-717C-C5B9-24C9-7ACB3B7C9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81ECDA-8B70-60B6-A711-9517552D72AA}"/>
              </a:ext>
            </a:extLst>
          </p:cNvPr>
          <p:cNvSpPr txBox="1"/>
          <p:nvPr/>
        </p:nvSpPr>
        <p:spPr>
          <a:xfrm>
            <a:off x="3048000" y="2970962"/>
            <a:ext cx="641531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simple yet efficient algorithm,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Babylonian Method (also known as Newton's Method), for computing square roots, </a:t>
            </a:r>
            <a:r>
              <a:rPr lang="en-US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└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√n</a:t>
            </a:r>
            <a:r>
              <a:rPr lang="en-US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┘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It's an iterative method that converges quickly.</a:t>
            </a:r>
          </a:p>
        </p:txBody>
      </p:sp>
    </p:spTree>
    <p:extLst>
      <p:ext uri="{BB962C8B-B14F-4D97-AF65-F5344CB8AC3E}">
        <p14:creationId xmlns:p14="http://schemas.microsoft.com/office/powerpoint/2010/main" val="119022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DC5CB-24B8-D5B3-C03D-41569FA88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5B1F9EE-6E7B-C3C8-04FB-184823DAD269}"/>
                  </a:ext>
                </a:extLst>
              </p:cNvPr>
              <p:cNvSpPr txBox="1"/>
              <p:nvPr/>
            </p:nvSpPr>
            <p:spPr>
              <a:xfrm>
                <a:off x="2207333" y="167338"/>
                <a:ext cx="7982857" cy="6523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 </a:t>
                </a:r>
                <a14:m>
                  <m:oMath xmlns:m="http://schemas.openxmlformats.org/officeDocument/2006/math">
                    <m:r>
                      <a:rPr lang="en-US" sz="240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where n</a:t>
                </a:r>
                <a14:m>
                  <m:oMath xmlns:m="http://schemas.openxmlformats.org/officeDocument/2006/math">
                    <m:r>
                      <a:rPr lang="en-US" sz="24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 nonnegative integer.  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Input: n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Output: p, the largest integer p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Method: Use Babylonian Method (Newton Method).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Set p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 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{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┘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Set difference =  0 (10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; //any small number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0;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for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strike="dblStrik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trike="dblStrike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trike="dblStrike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trike="dblStrike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strike="dblStrik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difference )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do {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+ 1;</a:t>
                </a:r>
              </a:p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dirty="0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dirty="0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baseline="-25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dirty="0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:r>
                  <a:rPr lang="en-US" sz="2400" baseline="-25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b="0" i="1" smtClean="0"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-25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baseline="-250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2400" strike="dblStrik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strike="dblStrike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strike="dblStrik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strike="dblStrike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strike="dblStrik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+ 1;}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endParaRPr lang="en-US" sz="2400" strike="dblStrik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return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efficiency is O(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5B1F9EE-6E7B-C3C8-04FB-184823DAD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333" y="167338"/>
                <a:ext cx="7982857" cy="6523324"/>
              </a:xfrm>
              <a:prstGeom prst="rect">
                <a:avLst/>
              </a:prstGeom>
              <a:blipFill>
                <a:blip r:embed="rId2"/>
                <a:stretch>
                  <a:fillRect l="-1145" t="-280"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2478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29772" y="700846"/>
                <a:ext cx="8890671" cy="5970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Analysis of the problem: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CC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following observation helps to avoid eliminating the same number more than once: </a:t>
                </a:r>
                <a:endParaRPr lang="en-US" sz="2200" dirty="0">
                  <a:highlight>
                    <a:srgbClr val="FFFF00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3275" indent="-3413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 the current pass, if p is a number, eliminate its multiples (composite numbers, p*(</a:t>
                </a:r>
                <a:r>
                  <a:rPr lang="en-US" sz="2200" dirty="0" err="1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p+i</a:t>
                </a: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0 </a:t>
                </a:r>
                <a14:m>
                  <m:oMath xmlns:m="http://schemas.openxmlformats.org/officeDocument/2006/math">
                    <m:r>
                      <a:rPr lang="en-US" sz="22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i):</a:t>
                </a:r>
              </a:p>
              <a:p>
                <a:pPr marL="1255713" lvl="1" indent="-3413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Begin to consider with the first multiple p*p, and then 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(p+1)*p, (p+2)*p, (p+3)*p, … up to n, where p </a:t>
                </a:r>
                <a14:m>
                  <m:oMath xmlns:m="http://schemas.openxmlformats.org/officeDocument/2006/math">
                    <m:r>
                      <a:rPr lang="en-US" sz="220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200" dirty="0">
                  <a:highlight>
                    <a:srgbClr val="FFFF00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712913" lvl="2" indent="-3413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reason is </a:t>
                </a: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that all its smaller multiples 2p, 3p, …, (p-1)p </a:t>
                </a:r>
                <a:r>
                  <a:rPr lang="en-US" sz="22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were eliminated </a:t>
                </a: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on earlier passes through the list when the prime p </a:t>
                </a:r>
                <a14:m>
                  <m:oMath xmlns:m="http://schemas.openxmlformats.org/officeDocument/2006/math">
                    <m:r>
                      <a:rPr lang="en-US" sz="220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p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3333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{2, 3, 5, …, 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└</a:t>
                </a:r>
                <a:r>
                  <a:rPr lang="en-US" sz="22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√n</a:t>
                </a:r>
                <a:r>
                  <a:rPr lang="en-US" sz="2200" baseline="-25000" dirty="0">
                    <a:solidFill>
                      <a:srgbClr val="3333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┘</a:t>
                </a:r>
                <a:r>
                  <a:rPr lang="en-US" sz="22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}. </a:t>
                </a:r>
              </a:p>
              <a:p>
                <a:pPr marL="1712913" lvl="2" indent="-3413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example, when the current pass, if p = 5, both 2*p = 10,  3*p = 15, and 4*p = 20 were deleted in the earlier passes. 5*2 = 10, and 10*2 = 20 were eliminated when p =2 is considered, and 5*3 = 15 was eliminated when p = 3 is considered. Thus, </a:t>
                </a:r>
                <a:r>
                  <a:rPr lang="en-US" sz="22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the pass, if p = 5, begin only with p*p, which is 5*5 = 25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n; then p*(p+1), which is 5*6 = 30.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772" y="700846"/>
                <a:ext cx="8890671" cy="5970865"/>
              </a:xfrm>
              <a:prstGeom prst="rect">
                <a:avLst/>
              </a:prstGeom>
              <a:blipFill>
                <a:blip r:embed="rId2"/>
                <a:stretch>
                  <a:fillRect l="-892" t="-715" r="-1440" b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38638</TotalTime>
  <Words>2527</Words>
  <Application>Microsoft Office PowerPoint</Application>
  <PresentationFormat>Widescreen</PresentationFormat>
  <Paragraphs>271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Times New Roman</vt:lpstr>
      <vt:lpstr>Office Theme</vt:lpstr>
      <vt:lpstr>Chapter 01_04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</cp:lastModifiedBy>
  <cp:revision>960</cp:revision>
  <cp:lastPrinted>2019-07-15T20:33:15Z</cp:lastPrinted>
  <dcterms:created xsi:type="dcterms:W3CDTF">2016-10-13T00:10:31Z</dcterms:created>
  <dcterms:modified xsi:type="dcterms:W3CDTF">2025-02-13T15:46:17Z</dcterms:modified>
</cp:coreProperties>
</file>