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506" r:id="rId4"/>
    <p:sldId id="507" r:id="rId5"/>
    <p:sldId id="503" r:id="rId6"/>
    <p:sldId id="504" r:id="rId7"/>
    <p:sldId id="499" r:id="rId8"/>
    <p:sldId id="508" r:id="rId9"/>
    <p:sldId id="510" r:id="rId10"/>
    <p:sldId id="511" r:id="rId11"/>
    <p:sldId id="500" r:id="rId12"/>
    <p:sldId id="469" r:id="rId13"/>
    <p:sldId id="540" r:id="rId14"/>
    <p:sldId id="470" r:id="rId15"/>
    <p:sldId id="514" r:id="rId16"/>
    <p:sldId id="512" r:id="rId17"/>
    <p:sldId id="413" r:id="rId18"/>
    <p:sldId id="474" r:id="rId19"/>
    <p:sldId id="471" r:id="rId20"/>
    <p:sldId id="472" r:id="rId21"/>
    <p:sldId id="528" r:id="rId22"/>
    <p:sldId id="286" r:id="rId23"/>
    <p:sldId id="287" r:id="rId24"/>
    <p:sldId id="516" r:id="rId25"/>
    <p:sldId id="288" r:id="rId26"/>
    <p:sldId id="454" r:id="rId27"/>
    <p:sldId id="455" r:id="rId28"/>
    <p:sldId id="533" r:id="rId29"/>
    <p:sldId id="534" r:id="rId30"/>
    <p:sldId id="487" r:id="rId31"/>
    <p:sldId id="485" r:id="rId32"/>
    <p:sldId id="494" r:id="rId33"/>
    <p:sldId id="488" r:id="rId34"/>
    <p:sldId id="491" r:id="rId35"/>
    <p:sldId id="492" r:id="rId36"/>
    <p:sldId id="496" r:id="rId37"/>
    <p:sldId id="493" r:id="rId38"/>
    <p:sldId id="497" r:id="rId39"/>
    <p:sldId id="498" r:id="rId40"/>
    <p:sldId id="517" r:id="rId4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9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36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b="1" dirty="0"/>
              <a:t>Chapter 01_02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is an Algorithm?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0413" y="1356071"/>
            <a:ext cx="8479877" cy="433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is an Algorithm?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algorithm is 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7525" indent="-517525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well-defined procedure</a:t>
            </a:r>
          </a:p>
          <a:p>
            <a:pPr marL="974725" lvl="1" indent="-517525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sequence of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unambiguous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instructions </a:t>
            </a:r>
          </a:p>
          <a:p>
            <a:pPr marL="974725" lvl="1" indent="-517525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well-specified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computational problem</a:t>
            </a:r>
          </a:p>
          <a:p>
            <a:pPr marL="1431925" lvl="2" indent="-51752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obtain a desired,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output </a:t>
            </a:r>
          </a:p>
          <a:p>
            <a:pPr marL="1431925" lvl="2" indent="-51752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 given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valid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input </a:t>
            </a:r>
          </a:p>
          <a:p>
            <a:pPr marL="1431925" lvl="2" indent="-51752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within a </a:t>
            </a:r>
            <a:r>
              <a:rPr lang="en-US" sz="2400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finite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 of time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{input specifications} Algorithm {output specifications}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67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7327" y="1165035"/>
            <a:ext cx="9245473" cy="3824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is a computer program?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computer program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composed of individual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modules of code,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are designed to work together to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solve specific tasks,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written in a programming language that can be compiled/interpreted by a computer.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 of tasks include sorting data, searching for information, or performing various computations.</a:t>
            </a:r>
          </a:p>
        </p:txBody>
      </p:sp>
    </p:spTree>
    <p:extLst>
      <p:ext uri="{BB962C8B-B14F-4D97-AF65-F5344CB8AC3E}">
        <p14:creationId xmlns:p14="http://schemas.microsoft.com/office/powerpoint/2010/main" val="3956926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671506-1E00-4061-B89B-31522566BD49}"/>
              </a:ext>
            </a:extLst>
          </p:cNvPr>
          <p:cNvSpPr/>
          <p:nvPr/>
        </p:nvSpPr>
        <p:spPr>
          <a:xfrm>
            <a:off x="1819581" y="810420"/>
            <a:ext cx="89342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Basic questions about an algorithm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designing and analyzing an algorithm,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questions are considered.</a:t>
            </a:r>
          </a:p>
          <a:p>
            <a:pPr marL="514350" indent="-514350" defTabSz="463550">
              <a:buAutoNum type="arabicPeriod"/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problem we have to solve? Does a solution exist?</a:t>
            </a:r>
          </a:p>
          <a:p>
            <a:pPr marL="514350" indent="-514350" defTabSz="463550">
              <a:buAutoNum type="arabicPeriod"/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Can we find a solution (algorithm)? Is there more than one solution?</a:t>
            </a:r>
          </a:p>
          <a:p>
            <a:pPr marL="514350" indent="-514350" defTabSz="463550">
              <a:buAutoNum type="arabicPeriod"/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 the algorithm correct? </a:t>
            </a:r>
          </a:p>
          <a:p>
            <a:pPr marL="1028700" lvl="1" indent="-571500" defTabSz="463550">
              <a:buFont typeface="+mj-lt"/>
              <a:buAutoNum type="romanL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it halt? 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(halting problem) </a:t>
            </a:r>
          </a:p>
          <a:p>
            <a:pPr marL="1028700" lvl="1" indent="-571500" defTabSz="463550">
              <a:buFont typeface="+mj-lt"/>
              <a:buAutoNum type="romanL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correct?  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(partial correctness)</a:t>
            </a:r>
          </a:p>
          <a:p>
            <a:pPr marL="514350" indent="-514350" defTabSz="463550"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efficient is the algorithm? </a:t>
            </a:r>
          </a:p>
          <a:p>
            <a:pPr marL="1028700" lvl="1" indent="-571500" defTabSz="463550">
              <a:buFont typeface="+mj-lt"/>
              <a:buAutoNum type="romanL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fast? (Can it be faster?) 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(time efficient) </a:t>
            </a:r>
          </a:p>
          <a:p>
            <a:pPr marL="1028700" lvl="1" indent="-571500" defTabSz="463550">
              <a:buFont typeface="+mj-lt"/>
              <a:buAutoNum type="romanL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much memory does it use? 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(space efficient)</a:t>
            </a:r>
          </a:p>
          <a:p>
            <a:pPr marL="514350" indent="-514350" defTabSz="463550">
              <a:buAutoNum type="arabicPeriod" startAt="5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data communicate?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(data representation/implementable)</a:t>
            </a:r>
          </a:p>
          <a:p>
            <a:pPr defTabSz="46355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ad face">
            <a:extLst>
              <a:ext uri="{FF2B5EF4-FFF2-40B4-BE49-F238E27FC236}">
                <a16:creationId xmlns:a16="http://schemas.microsoft.com/office/drawing/2014/main" id="{88308DF7-B306-4461-BD7C-D2F45FB2BE2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649" y="1171074"/>
            <a:ext cx="406835" cy="3691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5007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76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6484" y="1849952"/>
            <a:ext cx="7702243" cy="351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cs typeface="Times New Roman" panose="02020603050405020304" pitchFamily="18" charset="0"/>
              </a:rPr>
              <a:t>1.0   Analysis of Algorithms?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US" sz="2400" dirty="0">
              <a:cs typeface="Times New Roman" panose="02020603050405020304" pitchFamily="18" charset="0"/>
            </a:endParaRP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Study the complexity of an algorithm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</a:t>
            </a:r>
          </a:p>
          <a:p>
            <a:pPr marL="1376363" lvl="2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efficiency and</a:t>
            </a:r>
          </a:p>
          <a:p>
            <a:pPr marL="1376363" lvl="2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space efficiency (the amount of resources required to run an algorithm).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E4E0E-C16C-48AA-B454-D6ED2C7CDD78}"/>
              </a:ext>
            </a:extLst>
          </p:cNvPr>
          <p:cNvSpPr txBox="1"/>
          <p:nvPr/>
        </p:nvSpPr>
        <p:spPr>
          <a:xfrm>
            <a:off x="1556425" y="739303"/>
            <a:ext cx="855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Analysis, Design and Implementation of an Algorithm:</a:t>
            </a:r>
          </a:p>
        </p:txBody>
      </p:sp>
    </p:spTree>
    <p:extLst>
      <p:ext uri="{BB962C8B-B14F-4D97-AF65-F5344CB8AC3E}">
        <p14:creationId xmlns:p14="http://schemas.microsoft.com/office/powerpoint/2010/main" val="4155473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8416" y="1181672"/>
            <a:ext cx="9071231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800" dirty="0">
                <a:cs typeface="Times New Roman" panose="02020603050405020304" pitchFamily="18" charset="0"/>
              </a:rPr>
              <a:t>1.1   Why Analyze an Algorithm?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analyzing an algorithm are: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Discover an algorithm’s characteristics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Evaluate it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 suitability for various applications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Compare it with other alg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orithms for the same application.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 it (algorithm) better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 tend to become shorter, simpler, and more elegant during analysis.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E4E0E-C16C-48AA-B454-D6ED2C7CDD78}"/>
              </a:ext>
            </a:extLst>
          </p:cNvPr>
          <p:cNvSpPr txBox="1"/>
          <p:nvPr/>
        </p:nvSpPr>
        <p:spPr>
          <a:xfrm>
            <a:off x="1663430" y="466928"/>
            <a:ext cx="855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Analysis, Design and Implementation of an Algorithm:</a:t>
            </a:r>
          </a:p>
        </p:txBody>
      </p:sp>
    </p:spTree>
    <p:extLst>
      <p:ext uri="{BB962C8B-B14F-4D97-AF65-F5344CB8AC3E}">
        <p14:creationId xmlns:p14="http://schemas.microsoft.com/office/powerpoint/2010/main" val="1776132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3494" y="724885"/>
            <a:ext cx="939854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cs typeface="Times New Roman" panose="02020603050405020304" pitchFamily="18" charset="0"/>
              </a:rPr>
              <a:t>1.2   Computational Complexity.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study of computational complexity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focuses on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classifying: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algorithms according to time and space efficiency, such as, 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sequential search is O(n); insertion sort is O(n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); merge sort is O(n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n).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computational problems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into classes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(Polynomial) class, and NP (Nondeterministic Polynomial) class,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based on their inherent difficulty in defining algorithms for the problems; 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e.g., bubble sorting, shell sort, and insertion sort are P class problems; Knapsack and TSP are NP problems.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focus on order-of-growth worst-case performance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6281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9840" y="511655"/>
            <a:ext cx="981934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cs typeface="Times New Roman" panose="02020603050405020304" pitchFamily="18" charset="0"/>
              </a:rPr>
              <a:t>1.3   Analysis of Algorithms.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analysis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running time of an algorithm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the following steps: </a:t>
            </a:r>
          </a:p>
          <a:p>
            <a:pPr marL="461963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[input]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Develop a realistic model for the input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program.</a:t>
            </a:r>
          </a:p>
          <a:p>
            <a:pPr marL="461963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size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Analyze the unknown quantities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modeled input.</a:t>
            </a:r>
          </a:p>
          <a:p>
            <a:pPr marL="461963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[algorithm development]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Implement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the algorithm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1963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[algorithm analysis] </a:t>
            </a:r>
          </a:p>
          <a:p>
            <a:pPr marL="919163" lvl="1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time required for each basic operation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9163" lvl="1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unknown quantities f(n)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can be used to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frequency of execution of the basic operations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1963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[efficiency]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total running time T(n)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</a:p>
          <a:p>
            <a:pPr marL="919163" lvl="1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multiplying the time by the frequency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each operation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919163" lvl="1" indent="-4619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adding all the products.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23B82C-B1AC-4C1A-84EE-204E01B14DFB}"/>
              </a:ext>
            </a:extLst>
          </p:cNvPr>
          <p:cNvSpPr txBox="1"/>
          <p:nvPr/>
        </p:nvSpPr>
        <p:spPr>
          <a:xfrm>
            <a:off x="10135997" y="1752963"/>
            <a:ext cx="163629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What are the domain of data and the representation of data?</a:t>
            </a:r>
          </a:p>
        </p:txBody>
      </p:sp>
    </p:spTree>
    <p:extLst>
      <p:ext uri="{BB962C8B-B14F-4D97-AF65-F5344CB8AC3E}">
        <p14:creationId xmlns:p14="http://schemas.microsoft.com/office/powerpoint/2010/main" val="98814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5885" y="450696"/>
            <a:ext cx="8700229" cy="61924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cs typeface="Times New Roman" panose="02020603050405020304" pitchFamily="18" charset="0"/>
              </a:rPr>
              <a:t>1.3   Analysis of Algorithms.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measure efficiency</a:t>
            </a:r>
          </a:p>
          <a:p>
            <a:pPr marL="463550" indent="-4635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Machine-independent way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analyze the “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pseudocode”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version of the algorithm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Assume an idealized machine model</a:t>
            </a:r>
          </a:p>
          <a:p>
            <a:pPr marL="1377950" lvl="2" indent="-4635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One instruction takes a one-time unit</a:t>
            </a:r>
          </a:p>
          <a:p>
            <a:pPr marL="463550" indent="-4635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"Big-Oh" notation (order of growth)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order of magnitude as the problem size increases</a:t>
            </a:r>
          </a:p>
          <a:p>
            <a:pPr marL="463550" indent="-4635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Worst-case analyses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provides an upper bound on time taken by the algorithm. </a:t>
            </a:r>
          </a:p>
          <a:p>
            <a:pPr marL="1371600" lvl="2" indent="-4572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The only “safe” analysis. 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Average case analysis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some assumptions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the probability distribution of the inputs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802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8172" y="511655"/>
            <a:ext cx="585252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cs typeface="Times New Roman" panose="02020603050405020304" pitchFamily="18" charset="0"/>
              </a:rPr>
              <a:t>1.4   Several Important Problem Types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BEA8F8B-9B09-4880-9CA6-5D2196962ACD}"/>
              </a:ext>
            </a:extLst>
          </p:cNvPr>
          <p:cNvSpPr txBox="1">
            <a:spLocks noChangeArrowheads="1"/>
          </p:cNvSpPr>
          <p:nvPr/>
        </p:nvSpPr>
        <p:spPr>
          <a:xfrm>
            <a:off x="1063488" y="1245704"/>
            <a:ext cx="4396408" cy="527516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57200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Specifying and implementing algorithms</a:t>
            </a:r>
          </a:p>
          <a:p>
            <a:pPr marL="463550" indent="-457200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Basic complexity analysis</a:t>
            </a:r>
          </a:p>
          <a:p>
            <a:pPr marL="46355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Sorting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a set of items</a:t>
            </a:r>
          </a:p>
          <a:p>
            <a:pPr marL="46355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Searching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among a set of items</a:t>
            </a:r>
          </a:p>
          <a:p>
            <a:pPr marL="46355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String processing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text, bit strings, gene sequences</a:t>
            </a:r>
          </a:p>
          <a:p>
            <a:pPr marL="46355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Graphs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model objects and their relationships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5D460-4D23-4B80-8AFC-FD4EA408C9FB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0" y="1245704"/>
            <a:ext cx="5032512" cy="51006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tabLst>
                <a:tab pos="292100" algn="l"/>
              </a:tabLst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Network flow algorithms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indent="-463550">
              <a:tabLst>
                <a:tab pos="2921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 traversals/State space search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463550" indent="-463550">
              <a:tabLst>
                <a:tab pos="292100" algn="l"/>
              </a:tabLst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Combinatorial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find desired permutation, combination, or subset</a:t>
            </a:r>
          </a:p>
          <a:p>
            <a:pPr marL="463550" indent="-463550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Geometric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graphics, imaging, robotics</a:t>
            </a:r>
          </a:p>
          <a:p>
            <a:pPr marL="463550" indent="-463550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Numerical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continuous math:  solving equations, evaluating functions</a:t>
            </a:r>
          </a:p>
        </p:txBody>
      </p:sp>
      <p:pic>
        <p:nvPicPr>
          <p:cNvPr id="7" name="Picture 6" descr="Image result for smiley face images">
            <a:extLst>
              <a:ext uri="{FF2B5EF4-FFF2-40B4-BE49-F238E27FC236}">
                <a16:creationId xmlns:a16="http://schemas.microsoft.com/office/drawing/2014/main" id="{1FF6D4D5-D406-4343-A3B9-6D8FC7168EB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8668">
            <a:off x="513079" y="923637"/>
            <a:ext cx="622994" cy="38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11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0413" y="1356071"/>
            <a:ext cx="8479877" cy="4578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Outline: </a:t>
            </a:r>
          </a:p>
          <a:p>
            <a:pPr marL="914400" indent="-455613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an algorithm?</a:t>
            </a:r>
          </a:p>
          <a:p>
            <a:pPr marL="914400" indent="-4556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computer prog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ram?</a:t>
            </a:r>
          </a:p>
          <a:p>
            <a:pPr marL="914400" indent="-4556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problem?</a:t>
            </a:r>
          </a:p>
          <a:p>
            <a:pPr marL="914400" indent="-4556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parameters of a problem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4556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an instance of the problem?</a:t>
            </a:r>
          </a:p>
          <a:p>
            <a:pPr marL="914400" indent="-4556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solution to an instance of the problem?</a:t>
            </a:r>
          </a:p>
          <a:p>
            <a:pPr marL="914400" indent="-4556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an algorithm for the problem?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Image result for sad face">
            <a:extLst>
              <a:ext uri="{FF2B5EF4-FFF2-40B4-BE49-F238E27FC236}">
                <a16:creationId xmlns:a16="http://schemas.microsoft.com/office/drawing/2014/main" id="{20B2F5DA-73B3-4BFA-9D09-31A3620CFB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29601" y="1159723"/>
            <a:ext cx="427712" cy="392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8172" y="511655"/>
            <a:ext cx="66711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cs typeface="Times New Roman" panose="02020603050405020304" pitchFamily="18" charset="0"/>
              </a:rPr>
              <a:t>1.5   Algorithm Design Strategies/Techniques.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3A31-0F1F-4B49-9282-AEB2FDA8F658}"/>
              </a:ext>
            </a:extLst>
          </p:cNvPr>
          <p:cNvSpPr txBox="1">
            <a:spLocks noChangeArrowheads="1"/>
          </p:cNvSpPr>
          <p:nvPr/>
        </p:nvSpPr>
        <p:spPr>
          <a:xfrm>
            <a:off x="798442" y="1445324"/>
            <a:ext cx="5029200" cy="49010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Simple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Recursion</a:t>
            </a:r>
          </a:p>
          <a:p>
            <a:pPr marL="463550" indent="-46355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Brute Force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&amp; Exhaustive Search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follow definition / try all possibilities</a:t>
            </a:r>
          </a:p>
          <a:p>
            <a:pPr marL="463550" indent="-46355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Divide &amp; Conquer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break problem into smaller subproblems</a:t>
            </a:r>
          </a:p>
          <a:p>
            <a:pPr marL="463550" indent="-46355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Transformation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convert the problem to another one</a:t>
            </a:r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Greedy</a:t>
            </a:r>
          </a:p>
          <a:p>
            <a:pPr marL="914400" lvl="1" indent="-45085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repeatedly do what is best now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9E9F7BFF-6141-460C-85A4-B7633961A99A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0" y="1472665"/>
            <a:ext cx="5029200" cy="4597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Dynamic Programming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break problem into overlapping subproblems </a:t>
            </a:r>
          </a:p>
          <a:p>
            <a:pPr marL="450850" lvl="1" indent="-45085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Backtracking and Branch and Bound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Iterative Improvement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repeatedly improve the current solution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Randomization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use random numbers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  Space and Time Tradeoffs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23F66B39-87AB-4995-BC67-10A24744EE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9624">
            <a:off x="460921" y="612241"/>
            <a:ext cx="550409" cy="39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247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23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8DF610D7-A1D6-4463-A7BD-21411A202004}"/>
              </a:ext>
            </a:extLst>
          </p:cNvPr>
          <p:cNvSpPr txBox="1"/>
          <p:nvPr/>
        </p:nvSpPr>
        <p:spPr>
          <a:xfrm>
            <a:off x="4248727" y="1380450"/>
            <a:ext cx="3888509" cy="40043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0D8292-775A-4751-ADA1-2130EE6234D4}"/>
              </a:ext>
            </a:extLst>
          </p:cNvPr>
          <p:cNvSpPr txBox="1"/>
          <p:nvPr/>
        </p:nvSpPr>
        <p:spPr>
          <a:xfrm>
            <a:off x="1200727" y="2687782"/>
            <a:ext cx="9858831" cy="105370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77088" y="1756962"/>
            <a:ext cx="9859993" cy="4264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Solution for a given Problem?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design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input		              Algorithm             		output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specifications    	     (a way for finding its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       specifications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encode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Program Input		    “computer”	                     Program output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   Program code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1.0  Notion of Algorithm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Line 11"/>
          <p:cNvCxnSpPr>
            <a:cxnSpLocks noChangeShapeType="1"/>
          </p:cNvCxnSpPr>
          <p:nvPr/>
        </p:nvCxnSpPr>
        <p:spPr bwMode="auto">
          <a:xfrm>
            <a:off x="6094838" y="2332105"/>
            <a:ext cx="1162" cy="486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Line 11"/>
          <p:cNvCxnSpPr>
            <a:cxnSpLocks noChangeShapeType="1"/>
          </p:cNvCxnSpPr>
          <p:nvPr/>
        </p:nvCxnSpPr>
        <p:spPr bwMode="auto">
          <a:xfrm>
            <a:off x="6096000" y="3741511"/>
            <a:ext cx="1162" cy="486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Line 80"/>
          <p:cNvCxnSpPr>
            <a:cxnSpLocks noChangeShapeType="1"/>
          </p:cNvCxnSpPr>
          <p:nvPr/>
        </p:nvCxnSpPr>
        <p:spPr bwMode="auto">
          <a:xfrm>
            <a:off x="3853940" y="3173414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80"/>
          <p:cNvCxnSpPr>
            <a:cxnSpLocks noChangeShapeType="1"/>
          </p:cNvCxnSpPr>
          <p:nvPr/>
        </p:nvCxnSpPr>
        <p:spPr bwMode="auto">
          <a:xfrm>
            <a:off x="3853940" y="4457448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80"/>
          <p:cNvCxnSpPr>
            <a:cxnSpLocks noChangeShapeType="1"/>
          </p:cNvCxnSpPr>
          <p:nvPr/>
        </p:nvCxnSpPr>
        <p:spPr bwMode="auto">
          <a:xfrm>
            <a:off x="7760469" y="3173414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80"/>
          <p:cNvCxnSpPr>
            <a:cxnSpLocks noChangeShapeType="1"/>
          </p:cNvCxnSpPr>
          <p:nvPr/>
        </p:nvCxnSpPr>
        <p:spPr bwMode="auto">
          <a:xfrm>
            <a:off x="7769428" y="4457448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loud Callout 3"/>
          <p:cNvSpPr/>
          <p:nvPr/>
        </p:nvSpPr>
        <p:spPr>
          <a:xfrm flipH="1">
            <a:off x="3978383" y="786678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Image result for sad face">
            <a:extLst>
              <a:ext uri="{FF2B5EF4-FFF2-40B4-BE49-F238E27FC236}">
                <a16:creationId xmlns:a16="http://schemas.microsoft.com/office/drawing/2014/main" id="{20B2F5DA-73B3-4BFA-9D09-31A3620CFB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39690" y="866304"/>
            <a:ext cx="463896" cy="4055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030472D-8150-4921-9AC0-AC2C7965E477}"/>
              </a:ext>
            </a:extLst>
          </p:cNvPr>
          <p:cNvSpPr txBox="1"/>
          <p:nvPr/>
        </p:nvSpPr>
        <p:spPr>
          <a:xfrm>
            <a:off x="1202919" y="868217"/>
            <a:ext cx="10336571" cy="73423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26876" y="1040306"/>
            <a:ext cx="9178505" cy="4684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Several characteristics of Algorithms: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[Non-ambiguity]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non-ambiguity requirement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each step of an algorithm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cannot be compromised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Prime Factorization in Middle School Procedure for computing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gcd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(m, n) is defined ambiguously 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[Well-specified inputs’ range]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range of inputs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algorithm works has to be precisely specified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Consecutive integer checking algorithm for computing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gcd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(m, n) does not work correctly when one of the input numbers is zero.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 flipH="1">
            <a:off x="564543" y="978011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52D955DB-8116-41DB-80D1-E574519C0E2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10" y="1040306"/>
            <a:ext cx="550409" cy="39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030472D-8150-4921-9AC0-AC2C7965E477}"/>
              </a:ext>
            </a:extLst>
          </p:cNvPr>
          <p:cNvSpPr txBox="1"/>
          <p:nvPr/>
        </p:nvSpPr>
        <p:spPr>
          <a:xfrm>
            <a:off x="1193198" y="1016409"/>
            <a:ext cx="10336571" cy="73423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06747" y="1235334"/>
            <a:ext cx="9178505" cy="4485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Several characteristics of Algorithms: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[Different ways for specifying an algorithm]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same algorithm can be written in different ways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Euclid’s algorithm can be defined recursively or non-recursively.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[Several algorithms for a problem]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Several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algorithms for solving the same problem may exist.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Euclid, Consecutive Integer Checking, and Middle School Procedure for computing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gcd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(m, n)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412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B28BD7-408F-34D5-90F5-7D4C3D6D440E}"/>
              </a:ext>
            </a:extLst>
          </p:cNvPr>
          <p:cNvSpPr txBox="1"/>
          <p:nvPr/>
        </p:nvSpPr>
        <p:spPr>
          <a:xfrm>
            <a:off x="1193198" y="1016409"/>
            <a:ext cx="10336571" cy="73423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02433" y="1121535"/>
            <a:ext cx="9187134" cy="4130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Several characteristics of Algorithms: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[Various Speeds of different Algorithms for solving the same problem]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Algorithms for the same problem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be based on very different ideas 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solve the problem at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dramatically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speeds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exponential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lgorithm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Fibonacci_Number_F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computes recursively the list of the n Fibonacci members based on its definition, and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polynomial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Algorithm_Fib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computes non-recursively the list of its n members.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3040" y="1358537"/>
            <a:ext cx="8403771" cy="4891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Input Size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many algorithms,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reasonable measure of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 size –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input.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input size is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n of items in the array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sequential search, sorting, and binary search algorithms.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algorithms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two numbers to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measure the size of the input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a graph G = (V, E) is the input to an algorithm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input size consists of both parameters: number of vertices |V| and edges |E|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 flipH="1">
            <a:off x="833373" y="1435400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1130F1E-9F23-407A-A903-C8C78F5071F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9513">
            <a:off x="798654" y="1439130"/>
            <a:ext cx="550409" cy="39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462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543568" y="740379"/>
                <a:ext cx="9220226" cy="5040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Input Size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an input is encoded in binary inside computers, then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characters used for encoding the input are binary digits (bits), and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number of characters it takes to encode a positive integer x is      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log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+ 1.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input size is 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log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 =  </a:t>
                </a:r>
                <a14:m>
                  <m:oMath xmlns:m="http://schemas.openxmlformats.org/officeDocument/2006/math">
                    <m:r>
                      <a:rPr lang="en-US" sz="4000" i="1" baseline="3000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┌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sz="40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┐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bits.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example: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 = 11111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 the number of characters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 for encoding 31 is 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log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31 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 = 5.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568" y="740379"/>
                <a:ext cx="9220226" cy="5040867"/>
              </a:xfrm>
              <a:prstGeom prst="rect">
                <a:avLst/>
              </a:prstGeom>
              <a:blipFill>
                <a:blip r:embed="rId2"/>
                <a:stretch>
                  <a:fillRect l="-1190" t="-846" r="-2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0399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DFB341-AEE4-CDF4-80DA-C366B8858C40}"/>
              </a:ext>
            </a:extLst>
          </p:cNvPr>
          <p:cNvSpPr txBox="1"/>
          <p:nvPr/>
        </p:nvSpPr>
        <p:spPr>
          <a:xfrm>
            <a:off x="1418897" y="699727"/>
            <a:ext cx="9354206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Using the number of symbols or bits required to encode the input parameter n as a measure of input size is a common and reasonable approach in algorithm analysis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Algorithms Add(x, y)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multiply(x, y)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divide(x, y)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input size would be determined by 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symbols or bits required to encode the numbers x and y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Algorithm Euclid(m, n)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input size would be determined by 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symbols or bits needed to encode both m and 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Algorithm Sieve(n)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D0D0D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ince n represents the upper limit for finding prime numbers, the input size would be determined by the number of symbols or bits required to encode n.</a:t>
            </a:r>
          </a:p>
          <a:p>
            <a:pPr>
              <a:spcAft>
                <a:spcPts val="600"/>
              </a:spcAft>
            </a:pPr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689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EA026D-A427-439D-C571-56F8719DC4B2}"/>
                  </a:ext>
                </a:extLst>
              </p:cNvPr>
              <p:cNvSpPr txBox="1"/>
              <p:nvPr/>
            </p:nvSpPr>
            <p:spPr>
              <a:xfrm>
                <a:off x="1480685" y="2083639"/>
                <a:ext cx="9833859" cy="3279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b="1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Algorithm </a:t>
                </a:r>
                <a:r>
                  <a:rPr lang="en-US" sz="2400" b="1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Fibonacci_Number_F</a:t>
                </a:r>
                <a:r>
                  <a:rPr lang="en-US" sz="2400" b="1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1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Polynomial_Algorithm_Fib</a:t>
                </a:r>
                <a:r>
                  <a:rPr lang="en-US" sz="2400" b="1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represents the number of Fibonacci numbers to compute, the input size would indeed be determined by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number of symbols or bits required to encode n.</a:t>
                </a:r>
              </a:p>
              <a:p>
                <a:pPr lvl="1" algn="l"/>
                <a:endParaRPr lang="en-US" sz="2400" b="0" i="0" dirty="0">
                  <a:solidFill>
                    <a:srgbClr val="0D0D0D"/>
                  </a:solidFill>
                  <a:effectLst/>
                  <a:highlight>
                    <a:srgbClr val="FFFFFF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log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 = </a:t>
                </a:r>
                <a14:m>
                  <m:oMath xmlns:m="http://schemas.openxmlformats.org/officeDocument/2006/math">
                    <m:r>
                      <a:rPr lang="en-US" sz="4000" i="1" baseline="3000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┌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sz="40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┐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bits to encode n in binary representation.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approach provides a consistent measure of input size that aligns well with the inherent complexity of algorithms as the input grows.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EA026D-A427-439D-C571-56F8719DC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685" y="2083639"/>
                <a:ext cx="9833859" cy="3279039"/>
              </a:xfrm>
              <a:prstGeom prst="rect">
                <a:avLst/>
              </a:prstGeom>
              <a:blipFill>
                <a:blip r:embed="rId2"/>
                <a:stretch>
                  <a:fillRect l="-868" t="-1487" r="-868" b="-3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48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7424" y="2080488"/>
            <a:ext cx="7984624" cy="3184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is an </a:t>
            </a: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algorithm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for the problem?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algorithm must specify</a:t>
            </a:r>
          </a:p>
          <a:p>
            <a:pPr marL="974725" lvl="1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step-by-step procedure </a:t>
            </a:r>
          </a:p>
          <a:p>
            <a:pPr marL="1431925" lvl="2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producing the solution to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instance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algorithm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solves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instances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73214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B80D043-DF32-6E6A-8493-39FF94AC5864}"/>
              </a:ext>
            </a:extLst>
          </p:cNvPr>
          <p:cNvSpPr txBox="1"/>
          <p:nvPr/>
        </p:nvSpPr>
        <p:spPr>
          <a:xfrm>
            <a:off x="858982" y="475059"/>
            <a:ext cx="10289410" cy="93810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Group 57">
            <a:extLst>
              <a:ext uri="{FF2B5EF4-FFF2-40B4-BE49-F238E27FC236}">
                <a16:creationId xmlns:a16="http://schemas.microsoft.com/office/drawing/2014/main" id="{B9552295-E237-4417-930F-F4CDB1D4E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59221"/>
              </p:ext>
            </p:extLst>
          </p:nvPr>
        </p:nvGraphicFramePr>
        <p:xfrm>
          <a:off x="1759132" y="2690191"/>
          <a:ext cx="8072845" cy="3882885"/>
        </p:xfrm>
        <a:graphic>
          <a:graphicData uri="http://schemas.openxmlformats.org/drawingml/2006/table">
            <a:tbl>
              <a:tblPr/>
              <a:tblGrid>
                <a:gridCol w="6226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Concrete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Abstract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arrangement, tour, ordering, sequence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permutation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cluster, collection, committee, group, packaging, selection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subsets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hierarchy, ancestor/descendants, taxonomy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trees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network, circuit, web, relationship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graph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sites, positions, locations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points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shapes, regions, boundaries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polygons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text, characters, patterns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strings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4C44728-8ED4-4C62-B161-4538E5BFECED}"/>
              </a:ext>
            </a:extLst>
          </p:cNvPr>
          <p:cNvSpPr txBox="1">
            <a:spLocks noChangeArrowheads="1"/>
          </p:cNvSpPr>
          <p:nvPr/>
        </p:nvSpPr>
        <p:spPr>
          <a:xfrm>
            <a:off x="1759132" y="715779"/>
            <a:ext cx="8153400" cy="1819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>
                <a:latin typeface="+mn-lt"/>
                <a:ea typeface="ＭＳ Ｐゴシック" panose="020B0600070205080204" pitchFamily="34" charset="-128"/>
                <a:cs typeface="Franklin Gothic Book" panose="020B0503020102020204" pitchFamily="34" charset="0"/>
              </a:rPr>
              <a:t>Modeling the Real World-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 realistic model for the input </a:t>
            </a:r>
            <a:endParaRPr lang="en-US" altLang="en-US" sz="2400" dirty="0">
              <a:latin typeface="+mn-lt"/>
              <a:ea typeface="ＭＳ Ｐゴシック" panose="020B0600070205080204" pitchFamily="34" charset="-128"/>
              <a:cs typeface="Franklin Gothic Book" panose="020B0503020102020204" pitchFamily="34" charset="0"/>
            </a:endParaRPr>
          </a:p>
          <a:p>
            <a:endParaRPr lang="en-US" altLang="en-US" sz="3600" dirty="0">
              <a:latin typeface="Franklin Gothic Book" panose="020B0503020102020204" pitchFamily="34" charset="0"/>
              <a:ea typeface="ＭＳ Ｐゴシック" panose="020B0600070205080204" pitchFamily="34" charset="-128"/>
              <a:cs typeface="Franklin Gothic Book" panose="020B05030201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Cast your application in terms of well-studied abstract data structures</a:t>
            </a:r>
          </a:p>
          <a:p>
            <a:endParaRPr lang="en-US" altLang="en-US" sz="3600" dirty="0">
              <a:latin typeface="Franklin Gothic Book" panose="020B0503020102020204" pitchFamily="34" charset="0"/>
              <a:ea typeface="ＭＳ Ｐゴシック" panose="020B0600070205080204" pitchFamily="34" charset="-128"/>
              <a:cs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16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451A94-05DC-4A46-864F-CAFEC7CD5D48}"/>
              </a:ext>
            </a:extLst>
          </p:cNvPr>
          <p:cNvSpPr/>
          <p:nvPr/>
        </p:nvSpPr>
        <p:spPr>
          <a:xfrm>
            <a:off x="1528846" y="947164"/>
            <a:ext cx="5768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  <a:cs typeface="Franklin Gothic Book" panose="020B0503020102020204" pitchFamily="34" charset="0"/>
              </a:rPr>
              <a:t>Real-World Applications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A51C397-2A55-45E6-8904-D60B31A79CFE}"/>
              </a:ext>
            </a:extLst>
          </p:cNvPr>
          <p:cNvSpPr txBox="1">
            <a:spLocks noChangeArrowheads="1"/>
          </p:cNvSpPr>
          <p:nvPr/>
        </p:nvSpPr>
        <p:spPr>
          <a:xfrm>
            <a:off x="1528846" y="1804745"/>
            <a:ext cx="4229100" cy="4419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Hardware design:  VLSI chips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Compilers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Computer graphics: movies, video games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Routing messages on the Internet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Searching the Web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Distributed file sharing</a:t>
            </a:r>
          </a:p>
        </p:txBody>
      </p:sp>
      <p:sp>
        <p:nvSpPr>
          <p:cNvPr id="4" name="Content Placeholder 10">
            <a:extLst>
              <a:ext uri="{FF2B5EF4-FFF2-40B4-BE49-F238E27FC236}">
                <a16:creationId xmlns:a16="http://schemas.microsoft.com/office/drawing/2014/main" id="{656E97DD-F153-41D9-B615-39176453C078}"/>
              </a:ext>
            </a:extLst>
          </p:cNvPr>
          <p:cNvSpPr txBox="1">
            <a:spLocks noChangeArrowheads="1"/>
          </p:cNvSpPr>
          <p:nvPr/>
        </p:nvSpPr>
        <p:spPr>
          <a:xfrm>
            <a:off x="6434054" y="1828800"/>
            <a:ext cx="4565250" cy="40154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Computer-aided design and manufacturing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Security:  e-commerce, voting machines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Multimedia:  CD player, DVD, MP3, JPG, HDTV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DNA sequencing, protein folding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and many more!</a:t>
            </a:r>
          </a:p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2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4F84ED-38F3-45F8-8AF6-8D91C47F103D}"/>
              </a:ext>
            </a:extLst>
          </p:cNvPr>
          <p:cNvSpPr/>
          <p:nvPr/>
        </p:nvSpPr>
        <p:spPr>
          <a:xfrm>
            <a:off x="2094850" y="2971863"/>
            <a:ext cx="7620000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lvl="1" indent="-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Separation of behavior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6746688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2501951-F3AF-4663-831D-69E86744D154}"/>
                  </a:ext>
                </a:extLst>
              </p:cNvPr>
              <p:cNvSpPr/>
              <p:nvPr/>
            </p:nvSpPr>
            <p:spPr>
              <a:xfrm>
                <a:off x="1311965" y="766276"/>
                <a:ext cx="9329530" cy="58169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3333B3"/>
                    </a:solidFill>
                    <a:cs typeface="Times New Roman" panose="02020603050405020304" pitchFamily="18" charset="0"/>
                  </a:rPr>
                  <a:t>Example 1</a:t>
                </a:r>
              </a:p>
              <a:p>
                <a:endParaRPr lang="en-US" sz="2400" dirty="0">
                  <a:solidFill>
                    <a:srgbClr val="3333B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3550" indent="-4635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Fibonacci numbers:</a:t>
                </a:r>
              </a:p>
              <a:p>
                <a:pPr lvl="2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0;</a:t>
                </a:r>
              </a:p>
              <a:p>
                <a:pPr lvl="2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1;</a:t>
                </a:r>
              </a:p>
              <a:p>
                <a:pPr lvl="2"/>
                <a:r>
                  <a:rPr lang="nn-NO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nn-NO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nn-NO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F</a:t>
                </a:r>
                <a:r>
                  <a:rPr lang="nn-NO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n-1</a:t>
                </a:r>
                <a:r>
                  <a:rPr lang="nn-NO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F</a:t>
                </a:r>
                <a:r>
                  <a:rPr lang="nn-NO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n-2</a:t>
                </a:r>
                <a:r>
                  <a:rPr lang="nn-NO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n </a:t>
                </a:r>
                <a14:m>
                  <m:oMath xmlns:m="http://schemas.openxmlformats.org/officeDocument/2006/math">
                    <m:r>
                      <a:rPr lang="nn-NO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nn-NO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</a:p>
              <a:p>
                <a:pPr marL="463550" indent="-4635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Fibonacci numbers grow almost as fast as the power of 2:</a:t>
                </a:r>
              </a:p>
              <a:p>
                <a:pPr lvl="2"/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en-US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0.694n</a:t>
                </a:r>
              </a:p>
              <a:p>
                <a:pPr marL="463550" indent="-4635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 statement:</a:t>
                </a:r>
              </a:p>
              <a:p>
                <a:pPr lvl="2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computing the n-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Fibonacci number </a:t>
                </a:r>
                <a:r>
                  <a:rPr lang="nn-NO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nn-NO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</a:p>
              <a:p>
                <a:pPr marL="463550" indent="-4635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Algorithms for computing the n-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Fibonacci number </a:t>
                </a:r>
                <a:r>
                  <a:rPr lang="nn-NO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nn-NO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Recursion (top-down")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Iteration (bottom-up", memorization)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Divide-and-conquer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Approximation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2501951-F3AF-4663-831D-69E86744D1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965" y="766276"/>
                <a:ext cx="9329530" cy="5816977"/>
              </a:xfrm>
              <a:prstGeom prst="rect">
                <a:avLst/>
              </a:prstGeom>
              <a:blipFill>
                <a:blip r:embed="rId2"/>
                <a:stretch>
                  <a:fillRect l="-1306" t="-1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2424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6411CC-E9C0-472C-93A2-2BDB9E89B307}"/>
                  </a:ext>
                </a:extLst>
              </p:cNvPr>
              <p:cNvSpPr/>
              <p:nvPr/>
            </p:nvSpPr>
            <p:spPr>
              <a:xfrm>
                <a:off x="1596887" y="1205003"/>
                <a:ext cx="8766314" cy="38472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3333B3"/>
                    </a:solidFill>
                    <a:cs typeface="Times New Roman" panose="02020603050405020304" pitchFamily="18" charset="0"/>
                  </a:rPr>
                  <a:t>Example 2</a:t>
                </a:r>
              </a:p>
              <a:p>
                <a:endParaRPr lang="en-US" sz="2400" dirty="0">
                  <a:solidFill>
                    <a:srgbClr val="3333B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 statement:</a:t>
                </a:r>
              </a:p>
              <a:p>
                <a:r>
                  <a:rPr lang="en-US" sz="2400" dirty="0">
                    <a:solidFill>
                      <a:srgbClr val="3333B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Input: 	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sequence of n numbers &lt; 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. . . , 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  <a:p>
                <a:r>
                  <a:rPr lang="en-US" sz="2400" dirty="0">
                    <a:solidFill>
                      <a:srgbClr val="3333B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Output: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permutation (reordering) &lt;a</a:t>
                </a:r>
                <a:r>
                  <a:rPr 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</a:t>
                </a:r>
                <a:r>
                  <a:rPr 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. . . ,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 err="1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              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      of the a-sequence such that a</a:t>
                </a:r>
                <a:r>
                  <a:rPr 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:r>
                  <a:rPr 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. . .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</a:t>
                </a:r>
                <a:r>
                  <a:rPr 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</a:p>
              <a:p>
                <a:pPr marL="463550" indent="-463550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		             (In brief, sort the n numbers in ascending order.)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Algorithms:</a:t>
                </a:r>
              </a:p>
              <a:p>
                <a:pPr lvl="1"/>
                <a:r>
                  <a:rPr lang="en-US" sz="2400" dirty="0">
                    <a:solidFill>
                      <a:srgbClr val="3333B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Insertion sort</a:t>
                </a:r>
              </a:p>
              <a:p>
                <a:pPr lvl="1"/>
                <a:r>
                  <a:rPr lang="en-US" sz="2400" dirty="0">
                    <a:solidFill>
                      <a:srgbClr val="3333B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Merge sort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6411CC-E9C0-472C-93A2-2BDB9E89B3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887" y="1205003"/>
                <a:ext cx="8766314" cy="3847207"/>
              </a:xfrm>
              <a:prstGeom prst="rect">
                <a:avLst/>
              </a:prstGeom>
              <a:blipFill>
                <a:blip r:embed="rId2"/>
                <a:stretch>
                  <a:fillRect l="-1460" t="-1585" b="-2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090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D6153A-524A-4123-8077-29752CED79AA}"/>
              </a:ext>
            </a:extLst>
          </p:cNvPr>
          <p:cNvSpPr/>
          <p:nvPr/>
        </p:nvSpPr>
        <p:spPr>
          <a:xfrm>
            <a:off x="1490869" y="578606"/>
            <a:ext cx="921026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3333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2: </a:t>
            </a:r>
            <a:r>
              <a:rPr 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Insert sort algorithm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Idea: incremental approach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Pseudocode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26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InsertionSort</a:t>
            </a:r>
            <a:r>
              <a:rPr lang="en-US" sz="26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(A)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 = length(A);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for (j = 2 to n) {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  key = A[j];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// insert ``key'' into sorted array A[1...j-1]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j-1;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  while (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&gt; 0 and 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A[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] &gt; key) 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do {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       A[i+1] = A[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];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       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- 1;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   } </a:t>
            </a: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//end while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  A[i+1] = key;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}</a:t>
            </a: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//end for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return A;</a:t>
            </a:r>
            <a:endParaRPr lang="en-US" sz="2400" spc="-1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728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D6153A-524A-4123-8077-29752CED79AA}"/>
              </a:ext>
            </a:extLst>
          </p:cNvPr>
          <p:cNvSpPr/>
          <p:nvPr/>
        </p:nvSpPr>
        <p:spPr>
          <a:xfrm>
            <a:off x="1330991" y="420484"/>
            <a:ext cx="9703905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3333B3"/>
                </a:solidFill>
                <a:cs typeface="Times New Roman" panose="02020603050405020304" pitchFamily="18" charset="0"/>
              </a:rPr>
              <a:t>Example 2</a:t>
            </a:r>
            <a:r>
              <a:rPr lang="en-US" sz="3200" b="1" dirty="0">
                <a:solidFill>
                  <a:srgbClr val="3333B3"/>
                </a:solidFill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sort algorithm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Remarks: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Correctness: argued by “loop-invariant” (a kind of induction)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Complexity analysis: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best-case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worst-case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average-case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Insertion sort is a “sort-in-place”, no extra memory is necessary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writing good pseudocode = “expressing algorithm to human”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recursive version of insertion sort (can you do it)</a:t>
            </a:r>
          </a:p>
        </p:txBody>
      </p:sp>
    </p:spTree>
    <p:extLst>
      <p:ext uri="{BB962C8B-B14F-4D97-AF65-F5344CB8AC3E}">
        <p14:creationId xmlns:p14="http://schemas.microsoft.com/office/powerpoint/2010/main" val="4331521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06A9DF-F4F9-4560-823D-6DE61B5A7C52}"/>
              </a:ext>
            </a:extLst>
          </p:cNvPr>
          <p:cNvSpPr/>
          <p:nvPr/>
        </p:nvSpPr>
        <p:spPr>
          <a:xfrm>
            <a:off x="1461147" y="1604113"/>
            <a:ext cx="991262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333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2:  </a:t>
            </a:r>
            <a:r>
              <a:rPr 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Merge sort algorithm</a:t>
            </a:r>
          </a:p>
          <a:p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Idea: a divide-and-conquer approach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Pseudocode</a:t>
            </a:r>
          </a:p>
          <a:p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MergeSort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(A, p, r)   </a:t>
            </a: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	// Merge-sort of array A[</a:t>
            </a:r>
            <a:r>
              <a:rPr lang="en-US" sz="2400" spc="-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p..r</a:t>
            </a: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if (p &lt; r) then </a:t>
            </a: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// check for base case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q = flooring( (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p+r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)/2 ) </a:t>
            </a: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// divide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spc="-1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MergeSort</a:t>
            </a: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(A, p, q) </a:t>
            </a:r>
            <a:r>
              <a:rPr lang="en-US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// conquer</a:t>
            </a:r>
          </a:p>
          <a:p>
            <a:pPr marL="1377950" indent="-914400">
              <a:buFont typeface="+mj-lt"/>
              <a:buAutoNum type="arabicPeriod"/>
            </a:pPr>
            <a:r>
              <a:rPr lang="pt-BR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t-BR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MergeSort(A, q+1, r) </a:t>
            </a:r>
            <a:r>
              <a:rPr lang="pt-BR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// conquer</a:t>
            </a:r>
          </a:p>
          <a:p>
            <a:pPr marL="1377950" indent="-914400">
              <a:buFont typeface="+mj-lt"/>
              <a:buAutoNum type="arabicPeriod"/>
            </a:pPr>
            <a:r>
              <a:rPr lang="pt-BR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t-BR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Merge(A, p, q, r) </a:t>
            </a:r>
            <a:r>
              <a:rPr lang="pt-BR" sz="2400" spc="-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// combine</a:t>
            </a:r>
          </a:p>
          <a:p>
            <a:pPr marL="1377950" indent="-914400">
              <a:buFont typeface="+mj-lt"/>
              <a:buAutoNum type="arabicPeriod"/>
            </a:pPr>
            <a:r>
              <a:rPr lang="en-US" sz="2400" spc="-1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end if</a:t>
            </a:r>
          </a:p>
        </p:txBody>
      </p:sp>
    </p:spTree>
    <p:extLst>
      <p:ext uri="{BB962C8B-B14F-4D97-AF65-F5344CB8AC3E}">
        <p14:creationId xmlns:p14="http://schemas.microsoft.com/office/powerpoint/2010/main" val="9784398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C06A9DF-F4F9-4560-823D-6DE61B5A7C52}"/>
                  </a:ext>
                </a:extLst>
              </p:cNvPr>
              <p:cNvSpPr/>
              <p:nvPr/>
            </p:nvSpPr>
            <p:spPr>
              <a:xfrm>
                <a:off x="1373303" y="287383"/>
                <a:ext cx="9912626" cy="58785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3333B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2: </a:t>
                </a:r>
                <a:r>
                  <a:rPr lang="en-US" sz="28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Merge sort algorithm</a:t>
                </a:r>
              </a:p>
              <a:p>
                <a:pPr marL="463550" indent="-4635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Pseudocode, cont’d</a:t>
                </a:r>
              </a:p>
              <a:p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pt-BR" sz="24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Merge(A, p, q, r)</a:t>
                </a:r>
              </a:p>
              <a:p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pt-BR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n1 = q – p + 1;  n2 = r – q;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for (</a:t>
                </a:r>
                <a:r>
                  <a:rPr lang="en-US" sz="20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 = 1 to n1) {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 // create arrays L[1...n1+1] and R[1...n2+1]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	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L[</a:t>
                </a:r>
                <a:r>
                  <a:rPr lang="en-US" sz="20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] = A[p+i-1];}    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 end for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for (j = 1 to n2) {</a:t>
                </a:r>
              </a:p>
              <a:p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pt-BR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R[j] = A[q+j]; }        </a:t>
                </a:r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 for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L[n1+1] =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; R[n2+1] =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;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 mark the end of arrays L and R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 = 1;  j = 1;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for (k = p to r) {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  // Merge arrays L and R to A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if (L[</a:t>
                </a:r>
                <a:r>
                  <a:rPr lang="en-US" sz="20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]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 R[j]) then</a:t>
                </a:r>
              </a:p>
              <a:p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		      {A[k] = L[</a:t>
                </a:r>
                <a:r>
                  <a:rPr lang="en-US" sz="20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];</a:t>
                </a:r>
              </a:p>
              <a:p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			 </a:t>
                </a:r>
                <a:r>
                  <a:rPr lang="en-US" sz="20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 = </a:t>
                </a:r>
                <a:r>
                  <a:rPr lang="en-US" sz="20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 + 1;}</a:t>
                </a:r>
              </a:p>
              <a:p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		else</a:t>
                </a:r>
              </a:p>
              <a:p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		      {A[k] = R[j];</a:t>
                </a:r>
              </a:p>
              <a:p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			 j = j + 1;}  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//end if</a:t>
                </a:r>
              </a:p>
              <a:p>
                <a:pPr lvl="1"/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}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//end for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C06A9DF-F4F9-4560-823D-6DE61B5A7C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303" y="287383"/>
                <a:ext cx="9912626" cy="5878532"/>
              </a:xfrm>
              <a:prstGeom prst="rect">
                <a:avLst/>
              </a:prstGeom>
              <a:blipFill>
                <a:blip r:embed="rId2"/>
                <a:stretch>
                  <a:fillRect l="-1230" t="-1141" b="-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90804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C06A9DF-F4F9-4560-823D-6DE61B5A7C52}"/>
                  </a:ext>
                </a:extLst>
              </p:cNvPr>
              <p:cNvSpPr/>
              <p:nvPr/>
            </p:nvSpPr>
            <p:spPr>
              <a:xfrm>
                <a:off x="1378226" y="908184"/>
                <a:ext cx="9912626" cy="4847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3333B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2: </a:t>
                </a:r>
                <a:r>
                  <a:rPr lang="en-US" sz="28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Merge sort algorithm</a:t>
                </a:r>
              </a:p>
              <a:p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Merge sort is a divide-and-conquer algorithm consisting of three steps:   divide, conquer, and combine</a:t>
                </a:r>
              </a:p>
              <a:p>
                <a:pPr marL="457200" indent="-4572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sort the entire sequence A[1...n], we make the initial call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2400" dirty="0" err="1">
                    <a:latin typeface="Consolas" panose="020B0609020204030204" pitchFamily="49" charset="0"/>
                    <a:cs typeface="Times New Roman" panose="02020603050405020304" pitchFamily="18" charset="0"/>
                  </a:rPr>
                  <a:t>MergeSort</a:t>
                </a:r>
                <a:r>
                  <a:rPr lang="en-US" sz="2400" dirty="0">
                    <a:latin typeface="Consolas" panose="020B0609020204030204" pitchFamily="49" charset="0"/>
                    <a:cs typeface="Times New Roman" panose="02020603050405020304" pitchFamily="18" charset="0"/>
                  </a:rPr>
                  <a:t>(A, 1, n)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where n = length(A).</a:t>
                </a:r>
              </a:p>
              <a:p>
                <a:pPr marL="457200" indent="-4572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Complexity analysis: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2 *T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+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1 </a:t>
                </a:r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O(</a:t>
                </a:r>
                <a:r>
                  <a:rPr lang="pt-BR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log</a:t>
                </a:r>
                <a:r>
                  <a:rPr lang="pt-BR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pt-BR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))</a:t>
                </a:r>
              </a:p>
              <a:p>
                <a:pPr marL="457200" indent="-4572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Extra space is needed.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C06A9DF-F4F9-4560-823D-6DE61B5A7C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226" y="908184"/>
                <a:ext cx="9912626" cy="4847289"/>
              </a:xfrm>
              <a:prstGeom prst="rect">
                <a:avLst/>
              </a:prstGeom>
              <a:blipFill>
                <a:blip r:embed="rId2"/>
                <a:stretch>
                  <a:fillRect l="-1230" t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66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1973" y="1205176"/>
            <a:ext cx="8984974" cy="319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is a problem (task)?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example of a problem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Question: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whether the number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in the list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numbers.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Answer: 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yes, if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in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S,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no if it is not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11237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97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9781" y="1586627"/>
            <a:ext cx="9080767" cy="5035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is an </a:t>
            </a: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instance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of the problem?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is a </a:t>
            </a: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to an instance of the problem?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containing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parameters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represents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class of problems.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431925" lvl="2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range of problems defined by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assignments of values to the parameters.</a:t>
            </a: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problem: </a:t>
            </a:r>
          </a:p>
          <a:p>
            <a:pPr marL="974725" lvl="1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defined by a specific assignment of values to the parameters.</a:t>
            </a: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an instance of a problem: </a:t>
            </a:r>
          </a:p>
          <a:p>
            <a:pPr marL="974725" lvl="1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answer to the question asked by the instance of a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FB71BE-5050-FD0F-7CA1-B96364B181F4}"/>
              </a:ext>
            </a:extLst>
          </p:cNvPr>
          <p:cNvSpPr txBox="1"/>
          <p:nvPr/>
        </p:nvSpPr>
        <p:spPr>
          <a:xfrm>
            <a:off x="1212351" y="685810"/>
            <a:ext cx="1011098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Problem? Questions? Answers? Parameters? Instances of an problem? An instance’s Solution?</a:t>
            </a:r>
          </a:p>
        </p:txBody>
      </p:sp>
    </p:spTree>
    <p:extLst>
      <p:ext uri="{BB962C8B-B14F-4D97-AF65-F5344CB8AC3E}">
        <p14:creationId xmlns:p14="http://schemas.microsoft.com/office/powerpoint/2010/main" val="246958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2729" y="2126737"/>
            <a:ext cx="9695498" cy="4062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is an </a:t>
            </a: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and its </a:t>
            </a: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example of a problem</a:t>
            </a:r>
          </a:p>
          <a:p>
            <a:pPr marL="974725" lvl="1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Question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whether the number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in the list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974725" lvl="1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Answer: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yes, if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in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S,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no if it is not.</a:t>
            </a:r>
          </a:p>
          <a:p>
            <a:pPr marL="517525" indent="-517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this problem in the example is</a:t>
            </a:r>
          </a:p>
          <a:p>
            <a:pPr marL="914400" lvl="1" indent="-452438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instance of the problem: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[10, 7, 11, 5, 13, 8],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6 and x = 5.</a:t>
            </a:r>
          </a:p>
          <a:p>
            <a:pPr marL="914400" lvl="1" indent="-452438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instance’s Solution: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the instance is yes.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21E1A0-6B9E-E42E-0473-D0559874F63C}"/>
              </a:ext>
            </a:extLst>
          </p:cNvPr>
          <p:cNvSpPr txBox="1"/>
          <p:nvPr/>
        </p:nvSpPr>
        <p:spPr>
          <a:xfrm>
            <a:off x="1212709" y="685810"/>
            <a:ext cx="1011063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Problem? Questions? Answers? Parameters? Instances of an problem? An instance’s Solution?</a:t>
            </a:r>
          </a:p>
        </p:txBody>
      </p:sp>
    </p:spTree>
    <p:extLst>
      <p:ext uri="{BB962C8B-B14F-4D97-AF65-F5344CB8AC3E}">
        <p14:creationId xmlns:p14="http://schemas.microsoft.com/office/powerpoint/2010/main" val="252010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CA0020-EA5F-48D0-BD08-82AE545264CC}"/>
              </a:ext>
            </a:extLst>
          </p:cNvPr>
          <p:cNvSpPr/>
          <p:nvPr/>
        </p:nvSpPr>
        <p:spPr>
          <a:xfrm>
            <a:off x="1612931" y="1951990"/>
            <a:ext cx="9757033" cy="290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Algorithm for the Sequential Search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 Given: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Is the key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the array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keys?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Inputs (parameters):   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positive integer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array of keys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indexed from 0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marR="0" indent="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to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 and a key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Outputs: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The index (location) of the first found element of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matches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or -1 if there are no matching elements.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CC917AB-D6C0-45DE-A779-21E8F677E60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9862">
            <a:off x="748304" y="1752963"/>
            <a:ext cx="550409" cy="39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12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312C988-5466-48EB-A572-0592F72575F7}"/>
              </a:ext>
            </a:extLst>
          </p:cNvPr>
          <p:cNvSpPr txBox="1"/>
          <p:nvPr/>
        </p:nvSpPr>
        <p:spPr>
          <a:xfrm>
            <a:off x="6576096" y="3438307"/>
            <a:ext cx="5116551" cy="20578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782250-C783-41EE-A622-4FA50E99D090}"/>
              </a:ext>
            </a:extLst>
          </p:cNvPr>
          <p:cNvSpPr/>
          <p:nvPr/>
        </p:nvSpPr>
        <p:spPr>
          <a:xfrm>
            <a:off x="1388961" y="956511"/>
            <a:ext cx="9540295" cy="4717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Algorithm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SequentialSearch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[0 .. </a:t>
            </a:r>
            <a:r>
              <a:rPr lang="en-US" sz="2400" i="1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-1], </a:t>
            </a:r>
            <a:r>
              <a:rPr lang="en-US" sz="2400" i="1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// Searches for a given value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 given array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sequential search</a:t>
            </a:r>
            <a:endParaRPr lang="en-US" sz="2400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Input: 	An array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.. n-1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and a search key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2400" i="1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Output: 	The index (location) of the first element of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matches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2400" i="1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	or  -1 if there are no matching elements</a:t>
            </a:r>
            <a:endParaRPr lang="en-US" sz="2400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:= 0;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 (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n </a:t>
            </a:r>
            <a:r>
              <a:rPr lang="en-US" sz="2400" u="sng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S[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b="1" spc="-100" dirty="0">
                <a:solidFill>
                  <a:srgbClr val="C0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≠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K) 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 {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:= 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0" dirty="0">
                <a:solidFill>
                  <a:srgbClr val="C0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1; }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 (</a:t>
            </a: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n) return </a:t>
            </a: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        return -1;</a:t>
            </a:r>
            <a:endParaRPr lang="en-US" sz="2400" spc="-100" dirty="0">
              <a:highlight>
                <a:srgbClr val="FFFF00"/>
              </a:highlight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CE741B-9F13-4C4C-BA4C-CEF667E6A246}"/>
              </a:ext>
            </a:extLst>
          </p:cNvPr>
          <p:cNvSpPr/>
          <p:nvPr/>
        </p:nvSpPr>
        <p:spPr>
          <a:xfrm>
            <a:off x="6576096" y="3365311"/>
            <a:ext cx="50192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input size?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the basic operation? 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running time (in terms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of execution time)?</a:t>
            </a:r>
          </a:p>
        </p:txBody>
      </p:sp>
    </p:spTree>
    <p:extLst>
      <p:ext uri="{BB962C8B-B14F-4D97-AF65-F5344CB8AC3E}">
        <p14:creationId xmlns:p14="http://schemas.microsoft.com/office/powerpoint/2010/main" val="150110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3B04C8-006D-413C-8538-34AE8FDD1EBC}"/>
              </a:ext>
            </a:extLst>
          </p:cNvPr>
          <p:cNvSpPr txBox="1"/>
          <p:nvPr/>
        </p:nvSpPr>
        <p:spPr>
          <a:xfrm>
            <a:off x="6409319" y="4606845"/>
            <a:ext cx="4804095" cy="19982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782250-C783-41EE-A622-4FA50E99D090}"/>
              </a:ext>
            </a:extLst>
          </p:cNvPr>
          <p:cNvSpPr/>
          <p:nvPr/>
        </p:nvSpPr>
        <p:spPr>
          <a:xfrm>
            <a:off x="1344994" y="760352"/>
            <a:ext cx="9540295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Algorithm </a:t>
            </a:r>
            <a:r>
              <a:rPr lang="en-US" sz="24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SequentialSearch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[0 .. </a:t>
            </a:r>
            <a:r>
              <a:rPr lang="en-US" sz="2400" i="1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-1], </a:t>
            </a:r>
            <a:r>
              <a:rPr lang="en-US" sz="2400" i="1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// Searches for a given value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 given array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sequential search</a:t>
            </a:r>
            <a:endParaRPr lang="en-US" sz="2400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Input: 	An array S[0 ..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-1, n] and a search key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2400" i="1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Output: 	The index (location) of the first element of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matches </a:t>
            </a:r>
            <a:r>
              <a:rPr lang="en-US" sz="2400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2400" i="1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	or  -1 if there are no matching elements</a:t>
            </a:r>
            <a:endParaRPr lang="en-US" sz="2400" spc="-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600"/>
              </a:spcAft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S[n] := K;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:= 0;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 (S[</a:t>
            </a: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spc="-100" dirty="0">
                <a:solidFill>
                  <a:srgbClr val="C0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≠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K) 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do {</a:t>
            </a:r>
            <a:r>
              <a:rPr lang="en-US" sz="24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:= </a:t>
            </a:r>
            <a:r>
              <a:rPr lang="en-US" sz="24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1; }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 (</a:t>
            </a:r>
            <a:r>
              <a:rPr lang="en-US" sz="24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n) return </a:t>
            </a:r>
            <a:r>
              <a:rPr lang="en-US" sz="24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   	   return -1;</a:t>
            </a:r>
            <a:endParaRPr lang="en-US" sz="2400" spc="-100" dirty="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CE741B-9F13-4C4C-BA4C-CEF667E6A246}"/>
              </a:ext>
            </a:extLst>
          </p:cNvPr>
          <p:cNvSpPr/>
          <p:nvPr/>
        </p:nvSpPr>
        <p:spPr>
          <a:xfrm>
            <a:off x="6347046" y="3150628"/>
            <a:ext cx="4928643" cy="3253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the basic operation? 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any difference in terms of execution time between this algorithm and the previous one? Why?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:= 0;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 (</a:t>
            </a:r>
            <a:r>
              <a:rPr lang="en-US" sz="1800" spc="-100" dirty="0" err="1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n </a:t>
            </a:r>
            <a:r>
              <a:rPr lang="en-US" sz="1800" u="sng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18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S[</a:t>
            </a:r>
            <a:r>
              <a:rPr lang="en-US" sz="1800" spc="-100" dirty="0" err="1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≠ K) 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    {</a:t>
            </a:r>
            <a:r>
              <a:rPr lang="en-US" sz="1800" spc="-100" dirty="0" err="1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:= </a:t>
            </a:r>
            <a:r>
              <a:rPr lang="en-US" sz="1800" spc="-100" dirty="0" err="1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+ 1; }  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 (</a:t>
            </a:r>
            <a:r>
              <a:rPr lang="en-US" sz="18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n) return </a:t>
            </a:r>
            <a:r>
              <a:rPr lang="en-US" sz="1800" spc="-1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        return -1;</a:t>
            </a:r>
            <a:endParaRPr lang="en-US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2A468A3-2D24-4750-A3E1-7427470205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3614">
            <a:off x="613205" y="2754910"/>
            <a:ext cx="550409" cy="39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537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11509</TotalTime>
  <Words>3181</Words>
  <Application>Microsoft Office PowerPoint</Application>
  <PresentationFormat>Widescreen</PresentationFormat>
  <Paragraphs>371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Consolas</vt:lpstr>
      <vt:lpstr>Courier New</vt:lpstr>
      <vt:lpstr>Franklin Gothic Book</vt:lpstr>
      <vt:lpstr>Times New Roman</vt:lpstr>
      <vt:lpstr>Wingdings</vt:lpstr>
      <vt:lpstr>Office Theme</vt:lpstr>
      <vt:lpstr>Chapter 01_02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549</cp:revision>
  <cp:lastPrinted>2024-01-08T17:17:17Z</cp:lastPrinted>
  <dcterms:created xsi:type="dcterms:W3CDTF">2016-10-13T00:10:31Z</dcterms:created>
  <dcterms:modified xsi:type="dcterms:W3CDTF">2025-01-27T18:10:31Z</dcterms:modified>
</cp:coreProperties>
</file>