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1" r:id="rId3"/>
    <p:sldId id="472" r:id="rId4"/>
    <p:sldId id="475" r:id="rId5"/>
    <p:sldId id="346" r:id="rId6"/>
    <p:sldId id="347" r:id="rId7"/>
    <p:sldId id="348" r:id="rId8"/>
    <p:sldId id="349" r:id="rId9"/>
    <p:sldId id="350" r:id="rId10"/>
    <p:sldId id="351" r:id="rId11"/>
    <p:sldId id="352" r:id="rId12"/>
    <p:sldId id="445" r:id="rId13"/>
    <p:sldId id="353" r:id="rId14"/>
    <p:sldId id="473" r:id="rId15"/>
    <p:sldId id="474" r:id="rId16"/>
    <p:sldId id="446" r:id="rId17"/>
    <p:sldId id="447" r:id="rId18"/>
    <p:sldId id="437" r:id="rId19"/>
    <p:sldId id="448" r:id="rId20"/>
    <p:sldId id="449"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50" r:id="rId35"/>
    <p:sldId id="451" r:id="rId36"/>
    <p:sldId id="452" r:id="rId37"/>
    <p:sldId id="372" r:id="rId38"/>
    <p:sldId id="373" r:id="rId39"/>
    <p:sldId id="379" r:id="rId40"/>
    <p:sldId id="380" r:id="rId41"/>
    <p:sldId id="382" r:id="rId42"/>
    <p:sldId id="381" r:id="rId43"/>
    <p:sldId id="383" r:id="rId44"/>
    <p:sldId id="384" r:id="rId45"/>
    <p:sldId id="385" r:id="rId46"/>
    <p:sldId id="386" r:id="rId47"/>
    <p:sldId id="387" r:id="rId48"/>
    <p:sldId id="388" r:id="rId49"/>
    <p:sldId id="390" r:id="rId50"/>
    <p:sldId id="389" r:id="rId51"/>
    <p:sldId id="489" r:id="rId52"/>
    <p:sldId id="428" r:id="rId53"/>
    <p:sldId id="429" r:id="rId5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Ng" initials="PN" lastIdx="1" clrIdx="0">
    <p:extLst>
      <p:ext uri="{19B8F6BF-5375-455C-9EA6-DF929625EA0E}">
        <p15:presenceInfo xmlns:p15="http://schemas.microsoft.com/office/powerpoint/2012/main" userId="a673e88aa0f3c2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8" autoAdjust="0"/>
    <p:restoredTop sz="94660"/>
  </p:normalViewPr>
  <p:slideViewPr>
    <p:cSldViewPr snapToGrid="0">
      <p:cViewPr varScale="1">
        <p:scale>
          <a:sx n="75" d="100"/>
          <a:sy n="75" d="100"/>
        </p:scale>
        <p:origin x="451" y="0"/>
      </p:cViewPr>
      <p:guideLst/>
    </p:cSldViewPr>
  </p:slideViewPr>
  <p:notesTextViewPr>
    <p:cViewPr>
      <p:scale>
        <a:sx n="1" d="1"/>
        <a:sy n="1" d="1"/>
      </p:scale>
      <p:origin x="0" y="0"/>
    </p:cViewPr>
  </p:notesTextViewPr>
  <p:sorterViewPr>
    <p:cViewPr varScale="1">
      <p:scale>
        <a:sx n="100" d="100"/>
        <a:sy n="100" d="100"/>
      </p:scale>
      <p:origin x="0" y="-32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Chapter 06</a:t>
            </a:r>
            <a:endParaRPr lang="en-US" sz="4800" dirty="0"/>
          </a:p>
        </p:txBody>
      </p:sp>
      <p:sp>
        <p:nvSpPr>
          <p:cNvPr id="3" name="Subtitle 2"/>
          <p:cNvSpPr>
            <a:spLocks noGrp="1"/>
          </p:cNvSpPr>
          <p:nvPr>
            <p:ph type="subTitle" idx="1"/>
          </p:nvPr>
        </p:nvSpPr>
        <p:spPr>
          <a:xfrm>
            <a:off x="1701421" y="3642981"/>
            <a:ext cx="9144000" cy="1655762"/>
          </a:xfrm>
        </p:spPr>
        <p:txBody>
          <a:bodyPr/>
          <a:lstStyle/>
          <a:p>
            <a:r>
              <a:rPr lang="en-US" sz="3200" b="1" dirty="0"/>
              <a:t>Dynamic Programming</a:t>
            </a:r>
            <a:endParaRPr lang="en-US" sz="3200" dirty="0"/>
          </a:p>
          <a:p>
            <a:endParaRPr lang="en-US" dirty="0"/>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201" y="1089244"/>
                <a:ext cx="8778040" cy="1513684"/>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find the value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j) for the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entry at ( </a:t>
                </a:r>
                <a14:m>
                  <m:oMath xmlns:m="http://schemas.openxmlformats.org/officeDocument/2006/math">
                    <m:sSubSup>
                      <m:sSub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 </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&gt; 0,  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ompute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value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the value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i</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j</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wi</m:t>
                        </m:r>
                        <m:r>
                          <m:rPr>
                            <m:nor/>
                          </m:rPr>
                          <a:rPr lang="en-US" sz="2200" b="0" i="0" baseline="-25000" dirty="0" smtClean="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𝑜𝑙</m:t>
                        </m:r>
                      </m:sub>
                      <m: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oMath>
                </a14:m>
                <a:endParaRPr lang="en-US" sz="2200" b="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Fill the table either row by row or column by column.</a:t>
                </a:r>
              </a:p>
            </p:txBody>
          </p:sp>
        </mc:Choice>
        <mc:Fallback xmlns="">
          <p:sp>
            <p:nvSpPr>
              <p:cNvPr id="2" name="Rectangle 1"/>
              <p:cNvSpPr>
                <a:spLocks noRot="1" noChangeAspect="1" noMove="1" noResize="1" noEditPoints="1" noAdjustHandles="1" noChangeArrowheads="1" noChangeShapeType="1" noTextEdit="1"/>
              </p:cNvSpPr>
              <p:nvPr/>
            </p:nvSpPr>
            <p:spPr>
              <a:xfrm>
                <a:off x="1524201" y="1089244"/>
                <a:ext cx="8778040" cy="1513684"/>
              </a:xfrm>
              <a:prstGeom prst="rect">
                <a:avLst/>
              </a:prstGeom>
              <a:blipFill>
                <a:blip r:embed="rId2"/>
                <a:stretch>
                  <a:fillRect l="-764" t="-1613" r="-694" b="-7258"/>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104392631"/>
              </p:ext>
            </p:extLst>
          </p:nvPr>
        </p:nvGraphicFramePr>
        <p:xfrm>
          <a:off x="1607268" y="2699379"/>
          <a:ext cx="8842341" cy="2987040"/>
        </p:xfrm>
        <a:graphic>
          <a:graphicData uri="http://schemas.openxmlformats.org/drawingml/2006/table">
            <a:tbl>
              <a:tblPr firstRow="1" bandRow="1">
                <a:tableStyleId>{5C22544A-7EE6-4342-B048-85BDC9FD1C3A}</a:tableStyleId>
              </a:tblPr>
              <a:tblGrid>
                <a:gridCol w="1675863">
                  <a:extLst>
                    <a:ext uri="{9D8B030D-6E8A-4147-A177-3AD203B41FA5}">
                      <a16:colId xmlns:a16="http://schemas.microsoft.com/office/drawing/2014/main" val="20000"/>
                    </a:ext>
                  </a:extLst>
                </a:gridCol>
                <a:gridCol w="705395">
                  <a:extLst>
                    <a:ext uri="{9D8B030D-6E8A-4147-A177-3AD203B41FA5}">
                      <a16:colId xmlns:a16="http://schemas.microsoft.com/office/drawing/2014/main" val="1448768858"/>
                    </a:ext>
                  </a:extLst>
                </a:gridCol>
                <a:gridCol w="612975">
                  <a:extLst>
                    <a:ext uri="{9D8B030D-6E8A-4147-A177-3AD203B41FA5}">
                      <a16:colId xmlns:a16="http://schemas.microsoft.com/office/drawing/2014/main" val="20001"/>
                    </a:ext>
                  </a:extLst>
                </a:gridCol>
                <a:gridCol w="764152">
                  <a:extLst>
                    <a:ext uri="{9D8B030D-6E8A-4147-A177-3AD203B41FA5}">
                      <a16:colId xmlns:a16="http://schemas.microsoft.com/office/drawing/2014/main" val="2457440107"/>
                    </a:ext>
                  </a:extLst>
                </a:gridCol>
                <a:gridCol w="1932130">
                  <a:extLst>
                    <a:ext uri="{9D8B030D-6E8A-4147-A177-3AD203B41FA5}">
                      <a16:colId xmlns:a16="http://schemas.microsoft.com/office/drawing/2014/main" val="20002"/>
                    </a:ext>
                  </a:extLst>
                </a:gridCol>
                <a:gridCol w="625443">
                  <a:extLst>
                    <a:ext uri="{9D8B030D-6E8A-4147-A177-3AD203B41FA5}">
                      <a16:colId xmlns:a16="http://schemas.microsoft.com/office/drawing/2014/main" val="20003"/>
                    </a:ext>
                  </a:extLst>
                </a:gridCol>
                <a:gridCol w="1481521">
                  <a:extLst>
                    <a:ext uri="{9D8B030D-6E8A-4147-A177-3AD203B41FA5}">
                      <a16:colId xmlns:a16="http://schemas.microsoft.com/office/drawing/2014/main" val="20004"/>
                    </a:ext>
                  </a:extLst>
                </a:gridCol>
                <a:gridCol w="1044862">
                  <a:extLst>
                    <a:ext uri="{9D8B030D-6E8A-4147-A177-3AD203B41FA5}">
                      <a16:colId xmlns:a16="http://schemas.microsoft.com/office/drawing/2014/main" val="20005"/>
                    </a:ext>
                  </a:extLst>
                </a:gridCol>
              </a:tblGrid>
              <a:tr h="370840">
                <a:tc>
                  <a:txBody>
                    <a:bodyPr/>
                    <a:lstStyle/>
                    <a:p>
                      <a:pPr algn="ct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0" dirty="0" err="1">
                          <a:solidFill>
                            <a:schemeClr val="tx1"/>
                          </a:solidFill>
                        </a:rPr>
                        <a:t>i</a:t>
                      </a:r>
                      <a:r>
                        <a:rPr lang="en-US" sz="2200" b="0" dirty="0">
                          <a:solidFill>
                            <a:schemeClr val="tx1"/>
                          </a:solidFill>
                        </a:rPr>
                        <a:t> /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 - </a:t>
                      </a:r>
                      <a:r>
                        <a:rPr lang="en-US" sz="2200" b="0" dirty="0" err="1">
                          <a:solidFill>
                            <a:schemeClr val="tx1"/>
                          </a:solidFill>
                        </a:rPr>
                        <a:t>w</a:t>
                      </a:r>
                      <a:r>
                        <a:rPr lang="en-US" sz="2200" b="0" baseline="-25000" dirty="0" err="1">
                          <a:solidFill>
                            <a:schemeClr val="tx1"/>
                          </a:solidFill>
                        </a:rPr>
                        <a:t>i</a:t>
                      </a: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r>
                        <a:rPr lang="en-US" altLang="zh-CN" sz="2200" baseline="0" dirty="0">
                          <a:solidFill>
                            <a:srgbClr val="000000"/>
                          </a:solidFill>
                          <a:latin typeface="+mn-ea"/>
                          <a:ea typeface="+mn-ea"/>
                          <a:cs typeface="Times New Roman" panose="02020603050405020304" pitchFamily="18" charset="0"/>
                        </a:rPr>
                        <a:t>,</a:t>
                      </a:r>
                      <a:r>
                        <a:rPr lang="zh-CN" altLang="en-US" sz="2200" baseline="0" dirty="0">
                          <a:solidFill>
                            <a:srgbClr val="000000"/>
                          </a:solidFill>
                          <a:latin typeface="+mn-ea"/>
                          <a:ea typeface="+mn-ea"/>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62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r>
                        <a:rPr lang="zh-CN" altLang="en-US" sz="2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r>
                        <a:rPr lang="en-US" sz="2200" dirty="0">
                          <a:solidFill>
                            <a:schemeClr val="tx1"/>
                          </a:solidFill>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 </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a:t>
                      </a:r>
                      <a:endParaRPr lang="en-US" sz="22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57200" marR="0" indent="-457200" algn="ctr">
                        <a:spcBef>
                          <a:spcPts val="0"/>
                        </a:spcBef>
                        <a:spcAft>
                          <a:spcPts val="0"/>
                        </a:spcAft>
                      </a:pP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70840">
                <a:tc>
                  <a:txBody>
                    <a:bodyPr/>
                    <a:lstStyle/>
                    <a:p>
                      <a:pPr algn="ct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 , j )</a:t>
                      </a:r>
                      <a:endPar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strike="sngStrik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607268" y="6021699"/>
            <a:ext cx="8950752"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8.4  Table for solving the knapsack problem by dynamic programming.</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Rectangle 6">
            <a:extLst>
              <a:ext uri="{FF2B5EF4-FFF2-40B4-BE49-F238E27FC236}">
                <a16:creationId xmlns:a16="http://schemas.microsoft.com/office/drawing/2014/main" id="{30E882C5-2077-4F29-A3EC-ECCDFD563DC1}"/>
              </a:ext>
            </a:extLst>
          </p:cNvPr>
          <p:cNvSpPr/>
          <p:nvPr/>
        </p:nvSpPr>
        <p:spPr>
          <a:xfrm>
            <a:off x="1607267" y="277230"/>
            <a:ext cx="8625303" cy="830997"/>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sz="2400" dirty="0"/>
          </a:p>
        </p:txBody>
      </p:sp>
    </p:spTree>
    <p:extLst>
      <p:ext uri="{BB962C8B-B14F-4D97-AF65-F5344CB8AC3E}">
        <p14:creationId xmlns:p14="http://schemas.microsoft.com/office/powerpoint/2010/main" val="327798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3169458"/>
              </p:ext>
            </p:extLst>
          </p:nvPr>
        </p:nvGraphicFramePr>
        <p:xfrm>
          <a:off x="1706880" y="1111978"/>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61818"/>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6576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11633" y="4070446"/>
            <a:ext cx="658817" cy="27389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1.   Given the instance data:   The </a:t>
            </a:r>
            <a:r>
              <a:rPr lang="en-US" sz="2200" dirty="0">
                <a:latin typeface="Times New Roman" panose="02020603050405020304" pitchFamily="18" charset="0"/>
                <a:cs typeface="Times New Roman" panose="02020603050405020304" pitchFamily="18" charset="0"/>
              </a:rPr>
              <a:t>Knapsack’s capacity W = 5.</a:t>
            </a:r>
          </a:p>
        </p:txBody>
      </p:sp>
      <p:sp>
        <p:nvSpPr>
          <p:cNvPr id="7" name="Rectangle 6"/>
          <p:cNvSpPr/>
          <p:nvPr/>
        </p:nvSpPr>
        <p:spPr>
          <a:xfrm>
            <a:off x="1663448" y="2867978"/>
            <a:ext cx="8983745" cy="769441"/>
          </a:xfrm>
          <a:prstGeom prst="rect">
            <a:avLst/>
          </a:prstGeom>
        </p:spPr>
        <p:txBody>
          <a:bodyPr wrap="square">
            <a:spAutoFit/>
          </a:bodyPr>
          <a:lstStyle/>
          <a:p>
            <a:pPr marL="1314450" indent="-131445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8.5. The dynamic programming table, filled by applying formulas (8.6)   and (8.7), is shown below.</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Rectangle 8">
            <a:extLst>
              <a:ext uri="{FF2B5EF4-FFF2-40B4-BE49-F238E27FC236}">
                <a16:creationId xmlns:a16="http://schemas.microsoft.com/office/drawing/2014/main" id="{FDC0108D-8D6A-45FF-8D63-B6770B2DD893}"/>
              </a:ext>
            </a:extLst>
          </p:cNvPr>
          <p:cNvSpPr/>
          <p:nvPr/>
        </p:nvSpPr>
        <p:spPr>
          <a:xfrm>
            <a:off x="5988287" y="1667123"/>
            <a:ext cx="493226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…(8.6)</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…(8.7)   </a:t>
            </a:r>
            <a:endParaRPr lang="en-US" dirty="0"/>
          </a:p>
        </p:txBody>
      </p:sp>
      <p:sp>
        <p:nvSpPr>
          <p:cNvPr id="10" name="TextBox 9">
            <a:extLst>
              <a:ext uri="{FF2B5EF4-FFF2-40B4-BE49-F238E27FC236}">
                <a16:creationId xmlns:a16="http://schemas.microsoft.com/office/drawing/2014/main" id="{3BAD2ADB-7D5B-46C0-9F3C-592C2F22933F}"/>
              </a:ext>
            </a:extLst>
          </p:cNvPr>
          <p:cNvSpPr txBox="1"/>
          <p:nvPr/>
        </p:nvSpPr>
        <p:spPr>
          <a:xfrm>
            <a:off x="1664282" y="6137938"/>
            <a:ext cx="908943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F(4, 5) = Max{ </a:t>
            </a:r>
            <a:r>
              <a:rPr lang="en-US" sz="2000" dirty="0">
                <a:solidFill>
                  <a:srgbClr val="FF0000"/>
                </a:solidFill>
                <a:latin typeface="Times New Roman" panose="02020603050405020304" pitchFamily="18" charset="0"/>
                <a:cs typeface="Times New Roman" panose="02020603050405020304" pitchFamily="18" charset="0"/>
              </a:rPr>
              <a:t>F(3, 5),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  Max {</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22</a:t>
            </a:r>
            <a:r>
              <a:rPr lang="en-US" sz="2000" dirty="0">
                <a:latin typeface="Times New Roman" panose="02020603050405020304" pitchFamily="18" charset="0"/>
                <a:cs typeface="Times New Roman" panose="02020603050405020304" pitchFamily="18" charset="0"/>
              </a:rPr>
              <a:t>}  = Max{</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37.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sp>
        <p:nvSpPr>
          <p:cNvPr id="8" name="Left Brace 7">
            <a:extLst>
              <a:ext uri="{FF2B5EF4-FFF2-40B4-BE49-F238E27FC236}">
                <a16:creationId xmlns:a16="http://schemas.microsoft.com/office/drawing/2014/main" id="{BA8C9605-BA29-40D3-837D-8944F7D5B841}"/>
              </a:ext>
            </a:extLst>
          </p:cNvPr>
          <p:cNvSpPr/>
          <p:nvPr/>
        </p:nvSpPr>
        <p:spPr>
          <a:xfrm>
            <a:off x="6858677" y="1741714"/>
            <a:ext cx="45719" cy="76944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5" y="4075413"/>
            <a:ext cx="567509" cy="225999"/>
          </a:xfrm>
          <a:prstGeom prst="curvedConnector3">
            <a:avLst>
              <a:gd name="adj1" fmla="val 99104"/>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8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52727"/>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Example 1 in Figure 8.5, the following dynamic programming table, filled by applying formulas (8.6) and (8.7)</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AD2ADB-7D5B-46C0-9F3C-592C2F22933F}"/>
              </a:ext>
            </a:extLst>
          </p:cNvPr>
          <p:cNvSpPr txBox="1"/>
          <p:nvPr/>
        </p:nvSpPr>
        <p:spPr>
          <a:xfrm>
            <a:off x="1534179" y="4037866"/>
            <a:ext cx="9368952" cy="24622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37, computed by </a:t>
            </a:r>
            <a:r>
              <a:rPr lang="en-US" sz="2000" dirty="0">
                <a:latin typeface="Times New Roman" panose="02020603050405020304" pitchFamily="18" charset="0"/>
                <a:cs typeface="Times New Roman" panose="02020603050405020304" pitchFamily="18" charset="0"/>
              </a:rPr>
              <a:t>F(4, 5) =  Max{ F(3, 5), 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F(3, 5 – 2)} </a:t>
            </a:r>
          </a:p>
          <a:p>
            <a:r>
              <a:rPr lang="en-US" sz="2000" dirty="0">
                <a:latin typeface="Times New Roman" panose="02020603050405020304" pitchFamily="18" charset="0"/>
                <a:cs typeface="Times New Roman" panose="02020603050405020304" pitchFamily="18" charset="0"/>
              </a:rPr>
              <a:t>                                                                           =  Max {32 , 15 + 22}  </a:t>
            </a:r>
          </a:p>
          <a:p>
            <a:r>
              <a:rPr lang="en-US" sz="2000" dirty="0">
                <a:latin typeface="Times New Roman" panose="02020603050405020304" pitchFamily="18" charset="0"/>
                <a:cs typeface="Times New Roman" panose="02020603050405020304" pitchFamily="18" charset="0"/>
              </a:rPr>
              <a:t>                                                                           =  Max{32, 37} </a:t>
            </a:r>
          </a:p>
          <a:p>
            <a:r>
              <a:rPr lang="en-US" sz="2000" dirty="0">
                <a:latin typeface="Times New Roman" panose="02020603050405020304" pitchFamily="18" charset="0"/>
                <a:cs typeface="Times New Roman" panose="02020603050405020304" pitchFamily="18" charset="0"/>
              </a:rPr>
              <a:t>                                                                           =  37.  </a:t>
            </a:r>
          </a:p>
          <a:p>
            <a:pPr>
              <a:spcAft>
                <a:spcPts val="600"/>
              </a:spcAft>
            </a:pP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The composition of an optimal subset is </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(How to find it?)</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algorithm's time and space efficiency are both in ϴ( n*W ). </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time needed to find the composition of an optimal solution is in O( n + W ).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213" y="1931233"/>
            <a:ext cx="9244667" cy="4832092"/>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F(4, 5) = 37</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computations of this entry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F(4, 5)</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table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&gt; F(3, 5),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15)</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the remaining units, 5 – 2 = 3, of the knapsack capacity. The latter’s value is F(3, 3) = 22.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F(3, 3) = F(2, 3) = 22 , item 3 (i.e., </a:t>
            </a:r>
            <a:r>
              <a:rPr lang="en-US" sz="2200" dirty="0">
                <a:latin typeface="Times New Roman" panose="02020603050405020304" pitchFamily="18" charset="0"/>
                <a:cs typeface="Times New Roman" panose="02020603050405020304" pitchFamily="18" charset="0"/>
              </a:rPr>
              <a:t>w</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3, v</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F(2, 3) &gt; F(1, 3),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part of an optimal selection, which leaves element F(1, 3-1) for filling its remaining units 3-1= 2. The latter’s value is F(1, 2) = 12.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F(1, 2) &gt; F(0, 2),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1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the final part of the optimal solution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next two viewgraphs demonstrate the above.)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1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schemeClr val="tx1"/>
                              </a:solidFill>
                              <a:effectLst/>
                              <a:latin typeface="Times New Roman" panose="02020603050405020304" pitchFamily="18" charset="0"/>
                              <a:cs typeface="Times New Roman" panose="02020603050405020304" pitchFamily="18" charset="0"/>
                            </a:rPr>
                            <a:t>W=5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7432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85" t="-26667" r="-287749" b="-653333"/>
                          </a:stretch>
                        </a:blip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82538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 t="-25490" r="-287601" b="-647059"/>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1788" y="252013"/>
            <a:ext cx="4616193"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465217" y="3557516"/>
                <a:ext cx="917736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a:t>
                </a:r>
                <a:r>
                  <a:rPr lang="en-US" sz="2000" b="1" dirty="0">
                    <a:solidFill>
                      <a:srgbClr val="C00000"/>
                    </a:solidFill>
                    <a:latin typeface="Times New Roman" panose="02020603050405020304" pitchFamily="18" charset="0"/>
                    <a:cs typeface="Times New Roman" panose="02020603050405020304" pitchFamily="18" charset="0"/>
                  </a:rPr>
                  <a:t>F(4, 5) </a:t>
                </a:r>
                <a:r>
                  <a:rPr lang="en-US" sz="2000" dirty="0">
                    <a:latin typeface="Times New Roman" panose="02020603050405020304" pitchFamily="18" charset="0"/>
                    <a:cs typeface="Times New Roman" panose="02020603050405020304" pitchFamily="18" charset="0"/>
                  </a:rPr>
                  <a:t>= Max{ </a:t>
                </a:r>
                <a:r>
                  <a:rPr lang="en-US" sz="2000" i="1" dirty="0">
                    <a:latin typeface="Times New Roman" panose="02020603050405020304" pitchFamily="18" charset="0"/>
                    <a:cs typeface="Times New Roman" panose="02020603050405020304" pitchFamily="18" charset="0"/>
                  </a:rPr>
                  <a:t>F(3, 5), </a:t>
                </a:r>
                <a:r>
                  <a:rPr lang="en-US" sz="2000" b="1" dirty="0">
                    <a:solidFill>
                      <a:srgbClr val="C00000"/>
                    </a:solidFill>
                    <a:latin typeface="Times New Roman" panose="02020603050405020304" pitchFamily="18" charset="0"/>
                    <a:cs typeface="Times New Roman" panose="02020603050405020304" pitchFamily="18" charset="0"/>
                  </a:rPr>
                  <a:t>v</a:t>
                </a:r>
                <a:r>
                  <a:rPr lang="en-US" sz="2000" b="1" baseline="-25000" dirty="0">
                    <a:solidFill>
                      <a:srgbClr val="C00000"/>
                    </a:solidFill>
                    <a:latin typeface="Times New Roman" panose="02020603050405020304" pitchFamily="18" charset="0"/>
                    <a:cs typeface="Times New Roman" panose="02020603050405020304" pitchFamily="18" charset="0"/>
                  </a:rPr>
                  <a:t>4</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latin typeface="Times New Roman" panose="02020603050405020304" pitchFamily="18" charset="0"/>
                    <a:cs typeface="Times New Roman" panose="02020603050405020304" pitchFamily="18" charset="0"/>
                  </a:rPr>
                  <a:t>                                               =  Max {</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15 + 22</a:t>
                </a:r>
                <a:r>
                  <a:rPr lang="en-US" sz="2000" dirty="0">
                    <a:latin typeface="Times New Roman" panose="02020603050405020304" pitchFamily="18" charset="0"/>
                    <a:cs typeface="Times New Roman" panose="02020603050405020304" pitchFamily="18" charset="0"/>
                  </a:rPr>
                  <a:t>}  = Max{</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F(3, 5)</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15)</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5 - 2 = 3 the remaining units of the knapsack capacity. The latter is represented by element F(3, 3), which is 22. </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22 , item 3 (i.e., </a:t>
                </a:r>
                <a:r>
                  <a:rPr lang="en-US" sz="2000" dirty="0">
                    <a:latin typeface="Times New Roman" panose="02020603050405020304" pitchFamily="18" charset="0"/>
                    <a:cs typeface="Times New Roman" panose="02020603050405020304" pitchFamily="18" charset="0"/>
                  </a:rPr>
                  <a:t>w</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3, v</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20</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687388" lvl="1" indent="-342900">
                  <a:spcAft>
                    <a:spcPts val="600"/>
                  </a:spcAft>
                  <a:buFont typeface="Arial" panose="020B0604020202020204" pitchFamily="34" charset="0"/>
                  <a:buChar char="•"/>
                </a:pP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FF"/>
                    </a:solidFill>
                    <a:latin typeface="Times New Roman" panose="02020603050405020304" pitchFamily="18" charset="0"/>
                    <a:cs typeface="Times New Roman" panose="02020603050405020304" pitchFamily="18" charset="0"/>
                  </a:rPr>
                  <a:t>v</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F(2, 3-3)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20+0} = 22, if j -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3-3</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465217" y="3557516"/>
                <a:ext cx="9177364" cy="2862322"/>
              </a:xfrm>
              <a:prstGeom prst="rect">
                <a:avLst/>
              </a:prstGeom>
              <a:blipFill>
                <a:blip r:embed="rId3"/>
                <a:stretch>
                  <a:fillRect l="-531" t="-1062"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B02AC64-A52B-4167-A8E1-92CAEFE4E66A}"/>
              </a:ext>
            </a:extLst>
          </p:cNvPr>
          <p:cNvSpPr/>
          <p:nvPr/>
        </p:nvSpPr>
        <p:spPr>
          <a:xfrm>
            <a:off x="5535736" y="544685"/>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246062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96285">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9" t="-26000" r="-288441" b="-652000"/>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04800">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8821" y="292726"/>
            <a:ext cx="4658547"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539490" y="3632342"/>
                <a:ext cx="911301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F(1, 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 v</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10</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 part of an optimal selection, which leaves F(1, 3-1) to specify its remaining composition. </a:t>
                </a:r>
              </a:p>
              <a:p>
                <a:pPr>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Max{F(1, 3),  </a:t>
                </a:r>
                <a:r>
                  <a:rPr lang="en-US" sz="2000" dirty="0">
                    <a:solidFill>
                      <a:schemeClr val="accent6">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6">
                        <a:lumMod val="75000"/>
                      </a:schemeClr>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6">
                        <a:lumMod val="75000"/>
                      </a:schemeClr>
                    </a:solidFill>
                    <a:latin typeface="Times New Roman" panose="02020603050405020304" pitchFamily="18" charset="0"/>
                    <a:cs typeface="Times New Roman" panose="02020603050405020304" pitchFamily="18" charset="0"/>
                  </a:rPr>
                  <a:t>F(1, 3-1)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10 + 12 = 22, if j – w</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3 - 1 </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endPar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F(0, 2), item 1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12</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final part of the optimal solution.  </a:t>
                </a:r>
              </a:p>
              <a:p>
                <a:pPr marL="339725" indent="-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Max{F(0, 2),  </a:t>
                </a:r>
                <a:r>
                  <a:rPr lang="en-US" sz="2000" dirty="0">
                    <a:solidFill>
                      <a:schemeClr val="accent4">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4">
                        <a:lumMod val="75000"/>
                      </a:schemeClr>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4">
                        <a:lumMod val="75000"/>
                      </a:schemeClr>
                    </a:solidFill>
                    <a:latin typeface="Times New Roman" panose="02020603050405020304" pitchFamily="18" charset="0"/>
                    <a:cs typeface="Times New Roman" panose="02020603050405020304" pitchFamily="18" charset="0"/>
                  </a:rPr>
                  <a:t>F(0, 2-2)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Max{0, 12 + 0} = 12</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Thus, the </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composition of an optimal subset is</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maximal value is </a:t>
                </a:r>
                <a:r>
                  <a:rPr lang="en-US" sz="2000" dirty="0">
                    <a:latin typeface="Times New Roman" panose="02020603050405020304" pitchFamily="18" charset="0"/>
                    <a:cs typeface="Times New Roman" panose="02020603050405020304" pitchFamily="18" charset="0"/>
                  </a:rPr>
                  <a:t>F(4, 5) = 37. </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539490" y="3632342"/>
                <a:ext cx="9113014" cy="2862322"/>
              </a:xfrm>
              <a:prstGeom prst="rect">
                <a:avLst/>
              </a:prstGeom>
              <a:blipFill>
                <a:blip r:embed="rId3"/>
                <a:stretch>
                  <a:fillRect l="-535" t="-1062" r="-334"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8E0C12-6F8E-4812-A0C3-890C88D5CACA}"/>
              </a:ext>
            </a:extLst>
          </p:cNvPr>
          <p:cNvSpPr/>
          <p:nvPr/>
        </p:nvSpPr>
        <p:spPr>
          <a:xfrm>
            <a:off x="5673491" y="620190"/>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108995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2775" y="596845"/>
                <a:ext cx="8488208" cy="606319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optimal solution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Use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two-dimensional array F[0 </a:t>
                </a:r>
                <a14:m>
                  <m:oMath xmlns:m="http://schemas.openxmlformats.org/officeDocument/2006/math">
                    <m:r>
                      <a:rPr lang="en-US" sz="22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j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 compute the values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rows of the array in sequence using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Obviously,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number of array entries computed is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a given n, and taking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arbitrarily large values of W, such as W = 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entries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computed (running times) is </a:t>
                </a:r>
                <a14:m>
                  <m:oMath xmlns:m="http://schemas.openxmlformats.org/officeDocument/2006/math">
                    <m:r>
                      <a:rPr lang="en-US" sz="22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(n*n!).</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W is extremely large compared to n, this algorithm is worse than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brute-force algorithm </a:t>
                </a:r>
                <a14:m>
                  <m:oMath xmlns:m="http://schemas.openxmlformats.org/officeDocument/2006/math">
                    <m:r>
                      <a:rPr lang="en-US" sz="2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which simply considers all subsets.</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can be improved so that it never performs worse than the brute-force algorithm and often performs much better. </a:t>
                </a:r>
              </a:p>
            </p:txBody>
          </p:sp>
        </mc:Choice>
        <mc:Fallback xmlns="">
          <p:sp>
            <p:nvSpPr>
              <p:cNvPr id="2" name="Rectangle 1"/>
              <p:cNvSpPr>
                <a:spLocks noRot="1" noChangeAspect="1" noMove="1" noResize="1" noEditPoints="1" noAdjustHandles="1" noChangeArrowheads="1" noChangeShapeType="1" noTextEdit="1"/>
              </p:cNvSpPr>
              <p:nvPr/>
            </p:nvSpPr>
            <p:spPr>
              <a:xfrm>
                <a:off x="1552775" y="596845"/>
                <a:ext cx="8488208" cy="6063198"/>
              </a:xfrm>
              <a:prstGeom prst="rect">
                <a:avLst/>
              </a:prstGeom>
              <a:blipFill>
                <a:blip r:embed="rId2"/>
                <a:stretch>
                  <a:fillRect l="-862" t="-704" r="-718" b="-1005"/>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7811B933-46DC-41E4-9E57-9165FED8721D}"/>
              </a:ext>
            </a:extLst>
          </p:cNvPr>
          <p:cNvSpPr/>
          <p:nvPr/>
        </p:nvSpPr>
        <p:spPr>
          <a:xfrm>
            <a:off x="3352800" y="2073421"/>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2E3B640-664A-4D03-854B-9D262F50B6E9}"/>
              </a:ext>
            </a:extLst>
          </p:cNvPr>
          <p:cNvSpPr txBox="1"/>
          <p:nvPr/>
        </p:nvSpPr>
        <p:spPr>
          <a:xfrm>
            <a:off x="6261462" y="2913797"/>
            <a:ext cx="528610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 the total weight exceeds j.</a:t>
            </a:r>
          </a:p>
        </p:txBody>
      </p:sp>
    </p:spTree>
    <p:extLst>
      <p:ext uri="{BB962C8B-B14F-4D97-AF65-F5344CB8AC3E}">
        <p14:creationId xmlns:p14="http://schemas.microsoft.com/office/powerpoint/2010/main" val="133056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B5D22D-2A64-261D-A6E1-2FA2472258C2}"/>
              </a:ext>
            </a:extLst>
          </p:cNvPr>
          <p:cNvSpPr/>
          <p:nvPr/>
        </p:nvSpPr>
        <p:spPr>
          <a:xfrm>
            <a:off x="1341120" y="801189"/>
            <a:ext cx="9109166" cy="349213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613735" y="375004"/>
                <a:ext cx="8017945" cy="6355586"/>
              </a:xfrm>
              <a:prstGeom prst="rect">
                <a:avLst/>
              </a:prstGeom>
            </p:spPr>
            <p:txBody>
              <a:bodyPr wrap="square">
                <a:spAutoFit/>
              </a:bodyPr>
              <a:lstStyle/>
              <a:p>
                <a:pPr marL="342900"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improvement is based on the fact that </a:t>
                </a:r>
              </a:p>
              <a:p>
                <a:pPr marL="800100" lvl="1" indent="-342900">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is unnecessary to determine the entries in the </a:t>
                </a:r>
                <a:r>
                  <a:rPr lang="en-US" sz="2200" i="1"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30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 for every w between 1 to W. </a:t>
                </a:r>
              </a:p>
              <a:p>
                <a:pPr marL="800100" lvl="1" indent="-342900">
                  <a:spcAft>
                    <a:spcPts val="1200"/>
                  </a:spcAft>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only needs to determine the entries F(n, w) in the n</a:t>
                </a:r>
                <a:r>
                  <a:rPr lang="en-US" sz="2200" i="1"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According to</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baseline="-25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only entries needed in the (n-1)</a:t>
                </a:r>
                <a:r>
                  <a:rPr lang="en-US" sz="2200" i="1"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are the ones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b="1" i="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i="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needed to compute </a:t>
                </a:r>
                <a:r>
                  <a:rPr lang="en-US" sz="2200" b="1" i="1"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Continue to work backward from n to determine which entries are needed.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process stops when n = 1 or w </a:t>
                </a:r>
                <a14:m>
                  <m:oMath xmlns:m="http://schemas.openxmlformats.org/officeDocument/2006/math">
                    <m:r>
                      <a:rPr lang="en-US" sz="22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pPr marL="800100" lvl="1"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determining which entries are needed in the </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decide which entries are needed in the (i-1)</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using the fact that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is computed from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F(i-1, w-</a:t>
                </a:r>
                <a:r>
                  <a:rPr lang="en-US" sz="2200" i="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i="1"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017945" cy="6355586"/>
              </a:xfrm>
              <a:prstGeom prst="rect">
                <a:avLst/>
              </a:prstGeom>
              <a:blipFill>
                <a:blip r:embed="rId2"/>
                <a:stretch>
                  <a:fillRect l="-913" t="-672" r="-532" b="-1056"/>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
        <p:nvSpPr>
          <p:cNvPr id="5" name="Left Brace 4">
            <a:extLst>
              <a:ext uri="{FF2B5EF4-FFF2-40B4-BE49-F238E27FC236}">
                <a16:creationId xmlns:a16="http://schemas.microsoft.com/office/drawing/2014/main" id="{3240E7F6-6BE1-4693-B5C7-CDCDEE5EF73C}"/>
              </a:ext>
            </a:extLst>
          </p:cNvPr>
          <p:cNvSpPr/>
          <p:nvPr/>
        </p:nvSpPr>
        <p:spPr>
          <a:xfrm>
            <a:off x="3396343" y="2349920"/>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557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C8945-1DFD-4635-A293-41A7DEA2A7F3}"/>
              </a:ext>
            </a:extLst>
          </p:cNvPr>
          <p:cNvSpPr/>
          <p:nvPr/>
        </p:nvSpPr>
        <p:spPr>
          <a:xfrm>
            <a:off x="2332045" y="2922117"/>
            <a:ext cx="7909345" cy="1231106"/>
          </a:xfrm>
          <a:prstGeom prst="rect">
            <a:avLst/>
          </a:prstGeom>
        </p:spPr>
        <p:txBody>
          <a:bodyPr wrap="none">
            <a:spAutoFit/>
          </a:bodyPr>
          <a:lstStyle/>
          <a:p>
            <a:pPr>
              <a:spcBef>
                <a:spcPts val="600"/>
              </a:spcBef>
              <a:spcAft>
                <a:spcPts val="600"/>
              </a:spcAft>
            </a:pPr>
            <a:r>
              <a:rPr lang="en-US" sz="3200" dirty="0"/>
              <a:t>Chapter 06-06 Dynamic Programming</a:t>
            </a:r>
            <a:endParaRPr lang="en-US" sz="3200" dirty="0">
              <a:solidFill>
                <a:srgbClr val="000000"/>
              </a:solidFill>
              <a:ea typeface="Microsoft YaHei" panose="020B0503020204020204" pitchFamily="34" charset="-122"/>
              <a:cs typeface="Times New Roman" panose="02020603050405020304" pitchFamily="18" charset="0"/>
            </a:endParaRPr>
          </a:p>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p:txBody>
      </p:sp>
    </p:spTree>
    <p:extLst>
      <p:ext uri="{BB962C8B-B14F-4D97-AF65-F5344CB8AC3E}">
        <p14:creationId xmlns:p14="http://schemas.microsoft.com/office/powerpoint/2010/main" val="234075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3284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00905"/>
          </a:xfrm>
        </p:spPr>
        <p:txBody>
          <a:bodyPr>
            <a:normAutofit/>
          </a:bodyPr>
          <a:lstStyle/>
          <a:p>
            <a:pPr algn="ctr"/>
            <a:r>
              <a:rPr lang="en-US" sz="3200" dirty="0">
                <a:latin typeface="+mn-lt"/>
              </a:rPr>
              <a:t>Chapter 06_06</a:t>
            </a:r>
            <a:br>
              <a:rPr lang="en-US" sz="3200" dirty="0"/>
            </a:br>
            <a:r>
              <a:rPr lang="en-US" sz="3200" dirty="0">
                <a:latin typeface="+mn-lt"/>
              </a:rPr>
              <a:t>Dynamic Programming</a:t>
            </a:r>
            <a:br>
              <a:rPr lang="en-US" sz="4000" dirty="0">
                <a:latin typeface="+mn-lt"/>
              </a:rPr>
            </a:br>
            <a:r>
              <a:rPr lang="en-US" sz="2800" dirty="0">
                <a:latin typeface="+mn-lt"/>
              </a:rPr>
              <a:t>The Knapsack Problem and Memory Function</a:t>
            </a:r>
          </a:p>
        </p:txBody>
      </p:sp>
    </p:spTree>
    <p:extLst>
      <p:ext uri="{BB962C8B-B14F-4D97-AF65-F5344CB8AC3E}">
        <p14:creationId xmlns:p14="http://schemas.microsoft.com/office/powerpoint/2010/main" val="313577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0602" y="3675047"/>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4227104064"/>
              </p:ext>
            </p:extLst>
          </p:nvPr>
        </p:nvGraphicFramePr>
        <p:xfrm>
          <a:off x="6932923" y="3186716"/>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6096000" y="5657671"/>
                <a:ext cx="5713272" cy="1200329"/>
              </a:xfrm>
              <a:prstGeom prst="rect">
                <a:avLst/>
              </a:prstGeom>
              <a:noFill/>
            </p:spPr>
            <p:txBody>
              <a:bodyPr wrap="square" rtlCol="0">
                <a:spAutoFit/>
              </a:bodyPr>
              <a:lstStyle/>
              <a:p>
                <a:r>
                  <a:rPr lang="en-US" dirty="0"/>
                  <a:t>If F[1,1] &lt; 0, if 1 &lt; Weights[1] is true, value = MK(0,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where F[0, 1] &lt; 0, return F[0, 1] = 0. Thus F[1, 1] = 0.</a:t>
                </a:r>
              </a:p>
              <a:p>
                <a:r>
                  <a:rPr lang="en-US" dirty="0"/>
                  <a:t>If F[1, 2] &lt; 0, if 2 &lt; Weights[1] is false, value = max { MK(0, 1), Value[1] + MK(0, 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 12 , </a:t>
                </a:r>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6096000" y="5657671"/>
                <a:ext cx="5713272" cy="1200329"/>
              </a:xfrm>
              <a:prstGeom prst="rect">
                <a:avLst/>
              </a:prstGeom>
              <a:blipFill>
                <a:blip r:embed="rId3"/>
                <a:stretch>
                  <a:fillRect l="-854"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74474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04891744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930770" y="2757384"/>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930770" y="2757384"/>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5741845" y="2678339"/>
                <a:ext cx="5347062" cy="4185761"/>
              </a:xfrm>
              <a:prstGeom prst="rect">
                <a:avLst/>
              </a:prstGeom>
              <a:noFill/>
            </p:spPr>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5741845" y="2678339"/>
                <a:ext cx="5347062" cy="4185761"/>
              </a:xfrm>
              <a:prstGeom prst="rect">
                <a:avLst/>
              </a:prstGeom>
              <a:blipFill>
                <a:blip r:embed="rId4"/>
                <a:stretch>
                  <a:fillRect l="-342" t="-146" b="-582"/>
                </a:stretch>
              </a:blipFill>
            </p:spPr>
            <p:txBody>
              <a:bodyPr/>
              <a:lstStyle/>
              <a:p>
                <a:r>
                  <a:rPr lang="en-US">
                    <a:noFill/>
                  </a:rPr>
                  <a:t> </a:t>
                </a:r>
              </a:p>
            </p:txBody>
          </p:sp>
        </mc:Fallback>
      </mc:AlternateContent>
    </p:spTree>
    <p:extLst>
      <p:ext uri="{BB962C8B-B14F-4D97-AF65-F5344CB8AC3E}">
        <p14:creationId xmlns:p14="http://schemas.microsoft.com/office/powerpoint/2010/main" val="420267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50361401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581008"/>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581008"/>
                <a:ext cx="4773196" cy="4185761"/>
              </a:xfrm>
              <a:prstGeom prst="rect">
                <a:avLst/>
              </a:prstGeom>
              <a:blipFill>
                <a:blip r:embed="rId4"/>
                <a:stretch>
                  <a:fillRect l="-25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787172" y="1410550"/>
                <a:ext cx="4773196" cy="54784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 0</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787172" y="1410550"/>
                <a:ext cx="4773196" cy="5478423"/>
              </a:xfrm>
              <a:prstGeom prst="rect">
                <a:avLst/>
              </a:prstGeom>
              <a:blipFill>
                <a:blip r:embed="rId5"/>
                <a:stretch>
                  <a:fillRect l="-255" b="-111"/>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367451" y="2699657"/>
            <a:ext cx="400595" cy="340505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9979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37961007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943526" y="677114"/>
                <a:ext cx="4773196" cy="63401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F[1, 4] = -1&lt;0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4 &lt; W[1]=2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MK(0, 4),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V[1] + MK(0, 4-W[1] = 5-2=3)}</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max{0, 12 + MK(0, 3)}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F[1, 4]</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943526" y="677114"/>
                <a:ext cx="4773196" cy="6340197"/>
              </a:xfrm>
              <a:prstGeom prst="rect">
                <a:avLst/>
              </a:prstGeom>
              <a:blipFill>
                <a:blip r:embed="rId5"/>
                <a:stretch>
                  <a:fillRect l="-255" t="-9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803216" y="2110813"/>
            <a:ext cx="237818" cy="19774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658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81615883"/>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4013195" y="1312373"/>
                <a:ext cx="4773196"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 12, 10+12</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4013195" y="1312373"/>
                <a:ext cx="4773196" cy="5262979"/>
              </a:xfrm>
              <a:prstGeom prst="rect">
                <a:avLst/>
              </a:prstGeom>
              <a:blipFill>
                <a:blip r:embed="rId5"/>
                <a:stretch>
                  <a:fillRect l="-255" b="-115"/>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160786" y="1557524"/>
            <a:ext cx="109385" cy="107618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EC91FF99-46CE-4596-A10F-E91D5F47F1D1}"/>
              </a:ext>
            </a:extLst>
          </p:cNvPr>
          <p:cNvSpPr/>
          <p:nvPr/>
        </p:nvSpPr>
        <p:spPr>
          <a:xfrm>
            <a:off x="6047578" y="5956663"/>
            <a:ext cx="45719" cy="53948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791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3231706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96886" y="1232564"/>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2 &lt; W[1]=2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max{MK(0, 2), V[1] + MK(0, 2-W[1] = 2-2=0)}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MK(0,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rPr>
                  <a:t>F[1, 2]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96886" y="1232564"/>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28046" y="3879442"/>
            <a:ext cx="199667" cy="155095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7947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5907664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1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t</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MK(0, 5=1) = 0</a:t>
                </a:r>
              </a:p>
              <a:p>
                <a:r>
                  <a:rPr lang="en-US" sz="1400" dirty="0">
                    <a:solidFill>
                      <a:srgbClr val="FF0000"/>
                    </a:solidFill>
                  </a:rPr>
                  <a:t>F[1, 1]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0</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87158" y="5039784"/>
            <a:ext cx="138580" cy="128264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90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23573438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68634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max{12, 10 + 0} = 12</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6863417"/>
              </a:xfrm>
              <a:prstGeom prst="rect">
                <a:avLst/>
              </a:prstGeom>
              <a:blipFill>
                <a:blip r:embed="rId4"/>
                <a:stretch>
                  <a:fillRect l="-255" t="-89"/>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60349" y="2927427"/>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358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051740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6817912" y="3204587"/>
                <a:ext cx="4773196"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20+12} = 32</a:t>
                </a:r>
                <a:endParaRPr lang="en-US" sz="1400" dirty="0">
                  <a:solidFill>
                    <a:srgbClr val="0000FF"/>
                  </a:solidFill>
                </a:endParaRP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32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6817912" y="3204587"/>
                <a:ext cx="4773196" cy="2031325"/>
              </a:xfrm>
              <a:prstGeom prst="rect">
                <a:avLst/>
              </a:prstGeom>
              <a:blipFill>
                <a:blip r:embed="rId4"/>
                <a:stretch>
                  <a:fillRect l="-255" t="-299" b="-1493"/>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336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741615045"/>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606874"/>
                <a:ext cx="4981004"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606874"/>
                <a:ext cx="4981004" cy="4401205"/>
              </a:xfrm>
              <a:prstGeom prst="rect">
                <a:avLst/>
              </a:prstGeom>
              <a:blipFill>
                <a:blip r:embed="rId4"/>
                <a:stretch>
                  <a:fillRect l="-244" t="-138" b="-138"/>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651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BC5B-5853-45BB-A585-BEDCE6E0F7E2}"/>
              </a:ext>
            </a:extLst>
          </p:cNvPr>
          <p:cNvSpPr>
            <a:spLocks noGrp="1"/>
          </p:cNvSpPr>
          <p:nvPr>
            <p:ph type="title"/>
          </p:nvPr>
        </p:nvSpPr>
        <p:spPr/>
        <p:txBody>
          <a:bodyPr>
            <a:normAutofit/>
          </a:bodyPr>
          <a:lstStyle/>
          <a:p>
            <a:r>
              <a:rPr lang="en-US" sz="3600" dirty="0"/>
              <a:t>Chapter 06-06 Dynamic Programming</a:t>
            </a:r>
            <a:br>
              <a:rPr lang="en-US" sz="3600" dirty="0"/>
            </a:br>
            <a:r>
              <a:rPr lang="en-US" sz="3600" dirty="0"/>
              <a:t>Knapsack Problem</a:t>
            </a:r>
          </a:p>
        </p:txBody>
      </p:sp>
      <p:sp>
        <p:nvSpPr>
          <p:cNvPr id="4" name="TextBox 3">
            <a:extLst>
              <a:ext uri="{FF2B5EF4-FFF2-40B4-BE49-F238E27FC236}">
                <a16:creationId xmlns:a16="http://schemas.microsoft.com/office/drawing/2014/main" id="{094C3916-0BD0-42F1-8EA3-50DF258B80A7}"/>
              </a:ext>
            </a:extLst>
          </p:cNvPr>
          <p:cNvSpPr txBox="1"/>
          <p:nvPr/>
        </p:nvSpPr>
        <p:spPr>
          <a:xfrm>
            <a:off x="1105987" y="2005533"/>
            <a:ext cx="9300755" cy="2846933"/>
          </a:xfrm>
          <a:prstGeom prst="rect">
            <a:avLst/>
          </a:prstGeom>
          <a:noFill/>
        </p:spPr>
        <p:txBody>
          <a:bodyPr wrap="square">
            <a:spAutoFit/>
          </a:bodyPr>
          <a:lstStyle/>
          <a:p>
            <a:pPr marL="461963" marR="0" lvl="0"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Equivalently, a transport plan that has to deliver the most valuable set of items to a remote location without exceeding the plan’s capacity. </a:t>
            </a:r>
          </a:p>
        </p:txBody>
      </p:sp>
    </p:spTree>
    <p:extLst>
      <p:ext uri="{BB962C8B-B14F-4D97-AF65-F5344CB8AC3E}">
        <p14:creationId xmlns:p14="http://schemas.microsoft.com/office/powerpoint/2010/main" val="282459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69245518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3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f</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max{MK(0, 3), V[1] + MK(0, 3-W[1] = 3-2=1)}</a:t>
                </a:r>
              </a:p>
              <a:p>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max{0, 12 + MK(0, 1)}= 12</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F[1, 3] = 12;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262979"/>
              </a:xfrm>
              <a:prstGeom prst="rect">
                <a:avLst/>
              </a:prstGeom>
              <a:blipFill>
                <a:blip r:embed="rId4"/>
                <a:stretch>
                  <a:fillRect l="-244" t="-11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67357" y="4744334"/>
            <a:ext cx="100392" cy="134652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10068622" y="5430658"/>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394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19832184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0475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047536"/>
              </a:xfrm>
              <a:prstGeom prst="rect">
                <a:avLst/>
              </a:prstGeom>
              <a:blipFill>
                <a:blip r:embed="rId4"/>
                <a:stretch>
                  <a:fillRect l="-244" t="-120"/>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243391" y="3874429"/>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901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28064776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461664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F[3, 3] = 22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4616648"/>
              </a:xfrm>
              <a:prstGeom prst="rect">
                <a:avLst/>
              </a:prstGeom>
              <a:blipFill>
                <a:blip r:embed="rId4"/>
                <a:stretch>
                  <a:fillRect l="-244" t="-132" b="-132"/>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052130" y="2521505"/>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4302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7761293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924978"/>
                <a:ext cx="9512883" cy="3970318"/>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37</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p>
              <a:p>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endPar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924978"/>
                <a:ext cx="9512883" cy="3970318"/>
              </a:xfrm>
              <a:prstGeom prst="rect">
                <a:avLst/>
              </a:prstGeom>
              <a:blipFill>
                <a:blip r:embed="rId3"/>
                <a:stretch>
                  <a:fillRect l="-192" t="-307" b="-4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32779D9-894D-4776-AE75-8B18F008F939}"/>
              </a:ext>
            </a:extLst>
          </p:cNvPr>
          <p:cNvSpPr txBox="1"/>
          <p:nvPr/>
        </p:nvSpPr>
        <p:spPr>
          <a:xfrm>
            <a:off x="5383393" y="3317670"/>
            <a:ext cx="4981004" cy="31085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p:sp>
        <p:nvSpPr>
          <p:cNvPr id="11" name="Right Brace 10">
            <a:extLst>
              <a:ext uri="{FF2B5EF4-FFF2-40B4-BE49-F238E27FC236}">
                <a16:creationId xmlns:a16="http://schemas.microsoft.com/office/drawing/2014/main" id="{41FC2C93-F72C-439C-97FF-8B682836D3BD}"/>
              </a:ext>
            </a:extLst>
          </p:cNvPr>
          <p:cNvSpPr/>
          <p:nvPr/>
        </p:nvSpPr>
        <p:spPr>
          <a:xfrm>
            <a:off x="4693921" y="2972370"/>
            <a:ext cx="423806" cy="198972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8448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6" y="621287"/>
            <a:ext cx="9361534" cy="2462213"/>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(MF) to the instance considered in Example 1.  The table in Figure 8.6 gives the results.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MF method computes only 11 entries of nontrivial values, whereas the version in Example 1 computes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4 *5 = 20 entries of nontrivial values;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not those in row 0 or in column 0).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69760584"/>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rgbClr val="0000FF"/>
                          </a:solidFill>
                          <a:effectLst/>
                          <a:latin typeface="Times New Roman" panose="02020603050405020304" pitchFamily="18" charset="0"/>
                          <a:cs typeface="Times New Roman" panose="02020603050405020304" pitchFamily="18" charset="0"/>
                        </a:rPr>
                        <a:t>12</a:t>
                      </a:r>
                      <a:endParaRPr lang="en-US" sz="22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32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37</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15585" flipH="1" flipV="1">
            <a:off x="922226" y="3688461"/>
            <a:ext cx="585707" cy="388948"/>
          </a:xfrm>
          <a:prstGeom prst="rect">
            <a:avLst/>
          </a:prstGeom>
          <a:noFill/>
          <a:ln>
            <a:noFill/>
          </a:ln>
        </p:spPr>
      </p:pic>
    </p:spTree>
    <p:extLst>
      <p:ext uri="{BB962C8B-B14F-4D97-AF65-F5344CB8AC3E}">
        <p14:creationId xmlns:p14="http://schemas.microsoft.com/office/powerpoint/2010/main" val="1217755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1699213126"/>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2152101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13735" y="375004"/>
                <a:ext cx="8906219" cy="6097695"/>
              </a:xfrm>
              <a:prstGeom prst="rect">
                <a:avLst/>
              </a:prstGeom>
            </p:spPr>
            <p:txBody>
              <a:bodyPr wrap="square">
                <a:spAutoFit/>
              </a:bodyPr>
              <a:lstStyle/>
              <a:p>
                <a:r>
                  <a:rPr lang="en-US" sz="2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Determine how efficient this MF version is in the worse case.</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brute-force method, compute at most </a:t>
                </a:r>
                <a14:m>
                  <m:oMath xmlns:m="http://schemas.openxmlformats.org/officeDocument/2006/math">
                    <m:sSup>
                      <m:s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in the (n-</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most the total number of entries computed is </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instance for which about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are computed is:</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1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and W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- 2.</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is </a:t>
                </a:r>
                <a14:m>
                  <m:oMath xmlns:m="http://schemas.openxmlformats.org/officeDocument/2006/math">
                    <m:r>
                      <a:rPr lang="en-US" sz="2200" i="1">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(bound in terms of only n items).</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But the worst-case number of entries computed is </a:t>
                </a:r>
                <a14:m>
                  <m:oMath xmlns:m="http://schemas.openxmlformats.org/officeDocument/2006/math">
                    <m:r>
                      <a:rPr lang="en-US" sz="22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and weight W.  (i.e., let obtain a bound in terms of n and W combined).</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n = W+1 and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for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then the total number of entries computed is about</a:t>
                </a:r>
              </a:p>
              <a:p>
                <a:pPr lvl="2"/>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+ 3 + … + n = </a:t>
                </a:r>
                <a14:m>
                  <m:oMath xmlns:m="http://schemas.openxmlformats.org/officeDocument/2006/math">
                    <m:f>
                      <m:f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ea typeface="Microsoft YaHei" panose="020B0503020204020204" pitchFamily="34" charset="-122"/>
                    <a:cs typeface="Times New Roman" panose="02020603050405020304" pitchFamily="18" charset="0"/>
                  </a:rPr>
                  <a:t> </a:t>
                </a:r>
                <a14:m>
                  <m:oMath xmlns:m="http://schemas.openxmlformats.org/officeDocument/2006/math">
                    <m:f>
                      <m:f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𝑊</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Therefore, for arbitrarily large values of n and W, the worst-case number of entries computed is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is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O(2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906219" cy="6097695"/>
              </a:xfrm>
              <a:prstGeom prst="rect">
                <a:avLst/>
              </a:prstGeom>
              <a:blipFill>
                <a:blip r:embed="rId2"/>
                <a:stretch>
                  <a:fillRect l="-1232" t="-1000" b="-1100"/>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2485327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235" y="1474864"/>
            <a:ext cx="9125147" cy="4708981"/>
          </a:xfrm>
          <a:prstGeom prst="rect">
            <a:avLst/>
          </a:prstGeom>
        </p:spPr>
        <p:txBody>
          <a:bodyPr wrap="square">
            <a:spAutoFit/>
          </a:bodyPr>
          <a:lstStyle/>
          <a:p>
            <a:r>
              <a:rPr lang="en-US" sz="2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Memory Functions</a:t>
            </a:r>
            <a:endParaRPr lang="en-US" sz="2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naïve recursive solution is inefficient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solves the same subproblems repeatedly.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Fibonnaci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Numbers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an exponential-time solution </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Instead,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subproblem, solve it only once, and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saves its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Look up this subproblem’s solution again when it is needed. </a:t>
            </a:r>
          </a:p>
          <a:p>
            <a:pPr marR="0" lvl="0">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R="0" lvl="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25384ECB-E426-4F76-A274-67CAFEE7DE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37137" y="3681984"/>
            <a:ext cx="443415" cy="294743"/>
          </a:xfrm>
          <a:prstGeom prst="rect">
            <a:avLst/>
          </a:prstGeom>
          <a:noFill/>
          <a:ln>
            <a:noFill/>
          </a:ln>
        </p:spPr>
      </p:pic>
    </p:spTree>
    <p:extLst>
      <p:ext uri="{BB962C8B-B14F-4D97-AF65-F5344CB8AC3E}">
        <p14:creationId xmlns:p14="http://schemas.microsoft.com/office/powerpoint/2010/main" val="382962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424" y="1720840"/>
            <a:ext cx="8825194" cy="4154984"/>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Dynamic programming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uses additional memory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save computation time: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example of a time-memory trade-off. </a:t>
            </a:r>
          </a:p>
          <a:p>
            <a:pPr marL="919163" lvl="1" indent="-461963">
              <a:spcBef>
                <a:spcPts val="600"/>
              </a:spcBef>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Transforms an exponential-time solution into a polynomial-time solution, if memory function were used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dynamic-programming approach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runs in polynomial time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number of distinct subproblems involved is polynomial in the input size and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each such subproblem in polynomial time.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160948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518" y="645936"/>
            <a:ext cx="8614933" cy="5447645"/>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Two equivalent ways for implementing a dynamic programming approach: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first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top-down with 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Write the procedure recursively, and then modify it to save the result of each subproblem (in an array or a hash table).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first checks whether “this” subproblem” has previously solved.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so, returns the save value of its previous computation.</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not, the procedure computes this subproblem and then saves its value.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say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has been memorized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saves what results it has computed previously.</a:t>
            </a:r>
          </a:p>
        </p:txBody>
      </p:sp>
      <p:pic>
        <p:nvPicPr>
          <p:cNvPr id="3" name="Picture 2" descr="Emoticon making a point Stock Vector - 14709057">
            <a:extLst>
              <a:ext uri="{FF2B5EF4-FFF2-40B4-BE49-F238E27FC236}">
                <a16:creationId xmlns:a16="http://schemas.microsoft.com/office/drawing/2014/main" id="{BBC88FD2-B601-46F6-B589-44C9B6722E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7891" y="3748130"/>
            <a:ext cx="490352" cy="353410"/>
          </a:xfrm>
          <a:prstGeom prst="rect">
            <a:avLst/>
          </a:prstGeom>
          <a:noFill/>
          <a:ln>
            <a:noFill/>
          </a:ln>
        </p:spPr>
      </p:pic>
    </p:spTree>
    <p:extLst>
      <p:ext uri="{BB962C8B-B14F-4D97-AF65-F5344CB8AC3E}">
        <p14:creationId xmlns:p14="http://schemas.microsoft.com/office/powerpoint/2010/main" val="277589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2AA-BE5B-4035-AAF4-2F82AD322831}"/>
              </a:ext>
            </a:extLst>
          </p:cNvPr>
          <p:cNvSpPr>
            <a:spLocks noGrp="1"/>
          </p:cNvSpPr>
          <p:nvPr>
            <p:ph type="title"/>
          </p:nvPr>
        </p:nvSpPr>
        <p:spPr>
          <a:xfrm>
            <a:off x="838200" y="365125"/>
            <a:ext cx="6372497" cy="1071789"/>
          </a:xfrm>
        </p:spPr>
        <p:txBody>
          <a:bodyPr>
            <a:normAutofit/>
          </a:bodyPr>
          <a:lstStyle/>
          <a:p>
            <a:r>
              <a:rPr lang="en-US" sz="3200" dirty="0">
                <a:latin typeface="+mn-lt"/>
                <a:cs typeface="Times New Roman" panose="02020603050405020304" pitchFamily="18" charset="0"/>
              </a:rPr>
              <a:t>Knapsack Problem: </a:t>
            </a:r>
            <a:br>
              <a:rPr lang="en-US" sz="3600" dirty="0">
                <a:latin typeface="+mn-lt"/>
                <a:cs typeface="Times New Roman" panose="02020603050405020304" pitchFamily="18" charset="0"/>
              </a:rPr>
            </a:br>
            <a:r>
              <a:rPr lang="en-US" sz="2800" dirty="0">
                <a:latin typeface="+mn-lt"/>
                <a:cs typeface="Times New Roman" panose="02020603050405020304" pitchFamily="18" charset="0"/>
              </a:rPr>
              <a:t>The exhaustive search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89FC5F-B7FC-44A9-8814-C0804624A508}"/>
                  </a:ext>
                </a:extLst>
              </p:cNvPr>
              <p:cNvSpPr>
                <a:spLocks noGrp="1"/>
              </p:cNvSpPr>
              <p:nvPr>
                <p:ph idx="1"/>
              </p:nvPr>
            </p:nvSpPr>
            <p:spPr>
              <a:xfrm>
                <a:off x="315366" y="2414679"/>
                <a:ext cx="6973708" cy="4246744"/>
              </a:xfrm>
            </p:spPr>
            <p:txBody>
              <a:bodyPr>
                <a:normAutofit fontScale="70000" lnSpcReduction="20000"/>
              </a:bodyPr>
              <a:lstStyle/>
              <a:p>
                <a:endParaRPr lang="en-US" dirty="0"/>
              </a:p>
              <a:p>
                <a:endParaRPr lang="en-US" dirty="0"/>
              </a:p>
              <a:p>
                <a:endParaRPr lang="en-US" dirty="0"/>
              </a:p>
              <a:p>
                <a:pPr marL="0" indent="0">
                  <a:buNone/>
                </a:pPr>
                <a:r>
                  <a:rPr lang="en-US" sz="2400" dirty="0">
                    <a:latin typeface="Times New Roman" panose="02020603050405020304" pitchFamily="18" charset="0"/>
                    <a:cs typeface="Times New Roman" panose="02020603050405020304" pitchFamily="18" charset="0"/>
                  </a:rPr>
                  <a:t>                                  (a)                                                                     (b)</a:t>
                </a:r>
              </a:p>
              <a:p>
                <a:pPr marL="0" indent="0">
                  <a:buNone/>
                </a:pPr>
                <a:r>
                  <a:rPr lang="en-US" sz="2400" dirty="0">
                    <a:latin typeface="Times New Roman" panose="02020603050405020304" pitchFamily="18" charset="0"/>
                    <a:cs typeface="Times New Roman" panose="02020603050405020304" pitchFamily="18" charset="0"/>
                  </a:rPr>
                  <a:t>             Figure  6.1  (a) Instance of the knapsack problem.</a:t>
                </a:r>
              </a:p>
              <a:p>
                <a:pPr marL="0" indent="0">
                  <a:buNone/>
                </a:pPr>
                <a:r>
                  <a:rPr lang="en-US" sz="2400" dirty="0">
                    <a:latin typeface="Times New Roman" panose="02020603050405020304" pitchFamily="18" charset="0"/>
                    <a:cs typeface="Times New Roman" panose="02020603050405020304" pitchFamily="18" charset="0"/>
                  </a:rPr>
                  <a:t>                                (b) Its solution by exhaustive search.</a:t>
                </a:r>
              </a:p>
              <a:p>
                <a:endParaRPr lang="en-US" sz="24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The number of subsets of an n-element set is </a:t>
                </a:r>
                <a14:m>
                  <m:oMath xmlns:m="http://schemas.openxmlformats.org/officeDocument/2006/math">
                    <m:sSup>
                      <m:sSupPr>
                        <m:ctrlPr>
                          <a:rPr lang="en-US" sz="2900" i="1" smtClean="0">
                            <a:latin typeface="Cambria Math" panose="02040503050406030204" pitchFamily="18" charset="0"/>
                            <a:cs typeface="Times New Roman" panose="02020603050405020304" pitchFamily="18" charset="0"/>
                          </a:rPr>
                        </m:ctrlPr>
                      </m:sSupPr>
                      <m:e>
                        <m:r>
                          <a:rPr lang="en-US" sz="2900" b="0" i="1" smtClean="0">
                            <a:latin typeface="Cambria Math" panose="02040503050406030204" pitchFamily="18" charset="0"/>
                            <a:cs typeface="Times New Roman" panose="02020603050405020304" pitchFamily="18" charset="0"/>
                          </a:rPr>
                          <m:t>2</m:t>
                        </m:r>
                      </m:e>
                      <m:sup>
                        <m:r>
                          <a:rPr lang="en-US" sz="2900" b="0" i="1" smtClean="0">
                            <a:latin typeface="Cambria Math" panose="02040503050406030204" pitchFamily="18" charset="0"/>
                            <a:cs typeface="Times New Roman" panose="02020603050405020304" pitchFamily="18" charset="0"/>
                          </a:rPr>
                          <m:t>𝑛</m:t>
                        </m:r>
                      </m:sup>
                    </m:sSup>
                  </m:oMath>
                </a14:m>
                <a:r>
                  <a:rPr lang="en-US" sz="2900" dirty="0">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The </a:t>
                </a:r>
                <a:r>
                  <a:rPr lang="en-US" sz="2900" dirty="0">
                    <a:highlight>
                      <a:srgbClr val="FFFF00"/>
                    </a:highlight>
                    <a:latin typeface="Times New Roman" panose="02020603050405020304" pitchFamily="18" charset="0"/>
                    <a:cs typeface="Times New Roman" panose="02020603050405020304" pitchFamily="18" charset="0"/>
                  </a:rPr>
                  <a:t>exhaustive search leads to a  </a:t>
                </a:r>
                <a:r>
                  <a:rPr lang="el-GR" sz="2900" dirty="0">
                    <a:highlight>
                      <a:srgbClr val="FFFF00"/>
                    </a:highlight>
                    <a:latin typeface="Times New Roman" panose="02020603050405020304" pitchFamily="18" charset="0"/>
                    <a:cs typeface="Times New Roman" panose="02020603050405020304" pitchFamily="18" charset="0"/>
                  </a:rPr>
                  <a:t>Ω</a:t>
                </a:r>
                <a:r>
                  <a:rPr lang="en-US" sz="2900" dirty="0">
                    <a:highlight>
                      <a:srgbClr val="FFFF00"/>
                    </a:highlight>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900" i="1" smtClean="0">
                            <a:highlight>
                              <a:srgbClr val="FFFF00"/>
                            </a:highlight>
                            <a:latin typeface="Cambria Math" panose="02040503050406030204" pitchFamily="18" charset="0"/>
                            <a:cs typeface="Times New Roman" panose="02020603050405020304" pitchFamily="18" charset="0"/>
                          </a:rPr>
                        </m:ctrlPr>
                      </m:sSupPr>
                      <m:e>
                        <m:r>
                          <a:rPr lang="en-US" sz="2900" b="0" i="1" smtClean="0">
                            <a:highlight>
                              <a:srgbClr val="FFFF00"/>
                            </a:highlight>
                            <a:latin typeface="Cambria Math" panose="02040503050406030204" pitchFamily="18" charset="0"/>
                            <a:cs typeface="Times New Roman" panose="02020603050405020304" pitchFamily="18" charset="0"/>
                          </a:rPr>
                          <m:t>2</m:t>
                        </m:r>
                      </m:e>
                      <m:sup>
                        <m:r>
                          <a:rPr lang="en-US" sz="2900" b="0" i="1" smtClean="0">
                            <a:highlight>
                              <a:srgbClr val="FFFF00"/>
                            </a:highlight>
                            <a:latin typeface="Cambria Math" panose="02040503050406030204" pitchFamily="18" charset="0"/>
                            <a:cs typeface="Times New Roman" panose="02020603050405020304" pitchFamily="18" charset="0"/>
                          </a:rPr>
                          <m:t>𝑛</m:t>
                        </m:r>
                      </m:sup>
                    </m:sSup>
                  </m:oMath>
                </a14:m>
                <a:r>
                  <a:rPr lang="en-US" sz="2900" dirty="0">
                    <a:highlight>
                      <a:srgbClr val="FFFF00"/>
                    </a:highlight>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algorithm no matter how efficient individual subsets are generated.</a:t>
                </a:r>
              </a:p>
              <a:p>
                <a:r>
                  <a:rPr lang="en-US" sz="2900" dirty="0">
                    <a:latin typeface="Times New Roman" panose="02020603050405020304" pitchFamily="18" charset="0"/>
                    <a:cs typeface="Times New Roman" panose="02020603050405020304" pitchFamily="18" charset="0"/>
                  </a:rPr>
                  <a:t>The knapsack and the traveling salesman problems are the best-known examples of so-called </a:t>
                </a:r>
                <a:r>
                  <a:rPr lang="en-US" sz="2900" dirty="0">
                    <a:solidFill>
                      <a:srgbClr val="0000FF"/>
                    </a:solidFill>
                    <a:highlight>
                      <a:srgbClr val="FFFF00"/>
                    </a:highlight>
                    <a:latin typeface="Times New Roman" panose="02020603050405020304" pitchFamily="18" charset="0"/>
                    <a:cs typeface="Times New Roman" panose="02020603050405020304" pitchFamily="18" charset="0"/>
                  </a:rPr>
                  <a:t>NP-hard problems</a:t>
                </a:r>
                <a:r>
                  <a:rPr lang="en-US" sz="2900" dirty="0">
                    <a:highlight>
                      <a:srgbClr val="FFFF00"/>
                    </a:highlight>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No polynomial-time algorithm is known for any NP-hard problem.</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8089FC5F-B7FC-44A9-8814-C0804624A508}"/>
                  </a:ext>
                </a:extLst>
              </p:cNvPr>
              <p:cNvSpPr>
                <a:spLocks noGrp="1" noRot="1" noChangeAspect="1" noMove="1" noResize="1" noEditPoints="1" noAdjustHandles="1" noChangeArrowheads="1" noChangeShapeType="1" noTextEdit="1"/>
              </p:cNvSpPr>
              <p:nvPr>
                <p:ph idx="1"/>
              </p:nvPr>
            </p:nvSpPr>
            <p:spPr>
              <a:xfrm>
                <a:off x="315366" y="2414679"/>
                <a:ext cx="6973708" cy="4246744"/>
              </a:xfrm>
              <a:blipFill>
                <a:blip r:embed="rId2"/>
                <a:stretch>
                  <a:fillRect l="-787" b="-2152"/>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B7211FF-B070-45E8-AD79-C6E13EEF7859}"/>
              </a:ext>
            </a:extLst>
          </p:cNvPr>
          <p:cNvGraphicFramePr>
            <a:graphicFrameLocks noGrp="1"/>
          </p:cNvGraphicFramePr>
          <p:nvPr>
            <p:extLst>
              <p:ext uri="{D42A27DB-BD31-4B8C-83A1-F6EECF244321}">
                <p14:modId xmlns:p14="http://schemas.microsoft.com/office/powerpoint/2010/main" val="770357844"/>
              </p:ext>
            </p:extLst>
          </p:nvPr>
        </p:nvGraphicFramePr>
        <p:xfrm>
          <a:off x="970038" y="1711234"/>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Table 5">
            <a:extLst>
              <a:ext uri="{FF2B5EF4-FFF2-40B4-BE49-F238E27FC236}">
                <a16:creationId xmlns:a16="http://schemas.microsoft.com/office/drawing/2014/main" id="{576ED7D7-B9AE-46C3-A479-E1CC1738C238}"/>
              </a:ext>
            </a:extLst>
          </p:cNvPr>
          <p:cNvGraphicFramePr>
            <a:graphicFrameLocks noGrp="1"/>
          </p:cNvGraphicFramePr>
          <p:nvPr>
            <p:extLst>
              <p:ext uri="{D42A27DB-BD31-4B8C-83A1-F6EECF244321}">
                <p14:modId xmlns:p14="http://schemas.microsoft.com/office/powerpoint/2010/main" val="2282070512"/>
              </p:ext>
            </p:extLst>
          </p:nvPr>
        </p:nvGraphicFramePr>
        <p:xfrm>
          <a:off x="5201918" y="1650274"/>
          <a:ext cx="1216296" cy="1737360"/>
        </p:xfrm>
        <a:graphic>
          <a:graphicData uri="http://schemas.openxmlformats.org/drawingml/2006/table">
            <a:tbl>
              <a:tblPr firstRow="1" bandRow="1">
                <a:tableStyleId>{5C22544A-7EE6-4342-B048-85BDC9FD1C3A}</a:tableStyleId>
              </a:tblPr>
              <a:tblGrid>
                <a:gridCol w="1216296">
                  <a:extLst>
                    <a:ext uri="{9D8B030D-6E8A-4147-A177-3AD203B41FA5}">
                      <a16:colId xmlns:a16="http://schemas.microsoft.com/office/drawing/2014/main" val="2493844432"/>
                    </a:ext>
                  </a:extLst>
                </a:gridCol>
              </a:tblGrid>
              <a:tr h="1654401">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r>
                        <a:rPr lang="en-US" b="0" dirty="0">
                          <a:solidFill>
                            <a:schemeClr val="tx1"/>
                          </a:solidFill>
                          <a:latin typeface="Times New Roman" panose="02020603050405020304" pitchFamily="18" charset="0"/>
                          <a:cs typeface="Times New Roman" panose="02020603050405020304" pitchFamily="18" charset="0"/>
                        </a:rPr>
                        <a:t>Knapsack</a:t>
                      </a:r>
                    </a:p>
                    <a:p>
                      <a:pPr algn="ctr"/>
                      <a:r>
                        <a:rPr lang="en-US" b="0" dirty="0">
                          <a:solidFill>
                            <a:schemeClr val="tx1"/>
                          </a:solidFill>
                          <a:latin typeface="Times New Roman" panose="02020603050405020304" pitchFamily="18" charset="0"/>
                          <a:cs typeface="Times New Roman" panose="02020603050405020304" pitchFamily="18" charset="0"/>
                        </a:rPr>
                        <a:t>Capacity</a:t>
                      </a:r>
                    </a:p>
                    <a:p>
                      <a:pPr algn="ctr"/>
                      <a:r>
                        <a:rPr lang="en-US" b="0" dirty="0">
                          <a:solidFill>
                            <a:schemeClr val="tx1"/>
                          </a:solidFill>
                          <a:latin typeface="Times New Roman" panose="02020603050405020304" pitchFamily="18" charset="0"/>
                          <a:cs typeface="Times New Roman" panose="02020603050405020304" pitchFamily="18" charset="0"/>
                        </a:rPr>
                        <a:t>W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659646"/>
                  </a:ext>
                </a:extLst>
              </a:tr>
            </a:tbl>
          </a:graphicData>
        </a:graphic>
      </p:graphicFrame>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3083158237"/>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262319">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262319">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Choice>
        <mc:Fallback xmlns="">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3083158237"/>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36576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426" t="-108333" r="-200426" b="-1528333"/>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365760">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Fallback>
      </mc:AlternateContent>
    </p:spTree>
    <p:extLst>
      <p:ext uri="{BB962C8B-B14F-4D97-AF65-F5344CB8AC3E}">
        <p14:creationId xmlns:p14="http://schemas.microsoft.com/office/powerpoint/2010/main" val="2010009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889" y="909288"/>
            <a:ext cx="8847438" cy="4602029"/>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second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lnSpc>
                <a:spcPct val="150000"/>
              </a:lnSpc>
              <a:buFont typeface="Symbol" panose="05050102010706020507" pitchFamily="18" charset="2"/>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principle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solve each subproblem only once,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after all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its prerequisite and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smaller subproblems were solved (computed) and saved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approach depends on the “size” of a subproblem:  solving any particular subproblem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depends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only</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on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solving “smaller” subproblems.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the subproblems by size and solve (and saved) them in size order, smallest first.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any subproblem which depends on the solutions of smaller subproblems which were computed and saved.</a:t>
            </a:r>
          </a:p>
        </p:txBody>
      </p:sp>
      <p:pic>
        <p:nvPicPr>
          <p:cNvPr id="3" name="Picture 2" descr="Emoticon making a point Stock Vector - 14709057">
            <a:extLst>
              <a:ext uri="{FF2B5EF4-FFF2-40B4-BE49-F238E27FC236}">
                <a16:creationId xmlns:a16="http://schemas.microsoft.com/office/drawing/2014/main" id="{E520D3E8-1FC3-4B1C-B529-03434C796D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1001558" y="3679357"/>
            <a:ext cx="505422" cy="389739"/>
          </a:xfrm>
          <a:prstGeom prst="rect">
            <a:avLst/>
          </a:prstGeom>
          <a:noFill/>
          <a:ln>
            <a:noFill/>
          </a:ln>
        </p:spPr>
      </p:pic>
    </p:spTree>
    <p:extLst>
      <p:ext uri="{BB962C8B-B14F-4D97-AF65-F5344CB8AC3E}">
        <p14:creationId xmlns:p14="http://schemas.microsoft.com/office/powerpoint/2010/main" val="356420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37" y="274290"/>
            <a:ext cx="9069215" cy="6309420"/>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t>
            </a:r>
          </a:p>
          <a:p>
            <a:pPr marL="342900" indent="-342900">
              <a:spcBef>
                <a:spcPts val="600"/>
              </a:spcBef>
              <a:spcAft>
                <a:spcPts val="600"/>
              </a:spcAft>
              <a:buFont typeface="Arial" panose="020B0604020202020204" pitchFamily="34" charset="0"/>
              <a:buChar char="•"/>
            </a:pP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 alternative approach to dynamic programming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offers the efficiency of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dynamic programming approach while maintaining a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top-down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strategy.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idea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memorize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natural, but inefficient,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recursive 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Apply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bottom-up approach to maintaining a table with subproblem solutions, but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use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recursive algorithm for filling in the table. </a:t>
            </a:r>
          </a:p>
          <a:p>
            <a:pPr marL="461963" marR="0" lvl="0" indent="-461963">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 memorized recursive algorithm maintains an entry in a table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solution to each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table entry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initially contains a special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indicate that the entry has yet to be filled in.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first encountered as the recursive algorithm unfolds, its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solution is computed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stored in the table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subsequent time when this subproblem is encountered, simply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look up its stored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table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and return it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pic>
        <p:nvPicPr>
          <p:cNvPr id="3" name="Picture 2" descr="Emoticon making a point Stock Vector - 14709057">
            <a:extLst>
              <a:ext uri="{FF2B5EF4-FFF2-40B4-BE49-F238E27FC236}">
                <a16:creationId xmlns:a16="http://schemas.microsoft.com/office/drawing/2014/main" id="{8DE5A844-DF46-42D3-B47E-9A3503C976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914399" y="975360"/>
            <a:ext cx="485419" cy="301477"/>
          </a:xfrm>
          <a:prstGeom prst="rect">
            <a:avLst/>
          </a:prstGeom>
          <a:noFill/>
          <a:ln>
            <a:noFill/>
          </a:ln>
        </p:spPr>
      </p:pic>
    </p:spTree>
    <p:extLst>
      <p:ext uri="{BB962C8B-B14F-4D97-AF65-F5344CB8AC3E}">
        <p14:creationId xmlns:p14="http://schemas.microsoft.com/office/powerpoint/2010/main" val="2014080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022" y="1560735"/>
            <a:ext cx="8757681" cy="307853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two approaches yield algorithms with the same asymptotic running time, except in unusual circumstance where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top-down approach does not actually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recurse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examine all possible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bottom-up approach often has much better constant factors, since it has less overhead for procedure calls. [Cohen et al.]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22F1E29A-0D20-4457-BDCD-F4A87C4D1C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04332" flipH="1" flipV="1">
            <a:off x="1118435" y="1381576"/>
            <a:ext cx="509196" cy="358319"/>
          </a:xfrm>
          <a:prstGeom prst="rect">
            <a:avLst/>
          </a:prstGeom>
          <a:noFill/>
          <a:ln>
            <a:noFill/>
          </a:ln>
        </p:spPr>
      </p:pic>
      <p:sp>
        <p:nvSpPr>
          <p:cNvPr id="4" name="Multiplication Sign 3">
            <a:extLst>
              <a:ext uri="{FF2B5EF4-FFF2-40B4-BE49-F238E27FC236}">
                <a16:creationId xmlns:a16="http://schemas.microsoft.com/office/drawing/2014/main" id="{A141165C-610C-4437-B599-52529BE34EE4}"/>
              </a:ext>
            </a:extLst>
          </p:cNvPr>
          <p:cNvSpPr/>
          <p:nvPr/>
        </p:nvSpPr>
        <p:spPr>
          <a:xfrm>
            <a:off x="1193074" y="5384314"/>
            <a:ext cx="547726" cy="41559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730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2674" y="1350890"/>
            <a:ext cx="8604698"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bottom-up dynamic-programming algorithm usually outperforms the corresponding top-down memorized algorithm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by a constant factor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must be solved at least once.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is because the bottom-up algorithm has</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 overhead for recursion and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less overhead for maintaining the table accesses in the dynamic-programming algorithm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reduce time or space requirements even further.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5BBF3B23-CAE8-495D-900B-262E60E41A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1031496" y="1756469"/>
            <a:ext cx="467664" cy="289758"/>
          </a:xfrm>
          <a:prstGeom prst="rect">
            <a:avLst/>
          </a:prstGeom>
          <a:noFill/>
          <a:ln>
            <a:noFill/>
          </a:ln>
        </p:spPr>
      </p:pic>
    </p:spTree>
    <p:extLst>
      <p:ext uri="{BB962C8B-B14F-4D97-AF65-F5344CB8AC3E}">
        <p14:creationId xmlns:p14="http://schemas.microsoft.com/office/powerpoint/2010/main" val="3342799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410" y="1859340"/>
            <a:ext cx="8955464" cy="3586366"/>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Alternatively if some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space need not be solved at all, the memorized solution (top-down memorized algorithm) has the advantage of solving only those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definitely required.</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memory functions, a method solves a given problem in the top-down manner but, in addition, maintains a table of the kind that would have been used by a bottom-up dynamic programming algorithm.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00710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703" y="1532304"/>
            <a:ext cx="8917757"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Initially, all the table’s entries are initialized with a special “null” symbol to indicate that they have not yet been calculated.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Thereafter, whenever a new value needs to be calculated, the method checks the corresponding entry in the table first: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this entry is not “null”, it is simply retrieved from the table ;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otherwise, it is computed by the recursive call whose result is then recorded in the table.</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246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57272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0471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7" y="917378"/>
            <a:ext cx="9087439" cy="1785104"/>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to the instance considered in Example 1.  The table in Figure 8.6 gives the results.   Only 11 out of 20 nontrivial values (i.e., not those in row 0 or in column 0) have been computed.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5050856"/>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868342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3522471464"/>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extLst>
              <p:ext uri="{D42A27DB-BD31-4B8C-83A1-F6EECF244321}">
                <p14:modId xmlns:p14="http://schemas.microsoft.com/office/powerpoint/2010/main" val="1542052993"/>
              </p:ext>
            </p:extLst>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capacity j</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159502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365" y="643622"/>
            <a:ext cx="8749960" cy="5570756"/>
          </a:xfrm>
          <a:prstGeom prst="rect">
            <a:avLst/>
          </a:prstGeom>
        </p:spPr>
        <p:txBody>
          <a:bodyPr wrap="square">
            <a:spAutoFit/>
          </a:bodyPr>
          <a:lstStyle/>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Design a dynamic programming algorithm for the knapsack problem:</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Assume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weights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knapsack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positive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values do not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have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be</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61963"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Derive a recurrence relation that expresses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solution to an instance of the knapsack problem in terms of solutions to its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smaller</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sub-instances.  </a:t>
            </a:r>
            <a:endParaRPr lang="en-US" sz="2200" dirty="0">
              <a:solidFill>
                <a:srgbClr val="0000FF"/>
              </a:solidFill>
              <a:effectLst/>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1CE409CC-EC6C-465C-BF74-71FA5D2436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2979293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525" y="1045312"/>
            <a:ext cx="8582880" cy="5109860"/>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general, we cannot expect more than a constant-factor gain in using the memory function method for the knapsack problem, because its time efficiency class is the same as that of the bottom-up algorithm (why?).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more significant improvement can be expected for dynamic programming algorithms in which a computation of one value takes more than constant time.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memory function algorithm may be less space-efficient than a space efficient version of a bottom-up algorithm.</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09864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14553"/>
          </a:xfrm>
        </p:spPr>
        <p:txBody>
          <a:bodyPr>
            <a:normAutofit/>
          </a:bodyPr>
          <a:lstStyle/>
          <a:p>
            <a:pPr algn="ctr"/>
            <a:r>
              <a:rPr lang="en-US" sz="3200" dirty="0">
                <a:latin typeface="+mn-lt"/>
              </a:rPr>
              <a:t>Chapter 06_07</a:t>
            </a:r>
            <a:br>
              <a:rPr lang="en-US" sz="3200" dirty="0"/>
            </a:br>
            <a:r>
              <a:rPr lang="en-US" sz="3200" dirty="0">
                <a:latin typeface="+mn-lt"/>
              </a:rPr>
              <a:t>Dynamic Programming</a:t>
            </a:r>
            <a:br>
              <a:rPr lang="en-US" sz="4000" dirty="0">
                <a:latin typeface="+mn-lt"/>
              </a:rPr>
            </a:br>
            <a:r>
              <a:rPr lang="en-US" sz="2800" dirty="0">
                <a:latin typeface="+mn-lt"/>
              </a:rPr>
              <a:t>The Traveling Salesperson Problem</a:t>
            </a:r>
          </a:p>
        </p:txBody>
      </p:sp>
    </p:spTree>
    <p:extLst>
      <p:ext uri="{BB962C8B-B14F-4D97-AF65-F5344CB8AC3E}">
        <p14:creationId xmlns:p14="http://schemas.microsoft.com/office/powerpoint/2010/main" val="756394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208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79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060" y="747202"/>
            <a:ext cx="8928351" cy="566308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Consider an instance defined by the first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with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weights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and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knapsack capacity j,  for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a:t>
            </a:r>
          </a:p>
          <a:p>
            <a:pPr marL="342900" indent="-342900">
              <a:spcAft>
                <a:spcPts val="600"/>
              </a:spcAft>
              <a:buFont typeface="Arial" panose="020B0604020202020204" pitchFamily="34" charset="0"/>
              <a:buChar char="•"/>
            </a:pP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Let F(</a:t>
            </a:r>
            <a:r>
              <a:rPr lang="en-US" sz="24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be the value of an optimal solution to this instance,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a:t>
            </a:r>
          </a:p>
          <a:p>
            <a:pPr marL="919163" lvl="1" indent="-461963">
              <a:spcAft>
                <a:spcPts val="6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value of the most valuable </a:t>
            </a:r>
            <a:r>
              <a:rPr lang="en-US" sz="2400" b="1"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first </a:t>
            </a:r>
            <a:r>
              <a:rPr lang="en-US" sz="24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items that fit into the knapsack of capacity j.  </a:t>
            </a:r>
          </a:p>
          <a:p>
            <a:pPr>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to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F(n,  W),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maximal value of </a:t>
            </a:r>
            <a:r>
              <a:rPr lang="en-US" sz="2400" b="1"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subset of the n given items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800100" lvl="1"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optimal subset itself.</a:t>
            </a:r>
            <a:endParaRPr lang="en-US" sz="24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5" name="Picture 4" descr="Emoticon making a point Stock Vector - 14709057">
            <a:extLst>
              <a:ext uri="{FF2B5EF4-FFF2-40B4-BE49-F238E27FC236}">
                <a16:creationId xmlns:a16="http://schemas.microsoft.com/office/drawing/2014/main" id="{49775F09-D2F8-4A5B-81A8-63E929165B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353113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999" y="1790872"/>
            <a:ext cx="8983250" cy="4893647"/>
          </a:xfrm>
          <a:prstGeom prst="rect">
            <a:avLst/>
          </a:prstGeom>
        </p:spPr>
        <p:txBody>
          <a:bodyPr wrap="square">
            <a:spAutoFit/>
          </a:bodyPr>
          <a:lstStyle/>
          <a:p>
            <a:pPr>
              <a:spcAft>
                <a:spcPts val="1200"/>
              </a:spcAft>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Divide all the subsets of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that fit the knapsack of capacity j into two categories: </a:t>
            </a:r>
          </a:p>
          <a:p>
            <a:pPr>
              <a:spcAft>
                <a:spcPts val="600"/>
              </a:spcAft>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1.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the value of an optimal subset is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by definition.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600"/>
              </a:spcBef>
              <a:spcAft>
                <a:spcPts val="600"/>
              </a:spcAft>
              <a:buAutoNum type="arabicPlain" startAt="2"/>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Bef>
                <a:spcPts val="600"/>
              </a:spcBef>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indent="-455613">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say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having weight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value of such an optimal subset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where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1371600" lvl="1"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value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is an optimal subset of the first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fits into the knapsack of capacity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p:txBody>
      </p:sp>
      <p:pic>
        <p:nvPicPr>
          <p:cNvPr id="3" name="Picture 2" descr="Emoticon making a point Stock Vector - 14709057">
            <a:extLst>
              <a:ext uri="{FF2B5EF4-FFF2-40B4-BE49-F238E27FC236}">
                <a16:creationId xmlns:a16="http://schemas.microsoft.com/office/drawing/2014/main" id="{43CF579C-9220-476F-ABC0-2EF9268231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
        <p:nvSpPr>
          <p:cNvPr id="4" name="Rectangle 3">
            <a:extLst>
              <a:ext uri="{FF2B5EF4-FFF2-40B4-BE49-F238E27FC236}">
                <a16:creationId xmlns:a16="http://schemas.microsoft.com/office/drawing/2014/main" id="{2E804BDA-81C0-47D7-A647-ABD642365DE9}"/>
              </a:ext>
            </a:extLst>
          </p:cNvPr>
          <p:cNvSpPr/>
          <p:nvPr/>
        </p:nvSpPr>
        <p:spPr>
          <a:xfrm>
            <a:off x="1500999" y="661278"/>
            <a:ext cx="8512092"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or</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highlight>
                <a:srgbClr val="FFFF00"/>
              </a:highlight>
            </a:endParaRPr>
          </a:p>
        </p:txBody>
      </p:sp>
      <p:sp>
        <p:nvSpPr>
          <p:cNvPr id="5" name="TextBox 4">
            <a:extLst>
              <a:ext uri="{FF2B5EF4-FFF2-40B4-BE49-F238E27FC236}">
                <a16:creationId xmlns:a16="http://schemas.microsoft.com/office/drawing/2014/main" id="{71A334A6-D7A9-7BA3-D43D-E842B0F103FE}"/>
              </a:ext>
            </a:extLst>
          </p:cNvPr>
          <p:cNvSpPr txBox="1"/>
          <p:nvPr/>
        </p:nvSpPr>
        <p:spPr>
          <a:xfrm>
            <a:off x="5155474" y="2251947"/>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the total weight exceeds j.</a:t>
            </a:r>
          </a:p>
        </p:txBody>
      </p:sp>
    </p:spTree>
    <p:extLst>
      <p:ext uri="{BB962C8B-B14F-4D97-AF65-F5344CB8AC3E}">
        <p14:creationId xmlns:p14="http://schemas.microsoft.com/office/powerpoint/2010/main" val="129322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018" y="1017429"/>
            <a:ext cx="8619961" cy="435503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In (1.), if the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 does not fit into the knapsack, the value 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is the same as the value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1items. </a:t>
            </a:r>
          </a:p>
          <a:p>
            <a:pPr marL="342900" indent="-3429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(2.),</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value of an optimal solution among all feasible subsets of the first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a:t>
            </a:r>
          </a:p>
          <a:p>
            <a:pPr marL="342900"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These observations lead to the following recurrence:</a:t>
            </a:r>
          </a:p>
          <a:p>
            <a:pPr marL="800100" lvl="1"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as the knapsack has the subset of the first items with the capacity j,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
        <p:nvSpPr>
          <p:cNvPr id="3" name="AutoShape 15"/>
          <p:cNvSpPr>
            <a:spLocks/>
          </p:cNvSpPr>
          <p:nvPr/>
        </p:nvSpPr>
        <p:spPr bwMode="auto">
          <a:xfrm>
            <a:off x="3124159" y="4023964"/>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TextBox 3">
            <a:extLst>
              <a:ext uri="{FF2B5EF4-FFF2-40B4-BE49-F238E27FC236}">
                <a16:creationId xmlns:a16="http://schemas.microsoft.com/office/drawing/2014/main" id="{388E0F17-183E-45C8-90BF-E15C38991101}"/>
              </a:ext>
            </a:extLst>
          </p:cNvPr>
          <p:cNvSpPr txBox="1"/>
          <p:nvPr/>
        </p:nvSpPr>
        <p:spPr>
          <a:xfrm>
            <a:off x="687976" y="5814404"/>
            <a:ext cx="1081604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For the inclusion of the </a:t>
            </a:r>
            <a:r>
              <a:rPr lang="en-US" dirty="0" err="1"/>
              <a:t>i</a:t>
            </a:r>
            <a:r>
              <a:rPr lang="en-US" baseline="30000" dirty="0" err="1"/>
              <a:t>th</a:t>
            </a:r>
            <a:r>
              <a:rPr lang="en-US" dirty="0"/>
              <a:t> item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dirty="0"/>
              <a:t>” means that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and therefore, by adding the </a:t>
            </a:r>
            <a:r>
              <a:rPr lang="en-US" dirty="0" err="1"/>
              <a:t>ith</a:t>
            </a:r>
            <a:r>
              <a:rPr lang="en-US" dirty="0"/>
              <a:t> item with weight </a:t>
            </a:r>
            <a:r>
              <a:rPr lang="en-US" dirty="0" err="1"/>
              <a:t>w</a:t>
            </a:r>
            <a:r>
              <a:rPr lang="en-US" baseline="-25000" dirty="0" err="1"/>
              <a:t>i</a:t>
            </a:r>
            <a:r>
              <a:rPr lang="en-US" dirty="0"/>
              <a:t>, the total weight does not exceed the capacity j.  </a:t>
            </a:r>
          </a:p>
          <a:p>
            <a:r>
              <a:rPr lang="en-US" dirty="0"/>
              <a:t>If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sz="18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means j &lt;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Adding the </a:t>
            </a:r>
            <a:r>
              <a:rPr lang="en-US" dirty="0" err="1"/>
              <a:t>i</a:t>
            </a:r>
            <a:r>
              <a:rPr lang="en-US" baseline="30000" dirty="0" err="1"/>
              <a:t>th</a:t>
            </a:r>
            <a:r>
              <a:rPr lang="en-US" dirty="0"/>
              <a:t> item with weight </a:t>
            </a:r>
            <a:r>
              <a:rPr lang="en-US" dirty="0" err="1"/>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the total weight exceeds the capacity j. </a:t>
            </a:r>
          </a:p>
        </p:txBody>
      </p:sp>
      <p:sp>
        <p:nvSpPr>
          <p:cNvPr id="5" name="TextBox 4">
            <a:extLst>
              <a:ext uri="{FF2B5EF4-FFF2-40B4-BE49-F238E27FC236}">
                <a16:creationId xmlns:a16="http://schemas.microsoft.com/office/drawing/2014/main" id="{D626A863-4E65-4CA1-83EF-1C68DA5FAADD}"/>
              </a:ext>
            </a:extLst>
          </p:cNvPr>
          <p:cNvSpPr txBox="1"/>
          <p:nvPr/>
        </p:nvSpPr>
        <p:spPr>
          <a:xfrm>
            <a:off x="6261463" y="2391284"/>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 the total weight exceeds j.</a:t>
            </a:r>
          </a:p>
        </p:txBody>
      </p:sp>
    </p:spTree>
    <p:extLst>
      <p:ext uri="{BB962C8B-B14F-4D97-AF65-F5344CB8AC3E}">
        <p14:creationId xmlns:p14="http://schemas.microsoft.com/office/powerpoint/2010/main" val="86799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571" y="1289953"/>
            <a:ext cx="8942716" cy="446276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This conclude: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the initial conditions which are as follows:</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F(0,  j) = 0 for  j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and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0) = 0 for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 8.7</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F(n,  W), the maximal value of a subset of the n given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 and an optimal subset itself.</a:t>
            </a:r>
          </a:p>
          <a:p>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AutoShape 15"/>
          <p:cNvSpPr>
            <a:spLocks/>
          </p:cNvSpPr>
          <p:nvPr/>
        </p:nvSpPr>
        <p:spPr bwMode="auto">
          <a:xfrm>
            <a:off x="2778779" y="2000180"/>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5" name="Picture 4" descr="Emoticon making a point Stock Vector - 14709057">
            <a:extLst>
              <a:ext uri="{FF2B5EF4-FFF2-40B4-BE49-F238E27FC236}">
                <a16:creationId xmlns:a16="http://schemas.microsoft.com/office/drawing/2014/main" id="{BAD88E6D-3EF5-47A0-8425-380ECA5FF6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Tree>
    <p:extLst>
      <p:ext uri="{BB962C8B-B14F-4D97-AF65-F5344CB8AC3E}">
        <p14:creationId xmlns:p14="http://schemas.microsoft.com/office/powerpoint/2010/main" val="2336207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10128</TotalTime>
  <Words>14539</Words>
  <Application>Microsoft Office PowerPoint</Application>
  <PresentationFormat>Widescreen</PresentationFormat>
  <Paragraphs>2368</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Microsoft YaHei</vt:lpstr>
      <vt:lpstr>Arial</vt:lpstr>
      <vt:lpstr>Calibri</vt:lpstr>
      <vt:lpstr>Calibri Light</vt:lpstr>
      <vt:lpstr>Cambria Math</vt:lpstr>
      <vt:lpstr>Courier New</vt:lpstr>
      <vt:lpstr>Symbol</vt:lpstr>
      <vt:lpstr>Times New Roman</vt:lpstr>
      <vt:lpstr>Office Theme</vt:lpstr>
      <vt:lpstr>Chapter 06</vt:lpstr>
      <vt:lpstr>Chapter 06_06 Dynamic Programming The Knapsack Problem and Memory Function</vt:lpstr>
      <vt:lpstr>Chapter 06-06 Dynamic Programming Knapsack Problem</vt:lpstr>
      <vt:lpstr>Knapsack Problem:  The exhaustive search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06_07 Dynamic Programming The Traveling Salesperson Problem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535</cp:revision>
  <cp:lastPrinted>2021-06-17T19:43:53Z</cp:lastPrinted>
  <dcterms:created xsi:type="dcterms:W3CDTF">2016-10-13T00:10:31Z</dcterms:created>
  <dcterms:modified xsi:type="dcterms:W3CDTF">2025-03-31T14:23:36Z</dcterms:modified>
</cp:coreProperties>
</file>