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9" r:id="rId3"/>
    <p:sldId id="469" r:id="rId4"/>
    <p:sldId id="467" r:id="rId5"/>
    <p:sldId id="434" r:id="rId6"/>
    <p:sldId id="298" r:id="rId7"/>
    <p:sldId id="37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440" r:id="rId20"/>
    <p:sldId id="431" r:id="rId21"/>
    <p:sldId id="436" r:id="rId22"/>
    <p:sldId id="310" r:id="rId23"/>
    <p:sldId id="311" r:id="rId24"/>
    <p:sldId id="442" r:id="rId25"/>
    <p:sldId id="312" r:id="rId26"/>
    <p:sldId id="376" r:id="rId27"/>
    <p:sldId id="313" r:id="rId28"/>
    <p:sldId id="314" r:id="rId29"/>
    <p:sldId id="315" r:id="rId30"/>
    <p:sldId id="316" r:id="rId31"/>
    <p:sldId id="317" r:id="rId32"/>
    <p:sldId id="319" r:id="rId33"/>
    <p:sldId id="321" r:id="rId34"/>
    <p:sldId id="322" r:id="rId35"/>
    <p:sldId id="323" r:id="rId36"/>
    <p:sldId id="325" r:id="rId37"/>
    <p:sldId id="377" r:id="rId38"/>
    <p:sldId id="433" r:id="rId39"/>
    <p:sldId id="435" r:id="rId40"/>
    <p:sldId id="327" r:id="rId41"/>
    <p:sldId id="328" r:id="rId42"/>
    <p:sldId id="329" r:id="rId43"/>
    <p:sldId id="330" r:id="rId44"/>
    <p:sldId id="378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9" r:id="rId53"/>
    <p:sldId id="341" r:id="rId54"/>
    <p:sldId id="343" r:id="rId55"/>
    <p:sldId id="345" r:id="rId56"/>
    <p:sldId id="470" r:id="rId57"/>
    <p:sldId id="389" r:id="rId58"/>
    <p:sldId id="429" r:id="rId5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Chapter 06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421" y="3642981"/>
            <a:ext cx="9144000" cy="1655762"/>
          </a:xfrm>
        </p:spPr>
        <p:txBody>
          <a:bodyPr/>
          <a:lstStyle/>
          <a:p>
            <a:r>
              <a:rPr lang="en-US" sz="3200" b="1" dirty="0"/>
              <a:t>Dynamic Programming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3AE827-37EA-4C20-AAA6-DEF38EB87B8A}"/>
              </a:ext>
            </a:extLst>
          </p:cNvPr>
          <p:cNvSpPr txBox="1"/>
          <p:nvPr/>
        </p:nvSpPr>
        <p:spPr>
          <a:xfrm>
            <a:off x="1237620" y="3071654"/>
            <a:ext cx="10141579" cy="23408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40078" y="1206496"/>
            <a:ext cx="8712804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the algorithm to the coin row of denominations     	5, 1, 2, 10, 6, 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yields the maximum amount of 17.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1E3A3C-39AE-4C31-847D-57935355A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10396"/>
              </p:ext>
            </p:extLst>
          </p:nvPr>
        </p:nvGraphicFramePr>
        <p:xfrm>
          <a:off x="2040078" y="3306802"/>
          <a:ext cx="830570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8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F[0] = 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F[1]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F[2]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F[3] = 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F[4] =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F[5]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F[6] =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4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7127A6A-AE74-46FF-95D2-82D4A3D2D5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B19211-B152-44BD-BDA9-29D5592AC09C}"/>
              </a:ext>
            </a:extLst>
          </p:cNvPr>
          <p:cNvSpPr/>
          <p:nvPr/>
        </p:nvSpPr>
        <p:spPr>
          <a:xfrm>
            <a:off x="3099877" y="4864129"/>
            <a:ext cx="5817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31070"/>
              </p:ext>
            </p:extLst>
          </p:nvPr>
        </p:nvGraphicFramePr>
        <p:xfrm>
          <a:off x="2891244" y="1475808"/>
          <a:ext cx="6853648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86056"/>
              </p:ext>
            </p:extLst>
          </p:nvPr>
        </p:nvGraphicFramePr>
        <p:xfrm>
          <a:off x="2891236" y="3313317"/>
          <a:ext cx="685365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06410" y="2597223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F[0] = 0, F[1] = C[1] =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= 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1236" y="4504760"/>
            <a:ext cx="7132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C(2) + F[0], F[1] } : take next one with one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before the current.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1 + 0,  5 } = 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(C(2) + F(0), F(1)) = (C(2) + C(0),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Cloud Callout 42">
            <a:extLst>
              <a:ext uri="{FF2B5EF4-FFF2-40B4-BE49-F238E27FC236}">
                <a16:creationId xmlns:a16="http://schemas.microsoft.com/office/drawing/2014/main" id="{BD3D578D-2690-456F-95E4-436A137DAE96}"/>
              </a:ext>
            </a:extLst>
          </p:cNvPr>
          <p:cNvSpPr/>
          <p:nvPr/>
        </p:nvSpPr>
        <p:spPr>
          <a:xfrm>
            <a:off x="1111560" y="1714998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C1C82F-D4DF-4E0F-A1C9-00396AA9B421}"/>
              </a:ext>
            </a:extLst>
          </p:cNvPr>
          <p:cNvSpPr/>
          <p:nvPr/>
        </p:nvSpPr>
        <p:spPr>
          <a:xfrm>
            <a:off x="2072579" y="214628"/>
            <a:ext cx="8769753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8.1  Solving the coin-row problem by dynamic programming for the coin row 5, 1, 2, 10, 6, 2.</a:t>
            </a:r>
          </a:p>
        </p:txBody>
      </p:sp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49122"/>
              </p:ext>
            </p:extLst>
          </p:nvPr>
        </p:nvGraphicFramePr>
        <p:xfrm>
          <a:off x="2804158" y="1188425"/>
          <a:ext cx="6836232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04157" y="2359410"/>
            <a:ext cx="74510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max{ C(3) + F[1], F[2]}: take next one with one 					before the current.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max{ 2 + 5,  5 } = 7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 (C(3)+F(1), F(2)) = 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C(3) + 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C(1) ) 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06316"/>
              </p:ext>
            </p:extLst>
          </p:nvPr>
        </p:nvGraphicFramePr>
        <p:xfrm>
          <a:off x="2804157" y="4002775"/>
          <a:ext cx="6836232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2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04157" y="5115577"/>
            <a:ext cx="7369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C(4) + F[2],  F[3]}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10 + 5,  7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(C(4)+F(2), F(3))=(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C(3)+C(1)))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81957"/>
              </p:ext>
            </p:extLst>
          </p:nvPr>
        </p:nvGraphicFramePr>
        <p:xfrm>
          <a:off x="2891242" y="1143360"/>
          <a:ext cx="684494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91242" y="2389085"/>
            <a:ext cx="7479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F[5] = max{C(5) + F[3], F[4]}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F[5] = max{ 6+7,  15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(i.e.,(C(5)+F(3),F(4))=(C(5)+C(3)+C(1),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03572"/>
              </p:ext>
            </p:extLst>
          </p:nvPr>
        </p:nvGraphicFramePr>
        <p:xfrm>
          <a:off x="2891242" y="3737860"/>
          <a:ext cx="692332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77438" y="4865895"/>
            <a:ext cx="8204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max{C(6) + F[4], F[5]}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 2 + 15,  15 } = 17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C(6)+F(4)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F(5))=(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C(6)+C(4)+C(1),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97470" y="6039973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F4CB895-2396-4F05-B8C7-21A2AA079BAE}"/>
              </a:ext>
            </a:extLst>
          </p:cNvPr>
          <p:cNvSpPr txBox="1"/>
          <p:nvPr/>
        </p:nvSpPr>
        <p:spPr>
          <a:xfrm>
            <a:off x="1219200" y="668555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63040" y="646365"/>
            <a:ext cx="907433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Finding the coins with the maximum total value found requires back-trace the computations to see which of the two possibilities: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		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   or  F(n – 1)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application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formula, it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was the sum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F(4),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which means that the coin 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   is a part of an optimal solution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57123"/>
              </p:ext>
            </p:extLst>
          </p:nvPr>
        </p:nvGraphicFramePr>
        <p:xfrm>
          <a:off x="2355672" y="3686565"/>
          <a:ext cx="693201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8585" y="5011306"/>
            <a:ext cx="8214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max{C(6) + F[4], F[5]}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 2 + 15,  15 } = 17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C(6)+F(4)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F(5))=(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C(6)+C(4)+C(1),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984706" y="6224909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66AA9721-B0FF-46C0-BCCC-556AE35323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89DED1-8FB1-453D-B374-49C432FAB359}"/>
              </a:ext>
            </a:extLst>
          </p:cNvPr>
          <p:cNvSpPr txBox="1"/>
          <p:nvPr/>
        </p:nvSpPr>
        <p:spPr>
          <a:xfrm>
            <a:off x="1140691" y="912751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40001" y="862151"/>
            <a:ext cx="8682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Moving to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 F(4),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was produced by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sum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F(2),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which means that the coin 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10  is also a part of an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solution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16299"/>
              </p:ext>
            </p:extLst>
          </p:nvPr>
        </p:nvGraphicFramePr>
        <p:xfrm>
          <a:off x="2081350" y="2174746"/>
          <a:ext cx="761129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1683" y="3595191"/>
            <a:ext cx="77506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C(4) + F[2],  F[3]}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10 + 5,  7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C(4)+F(2)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F(3))=(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C(3)+C(1)))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84408" y="4795520"/>
            <a:ext cx="236220" cy="26289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66501EA-6442-4475-BD96-4B00305AADE0}"/>
              </a:ext>
            </a:extLst>
          </p:cNvPr>
          <p:cNvSpPr/>
          <p:nvPr/>
        </p:nvSpPr>
        <p:spPr>
          <a:xfrm>
            <a:off x="2098974" y="5427742"/>
            <a:ext cx="78756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613" y="1011091"/>
            <a:ext cx="876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Finally, the maximum in computing F(2) was produced by F(1), implying that the coin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is not the part of an optimal solution and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coin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 is</a:t>
            </a:r>
            <a:r>
              <a:rPr lang="en-US" sz="22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27213"/>
              </p:ext>
            </p:extLst>
          </p:nvPr>
        </p:nvGraphicFramePr>
        <p:xfrm>
          <a:off x="2209108" y="2281263"/>
          <a:ext cx="660109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 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16182" y="3596028"/>
            <a:ext cx="81274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C(2) + F[0], F[1] } : take next one with one before 					  the current.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1 + 0,  5 } = 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(C(2) + F(0),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F(1))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(C(2) + C(0),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593529" y="5165688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9D7B580-CCDA-4C29-871A-F0A75AC7F112}"/>
              </a:ext>
            </a:extLst>
          </p:cNvPr>
          <p:cNvSpPr/>
          <p:nvPr/>
        </p:nvSpPr>
        <p:spPr>
          <a:xfrm>
            <a:off x="2087784" y="5701536"/>
            <a:ext cx="80400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 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3E1A73-3F71-4852-9A0F-AF2C89BB9892}"/>
              </a:ext>
            </a:extLst>
          </p:cNvPr>
          <p:cNvSpPr txBox="1"/>
          <p:nvPr/>
        </p:nvSpPr>
        <p:spPr>
          <a:xfrm>
            <a:off x="1439120" y="1774372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43478" y="1729738"/>
            <a:ext cx="90094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optimal solution is   {c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avoid repeating the same computations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during the backtracking, use an extra array to record which of the two terms in (8.3) was larger selected for computing the values of F.     </a:t>
            </a:r>
          </a:p>
          <a:p>
            <a:pPr marL="461963" indent="-461963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max{</a:t>
            </a:r>
            <a:r>
              <a:rPr lang="en-US" sz="24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64D794A-AB8F-4B56-86E6-C377ECFF64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665376" y="1104036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82055" y="582067"/>
            <a:ext cx="843730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finds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F(n),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largest amount of money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can be picked up,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coins composing an optimal set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iterative algorithm (also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bottom-up approach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</a:t>
            </a: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0;  F[1]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C[1]; </a:t>
            </a:r>
          </a:p>
          <a:p>
            <a:pPr marL="1371600" lvl="2"/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 F[ n ]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takes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ϴ(n) time and ϴ(n) space.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by far superior to the alternatives, such as,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top-down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recurrence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(8.3)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(which is exponential) 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DDF96-C6B5-4F92-B841-DF99756AE2B3}"/>
              </a:ext>
            </a:extLst>
          </p:cNvPr>
          <p:cNvSpPr txBox="1"/>
          <p:nvPr/>
        </p:nvSpPr>
        <p:spPr>
          <a:xfrm>
            <a:off x="9783694" y="4672704"/>
            <a:ext cx="19213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space is allocated.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recursive call F(n).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C26D76F5-150B-4DE0-AD42-BE9758A00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503654-D9EA-4A24-8279-25296DC03892}"/>
              </a:ext>
            </a:extLst>
          </p:cNvPr>
          <p:cNvSpPr txBox="1"/>
          <p:nvPr/>
        </p:nvSpPr>
        <p:spPr>
          <a:xfrm>
            <a:off x="992777" y="775063"/>
            <a:ext cx="9649097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Draft of Time efficiency for this recursive algorithm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T(n) = T(n-2) + T(n-1) + f(n) where f(n) =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T(0) = 1, T(1) = 1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T(n) = T(n-2) + T(n-1)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T(n-4) + T(n-3)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T(n-3) + T(n-2)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T(n-4) + 2T(n-3) + T(n-2) + 3c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+ 2[T(n-5) + T(n-4)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+ [T(n-4) + T(n-3)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]+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T(n-6) + 3T(n-5) + 3T(n-4) + T(n-3) + 7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T(n-8) + T(n-7)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+ 3[T(n-7) + T(n-6)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 + 3[T(n-6)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[T(n-5) + T(n-4)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T(n-8) + 4T(n-7) + 6T(n-6) + 4T(n-5) + T(n-4) 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T(n-10) + T(n-9)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+ 4[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T(n-9) + T(n-8)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+ 6[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T(n-8) + T(n-7)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+ 	4[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T(n-7) + T(n-6)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 + 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T(n-10) + 5T(n-9) + 10 T(n-8) + 10T(n-7) + 5T(n-6) + T(n-5) + 21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…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T(n-n) +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+ …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+ 3c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+ 7c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+ 31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+ …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…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[n + (1 + 2)n + (3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(7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 (15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(31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…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O(2</a:t>
            </a:r>
            <a:r>
              <a:rPr lang="en-US" sz="20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3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7111" y="2540159"/>
            <a:ext cx="7137778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Chapter 06_01</a:t>
            </a:r>
          </a:p>
          <a:p>
            <a:r>
              <a:rPr lang="en-US" sz="3200" dirty="0"/>
              <a:t>Dynamic Programming</a:t>
            </a:r>
          </a:p>
          <a:p>
            <a:r>
              <a:rPr lang="en-US" sz="2800" dirty="0"/>
              <a:t>Binomial Coefficients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0086" y="520928"/>
            <a:ext cx="8986866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The straightforward </a:t>
            </a:r>
            <a:r>
              <a:rPr lang="en-US" sz="28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top-down application of recurrence (8.3)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which is exponential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00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984" y="1789043"/>
            <a:ext cx="106667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          F[6]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c[6] + F[4]                                                                          F[5]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c[4] + F[2]                            F[3]                             c[5] + F[3]                            F[4]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c[2] + F[0]      F[1]          c[3] + F[1]         F[2]       c[3] + F[1]         F[2]  c[4] + F[2]                 F[3]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    c[0]	 c[1]	           c[1] c[2] + F[0]      F[1]  c[1]  </a:t>
            </a:r>
            <a:r>
              <a:rPr lang="en-US" dirty="0">
                <a:solidFill>
                  <a:srgbClr val="0000FF"/>
                </a:solidFill>
              </a:rPr>
              <a:t>c[2] + F[0]      F[1] </a:t>
            </a:r>
            <a:r>
              <a:rPr lang="en-US" dirty="0"/>
              <a:t>  c[3] + F[1]       F[2]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	        c[1] 			 c[1]  </a:t>
            </a:r>
            <a:r>
              <a:rPr lang="en-US" dirty="0">
                <a:solidFill>
                  <a:srgbClr val="0000FF"/>
                </a:solidFill>
              </a:rPr>
              <a:t>c[2] + F[0]    F[1] </a:t>
            </a:r>
            <a:endParaRPr lang="en-US" dirty="0"/>
          </a:p>
          <a:p>
            <a:r>
              <a:rPr lang="en-US" dirty="0"/>
              <a:t>					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24007" y="2130950"/>
            <a:ext cx="1478943" cy="64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30170" y="2130950"/>
            <a:ext cx="2202512" cy="57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07457" y="2989690"/>
            <a:ext cx="723569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54880" y="2997642"/>
            <a:ext cx="1009816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25016" y="2989690"/>
            <a:ext cx="842838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183757" y="2989690"/>
            <a:ext cx="930302" cy="45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86038" y="3753016"/>
            <a:ext cx="42141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07457" y="3737113"/>
            <a:ext cx="445273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597718" y="3753016"/>
            <a:ext cx="35780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71430" y="3753016"/>
            <a:ext cx="636104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79743" y="3753016"/>
            <a:ext cx="445273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325016" y="3737113"/>
            <a:ext cx="580445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740348" y="3753016"/>
            <a:ext cx="461175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01523" y="3737113"/>
            <a:ext cx="842839" cy="48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53016" y="4675367"/>
            <a:ext cx="0" cy="46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52730" y="4643562"/>
            <a:ext cx="0" cy="492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83965" y="4619708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607534" y="4619708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74511" y="4619708"/>
            <a:ext cx="628153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674873" y="4619707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893533" y="4633591"/>
            <a:ext cx="628153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8905461" y="4611757"/>
            <a:ext cx="834887" cy="524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9581322" y="4619707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979134" y="4609737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0636952" y="4661421"/>
            <a:ext cx="35780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1031489" y="4661421"/>
            <a:ext cx="636104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H="1">
            <a:off x="9970935" y="5440017"/>
            <a:ext cx="836969" cy="516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H="1">
            <a:off x="10728960" y="5440018"/>
            <a:ext cx="779607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11508567" y="5440018"/>
            <a:ext cx="5736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566992" y="5445950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23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10BC4F-7E4A-40C7-9145-7CABF16AA625}"/>
              </a:ext>
            </a:extLst>
          </p:cNvPr>
          <p:cNvSpPr/>
          <p:nvPr/>
        </p:nvSpPr>
        <p:spPr>
          <a:xfrm>
            <a:off x="3582971" y="3136612"/>
            <a:ext cx="4346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Change-Making Problem</a:t>
            </a:r>
          </a:p>
        </p:txBody>
      </p:sp>
    </p:spTree>
    <p:extLst>
      <p:ext uri="{BB962C8B-B14F-4D97-AF65-F5344CB8AC3E}">
        <p14:creationId xmlns:p14="http://schemas.microsoft.com/office/powerpoint/2010/main" val="1102087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F47C26-9A63-4142-B786-C210AE24AD47}"/>
              </a:ext>
            </a:extLst>
          </p:cNvPr>
          <p:cNvSpPr txBox="1"/>
          <p:nvPr/>
        </p:nvSpPr>
        <p:spPr>
          <a:xfrm>
            <a:off x="691988" y="4716858"/>
            <a:ext cx="10187810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DA768E-A3BE-40B5-9AFD-634A39AA38BE}"/>
              </a:ext>
            </a:extLst>
          </p:cNvPr>
          <p:cNvSpPr txBox="1"/>
          <p:nvPr/>
        </p:nvSpPr>
        <p:spPr>
          <a:xfrm>
            <a:off x="691988" y="1539708"/>
            <a:ext cx="10187810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72046" y="402972"/>
            <a:ext cx="9535886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2:   Change-making problem.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general instance of a well-known problem.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 denominations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where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m denominations is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unlimited quantities of coins. 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change for amount  n  using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number of coins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denominations  {d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}. 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a dynamic programming algorithm for the general case: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F(n) be the minimum number of coins whose values add up to n.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F(0) = 0.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Obtain the amount n  by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adding one coin of denomination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the amount 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j = 1, 2, …, m such that 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(i.e.,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must be less than or equal to n, for adding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the previous total amount.)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B50B457D-0BBF-48F2-AB37-74C05F46383E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BE7E94D5-B7A2-41E1-9835-1DE16C0742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FCB7A1-215C-4DD3-A17D-2CCDF979F062}"/>
              </a:ext>
            </a:extLst>
          </p:cNvPr>
          <p:cNvSpPr txBox="1"/>
          <p:nvPr/>
        </p:nvSpPr>
        <p:spPr>
          <a:xfrm>
            <a:off x="691988" y="2764811"/>
            <a:ext cx="9873172" cy="13848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76549" y="1213009"/>
            <a:ext cx="84037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all such denominations and select the one minimizing F(n –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+ 1.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the smallest  F(n –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first and then add 1 to it.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Hence, the following recurrence for F(n):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F(n) by filling a one-row table left to right in the manner similar to the way it was done for the coin-row problem.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Computing a table entry here requires finding the minimum of up to  m  numbers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2FE312F9-A8C6-4F10-AF09-45254791D6EA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B019D6F5-99AE-4FBA-A984-CC5D66E23D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3B8A7F7-A485-4AC9-A2F0-55403AAF58B1}"/>
              </a:ext>
            </a:extLst>
          </p:cNvPr>
          <p:cNvSpPr txBox="1"/>
          <p:nvPr/>
        </p:nvSpPr>
        <p:spPr>
          <a:xfrm>
            <a:off x="1017643" y="3911898"/>
            <a:ext cx="9705775" cy="18393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F16955-00C3-447B-8198-AB00E84D9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62622"/>
              </p:ext>
            </p:extLst>
          </p:nvPr>
        </p:nvGraphicFramePr>
        <p:xfrm>
          <a:off x="3066557" y="4234978"/>
          <a:ext cx="5798768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06A8DF0-9A83-4D89-92C0-4DBFA2832716}"/>
              </a:ext>
            </a:extLst>
          </p:cNvPr>
          <p:cNvSpPr/>
          <p:nvPr/>
        </p:nvSpPr>
        <p:spPr>
          <a:xfrm>
            <a:off x="2868716" y="5289579"/>
            <a:ext cx="6933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 { F[6 -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], F[6 –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], F[6 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} + 1 = 2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013A60-BBEC-4A6D-8E43-F910C73EC947}"/>
                  </a:ext>
                </a:extLst>
              </p:cNvPr>
              <p:cNvSpPr/>
              <p:nvPr/>
            </p:nvSpPr>
            <p:spPr>
              <a:xfrm>
                <a:off x="2098765" y="792774"/>
                <a:ext cx="8079707" cy="3119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example: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given 3 denominations, D[1]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D[2]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D[3]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of unlimited quantities, and  n = 6, how do make up n, a total of 6, using the least number of denominations?</a:t>
                </a:r>
              </a:p>
              <a:p>
                <a:pPr>
                  <a:lnSpc>
                    <a:spcPct val="150000"/>
                  </a:lnSpc>
                </a:pPr>
                <a:endParaRPr lang="en-US" sz="1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F[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be the number of selected denominations to make up 0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013A60-BBEC-4A6D-8E43-F910C73EC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765" y="792774"/>
                <a:ext cx="8079707" cy="3119124"/>
              </a:xfrm>
              <a:prstGeom prst="rect">
                <a:avLst/>
              </a:prstGeom>
              <a:blipFill>
                <a:blip r:embed="rId2"/>
                <a:stretch>
                  <a:fillRect l="-1131" r="-1056" b="-3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E10BABC2-A13D-4E6C-B8C2-8CCE11C0296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B244E6-0E80-459E-A855-E1E61FF0BA21}"/>
              </a:ext>
            </a:extLst>
          </p:cNvPr>
          <p:cNvSpPr/>
          <p:nvPr/>
        </p:nvSpPr>
        <p:spPr>
          <a:xfrm>
            <a:off x="2211977" y="5882514"/>
            <a:ext cx="8203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the coins of an optimal solution needs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backtrace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computations to see which of the denominations produced the minima in formula (8.4). </a:t>
            </a:r>
          </a:p>
        </p:txBody>
      </p:sp>
    </p:spTree>
    <p:extLst>
      <p:ext uri="{BB962C8B-B14F-4D97-AF65-F5344CB8AC3E}">
        <p14:creationId xmlns:p14="http://schemas.microsoft.com/office/powerpoint/2010/main" val="3297811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90A3D72-9CA3-4C86-8AD1-BCD0DCAD523E}"/>
              </a:ext>
            </a:extLst>
          </p:cNvPr>
          <p:cNvSpPr txBox="1"/>
          <p:nvPr/>
        </p:nvSpPr>
        <p:spPr>
          <a:xfrm>
            <a:off x="954176" y="4308443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19409" y="754363"/>
            <a:ext cx="89872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ChangeMaking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D[ 1.. m], n)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find the minimum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of denominations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where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 that add up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//to a given amount  n.</a:t>
            </a:r>
          </a:p>
          <a:p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Positive integer n and array D[1 .. m] of increase positive 		     integers indicating the coin denominators where D[1]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 The minimum number of coins that add up to n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 //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add up to n.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temp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;   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1;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D[j])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do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//1 ≤ j ≤ m and if the coin D(j) ≤ n=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temp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min(F[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D[j]], temp);//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what will make up F[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-D(1)],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+ 1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//end while		//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-D(2)], …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-D(k)].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tempt + 1;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//end for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F[n]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5877" y="3417816"/>
            <a:ext cx="264994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efficiency is T(m, n) =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O(n m), where m is small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constant. Thus, T(m, n) = O(n).</a:t>
            </a:r>
          </a:p>
        </p:txBody>
      </p:sp>
      <p:sp>
        <p:nvSpPr>
          <p:cNvPr id="4" name="Cloud Callout 42">
            <a:extLst>
              <a:ext uri="{FF2B5EF4-FFF2-40B4-BE49-F238E27FC236}">
                <a16:creationId xmlns:a16="http://schemas.microsoft.com/office/drawing/2014/main" id="{4F0465DB-1EE7-4E30-9FAB-CB05442CB47D}"/>
              </a:ext>
            </a:extLst>
          </p:cNvPr>
          <p:cNvSpPr/>
          <p:nvPr/>
        </p:nvSpPr>
        <p:spPr>
          <a:xfrm>
            <a:off x="888923" y="467949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14183E29-CA06-4767-9701-D6A3FB7F84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833270" y="4609294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FCFE0B-7391-4329-BFC9-DD8F97650A2F}"/>
              </a:ext>
            </a:extLst>
          </p:cNvPr>
          <p:cNvSpPr txBox="1"/>
          <p:nvPr/>
        </p:nvSpPr>
        <p:spPr>
          <a:xfrm>
            <a:off x="1141887" y="3695293"/>
            <a:ext cx="9908226" cy="10714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1017" y="1855559"/>
            <a:ext cx="7053943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the algorithm to amount n = 6 and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denominations 1, 3, 4  is shown in Figure 8.2.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answer it yields is two coins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time efficiency of this algorithm is O(n*m) and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efficiencies of the algorithm is ϴ(n).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620771FC-1CAB-4BB3-B3C6-E1A78918B185}"/>
              </a:ext>
            </a:extLst>
          </p:cNvPr>
          <p:cNvSpPr/>
          <p:nvPr/>
        </p:nvSpPr>
        <p:spPr>
          <a:xfrm>
            <a:off x="745799" y="328587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B3B3726E-9757-4F76-909A-A476DFDCF3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07345" y="315019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538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8468" y="1308187"/>
            <a:ext cx="8612778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D[1] = 1, D[2] = 3 and D[3] = 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and total amount n = 6,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best solution is 2*D[2] = 2*3 = 6.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i.e., Use minimal number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two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3-coins to make up 6.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other possible but non-optimal solutions could be: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6*D[1] = 6*1 = 6;  		       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six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1-coins to make up 6.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3*D[1] + 1*D[2] = 3*1 + 1*3 = 6;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four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coins to make up 6;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2*D[1] + 1*D[3] = 2*1 + 1*4 = 6.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coins to make up 6.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8DDFBC8A-0ADC-41FA-967C-99F21EC22F67}"/>
              </a:ext>
            </a:extLst>
          </p:cNvPr>
          <p:cNvSpPr/>
          <p:nvPr/>
        </p:nvSpPr>
        <p:spPr>
          <a:xfrm>
            <a:off x="825312" y="4043392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37EB624B-E78C-4D0E-8090-DF7D5D787F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86859" y="3973190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4960" y="1010420"/>
            <a:ext cx="8769532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ChangeMaking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D[ 1.. m], 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D[1] = 1, D[2] = 3 and D[3] = 4. //m is total of 8 denominations, and n is the amount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					   F[0] = 0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95851"/>
              </p:ext>
            </p:extLst>
          </p:nvPr>
        </p:nvGraphicFramePr>
        <p:xfrm>
          <a:off x="1654624" y="3443148"/>
          <a:ext cx="75067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84960" y="4299910"/>
            <a:ext cx="13062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F[0] = 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624" y="5154959"/>
            <a:ext cx="7602588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begins with the total amount n =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 has to go up to the total amount 6.,</a:t>
            </a:r>
          </a:p>
        </p:txBody>
      </p:sp>
      <p:sp>
        <p:nvSpPr>
          <p:cNvPr id="10" name="Cloud Callout 42">
            <a:extLst>
              <a:ext uri="{FF2B5EF4-FFF2-40B4-BE49-F238E27FC236}">
                <a16:creationId xmlns:a16="http://schemas.microsoft.com/office/drawing/2014/main" id="{3377F964-CF6F-4AB1-97F0-DAB50817D0EE}"/>
              </a:ext>
            </a:extLst>
          </p:cNvPr>
          <p:cNvSpPr/>
          <p:nvPr/>
        </p:nvSpPr>
        <p:spPr>
          <a:xfrm>
            <a:off x="841215" y="3827461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08707"/>
              </p:ext>
            </p:extLst>
          </p:nvPr>
        </p:nvGraphicFramePr>
        <p:xfrm>
          <a:off x="1996713" y="1258095"/>
          <a:ext cx="7051496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99547" y="2309735"/>
            <a:ext cx="4309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F[1] = min { F[1 - 1]} + 1 =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547" y="2886571"/>
            <a:ext cx="8925207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 for making up to a total amount n = 1,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to yield the balance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 balance is F[0] =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1 is F[0] + 1 = 1, using D[1] = 1.</a:t>
            </a:r>
          </a:p>
        </p:txBody>
      </p:sp>
      <p:sp>
        <p:nvSpPr>
          <p:cNvPr id="10" name="Cloud Callout 42">
            <a:extLst>
              <a:ext uri="{FF2B5EF4-FFF2-40B4-BE49-F238E27FC236}">
                <a16:creationId xmlns:a16="http://schemas.microsoft.com/office/drawing/2014/main" id="{15447769-31C1-475F-8A04-B2CC10456F0A}"/>
              </a:ext>
            </a:extLst>
          </p:cNvPr>
          <p:cNvSpPr/>
          <p:nvPr/>
        </p:nvSpPr>
        <p:spPr>
          <a:xfrm>
            <a:off x="499309" y="498214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E2B83D-3DD8-4FCD-8ED9-550842098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138" y="2365421"/>
            <a:ext cx="8098971" cy="1655762"/>
          </a:xfrm>
        </p:spPr>
        <p:txBody>
          <a:bodyPr>
            <a:normAutofit lnSpcReduction="10000"/>
          </a:bodyPr>
          <a:lstStyle/>
          <a:p>
            <a:r>
              <a:rPr lang="en-US" sz="3500" dirty="0">
                <a:latin typeface="+mn-lt"/>
              </a:rPr>
              <a:t>Chapter 06_02</a:t>
            </a:r>
          </a:p>
          <a:p>
            <a:r>
              <a:rPr lang="en-US" sz="3500" dirty="0"/>
              <a:t>Dynamic Programming</a:t>
            </a:r>
          </a:p>
          <a:p>
            <a:r>
              <a:rPr lang="en-US" sz="3000" dirty="0">
                <a:solidFill>
                  <a:srgbClr val="0000CC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Principle of Optimality with Basic Examples</a:t>
            </a:r>
            <a:endParaRPr lang="en-US" sz="3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215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95286"/>
              </p:ext>
            </p:extLst>
          </p:nvPr>
        </p:nvGraphicFramePr>
        <p:xfrm>
          <a:off x="1770290" y="892333"/>
          <a:ext cx="7173416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89996" y="2059969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F[2] = min { F[2 - 1]} + 1 =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4268" y="2538137"/>
            <a:ext cx="8743464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total amount n = 2,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to yield the balance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 balance 1 is F[1] =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2 is F[1] + 1 = 2, using D[1] = 1.</a:t>
            </a:r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374901"/>
              </p:ext>
            </p:extLst>
          </p:nvPr>
        </p:nvGraphicFramePr>
        <p:xfrm>
          <a:off x="2361248" y="1066504"/>
          <a:ext cx="7469504" cy="752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6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55686" y="2032465"/>
            <a:ext cx="522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F[3] = min { F[3 - 1], F[3 – 3]} + 1 =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5685" y="2629276"/>
            <a:ext cx="7994304" cy="35863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the total amount   n = 3,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or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3-coins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yield balance either 2 or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respectively.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balances 2 or 0 is F[2] = 2 and F[0] = 0, respectively. Thus,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3 is F[0] + 1 = 1, using D[2] = 3. </a:t>
            </a:r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46869"/>
              </p:ext>
            </p:extLst>
          </p:nvPr>
        </p:nvGraphicFramePr>
        <p:xfrm>
          <a:off x="1935106" y="1101340"/>
          <a:ext cx="637223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54923" y="2216723"/>
            <a:ext cx="60267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F[4] = min { F[4 - 1], F[4 – 3], F[4 – 4] } + 1 =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922" y="2816897"/>
            <a:ext cx="7350037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4,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3, 1 and 0.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3, 1 or 0 is F[3] = 1, F[1] = 1 and F[0] =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4 is F[0] + 1 = 1, using D[3] = 4.</a:t>
            </a:r>
          </a:p>
        </p:txBody>
      </p:sp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34450"/>
              </p:ext>
            </p:extLst>
          </p:nvPr>
        </p:nvGraphicFramePr>
        <p:xfrm>
          <a:off x="2978329" y="1433054"/>
          <a:ext cx="55187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76770" y="2356060"/>
            <a:ext cx="57219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 { F[5 - 1], F[5 – 3], F[5 – 4] } + 1 =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AA7B4-B06C-4055-A1DE-B59CD31EDB9F}"/>
              </a:ext>
            </a:extLst>
          </p:cNvPr>
          <p:cNvSpPr/>
          <p:nvPr/>
        </p:nvSpPr>
        <p:spPr>
          <a:xfrm>
            <a:off x="2420981" y="2916220"/>
            <a:ext cx="7350037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5,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4, 2 and 1.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4, 2 or 1 is F[4] = 1, F[2] = 2 and F[1] =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5 is F[4] + 1 = 2, using D[1] = 1.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Or F[1] + 1 = 2, using D[3] = 4.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14430"/>
              </p:ext>
            </p:extLst>
          </p:nvPr>
        </p:nvGraphicFramePr>
        <p:xfrm>
          <a:off x="2281751" y="1211922"/>
          <a:ext cx="681000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1751" y="2213407"/>
            <a:ext cx="6810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 { F[5 - 1], F[5 – 3], F[5 – 4] } + 1 =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AB9B7-D332-40FA-9A49-82783D6B66DF}"/>
              </a:ext>
            </a:extLst>
          </p:cNvPr>
          <p:cNvSpPr/>
          <p:nvPr/>
        </p:nvSpPr>
        <p:spPr>
          <a:xfrm>
            <a:off x="2281751" y="2774587"/>
            <a:ext cx="6810000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6,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5, 3 and 2.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5, 3 or 2 is F[5] = 2, F[3] = 1 and F[2] = 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6 is F[3] + 1 = 2, using D[2] = 3.</a:t>
            </a:r>
          </a:p>
        </p:txBody>
      </p:sp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7517DA-A7EC-49B3-A968-256389CB7C1C}"/>
              </a:ext>
            </a:extLst>
          </p:cNvPr>
          <p:cNvSpPr txBox="1"/>
          <p:nvPr/>
        </p:nvSpPr>
        <p:spPr>
          <a:xfrm>
            <a:off x="1452940" y="2422535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95107"/>
              </p:ext>
            </p:extLst>
          </p:nvPr>
        </p:nvGraphicFramePr>
        <p:xfrm>
          <a:off x="3188476" y="2649572"/>
          <a:ext cx="5160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6488" y="3657802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 { F[6 - 1], F[6 – 3], F[6 – 4] } + 1 = 2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32970"/>
              </p:ext>
            </p:extLst>
          </p:nvPr>
        </p:nvGraphicFramePr>
        <p:xfrm>
          <a:off x="1410588" y="812054"/>
          <a:ext cx="4325509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66064" y="1577183"/>
            <a:ext cx="11128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=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21466"/>
              </p:ext>
            </p:extLst>
          </p:nvPr>
        </p:nvGraphicFramePr>
        <p:xfrm>
          <a:off x="1416468" y="2166618"/>
          <a:ext cx="432551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66064" y="2901784"/>
            <a:ext cx="34259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F[1] = min{F[1 - 1]} + 1 =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38819"/>
              </p:ext>
            </p:extLst>
          </p:nvPr>
        </p:nvGraphicFramePr>
        <p:xfrm>
          <a:off x="1431236" y="3510910"/>
          <a:ext cx="432551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31236" y="4252369"/>
            <a:ext cx="34259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min{F[2 - 1]} + 1 = 2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07223"/>
              </p:ext>
            </p:extLst>
          </p:nvPr>
        </p:nvGraphicFramePr>
        <p:xfrm>
          <a:off x="1410588" y="4865179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10588" y="5695698"/>
            <a:ext cx="46185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min{F[3 - 1], F[3 – 3]} + 1 = 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8035"/>
              </p:ext>
            </p:extLst>
          </p:nvPr>
        </p:nvGraphicFramePr>
        <p:xfrm>
          <a:off x="6096000" y="802904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29160" y="1577182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min{F[4 - 1], F[4 – 3], F[4 – 4]} + 1 = 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79756"/>
              </p:ext>
            </p:extLst>
          </p:nvPr>
        </p:nvGraphicFramePr>
        <p:xfrm>
          <a:off x="6096000" y="2166618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096000" y="2940563"/>
            <a:ext cx="55996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min{F[5 - 1], F[5 – 3], F[5 – 4]} + 1 =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loud Callout 42">
            <a:extLst>
              <a:ext uri="{FF2B5EF4-FFF2-40B4-BE49-F238E27FC236}">
                <a16:creationId xmlns:a16="http://schemas.microsoft.com/office/drawing/2014/main" id="{D4327FC6-DDF7-481F-8BCF-CF7B57655329}"/>
              </a:ext>
            </a:extLst>
          </p:cNvPr>
          <p:cNvSpPr/>
          <p:nvPr/>
        </p:nvSpPr>
        <p:spPr>
          <a:xfrm>
            <a:off x="841215" y="77540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ticon making a point Stock Vector - 14709057">
            <a:extLst>
              <a:ext uri="{FF2B5EF4-FFF2-40B4-BE49-F238E27FC236}">
                <a16:creationId xmlns:a16="http://schemas.microsoft.com/office/drawing/2014/main" id="{65DB573D-16D3-4DC1-A32A-953D4C7701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6" y="711768"/>
            <a:ext cx="520065" cy="3498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5633648-92A0-49C6-964D-F9FF5BAA3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22572"/>
              </p:ext>
            </p:extLst>
          </p:nvPr>
        </p:nvGraphicFramePr>
        <p:xfrm>
          <a:off x="6096000" y="3510910"/>
          <a:ext cx="4554024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805DCBE-166F-49E3-B295-FC4F7F778982}"/>
              </a:ext>
            </a:extLst>
          </p:cNvPr>
          <p:cNvSpPr/>
          <p:nvPr/>
        </p:nvSpPr>
        <p:spPr>
          <a:xfrm>
            <a:off x="6096000" y="4252369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min{F[6 - 1], F[6 – 3], F[6 – 4]} + 1 =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88C450-8238-4AB1-B4FF-911DAEB31757}"/>
              </a:ext>
            </a:extLst>
          </p:cNvPr>
          <p:cNvSpPr/>
          <p:nvPr/>
        </p:nvSpPr>
        <p:spPr>
          <a:xfrm>
            <a:off x="6096000" y="4981741"/>
            <a:ext cx="47316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8.2   Application of Algorithm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</a:t>
            </a:r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22521"/>
              </p:ext>
            </p:extLst>
          </p:nvPr>
        </p:nvGraphicFramePr>
        <p:xfrm>
          <a:off x="3540927" y="596840"/>
          <a:ext cx="5153768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5737" y="1267400"/>
            <a:ext cx="856052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F[6] = min{F[6 - 1],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 – 3],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 – 4]} + 1 = 2</a:t>
            </a:r>
            <a:endParaRPr lang="en-US" sz="11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8.2   Application of Algorithm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</a:t>
            </a: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the coins of an optimal solution needs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backtrace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computations to see which of the denominations produced the minima in formula (8.4).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instance considered, the last application of the formula  (for n = 6), the minimum was produced by d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3.  The second minimum (for n = 6 – 3) was also produced for a coin of that denomination. Thus, the minimum-coin set for n = 6 is two 3’s.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F[6] = min{F[6-4], F[6-3], F[6-1]} + 1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        = F[3] + 1 = 1 + 1 =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we need D[3] = 3 + D[3] = 3 to get total n = 6.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16311" y="2044315"/>
            <a:ext cx="5153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{F(n –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)} + 1 for n &gt; 0   … 8.4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</p:txBody>
      </p:sp>
      <p:sp>
        <p:nvSpPr>
          <p:cNvPr id="5" name="Cloud Callout 42">
            <a:extLst>
              <a:ext uri="{FF2B5EF4-FFF2-40B4-BE49-F238E27FC236}">
                <a16:creationId xmlns:a16="http://schemas.microsoft.com/office/drawing/2014/main" id="{FD657749-ABCF-4180-8897-AD3E66014D35}"/>
              </a:ext>
            </a:extLst>
          </p:cNvPr>
          <p:cNvSpPr/>
          <p:nvPr/>
        </p:nvSpPr>
        <p:spPr>
          <a:xfrm>
            <a:off x="704393" y="2946112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moticon making a point Stock Vector - 14709057">
            <a:extLst>
              <a:ext uri="{FF2B5EF4-FFF2-40B4-BE49-F238E27FC236}">
                <a16:creationId xmlns:a16="http://schemas.microsoft.com/office/drawing/2014/main" id="{7FAC76E5-ED2A-412A-B35A-B05866C0BA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827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312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1" y="618014"/>
            <a:ext cx="106786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top-down Approach 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F[6]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F[6-1]					F[6-3]*		F[6-4]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F[5-1]              F[5-3]    F[5-4]                   F[3-1]      F[3-3]*		 F[2-1] 	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F[4-1]   F[4-3]  F[4-4]  F[2-1]   F[1-1]                F[2-1]      F[0]=0		 F[1-1]</a:t>
            </a:r>
          </a:p>
          <a:p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F[3-1]    F[3-3]   F[1-1]   F[0]   F[1-1]   F[0]=0        F[1-1]                                        F[0]=0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F[2-1]    F[0]=0   F[0]=0            F[0] = 0                  F[0]=0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				It is exponential.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17843" y="1383527"/>
            <a:ext cx="2138901" cy="421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48793" y="1383527"/>
            <a:ext cx="1630017" cy="43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56744" y="1383527"/>
            <a:ext cx="3450866" cy="357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60473" y="2027583"/>
            <a:ext cx="429370" cy="326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181892" y="264778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805284" y="2027582"/>
            <a:ext cx="429370" cy="326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528852" y="2708056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08412" y="2708056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58355" y="2668299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39371" y="268881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556681" y="365892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64071" y="365892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75334" y="463300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83033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77247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36728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80574" y="1948018"/>
            <a:ext cx="1659837" cy="40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1061" y="1927502"/>
            <a:ext cx="680833" cy="44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401294" y="1906988"/>
            <a:ext cx="868017" cy="44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454052" y="2708056"/>
            <a:ext cx="1021994" cy="612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40717" y="2695467"/>
            <a:ext cx="205245" cy="604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792519" y="2719556"/>
            <a:ext cx="661533" cy="640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335819" y="3633001"/>
            <a:ext cx="460553" cy="67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92520" y="3613601"/>
            <a:ext cx="584959" cy="697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670639" y="3663073"/>
            <a:ext cx="584959" cy="697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01926" y="463300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58249" y="4703170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418189" y="4703169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335822" y="4703168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992392" y="2007042"/>
            <a:ext cx="760912" cy="338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47511" y="594246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F[1-1]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0996" y="6311795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= 0 </a:t>
            </a:r>
            <a:endParaRPr lang="en-US" dirty="0"/>
          </a:p>
        </p:txBody>
      </p:sp>
      <p:cxnSp>
        <p:nvCxnSpPr>
          <p:cNvPr id="37" name="Straight Arrow Connector 36"/>
          <p:cNvCxnSpPr>
            <a:endCxn id="6" idx="0"/>
          </p:cNvCxnSpPr>
          <p:nvPr/>
        </p:nvCxnSpPr>
        <p:spPr>
          <a:xfrm>
            <a:off x="1363651" y="5659788"/>
            <a:ext cx="0" cy="28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391481" y="6311795"/>
            <a:ext cx="731804" cy="7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Callout 42">
            <a:extLst>
              <a:ext uri="{FF2B5EF4-FFF2-40B4-BE49-F238E27FC236}">
                <a16:creationId xmlns:a16="http://schemas.microsoft.com/office/drawing/2014/main" id="{9BA953B7-FF7D-46FF-AC1A-D554F294EE3E}"/>
              </a:ext>
            </a:extLst>
          </p:cNvPr>
          <p:cNvSpPr/>
          <p:nvPr/>
        </p:nvSpPr>
        <p:spPr>
          <a:xfrm>
            <a:off x="531034" y="1240403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Emoticon making a point Stock Vector - 14709057">
            <a:extLst>
              <a:ext uri="{FF2B5EF4-FFF2-40B4-BE49-F238E27FC236}">
                <a16:creationId xmlns:a16="http://schemas.microsoft.com/office/drawing/2014/main" id="{3A57120E-4FDA-437E-B23E-202A466024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507256" y="1112148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344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DDED89-462B-476D-8783-61FF9D8F9779}"/>
              </a:ext>
            </a:extLst>
          </p:cNvPr>
          <p:cNvSpPr/>
          <p:nvPr/>
        </p:nvSpPr>
        <p:spPr>
          <a:xfrm>
            <a:off x="3301104" y="3136612"/>
            <a:ext cx="6559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3:   Coin-collecting problem  </a:t>
            </a:r>
          </a:p>
        </p:txBody>
      </p:sp>
    </p:spTree>
    <p:extLst>
      <p:ext uri="{BB962C8B-B14F-4D97-AF65-F5344CB8AC3E}">
        <p14:creationId xmlns:p14="http://schemas.microsoft.com/office/powerpoint/2010/main" val="199264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705EBC-27DE-4415-A90B-662CA279FF49}"/>
              </a:ext>
            </a:extLst>
          </p:cNvPr>
          <p:cNvSpPr txBox="1"/>
          <p:nvPr/>
        </p:nvSpPr>
        <p:spPr>
          <a:xfrm>
            <a:off x="1394691" y="2438400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16853" y="681302"/>
            <a:ext cx="87971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Method </a:t>
            </a:r>
          </a:p>
          <a:p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method to solve optimization problems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requires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the principle of optimality: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optimal solution to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any instance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an optimization problem is composed of optimal solutions 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sub-instances.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a bottom-up approach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Solve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 instance of the problem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bottom-up fashion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by solving smaller instances first.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establish a recursive property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gives the solution to an instance of the problem.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23ED6AB-C645-4C78-88F5-CECF519CC447}"/>
              </a:ext>
            </a:extLst>
          </p:cNvPr>
          <p:cNvSpPr/>
          <p:nvPr/>
        </p:nvSpPr>
        <p:spPr>
          <a:xfrm flipH="1">
            <a:off x="1166949" y="1595702"/>
            <a:ext cx="513806" cy="252549"/>
          </a:xfrm>
          <a:prstGeom prst="cloudCallout">
            <a:avLst>
              <a:gd name="adj1" fmla="val -30422"/>
              <a:gd name="adj2" fmla="val 1176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8659CF6-4CAC-4209-BB88-86E5FD0303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0266">
            <a:off x="1256181" y="1592629"/>
            <a:ext cx="409304" cy="253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8172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8689" y="497206"/>
            <a:ext cx="87106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3:   Coin-collecting problem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Place coins in cells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given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board,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more than one coin per cell.  </a:t>
            </a:r>
          </a:p>
          <a:p>
            <a:pPr marL="914400" marR="0" lvl="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ocated in the upper left cell (1,1) of the board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 robot needs to collect as many of the coins as possible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bring them to the bottom right cell (n, m). </a:t>
            </a:r>
          </a:p>
          <a:p>
            <a:pPr marL="914400" marR="0" lvl="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 each step, the robot can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move either one cell to the right (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or one cell down (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from its current location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91440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robot always picks up that coin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when it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visits a cell with a coin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Design an algorithm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number of coins the robot can collect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path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needs to follow to do this.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4F0F520B-9127-431F-B501-8CB50A934670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609964BB-3BED-4E8E-8F7A-A361D61648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33679" y="2758069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714" y="477888"/>
            <a:ext cx="8988447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be the largest number of coins the robot can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collect and brings to the cell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the board.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can reach this 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either from the adjacent cell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above the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or from the adjacent cell 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j-1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to the left of the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largest numbers of coins brought to these cells  are either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or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respectively.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no adjacent cells above the cells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(0, j)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in the first row.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no adjacent cells to the left of the cells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the first column.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those cells,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assume that F(0, j) and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are equal to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their nonexistent neighbors.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7AB6B16D-B020-434C-A076-E052D62BC70C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67FCA3-2A52-404B-9549-D63E06A9E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40567"/>
              </p:ext>
            </p:extLst>
          </p:nvPr>
        </p:nvGraphicFramePr>
        <p:xfrm>
          <a:off x="10335810" y="5029200"/>
          <a:ext cx="18561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65">
                  <a:extLst>
                    <a:ext uri="{9D8B030D-6E8A-4147-A177-3AD203B41FA5}">
                      <a16:colId xmlns:a16="http://schemas.microsoft.com/office/drawing/2014/main" val="4098359555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2031887978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2449275498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3818506841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1231859605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3550236815"/>
                    </a:ext>
                  </a:extLst>
                </a:gridCol>
              </a:tblGrid>
              <a:tr h="296569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89920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ij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6034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46212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7189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62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8140" y="657957"/>
            <a:ext cx="9115720" cy="604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largest number of coins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the robot can bring to cell 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is the maximum of these two numbers,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,plus one possible coin at cell 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itself. 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=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 = max{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 +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m,					                          ……………….…8.5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F(0, j) = 0  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 and 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= 0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where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if there is a coin in cell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and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 otherwise.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these formulas 8.5, enter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table of F(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values either row by row or column by column, as is typical for dynamic program algorithms involving two-dimensional tables.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620692" y="3112690"/>
            <a:ext cx="122548" cy="113911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7BC73D06-EB74-4586-AB6F-1278117BAF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98845" y="265356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701" y="505713"/>
            <a:ext cx="9219415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n, 1 ..m] 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//Apply dynamic programming to compute the largest number of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board by starting at (1, 1)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//and moving right and down from upper left to down right corner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  Matrix C[1 .. n, 1 ..m]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row, col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whose elements are equal to 1 		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and 0 for cells with and without a coin, respectively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	  Largest number of coins the robot can bring to cell (n, m)</a:t>
            </a:r>
          </a:p>
          <a:p>
            <a:r>
              <a:rPr 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F[1, 1]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C[1, 1];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j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m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 { 		 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//j refers to the columns</a:t>
            </a:r>
          </a:p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F[1, j]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F[1, j -1] + C[1, j]; }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compute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row 1 from col 2 thru col m,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			 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all the entries of the first row.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n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{		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//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refers to the rows</a:t>
            </a:r>
          </a:p>
          <a:p>
            <a:pPr indent="457200"/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1]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- 1, 1] + C[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1];   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//compute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col 1 from row 2 thru row n.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indent="457200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				//Add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 top to the  				                //current entry, for all the entries of the first col.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 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j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 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m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{ 	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 from col 2 to col m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max (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- 1, j], 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 - 1] )  + C[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j]; } 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22682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//add current entry to max (total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entry’s left,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22682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// total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 top)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F[n, m]</a:t>
            </a:r>
            <a:endParaRPr lang="en-US" sz="16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Emoticon making a point Stock Vector - 14709057">
            <a:extLst>
              <a:ext uri="{FF2B5EF4-FFF2-40B4-BE49-F238E27FC236}">
                <a16:creationId xmlns:a16="http://schemas.microsoft.com/office/drawing/2014/main" id="{E6DC0D84-28EE-44F6-89F2-C1DC062DD3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98845" y="265356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701" y="505713"/>
            <a:ext cx="921941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n, 1 ..m] 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compute the largest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board by starting at (1, 1)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//and moving right and down from upper left to down right corner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Matrix C[1 .. n, 1 ..m]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row, 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whose elements are equal to 1 	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and 0 for cells with and without a coin, respectively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Largest number of coins the robot can bring to cell (n, m)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F[1, 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C[1, 1];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m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F[1, j]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F[1, j -1] + C[1, j]; }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         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{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- 1, 1] + C[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1]; </a:t>
            </a:r>
          </a:p>
          <a:p>
            <a:pPr indent="457200"/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{ </a:t>
            </a: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max (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- 1, j], 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- 1] )  + C[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j]; }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F[n, m]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0536747" y="3598867"/>
            <a:ext cx="532737" cy="524786"/>
          </a:xfrm>
          <a:prstGeom prst="cloudCallout">
            <a:avLst>
              <a:gd name="adj1" fmla="val -41729"/>
              <a:gd name="adj2" fmla="val 110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54639" y="4527144"/>
            <a:ext cx="2502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T(m, n) =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O(n*m)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38706A22-D387-4C5B-838E-E207B7701D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05607" y="3598867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49327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423" y="1459230"/>
            <a:ext cx="9030878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algorithm is illustrated in Figure 8.3b for the coin setup in Figure 8.3a. Since computing the value of 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by formula (8.5) 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 = max{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 +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F(0, j) = 0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and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= 0  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       …………… …8.5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if there is a coin in cell  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, and 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 otherwise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each cell of the table takes constant time,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time efficiency of the algorithm is   ϴ(n*m)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space efficiency is, obviously, also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ϴ(n*m).</a:t>
            </a:r>
            <a:endParaRPr lang="en-US" sz="2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611983" y="2735305"/>
            <a:ext cx="131975" cy="84688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933045" y="2093631"/>
            <a:ext cx="532737" cy="524786"/>
          </a:xfrm>
          <a:prstGeom prst="cloudCallout">
            <a:avLst>
              <a:gd name="adj1" fmla="val -41729"/>
              <a:gd name="adj2" fmla="val 110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1F9ECF56-490F-4588-A517-F2A7428427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02240" y="2093631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0156"/>
              </p:ext>
            </p:extLst>
          </p:nvPr>
        </p:nvGraphicFramePr>
        <p:xfrm>
          <a:off x="2243130" y="1364201"/>
          <a:ext cx="5769204" cy="4381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Box 153"/>
          <p:cNvSpPr txBox="1">
            <a:spLocks noChangeArrowheads="1"/>
          </p:cNvSpPr>
          <p:nvPr/>
        </p:nvSpPr>
        <p:spPr bwMode="auto">
          <a:xfrm>
            <a:off x="8100321" y="3373225"/>
            <a:ext cx="2401139" cy="8594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Coins to collect.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EC8AA6-685E-4F19-AA1C-FA0FA4C6ADD0}"/>
              </a:ext>
            </a:extLst>
          </p:cNvPr>
          <p:cNvSpPr txBox="1"/>
          <p:nvPr/>
        </p:nvSpPr>
        <p:spPr>
          <a:xfrm>
            <a:off x="1072464" y="3044130"/>
            <a:ext cx="984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9F7A0-8289-4460-9678-C756695F5CFE}"/>
              </a:ext>
            </a:extLst>
          </p:cNvPr>
          <p:cNvSpPr txBox="1"/>
          <p:nvPr/>
        </p:nvSpPr>
        <p:spPr>
          <a:xfrm>
            <a:off x="3595314" y="756699"/>
            <a:ext cx="2500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column</a:t>
            </a:r>
          </a:p>
        </p:txBody>
      </p:sp>
      <p:pic>
        <p:nvPicPr>
          <p:cNvPr id="6" name="Picture 5" descr="Emoticon making a point Stock Vector - 14709057">
            <a:extLst>
              <a:ext uri="{FF2B5EF4-FFF2-40B4-BE49-F238E27FC236}">
                <a16:creationId xmlns:a16="http://schemas.microsoft.com/office/drawing/2014/main" id="{98A4AFE9-D254-4440-A45A-8C5F8C5EB8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69689" y="2315102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3522"/>
              </p:ext>
            </p:extLst>
          </p:nvPr>
        </p:nvGraphicFramePr>
        <p:xfrm>
          <a:off x="1526732" y="1450418"/>
          <a:ext cx="4873659" cy="361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07463" y="5296758"/>
            <a:ext cx="4932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F[1, 1]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C[1, 1];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F[1, j]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F[1, j -1] + C[1, j],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≤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j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≤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m;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638603" y="5022978"/>
            <a:ext cx="4267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 8.3  (b)    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Dynamic programming algorithm results.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26137"/>
              </p:ext>
            </p:extLst>
          </p:nvPr>
        </p:nvGraphicFramePr>
        <p:xfrm>
          <a:off x="7016085" y="229554"/>
          <a:ext cx="4324852" cy="362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153"/>
          <p:cNvSpPr txBox="1">
            <a:spLocks noChangeArrowheads="1"/>
          </p:cNvSpPr>
          <p:nvPr/>
        </p:nvSpPr>
        <p:spPr bwMode="auto">
          <a:xfrm>
            <a:off x="8179833" y="3929816"/>
            <a:ext cx="2401139" cy="8594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Coins to collect.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7C8C37-1B70-45E2-9919-49136762BF20}"/>
              </a:ext>
            </a:extLst>
          </p:cNvPr>
          <p:cNvSpPr/>
          <p:nvPr/>
        </p:nvSpPr>
        <p:spPr>
          <a:xfrm>
            <a:off x="1526732" y="929903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j] </a:t>
            </a:r>
            <a:endParaRPr lang="en-US" dirty="0"/>
          </a:p>
        </p:txBody>
      </p:sp>
      <p:pic>
        <p:nvPicPr>
          <p:cNvPr id="9" name="Picture 8" descr="Emoticon making a point Stock Vector - 14709057">
            <a:extLst>
              <a:ext uri="{FF2B5EF4-FFF2-40B4-BE49-F238E27FC236}">
                <a16:creationId xmlns:a16="http://schemas.microsoft.com/office/drawing/2014/main" id="{5BDD24C5-6CEF-4886-82B5-66F457A4C9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" y="3696734"/>
            <a:ext cx="600834" cy="466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62976"/>
              </p:ext>
            </p:extLst>
          </p:nvPr>
        </p:nvGraphicFramePr>
        <p:xfrm>
          <a:off x="1605887" y="1640266"/>
          <a:ext cx="4653509" cy="3968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AutoShape 4"/>
          <p:cNvCxnSpPr>
            <a:cxnSpLocks noChangeShapeType="1"/>
          </p:cNvCxnSpPr>
          <p:nvPr/>
        </p:nvCxnSpPr>
        <p:spPr bwMode="auto">
          <a:xfrm>
            <a:off x="2575728" y="2660774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5"/>
          <p:cNvCxnSpPr>
            <a:cxnSpLocks noChangeShapeType="1"/>
          </p:cNvCxnSpPr>
          <p:nvPr/>
        </p:nvCxnSpPr>
        <p:spPr bwMode="auto">
          <a:xfrm flipH="1">
            <a:off x="3271789" y="2648932"/>
            <a:ext cx="8739" cy="630139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11"/>
          <p:cNvCxnSpPr>
            <a:cxnSpLocks noChangeShapeType="1"/>
          </p:cNvCxnSpPr>
          <p:nvPr/>
        </p:nvCxnSpPr>
        <p:spPr bwMode="auto">
          <a:xfrm flipH="1">
            <a:off x="2575728" y="2648932"/>
            <a:ext cx="7216" cy="630139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3313516" y="3354484"/>
            <a:ext cx="1220777" cy="1458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 flipH="1">
            <a:off x="4609707" y="3365845"/>
            <a:ext cx="623" cy="65344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2"/>
          <p:cNvCxnSpPr>
            <a:cxnSpLocks noChangeShapeType="1"/>
          </p:cNvCxnSpPr>
          <p:nvPr/>
        </p:nvCxnSpPr>
        <p:spPr bwMode="auto">
          <a:xfrm>
            <a:off x="2565467" y="3279071"/>
            <a:ext cx="639646" cy="0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4609707" y="4013329"/>
            <a:ext cx="1272619" cy="5958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>
            <a:off x="5920034" y="4013329"/>
            <a:ext cx="0" cy="615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5920034" y="4722485"/>
            <a:ext cx="0" cy="603659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1605887" y="5652134"/>
            <a:ext cx="5423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 8.3  (c)    Two paths to collect 5 coins, the maximum number of coins possible.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28886"/>
              </p:ext>
            </p:extLst>
          </p:nvPr>
        </p:nvGraphicFramePr>
        <p:xfrm>
          <a:off x="6718934" y="1706248"/>
          <a:ext cx="4929727" cy="361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7848768" y="2773417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"/>
          <p:cNvCxnSpPr>
            <a:cxnSpLocks noChangeShapeType="1"/>
          </p:cNvCxnSpPr>
          <p:nvPr/>
        </p:nvCxnSpPr>
        <p:spPr bwMode="auto">
          <a:xfrm>
            <a:off x="8532184" y="278861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"/>
          <p:cNvCxnSpPr>
            <a:cxnSpLocks noChangeShapeType="1"/>
          </p:cNvCxnSpPr>
          <p:nvPr/>
        </p:nvCxnSpPr>
        <p:spPr bwMode="auto">
          <a:xfrm>
            <a:off x="8532184" y="3384889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9252139" y="3386608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9959449" y="338488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4"/>
          <p:cNvCxnSpPr>
            <a:cxnSpLocks noChangeShapeType="1"/>
          </p:cNvCxnSpPr>
          <p:nvPr/>
        </p:nvCxnSpPr>
        <p:spPr bwMode="auto">
          <a:xfrm>
            <a:off x="9972094" y="3960424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10680800" y="3957183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4"/>
          <p:cNvCxnSpPr>
            <a:cxnSpLocks noChangeShapeType="1"/>
          </p:cNvCxnSpPr>
          <p:nvPr/>
        </p:nvCxnSpPr>
        <p:spPr bwMode="auto">
          <a:xfrm>
            <a:off x="11359779" y="3957183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>
            <a:off x="11376861" y="453099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8142136" y="5608948"/>
            <a:ext cx="321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</a:t>
            </a:r>
            <a:r>
              <a:rPr lang="en-US" dirty="0" err="1"/>
              <a:t>backtrace</a:t>
            </a:r>
            <a:endParaRPr lang="en-US" dirty="0"/>
          </a:p>
        </p:txBody>
      </p:sp>
      <p:pic>
        <p:nvPicPr>
          <p:cNvPr id="28" name="Picture 27" descr="Emoticon making a point Stock Vector - 14709057">
            <a:extLst>
              <a:ext uri="{FF2B5EF4-FFF2-40B4-BE49-F238E27FC236}">
                <a16:creationId xmlns:a16="http://schemas.microsoft.com/office/drawing/2014/main" id="{FA177A92-8506-493D-BE2F-940309F41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85226" y="5715887"/>
            <a:ext cx="556694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820" y="414162"/>
            <a:ext cx="904030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Tracing the computation </a:t>
            </a:r>
            <a:r>
              <a:rPr lang="en-US" sz="3200" b="1" i="1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backward</a:t>
            </a:r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makes it possible to get an optimal path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 optimal path to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must come from the adjacent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above the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j);  </a:t>
            </a: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&lt;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and optimal path to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must come from the adjacent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j-1) on the left of the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j); and </a:t>
            </a: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=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it can reach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from either direction.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shown in Figure 8.3c, the algorithm yields two optimal paths for the instance Figure 8.3a.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ties are ignored, one optimal path can be obtained in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 + m)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Emoticon making a point Stock Vector - 14709057">
            <a:extLst>
              <a:ext uri="{FF2B5EF4-FFF2-40B4-BE49-F238E27FC236}">
                <a16:creationId xmlns:a16="http://schemas.microsoft.com/office/drawing/2014/main" id="{2EBCE019-B6F9-4649-93A4-52D3006D19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37432" y="6074506"/>
            <a:ext cx="556694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390" y="1377988"/>
            <a:ext cx="79596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Three Basic Examples</a:t>
            </a:r>
          </a:p>
          <a:p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three typical examples use the dynamic programming approach : 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Coin-row problem,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Change-making problem and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Coin-collecting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B2DC74F-8D07-429A-B1B9-623DB9BCBB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03" y="178806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328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423" y="1168280"/>
            <a:ext cx="90214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n=5, 1 ..m=6] 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compute the largest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n x m board by starting at (1, 1) and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//moving right and down from upper left to down right corner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   Matrix C[1 .. n, 1 ..m] whose elements are equal to 1 and 0 		   for cells with and without a coin, respectively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03123"/>
              </p:ext>
            </p:extLst>
          </p:nvPr>
        </p:nvGraphicFramePr>
        <p:xfrm>
          <a:off x="2804784" y="3584862"/>
          <a:ext cx="3831688" cy="25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49563" y="5687109"/>
            <a:ext cx="37112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Coins to collect.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09059"/>
              </p:ext>
            </p:extLst>
          </p:nvPr>
        </p:nvGraphicFramePr>
        <p:xfrm>
          <a:off x="6647637" y="1860667"/>
          <a:ext cx="3461129" cy="294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C69745-CD09-43B2-966D-2C391DB8D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35431"/>
              </p:ext>
            </p:extLst>
          </p:nvPr>
        </p:nvGraphicFramePr>
        <p:xfrm>
          <a:off x="1712676" y="1860663"/>
          <a:ext cx="3831688" cy="294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26305"/>
              </p:ext>
            </p:extLst>
          </p:nvPr>
        </p:nvGraphicFramePr>
        <p:xfrm>
          <a:off x="1874442" y="2343590"/>
          <a:ext cx="3517689" cy="29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37883"/>
              </p:ext>
            </p:extLst>
          </p:nvPr>
        </p:nvGraphicFramePr>
        <p:xfrm>
          <a:off x="6634977" y="2343590"/>
          <a:ext cx="3413998" cy="29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74442" y="1594643"/>
            <a:ext cx="8739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34976" y="1594642"/>
            <a:ext cx="11232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yields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41237"/>
              </p:ext>
            </p:extLst>
          </p:nvPr>
        </p:nvGraphicFramePr>
        <p:xfrm>
          <a:off x="1572781" y="2522696"/>
          <a:ext cx="37439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12024"/>
              </p:ext>
            </p:extLst>
          </p:nvPr>
        </p:nvGraphicFramePr>
        <p:xfrm>
          <a:off x="6408733" y="2522696"/>
          <a:ext cx="38853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70049" y="1849167"/>
            <a:ext cx="8739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8733" y="1849167"/>
            <a:ext cx="11232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yields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34641"/>
              </p:ext>
            </p:extLst>
          </p:nvPr>
        </p:nvGraphicFramePr>
        <p:xfrm>
          <a:off x="6925912" y="2400308"/>
          <a:ext cx="3770725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65054"/>
              </p:ext>
            </p:extLst>
          </p:nvPr>
        </p:nvGraphicFramePr>
        <p:xfrm>
          <a:off x="1256288" y="1894543"/>
          <a:ext cx="38853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45426" y="3554233"/>
            <a:ext cx="731520" cy="31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35252"/>
              </p:ext>
            </p:extLst>
          </p:nvPr>
        </p:nvGraphicFramePr>
        <p:xfrm>
          <a:off x="6575493" y="1000375"/>
          <a:ext cx="3904187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48668"/>
              </p:ext>
            </p:extLst>
          </p:nvPr>
        </p:nvGraphicFramePr>
        <p:xfrm>
          <a:off x="1614440" y="1000375"/>
          <a:ext cx="3770725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  <a:stCxn id="5" idx="3"/>
          </p:cNvCxnSpPr>
          <p:nvPr/>
        </p:nvCxnSpPr>
        <p:spPr>
          <a:xfrm>
            <a:off x="5385165" y="2579365"/>
            <a:ext cx="1111429" cy="1986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3D00E-E1E0-4F86-9C37-1DE573B15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44445"/>
              </p:ext>
            </p:extLst>
          </p:nvPr>
        </p:nvGraphicFramePr>
        <p:xfrm>
          <a:off x="4415609" y="4182266"/>
          <a:ext cx="3831688" cy="25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329" y="2394222"/>
            <a:ext cx="7105106" cy="1325563"/>
          </a:xfrm>
        </p:spPr>
        <p:txBody>
          <a:bodyPr>
            <a:normAutofit/>
          </a:bodyPr>
          <a:lstStyle/>
          <a:p>
            <a:r>
              <a:rPr lang="en-US" sz="2800" dirty="0"/>
              <a:t>End of Chapter 06_02 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5760532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79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00D546-C05C-48FE-B402-3B058DF1E89B}"/>
              </a:ext>
            </a:extLst>
          </p:cNvPr>
          <p:cNvSpPr txBox="1"/>
          <p:nvPr/>
        </p:nvSpPr>
        <p:spPr>
          <a:xfrm>
            <a:off x="1078715" y="4321340"/>
            <a:ext cx="10060340" cy="18300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743C8-9D15-4215-94A1-82CBB5146321}"/>
              </a:ext>
            </a:extLst>
          </p:cNvPr>
          <p:cNvSpPr txBox="1"/>
          <p:nvPr/>
        </p:nvSpPr>
        <p:spPr>
          <a:xfrm>
            <a:off x="1140691" y="3288146"/>
            <a:ext cx="9998364" cy="8959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57716" y="179249"/>
            <a:ext cx="83484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1:   Coin-row problem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Given:    A row of n coins of positive integer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not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necessarily distinct.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Pick up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maximum amount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money subject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	   constraint that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two coins adjacent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in the initial row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can be picked up.</a:t>
            </a:r>
          </a:p>
          <a:p>
            <a:endParaRPr lang="en-US" sz="8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be the maximum amount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can be picked up from the row of n coins. 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derive a recurrence for F(n), we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partition all the allow coin selections into two groups: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those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are current coin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coins constituting F(n-2),        i.e., 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F(n-2),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those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are coins constituting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F(n-1)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E489A4B0-5D44-42C3-9D13-EB855F5237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CD15F82-9EE9-4994-8A0C-E0E88201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57793"/>
              </p:ext>
            </p:extLst>
          </p:nvPr>
        </p:nvGraphicFramePr>
        <p:xfrm>
          <a:off x="7143932" y="5680891"/>
          <a:ext cx="36546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39">
                  <a:extLst>
                    <a:ext uri="{9D8B030D-6E8A-4147-A177-3AD203B41FA5}">
                      <a16:colId xmlns:a16="http://schemas.microsoft.com/office/drawing/2014/main" val="3109625370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1233496325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662941658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110872822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2311971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4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0" i="1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0" i="1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-1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7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7EDAA9-4630-41C5-AFB4-28607CE8A578}"/>
              </a:ext>
            </a:extLst>
          </p:cNvPr>
          <p:cNvSpPr txBox="1"/>
          <p:nvPr/>
        </p:nvSpPr>
        <p:spPr>
          <a:xfrm>
            <a:off x="809896" y="4722368"/>
            <a:ext cx="9753600" cy="15517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1873" y="1359777"/>
            <a:ext cx="86568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1:   Coin-row problem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i="1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is the largest amount obtained 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first group.</a:t>
            </a:r>
            <a:endParaRPr lang="en-US" sz="2400" dirty="0">
              <a:solidFill>
                <a:srgbClr val="003CB4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value of the n</a:t>
            </a:r>
            <a:r>
              <a:rPr lang="en-US" sz="2400" baseline="30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 plus the maximum amount allowable to be picked from the first n-2 coins.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 – 1)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amount obtained 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second group.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Then, the following recurrence subjects to the obvious initial conditions: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max{</a:t>
            </a:r>
            <a:r>
              <a:rPr lang="en-US" sz="24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736E47-F064-4290-BD8E-720F92A3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77101"/>
              </p:ext>
            </p:extLst>
          </p:nvPr>
        </p:nvGraphicFramePr>
        <p:xfrm>
          <a:off x="1532203" y="363173"/>
          <a:ext cx="90312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45">
                  <a:extLst>
                    <a:ext uri="{9D8B030D-6E8A-4147-A177-3AD203B41FA5}">
                      <a16:colId xmlns:a16="http://schemas.microsoft.com/office/drawing/2014/main" val="626959167"/>
                    </a:ext>
                  </a:extLst>
                </a:gridCol>
                <a:gridCol w="1124309">
                  <a:extLst>
                    <a:ext uri="{9D8B030D-6E8A-4147-A177-3AD203B41FA5}">
                      <a16:colId xmlns:a16="http://schemas.microsoft.com/office/drawing/2014/main" val="537128884"/>
                    </a:ext>
                  </a:extLst>
                </a:gridCol>
                <a:gridCol w="413547">
                  <a:extLst>
                    <a:ext uri="{9D8B030D-6E8A-4147-A177-3AD203B41FA5}">
                      <a16:colId xmlns:a16="http://schemas.microsoft.com/office/drawing/2014/main" val="4132354644"/>
                    </a:ext>
                  </a:extLst>
                </a:gridCol>
                <a:gridCol w="834369">
                  <a:extLst>
                    <a:ext uri="{9D8B030D-6E8A-4147-A177-3AD203B41FA5}">
                      <a16:colId xmlns:a16="http://schemas.microsoft.com/office/drawing/2014/main" val="825439689"/>
                    </a:ext>
                  </a:extLst>
                </a:gridCol>
                <a:gridCol w="768929">
                  <a:extLst>
                    <a:ext uri="{9D8B030D-6E8A-4147-A177-3AD203B41FA5}">
                      <a16:colId xmlns:a16="http://schemas.microsoft.com/office/drawing/2014/main" val="3078145183"/>
                    </a:ext>
                  </a:extLst>
                </a:gridCol>
                <a:gridCol w="777108">
                  <a:extLst>
                    <a:ext uri="{9D8B030D-6E8A-4147-A177-3AD203B41FA5}">
                      <a16:colId xmlns:a16="http://schemas.microsoft.com/office/drawing/2014/main" val="3044737803"/>
                    </a:ext>
                  </a:extLst>
                </a:gridCol>
                <a:gridCol w="4155486">
                  <a:extLst>
                    <a:ext uri="{9D8B030D-6E8A-4147-A177-3AD203B41FA5}">
                      <a16:colId xmlns:a16="http://schemas.microsoft.com/office/drawing/2014/main" val="4107386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F(0)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F(1) = </a:t>
                      </a:r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 =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max (</a:t>
                      </a:r>
                      <a:r>
                        <a:rPr lang="en-US" sz="1800" b="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i="1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+ F[ n – 2 ],  F[ n – 1 ] 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0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 err="1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944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095B6A2E-3888-4CBD-A772-4542ADE845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576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2" y="2315030"/>
            <a:ext cx="7994469" cy="2755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F(n) using Algorithm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), which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fills the one-row table left to right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in the same way it was done for the nth Fibonacci 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number by Polynomial Algorithm Fib(n).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B3121D-2D01-486E-86BD-41A7E252B737}"/>
              </a:ext>
            </a:extLst>
          </p:cNvPr>
          <p:cNvSpPr txBox="1"/>
          <p:nvPr/>
        </p:nvSpPr>
        <p:spPr>
          <a:xfrm>
            <a:off x="1371768" y="3685309"/>
            <a:ext cx="9665687" cy="15147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9131" y="808005"/>
            <a:ext cx="9465555" cy="4930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//Apply the formula (8.3) bottom up to find the maximum amount      //of value that can be picked up from a coin row without        </a:t>
            </a: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//picking two adjacent coins.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Array C[1 .. n]  of n coins with positive integers coin-values</a:t>
            </a: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The maximum amount of money that can be picked up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0;  F[1]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C[1]; 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 F[ n ]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4094" y="5514495"/>
            <a:ext cx="2274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Time efficiency: T(n) = </a:t>
            </a:r>
            <a:r>
              <a:rPr lang="el-GR" sz="2400" dirty="0"/>
              <a:t>θ</a:t>
            </a:r>
            <a:r>
              <a:rPr lang="en-US" sz="2400" dirty="0"/>
              <a:t>(n)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4049EB96-07C7-4DF3-9D4D-833F2BC2D7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10031</TotalTime>
  <Words>8135</Words>
  <Application>Microsoft Office PowerPoint</Application>
  <PresentationFormat>Widescreen</PresentationFormat>
  <Paragraphs>1664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Chapter 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06_02 Dynamic Programming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529</cp:revision>
  <cp:lastPrinted>2021-06-17T19:43:53Z</cp:lastPrinted>
  <dcterms:created xsi:type="dcterms:W3CDTF">2016-10-13T00:10:31Z</dcterms:created>
  <dcterms:modified xsi:type="dcterms:W3CDTF">2025-03-31T14:15:57Z</dcterms:modified>
</cp:coreProperties>
</file>