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71" r:id="rId3"/>
    <p:sldId id="472" r:id="rId4"/>
    <p:sldId id="475" r:id="rId5"/>
    <p:sldId id="346" r:id="rId6"/>
    <p:sldId id="347" r:id="rId7"/>
    <p:sldId id="348" r:id="rId8"/>
    <p:sldId id="349" r:id="rId9"/>
    <p:sldId id="350" r:id="rId10"/>
    <p:sldId id="351" r:id="rId11"/>
    <p:sldId id="352" r:id="rId12"/>
    <p:sldId id="445" r:id="rId13"/>
    <p:sldId id="353" r:id="rId14"/>
    <p:sldId id="473" r:id="rId15"/>
    <p:sldId id="474" r:id="rId16"/>
    <p:sldId id="446" r:id="rId17"/>
    <p:sldId id="447" r:id="rId18"/>
    <p:sldId id="437" r:id="rId19"/>
    <p:sldId id="448" r:id="rId20"/>
    <p:sldId id="449" r:id="rId21"/>
    <p:sldId id="476" r:id="rId22"/>
    <p:sldId id="477" r:id="rId23"/>
    <p:sldId id="478" r:id="rId24"/>
    <p:sldId id="479" r:id="rId25"/>
    <p:sldId id="480" r:id="rId26"/>
    <p:sldId id="481" r:id="rId27"/>
    <p:sldId id="482" r:id="rId28"/>
    <p:sldId id="483" r:id="rId29"/>
    <p:sldId id="484" r:id="rId30"/>
    <p:sldId id="485" r:id="rId31"/>
    <p:sldId id="486" r:id="rId32"/>
    <p:sldId id="487" r:id="rId33"/>
    <p:sldId id="488" r:id="rId34"/>
    <p:sldId id="450" r:id="rId35"/>
    <p:sldId id="451" r:id="rId36"/>
    <p:sldId id="452" r:id="rId37"/>
    <p:sldId id="372" r:id="rId38"/>
    <p:sldId id="373" r:id="rId39"/>
    <p:sldId id="379" r:id="rId40"/>
    <p:sldId id="380" r:id="rId41"/>
    <p:sldId id="382" r:id="rId42"/>
    <p:sldId id="381" r:id="rId43"/>
    <p:sldId id="383" r:id="rId44"/>
    <p:sldId id="384" r:id="rId45"/>
    <p:sldId id="385" r:id="rId46"/>
    <p:sldId id="386" r:id="rId47"/>
    <p:sldId id="387" r:id="rId48"/>
    <p:sldId id="388" r:id="rId49"/>
    <p:sldId id="390" r:id="rId50"/>
    <p:sldId id="389" r:id="rId51"/>
    <p:sldId id="489" r:id="rId52"/>
    <p:sldId id="428" r:id="rId53"/>
    <p:sldId id="429" r:id="rId5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Ng" initials="PN" lastIdx="1" clrIdx="0">
    <p:extLst>
      <p:ext uri="{19B8F6BF-5375-455C-9EA6-DF929625EA0E}">
        <p15:presenceInfo xmlns:p15="http://schemas.microsoft.com/office/powerpoint/2012/main" userId="a673e88aa0f3c2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18" autoAdjust="0"/>
    <p:restoredTop sz="94660"/>
  </p:normalViewPr>
  <p:slideViewPr>
    <p:cSldViewPr snapToGrid="0">
      <p:cViewPr varScale="1">
        <p:scale>
          <a:sx n="88" d="100"/>
          <a:sy n="88" d="100"/>
        </p:scale>
        <p:origin x="77" y="230"/>
      </p:cViewPr>
      <p:guideLst/>
    </p:cSldViewPr>
  </p:slideViewPr>
  <p:notesTextViewPr>
    <p:cViewPr>
      <p:scale>
        <a:sx n="1" d="1"/>
        <a:sy n="1" d="1"/>
      </p:scale>
      <p:origin x="0" y="0"/>
    </p:cViewPr>
  </p:notesTextViewPr>
  <p:sorterViewPr>
    <p:cViewPr varScale="1">
      <p:scale>
        <a:sx n="100" d="100"/>
        <a:sy n="100" d="100"/>
      </p:scale>
      <p:origin x="0" y="-323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t>Chapter 06</a:t>
            </a:r>
            <a:endParaRPr lang="en-US" sz="4800" dirty="0"/>
          </a:p>
        </p:txBody>
      </p:sp>
      <p:sp>
        <p:nvSpPr>
          <p:cNvPr id="3" name="Subtitle 2"/>
          <p:cNvSpPr>
            <a:spLocks noGrp="1"/>
          </p:cNvSpPr>
          <p:nvPr>
            <p:ph type="subTitle" idx="1"/>
          </p:nvPr>
        </p:nvSpPr>
        <p:spPr>
          <a:xfrm>
            <a:off x="1701421" y="3642981"/>
            <a:ext cx="9144000" cy="1655762"/>
          </a:xfrm>
        </p:spPr>
        <p:txBody>
          <a:bodyPr/>
          <a:lstStyle/>
          <a:p>
            <a:r>
              <a:rPr lang="en-US" sz="3200" b="1" dirty="0"/>
              <a:t>Dynamic Programming</a:t>
            </a:r>
            <a:endParaRPr lang="en-US" sz="3200" dirty="0"/>
          </a:p>
          <a:p>
            <a:endParaRPr lang="en-US" dirty="0"/>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24201" y="1089244"/>
                <a:ext cx="8778040" cy="1513684"/>
              </a:xfrm>
              <a:prstGeom prst="rect">
                <a:avLst/>
              </a:prstGeom>
            </p:spPr>
            <p:txBody>
              <a:bodyPr wrap="square">
                <a:spAutoFit/>
              </a:bodyPr>
              <a:lstStyle/>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find the value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j) for the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entry at ( </a:t>
                </a:r>
                <a14:m>
                  <m:oMath xmlns:m="http://schemas.openxmlformats.org/officeDocument/2006/math">
                    <m:sSubSup>
                      <m:sSub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 </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where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&gt; 0,  c</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ompute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the value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𝑗</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𝑐𝑜𝑙</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and</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the value  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entry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i</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−1</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𝑟𝑜𝑤</m:t>
                        </m:r>
                      </m:sub>
                      <m:sup>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bSup>
                      <m:sSubSupPr>
                        <m:ctrlP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ctrlPr>
                      </m:sSubSupPr>
                      <m:e>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j</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r>
                          <m:rPr>
                            <m:nor/>
                          </m:rP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wi</m:t>
                        </m:r>
                        <m:r>
                          <m:rPr>
                            <m:nor/>
                          </m:rPr>
                          <a:rPr lang="en-US" sz="2200" b="0" i="0" baseline="-25000" dirty="0" smtClean="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m:t> </m:t>
                        </m:r>
                      </m:e>
                      <m:sub>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𝑐</m:t>
                        </m:r>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𝑜𝑙</m:t>
                        </m:r>
                      </m:sub>
                      <m: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r>
                          <a:rPr lang="en-US" sz="2200" i="1">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𝑡h</m:t>
                        </m:r>
                      </m:sup>
                    </m:sSubSup>
                    <m:r>
                      <a:rPr lang="en-US" sz="2200" b="0" i="1" smtClean="0">
                        <a:solidFill>
                          <a:srgbClr val="000000"/>
                        </a:solidFill>
                        <a:highlight>
                          <a:srgbClr val="FFFF00"/>
                        </a:highlight>
                        <a:latin typeface="Cambria Math" panose="02040503050406030204" pitchFamily="18" charset="0"/>
                        <a:ea typeface="Microsoft YaHei" panose="020B0503020204020204" pitchFamily="34" charset="-122"/>
                        <a:cs typeface="Times New Roman" panose="02020603050405020304" pitchFamily="18" charset="0"/>
                      </a:rPr>
                      <m:t>). </m:t>
                    </m:r>
                  </m:oMath>
                </a14:m>
                <a:endParaRPr lang="en-US" sz="2200" b="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Fill the table either row by row or column by column.</a:t>
                </a:r>
              </a:p>
            </p:txBody>
          </p:sp>
        </mc:Choice>
        <mc:Fallback xmlns="">
          <p:sp>
            <p:nvSpPr>
              <p:cNvPr id="2" name="Rectangle 1"/>
              <p:cNvSpPr>
                <a:spLocks noRot="1" noChangeAspect="1" noMove="1" noResize="1" noEditPoints="1" noAdjustHandles="1" noChangeArrowheads="1" noChangeShapeType="1" noTextEdit="1"/>
              </p:cNvSpPr>
              <p:nvPr/>
            </p:nvSpPr>
            <p:spPr>
              <a:xfrm>
                <a:off x="1524201" y="1089244"/>
                <a:ext cx="8778040" cy="1513684"/>
              </a:xfrm>
              <a:prstGeom prst="rect">
                <a:avLst/>
              </a:prstGeom>
              <a:blipFill>
                <a:blip r:embed="rId2"/>
                <a:stretch>
                  <a:fillRect l="-764" t="-1613" r="-694" b="-7258"/>
                </a:stretch>
              </a:blipFill>
            </p:spPr>
            <p:txBody>
              <a:bodyPr/>
              <a:lstStyle/>
              <a:p>
                <a:r>
                  <a:rPr lang="en-US">
                    <a:noFill/>
                  </a:rPr>
                  <a:t> </a:t>
                </a:r>
              </a:p>
            </p:txBody>
          </p:sp>
        </mc:Fallback>
      </mc:AlternateContent>
      <p:graphicFrame>
        <p:nvGraphicFramePr>
          <p:cNvPr id="3" name="Table 2"/>
          <p:cNvGraphicFramePr>
            <a:graphicFrameLocks noGrp="1"/>
          </p:cNvGraphicFramePr>
          <p:nvPr>
            <p:extLst>
              <p:ext uri="{D42A27DB-BD31-4B8C-83A1-F6EECF244321}">
                <p14:modId xmlns:p14="http://schemas.microsoft.com/office/powerpoint/2010/main" val="1104392631"/>
              </p:ext>
            </p:extLst>
          </p:nvPr>
        </p:nvGraphicFramePr>
        <p:xfrm>
          <a:off x="1607268" y="2699379"/>
          <a:ext cx="8842341" cy="2987040"/>
        </p:xfrm>
        <a:graphic>
          <a:graphicData uri="http://schemas.openxmlformats.org/drawingml/2006/table">
            <a:tbl>
              <a:tblPr firstRow="1" bandRow="1">
                <a:tableStyleId>{5C22544A-7EE6-4342-B048-85BDC9FD1C3A}</a:tableStyleId>
              </a:tblPr>
              <a:tblGrid>
                <a:gridCol w="1675863">
                  <a:extLst>
                    <a:ext uri="{9D8B030D-6E8A-4147-A177-3AD203B41FA5}">
                      <a16:colId xmlns:a16="http://schemas.microsoft.com/office/drawing/2014/main" val="20000"/>
                    </a:ext>
                  </a:extLst>
                </a:gridCol>
                <a:gridCol w="705395">
                  <a:extLst>
                    <a:ext uri="{9D8B030D-6E8A-4147-A177-3AD203B41FA5}">
                      <a16:colId xmlns:a16="http://schemas.microsoft.com/office/drawing/2014/main" val="1448768858"/>
                    </a:ext>
                  </a:extLst>
                </a:gridCol>
                <a:gridCol w="612975">
                  <a:extLst>
                    <a:ext uri="{9D8B030D-6E8A-4147-A177-3AD203B41FA5}">
                      <a16:colId xmlns:a16="http://schemas.microsoft.com/office/drawing/2014/main" val="20001"/>
                    </a:ext>
                  </a:extLst>
                </a:gridCol>
                <a:gridCol w="764152">
                  <a:extLst>
                    <a:ext uri="{9D8B030D-6E8A-4147-A177-3AD203B41FA5}">
                      <a16:colId xmlns:a16="http://schemas.microsoft.com/office/drawing/2014/main" val="2457440107"/>
                    </a:ext>
                  </a:extLst>
                </a:gridCol>
                <a:gridCol w="1932130">
                  <a:extLst>
                    <a:ext uri="{9D8B030D-6E8A-4147-A177-3AD203B41FA5}">
                      <a16:colId xmlns:a16="http://schemas.microsoft.com/office/drawing/2014/main" val="20002"/>
                    </a:ext>
                  </a:extLst>
                </a:gridCol>
                <a:gridCol w="625443">
                  <a:extLst>
                    <a:ext uri="{9D8B030D-6E8A-4147-A177-3AD203B41FA5}">
                      <a16:colId xmlns:a16="http://schemas.microsoft.com/office/drawing/2014/main" val="20003"/>
                    </a:ext>
                  </a:extLst>
                </a:gridCol>
                <a:gridCol w="1481521">
                  <a:extLst>
                    <a:ext uri="{9D8B030D-6E8A-4147-A177-3AD203B41FA5}">
                      <a16:colId xmlns:a16="http://schemas.microsoft.com/office/drawing/2014/main" val="20004"/>
                    </a:ext>
                  </a:extLst>
                </a:gridCol>
                <a:gridCol w="1044862">
                  <a:extLst>
                    <a:ext uri="{9D8B030D-6E8A-4147-A177-3AD203B41FA5}">
                      <a16:colId xmlns:a16="http://schemas.microsoft.com/office/drawing/2014/main" val="20005"/>
                    </a:ext>
                  </a:extLst>
                </a:gridCol>
              </a:tblGrid>
              <a:tr h="370840">
                <a:tc>
                  <a:txBody>
                    <a:bodyPr/>
                    <a:lstStyle/>
                    <a:p>
                      <a:pPr algn="ct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b="0" dirty="0" err="1">
                          <a:solidFill>
                            <a:schemeClr val="tx1"/>
                          </a:solidFill>
                        </a:rPr>
                        <a:t>i</a:t>
                      </a:r>
                      <a:r>
                        <a:rPr lang="en-US" sz="2200" b="0" dirty="0">
                          <a:solidFill>
                            <a:schemeClr val="tx1"/>
                          </a:solidFill>
                        </a:rPr>
                        <a:t> / 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 - </a:t>
                      </a:r>
                      <a:r>
                        <a:rPr lang="en-US" sz="2200" b="0" dirty="0" err="1">
                          <a:solidFill>
                            <a:schemeClr val="tx1"/>
                          </a:solidFill>
                        </a:rPr>
                        <a:t>w</a:t>
                      </a:r>
                      <a:r>
                        <a:rPr lang="en-US" sz="2200" b="0" baseline="-25000" dirty="0" err="1">
                          <a:solidFill>
                            <a:schemeClr val="tx1"/>
                          </a:solidFill>
                        </a:rPr>
                        <a:t>i</a:t>
                      </a:r>
                      <a:endParaRPr lang="en-US" sz="2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b="0"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r>
                        <a:rPr lang="en-US" altLang="zh-CN" sz="2200" baseline="0" dirty="0">
                          <a:solidFill>
                            <a:srgbClr val="000000"/>
                          </a:solidFill>
                          <a:latin typeface="+mn-ea"/>
                          <a:ea typeface="+mn-ea"/>
                          <a:cs typeface="Times New Roman" panose="02020603050405020304" pitchFamily="18" charset="0"/>
                        </a:rPr>
                        <a:t>,</a:t>
                      </a:r>
                      <a:r>
                        <a:rPr lang="zh-CN" altLang="en-US" sz="2200" baseline="0" dirty="0">
                          <a:solidFill>
                            <a:srgbClr val="000000"/>
                          </a:solidFill>
                          <a:latin typeface="+mn-ea"/>
                          <a:ea typeface="+mn-ea"/>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0</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622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r>
                        <a:rPr lang="zh-CN" altLang="en-US" sz="22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i-1</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r>
                        <a:rPr lang="en-US" sz="2200" dirty="0">
                          <a:solidFill>
                            <a:schemeClr val="tx1"/>
                          </a:solidFill>
                        </a:rPr>
                        <a:t>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 </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a:t>
                      </a:r>
                      <a:endParaRPr lang="en-US" sz="2200" dirty="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457200" marR="0" indent="-457200" algn="ctr">
                        <a:spcBef>
                          <a:spcPts val="0"/>
                        </a:spcBef>
                        <a:spcAft>
                          <a:spcPts val="0"/>
                        </a:spcAft>
                      </a:pP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0000FF"/>
                          </a:solidFill>
                          <a:latin typeface="Microsoft YaHei" panose="020B0503020204020204" pitchFamily="34" charset="-122"/>
                          <a:ea typeface="Microsoft YaHei" panose="020B0503020204020204" pitchFamily="34" charset="-122"/>
                          <a:cs typeface="Microsoft YaHei" panose="020B0503020204020204" pitchFamily="34" charset="-122"/>
                        </a:rPr>
                        <a:t> -1, j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70840">
                <a:tc>
                  <a:txBody>
                    <a:bodyPr/>
                    <a:lstStyle/>
                    <a:p>
                      <a:pPr algn="ct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err="1">
                          <a:solidFill>
                            <a:schemeClr val="tx1"/>
                          </a:solidFill>
                        </a:rPr>
                        <a:t>i</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F(</a:t>
                      </a:r>
                      <a:r>
                        <a:rPr lang="en-US" sz="2200" dirty="0" err="1">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i</a:t>
                      </a:r>
                      <a:r>
                        <a:rPr lang="en-US" sz="2200" dirty="0">
                          <a:solidFill>
                            <a:srgbClr val="FF0000"/>
                          </a:solidFill>
                          <a:latin typeface="Microsoft YaHei" panose="020B0503020204020204" pitchFamily="34" charset="-122"/>
                          <a:ea typeface="Microsoft YaHei" panose="020B0503020204020204" pitchFamily="34" charset="-122"/>
                          <a:cs typeface="Microsoft YaHei" panose="020B0503020204020204" pitchFamily="34" charset="-122"/>
                        </a:rPr>
                        <a:t> , j )</a:t>
                      </a:r>
                      <a:endParaRPr 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70840">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w</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r>
                        <a:rPr lang="en-US" altLang="zh-CN" sz="2200" baseline="0" dirty="0">
                          <a:solidFill>
                            <a:srgbClr val="000000"/>
                          </a:solidFill>
                          <a:latin typeface="+mn-ea"/>
                          <a:ea typeface="+mn-ea"/>
                          <a:cs typeface="Times New Roman" panose="02020603050405020304" pitchFamily="18" charset="0"/>
                        </a:rPr>
                        <a:t>,</a:t>
                      </a:r>
                      <a:r>
                        <a:rPr lang="zh-CN" altLang="en-US" sz="2200" baseline="-25000" dirty="0">
                          <a:solidFill>
                            <a:srgbClr val="000000"/>
                          </a:solidFill>
                          <a:latin typeface="+mn-ea"/>
                          <a:ea typeface="+mn-ea"/>
                          <a:cs typeface="Microsoft YaHei" panose="020B0503020204020204" pitchFamily="34" charset="-122"/>
                        </a:rPr>
                        <a:t>  </a:t>
                      </a:r>
                      <a:r>
                        <a:rPr lang="zh-CN" altLang="en-US" sz="2200" baseline="-25000" dirty="0">
                          <a:solidFill>
                            <a:srgbClr val="000000"/>
                          </a:solidFill>
                          <a:latin typeface="Microsoft YaHei" panose="020B0503020204020204" pitchFamily="34" charset="-122"/>
                          <a:ea typeface="SimSun" panose="02010600030101010101" pitchFamily="2" charset="-122"/>
                          <a:cs typeface="Microsoft YaHei" panose="020B0503020204020204" pitchFamily="34" charset="-122"/>
                        </a:rPr>
                        <a:t> </a:t>
                      </a:r>
                      <a:r>
                        <a:rPr lang="zh-CN" altLang="en-US" sz="2200" dirty="0">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 </a:t>
                      </a:r>
                      <a:r>
                        <a:rPr lang="en-US" sz="22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v</a:t>
                      </a:r>
                      <a:r>
                        <a:rPr lang="en-US" sz="2200" baseline="-25000" dirty="0" err="1">
                          <a:solidFill>
                            <a:srgbClr val="000000"/>
                          </a:solidFill>
                          <a:latin typeface="Microsoft YaHei" panose="020B0503020204020204" pitchFamily="34" charset="-122"/>
                          <a:ea typeface="Microsoft YaHei" panose="020B0503020204020204" pitchFamily="34" charset="-122"/>
                          <a:cs typeface="Microsoft YaHei" panose="020B0503020204020204" pitchFamily="34" charset="-122"/>
                        </a:rPr>
                        <a:t>n</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200"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2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endParaRPr lang="en-US" sz="2200" strike="sngStrike"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5" name="Rectangle 4"/>
          <p:cNvSpPr/>
          <p:nvPr/>
        </p:nvSpPr>
        <p:spPr>
          <a:xfrm>
            <a:off x="1607268" y="6021699"/>
            <a:ext cx="8950752"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8.4  Table for solving the knapsack problem by dynamic programming.</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7" name="Rectangle 6">
            <a:extLst>
              <a:ext uri="{FF2B5EF4-FFF2-40B4-BE49-F238E27FC236}">
                <a16:creationId xmlns:a16="http://schemas.microsoft.com/office/drawing/2014/main" id="{30E882C5-2077-4F29-A3EC-ECCDFD563DC1}"/>
              </a:ext>
            </a:extLst>
          </p:cNvPr>
          <p:cNvSpPr/>
          <p:nvPr/>
        </p:nvSpPr>
        <p:spPr>
          <a:xfrm>
            <a:off x="1607267" y="277230"/>
            <a:ext cx="8625303" cy="830997"/>
          </a:xfrm>
          <a:prstGeom prst="rect">
            <a:avLst/>
          </a:prstGeom>
          <a:solidFill>
            <a:schemeClr val="accent5">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400"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sz="2400" dirty="0"/>
          </a:p>
        </p:txBody>
      </p:sp>
    </p:spTree>
    <p:extLst>
      <p:ext uri="{BB962C8B-B14F-4D97-AF65-F5344CB8AC3E}">
        <p14:creationId xmlns:p14="http://schemas.microsoft.com/office/powerpoint/2010/main" val="327798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3169458"/>
              </p:ext>
            </p:extLst>
          </p:nvPr>
        </p:nvGraphicFramePr>
        <p:xfrm>
          <a:off x="1706880" y="1111978"/>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987755022"/>
                  </p:ext>
                </p:extLst>
              </p:nvPr>
            </p:nvGraphicFramePr>
            <p:xfrm>
              <a:off x="1687396" y="3637419"/>
              <a:ext cx="8983745" cy="237744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61818"/>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6576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0" i="0" dirty="0">
                              <a:solidFill>
                                <a:schemeClr val="tx1"/>
                              </a:solidFill>
                              <a:effectLst/>
                              <a:latin typeface="Times New Roman" panose="02020603050405020304" pitchFamily="18" charset="0"/>
                              <a:cs typeface="Times New Roman" panose="02020603050405020304" pitchFamily="18" charset="0"/>
                            </a:rPr>
                            <a:t>0</a:t>
                          </a:r>
                          <a:endParaRPr lang="en-US" sz="2200" b="0" i="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r>
                            <a:rPr lang="en-US" sz="3600" b="1" baseline="30000" dirty="0">
                              <a:solidFill>
                                <a:schemeClr val="tx1"/>
                              </a:solidFill>
                              <a:effectLst/>
                              <a:latin typeface="Times New Roman" panose="02020603050405020304" pitchFamily="18" charset="0"/>
                              <a:cs typeface="Times New Roman" panose="02020603050405020304" pitchFamily="18" charset="0"/>
                            </a:rPr>
                            <a:t>.</a:t>
                          </a:r>
                          <a:endParaRPr lang="en-US" sz="3600" b="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12</a:t>
                          </a:r>
                          <a:r>
                            <a:rPr lang="en-US" sz="3600" b="1" i="1" baseline="30000" dirty="0">
                              <a:solidFill>
                                <a:schemeClr val="tx1"/>
                              </a:solidFill>
                              <a:effectLst/>
                              <a:latin typeface="Times New Roman" panose="02020603050405020304" pitchFamily="18" charset="0"/>
                              <a:cs typeface="Times New Roman" panose="02020603050405020304" pitchFamily="18" charset="0"/>
                            </a:rPr>
                            <a:t>.</a:t>
                          </a:r>
                          <a:endParaRPr lang="en-US" sz="3600" b="1" i="1" baseline="30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0</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12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spcBef>
                              <a:spcPts val="0"/>
                            </a:spcBef>
                            <a:spcAft>
                              <a:spcPts val="0"/>
                            </a:spcAft>
                          </a:pPr>
                          <a:r>
                            <a:rPr lang="en-US" sz="2200" b="1" i="1" dirty="0">
                              <a:solidFill>
                                <a:schemeClr val="tx1"/>
                              </a:solidFill>
                              <a:effectLst/>
                              <a:latin typeface="Times New Roman" panose="02020603050405020304" pitchFamily="18" charset="0"/>
                              <a:cs typeface="Times New Roman" panose="02020603050405020304" pitchFamily="18" charset="0"/>
                            </a:rPr>
                            <a:t>22</a:t>
                          </a:r>
                          <a:endParaRPr lang="en-US" sz="2200" b="1"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u="sng" dirty="0">
                              <a:solidFill>
                                <a:srgbClr val="0000FF"/>
                              </a:solidFill>
                              <a:effectLst/>
                              <a:latin typeface="Times New Roman" panose="02020603050405020304" pitchFamily="18" charset="0"/>
                              <a:cs typeface="Times New Roman" panose="02020603050405020304" pitchFamily="18" charset="0"/>
                            </a:rPr>
                            <a:t>22</a:t>
                          </a:r>
                          <a:endParaRPr lang="en-US" sz="2200" b="1" u="sng"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200" i="1" dirty="0">
                              <a:solidFill>
                                <a:srgbClr val="0000FF"/>
                              </a:solidFill>
                              <a:effectLst/>
                              <a:latin typeface="Times New Roman" panose="02020603050405020304" pitchFamily="18" charset="0"/>
                              <a:cs typeface="Times New Roman" panose="02020603050405020304" pitchFamily="18" charset="0"/>
                            </a:rPr>
                            <a:t>30</a:t>
                          </a:r>
                          <a:endParaRPr lang="en-US" sz="2200" i="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i="1" dirty="0">
                              <a:solidFill>
                                <a:schemeClr val="tx1"/>
                              </a:solidFill>
                              <a:effectLst/>
                              <a:latin typeface="Times New Roman" panose="02020603050405020304" pitchFamily="18" charset="0"/>
                              <a:cs typeface="Times New Roman" panose="02020603050405020304" pitchFamily="18" charset="0"/>
                            </a:rPr>
                            <a:t>30</a:t>
                          </a:r>
                          <a:endParaRPr lang="en-US" sz="22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11633" y="4070446"/>
            <a:ext cx="658817" cy="273896"/>
          </a:xfrm>
          <a:prstGeom prst="curved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430887"/>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1.   Given the instance data:   The </a:t>
            </a:r>
            <a:r>
              <a:rPr lang="en-US" sz="2200" dirty="0">
                <a:latin typeface="Times New Roman" panose="02020603050405020304" pitchFamily="18" charset="0"/>
                <a:cs typeface="Times New Roman" panose="02020603050405020304" pitchFamily="18" charset="0"/>
              </a:rPr>
              <a:t>Knapsack’s capacity W = 5.</a:t>
            </a:r>
          </a:p>
        </p:txBody>
      </p:sp>
      <p:sp>
        <p:nvSpPr>
          <p:cNvPr id="7" name="Rectangle 6"/>
          <p:cNvSpPr/>
          <p:nvPr/>
        </p:nvSpPr>
        <p:spPr>
          <a:xfrm>
            <a:off x="1663448" y="2867978"/>
            <a:ext cx="8983745" cy="769441"/>
          </a:xfrm>
          <a:prstGeom prst="rect">
            <a:avLst/>
          </a:prstGeom>
        </p:spPr>
        <p:txBody>
          <a:bodyPr wrap="square">
            <a:spAutoFit/>
          </a:bodyPr>
          <a:lstStyle/>
          <a:p>
            <a:pPr marL="1314450" indent="-131445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8.5. The dynamic programming table, filled by applying formulas (8.6)   and (8.7), is shown below.</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9" name="Rectangle 8">
            <a:extLst>
              <a:ext uri="{FF2B5EF4-FFF2-40B4-BE49-F238E27FC236}">
                <a16:creationId xmlns:a16="http://schemas.microsoft.com/office/drawing/2014/main" id="{FDC0108D-8D6A-45FF-8D63-B6770B2DD893}"/>
              </a:ext>
            </a:extLst>
          </p:cNvPr>
          <p:cNvSpPr/>
          <p:nvPr/>
        </p:nvSpPr>
        <p:spPr>
          <a:xfrm>
            <a:off x="5988287" y="1667123"/>
            <a:ext cx="493226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…(8.6)</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…(8.7)   </a:t>
            </a:r>
            <a:endParaRPr lang="en-US" dirty="0"/>
          </a:p>
        </p:txBody>
      </p:sp>
      <p:sp>
        <p:nvSpPr>
          <p:cNvPr id="10" name="TextBox 9">
            <a:extLst>
              <a:ext uri="{FF2B5EF4-FFF2-40B4-BE49-F238E27FC236}">
                <a16:creationId xmlns:a16="http://schemas.microsoft.com/office/drawing/2014/main" id="{3BAD2ADB-7D5B-46C0-9F3C-592C2F22933F}"/>
              </a:ext>
            </a:extLst>
          </p:cNvPr>
          <p:cNvSpPr txBox="1"/>
          <p:nvPr/>
        </p:nvSpPr>
        <p:spPr>
          <a:xfrm>
            <a:off x="1664282" y="6137938"/>
            <a:ext cx="908943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F(4, 5) = Max{ </a:t>
            </a:r>
            <a:r>
              <a:rPr lang="en-US" sz="2000" dirty="0">
                <a:solidFill>
                  <a:srgbClr val="FF0000"/>
                </a:solidFill>
                <a:latin typeface="Times New Roman" panose="02020603050405020304" pitchFamily="18" charset="0"/>
                <a:cs typeface="Times New Roman" panose="02020603050405020304" pitchFamily="18" charset="0"/>
              </a:rPr>
              <a:t>F(3, 5), </a:t>
            </a:r>
            <a:r>
              <a:rPr lang="en-US" sz="2000" dirty="0">
                <a:latin typeface="Times New Roman" panose="02020603050405020304" pitchFamily="18" charset="0"/>
                <a:cs typeface="Times New Roman" panose="02020603050405020304" pitchFamily="18" charset="0"/>
              </a:rPr>
              <a:t>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  Max {</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15</a:t>
            </a:r>
            <a:r>
              <a:rPr lang="en-US" sz="2000" dirty="0">
                <a:latin typeface="Times New Roman" panose="02020603050405020304" pitchFamily="18" charset="0"/>
                <a:cs typeface="Times New Roman" panose="02020603050405020304" pitchFamily="18" charset="0"/>
              </a:rPr>
              <a:t> + </a:t>
            </a:r>
            <a:r>
              <a:rPr lang="en-US" sz="2000" dirty="0">
                <a:solidFill>
                  <a:srgbClr val="FF0000"/>
                </a:solidFill>
                <a:latin typeface="Times New Roman" panose="02020603050405020304" pitchFamily="18" charset="0"/>
                <a:cs typeface="Times New Roman" panose="02020603050405020304" pitchFamily="18" charset="0"/>
              </a:rPr>
              <a:t>22</a:t>
            </a:r>
            <a:r>
              <a:rPr lang="en-US" sz="2000" dirty="0">
                <a:latin typeface="Times New Roman" panose="02020603050405020304" pitchFamily="18" charset="0"/>
                <a:cs typeface="Times New Roman" panose="02020603050405020304" pitchFamily="18" charset="0"/>
              </a:rPr>
              <a:t>}  = Max{</a:t>
            </a:r>
            <a:r>
              <a:rPr lang="en-US" sz="2000" dirty="0">
                <a:solidFill>
                  <a:srgbClr val="FF0000"/>
                </a:solidFill>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37.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sp>
        <p:nvSpPr>
          <p:cNvPr id="8" name="Left Brace 7">
            <a:extLst>
              <a:ext uri="{FF2B5EF4-FFF2-40B4-BE49-F238E27FC236}">
                <a16:creationId xmlns:a16="http://schemas.microsoft.com/office/drawing/2014/main" id="{BA8C9605-BA29-40D3-837D-8944F7D5B841}"/>
              </a:ext>
            </a:extLst>
          </p:cNvPr>
          <p:cNvSpPr/>
          <p:nvPr/>
        </p:nvSpPr>
        <p:spPr>
          <a:xfrm>
            <a:off x="6858677" y="1741714"/>
            <a:ext cx="45719" cy="76944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5" y="4075413"/>
            <a:ext cx="567509" cy="225999"/>
          </a:xfrm>
          <a:prstGeom prst="curvedConnector3">
            <a:avLst>
              <a:gd name="adj1" fmla="val 99104"/>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587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002595074"/>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r>
                            <a:rPr lang="en-US" sz="22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2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b="0" dirty="0">
                              <a:solidFill>
                                <a:schemeClr val="tx1"/>
                              </a:solidFill>
                              <a:effectLst/>
                              <a:latin typeface="Times New Roman" panose="02020603050405020304" pitchFamily="18" charset="0"/>
                              <a:cs typeface="Times New Roman" panose="02020603050405020304" pitchFamily="18" charset="0"/>
                            </a:rPr>
                            <a:t>W=5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4002595074"/>
                  </p:ext>
                </p:extLst>
              </p:nvPr>
            </p:nvGraphicFramePr>
            <p:xfrm>
              <a:off x="1663448" y="152119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33528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2" t="-25455" r="-287664" b="-652727"/>
                          </a:stretch>
                        </a:blipFill>
                      </a:tcPr>
                    </a:tc>
                    <a:tc>
                      <a:txBody>
                        <a:bodyPr/>
                        <a:lstStyle/>
                        <a:p>
                          <a:pPr marL="0" marR="0" algn="ctr">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F(</a:t>
                          </a:r>
                          <a:r>
                            <a:rPr lang="en-US" sz="2200" b="0" dirty="0" err="1">
                              <a:solidFill>
                                <a:schemeClr val="tx1"/>
                              </a:solidFill>
                              <a:effectLst/>
                              <a:latin typeface="Times New Roman" panose="02020603050405020304" pitchFamily="18" charset="0"/>
                              <a:cs typeface="Times New Roman" panose="02020603050405020304" pitchFamily="18" charset="0"/>
                            </a:rPr>
                            <a:t>i</a:t>
                          </a:r>
                          <a:r>
                            <a:rPr lang="en-US" sz="2200" b="0" dirty="0">
                              <a:solidFill>
                                <a:schemeClr val="tx1"/>
                              </a:solidFill>
                              <a:effectLst/>
                              <a:latin typeface="Times New Roman" panose="02020603050405020304" pitchFamily="18" charset="0"/>
                              <a:cs typeface="Times New Roman" panose="02020603050405020304" pitchFamily="18" charset="0"/>
                            </a:rPr>
                            <a:t>,  0) = 0</a:t>
                          </a:r>
                          <a:endPar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effectLst/>
                              <a:latin typeface="Times New Roman" panose="02020603050405020304" pitchFamily="18" charset="0"/>
                              <a:cs typeface="Times New Roman" panose="02020603050405020304" pitchFamily="18" charset="0"/>
                            </a:rPr>
                            <a:t>F(0,  j) = 0</a:t>
                          </a:r>
                          <a:r>
                            <a:rPr lang="en-US" sz="22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1</a:t>
                          </a:r>
                          <a:r>
                            <a:rPr lang="en-US" sz="2200" dirty="0">
                              <a:solidFill>
                                <a:schemeClr val="tx1"/>
                              </a:solidFill>
                              <a:effectLst/>
                              <a:latin typeface="Times New Roman" panose="02020603050405020304" pitchFamily="18" charset="0"/>
                              <a:cs typeface="Times New Roman" panose="02020603050405020304" pitchFamily="18" charset="0"/>
                            </a:rPr>
                            <a:t>  = 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3528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3, v</a:t>
                          </a:r>
                          <a:r>
                            <a:rPr lang="en-US" sz="2200" baseline="-25000" dirty="0">
                              <a:solidFill>
                                <a:schemeClr val="tx1"/>
                              </a:solidFill>
                              <a:effectLst/>
                              <a:latin typeface="Times New Roman" panose="02020603050405020304" pitchFamily="18" charset="0"/>
                              <a:cs typeface="Times New Roman" panose="02020603050405020304" pitchFamily="18" charset="0"/>
                            </a:rPr>
                            <a:t>3</a:t>
                          </a:r>
                          <a:r>
                            <a:rPr lang="en-US" sz="2200" dirty="0">
                              <a:solidFill>
                                <a:schemeClr val="tx1"/>
                              </a:solidFill>
                              <a:effectLst/>
                              <a:latin typeface="Times New Roman" panose="02020603050405020304" pitchFamily="18" charset="0"/>
                              <a:cs typeface="Times New Roman" panose="02020603050405020304" pitchFamily="18" charset="0"/>
                            </a:rPr>
                            <a:t>  =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22</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a:t>
                          </a:r>
                          <a:r>
                            <a:rPr lang="en-US" sz="2200" b="1" dirty="0">
                              <a:solidFill>
                                <a:srgbClr val="00B050"/>
                              </a:solidFill>
                              <a:effectLst/>
                              <a:latin typeface="Times New Roman" panose="02020603050405020304" pitchFamily="18" charset="0"/>
                              <a:cs typeface="Times New Roman" panose="02020603050405020304" pitchFamily="18" charset="0"/>
                            </a:rPr>
                            <a:t>2</a:t>
                          </a:r>
                          <a:endParaRPr lang="en-US" sz="22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3528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4</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200" b="1" dirty="0">
                              <a:solidFill>
                                <a:srgbClr val="FF0000"/>
                              </a:solidFill>
                              <a:effectLst/>
                              <a:latin typeface="Times New Roman" panose="02020603050405020304" pitchFamily="18" charset="0"/>
                              <a:cs typeface="Times New Roman" panose="02020603050405020304" pitchFamily="18" charset="0"/>
                            </a:rPr>
                            <a:t>37</a:t>
                          </a:r>
                          <a:endParaRPr lang="en-US" sz="22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663448" y="582047"/>
            <a:ext cx="8649679" cy="769441"/>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Example 1 in Figure 8.5, the following dynamic programming table, filled by applying formulas (8.6) and (8.7)</a:t>
            </a:r>
            <a:endParaRPr lang="en-US" sz="2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BAD2ADB-7D5B-46C0-9F3C-592C2F22933F}"/>
              </a:ext>
            </a:extLst>
          </p:cNvPr>
          <p:cNvSpPr txBox="1"/>
          <p:nvPr/>
        </p:nvSpPr>
        <p:spPr>
          <a:xfrm>
            <a:off x="1534179" y="4037866"/>
            <a:ext cx="9368952" cy="246221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37, computed by </a:t>
            </a:r>
            <a:r>
              <a:rPr lang="en-US" sz="2000" dirty="0">
                <a:latin typeface="Times New Roman" panose="02020603050405020304" pitchFamily="18" charset="0"/>
                <a:cs typeface="Times New Roman" panose="02020603050405020304" pitchFamily="18" charset="0"/>
              </a:rPr>
              <a:t>F(4, 5) =  Max{ F(3, 5), v</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 F(3, 5 – 2)} </a:t>
            </a:r>
          </a:p>
          <a:p>
            <a:r>
              <a:rPr lang="en-US" sz="2000" dirty="0">
                <a:latin typeface="Times New Roman" panose="02020603050405020304" pitchFamily="18" charset="0"/>
                <a:cs typeface="Times New Roman" panose="02020603050405020304" pitchFamily="18" charset="0"/>
              </a:rPr>
              <a:t>                                                                           =  Max {32 , 15 + 22}  </a:t>
            </a:r>
          </a:p>
          <a:p>
            <a:r>
              <a:rPr lang="en-US" sz="2000" dirty="0">
                <a:latin typeface="Times New Roman" panose="02020603050405020304" pitchFamily="18" charset="0"/>
                <a:cs typeface="Times New Roman" panose="02020603050405020304" pitchFamily="18" charset="0"/>
              </a:rPr>
              <a:t>                                                                           =  Max{32, 37} </a:t>
            </a:r>
          </a:p>
          <a:p>
            <a:r>
              <a:rPr lang="en-US" sz="2000" dirty="0">
                <a:latin typeface="Times New Roman" panose="02020603050405020304" pitchFamily="18" charset="0"/>
                <a:cs typeface="Times New Roman" panose="02020603050405020304" pitchFamily="18" charset="0"/>
              </a:rPr>
              <a:t>                                                                           =  37.  </a:t>
            </a:r>
          </a:p>
          <a:p>
            <a:pPr>
              <a:spcAft>
                <a:spcPts val="600"/>
              </a:spcAft>
            </a:pP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The composition of an optimal subset is </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(How to find it?)</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algorithm's time and space efficiency are both in ϴ( n*W ). </a:t>
            </a:r>
          </a:p>
          <a:p>
            <a:pPr>
              <a:spcAft>
                <a:spcPts val="600"/>
              </a:spcAft>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time needed to find the composition of an optimal solution is in O( n + W ). </a:t>
            </a:r>
          </a:p>
        </p:txBody>
      </p:sp>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058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6213" y="1931233"/>
            <a:ext cx="9244667" cy="4832092"/>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F(4, 5) = 37</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computations of this entry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F(4, 5)</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in the table</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&gt; F(3, 5),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4</a:t>
            </a:r>
            <a:r>
              <a:rPr lang="en-US" sz="2200" dirty="0">
                <a:solidFill>
                  <a:srgbClr val="0000FF"/>
                </a:solidFill>
                <a:latin typeface="Times New Roman" panose="02020603050405020304" pitchFamily="18" charset="0"/>
                <a:cs typeface="Times New Roman" panose="02020603050405020304" pitchFamily="18" charset="0"/>
              </a:rPr>
              <a:t>  = 15)</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the remaining units, 5 – 2 = 3, of the knapsack capacity. The latter’s value is F(3, 3) = 22.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F(3, 3) = F(2, 3) = 22 , item 3 (i.e., </a:t>
            </a:r>
            <a:r>
              <a:rPr lang="en-US" sz="2200" dirty="0">
                <a:latin typeface="Times New Roman" panose="02020603050405020304" pitchFamily="18" charset="0"/>
                <a:cs typeface="Times New Roman" panose="02020603050405020304" pitchFamily="18" charset="0"/>
              </a:rPr>
              <a:t>w</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3, v</a:t>
            </a:r>
            <a:r>
              <a:rPr lang="en-US" sz="2200" baseline="-25000" dirty="0">
                <a:latin typeface="Times New Roman" panose="02020603050405020304" pitchFamily="18" charset="0"/>
                <a:cs typeface="Times New Roman" panose="02020603050405020304" pitchFamily="18" charset="0"/>
              </a:rPr>
              <a:t>3</a:t>
            </a:r>
            <a:r>
              <a:rPr lang="en-US" sz="2200" dirty="0">
                <a:latin typeface="Times New Roman" panose="02020603050405020304" pitchFamily="18" charset="0"/>
                <a:cs typeface="Times New Roman" panose="02020603050405020304" pitchFamily="18" charset="0"/>
              </a:rPr>
              <a:t>  = 20</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F(2, 3) &gt; F(1, 3),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part of an optimal selection, which leaves element F(1, 3-1) for filling its remaining units 3-1= 2. The latter’s value is F(1, 2) = 12.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F(1, 2) &gt; F(0, 2),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1 (i.e., </a:t>
            </a:r>
            <a:r>
              <a:rPr lang="en-US" sz="2200" dirty="0">
                <a:solidFill>
                  <a:srgbClr val="0000FF"/>
                </a:solidFill>
                <a:latin typeface="Times New Roman" panose="02020603050405020304" pitchFamily="18" charset="0"/>
                <a:cs typeface="Times New Roman" panose="02020603050405020304" pitchFamily="18" charset="0"/>
              </a:rPr>
              <a:t>w</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2, v</a:t>
            </a:r>
            <a:r>
              <a:rPr lang="en-US" sz="2200" baseline="-25000" dirty="0">
                <a:solidFill>
                  <a:srgbClr val="0000FF"/>
                </a:solidFill>
                <a:latin typeface="Times New Roman" panose="02020603050405020304" pitchFamily="18" charset="0"/>
                <a:cs typeface="Times New Roman" panose="02020603050405020304" pitchFamily="18" charset="0"/>
              </a:rPr>
              <a:t>1</a:t>
            </a:r>
            <a:r>
              <a:rPr lang="en-US" sz="2200" dirty="0">
                <a:solidFill>
                  <a:srgbClr val="0000FF"/>
                </a:solidFill>
                <a:latin typeface="Times New Roman" panose="02020603050405020304" pitchFamily="18" charset="0"/>
                <a:cs typeface="Times New Roman" panose="02020603050405020304" pitchFamily="18" charset="0"/>
              </a:rPr>
              <a:t>  = 12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the final part of the optimal solution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next two viewgraphs demonstrate the above.)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1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1800" b="0" dirty="0">
                              <a:solidFill>
                                <a:schemeClr val="tx1"/>
                              </a:solidFill>
                              <a:effectLst/>
                              <a:latin typeface="Times New Roman" panose="02020603050405020304" pitchFamily="18" charset="0"/>
                              <a:cs typeface="Times New Roman" panose="02020603050405020304" pitchFamily="18" charset="0"/>
                            </a:rPr>
                            <a:t>W=5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51526">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51526">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5" name="Table 4">
                <a:extLst>
                  <a:ext uri="{FF2B5EF4-FFF2-40B4-BE49-F238E27FC236}">
                    <a16:creationId xmlns:a16="http://schemas.microsoft.com/office/drawing/2014/main" id="{745C23B7-35A0-44B9-A899-13F7FE41ED46}"/>
                  </a:ext>
                </a:extLst>
              </p:cNvPr>
              <p:cNvGraphicFramePr>
                <a:graphicFrameLocks noGrp="1"/>
              </p:cNvGraphicFramePr>
              <p:nvPr>
                <p:extLst>
                  <p:ext uri="{D42A27DB-BD31-4B8C-83A1-F6EECF244321}">
                    <p14:modId xmlns:p14="http://schemas.microsoft.com/office/powerpoint/2010/main" val="1514218875"/>
                  </p:ext>
                </p:extLst>
              </p:nvPr>
            </p:nvGraphicFramePr>
            <p:xfrm>
              <a:off x="1606213" y="10993"/>
              <a:ext cx="8278461" cy="1920240"/>
            </p:xfrm>
            <a:graphic>
              <a:graphicData uri="http://schemas.openxmlformats.org/drawingml/2006/table">
                <a:tbl>
                  <a:tblPr firstRow="1" firstCol="1" bandRow="1">
                    <a:tableStyleId>{5C22544A-7EE6-4342-B048-85BDC9FD1C3A}</a:tableStyleId>
                  </a:tblPr>
                  <a:tblGrid>
                    <a:gridCol w="2136940">
                      <a:extLst>
                        <a:ext uri="{9D8B030D-6E8A-4147-A177-3AD203B41FA5}">
                          <a16:colId xmlns:a16="http://schemas.microsoft.com/office/drawing/2014/main" val="20000"/>
                        </a:ext>
                      </a:extLst>
                    </a:gridCol>
                    <a:gridCol w="1406229">
                      <a:extLst>
                        <a:ext uri="{9D8B030D-6E8A-4147-A177-3AD203B41FA5}">
                          <a16:colId xmlns:a16="http://schemas.microsoft.com/office/drawing/2014/main" val="20001"/>
                        </a:ext>
                      </a:extLst>
                    </a:gridCol>
                    <a:gridCol w="788524">
                      <a:extLst>
                        <a:ext uri="{9D8B030D-6E8A-4147-A177-3AD203B41FA5}">
                          <a16:colId xmlns:a16="http://schemas.microsoft.com/office/drawing/2014/main" val="20002"/>
                        </a:ext>
                      </a:extLst>
                    </a:gridCol>
                    <a:gridCol w="789561">
                      <a:extLst>
                        <a:ext uri="{9D8B030D-6E8A-4147-A177-3AD203B41FA5}">
                          <a16:colId xmlns:a16="http://schemas.microsoft.com/office/drawing/2014/main" val="20003"/>
                        </a:ext>
                      </a:extLst>
                    </a:gridCol>
                    <a:gridCol w="789561">
                      <a:extLst>
                        <a:ext uri="{9D8B030D-6E8A-4147-A177-3AD203B41FA5}">
                          <a16:colId xmlns:a16="http://schemas.microsoft.com/office/drawing/2014/main" val="20004"/>
                        </a:ext>
                      </a:extLst>
                    </a:gridCol>
                    <a:gridCol w="788524">
                      <a:extLst>
                        <a:ext uri="{9D8B030D-6E8A-4147-A177-3AD203B41FA5}">
                          <a16:colId xmlns:a16="http://schemas.microsoft.com/office/drawing/2014/main" val="20005"/>
                        </a:ext>
                      </a:extLst>
                    </a:gridCol>
                    <a:gridCol w="789561">
                      <a:extLst>
                        <a:ext uri="{9D8B030D-6E8A-4147-A177-3AD203B41FA5}">
                          <a16:colId xmlns:a16="http://schemas.microsoft.com/office/drawing/2014/main" val="20006"/>
                        </a:ext>
                      </a:extLst>
                    </a:gridCol>
                    <a:gridCol w="789561">
                      <a:extLst>
                        <a:ext uri="{9D8B030D-6E8A-4147-A177-3AD203B41FA5}">
                          <a16:colId xmlns:a16="http://schemas.microsoft.com/office/drawing/2014/main" val="20007"/>
                        </a:ext>
                      </a:extLst>
                    </a:gridCol>
                  </a:tblGrid>
                  <a:tr h="27432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85" t="-26667" r="-287749" b="-653333"/>
                          </a:stretch>
                        </a:blipFill>
                      </a:tcPr>
                    </a:tc>
                    <a:tc>
                      <a:txBody>
                        <a:bodyPr/>
                        <a:lstStyle/>
                        <a:p>
                          <a:pPr marL="0" marR="0" algn="ctr">
                            <a:spcBef>
                              <a:spcPts val="0"/>
                            </a:spcBef>
                            <a:spcAft>
                              <a:spcPts val="0"/>
                            </a:spcAft>
                          </a:pPr>
                          <a:r>
                            <a:rPr lang="en-US" sz="1800" b="0" dirty="0">
                              <a:solidFill>
                                <a:schemeClr val="tx1"/>
                              </a:solidFill>
                              <a:effectLst/>
                              <a:latin typeface="Times New Roman" panose="02020603050405020304" pitchFamily="18" charset="0"/>
                              <a:cs typeface="Times New Roman" panose="02020603050405020304" pitchFamily="18" charset="0"/>
                            </a:rPr>
                            <a:t>F(</a:t>
                          </a:r>
                          <a:r>
                            <a:rPr lang="en-US" sz="1800" b="0" dirty="0" err="1">
                              <a:solidFill>
                                <a:schemeClr val="tx1"/>
                              </a:solidFill>
                              <a:effectLst/>
                              <a:latin typeface="Times New Roman" panose="02020603050405020304" pitchFamily="18" charset="0"/>
                              <a:cs typeface="Times New Roman" panose="02020603050405020304" pitchFamily="18" charset="0"/>
                            </a:rPr>
                            <a:t>i</a:t>
                          </a:r>
                          <a:r>
                            <a:rPr lang="en-US" sz="1800" b="0" dirty="0">
                              <a:solidFill>
                                <a:schemeClr val="tx1"/>
                              </a:solidFill>
                              <a:effectLst/>
                              <a:latin typeface="Times New Roman" panose="02020603050405020304" pitchFamily="18" charset="0"/>
                              <a:cs typeface="Times New Roman" panose="02020603050405020304" pitchFamily="18" charset="0"/>
                            </a:rPr>
                            <a:t>,  0) = 0</a:t>
                          </a:r>
                          <a:endPar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effectLst/>
                              <a:latin typeface="Times New Roman" panose="02020603050405020304" pitchFamily="18" charset="0"/>
                              <a:cs typeface="Times New Roman" panose="02020603050405020304" pitchFamily="18" charset="0"/>
                            </a:rPr>
                            <a:t>F(0,  j) = 0</a:t>
                          </a:r>
                          <a:r>
                            <a:rPr lang="en-US" sz="18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a:solidFill>
                                <a:schemeClr val="tx1"/>
                              </a:solidFill>
                              <a:effectLst/>
                              <a:latin typeface="Times New Roman" panose="02020603050405020304" pitchFamily="18" charset="0"/>
                              <a:cs typeface="Times New Roman" panose="02020603050405020304" pitchFamily="18" charset="0"/>
                            </a:rPr>
                            <a:t>capacity j</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 </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err="1">
                              <a:solidFill>
                                <a:schemeClr val="tx1"/>
                              </a:solidFill>
                              <a:effectLst/>
                              <a:latin typeface="Times New Roman" panose="02020603050405020304" pitchFamily="18" charset="0"/>
                              <a:cs typeface="Times New Roman" panose="02020603050405020304" pitchFamily="18" charset="0"/>
                            </a:rPr>
                            <a:t>i</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 F(0 ,  j) = 0  </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1</a:t>
                          </a:r>
                          <a:r>
                            <a:rPr lang="en-US" sz="1800" dirty="0">
                              <a:solidFill>
                                <a:schemeClr val="tx1"/>
                              </a:solidFill>
                              <a:effectLst/>
                              <a:latin typeface="Times New Roman" panose="02020603050405020304" pitchFamily="18" charset="0"/>
                              <a:cs typeface="Times New Roman" panose="02020603050405020304" pitchFamily="18" charset="0"/>
                            </a:rPr>
                            <a:t>  = 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1</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74320">
                    <a:tc>
                      <a:txBody>
                        <a:bodyPr/>
                        <a:lstStyle/>
                        <a:p>
                          <a:pPr marL="0" marR="0">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w</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 v</a:t>
                          </a:r>
                          <a:r>
                            <a:rPr lang="en-US" sz="1800" baseline="-25000">
                              <a:solidFill>
                                <a:schemeClr val="tx1"/>
                              </a:solidFill>
                              <a:effectLst/>
                              <a:latin typeface="Times New Roman" panose="02020603050405020304" pitchFamily="18" charset="0"/>
                              <a:cs typeface="Times New Roman" panose="02020603050405020304" pitchFamily="18" charset="0"/>
                            </a:rPr>
                            <a:t>2</a:t>
                          </a:r>
                          <a:r>
                            <a:rPr lang="en-US" sz="1800">
                              <a:solidFill>
                                <a:schemeClr val="tx1"/>
                              </a:solidFill>
                              <a:effectLst/>
                              <a:latin typeface="Times New Roman" panose="02020603050405020304" pitchFamily="18" charset="0"/>
                              <a:cs typeface="Times New Roman" panose="02020603050405020304" pitchFamily="18" charset="0"/>
                            </a:rPr>
                            <a:t>  = 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10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12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22</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B050"/>
                              </a:solidFill>
                              <a:effectLst/>
                              <a:latin typeface="Times New Roman" panose="02020603050405020304" pitchFamily="18" charset="0"/>
                              <a:cs typeface="Times New Roman" panose="02020603050405020304" pitchFamily="18" charset="0"/>
                            </a:rPr>
                            <a:t>22</a:t>
                          </a:r>
                          <a:endParaRPr lang="en-US" sz="18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3, v</a:t>
                          </a:r>
                          <a:r>
                            <a:rPr lang="en-US" sz="1800" baseline="-25000" dirty="0">
                              <a:solidFill>
                                <a:schemeClr val="tx1"/>
                              </a:solidFill>
                              <a:effectLst/>
                              <a:latin typeface="Times New Roman" panose="02020603050405020304" pitchFamily="18" charset="0"/>
                              <a:cs typeface="Times New Roman" panose="02020603050405020304" pitchFamily="18" charset="0"/>
                            </a:rPr>
                            <a:t>3</a:t>
                          </a:r>
                          <a:r>
                            <a:rPr lang="en-US" sz="1800" dirty="0">
                              <a:solidFill>
                                <a:schemeClr val="tx1"/>
                              </a:solidFill>
                              <a:effectLst/>
                              <a:latin typeface="Times New Roman" panose="02020603050405020304" pitchFamily="18" charset="0"/>
                              <a:cs typeface="Times New Roman" panose="02020603050405020304" pitchFamily="18" charset="0"/>
                            </a:rPr>
                            <a:t>  = 20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22</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rgbClr val="0000FF"/>
                              </a:solidFill>
                              <a:effectLst/>
                              <a:latin typeface="Times New Roman" panose="02020603050405020304" pitchFamily="18" charset="0"/>
                              <a:cs typeface="Times New Roman" panose="02020603050405020304" pitchFamily="18" charset="0"/>
                            </a:rPr>
                            <a:t>30</a:t>
                          </a:r>
                          <a:endParaRPr lang="en-US" sz="18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a:t>
                          </a:r>
                          <a:r>
                            <a:rPr lang="en-US" sz="1800" b="1" dirty="0">
                              <a:solidFill>
                                <a:srgbClr val="00B050"/>
                              </a:solidFill>
                              <a:effectLst/>
                              <a:latin typeface="Times New Roman" panose="02020603050405020304" pitchFamily="18" charset="0"/>
                              <a:cs typeface="Times New Roman" panose="02020603050405020304" pitchFamily="18" charset="0"/>
                            </a:rPr>
                            <a:t>2</a:t>
                          </a:r>
                          <a:endParaRPr lang="en-US" sz="1800" b="1"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74320">
                    <a:tc>
                      <a:txBody>
                        <a:bodyPr/>
                        <a:lstStyle/>
                        <a:p>
                          <a:pPr marL="0" marR="0">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w</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2, v</a:t>
                          </a:r>
                          <a:r>
                            <a:rPr lang="en-US" sz="1800" baseline="-25000" dirty="0">
                              <a:solidFill>
                                <a:schemeClr val="tx1"/>
                              </a:solidFill>
                              <a:effectLst/>
                              <a:latin typeface="Times New Roman" panose="02020603050405020304" pitchFamily="18" charset="0"/>
                              <a:cs typeface="Times New Roman" panose="02020603050405020304" pitchFamily="18" charset="0"/>
                            </a:rPr>
                            <a:t>4</a:t>
                          </a:r>
                          <a:r>
                            <a:rPr lang="en-US" sz="1800" dirty="0">
                              <a:solidFill>
                                <a:schemeClr val="tx1"/>
                              </a:solidFill>
                              <a:effectLst/>
                              <a:latin typeface="Times New Roman" panose="02020603050405020304" pitchFamily="18" charset="0"/>
                              <a:cs typeface="Times New Roman" panose="02020603050405020304" pitchFamily="18" charset="0"/>
                            </a:rPr>
                            <a:t>  = 15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4</a:t>
                          </a:r>
                          <a:endParaRPr lang="en-US" sz="18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30</a:t>
                          </a: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37</a:t>
                          </a:r>
                          <a:endParaRPr lang="en-US" sz="18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spTree>
    <p:extLst>
      <p:ext uri="{BB962C8B-B14F-4D97-AF65-F5344CB8AC3E}">
        <p14:creationId xmlns:p14="http://schemas.microsoft.com/office/powerpoint/2010/main" val="3825389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408859203"/>
                  </p:ext>
                </p:extLst>
              </p:nvPr>
            </p:nvGraphicFramePr>
            <p:xfrm>
              <a:off x="1663449" y="1373143"/>
              <a:ext cx="8743294" cy="2171239"/>
            </p:xfrm>
            <a:graphic>
              <a:graphicData uri="http://schemas.openxmlformats.org/drawingml/2006/table">
                <a:tbl>
                  <a:tblPr firstRow="1" firstCol="1" bandRow="1">
                    <a:tableStyleId>{5C22544A-7EE6-4342-B048-85BDC9FD1C3A}</a:tableStyleId>
                  </a:tblPr>
                  <a:tblGrid>
                    <a:gridCol w="2256928">
                      <a:extLst>
                        <a:ext uri="{9D8B030D-6E8A-4147-A177-3AD203B41FA5}">
                          <a16:colId xmlns:a16="http://schemas.microsoft.com/office/drawing/2014/main" val="20000"/>
                        </a:ext>
                      </a:extLst>
                    </a:gridCol>
                    <a:gridCol w="1485188">
                      <a:extLst>
                        <a:ext uri="{9D8B030D-6E8A-4147-A177-3AD203B41FA5}">
                          <a16:colId xmlns:a16="http://schemas.microsoft.com/office/drawing/2014/main" val="20001"/>
                        </a:ext>
                      </a:extLst>
                    </a:gridCol>
                    <a:gridCol w="832799">
                      <a:extLst>
                        <a:ext uri="{9D8B030D-6E8A-4147-A177-3AD203B41FA5}">
                          <a16:colId xmlns:a16="http://schemas.microsoft.com/office/drawing/2014/main" val="20002"/>
                        </a:ext>
                      </a:extLst>
                    </a:gridCol>
                    <a:gridCol w="833895">
                      <a:extLst>
                        <a:ext uri="{9D8B030D-6E8A-4147-A177-3AD203B41FA5}">
                          <a16:colId xmlns:a16="http://schemas.microsoft.com/office/drawing/2014/main" val="20003"/>
                        </a:ext>
                      </a:extLst>
                    </a:gridCol>
                    <a:gridCol w="833895">
                      <a:extLst>
                        <a:ext uri="{9D8B030D-6E8A-4147-A177-3AD203B41FA5}">
                          <a16:colId xmlns:a16="http://schemas.microsoft.com/office/drawing/2014/main" val="20004"/>
                        </a:ext>
                      </a:extLst>
                    </a:gridCol>
                    <a:gridCol w="832799">
                      <a:extLst>
                        <a:ext uri="{9D8B030D-6E8A-4147-A177-3AD203B41FA5}">
                          <a16:colId xmlns:a16="http://schemas.microsoft.com/office/drawing/2014/main" val="20005"/>
                        </a:ext>
                      </a:extLst>
                    </a:gridCol>
                    <a:gridCol w="833895">
                      <a:extLst>
                        <a:ext uri="{9D8B030D-6E8A-4147-A177-3AD203B41FA5}">
                          <a16:colId xmlns:a16="http://schemas.microsoft.com/office/drawing/2014/main" val="20006"/>
                        </a:ext>
                      </a:extLst>
                    </a:gridCol>
                    <a:gridCol w="833895">
                      <a:extLst>
                        <a:ext uri="{9D8B030D-6E8A-4147-A177-3AD203B41FA5}">
                          <a16:colId xmlns:a16="http://schemas.microsoft.com/office/drawing/2014/main" val="20007"/>
                        </a:ext>
                      </a:extLst>
                    </a:gridCol>
                  </a:tblGrid>
                  <a:tr h="310177">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70" t="-25490" r="-287601" b="-647059"/>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10177">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w</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 v</a:t>
                          </a:r>
                          <a:r>
                            <a:rPr lang="en-US" sz="2000" baseline="-25000">
                              <a:solidFill>
                                <a:schemeClr val="tx1"/>
                              </a:solidFill>
                              <a:effectLst/>
                              <a:latin typeface="Times New Roman" panose="02020603050405020304" pitchFamily="18" charset="0"/>
                              <a:cs typeface="Times New Roman" panose="02020603050405020304" pitchFamily="18" charset="0"/>
                            </a:rPr>
                            <a:t>2</a:t>
                          </a:r>
                          <a:r>
                            <a:rPr lang="en-US" sz="2000">
                              <a:solidFill>
                                <a:schemeClr val="tx1"/>
                              </a:solidFill>
                              <a:effectLst/>
                              <a:latin typeface="Times New Roman" panose="02020603050405020304" pitchFamily="18" charset="0"/>
                              <a:cs typeface="Times New Roman" panose="02020603050405020304" pitchFamily="18" charset="0"/>
                            </a:rPr>
                            <a:t>  = 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10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12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00FF"/>
                              </a:solidFill>
                              <a:effectLst/>
                              <a:latin typeface="Times New Roman" panose="02020603050405020304" pitchFamily="18" charset="0"/>
                              <a:cs typeface="Times New Roman" panose="02020603050405020304" pitchFamily="18" charset="0"/>
                            </a:rPr>
                            <a:t>22</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rgbClr val="00B050"/>
                              </a:solidFill>
                              <a:effectLst/>
                              <a:latin typeface="Times New Roman" panose="02020603050405020304" pitchFamily="18" charset="0"/>
                              <a:cs typeface="Times New Roman" panose="02020603050405020304" pitchFamily="18" charset="0"/>
                            </a:rPr>
                            <a:t>22</a:t>
                          </a:r>
                          <a:endParaRPr lang="en-US" sz="20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0" i="1" dirty="0">
                              <a:solidFill>
                                <a:schemeClr val="tx1"/>
                              </a:solidFill>
                              <a:effectLst/>
                              <a:latin typeface="Times New Roman" panose="02020603050405020304" pitchFamily="18" charset="0"/>
                              <a:cs typeface="Times New Roman" panose="02020603050405020304" pitchFamily="18" charset="0"/>
                            </a:rPr>
                            <a:t>32</a:t>
                          </a:r>
                          <a:endParaRPr lang="en-US" sz="2000" b="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10177">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1788" y="252013"/>
            <a:ext cx="4616193"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465217" y="3557516"/>
                <a:ext cx="917736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maximal value is </a:t>
                </a:r>
                <a:r>
                  <a:rPr lang="en-US" sz="2000" b="1" dirty="0">
                    <a:solidFill>
                      <a:srgbClr val="C00000"/>
                    </a:solidFill>
                    <a:latin typeface="Times New Roman" panose="02020603050405020304" pitchFamily="18" charset="0"/>
                    <a:cs typeface="Times New Roman" panose="02020603050405020304" pitchFamily="18" charset="0"/>
                  </a:rPr>
                  <a:t>F(4, 5) </a:t>
                </a:r>
                <a:r>
                  <a:rPr lang="en-US" sz="2000" dirty="0">
                    <a:latin typeface="Times New Roman" panose="02020603050405020304" pitchFamily="18" charset="0"/>
                    <a:cs typeface="Times New Roman" panose="02020603050405020304" pitchFamily="18" charset="0"/>
                  </a:rPr>
                  <a:t>= Max{ </a:t>
                </a:r>
                <a:r>
                  <a:rPr lang="en-US" sz="2000" i="1" dirty="0">
                    <a:latin typeface="Times New Roman" panose="02020603050405020304" pitchFamily="18" charset="0"/>
                    <a:cs typeface="Times New Roman" panose="02020603050405020304" pitchFamily="18" charset="0"/>
                  </a:rPr>
                  <a:t>F(3, 5), </a:t>
                </a:r>
                <a:r>
                  <a:rPr lang="en-US" sz="2000" b="1" dirty="0">
                    <a:solidFill>
                      <a:srgbClr val="C00000"/>
                    </a:solidFill>
                    <a:latin typeface="Times New Roman" panose="02020603050405020304" pitchFamily="18" charset="0"/>
                    <a:cs typeface="Times New Roman" panose="02020603050405020304" pitchFamily="18" charset="0"/>
                  </a:rPr>
                  <a:t>v</a:t>
                </a:r>
                <a:r>
                  <a:rPr lang="en-US" sz="2000" b="1" baseline="-25000" dirty="0">
                    <a:solidFill>
                      <a:srgbClr val="C00000"/>
                    </a:solidFill>
                    <a:latin typeface="Times New Roman" panose="02020603050405020304" pitchFamily="18" charset="0"/>
                    <a:cs typeface="Times New Roman" panose="02020603050405020304" pitchFamily="18" charset="0"/>
                  </a:rPr>
                  <a:t>4</a:t>
                </a:r>
                <a:r>
                  <a:rPr lang="en-US" sz="2000" b="1" dirty="0">
                    <a:solidFill>
                      <a:srgbClr val="0000FF"/>
                    </a:solidFill>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F(3, 5 – 2) </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latin typeface="Times New Roman" panose="02020603050405020304" pitchFamily="18" charset="0"/>
                    <a:cs typeface="Times New Roman" panose="02020603050405020304" pitchFamily="18" charset="0"/>
                  </a:rPr>
                  <a:t>                                               =  Max {</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15 + 22</a:t>
                </a:r>
                <a:r>
                  <a:rPr lang="en-US" sz="2000" dirty="0">
                    <a:latin typeface="Times New Roman" panose="02020603050405020304" pitchFamily="18" charset="0"/>
                    <a:cs typeface="Times New Roman" panose="02020603050405020304" pitchFamily="18" charset="0"/>
                  </a:rPr>
                  <a:t>}  = Max{</a:t>
                </a:r>
                <a:r>
                  <a:rPr lang="en-US" sz="2000" i="1" dirty="0">
                    <a:latin typeface="Times New Roman" panose="02020603050405020304" pitchFamily="18" charset="0"/>
                    <a:cs typeface="Times New Roman" panose="02020603050405020304" pitchFamily="18" charset="0"/>
                  </a:rPr>
                  <a:t>32</a:t>
                </a:r>
                <a:r>
                  <a:rPr lang="en-US" sz="2000" dirty="0">
                    <a:latin typeface="Times New Roman" panose="02020603050405020304" pitchFamily="18" charset="0"/>
                    <a:cs typeface="Times New Roman" panose="02020603050405020304" pitchFamily="18" charset="0"/>
                  </a:rPr>
                  <a:t>,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 </a:t>
                </a:r>
                <a:r>
                  <a:rPr lang="en-US" sz="2000" b="1" dirty="0">
                    <a:solidFill>
                      <a:srgbClr val="C00000"/>
                    </a:solidFill>
                    <a:latin typeface="Times New Roman" panose="02020603050405020304" pitchFamily="18" charset="0"/>
                    <a:cs typeface="Times New Roman" panose="02020603050405020304" pitchFamily="18" charset="0"/>
                  </a:rPr>
                  <a:t>37</a:t>
                </a:r>
                <a:r>
                  <a:rPr lang="en-US" sz="2000" dirty="0">
                    <a:latin typeface="Times New Roman" panose="02020603050405020304" pitchFamily="18" charset="0"/>
                    <a:cs typeface="Times New Roman" panose="02020603050405020304" pitchFamily="18" charset="0"/>
                  </a:rPr>
                  <a:t>. </a:t>
                </a:r>
              </a:p>
              <a:p>
                <a:pPr marL="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F(4, 5)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F(3, 5)</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4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4</a:t>
                </a:r>
                <a:r>
                  <a:rPr lang="en-US" sz="2000" dirty="0">
                    <a:solidFill>
                      <a:srgbClr val="0000FF"/>
                    </a:solidFill>
                    <a:latin typeface="Times New Roman" panose="02020603050405020304" pitchFamily="18" charset="0"/>
                    <a:cs typeface="Times New Roman" panose="02020603050405020304" pitchFamily="18" charset="0"/>
                  </a:rPr>
                  <a:t>  = 15)</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included in an optimal solution along with an optimal subset for filling 5 - 2 = 3 the remaining units of the knapsack capacity. The latter is represented by element F(3, 3), which is 22. </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22 , item 3 (i.e., </a:t>
                </a:r>
                <a:r>
                  <a:rPr lang="en-US" sz="2000" dirty="0">
                    <a:latin typeface="Times New Roman" panose="02020603050405020304" pitchFamily="18" charset="0"/>
                    <a:cs typeface="Times New Roman" panose="02020603050405020304" pitchFamily="18" charset="0"/>
                  </a:rPr>
                  <a:t>w</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3, v</a:t>
                </a:r>
                <a:r>
                  <a:rPr lang="en-US" sz="2000" baseline="-25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20</a:t>
                </a:r>
                <a:r>
                  <a:rPr lang="en-US" sz="2000" dirty="0">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not included in an optimal subset.  </a:t>
                </a:r>
              </a:p>
              <a:p>
                <a:pPr marL="687388" lvl="1" indent="-342900">
                  <a:spcAft>
                    <a:spcPts val="600"/>
                  </a:spcAft>
                  <a:buFont typeface="Arial" panose="020B0604020202020204" pitchFamily="34" charset="0"/>
                  <a:buChar char="•"/>
                </a:pPr>
                <a:r>
                  <a:rPr lang="en-US" sz="20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F(3,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FF"/>
                    </a:solidFill>
                    <a:latin typeface="Times New Roman" panose="02020603050405020304" pitchFamily="18" charset="0"/>
                    <a:cs typeface="Times New Roman" panose="02020603050405020304" pitchFamily="18" charset="0"/>
                  </a:rPr>
                  <a:t>v</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 F(2, 3-3)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20+0} = 22, if j -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3-3</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465217" y="3557516"/>
                <a:ext cx="9177364" cy="2862322"/>
              </a:xfrm>
              <a:prstGeom prst="rect">
                <a:avLst/>
              </a:prstGeom>
              <a:blipFill>
                <a:blip r:embed="rId3"/>
                <a:stretch>
                  <a:fillRect l="-531" t="-1062"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5B02AC64-A52B-4167-A8E1-92CAEFE4E66A}"/>
              </a:ext>
            </a:extLst>
          </p:cNvPr>
          <p:cNvSpPr/>
          <p:nvPr/>
        </p:nvSpPr>
        <p:spPr>
          <a:xfrm>
            <a:off x="5535736" y="544685"/>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246062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b="0" dirty="0">
                              <a:solidFill>
                                <a:schemeClr val="tx1"/>
                              </a:solidFill>
                              <a:effectLst/>
                              <a:latin typeface="Times New Roman" panose="02020603050405020304" pitchFamily="18" charset="0"/>
                              <a:cs typeface="Times New Roman" panose="02020603050405020304" pitchFamily="18" charset="0"/>
                            </a:rPr>
                            <a:t>capacity j</a:t>
                          </a:r>
                          <a14:m>
                            <m:oMath xmlns:m="http://schemas.openxmlformats.org/officeDocument/2006/math">
                              <m:r>
                                <a:rPr lang="en-US" sz="20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b="0" dirty="0">
                              <a:solidFill>
                                <a:schemeClr val="tx1"/>
                              </a:solidFill>
                              <a:effectLst/>
                              <a:latin typeface="Times New Roman" panose="02020603050405020304" pitchFamily="18" charset="0"/>
                              <a:cs typeface="Times New Roman" panose="02020603050405020304" pitchFamily="18" charset="0"/>
                            </a:rPr>
                            <a:t>W=5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296285">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96285">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727940947"/>
                  </p:ext>
                </p:extLst>
              </p:nvPr>
            </p:nvGraphicFramePr>
            <p:xfrm>
              <a:off x="1637324" y="1409624"/>
              <a:ext cx="8786839" cy="2133600"/>
            </p:xfrm>
            <a:graphic>
              <a:graphicData uri="http://schemas.openxmlformats.org/drawingml/2006/table">
                <a:tbl>
                  <a:tblPr firstRow="1" firstCol="1" bandRow="1">
                    <a:tableStyleId>{5C22544A-7EE6-4342-B048-85BDC9FD1C3A}</a:tableStyleId>
                  </a:tblPr>
                  <a:tblGrid>
                    <a:gridCol w="2268168">
                      <a:extLst>
                        <a:ext uri="{9D8B030D-6E8A-4147-A177-3AD203B41FA5}">
                          <a16:colId xmlns:a16="http://schemas.microsoft.com/office/drawing/2014/main" val="20000"/>
                        </a:ext>
                      </a:extLst>
                    </a:gridCol>
                    <a:gridCol w="1492585">
                      <a:extLst>
                        <a:ext uri="{9D8B030D-6E8A-4147-A177-3AD203B41FA5}">
                          <a16:colId xmlns:a16="http://schemas.microsoft.com/office/drawing/2014/main" val="20001"/>
                        </a:ext>
                      </a:extLst>
                    </a:gridCol>
                    <a:gridCol w="836947">
                      <a:extLst>
                        <a:ext uri="{9D8B030D-6E8A-4147-A177-3AD203B41FA5}">
                          <a16:colId xmlns:a16="http://schemas.microsoft.com/office/drawing/2014/main" val="20002"/>
                        </a:ext>
                      </a:extLst>
                    </a:gridCol>
                    <a:gridCol w="838048">
                      <a:extLst>
                        <a:ext uri="{9D8B030D-6E8A-4147-A177-3AD203B41FA5}">
                          <a16:colId xmlns:a16="http://schemas.microsoft.com/office/drawing/2014/main" val="20003"/>
                        </a:ext>
                      </a:extLst>
                    </a:gridCol>
                    <a:gridCol w="838048">
                      <a:extLst>
                        <a:ext uri="{9D8B030D-6E8A-4147-A177-3AD203B41FA5}">
                          <a16:colId xmlns:a16="http://schemas.microsoft.com/office/drawing/2014/main" val="20004"/>
                        </a:ext>
                      </a:extLst>
                    </a:gridCol>
                    <a:gridCol w="836947">
                      <a:extLst>
                        <a:ext uri="{9D8B030D-6E8A-4147-A177-3AD203B41FA5}">
                          <a16:colId xmlns:a16="http://schemas.microsoft.com/office/drawing/2014/main" val="20005"/>
                        </a:ext>
                      </a:extLst>
                    </a:gridCol>
                    <a:gridCol w="838048">
                      <a:extLst>
                        <a:ext uri="{9D8B030D-6E8A-4147-A177-3AD203B41FA5}">
                          <a16:colId xmlns:a16="http://schemas.microsoft.com/office/drawing/2014/main" val="20006"/>
                        </a:ext>
                      </a:extLst>
                    </a:gridCol>
                    <a:gridCol w="838048">
                      <a:extLst>
                        <a:ext uri="{9D8B030D-6E8A-4147-A177-3AD203B41FA5}">
                          <a16:colId xmlns:a16="http://schemas.microsoft.com/office/drawing/2014/main" val="20007"/>
                        </a:ext>
                      </a:extLst>
                    </a:gridCol>
                  </a:tblGrid>
                  <a:tr h="304800">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9" t="-26000" r="-288441" b="-652000"/>
                          </a:stretch>
                        </a:blipFill>
                      </a:tcPr>
                    </a:tc>
                    <a:tc>
                      <a:txBody>
                        <a:bodyPr/>
                        <a:lstStyle/>
                        <a:p>
                          <a:pPr marL="0" marR="0" algn="ctr">
                            <a:spcBef>
                              <a:spcPts val="0"/>
                            </a:spcBef>
                            <a:spcAft>
                              <a:spcPts val="0"/>
                            </a:spcAft>
                          </a:pPr>
                          <a:r>
                            <a:rPr lang="en-US" sz="2000" b="0" dirty="0">
                              <a:solidFill>
                                <a:schemeClr val="tx1"/>
                              </a:solidFill>
                              <a:effectLst/>
                              <a:latin typeface="Times New Roman" panose="02020603050405020304" pitchFamily="18" charset="0"/>
                              <a:cs typeface="Times New Roman" panose="02020603050405020304" pitchFamily="18" charset="0"/>
                            </a:rPr>
                            <a:t>F(</a:t>
                          </a:r>
                          <a:r>
                            <a:rPr lang="en-US" sz="2000" b="0" dirty="0" err="1">
                              <a:solidFill>
                                <a:schemeClr val="tx1"/>
                              </a:solidFill>
                              <a:effectLst/>
                              <a:latin typeface="Times New Roman" panose="02020603050405020304" pitchFamily="18" charset="0"/>
                              <a:cs typeface="Times New Roman" panose="02020603050405020304" pitchFamily="18" charset="0"/>
                            </a:rPr>
                            <a:t>i</a:t>
                          </a:r>
                          <a:r>
                            <a:rPr lang="en-US" sz="2000" b="0" dirty="0">
                              <a:solidFill>
                                <a:schemeClr val="tx1"/>
                              </a:solidFill>
                              <a:effectLst/>
                              <a:latin typeface="Times New Roman" panose="02020603050405020304" pitchFamily="18" charset="0"/>
                              <a:cs typeface="Times New Roman" panose="02020603050405020304" pitchFamily="18" charset="0"/>
                            </a:rPr>
                            <a:t>,  0) = 0</a:t>
                          </a:r>
                          <a:endPar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effectLst/>
                              <a:latin typeface="Times New Roman" panose="02020603050405020304" pitchFamily="18" charset="0"/>
                              <a:cs typeface="Times New Roman" panose="02020603050405020304" pitchFamily="18" charset="0"/>
                            </a:rPr>
                            <a:t>F(0,  j) = 0</a:t>
                          </a:r>
                          <a:r>
                            <a:rPr lang="en-US" sz="2000" b="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capacity j</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err="1">
                              <a:solidFill>
                                <a:schemeClr val="tx1"/>
                              </a:solidFill>
                              <a:effectLst/>
                              <a:latin typeface="Times New Roman" panose="02020603050405020304" pitchFamily="18" charset="0"/>
                              <a:cs typeface="Times New Roman" panose="02020603050405020304" pitchFamily="18" charset="0"/>
                            </a:rPr>
                            <a:t>i</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304800">
                    <a:tc>
                      <a:txBody>
                        <a:bodyPr/>
                        <a:lstStyle/>
                        <a:p>
                          <a:pPr marL="0" marR="0">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F(0 ,  j) = 0  </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b="1" dirty="0">
                              <a:solidFill>
                                <a:schemeClr val="accent4">
                                  <a:lumMod val="75000"/>
                                </a:schemeClr>
                              </a:solidFill>
                              <a:effectLst/>
                              <a:latin typeface="Times New Roman" panose="02020603050405020304" pitchFamily="18" charset="0"/>
                              <a:cs typeface="Times New Roman" panose="02020603050405020304" pitchFamily="18" charset="0"/>
                            </a:rPr>
                            <a:t>0</a:t>
                          </a:r>
                          <a:endParaRPr lang="en-US" sz="2000" b="1"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1</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4">
                                  <a:lumMod val="75000"/>
                                </a:schemeClr>
                              </a:solidFill>
                              <a:effectLst/>
                              <a:latin typeface="Times New Roman" panose="02020603050405020304" pitchFamily="18" charset="0"/>
                              <a:cs typeface="Times New Roman" panose="02020603050405020304" pitchFamily="18" charset="0"/>
                            </a:rPr>
                            <a:t>12</a:t>
                          </a:r>
                          <a:endParaRPr lang="en-US" sz="2000" dirty="0">
                            <a:solidFill>
                              <a:schemeClr val="accent4">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1</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accent6">
                                  <a:lumMod val="75000"/>
                                </a:schemeClr>
                              </a:solidFill>
                              <a:effectLst/>
                              <a:latin typeface="Times New Roman" panose="02020603050405020304" pitchFamily="18" charset="0"/>
                              <a:cs typeface="Times New Roman" panose="02020603050405020304" pitchFamily="18" charset="0"/>
                            </a:rPr>
                            <a:t>12</a:t>
                          </a:r>
                          <a:endParaRPr lang="en-US" sz="2000" b="1"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i="1" dirty="0">
                              <a:solidFill>
                                <a:schemeClr val="tx1"/>
                              </a:solidFill>
                              <a:effectLst/>
                              <a:latin typeface="Times New Roman" panose="02020603050405020304" pitchFamily="18" charset="0"/>
                              <a:cs typeface="Times New Roman" panose="02020603050405020304" pitchFamily="18" charset="0"/>
                            </a:rPr>
                            <a:t>12</a:t>
                          </a:r>
                          <a:endParaRPr lang="en-US" sz="2000" i="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12</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1, v</a:t>
                          </a:r>
                          <a:r>
                            <a:rPr lang="en-US" sz="2000" baseline="-25000" dirty="0">
                              <a:solidFill>
                                <a:schemeClr val="tx1"/>
                              </a:solidFill>
                              <a:effectLst/>
                              <a:latin typeface="Times New Roman" panose="02020603050405020304" pitchFamily="18" charset="0"/>
                              <a:cs typeface="Times New Roman" panose="02020603050405020304" pitchFamily="18" charset="0"/>
                            </a:rPr>
                            <a:t>2</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chemeClr val="accent6">
                                  <a:lumMod val="75000"/>
                                </a:schemeClr>
                              </a:solidFill>
                              <a:effectLst/>
                              <a:latin typeface="Times New Roman" panose="02020603050405020304" pitchFamily="18" charset="0"/>
                              <a:cs typeface="Times New Roman" panose="02020603050405020304" pitchFamily="18" charset="0"/>
                            </a:rPr>
                            <a:t>10</a:t>
                          </a:r>
                          <a:endParaRPr lang="en-US" sz="2000" dirty="0">
                            <a:solidFill>
                              <a:schemeClr val="accent6">
                                <a:lumMod val="75000"/>
                              </a:schemeClr>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0000FF"/>
                              </a:solidFill>
                              <a:effectLst/>
                              <a:latin typeface="Times New Roman" panose="02020603050405020304" pitchFamily="18" charset="0"/>
                              <a:cs typeface="Times New Roman" panose="02020603050405020304" pitchFamily="18" charset="0"/>
                            </a:rPr>
                            <a:t>22</a:t>
                          </a:r>
                          <a:endParaRPr lang="en-US" sz="20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3, v</a:t>
                          </a:r>
                          <a:r>
                            <a:rPr lang="en-US" sz="2000" baseline="-25000" dirty="0">
                              <a:solidFill>
                                <a:schemeClr val="tx1"/>
                              </a:solidFill>
                              <a:effectLst/>
                              <a:latin typeface="Times New Roman" panose="02020603050405020304" pitchFamily="18" charset="0"/>
                              <a:cs typeface="Times New Roman" panose="02020603050405020304" pitchFamily="18" charset="0"/>
                            </a:rPr>
                            <a:t>3</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0000FF"/>
                              </a:solidFill>
                              <a:effectLst/>
                              <a:latin typeface="Times New Roman" panose="02020603050405020304" pitchFamily="18" charset="0"/>
                              <a:cs typeface="Times New Roman" panose="02020603050405020304" pitchFamily="18" charset="0"/>
                            </a:rPr>
                            <a:t>20</a:t>
                          </a:r>
                          <a:endParaRPr lang="en-US" sz="20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12</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22</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32</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04800">
                    <a:tc>
                      <a:txBody>
                        <a:bodyPr/>
                        <a:lstStyle/>
                        <a:p>
                          <a:pPr marL="0" marR="0">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w</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2, v</a:t>
                          </a:r>
                          <a:r>
                            <a:rPr lang="en-US" sz="2000" baseline="-25000" dirty="0">
                              <a:solidFill>
                                <a:schemeClr val="tx1"/>
                              </a:solidFill>
                              <a:effectLst/>
                              <a:latin typeface="Times New Roman" panose="02020603050405020304" pitchFamily="18" charset="0"/>
                              <a:cs typeface="Times New Roman" panose="02020603050405020304" pitchFamily="18" charset="0"/>
                            </a:rPr>
                            <a:t>4</a:t>
                          </a:r>
                          <a:r>
                            <a:rPr lang="en-US" sz="2000" dirty="0">
                              <a:solidFill>
                                <a:schemeClr val="tx1"/>
                              </a:solidFill>
                              <a:effectLst/>
                              <a:latin typeface="Times New Roman" panose="02020603050405020304" pitchFamily="18" charset="0"/>
                              <a:cs typeface="Times New Roman" panose="02020603050405020304" pitchFamily="18" charset="0"/>
                            </a:rPr>
                            <a:t>  = </a:t>
                          </a:r>
                          <a:r>
                            <a:rPr lang="en-US" sz="2000" dirty="0">
                              <a:solidFill>
                                <a:srgbClr val="C00000"/>
                              </a:solidFill>
                              <a:effectLst/>
                              <a:latin typeface="Times New Roman" panose="02020603050405020304" pitchFamily="18" charset="0"/>
                              <a:cs typeface="Times New Roman" panose="02020603050405020304" pitchFamily="18" charset="0"/>
                            </a:rPr>
                            <a:t>15</a:t>
                          </a:r>
                          <a:endParaRPr lang="en-US" sz="2000" dirty="0">
                            <a:solidFill>
                              <a:srgbClr val="C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4</a:t>
                          </a:r>
                          <a:endParaRPr lang="en-US" sz="20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10</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15</a:t>
                          </a:r>
                          <a:endParaRPr lang="en-US" sz="20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25</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dirty="0">
                              <a:solidFill>
                                <a:schemeClr val="tx1"/>
                              </a:solidFill>
                              <a:effectLst/>
                              <a:latin typeface="Times New Roman" panose="02020603050405020304" pitchFamily="18" charset="0"/>
                              <a:cs typeface="Times New Roman" panose="02020603050405020304" pitchFamily="18" charset="0"/>
                            </a:rPr>
                            <a:t>30</a:t>
                          </a:r>
                          <a:endParaRPr lang="en-US" sz="20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37</a:t>
                          </a:r>
                          <a:endParaRPr lang="en-US" sz="2000" b="1"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cxnSp>
        <p:nvCxnSpPr>
          <p:cNvPr id="4" name="Curved Connector 3"/>
          <p:cNvCxnSpPr>
            <a:cxnSpLocks/>
          </p:cNvCxnSpPr>
          <p:nvPr/>
        </p:nvCxnSpPr>
        <p:spPr>
          <a:xfrm rot="16200000" flipH="1">
            <a:off x="5261641" y="1893912"/>
            <a:ext cx="548190" cy="275510"/>
          </a:xfrm>
          <a:prstGeom prst="curvedConnector3">
            <a:avLst>
              <a:gd name="adj1" fmla="val 710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48821" y="292726"/>
            <a:ext cx="4658547" cy="1107996"/>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Find the composition of an optimal subset by tracing back the computation of this entry F(4, 5) in the table.</a:t>
            </a:r>
            <a:endParaRPr lang="en-US" sz="22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BAD2ADB-7D5B-46C0-9F3C-592C2F22933F}"/>
                  </a:ext>
                </a:extLst>
              </p:cNvPr>
              <p:cNvSpPr txBox="1"/>
              <p:nvPr/>
            </p:nvSpPr>
            <p:spPr>
              <a:xfrm>
                <a:off x="1539490" y="3632342"/>
                <a:ext cx="9113014" cy="2862322"/>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Since </a:t>
                </a:r>
                <a:r>
                  <a:rPr lang="en-US" sz="2000" b="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F(1, 3)</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item 2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 v</a:t>
                </a:r>
                <a:r>
                  <a:rPr lang="en-US" sz="2000" baseline="-25000" dirty="0">
                    <a:solidFill>
                      <a:srgbClr val="0000FF"/>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10</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is a part of an optimal selection, which leaves F(1, 3-1) to specify its remaining composition. </a:t>
                </a:r>
              </a:p>
              <a:p>
                <a:pPr>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F(2, 3)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Max{F(1, 3),  </a:t>
                </a:r>
                <a:r>
                  <a:rPr lang="en-US" sz="2000" dirty="0">
                    <a:solidFill>
                      <a:schemeClr val="accent6">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6">
                        <a:lumMod val="75000"/>
                      </a:schemeClr>
                    </a:solidFill>
                    <a:latin typeface="Times New Roman" panose="02020603050405020304" pitchFamily="18" charset="0"/>
                    <a:cs typeface="Times New Roman" panose="02020603050405020304" pitchFamily="18" charset="0"/>
                  </a:rPr>
                  <a:t>2</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6">
                        <a:lumMod val="75000"/>
                      </a:schemeClr>
                    </a:solidFill>
                    <a:latin typeface="Times New Roman" panose="02020603050405020304" pitchFamily="18" charset="0"/>
                    <a:cs typeface="Times New Roman" panose="02020603050405020304" pitchFamily="18" charset="0"/>
                  </a:rPr>
                  <a:t>F(1, 3-1)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10 + 12 = 22, if j – w</a:t>
                </a:r>
                <a:r>
                  <a:rPr lang="en-US" sz="20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3 - 1 </a:t>
                </a:r>
                <a:r>
                  <a:rPr lang="zh-CN" alt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0</a:t>
                </a:r>
                <a:endPar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Similarly, since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14:m>
                  <m:oMath xmlns:m="http://schemas.openxmlformats.org/officeDocument/2006/math">
                    <m:r>
                      <a:rPr lang="en-US" sz="200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dirty="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(&gt;)</m:t>
                    </m:r>
                  </m:oMath>
                </a14:m>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F(0, 2), item 1 (i.e., </a:t>
                </a:r>
                <a:r>
                  <a:rPr lang="en-US" sz="2000" dirty="0">
                    <a:solidFill>
                      <a:srgbClr val="0000FF"/>
                    </a:solidFill>
                    <a:latin typeface="Times New Roman" panose="02020603050405020304" pitchFamily="18" charset="0"/>
                    <a:cs typeface="Times New Roman" panose="02020603050405020304" pitchFamily="18" charset="0"/>
                  </a:rPr>
                  <a:t>w</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2, v</a:t>
                </a:r>
                <a:r>
                  <a:rPr lang="en-US" sz="2000" baseline="-25000" dirty="0">
                    <a:solidFill>
                      <a:srgbClr val="0000FF"/>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12</a:t>
                </a:r>
                <a:r>
                  <a:rPr lang="en-US" sz="2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final part of the optimal solution.  </a:t>
                </a:r>
              </a:p>
              <a:p>
                <a:pPr marL="339725" indent="-339725">
                  <a:spcAft>
                    <a:spcPts val="600"/>
                  </a:spcAft>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b="1" dirty="0">
                    <a:solidFill>
                      <a:schemeClr val="accent6">
                        <a:lumMod val="75000"/>
                      </a:schemeClr>
                    </a:solidFill>
                    <a:latin typeface="Times New Roman" panose="02020603050405020304" pitchFamily="18" charset="0"/>
                    <a:ea typeface="Microsoft YaHei" panose="020B0503020204020204" pitchFamily="34" charset="-122"/>
                    <a:cs typeface="Times New Roman" panose="02020603050405020304" pitchFamily="18" charset="0"/>
                  </a:rPr>
                  <a:t>F(1, 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Max{F(0, 2),  </a:t>
                </a:r>
                <a:r>
                  <a:rPr lang="en-US" sz="2000" dirty="0">
                    <a:solidFill>
                      <a:schemeClr val="accent4">
                        <a:lumMod val="75000"/>
                      </a:schemeClr>
                    </a:solidFill>
                    <a:latin typeface="Times New Roman" panose="02020603050405020304" pitchFamily="18" charset="0"/>
                    <a:cs typeface="Times New Roman" panose="02020603050405020304" pitchFamily="18" charset="0"/>
                  </a:rPr>
                  <a:t>v</a:t>
                </a:r>
                <a:r>
                  <a:rPr lang="en-US" sz="2000" baseline="-25000" dirty="0">
                    <a:solidFill>
                      <a:schemeClr val="accent4">
                        <a:lumMod val="75000"/>
                      </a:schemeClr>
                    </a:solidFill>
                    <a:latin typeface="Times New Roman" panose="02020603050405020304" pitchFamily="18" charset="0"/>
                    <a:cs typeface="Times New Roman" panose="02020603050405020304" pitchFamily="18" charset="0"/>
                  </a:rPr>
                  <a:t>1</a:t>
                </a:r>
                <a:r>
                  <a:rPr lang="en-US" sz="2000" dirty="0">
                    <a:solidFill>
                      <a:srgbClr val="0000FF"/>
                    </a:solidFill>
                    <a:latin typeface="Times New Roman" panose="02020603050405020304" pitchFamily="18" charset="0"/>
                    <a:cs typeface="Times New Roman" panose="02020603050405020304" pitchFamily="18" charset="0"/>
                  </a:rPr>
                  <a:t> + </a:t>
                </a:r>
                <a:r>
                  <a:rPr lang="en-US" sz="2000" b="1" dirty="0">
                    <a:solidFill>
                      <a:schemeClr val="accent4">
                        <a:lumMod val="75000"/>
                      </a:schemeClr>
                    </a:solidFill>
                    <a:latin typeface="Times New Roman" panose="02020603050405020304" pitchFamily="18" charset="0"/>
                    <a:cs typeface="Times New Roman" panose="02020603050405020304" pitchFamily="18" charset="0"/>
                  </a:rPr>
                  <a:t>F(0, 2-2)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Max{0, 12 + 0} = 12</a:t>
                </a:r>
              </a:p>
              <a:p>
                <a:pPr marL="342900" indent="-342900">
                  <a:spcAft>
                    <a:spcPts val="600"/>
                  </a:spcAft>
                  <a:buFont typeface="Arial" panose="020B0604020202020204" pitchFamily="34" charset="0"/>
                  <a:buChar char="•"/>
                </a:pP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Thus, the </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composition of an optimal subset is</a:t>
                </a:r>
                <a:r>
                  <a:rPr lang="en-US" sz="2000" b="1"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{item 1, item 2, item 4}</a:t>
                </a:r>
                <a:r>
                  <a:rPr lang="en-US" sz="20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maximal value is </a:t>
                </a:r>
                <a:r>
                  <a:rPr lang="en-US" sz="2000" dirty="0">
                    <a:latin typeface="Times New Roman" panose="02020603050405020304" pitchFamily="18" charset="0"/>
                    <a:cs typeface="Times New Roman" panose="02020603050405020304" pitchFamily="18" charset="0"/>
                  </a:rPr>
                  <a:t>F(4, 5) = 37. </a:t>
                </a:r>
              </a:p>
            </p:txBody>
          </p:sp>
        </mc:Choice>
        <mc:Fallback xmlns="">
          <p:sp>
            <p:nvSpPr>
              <p:cNvPr id="10" name="TextBox 9">
                <a:extLst>
                  <a:ext uri="{FF2B5EF4-FFF2-40B4-BE49-F238E27FC236}">
                    <a16:creationId xmlns:a16="http://schemas.microsoft.com/office/drawing/2014/main" id="{3BAD2ADB-7D5B-46C0-9F3C-592C2F22933F}"/>
                  </a:ext>
                </a:extLst>
              </p:cNvPr>
              <p:cNvSpPr txBox="1">
                <a:spLocks noRot="1" noChangeAspect="1" noMove="1" noResize="1" noEditPoints="1" noAdjustHandles="1" noChangeArrowheads="1" noChangeShapeType="1" noTextEdit="1"/>
              </p:cNvSpPr>
              <p:nvPr/>
            </p:nvSpPr>
            <p:spPr>
              <a:xfrm>
                <a:off x="1539490" y="3632342"/>
                <a:ext cx="9113014" cy="2862322"/>
              </a:xfrm>
              <a:prstGeom prst="rect">
                <a:avLst/>
              </a:prstGeom>
              <a:blipFill>
                <a:blip r:embed="rId3"/>
                <a:stretch>
                  <a:fillRect l="-535" t="-1062" r="-334" b="-2760"/>
                </a:stretch>
              </a:blipFill>
              <a:ln>
                <a:solidFill>
                  <a:schemeClr val="bg1"/>
                </a:solidFill>
              </a:ln>
            </p:spPr>
            <p:txBody>
              <a:bodyPr/>
              <a:lstStyle/>
              <a:p>
                <a:r>
                  <a:rPr lang="en-US">
                    <a:noFill/>
                  </a:rPr>
                  <a:t> </a:t>
                </a:r>
              </a:p>
            </p:txBody>
          </p:sp>
        </mc:Fallback>
      </mc:AlternateContent>
      <p:pic>
        <p:nvPicPr>
          <p:cNvPr id="11" name="Picture 10" descr="Emoticon making a point Stock Vector - 14709057">
            <a:extLst>
              <a:ext uri="{FF2B5EF4-FFF2-40B4-BE49-F238E27FC236}">
                <a16:creationId xmlns:a16="http://schemas.microsoft.com/office/drawing/2014/main" id="{6835A701-0326-40AA-9B1C-DAB9D435D83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082148" flipH="1" flipV="1">
            <a:off x="733679" y="2758069"/>
            <a:ext cx="656296" cy="426649"/>
          </a:xfrm>
          <a:prstGeom prst="rect">
            <a:avLst/>
          </a:prstGeom>
          <a:noFill/>
          <a:ln>
            <a:noFill/>
          </a:ln>
        </p:spPr>
      </p:pic>
      <p:cxnSp>
        <p:nvCxnSpPr>
          <p:cNvPr id="13" name="Curved Connector 3">
            <a:extLst>
              <a:ext uri="{FF2B5EF4-FFF2-40B4-BE49-F238E27FC236}">
                <a16:creationId xmlns:a16="http://schemas.microsoft.com/office/drawing/2014/main" id="{3A5B3AAA-1BFB-4A97-8230-11365189CDF3}"/>
              </a:ext>
            </a:extLst>
          </p:cNvPr>
          <p:cNvCxnSpPr>
            <a:cxnSpLocks/>
          </p:cNvCxnSpPr>
          <p:nvPr/>
        </p:nvCxnSpPr>
        <p:spPr>
          <a:xfrm rot="16200000" flipH="1">
            <a:off x="5925242" y="1928327"/>
            <a:ext cx="567509" cy="225999"/>
          </a:xfrm>
          <a:prstGeom prst="curvedConnector3">
            <a:avLst>
              <a:gd name="adj1" fmla="val 10063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8E0C12-6F8E-4812-A0C3-890C88D5CACA}"/>
              </a:ext>
            </a:extLst>
          </p:cNvPr>
          <p:cNvSpPr/>
          <p:nvPr/>
        </p:nvSpPr>
        <p:spPr>
          <a:xfrm>
            <a:off x="5673491" y="620190"/>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Tree>
    <p:extLst>
      <p:ext uri="{BB962C8B-B14F-4D97-AF65-F5344CB8AC3E}">
        <p14:creationId xmlns:p14="http://schemas.microsoft.com/office/powerpoint/2010/main" val="1089951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52775" y="596845"/>
                <a:ext cx="8488208" cy="606319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optimal solution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Use a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two-dimensional array F[0 </a:t>
                </a:r>
                <a14:m>
                  <m:oMath xmlns:m="http://schemas.openxmlformats.org/officeDocument/2006/math">
                    <m:r>
                      <a:rPr lang="en-US" sz="220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n,  0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j </a:t>
                </a:r>
                <a14:m>
                  <m:oMath xmlns:m="http://schemas.openxmlformats.org/officeDocument/2006/math">
                    <m:r>
                      <a:rPr lang="en-US" sz="2200" i="1">
                        <a:solidFill>
                          <a:srgbClr val="0000FF"/>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to compute the values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rows of the array in sequence using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Obviously,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number of array entries computed is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r>
                      <a:rPr lang="en-US" sz="220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m:t>
                    </m:r>
                    <m:r>
                      <a:rPr lang="en-US" sz="2200" b="0" i="1" smtClean="0">
                        <a:solidFill>
                          <a:srgbClr val="000000"/>
                        </a:solidFill>
                        <a:highlight>
                          <a:srgbClr val="FFFF00"/>
                        </a:highlight>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a given n, and taking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arbitrarily large values of W, such as W = 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number of entries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computed (running times) is </a:t>
                </a:r>
                <a14:m>
                  <m:oMath xmlns:m="http://schemas.openxmlformats.org/officeDocument/2006/math">
                    <m:r>
                      <a:rPr lang="en-US" sz="2200" i="1">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(n*n!).</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W is extremely large compared to n, this algorithm is worse than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brute-force algorithm </a:t>
                </a:r>
                <a14:m>
                  <m:oMath xmlns:m="http://schemas.openxmlformats.org/officeDocument/2006/math">
                    <m:r>
                      <a:rPr lang="en-US" sz="22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which simply considers all subsets.</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algorithm can be improved so that it never performs worse than the brute-force algorithm and often performs much better. </a:t>
                </a:r>
              </a:p>
            </p:txBody>
          </p:sp>
        </mc:Choice>
        <mc:Fallback xmlns="">
          <p:sp>
            <p:nvSpPr>
              <p:cNvPr id="2" name="Rectangle 1"/>
              <p:cNvSpPr>
                <a:spLocks noRot="1" noChangeAspect="1" noMove="1" noResize="1" noEditPoints="1" noAdjustHandles="1" noChangeArrowheads="1" noChangeShapeType="1" noTextEdit="1"/>
              </p:cNvSpPr>
              <p:nvPr/>
            </p:nvSpPr>
            <p:spPr>
              <a:xfrm>
                <a:off x="1552775" y="596845"/>
                <a:ext cx="8488208" cy="6063198"/>
              </a:xfrm>
              <a:prstGeom prst="rect">
                <a:avLst/>
              </a:prstGeom>
              <a:blipFill>
                <a:blip r:embed="rId2"/>
                <a:stretch>
                  <a:fillRect l="-862" t="-704" r="-718" b="-1005"/>
                </a:stretch>
              </a:blipFill>
            </p:spPr>
            <p:txBody>
              <a:bodyPr/>
              <a:lstStyle/>
              <a:p>
                <a:r>
                  <a:rPr lang="en-US">
                    <a:noFill/>
                  </a:rPr>
                  <a:t> </a:t>
                </a:r>
              </a:p>
            </p:txBody>
          </p:sp>
        </mc:Fallback>
      </mc:AlternateContent>
      <p:sp>
        <p:nvSpPr>
          <p:cNvPr id="4" name="Left Brace 3">
            <a:extLst>
              <a:ext uri="{FF2B5EF4-FFF2-40B4-BE49-F238E27FC236}">
                <a16:creationId xmlns:a16="http://schemas.microsoft.com/office/drawing/2014/main" id="{7811B933-46DC-41E4-9E57-9165FED8721D}"/>
              </a:ext>
            </a:extLst>
          </p:cNvPr>
          <p:cNvSpPr/>
          <p:nvPr/>
        </p:nvSpPr>
        <p:spPr>
          <a:xfrm>
            <a:off x="3352800" y="2073421"/>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62E3B640-664A-4D03-854B-9D262F50B6E9}"/>
              </a:ext>
            </a:extLst>
          </p:cNvPr>
          <p:cNvSpPr txBox="1"/>
          <p:nvPr/>
        </p:nvSpPr>
        <p:spPr>
          <a:xfrm>
            <a:off x="6261462" y="2913797"/>
            <a:ext cx="528610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 the total weight exceeds j.</a:t>
            </a:r>
          </a:p>
        </p:txBody>
      </p:sp>
    </p:spTree>
    <p:extLst>
      <p:ext uri="{BB962C8B-B14F-4D97-AF65-F5344CB8AC3E}">
        <p14:creationId xmlns:p14="http://schemas.microsoft.com/office/powerpoint/2010/main" val="133056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B5D22D-2A64-261D-A6E1-2FA2472258C2}"/>
              </a:ext>
            </a:extLst>
          </p:cNvPr>
          <p:cNvSpPr/>
          <p:nvPr/>
        </p:nvSpPr>
        <p:spPr>
          <a:xfrm>
            <a:off x="1341120" y="801189"/>
            <a:ext cx="9109166" cy="3492137"/>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1613735" y="375004"/>
                <a:ext cx="8017945" cy="6355586"/>
              </a:xfrm>
              <a:prstGeom prst="rect">
                <a:avLst/>
              </a:prstGeom>
            </p:spPr>
            <p:txBody>
              <a:bodyPr wrap="square">
                <a:spAutoFit/>
              </a:bodyPr>
              <a:lstStyle/>
              <a:p>
                <a:pPr marL="342900"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improvement is based on the fact that </a:t>
                </a:r>
              </a:p>
              <a:p>
                <a:pPr marL="800100" lvl="1" indent="-342900">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is unnecessary to determine the entries in the </a:t>
                </a:r>
                <a:r>
                  <a:rPr lang="en-US" sz="2200" i="1"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30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 for every w between 1 to W. </a:t>
                </a:r>
              </a:p>
              <a:p>
                <a:pPr marL="800100" lvl="1" indent="-342900">
                  <a:spcAft>
                    <a:spcPts val="1200"/>
                  </a:spcAft>
                  <a:buFont typeface="Arial" panose="020B0604020202020204" pitchFamily="34" charset="0"/>
                  <a:buChar char="•"/>
                </a:pP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It only needs to determine the entries F(n, w) in the n</a:t>
                </a:r>
                <a:r>
                  <a:rPr lang="en-US" sz="2200" i="1"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row.</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According to</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b="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baseline="-250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a:spcAft>
                    <a:spcPts val="12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b="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only entries needed in the (n-1)</a:t>
                </a:r>
                <a:r>
                  <a:rPr lang="en-US" sz="2200" i="1"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are the ones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F(n-1, W- </a:t>
                </a:r>
                <a:r>
                  <a:rPr lang="en-US" sz="2200" b="1" i="1"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1" i="1" baseline="-25000" dirty="0" err="1">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b="1" i="1"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needed to compute </a:t>
                </a:r>
                <a:r>
                  <a:rPr lang="en-US" sz="2200" b="1" i="1"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F(n, W).</a:t>
                </a:r>
              </a:p>
              <a:p>
                <a:pPr marL="342900" indent="-342900">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Continue to work backward from n to determine which entries are needed.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process stops when n = 1 or w </a:t>
                </a:r>
                <a14:m>
                  <m:oMath xmlns:m="http://schemas.openxmlformats.org/officeDocument/2006/math">
                    <m:r>
                      <a:rPr lang="en-US" sz="22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pPr marL="800100" lvl="1" indent="-342900">
                  <a:buFont typeface="Arial" panose="020B0604020202020204" pitchFamily="34" charset="0"/>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After determining which entries are needed in the </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decide which entries are needed in the (i-1)</a:t>
                </a:r>
                <a:r>
                  <a:rPr lang="en-US" sz="2200" i="1"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st</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using the fact that  </a:t>
                </a:r>
              </a:p>
              <a:p>
                <a:pPr lvl="1">
                  <a:spcAft>
                    <a:spcPts val="120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i="1"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is computed from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F(i-1, w)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F(i-1, w-</a:t>
                </a:r>
                <a:r>
                  <a:rPr lang="en-US" sz="2200" i="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i="1"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i="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017945" cy="6355586"/>
              </a:xfrm>
              <a:prstGeom prst="rect">
                <a:avLst/>
              </a:prstGeom>
              <a:blipFill>
                <a:blip r:embed="rId2"/>
                <a:stretch>
                  <a:fillRect l="-913" t="-672" r="-532" b="-1056"/>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
        <p:nvSpPr>
          <p:cNvPr id="5" name="Left Brace 4">
            <a:extLst>
              <a:ext uri="{FF2B5EF4-FFF2-40B4-BE49-F238E27FC236}">
                <a16:creationId xmlns:a16="http://schemas.microsoft.com/office/drawing/2014/main" id="{3240E7F6-6BE1-4693-B5C7-CDCDEE5EF73C}"/>
              </a:ext>
            </a:extLst>
          </p:cNvPr>
          <p:cNvSpPr/>
          <p:nvPr/>
        </p:nvSpPr>
        <p:spPr>
          <a:xfrm>
            <a:off x="3396343" y="2349920"/>
            <a:ext cx="113211" cy="111391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35577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1C8945-1DFD-4635-A293-41A7DEA2A7F3}"/>
              </a:ext>
            </a:extLst>
          </p:cNvPr>
          <p:cNvSpPr/>
          <p:nvPr/>
        </p:nvSpPr>
        <p:spPr>
          <a:xfrm>
            <a:off x="2332045" y="2922117"/>
            <a:ext cx="7909345" cy="1231106"/>
          </a:xfrm>
          <a:prstGeom prst="rect">
            <a:avLst/>
          </a:prstGeom>
        </p:spPr>
        <p:txBody>
          <a:bodyPr wrap="none">
            <a:spAutoFit/>
          </a:bodyPr>
          <a:lstStyle/>
          <a:p>
            <a:pPr>
              <a:spcBef>
                <a:spcPts val="600"/>
              </a:spcBef>
              <a:spcAft>
                <a:spcPts val="600"/>
              </a:spcAft>
            </a:pPr>
            <a:r>
              <a:rPr lang="en-US" sz="3200" dirty="0"/>
              <a:t>Chapter 06-06 Dynamic Programming</a:t>
            </a:r>
            <a:endParaRPr lang="en-US" sz="3200" dirty="0">
              <a:solidFill>
                <a:srgbClr val="000000"/>
              </a:solidFill>
              <a:ea typeface="Microsoft YaHei" panose="020B0503020204020204" pitchFamily="34" charset="-122"/>
              <a:cs typeface="Times New Roman" panose="02020603050405020304" pitchFamily="18" charset="0"/>
            </a:endParaRPr>
          </a:p>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p:txBody>
      </p:sp>
    </p:spTree>
    <p:extLst>
      <p:ext uri="{BB962C8B-B14F-4D97-AF65-F5344CB8AC3E}">
        <p14:creationId xmlns:p14="http://schemas.microsoft.com/office/powerpoint/2010/main" val="234075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32844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00905"/>
          </a:xfrm>
        </p:spPr>
        <p:txBody>
          <a:bodyPr>
            <a:normAutofit/>
          </a:bodyPr>
          <a:lstStyle/>
          <a:p>
            <a:pPr algn="ctr"/>
            <a:r>
              <a:rPr lang="en-US" sz="3200" dirty="0">
                <a:latin typeface="+mn-lt"/>
              </a:rPr>
              <a:t>Chapter 06_06</a:t>
            </a:r>
            <a:br>
              <a:rPr lang="en-US" sz="3200" dirty="0"/>
            </a:br>
            <a:r>
              <a:rPr lang="en-US" sz="3200" dirty="0">
                <a:latin typeface="+mn-lt"/>
              </a:rPr>
              <a:t>Dynamic Programming</a:t>
            </a:r>
            <a:br>
              <a:rPr lang="en-US" sz="4000" dirty="0">
                <a:latin typeface="+mn-lt"/>
              </a:rPr>
            </a:br>
            <a:r>
              <a:rPr lang="en-US" sz="2800" dirty="0">
                <a:latin typeface="+mn-lt"/>
              </a:rPr>
              <a:t>The Knapsack Problem and Memory Function</a:t>
            </a:r>
          </a:p>
        </p:txBody>
      </p:sp>
    </p:spTree>
    <p:extLst>
      <p:ext uri="{BB962C8B-B14F-4D97-AF65-F5344CB8AC3E}">
        <p14:creationId xmlns:p14="http://schemas.microsoft.com/office/powerpoint/2010/main" val="3135779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0602" y="3675047"/>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4227104064"/>
              </p:ext>
            </p:extLst>
          </p:nvPr>
        </p:nvGraphicFramePr>
        <p:xfrm>
          <a:off x="6932923" y="3186716"/>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6096000" y="5657671"/>
                <a:ext cx="5713272" cy="1200329"/>
              </a:xfrm>
              <a:prstGeom prst="rect">
                <a:avLst/>
              </a:prstGeom>
              <a:noFill/>
            </p:spPr>
            <p:txBody>
              <a:bodyPr wrap="square" rtlCol="0">
                <a:spAutoFit/>
              </a:bodyPr>
              <a:lstStyle/>
              <a:p>
                <a:r>
                  <a:rPr lang="en-US" dirty="0"/>
                  <a:t>If F[1,1] &lt; 0, if 1 &lt; Weights[1] is true, value = MK(0, 1)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where F[0, 1] &lt; 0, return F[0, 1] = 0. Thus F[1, 1] = 0.</a:t>
                </a:r>
              </a:p>
              <a:p>
                <a:r>
                  <a:rPr lang="en-US" dirty="0"/>
                  <a:t>If F[1, 2] &lt; 0, if 2 &lt; Weights[1] is false, value = max { MK(0, 1), Value[1] + MK(0, 0)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 = 12 , </a:t>
                </a:r>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6096000" y="5657671"/>
                <a:ext cx="5713272" cy="1200329"/>
              </a:xfrm>
              <a:prstGeom prst="rect">
                <a:avLst/>
              </a:prstGeom>
              <a:blipFill>
                <a:blip r:embed="rId3"/>
                <a:stretch>
                  <a:fillRect l="-854"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744744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04891744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930770" y="2757384"/>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930770" y="2757384"/>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5741845" y="2678339"/>
                <a:ext cx="5347062" cy="4185761"/>
              </a:xfrm>
              <a:prstGeom prst="rect">
                <a:avLst/>
              </a:prstGeom>
              <a:noFill/>
            </p:spPr>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5741845" y="2678339"/>
                <a:ext cx="5347062" cy="4185761"/>
              </a:xfrm>
              <a:prstGeom prst="rect">
                <a:avLst/>
              </a:prstGeom>
              <a:blipFill>
                <a:blip r:embed="rId4"/>
                <a:stretch>
                  <a:fillRect l="-342" t="-146" b="-582"/>
                </a:stretch>
              </a:blipFill>
            </p:spPr>
            <p:txBody>
              <a:bodyPr/>
              <a:lstStyle/>
              <a:p>
                <a:r>
                  <a:rPr lang="en-US">
                    <a:noFill/>
                  </a:rPr>
                  <a:t> </a:t>
                </a:r>
              </a:p>
            </p:txBody>
          </p:sp>
        </mc:Fallback>
      </mc:AlternateContent>
    </p:spTree>
    <p:extLst>
      <p:ext uri="{BB962C8B-B14F-4D97-AF65-F5344CB8AC3E}">
        <p14:creationId xmlns:p14="http://schemas.microsoft.com/office/powerpoint/2010/main" val="420267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50361401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581008"/>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581008"/>
                <a:ext cx="4773196" cy="4185761"/>
              </a:xfrm>
              <a:prstGeom prst="rect">
                <a:avLst/>
              </a:prstGeom>
              <a:blipFill>
                <a:blip r:embed="rId4"/>
                <a:stretch>
                  <a:fillRect l="-25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787172" y="1410550"/>
                <a:ext cx="4773196" cy="547842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5-W[1] = 5-2=3]}</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0,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V[1]=12 + </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 0</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787172" y="1410550"/>
                <a:ext cx="4773196" cy="5478423"/>
              </a:xfrm>
              <a:prstGeom prst="rect">
                <a:avLst/>
              </a:prstGeom>
              <a:blipFill>
                <a:blip r:embed="rId5"/>
                <a:stretch>
                  <a:fillRect l="-255" b="-111"/>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367451" y="2699657"/>
            <a:ext cx="400595" cy="340505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9979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379610079"/>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3943526" y="677114"/>
                <a:ext cx="4773196" cy="634019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F[1, 4] = -1&lt;0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4 &lt; W[1]=2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MK(0, 4),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V[1] + MK(0, 4-W[1] = 5-2=3)}</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max{0, 12 + MK(0, 3)}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F[1, 4]</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3943526" y="677114"/>
                <a:ext cx="4773196" cy="6340197"/>
              </a:xfrm>
              <a:prstGeom prst="rect">
                <a:avLst/>
              </a:prstGeom>
              <a:blipFill>
                <a:blip r:embed="rId5"/>
                <a:stretch>
                  <a:fillRect l="-255" t="-9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803216" y="2110813"/>
            <a:ext cx="237818" cy="19774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96586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81615883"/>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81911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en-US" sz="1400" dirty="0">
                    <a:solidFill>
                      <a:srgbClr val="C00000"/>
                    </a:solidFill>
                  </a:rPr>
                  <a:t>======= oL2</a:t>
                </a:r>
              </a:p>
              <a:p>
                <a:r>
                  <a:rPr lang="en-US" sz="1400" dirty="0">
                    <a:solidFill>
                      <a:srgbClr val="C00000"/>
                    </a:solidFill>
                  </a:rPr>
                  <a:t>MK(2,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81911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2132109" y="2633711"/>
                <a:ext cx="4773196" cy="41857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F[1, 5] = -1 &lt; 0</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If 5 &lt; W[1]=2 </a:t>
                </a:r>
                <a14:m>
                  <m:oMath xmlns:m="http://schemas.openxmlformats.org/officeDocument/2006/math">
                    <m:r>
                      <a:rPr lang="en-US" sz="1400" i="1" smtClean="0">
                        <a:solidFill>
                          <a:schemeClr val="accent6">
                            <a:lumMod val="50000"/>
                          </a:schemeClr>
                        </a:solidFill>
                        <a:latin typeface="Cambria Math" panose="02040503050406030204" pitchFamily="18" charset="0"/>
                        <a:ea typeface="Cambria Math" panose="02040503050406030204" pitchFamily="18" charset="0"/>
                      </a:rPr>
                      <m:t>→</m:t>
                    </m:r>
                  </m:oMath>
                </a14:m>
                <a:r>
                  <a:rPr lang="en-US" sz="1400" dirty="0">
                    <a:solidFill>
                      <a:schemeClr val="accent6">
                        <a:lumMod val="50000"/>
                      </a:schemeClr>
                    </a:solidFill>
                  </a:rPr>
                  <a:t> f</a:t>
                </a:r>
              </a:p>
              <a:p>
                <a:r>
                  <a:rPr lang="en-US" sz="1400" dirty="0">
                    <a:solidFill>
                      <a:schemeClr val="accent6">
                        <a:lumMod val="50000"/>
                      </a:schemeClr>
                    </a:solidFill>
                  </a:rPr>
                  <a:t>Else v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V[1] + MK[0, 5-W[1] = 5-2=3]}</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rPr>
                  <a:t>F[1, 5] </a:t>
                </a:r>
                <a:r>
                  <a:rPr lang="zh-CN" alt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a:t>
                </a:r>
                <a:endParaRPr lang="en-US" sz="1400" dirty="0">
                  <a:solidFill>
                    <a:srgbClr val="C00000"/>
                  </a:solidFill>
                </a:endParaRPr>
              </a:p>
              <a:p>
                <a:r>
                  <a:rPr lang="en-US" sz="1400" dirty="0">
                    <a:solidFill>
                      <a:srgbClr val="C00000"/>
                    </a:solidFill>
                  </a:rPr>
                  <a:t>======= cL2</a:t>
                </a: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2132109" y="2633711"/>
                <a:ext cx="4773196" cy="4185761"/>
              </a:xfrm>
              <a:prstGeom prst="rect">
                <a:avLst/>
              </a:prstGeom>
              <a:blipFill>
                <a:blip r:embed="rId4"/>
                <a:stretch>
                  <a:fillRect l="-255" t="-145" b="-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9B91BB6-F6A2-4C0D-A4B7-01864A9EBC2C}"/>
                  </a:ext>
                </a:extLst>
              </p:cNvPr>
              <p:cNvSpPr txBox="1"/>
              <p:nvPr/>
            </p:nvSpPr>
            <p:spPr>
              <a:xfrm>
                <a:off x="4013195" y="1312373"/>
                <a:ext cx="4773196"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solidFill>
                      <a:srgbClr val="C00000"/>
                    </a:solidFill>
                  </a:rPr>
                  <a:t>======= oL2</a:t>
                </a:r>
              </a:p>
              <a:p>
                <a:r>
                  <a:rPr lang="en-US" sz="1400" dirty="0">
                    <a:solidFill>
                      <a:srgbClr val="C00000"/>
                    </a:solidFill>
                  </a:rPr>
                  <a:t>MK(2, 5)</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F[2, 5] = -1 &lt; 0</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If 5 &lt; W[2]=1 </a:t>
                </a:r>
                <a14:m>
                  <m:oMath xmlns:m="http://schemas.openxmlformats.org/officeDocument/2006/math">
                    <m:r>
                      <a:rPr lang="en-US" sz="1400" i="1" smtClean="0">
                        <a:solidFill>
                          <a:srgbClr val="C00000"/>
                        </a:solidFill>
                        <a:latin typeface="Cambria Math" panose="02040503050406030204" pitchFamily="18" charset="0"/>
                        <a:ea typeface="Cambria Math" panose="02040503050406030204" pitchFamily="18" charset="0"/>
                      </a:rPr>
                      <m:t>→</m:t>
                    </m:r>
                  </m:oMath>
                </a14:m>
                <a:r>
                  <a:rPr lang="en-US" sz="1400" dirty="0">
                    <a:solidFill>
                      <a:srgbClr val="C00000"/>
                    </a:solidFill>
                  </a:rPr>
                  <a:t> f</a:t>
                </a:r>
              </a:p>
              <a:p>
                <a:r>
                  <a:rPr lang="en-US" sz="1400" dirty="0">
                    <a:solidFill>
                      <a:srgbClr val="C00000"/>
                    </a:solidFill>
                  </a:rPr>
                  <a:t>Else v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V[2] + MK(1, 5-W[2] = 5-1=4)}</a:t>
                </a:r>
              </a:p>
              <a:p>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max{12, 10 + MK(1, 4)}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max{, 12, 10+12</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4)</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F[1, 4] =12 </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MK(1, 5)</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5){if F[0,5]=0 &lt; 0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5]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**********oL4</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Mk(0, 3) {if F[0,3] = 0 &lt; 0</a:t>
                </a:r>
                <a:r>
                  <a:rPr lang="en-US" sz="1400" dirty="0">
                    <a:solidFill>
                      <a:schemeClr val="accent2"/>
                    </a:solidFill>
                    <a:ea typeface="Cambria Math" panose="02040503050406030204" pitchFamily="18" charset="0"/>
                  </a:rPr>
                  <a:t> </a:t>
                </a:r>
                <a14:m>
                  <m:oMath xmlns:m="http://schemas.openxmlformats.org/officeDocument/2006/math">
                    <m:r>
                      <a:rPr lang="en-US" sz="1400" i="1" smtClean="0">
                        <a:solidFill>
                          <a:schemeClr val="accent2"/>
                        </a:solidFill>
                        <a:latin typeface="Cambria Math" panose="02040503050406030204" pitchFamily="18" charset="0"/>
                        <a:ea typeface="Cambria Math" panose="02040503050406030204" pitchFamily="18" charset="0"/>
                      </a:rPr>
                      <m:t>→</m:t>
                    </m:r>
                  </m:oMath>
                </a14:m>
                <a:r>
                  <a:rPr lang="en-US" sz="1400" dirty="0">
                    <a:solidFill>
                      <a:schemeClr val="accent2"/>
                    </a:solidFill>
                  </a:rPr>
                  <a:t> f, then return F[0, 3] = 0</a:t>
                </a:r>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altLang="zh-CN" sz="1400" dirty="0">
                    <a:solidFill>
                      <a:schemeClr val="accent2"/>
                    </a:solidFill>
                    <a:latin typeface="Times New Roman" panose="02020603050405020304" pitchFamily="18" charset="0"/>
                    <a:ea typeface="Microsoft YaHei" panose="020B0503020204020204" pitchFamily="34" charset="-122"/>
                    <a:cs typeface="Times New Roman" panose="02020603050405020304" pitchFamily="18" charset="0"/>
                  </a:rPr>
                  <a:t>**********cL4</a:t>
                </a:r>
              </a:p>
              <a:p>
                <a:r>
                  <a:rPr lang="en-US"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Return F[1, 5] = 12</a:t>
                </a:r>
                <a:endPar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accent6">
                        <a:lumMod val="50000"/>
                      </a:schemeClr>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C00000"/>
                    </a:solidFill>
                  </a:rPr>
                  <a:t>F[2, 5] </a:t>
                </a:r>
                <a:r>
                  <a:rPr lang="zh-CN" alt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v </a:t>
                </a:r>
                <a:r>
                  <a:rPr lang="zh-CN" altLang="en-US"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Return F[2, 5] = </a:t>
                </a:r>
                <a:r>
                  <a:rPr lang="en-US" altLang="zh-CN" sz="1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22</a:t>
                </a:r>
                <a:endParaRPr lang="en-US" sz="1400" dirty="0">
                  <a:solidFill>
                    <a:srgbClr val="C00000"/>
                  </a:solidFill>
                </a:endParaRPr>
              </a:p>
              <a:p>
                <a:r>
                  <a:rPr lang="en-US" sz="1400" dirty="0">
                    <a:solidFill>
                      <a:srgbClr val="C00000"/>
                    </a:solidFill>
                  </a:rPr>
                  <a:t>======= cL2</a:t>
                </a:r>
              </a:p>
            </p:txBody>
          </p:sp>
        </mc:Choice>
        <mc:Fallback xmlns="">
          <p:sp>
            <p:nvSpPr>
              <p:cNvPr id="9" name="TextBox 8">
                <a:extLst>
                  <a:ext uri="{FF2B5EF4-FFF2-40B4-BE49-F238E27FC236}">
                    <a16:creationId xmlns:a16="http://schemas.microsoft.com/office/drawing/2014/main" id="{39B91BB6-F6A2-4C0D-A4B7-01864A9EBC2C}"/>
                  </a:ext>
                </a:extLst>
              </p:cNvPr>
              <p:cNvSpPr txBox="1">
                <a:spLocks noRot="1" noChangeAspect="1" noMove="1" noResize="1" noEditPoints="1" noAdjustHandles="1" noChangeArrowheads="1" noChangeShapeType="1" noTextEdit="1"/>
              </p:cNvSpPr>
              <p:nvPr/>
            </p:nvSpPr>
            <p:spPr>
              <a:xfrm>
                <a:off x="4013195" y="1312373"/>
                <a:ext cx="4773196" cy="5262979"/>
              </a:xfrm>
              <a:prstGeom prst="rect">
                <a:avLst/>
              </a:prstGeom>
              <a:blipFill>
                <a:blip r:embed="rId5"/>
                <a:stretch>
                  <a:fillRect l="-255" b="-115"/>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160786" y="1557524"/>
            <a:ext cx="109385" cy="107618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EC91FF99-46CE-4596-A10F-E91D5F47F1D1}"/>
              </a:ext>
            </a:extLst>
          </p:cNvPr>
          <p:cNvSpPr/>
          <p:nvPr/>
        </p:nvSpPr>
        <p:spPr>
          <a:xfrm>
            <a:off x="6047578" y="5956663"/>
            <a:ext cx="45719" cy="53948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17911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3231706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96886" y="1232564"/>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2 &lt; W[1]=2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max{MK(0, 2), V[1] + MK(0, 2-W[1] = 2-2=0)}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MK(0,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max{0, V12 + 0)}</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rPr>
                  <a:t>F[1, 2]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96886" y="1232564"/>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28046" y="3879442"/>
            <a:ext cx="199667" cy="155095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17947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5907664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707886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1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t</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MK(0, 5=1) = 0</a:t>
                </a:r>
              </a:p>
              <a:p>
                <a:r>
                  <a:rPr lang="en-US" sz="1400" dirty="0">
                    <a:solidFill>
                      <a:srgbClr val="FF0000"/>
                    </a:solidFill>
                  </a:rPr>
                  <a:t>F[1, 1]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0</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7078861"/>
              </a:xfrm>
              <a:prstGeom prst="rect">
                <a:avLst/>
              </a:prstGeom>
              <a:blipFill>
                <a:blip r:embed="rId4"/>
                <a:stretch>
                  <a:fillRect l="-255" t="-8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87158" y="5039784"/>
            <a:ext cx="138580" cy="1282640"/>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4590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235734380"/>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073751" y="1419330"/>
                <a:ext cx="4773196" cy="686341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F[2, 2] = -1 &lt; 0</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If 2 &lt; W[2]=1 </a:t>
                </a:r>
                <a14:m>
                  <m:oMath xmlns:m="http://schemas.openxmlformats.org/officeDocument/2006/math">
                    <m:r>
                      <a:rPr lang="en-US" sz="1400" i="1" smtClean="0">
                        <a:solidFill>
                          <a:schemeClr val="tx1"/>
                        </a:solidFill>
                        <a:latin typeface="Cambria Math" panose="02040503050406030204" pitchFamily="18" charset="0"/>
                        <a:ea typeface="Cambria Math" panose="02040503050406030204" pitchFamily="18" charset="0"/>
                      </a:rPr>
                      <m:t>→</m:t>
                    </m:r>
                  </m:oMath>
                </a14:m>
                <a:r>
                  <a:rPr lang="en-US" sz="1400" dirty="0">
                    <a:solidFill>
                      <a:schemeClr val="tx1"/>
                    </a:solidFill>
                  </a:rPr>
                  <a:t> f</a:t>
                </a:r>
              </a:p>
              <a:p>
                <a:r>
                  <a:rPr lang="en-US" sz="1400" dirty="0">
                    <a:solidFill>
                      <a:schemeClr val="tx1"/>
                    </a:solidFill>
                  </a:rPr>
                  <a:t>Else v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2-W[2] = 2-1=1)}</a:t>
                </a: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max{MK(1, 2), V[2] + MK(1, 1)}</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max{12, 10 + 0} = 12</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 = 12</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MK(1, 2)  </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F[1, 2] = 12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Return F[2, 2]=0</a:t>
                </a:r>
                <a:endParaRPr lang="en-US" altLang="zh-CN" sz="1400"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chemeClr val="tx1"/>
                    </a:solidFill>
                  </a:rPr>
                  <a:t>F[2, 2] </a:t>
                </a:r>
                <a:r>
                  <a:rPr lang="zh-CN" alt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Return F[2, 2]</a:t>
                </a:r>
                <a:endPar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2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200" dirty="0">
                    <a:solidFill>
                      <a:srgbClr val="C00000"/>
                    </a:solidFill>
                  </a:rPr>
                  <a:t>======= oL2</a:t>
                </a:r>
              </a:p>
              <a:p>
                <a:r>
                  <a:rPr lang="en-US" sz="1200" dirty="0">
                    <a:solidFill>
                      <a:srgbClr val="C00000"/>
                    </a:solidFill>
                  </a:rPr>
                  <a:t>MK(2, 5) = </a:t>
                </a:r>
                <a:r>
                  <a:rPr lang="en-US" sz="1200" dirty="0">
                    <a:solidFill>
                      <a:srgbClr val="3333FF"/>
                    </a:solidFill>
                  </a:rPr>
                  <a:t>22</a:t>
                </a:r>
              </a:p>
              <a:p>
                <a:r>
                  <a:rPr lang="en-US" sz="12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073751" y="1419330"/>
                <a:ext cx="4773196" cy="6863417"/>
              </a:xfrm>
              <a:prstGeom prst="rect">
                <a:avLst/>
              </a:prstGeom>
              <a:blipFill>
                <a:blip r:embed="rId4"/>
                <a:stretch>
                  <a:fillRect l="-255" t="-89"/>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5460349" y="2927427"/>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9358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8051740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58159"/>
                <a:ext cx="9512883" cy="4185761"/>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C00000"/>
                    </a:solidFill>
                  </a:rPr>
                  <a:t>======= oL2</a:t>
                </a:r>
              </a:p>
              <a:p>
                <a:r>
                  <a:rPr lang="en-US" sz="1400" dirty="0">
                    <a:solidFill>
                      <a:srgbClr val="C00000"/>
                    </a:solidFill>
                  </a:rPr>
                  <a:t>MK(2, 5) = </a:t>
                </a:r>
                <a:r>
                  <a:rPr lang="en-US" sz="1400" dirty="0">
                    <a:solidFill>
                      <a:srgbClr val="3333FF"/>
                    </a:solidFill>
                  </a:rPr>
                  <a:t>22</a:t>
                </a:r>
              </a:p>
              <a:p>
                <a:r>
                  <a:rPr lang="en-US" sz="1400" dirty="0">
                    <a:solidFill>
                      <a:srgbClr val="C00000"/>
                    </a:solidFill>
                  </a:rPr>
                  <a:t>======= cL2</a:t>
                </a: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58159"/>
                <a:ext cx="9512883" cy="4185761"/>
              </a:xfrm>
              <a:prstGeom prst="rect">
                <a:avLst/>
              </a:prstGeom>
              <a:blipFill>
                <a:blip r:embed="rId3"/>
                <a:stretch>
                  <a:fillRect l="-192" t="-146" b="-4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6817912" y="3204587"/>
                <a:ext cx="4773196" cy="203132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5]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5 &lt; W[3]=2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5</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5-W[3] = 5-3=2)}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20+12} = 32</a:t>
                </a:r>
                <a:endParaRPr lang="en-US" sz="1400" dirty="0">
                  <a:solidFill>
                    <a:srgbClr val="0000FF"/>
                  </a:solidFill>
                </a:endParaRPr>
              </a:p>
              <a:p>
                <a:r>
                  <a:rPr lang="en-US" sz="1400" dirty="0">
                    <a:solidFill>
                      <a:srgbClr val="0000FF"/>
                    </a:solidFill>
                  </a:rPr>
                  <a:t>F[3, 5]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 = 32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6817912" y="3204587"/>
                <a:ext cx="4773196" cy="2031325"/>
              </a:xfrm>
              <a:prstGeom prst="rect">
                <a:avLst/>
              </a:prstGeom>
              <a:blipFill>
                <a:blip r:embed="rId4"/>
                <a:stretch>
                  <a:fillRect l="-255" t="-299" b="-1493"/>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7336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741615045"/>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606874"/>
                <a:ext cx="4981004" cy="440120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+++++++++cL2</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606874"/>
                <a:ext cx="4981004" cy="4401205"/>
              </a:xfrm>
              <a:prstGeom prst="rect">
                <a:avLst/>
              </a:prstGeom>
              <a:blipFill>
                <a:blip r:embed="rId4"/>
                <a:stretch>
                  <a:fillRect l="-244" t="-138" b="-138"/>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11233402" y="3342652"/>
            <a:ext cx="123378" cy="1755193"/>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5418245" y="6527255"/>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651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BC5B-5853-45BB-A585-BEDCE6E0F7E2}"/>
              </a:ext>
            </a:extLst>
          </p:cNvPr>
          <p:cNvSpPr>
            <a:spLocks noGrp="1"/>
          </p:cNvSpPr>
          <p:nvPr>
            <p:ph type="title"/>
          </p:nvPr>
        </p:nvSpPr>
        <p:spPr/>
        <p:txBody>
          <a:bodyPr>
            <a:normAutofit/>
          </a:bodyPr>
          <a:lstStyle/>
          <a:p>
            <a:r>
              <a:rPr lang="en-US" sz="3600" dirty="0"/>
              <a:t>Chapter 06-06 Dynamic Programming</a:t>
            </a:r>
            <a:br>
              <a:rPr lang="en-US" sz="3600" dirty="0"/>
            </a:br>
            <a:r>
              <a:rPr lang="en-US" sz="3600" dirty="0"/>
              <a:t>Knapsack Problem</a:t>
            </a:r>
          </a:p>
        </p:txBody>
      </p:sp>
      <p:sp>
        <p:nvSpPr>
          <p:cNvPr id="4" name="TextBox 3">
            <a:extLst>
              <a:ext uri="{FF2B5EF4-FFF2-40B4-BE49-F238E27FC236}">
                <a16:creationId xmlns:a16="http://schemas.microsoft.com/office/drawing/2014/main" id="{094C3916-0BD0-42F1-8EA3-50DF258B80A7}"/>
              </a:ext>
            </a:extLst>
          </p:cNvPr>
          <p:cNvSpPr txBox="1"/>
          <p:nvPr/>
        </p:nvSpPr>
        <p:spPr>
          <a:xfrm>
            <a:off x="1105987" y="2005533"/>
            <a:ext cx="9300755" cy="2846933"/>
          </a:xfrm>
          <a:prstGeom prst="rect">
            <a:avLst/>
          </a:prstGeom>
          <a:noFill/>
        </p:spPr>
        <p:txBody>
          <a:bodyPr wrap="square">
            <a:spAutoFit/>
          </a:bodyPr>
          <a:lstStyle/>
          <a:p>
            <a:pPr marL="461963" marR="0" lvl="0"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Equivalently, a transport plan that has to deliver the most valuable set of items to a remote location without exceeding the plan’s capacity. </a:t>
            </a:r>
          </a:p>
        </p:txBody>
      </p:sp>
    </p:spTree>
    <p:extLst>
      <p:ext uri="{BB962C8B-B14F-4D97-AF65-F5344CB8AC3E}">
        <p14:creationId xmlns:p14="http://schemas.microsoft.com/office/powerpoint/2010/main" val="28245917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692455182"/>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26297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If 3 &lt; W[1]=2 </a:t>
                </a:r>
                <a14:m>
                  <m:oMath xmlns:m="http://schemas.openxmlformats.org/officeDocument/2006/math">
                    <m:r>
                      <a:rPr lang="en-US" sz="1400" i="1" smtClean="0">
                        <a:solidFill>
                          <a:srgbClr val="FF0000"/>
                        </a:solidFill>
                        <a:latin typeface="Cambria Math" panose="02040503050406030204" pitchFamily="18" charset="0"/>
                        <a:ea typeface="Cambria Math" panose="02040503050406030204" pitchFamily="18" charset="0"/>
                      </a:rPr>
                      <m:t>→</m:t>
                    </m:r>
                  </m:oMath>
                </a14:m>
                <a:r>
                  <a:rPr lang="en-US" sz="1400" dirty="0">
                    <a:solidFill>
                      <a:srgbClr val="FF0000"/>
                    </a:solidFill>
                  </a:rPr>
                  <a:t> f</a:t>
                </a:r>
              </a:p>
              <a:p>
                <a:r>
                  <a:rPr lang="en-US" sz="1400" dirty="0">
                    <a:solidFill>
                      <a:srgbClr val="FF0000"/>
                    </a:solidFill>
                  </a:rPr>
                  <a:t>Else v </a:t>
                </a:r>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max{MK(0, 3), V[1] + MK(0, 3-W[1] = 3-2=1)}</a:t>
                </a:r>
              </a:p>
              <a:p>
                <a:r>
                  <a:rPr lang="zh-CN" alt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max{0, 12 + MK(0, 1)}= 12</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F[1, 3] = 12;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262979"/>
              </a:xfrm>
              <a:prstGeom prst="rect">
                <a:avLst/>
              </a:prstGeom>
              <a:blipFill>
                <a:blip r:embed="rId4"/>
                <a:stretch>
                  <a:fillRect l="-244" t="-116"/>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7467357" y="4744334"/>
            <a:ext cx="100392" cy="1346522"/>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10068622" y="5430658"/>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33946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219832184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504753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W[2]=1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3-W[2] = 3-1=2)}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V[2] + MK(1, 2)}</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MK(1,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12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10 + 12}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5047536"/>
              </a:xfrm>
              <a:prstGeom prst="rect">
                <a:avLst/>
              </a:prstGeom>
              <a:blipFill>
                <a:blip r:embed="rId4"/>
                <a:stretch>
                  <a:fillRect l="-244" t="-120"/>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243391" y="3874429"/>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5901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280647761"/>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766868"/>
                <a:ext cx="9512883" cy="3323987"/>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766868"/>
                <a:ext cx="9512883" cy="3323987"/>
              </a:xfrm>
              <a:prstGeom prst="rect">
                <a:avLst/>
              </a:prstGeom>
              <a:blipFill>
                <a:blip r:embed="rId3"/>
                <a:stretch>
                  <a:fillRect l="-192" t="-367" b="-7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32779D9-894D-4776-AE75-8B18F008F939}"/>
                  </a:ext>
                </a:extLst>
              </p:cNvPr>
              <p:cNvSpPr txBox="1"/>
              <p:nvPr/>
            </p:nvSpPr>
            <p:spPr>
              <a:xfrm>
                <a:off x="3434372" y="2228258"/>
                <a:ext cx="4981004" cy="461664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F[3, 3] = -1 &lt; 0</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If 3 &lt; W[3]=3 </a:t>
                </a:r>
                <a14:m>
                  <m:oMath xmlns:m="http://schemas.openxmlformats.org/officeDocument/2006/math">
                    <m:r>
                      <a:rPr lang="en-US" sz="1400" i="1" smtClean="0">
                        <a:solidFill>
                          <a:srgbClr val="0000FF"/>
                        </a:solidFill>
                        <a:latin typeface="Cambria Math" panose="02040503050406030204" pitchFamily="18" charset="0"/>
                        <a:ea typeface="Cambria Math" panose="02040503050406030204" pitchFamily="18" charset="0"/>
                      </a:rPr>
                      <m:t>→</m:t>
                    </m:r>
                  </m:oMath>
                </a14:m>
                <a:r>
                  <a:rPr lang="en-US" sz="1400" dirty="0">
                    <a:solidFill>
                      <a:srgbClr val="0000FF"/>
                    </a:solidFill>
                  </a:rPr>
                  <a:t> f</a:t>
                </a:r>
              </a:p>
              <a:p>
                <a:r>
                  <a:rPr lang="en-US" sz="1400" dirty="0">
                    <a:solidFill>
                      <a:srgbClr val="0000FF"/>
                    </a:solidFill>
                  </a:rPr>
                  <a:t>Else v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V[3] + MK(2, 3-W[3] = 3-3=0)}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 + </a:t>
                </a:r>
                <a:r>
                  <a:rPr lang="en-US" altLang="zh-CN" sz="1400"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MK(2, 0)}</a:t>
                </a:r>
                <a:r>
                  <a:rPr lang="en-US" sz="1400" dirty="0">
                    <a:solidFill>
                      <a:srgbClr val="0000FF"/>
                    </a:solidFill>
                  </a:rPr>
                  <a:t>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22</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20+0}</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F[3, 3] = 22</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mc:Choice>
        <mc:Fallback xmlns="">
          <p:sp>
            <p:nvSpPr>
              <p:cNvPr id="8" name="TextBox 7">
                <a:extLst>
                  <a:ext uri="{FF2B5EF4-FFF2-40B4-BE49-F238E27FC236}">
                    <a16:creationId xmlns:a16="http://schemas.microsoft.com/office/drawing/2014/main" id="{932779D9-894D-4776-AE75-8B18F008F939}"/>
                  </a:ext>
                </a:extLst>
              </p:cNvPr>
              <p:cNvSpPr txBox="1">
                <a:spLocks noRot="1" noChangeAspect="1" noMove="1" noResize="1" noEditPoints="1" noAdjustHandles="1" noChangeArrowheads="1" noChangeShapeType="1" noTextEdit="1"/>
              </p:cNvSpPr>
              <p:nvPr/>
            </p:nvSpPr>
            <p:spPr>
              <a:xfrm>
                <a:off x="3434372" y="2228258"/>
                <a:ext cx="4981004" cy="4616648"/>
              </a:xfrm>
              <a:prstGeom prst="rect">
                <a:avLst/>
              </a:prstGeom>
              <a:blipFill>
                <a:blip r:embed="rId4"/>
                <a:stretch>
                  <a:fillRect l="-244" t="-132" b="-132"/>
                </a:stretch>
              </a:blipFill>
            </p:spPr>
            <p:txBody>
              <a:bodyPr/>
              <a:lstStyle/>
              <a:p>
                <a:r>
                  <a:rPr lang="en-US">
                    <a:noFill/>
                  </a:rPr>
                  <a:t> </a:t>
                </a:r>
              </a:p>
            </p:txBody>
          </p:sp>
        </mc:Fallback>
      </mc:AlternateContent>
      <p:sp>
        <p:nvSpPr>
          <p:cNvPr id="10" name="Right Brace 9">
            <a:extLst>
              <a:ext uri="{FF2B5EF4-FFF2-40B4-BE49-F238E27FC236}">
                <a16:creationId xmlns:a16="http://schemas.microsoft.com/office/drawing/2014/main" id="{95BCF709-BE6F-41E9-AE88-6C88894E9FC8}"/>
              </a:ext>
            </a:extLst>
          </p:cNvPr>
          <p:cNvSpPr/>
          <p:nvPr/>
        </p:nvSpPr>
        <p:spPr>
          <a:xfrm>
            <a:off x="6052130" y="2521505"/>
            <a:ext cx="87740" cy="1539317"/>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41FC2C93-F72C-439C-97FF-8B682836D3BD}"/>
              </a:ext>
            </a:extLst>
          </p:cNvPr>
          <p:cNvSpPr/>
          <p:nvPr/>
        </p:nvSpPr>
        <p:spPr>
          <a:xfrm>
            <a:off x="9720280" y="6266659"/>
            <a:ext cx="65239" cy="416665"/>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04302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770" y="267260"/>
            <a:ext cx="9059159" cy="2646878"/>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6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16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16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271013" y="1849560"/>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417053" y="1887548"/>
            <a:ext cx="506154" cy="334743"/>
          </a:xfrm>
          <a:prstGeom prst="rect">
            <a:avLst/>
          </a:prstGeom>
          <a:noFill/>
          <a:ln>
            <a:noFill/>
          </a:ln>
        </p:spPr>
      </p:pic>
      <p:sp>
        <p:nvSpPr>
          <p:cNvPr id="5" name="Rectangle 4">
            <a:extLst>
              <a:ext uri="{FF2B5EF4-FFF2-40B4-BE49-F238E27FC236}">
                <a16:creationId xmlns:a16="http://schemas.microsoft.com/office/drawing/2014/main" id="{00949756-EEC7-4DEE-A45C-7A1783059343}"/>
              </a:ext>
            </a:extLst>
          </p:cNvPr>
          <p:cNvSpPr/>
          <p:nvPr/>
        </p:nvSpPr>
        <p:spPr>
          <a:xfrm>
            <a:off x="5483484" y="253971"/>
            <a:ext cx="58637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dirty="0" err="1">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chemeClr val="tx1"/>
                </a:solidFill>
                <a:latin typeface="Times New Roman" panose="02020603050405020304" pitchFamily="18" charset="0"/>
                <a:ea typeface="Microsoft YaHei" panose="020B0503020204020204" pitchFamily="34" charset="-122"/>
                <a:cs typeface="Times New Roman" panose="02020603050405020304" pitchFamily="18" charset="0"/>
              </a:rPr>
              <a:t>1, j),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graphicFrame>
        <p:nvGraphicFramePr>
          <p:cNvPr id="6" name="Table 5">
            <a:extLst>
              <a:ext uri="{FF2B5EF4-FFF2-40B4-BE49-F238E27FC236}">
                <a16:creationId xmlns:a16="http://schemas.microsoft.com/office/drawing/2014/main" id="{9D9E4EF4-3B04-4AA0-B738-B10F33FF7DFD}"/>
              </a:ext>
            </a:extLst>
          </p:cNvPr>
          <p:cNvGraphicFramePr>
            <a:graphicFrameLocks noGrp="1"/>
          </p:cNvGraphicFramePr>
          <p:nvPr>
            <p:extLst>
              <p:ext uri="{D42A27DB-BD31-4B8C-83A1-F6EECF244321}">
                <p14:modId xmlns:p14="http://schemas.microsoft.com/office/powerpoint/2010/main" val="1776129304"/>
              </p:ext>
            </p:extLst>
          </p:nvPr>
        </p:nvGraphicFramePr>
        <p:xfrm>
          <a:off x="7176763" y="900302"/>
          <a:ext cx="4414345" cy="1977465"/>
        </p:xfrm>
        <a:graphic>
          <a:graphicData uri="http://schemas.openxmlformats.org/drawingml/2006/table">
            <a:tbl>
              <a:tblPr firstRow="1" firstCol="1" bandRow="1">
                <a:tableStyleId>{5C22544A-7EE6-4342-B048-85BDC9FD1C3A}</a:tableStyleId>
              </a:tblPr>
              <a:tblGrid>
                <a:gridCol w="1365117">
                  <a:extLst>
                    <a:ext uri="{9D8B030D-6E8A-4147-A177-3AD203B41FA5}">
                      <a16:colId xmlns:a16="http://schemas.microsoft.com/office/drawing/2014/main" val="20000"/>
                    </a:ext>
                  </a:extLst>
                </a:gridCol>
                <a:gridCol w="435604">
                  <a:extLst>
                    <a:ext uri="{9D8B030D-6E8A-4147-A177-3AD203B41FA5}">
                      <a16:colId xmlns:a16="http://schemas.microsoft.com/office/drawing/2014/main" val="20001"/>
                    </a:ext>
                  </a:extLst>
                </a:gridCol>
                <a:gridCol w="435604">
                  <a:extLst>
                    <a:ext uri="{9D8B030D-6E8A-4147-A177-3AD203B41FA5}">
                      <a16:colId xmlns:a16="http://schemas.microsoft.com/office/drawing/2014/main" val="20002"/>
                    </a:ext>
                  </a:extLst>
                </a:gridCol>
                <a:gridCol w="435604">
                  <a:extLst>
                    <a:ext uri="{9D8B030D-6E8A-4147-A177-3AD203B41FA5}">
                      <a16:colId xmlns:a16="http://schemas.microsoft.com/office/drawing/2014/main" val="20003"/>
                    </a:ext>
                  </a:extLst>
                </a:gridCol>
                <a:gridCol w="435604">
                  <a:extLst>
                    <a:ext uri="{9D8B030D-6E8A-4147-A177-3AD203B41FA5}">
                      <a16:colId xmlns:a16="http://schemas.microsoft.com/office/drawing/2014/main" val="20004"/>
                    </a:ext>
                  </a:extLst>
                </a:gridCol>
                <a:gridCol w="435604">
                  <a:extLst>
                    <a:ext uri="{9D8B030D-6E8A-4147-A177-3AD203B41FA5}">
                      <a16:colId xmlns:a16="http://schemas.microsoft.com/office/drawing/2014/main" val="20005"/>
                    </a:ext>
                  </a:extLst>
                </a:gridCol>
                <a:gridCol w="435604">
                  <a:extLst>
                    <a:ext uri="{9D8B030D-6E8A-4147-A177-3AD203B41FA5}">
                      <a16:colId xmlns:a16="http://schemas.microsoft.com/office/drawing/2014/main" val="20006"/>
                    </a:ext>
                  </a:extLst>
                </a:gridCol>
                <a:gridCol w="435604">
                  <a:extLst>
                    <a:ext uri="{9D8B030D-6E8A-4147-A177-3AD203B41FA5}">
                      <a16:colId xmlns:a16="http://schemas.microsoft.com/office/drawing/2014/main" val="20007"/>
                    </a:ext>
                  </a:extLst>
                </a:gridCol>
              </a:tblGrid>
              <a:tr h="282495">
                <a:tc rowSpan="2">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initialization</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capacity j</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2495">
                <a:tc vMerge="1">
                  <a:txBody>
                    <a:bodyPr/>
                    <a:lstStyle/>
                    <a:p>
                      <a:endParaRPr lang="en-US"/>
                    </a:p>
                  </a:txBody>
                  <a:tcPr/>
                </a:tc>
                <a:tc>
                  <a:txBody>
                    <a:bodyPr/>
                    <a:lstStyle/>
                    <a:p>
                      <a:pPr marL="0" marR="0" algn="ctr">
                        <a:spcBef>
                          <a:spcPts val="0"/>
                        </a:spcBef>
                        <a:spcAft>
                          <a:spcPts val="0"/>
                        </a:spcAft>
                      </a:pPr>
                      <a:r>
                        <a:rPr lang="en-US" sz="1600" dirty="0" err="1">
                          <a:solidFill>
                            <a:schemeClr val="tx1"/>
                          </a:solidFill>
                          <a:effectLst/>
                          <a:latin typeface="Times New Roman" panose="02020603050405020304" pitchFamily="18" charset="0"/>
                          <a:cs typeface="Times New Roman" panose="02020603050405020304" pitchFamily="18" charset="0"/>
                        </a:rPr>
                        <a:t>i</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1</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3</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5</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 </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0</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=2,  v</a:t>
                      </a:r>
                      <a:r>
                        <a:rPr lang="en-US" sz="1600" baseline="-25000">
                          <a:solidFill>
                            <a:schemeClr val="tx1"/>
                          </a:solidFill>
                          <a:effectLst/>
                          <a:latin typeface="Times New Roman" panose="02020603050405020304" pitchFamily="18" charset="0"/>
                          <a:cs typeface="Times New Roman" panose="02020603050405020304" pitchFamily="18" charset="0"/>
                        </a:rPr>
                        <a:t>1</a:t>
                      </a:r>
                      <a:r>
                        <a:rPr lang="en-US" sz="1600">
                          <a:solidFill>
                            <a:schemeClr val="tx1"/>
                          </a:solidFill>
                          <a:effectLst/>
                          <a:latin typeface="Times New Roman" panose="02020603050405020304" pitchFamily="18" charset="0"/>
                          <a:cs typeface="Times New Roman" panose="02020603050405020304" pitchFamily="18" charset="0"/>
                        </a:rPr>
                        <a:t> = 12</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1</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 0</a:t>
                      </a:r>
                      <a:r>
                        <a:rPr lang="en-US" sz="1600" baseline="-250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=1,  v</a:t>
                      </a:r>
                      <a:r>
                        <a:rPr lang="en-US" sz="1600" baseline="-25000">
                          <a:solidFill>
                            <a:schemeClr val="tx1"/>
                          </a:solidFill>
                          <a:effectLst/>
                          <a:latin typeface="Times New Roman" panose="02020603050405020304" pitchFamily="18" charset="0"/>
                          <a:cs typeface="Times New Roman" panose="02020603050405020304" pitchFamily="18" charset="0"/>
                        </a:rPr>
                        <a:t>2</a:t>
                      </a:r>
                      <a:r>
                        <a:rPr lang="en-US" sz="1600">
                          <a:solidFill>
                            <a:schemeClr val="tx1"/>
                          </a:solidFill>
                          <a:effectLst/>
                          <a:latin typeface="Times New Roman" panose="02020603050405020304" pitchFamily="18" charset="0"/>
                          <a:cs typeface="Times New Roman" panose="02020603050405020304" pitchFamily="18" charset="0"/>
                        </a:rPr>
                        <a:t> = 10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2</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82495">
                <a:tc>
                  <a:txBody>
                    <a:bodyPr/>
                    <a:lstStyle/>
                    <a:p>
                      <a:pPr marL="0" marR="0">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w</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=3,  v</a:t>
                      </a:r>
                      <a:r>
                        <a:rPr lang="en-US" sz="1600" baseline="-25000">
                          <a:solidFill>
                            <a:schemeClr val="tx1"/>
                          </a:solidFill>
                          <a:effectLst/>
                          <a:latin typeface="Times New Roman" panose="02020603050405020304" pitchFamily="18" charset="0"/>
                          <a:cs typeface="Times New Roman" panose="02020603050405020304" pitchFamily="18" charset="0"/>
                        </a:rPr>
                        <a:t>3</a:t>
                      </a:r>
                      <a:r>
                        <a:rPr lang="en-US" sz="1600">
                          <a:solidFill>
                            <a:schemeClr val="tx1"/>
                          </a:solidFill>
                          <a:effectLst/>
                          <a:latin typeface="Times New Roman" panose="02020603050405020304" pitchFamily="18" charset="0"/>
                          <a:cs typeface="Times New Roman" panose="02020603050405020304" pitchFamily="18" charset="0"/>
                        </a:rPr>
                        <a:t> = 20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3</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32</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282495">
                <a:tc>
                  <a:txBody>
                    <a:bodyPr/>
                    <a:lstStyle/>
                    <a:p>
                      <a:pPr marL="0" marR="0">
                        <a:spcBef>
                          <a:spcPts val="0"/>
                        </a:spcBef>
                        <a:spcAft>
                          <a:spcPts val="0"/>
                        </a:spcAft>
                      </a:pPr>
                      <a:r>
                        <a:rPr lang="en-US" sz="1600" dirty="0">
                          <a:solidFill>
                            <a:schemeClr val="tx1"/>
                          </a:solidFill>
                          <a:effectLst/>
                          <a:latin typeface="Times New Roman" panose="02020603050405020304" pitchFamily="18" charset="0"/>
                          <a:cs typeface="Times New Roman" panose="02020603050405020304" pitchFamily="18" charset="0"/>
                        </a:rPr>
                        <a:t>w</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=2,  v</a:t>
                      </a:r>
                      <a:r>
                        <a:rPr lang="en-US" sz="1600" baseline="-25000" dirty="0">
                          <a:solidFill>
                            <a:schemeClr val="tx1"/>
                          </a:solidFill>
                          <a:effectLst/>
                          <a:latin typeface="Times New Roman" panose="02020603050405020304" pitchFamily="18" charset="0"/>
                          <a:cs typeface="Times New Roman" panose="02020603050405020304" pitchFamily="18" charset="0"/>
                        </a:rPr>
                        <a:t>4</a:t>
                      </a:r>
                      <a:r>
                        <a:rPr lang="en-US" sz="1600" dirty="0">
                          <a:solidFill>
                            <a:schemeClr val="tx1"/>
                          </a:solidFill>
                          <a:effectLst/>
                          <a:latin typeface="Times New Roman" panose="02020603050405020304" pitchFamily="18" charset="0"/>
                          <a:cs typeface="Times New Roman" panose="02020603050405020304" pitchFamily="18" charset="0"/>
                        </a:rPr>
                        <a:t> = 15</a:t>
                      </a:r>
                      <a:endParaRPr lang="en-US" sz="16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4</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Times New Roman" panose="02020603050405020304" pitchFamily="18" charset="0"/>
                          <a:cs typeface="Times New Roman" panose="02020603050405020304" pitchFamily="18" charset="0"/>
                        </a:rPr>
                        <a:t>0</a:t>
                      </a:r>
                      <a:endParaRPr lang="en-US" sz="16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37</a:t>
                      </a:r>
                      <a:r>
                        <a:rPr kumimoji="0" lang="en-US" sz="16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BF17B0-D0A3-44AC-AAFF-61B91CA970CF}"/>
                  </a:ext>
                </a:extLst>
              </p:cNvPr>
              <p:cNvSpPr txBox="1"/>
              <p:nvPr/>
            </p:nvSpPr>
            <p:spPr>
              <a:xfrm>
                <a:off x="477046" y="2924978"/>
                <a:ext cx="9512883" cy="3970318"/>
              </a:xfrm>
              <a:prstGeom prst="rect">
                <a:avLst/>
              </a:prstGeom>
              <a:noFill/>
            </p:spPr>
            <p:txBody>
              <a:bodyPr wrap="square" rtlCol="0">
                <a:spAutoFit/>
              </a:bodyPr>
              <a:lstStyle/>
              <a:p>
                <a:r>
                  <a:rPr lang="en-US" sz="1400" dirty="0"/>
                  <a:t>-------------oL0</a:t>
                </a:r>
              </a:p>
              <a:p>
                <a:r>
                  <a:rPr lang="en-US" sz="1400" dirty="0"/>
                  <a:t>MK(4, 5)</a:t>
                </a:r>
              </a:p>
              <a:p>
                <a:r>
                  <a:rPr lang="en-US" sz="1400" dirty="0"/>
                  <a:t>If F[4, 5] = -1 &lt; 0</a:t>
                </a:r>
              </a:p>
              <a:p>
                <a:r>
                  <a:rPr lang="en-US" sz="1400" dirty="0"/>
                  <a:t>If 5 &lt; W[4] = 2 </a:t>
                </a:r>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a:t> f</a:t>
                </a:r>
              </a:p>
              <a:p>
                <a:r>
                  <a:rPr lang="en-US" sz="1400" dirty="0"/>
                  <a:t>Else v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V[4] + MK[3, 5-W[4] = 5-2=3]}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 3]}</a:t>
                </a:r>
              </a:p>
              <a:p>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15 +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22}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max{</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MK(32,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37</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p>
              <a:p>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a:t>
                </a:r>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37</a:t>
                </a:r>
                <a:endPar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5)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5] = 32</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MK(3,3) = 22</a:t>
                </a:r>
              </a:p>
              <a:p>
                <a:r>
                  <a:rPr lang="en-US"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++++++cL1</a:t>
                </a:r>
                <a:endParaRPr lang="en-US" sz="1400" dirty="0">
                  <a:solidFill>
                    <a:srgbClr val="FF0000"/>
                  </a:solidFill>
                </a:endParaRPr>
              </a:p>
              <a:p>
                <a:r>
                  <a:rPr lang="en-US" sz="1400" dirty="0"/>
                  <a:t>F[4, 5] </a:t>
                </a:r>
                <a:r>
                  <a:rPr lang="zh-CN" alt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F[4, 5]</a:t>
                </a:r>
              </a:p>
              <a:p>
                <a:r>
                  <a:rPr lang="en-US" sz="1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-----------cL0</a:t>
                </a:r>
                <a:endParaRPr lang="en-US" sz="1400" dirty="0"/>
              </a:p>
            </p:txBody>
          </p:sp>
        </mc:Choice>
        <mc:Fallback xmlns="">
          <p:sp>
            <p:nvSpPr>
              <p:cNvPr id="7" name="TextBox 6">
                <a:extLst>
                  <a:ext uri="{FF2B5EF4-FFF2-40B4-BE49-F238E27FC236}">
                    <a16:creationId xmlns:a16="http://schemas.microsoft.com/office/drawing/2014/main" id="{05BF17B0-D0A3-44AC-AAFF-61B91CA970CF}"/>
                  </a:ext>
                </a:extLst>
              </p:cNvPr>
              <p:cNvSpPr txBox="1">
                <a:spLocks noRot="1" noChangeAspect="1" noMove="1" noResize="1" noEditPoints="1" noAdjustHandles="1" noChangeArrowheads="1" noChangeShapeType="1" noTextEdit="1"/>
              </p:cNvSpPr>
              <p:nvPr/>
            </p:nvSpPr>
            <p:spPr>
              <a:xfrm>
                <a:off x="477046" y="2924978"/>
                <a:ext cx="9512883" cy="3970318"/>
              </a:xfrm>
              <a:prstGeom prst="rect">
                <a:avLst/>
              </a:prstGeom>
              <a:blipFill>
                <a:blip r:embed="rId3"/>
                <a:stretch>
                  <a:fillRect l="-192" t="-307" b="-46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32779D9-894D-4776-AE75-8B18F008F939}"/>
              </a:ext>
            </a:extLst>
          </p:cNvPr>
          <p:cNvSpPr txBox="1"/>
          <p:nvPr/>
        </p:nvSpPr>
        <p:spPr>
          <a:xfrm>
            <a:off x="5383393" y="3317670"/>
            <a:ext cx="4981004" cy="310854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++++++oL1</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MK(3, 3) </a:t>
            </a:r>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 22</a:t>
            </a:r>
            <a:endParaRPr lang="en-US" sz="1400" dirty="0">
              <a:solidFill>
                <a:srgbClr val="0000FF"/>
              </a:solidFill>
            </a:endParaRPr>
          </a:p>
          <a:p>
            <a:r>
              <a:rPr lang="en-US" sz="1400" dirty="0">
                <a:solidFill>
                  <a:srgbClr val="0000FF"/>
                </a:solidFill>
              </a:rPr>
              <a:t>=========oL2</a:t>
            </a:r>
          </a:p>
          <a:p>
            <a:r>
              <a:rPr lang="en-US" altLang="zh-CN" sz="1400" dirty="0">
                <a:solidFill>
                  <a:srgbClr val="C00000"/>
                </a:solidFill>
                <a:latin typeface="Times New Roman" panose="02020603050405020304" pitchFamily="18" charset="0"/>
                <a:ea typeface="Microsoft YaHei" panose="020B0503020204020204" pitchFamily="34" charset="-122"/>
                <a:cs typeface="Times New Roman" panose="02020603050405020304" pitchFamily="18" charset="0"/>
              </a:rPr>
              <a:t>MK(2, 3</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 22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+++++++++oL3</a:t>
            </a:r>
          </a:p>
          <a:p>
            <a:r>
              <a:rPr lang="en-US" altLang="zh-CN" sz="14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MK(1, 3)   return F[1, 3] = 12</a:t>
            </a: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+++++++++cL3</a:t>
            </a:r>
          </a:p>
          <a:p>
            <a:r>
              <a:rPr lang="en-US" sz="1400" dirty="0">
                <a:solidFill>
                  <a:srgbClr val="0000FF"/>
                </a:solidFill>
              </a:rPr>
              <a:t>F[2,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F[2,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1400" dirty="0">
                <a:solidFill>
                  <a:srgbClr val="0000FF"/>
                </a:solidFill>
              </a:rPr>
              <a:t>=========cL2</a:t>
            </a:r>
          </a:p>
          <a:p>
            <a:r>
              <a:rPr lang="en-US" sz="1400" dirty="0">
                <a:solidFill>
                  <a:srgbClr val="0000FF"/>
                </a:solidFill>
              </a:rPr>
              <a:t>F[3, 3] </a:t>
            </a:r>
            <a:r>
              <a:rPr lang="zh-CN" alt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p>
          <a:p>
            <a:r>
              <a:rPr lang="en-US"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Return F[3, 3] </a:t>
            </a:r>
            <a:endPar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altLang="zh-CN" sz="1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cL1</a:t>
            </a:r>
            <a:endParaRPr lang="en-US" sz="1400" dirty="0">
              <a:solidFill>
                <a:srgbClr val="0000FF"/>
              </a:solidFill>
            </a:endParaRPr>
          </a:p>
        </p:txBody>
      </p:sp>
      <p:sp>
        <p:nvSpPr>
          <p:cNvPr id="11" name="Right Brace 10">
            <a:extLst>
              <a:ext uri="{FF2B5EF4-FFF2-40B4-BE49-F238E27FC236}">
                <a16:creationId xmlns:a16="http://schemas.microsoft.com/office/drawing/2014/main" id="{41FC2C93-F72C-439C-97FF-8B682836D3BD}"/>
              </a:ext>
            </a:extLst>
          </p:cNvPr>
          <p:cNvSpPr/>
          <p:nvPr/>
        </p:nvSpPr>
        <p:spPr>
          <a:xfrm>
            <a:off x="4693921" y="2972370"/>
            <a:ext cx="423806" cy="1989729"/>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88448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6" y="621287"/>
            <a:ext cx="9361534" cy="2462213"/>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(MF) to the instance considered in Example 1.  The table in Figure 8.6 gives the results.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This MF method computes only 11 entries of nontrivial values, whereas the version in Example 1 computes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4 *5 = 20 entries of nontrivial values;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not those in row 0 or in column 0).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469760584"/>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0</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rgbClr val="0000FF"/>
                          </a:solidFill>
                          <a:effectLst/>
                          <a:latin typeface="Times New Roman" panose="02020603050405020304" pitchFamily="18" charset="0"/>
                          <a:cs typeface="Times New Roman" panose="02020603050405020304" pitchFamily="18" charset="0"/>
                        </a:rPr>
                        <a:t>12</a:t>
                      </a:r>
                      <a:endParaRPr lang="en-US" sz="2200" b="1"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12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22</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a:solidFill>
                            <a:schemeClr val="tx1"/>
                          </a:solidFill>
                          <a:effectLst/>
                          <a:latin typeface="Times New Roman" panose="02020603050405020304" pitchFamily="18" charset="0"/>
                          <a:cs typeface="Times New Roman" panose="02020603050405020304" pitchFamily="18" charset="0"/>
                        </a:rPr>
                        <a:t>32</a:t>
                      </a:r>
                      <a:endParaRPr lang="en-US" sz="2200" b="1">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37</a:t>
                      </a:r>
                      <a:endParaRPr lang="en-US" sz="2200" b="1"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15585" flipH="1" flipV="1">
            <a:off x="922226" y="3688461"/>
            <a:ext cx="585707" cy="388948"/>
          </a:xfrm>
          <a:prstGeom prst="rect">
            <a:avLst/>
          </a:prstGeom>
          <a:noFill/>
          <a:ln>
            <a:noFill/>
          </a:ln>
        </p:spPr>
      </p:pic>
    </p:spTree>
    <p:extLst>
      <p:ext uri="{BB962C8B-B14F-4D97-AF65-F5344CB8AC3E}">
        <p14:creationId xmlns:p14="http://schemas.microsoft.com/office/powerpoint/2010/main" val="1217755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1699213126"/>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2152101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13735" y="375004"/>
                <a:ext cx="8906219" cy="6097695"/>
              </a:xfrm>
              <a:prstGeom prst="rect">
                <a:avLst/>
              </a:prstGeom>
            </p:spPr>
            <p:txBody>
              <a:bodyPr wrap="square">
                <a:spAutoFit/>
              </a:bodyPr>
              <a:lstStyle/>
              <a:p>
                <a:r>
                  <a:rPr lang="en-US" sz="26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Determine how efficient this MF version is in the worse case.</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brute-force method, compute at most </a:t>
                </a:r>
                <a14:m>
                  <m:oMath xmlns:m="http://schemas.openxmlformats.org/officeDocument/2006/math">
                    <m:sSup>
                      <m:sSup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in the (n-</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baseline="30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row.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most the total number of entries computed is </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- 1.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instance for which about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entries are computed is:</a:t>
                </a:r>
              </a:p>
              <a:p>
                <a:pPr lvl="1"/>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𝑖</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1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and W = </a:t>
                </a:r>
                <a14:m>
                  <m:oMath xmlns:m="http://schemas.openxmlformats.org/officeDocument/2006/math">
                    <m:sSup>
                      <m:sSup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sSupPr>
                      <m:e>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e>
                      <m:sup>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sup>
                    </m:sSup>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- 2.</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is </a:t>
                </a:r>
                <a14:m>
                  <m:oMath xmlns:m="http://schemas.openxmlformats.org/officeDocument/2006/math">
                    <m:r>
                      <a:rPr lang="en-US" sz="2200" i="1">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(bound in terms of only n items).</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But the worst-case number of entries computed is </a:t>
                </a:r>
                <a14:m>
                  <m:oMath xmlns:m="http://schemas.openxmlformats.org/officeDocument/2006/math">
                    <m:r>
                      <a:rPr lang="en-US" sz="2200" i="1" smtClean="0">
                        <a:solidFill>
                          <a:srgbClr val="3333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for n items and weight W.  (i.e., let obtain a bound in terms of n and W combined).</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Let n = W+1 and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for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then the total number of entries computed is about</a:t>
                </a:r>
              </a:p>
              <a:p>
                <a:pPr lvl="2"/>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+ 2 + 3 + … + n = </a:t>
                </a:r>
                <a14:m>
                  <m:oMath xmlns:m="http://schemas.openxmlformats.org/officeDocument/2006/math">
                    <m:f>
                      <m:fPr>
                        <m:ctrlPr>
                          <a:rPr lang="en-US" sz="220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ea typeface="Microsoft YaHei" panose="020B0503020204020204" pitchFamily="34" charset="-122"/>
                    <a:cs typeface="Times New Roman" panose="02020603050405020304" pitchFamily="18" charset="0"/>
                  </a:rPr>
                  <a:t> </a:t>
                </a:r>
                <a14:m>
                  <m:oMath xmlns:m="http://schemas.openxmlformats.org/officeDocument/2006/math">
                    <m:f>
                      <m:fPr>
                        <m:ctrlP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ctrlPr>
                      </m:fPr>
                      <m:num>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𝑊</m:t>
                        </m:r>
                        <m:r>
                          <a:rPr lang="en-US" sz="2200" b="0" i="1" smtClean="0">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𝑛</m:t>
                        </m:r>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+1)</m:t>
                        </m:r>
                      </m:num>
                      <m:den>
                        <m:r>
                          <a:rPr lang="en-US" sz="2200" i="1">
                            <a:solidFill>
                              <a:srgbClr val="000000"/>
                            </a:solidFill>
                            <a:latin typeface="Cambria Math" panose="02040503050406030204" pitchFamily="18" charset="0"/>
                            <a:ea typeface="Microsoft YaHei" panose="020B0503020204020204" pitchFamily="34" charset="-122"/>
                            <a:cs typeface="Times New Roman" panose="02020603050405020304" pitchFamily="18" charset="0"/>
                          </a:rPr>
                          <m:t>2</m:t>
                        </m:r>
                      </m:den>
                    </m:f>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800100" lvl="1"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Therefore, for arbitrarily large values of n and W, the worst-case number of entries computed is </a:t>
                </a:r>
                <a14:m>
                  <m:oMath xmlns:m="http://schemas.openxmlformats.org/officeDocument/2006/math">
                    <m:r>
                      <a:rPr lang="en-US"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Combining these two results, the worst-case number of entries computed is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O(2</a:t>
                </a:r>
                <a:r>
                  <a:rPr lang="en-US" sz="2200" baseline="300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nW</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613735" y="375004"/>
                <a:ext cx="8906219" cy="6097695"/>
              </a:xfrm>
              <a:prstGeom prst="rect">
                <a:avLst/>
              </a:prstGeom>
              <a:blipFill>
                <a:blip r:embed="rId2"/>
                <a:stretch>
                  <a:fillRect l="-1232" t="-1000" b="-1100"/>
                </a:stretch>
              </a:blipFill>
            </p:spPr>
            <p:txBody>
              <a:bodyPr/>
              <a:lstStyle/>
              <a:p>
                <a:r>
                  <a:rPr lang="en-US">
                    <a:noFill/>
                  </a:rPr>
                  <a:t> </a:t>
                </a:r>
              </a:p>
            </p:txBody>
          </p:sp>
        </mc:Fallback>
      </mc:AlternateContent>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2485327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4235" y="1474864"/>
            <a:ext cx="9125147" cy="4708981"/>
          </a:xfrm>
          <a:prstGeom prst="rect">
            <a:avLst/>
          </a:prstGeom>
        </p:spPr>
        <p:txBody>
          <a:bodyPr wrap="square">
            <a:spAutoFit/>
          </a:bodyPr>
          <a:lstStyle/>
          <a:p>
            <a:r>
              <a:rPr lang="en-US" sz="28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Memory Functions</a:t>
            </a:r>
            <a:endParaRPr lang="en-US" sz="2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naïve recursive solution is inefficient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solves the same subproblems repeatedly. </a:t>
            </a:r>
          </a:p>
          <a:p>
            <a:pPr marL="800100" lvl="1"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Fibonnaci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Numbers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an exponential-time solution </a:t>
            </a: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Instead,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each subproblem, solve it only once, and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saves its solution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Look up this subproblem’s solution again when it is needed. </a:t>
            </a:r>
          </a:p>
          <a:p>
            <a:pPr marR="0" lvl="0">
              <a:spcBef>
                <a:spcPts val="0"/>
              </a:spcBef>
              <a:spcAft>
                <a:spcPts val="0"/>
              </a:spcAft>
            </a:pP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p>
            <a:pPr marR="0" lvl="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25384ECB-E426-4F76-A274-67CAFEE7DEC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37137" y="3681984"/>
            <a:ext cx="443415" cy="294743"/>
          </a:xfrm>
          <a:prstGeom prst="rect">
            <a:avLst/>
          </a:prstGeom>
          <a:noFill/>
          <a:ln>
            <a:noFill/>
          </a:ln>
        </p:spPr>
      </p:pic>
    </p:spTree>
    <p:extLst>
      <p:ext uri="{BB962C8B-B14F-4D97-AF65-F5344CB8AC3E}">
        <p14:creationId xmlns:p14="http://schemas.microsoft.com/office/powerpoint/2010/main" val="382962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424" y="1720840"/>
            <a:ext cx="8825194" cy="4154984"/>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Dynamic programming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uses additional memory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save computation time: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example of a time-memory trade-off. </a:t>
            </a:r>
          </a:p>
          <a:p>
            <a:pPr marL="919163" lvl="1" indent="-461963">
              <a:spcBef>
                <a:spcPts val="600"/>
              </a:spcBef>
              <a:spcAft>
                <a:spcPts val="600"/>
              </a:spcAft>
              <a:buFont typeface="Arial" panose="020B0604020202020204" pitchFamily="34" charset="0"/>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Transforms an exponential-time solution into a polynomial-time solution, if memory function were used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dynamic-programming approach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runs in polynomial time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number of distinct subproblems involved is polynomial in the input size and </a:t>
            </a:r>
          </a:p>
          <a:p>
            <a:pPr marL="1376363" lvl="2"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each such subproblem in polynomial time.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AF2A123B-BFF4-44F4-BF7C-73DF698829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6321" y="3671637"/>
            <a:ext cx="453417" cy="350274"/>
          </a:xfrm>
          <a:prstGeom prst="rect">
            <a:avLst/>
          </a:prstGeom>
          <a:noFill/>
          <a:ln>
            <a:noFill/>
          </a:ln>
        </p:spPr>
      </p:pic>
    </p:spTree>
    <p:extLst>
      <p:ext uri="{BB962C8B-B14F-4D97-AF65-F5344CB8AC3E}">
        <p14:creationId xmlns:p14="http://schemas.microsoft.com/office/powerpoint/2010/main" val="160948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0518" y="645936"/>
            <a:ext cx="8614933" cy="5447645"/>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Two equivalent ways for implementing a dynamic programming approach: </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first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top-down with 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Write the procedure recursively, and then modify it to save the result of each subproblem (in an array or a hash table).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first checks whether “this” subproblem” has previously solved. </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so, returns the save value of its previous computation.</a:t>
            </a:r>
          </a:p>
          <a:p>
            <a:pPr marL="1371600" lvl="2"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not, the procedure computes this subproblem and then saves its value.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 say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recursive procedure has been memorized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 saves what results it has computed previously.</a:t>
            </a:r>
          </a:p>
        </p:txBody>
      </p:sp>
      <p:pic>
        <p:nvPicPr>
          <p:cNvPr id="3" name="Picture 2" descr="Emoticon making a point Stock Vector - 14709057">
            <a:extLst>
              <a:ext uri="{FF2B5EF4-FFF2-40B4-BE49-F238E27FC236}">
                <a16:creationId xmlns:a16="http://schemas.microsoft.com/office/drawing/2014/main" id="{BBC88FD2-B601-46F6-B589-44C9B6722E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57891" y="3748130"/>
            <a:ext cx="490352" cy="353410"/>
          </a:xfrm>
          <a:prstGeom prst="rect">
            <a:avLst/>
          </a:prstGeom>
          <a:noFill/>
          <a:ln>
            <a:noFill/>
          </a:ln>
        </p:spPr>
      </p:pic>
    </p:spTree>
    <p:extLst>
      <p:ext uri="{BB962C8B-B14F-4D97-AF65-F5344CB8AC3E}">
        <p14:creationId xmlns:p14="http://schemas.microsoft.com/office/powerpoint/2010/main" val="277589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472AA-BE5B-4035-AAF4-2F82AD322831}"/>
              </a:ext>
            </a:extLst>
          </p:cNvPr>
          <p:cNvSpPr>
            <a:spLocks noGrp="1"/>
          </p:cNvSpPr>
          <p:nvPr>
            <p:ph type="title"/>
          </p:nvPr>
        </p:nvSpPr>
        <p:spPr>
          <a:xfrm>
            <a:off x="838200" y="365125"/>
            <a:ext cx="6372497" cy="1071789"/>
          </a:xfrm>
        </p:spPr>
        <p:txBody>
          <a:bodyPr>
            <a:normAutofit/>
          </a:bodyPr>
          <a:lstStyle/>
          <a:p>
            <a:r>
              <a:rPr lang="en-US" sz="3200" dirty="0">
                <a:latin typeface="+mn-lt"/>
                <a:cs typeface="Times New Roman" panose="02020603050405020304" pitchFamily="18" charset="0"/>
              </a:rPr>
              <a:t>Knapsack Problem: </a:t>
            </a:r>
            <a:br>
              <a:rPr lang="en-US" sz="3600" dirty="0">
                <a:latin typeface="+mn-lt"/>
                <a:cs typeface="Times New Roman" panose="02020603050405020304" pitchFamily="18" charset="0"/>
              </a:rPr>
            </a:br>
            <a:r>
              <a:rPr lang="en-US" sz="2800" dirty="0">
                <a:latin typeface="+mn-lt"/>
                <a:cs typeface="Times New Roman" panose="02020603050405020304" pitchFamily="18" charset="0"/>
              </a:rPr>
              <a:t>The exhaustive search approach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89FC5F-B7FC-44A9-8814-C0804624A508}"/>
                  </a:ext>
                </a:extLst>
              </p:cNvPr>
              <p:cNvSpPr>
                <a:spLocks noGrp="1"/>
              </p:cNvSpPr>
              <p:nvPr>
                <p:ph idx="1"/>
              </p:nvPr>
            </p:nvSpPr>
            <p:spPr>
              <a:xfrm>
                <a:off x="315366" y="2414679"/>
                <a:ext cx="6973708" cy="4246744"/>
              </a:xfrm>
            </p:spPr>
            <p:txBody>
              <a:bodyPr>
                <a:normAutofit fontScale="70000" lnSpcReduction="20000"/>
              </a:bodyPr>
              <a:lstStyle/>
              <a:p>
                <a:endParaRPr lang="en-US" dirty="0"/>
              </a:p>
              <a:p>
                <a:endParaRPr lang="en-US" dirty="0"/>
              </a:p>
              <a:p>
                <a:endParaRPr lang="en-US" dirty="0"/>
              </a:p>
              <a:p>
                <a:pPr marL="0" indent="0">
                  <a:buNone/>
                </a:pPr>
                <a:r>
                  <a:rPr lang="en-US" sz="2400" dirty="0">
                    <a:latin typeface="Times New Roman" panose="02020603050405020304" pitchFamily="18" charset="0"/>
                    <a:cs typeface="Times New Roman" panose="02020603050405020304" pitchFamily="18" charset="0"/>
                  </a:rPr>
                  <a:t>                                  (a)                                                                     (b)</a:t>
                </a:r>
              </a:p>
              <a:p>
                <a:pPr marL="0" indent="0">
                  <a:buNone/>
                </a:pPr>
                <a:r>
                  <a:rPr lang="en-US" sz="2400" dirty="0">
                    <a:latin typeface="Times New Roman" panose="02020603050405020304" pitchFamily="18" charset="0"/>
                    <a:cs typeface="Times New Roman" panose="02020603050405020304" pitchFamily="18" charset="0"/>
                  </a:rPr>
                  <a:t>             Figure  6.1  (a) Instance of the knapsack problem.</a:t>
                </a:r>
              </a:p>
              <a:p>
                <a:pPr marL="0" indent="0">
                  <a:buNone/>
                </a:pPr>
                <a:r>
                  <a:rPr lang="en-US" sz="2400" dirty="0">
                    <a:latin typeface="Times New Roman" panose="02020603050405020304" pitchFamily="18" charset="0"/>
                    <a:cs typeface="Times New Roman" panose="02020603050405020304" pitchFamily="18" charset="0"/>
                  </a:rPr>
                  <a:t>                                (b) Its solution by exhaustive search.</a:t>
                </a:r>
              </a:p>
              <a:p>
                <a:endParaRPr lang="en-US" sz="24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The number of subsets of an n-element set is </a:t>
                </a:r>
                <a14:m>
                  <m:oMath xmlns:m="http://schemas.openxmlformats.org/officeDocument/2006/math">
                    <m:sSup>
                      <m:sSupPr>
                        <m:ctrlPr>
                          <a:rPr lang="en-US" sz="2900" i="1" smtClean="0">
                            <a:latin typeface="Cambria Math" panose="02040503050406030204" pitchFamily="18" charset="0"/>
                            <a:cs typeface="Times New Roman" panose="02020603050405020304" pitchFamily="18" charset="0"/>
                          </a:rPr>
                        </m:ctrlPr>
                      </m:sSupPr>
                      <m:e>
                        <m:r>
                          <a:rPr lang="en-US" sz="2900" b="0" i="1" smtClean="0">
                            <a:latin typeface="Cambria Math" panose="02040503050406030204" pitchFamily="18" charset="0"/>
                            <a:cs typeface="Times New Roman" panose="02020603050405020304" pitchFamily="18" charset="0"/>
                          </a:rPr>
                          <m:t>2</m:t>
                        </m:r>
                      </m:e>
                      <m:sup>
                        <m:r>
                          <a:rPr lang="en-US" sz="2900" b="0" i="1" smtClean="0">
                            <a:latin typeface="Cambria Math" panose="02040503050406030204" pitchFamily="18" charset="0"/>
                            <a:cs typeface="Times New Roman" panose="02020603050405020304" pitchFamily="18" charset="0"/>
                          </a:rPr>
                          <m:t>𝑛</m:t>
                        </m:r>
                      </m:sup>
                    </m:sSup>
                  </m:oMath>
                </a14:m>
                <a:r>
                  <a:rPr lang="en-US" sz="2900" dirty="0">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The </a:t>
                </a:r>
                <a:r>
                  <a:rPr lang="en-US" sz="2900" dirty="0">
                    <a:highlight>
                      <a:srgbClr val="FFFF00"/>
                    </a:highlight>
                    <a:latin typeface="Times New Roman" panose="02020603050405020304" pitchFamily="18" charset="0"/>
                    <a:cs typeface="Times New Roman" panose="02020603050405020304" pitchFamily="18" charset="0"/>
                  </a:rPr>
                  <a:t>exhaustive search leads to a  </a:t>
                </a:r>
                <a:r>
                  <a:rPr lang="el-GR" sz="2900" dirty="0">
                    <a:highlight>
                      <a:srgbClr val="FFFF00"/>
                    </a:highlight>
                    <a:latin typeface="Times New Roman" panose="02020603050405020304" pitchFamily="18" charset="0"/>
                    <a:cs typeface="Times New Roman" panose="02020603050405020304" pitchFamily="18" charset="0"/>
                  </a:rPr>
                  <a:t>Ω</a:t>
                </a:r>
                <a:r>
                  <a:rPr lang="en-US" sz="2900" dirty="0">
                    <a:highlight>
                      <a:srgbClr val="FFFF00"/>
                    </a:highlight>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900" i="1" smtClean="0">
                            <a:highlight>
                              <a:srgbClr val="FFFF00"/>
                            </a:highlight>
                            <a:latin typeface="Cambria Math" panose="02040503050406030204" pitchFamily="18" charset="0"/>
                            <a:cs typeface="Times New Roman" panose="02020603050405020304" pitchFamily="18" charset="0"/>
                          </a:rPr>
                        </m:ctrlPr>
                      </m:sSupPr>
                      <m:e>
                        <m:r>
                          <a:rPr lang="en-US" sz="2900" b="0" i="1" smtClean="0">
                            <a:highlight>
                              <a:srgbClr val="FFFF00"/>
                            </a:highlight>
                            <a:latin typeface="Cambria Math" panose="02040503050406030204" pitchFamily="18" charset="0"/>
                            <a:cs typeface="Times New Roman" panose="02020603050405020304" pitchFamily="18" charset="0"/>
                          </a:rPr>
                          <m:t>2</m:t>
                        </m:r>
                      </m:e>
                      <m:sup>
                        <m:r>
                          <a:rPr lang="en-US" sz="2900" b="0" i="1" smtClean="0">
                            <a:highlight>
                              <a:srgbClr val="FFFF00"/>
                            </a:highlight>
                            <a:latin typeface="Cambria Math" panose="02040503050406030204" pitchFamily="18" charset="0"/>
                            <a:cs typeface="Times New Roman" panose="02020603050405020304" pitchFamily="18" charset="0"/>
                          </a:rPr>
                          <m:t>𝑛</m:t>
                        </m:r>
                      </m:sup>
                    </m:sSup>
                  </m:oMath>
                </a14:m>
                <a:r>
                  <a:rPr lang="en-US" sz="2900" dirty="0">
                    <a:highlight>
                      <a:srgbClr val="FFFF00"/>
                    </a:highlight>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algorithm no matter how efficient individual subsets are generated.</a:t>
                </a:r>
              </a:p>
              <a:p>
                <a:r>
                  <a:rPr lang="en-US" sz="2900" dirty="0">
                    <a:latin typeface="Times New Roman" panose="02020603050405020304" pitchFamily="18" charset="0"/>
                    <a:cs typeface="Times New Roman" panose="02020603050405020304" pitchFamily="18" charset="0"/>
                  </a:rPr>
                  <a:t>The knapsack and the traveling salesman problems are the best-known examples of so-called </a:t>
                </a:r>
                <a:r>
                  <a:rPr lang="en-US" sz="2900" dirty="0">
                    <a:solidFill>
                      <a:srgbClr val="0000FF"/>
                    </a:solidFill>
                    <a:highlight>
                      <a:srgbClr val="FFFF00"/>
                    </a:highlight>
                    <a:latin typeface="Times New Roman" panose="02020603050405020304" pitchFamily="18" charset="0"/>
                    <a:cs typeface="Times New Roman" panose="02020603050405020304" pitchFamily="18" charset="0"/>
                  </a:rPr>
                  <a:t>NP-hard problems</a:t>
                </a:r>
                <a:r>
                  <a:rPr lang="en-US" sz="2900" dirty="0">
                    <a:highlight>
                      <a:srgbClr val="FFFF00"/>
                    </a:highlight>
                    <a:latin typeface="Times New Roman" panose="02020603050405020304" pitchFamily="18" charset="0"/>
                    <a:cs typeface="Times New Roman" panose="02020603050405020304" pitchFamily="18" charset="0"/>
                  </a:rPr>
                  <a:t>.</a:t>
                </a:r>
              </a:p>
              <a:p>
                <a:r>
                  <a:rPr lang="en-US" sz="2900" dirty="0">
                    <a:latin typeface="Times New Roman" panose="02020603050405020304" pitchFamily="18" charset="0"/>
                    <a:cs typeface="Times New Roman" panose="02020603050405020304" pitchFamily="18" charset="0"/>
                  </a:rPr>
                  <a:t>No polynomial-time algorithm is known for any NP-hard problem.</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8089FC5F-B7FC-44A9-8814-C0804624A508}"/>
                  </a:ext>
                </a:extLst>
              </p:cNvPr>
              <p:cNvSpPr>
                <a:spLocks noGrp="1" noRot="1" noChangeAspect="1" noMove="1" noResize="1" noEditPoints="1" noAdjustHandles="1" noChangeArrowheads="1" noChangeShapeType="1" noTextEdit="1"/>
              </p:cNvSpPr>
              <p:nvPr>
                <p:ph idx="1"/>
              </p:nvPr>
            </p:nvSpPr>
            <p:spPr>
              <a:xfrm>
                <a:off x="315366" y="2414679"/>
                <a:ext cx="6973708" cy="4246744"/>
              </a:xfrm>
              <a:blipFill>
                <a:blip r:embed="rId2"/>
                <a:stretch>
                  <a:fillRect l="-787" b="-2152"/>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B7211FF-B070-45E8-AD79-C6E13EEF7859}"/>
              </a:ext>
            </a:extLst>
          </p:cNvPr>
          <p:cNvGraphicFramePr>
            <a:graphicFrameLocks noGrp="1"/>
          </p:cNvGraphicFramePr>
          <p:nvPr>
            <p:extLst>
              <p:ext uri="{D42A27DB-BD31-4B8C-83A1-F6EECF244321}">
                <p14:modId xmlns:p14="http://schemas.microsoft.com/office/powerpoint/2010/main" val="770357844"/>
              </p:ext>
            </p:extLst>
          </p:nvPr>
        </p:nvGraphicFramePr>
        <p:xfrm>
          <a:off x="970038" y="1711234"/>
          <a:ext cx="4042391" cy="1676400"/>
        </p:xfrm>
        <a:graphic>
          <a:graphicData uri="http://schemas.openxmlformats.org/drawingml/2006/table">
            <a:tbl>
              <a:tblPr firstRow="1" firstCol="1" bandRow="1">
                <a:tableStyleId>{5C22544A-7EE6-4342-B048-85BDC9FD1C3A}</a:tableStyleId>
              </a:tblPr>
              <a:tblGrid>
                <a:gridCol w="1366442">
                  <a:extLst>
                    <a:ext uri="{9D8B030D-6E8A-4147-A177-3AD203B41FA5}">
                      <a16:colId xmlns:a16="http://schemas.microsoft.com/office/drawing/2014/main" val="20000"/>
                    </a:ext>
                  </a:extLst>
                </a:gridCol>
                <a:gridCol w="1309507">
                  <a:extLst>
                    <a:ext uri="{9D8B030D-6E8A-4147-A177-3AD203B41FA5}">
                      <a16:colId xmlns:a16="http://schemas.microsoft.com/office/drawing/2014/main" val="20001"/>
                    </a:ext>
                  </a:extLst>
                </a:gridCol>
                <a:gridCol w="1366442">
                  <a:extLst>
                    <a:ext uri="{9D8B030D-6E8A-4147-A177-3AD203B41FA5}">
                      <a16:colId xmlns:a16="http://schemas.microsoft.com/office/drawing/2014/main" val="20002"/>
                    </a:ext>
                  </a:extLst>
                </a:gridCol>
              </a:tblGrid>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item</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weight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value</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9728">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$ 20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29728">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4</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 name="Table 5">
            <a:extLst>
              <a:ext uri="{FF2B5EF4-FFF2-40B4-BE49-F238E27FC236}">
                <a16:creationId xmlns:a16="http://schemas.microsoft.com/office/drawing/2014/main" id="{576ED7D7-B9AE-46C3-A479-E1CC1738C238}"/>
              </a:ext>
            </a:extLst>
          </p:cNvPr>
          <p:cNvGraphicFramePr>
            <a:graphicFrameLocks noGrp="1"/>
          </p:cNvGraphicFramePr>
          <p:nvPr>
            <p:extLst>
              <p:ext uri="{D42A27DB-BD31-4B8C-83A1-F6EECF244321}">
                <p14:modId xmlns:p14="http://schemas.microsoft.com/office/powerpoint/2010/main" val="2282070512"/>
              </p:ext>
            </p:extLst>
          </p:nvPr>
        </p:nvGraphicFramePr>
        <p:xfrm>
          <a:off x="5201918" y="1650274"/>
          <a:ext cx="1216296" cy="1737360"/>
        </p:xfrm>
        <a:graphic>
          <a:graphicData uri="http://schemas.openxmlformats.org/drawingml/2006/table">
            <a:tbl>
              <a:tblPr firstRow="1" bandRow="1">
                <a:tableStyleId>{5C22544A-7EE6-4342-B048-85BDC9FD1C3A}</a:tableStyleId>
              </a:tblPr>
              <a:tblGrid>
                <a:gridCol w="1216296">
                  <a:extLst>
                    <a:ext uri="{9D8B030D-6E8A-4147-A177-3AD203B41FA5}">
                      <a16:colId xmlns:a16="http://schemas.microsoft.com/office/drawing/2014/main" val="2493844432"/>
                    </a:ext>
                  </a:extLst>
                </a:gridCol>
              </a:tblGrid>
              <a:tr h="1654401">
                <a:tc>
                  <a:txBody>
                    <a:bodyPr/>
                    <a:lstStyle/>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endParaRPr lang="en-US" b="0" dirty="0">
                        <a:solidFill>
                          <a:schemeClr val="tx1"/>
                        </a:solidFill>
                        <a:latin typeface="Times New Roman" panose="02020603050405020304" pitchFamily="18" charset="0"/>
                        <a:cs typeface="Times New Roman" panose="02020603050405020304" pitchFamily="18" charset="0"/>
                      </a:endParaRPr>
                    </a:p>
                    <a:p>
                      <a:pPr algn="ctr"/>
                      <a:r>
                        <a:rPr lang="en-US" b="0" dirty="0">
                          <a:solidFill>
                            <a:schemeClr val="tx1"/>
                          </a:solidFill>
                          <a:latin typeface="Times New Roman" panose="02020603050405020304" pitchFamily="18" charset="0"/>
                          <a:cs typeface="Times New Roman" panose="02020603050405020304" pitchFamily="18" charset="0"/>
                        </a:rPr>
                        <a:t>Knapsack</a:t>
                      </a:r>
                    </a:p>
                    <a:p>
                      <a:pPr algn="ctr"/>
                      <a:r>
                        <a:rPr lang="en-US" b="0" dirty="0">
                          <a:solidFill>
                            <a:schemeClr val="tx1"/>
                          </a:solidFill>
                          <a:latin typeface="Times New Roman" panose="02020603050405020304" pitchFamily="18" charset="0"/>
                          <a:cs typeface="Times New Roman" panose="02020603050405020304" pitchFamily="18" charset="0"/>
                        </a:rPr>
                        <a:t>Capacity</a:t>
                      </a:r>
                    </a:p>
                    <a:p>
                      <a:pPr algn="ctr"/>
                      <a:r>
                        <a:rPr lang="en-US" b="0" dirty="0">
                          <a:solidFill>
                            <a:schemeClr val="tx1"/>
                          </a:solidFill>
                          <a:latin typeface="Times New Roman" panose="02020603050405020304" pitchFamily="18" charset="0"/>
                          <a:cs typeface="Times New Roman" panose="02020603050405020304" pitchFamily="18" charset="0"/>
                        </a:rPr>
                        <a:t>W =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19659646"/>
                  </a:ext>
                </a:extLst>
              </a:tr>
            </a:tbl>
          </a:graphicData>
        </a:graphic>
      </p:graphicFrame>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3083158237"/>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262319">
                    <a:tc>
                      <a:txBody>
                        <a:bodyPr/>
                        <a:lstStyle/>
                        <a:p>
                          <a:pPr algn="ct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m:oMathPara>
                          </a14:m>
                          <a:endParaRPr 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262319">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262319">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Choice>
        <mc:Fallback xmlns="">
          <p:graphicFrame>
            <p:nvGraphicFramePr>
              <p:cNvPr id="6" name="Table 6">
                <a:extLst>
                  <a:ext uri="{FF2B5EF4-FFF2-40B4-BE49-F238E27FC236}">
                    <a16:creationId xmlns:a16="http://schemas.microsoft.com/office/drawing/2014/main" id="{93AEC4FE-FAB7-406A-8187-56FBF5B110A7}"/>
                  </a:ext>
                </a:extLst>
              </p:cNvPr>
              <p:cNvGraphicFramePr>
                <a:graphicFrameLocks noGrp="1"/>
              </p:cNvGraphicFramePr>
              <p:nvPr>
                <p:extLst>
                  <p:ext uri="{D42A27DB-BD31-4B8C-83A1-F6EECF244321}">
                    <p14:modId xmlns:p14="http://schemas.microsoft.com/office/powerpoint/2010/main" val="3083158237"/>
                  </p:ext>
                </p:extLst>
              </p:nvPr>
            </p:nvGraphicFramePr>
            <p:xfrm>
              <a:off x="7375840" y="443503"/>
              <a:ext cx="4280664" cy="6217920"/>
            </p:xfrm>
            <a:graphic>
              <a:graphicData uri="http://schemas.openxmlformats.org/drawingml/2006/table">
                <a:tbl>
                  <a:tblPr firstRow="1" bandRow="1">
                    <a:tableStyleId>{5C22544A-7EE6-4342-B048-85BDC9FD1C3A}</a:tableStyleId>
                  </a:tblPr>
                  <a:tblGrid>
                    <a:gridCol w="1426888">
                      <a:extLst>
                        <a:ext uri="{9D8B030D-6E8A-4147-A177-3AD203B41FA5}">
                          <a16:colId xmlns:a16="http://schemas.microsoft.com/office/drawing/2014/main" val="2930204226"/>
                        </a:ext>
                      </a:extLst>
                    </a:gridCol>
                    <a:gridCol w="1426888">
                      <a:extLst>
                        <a:ext uri="{9D8B030D-6E8A-4147-A177-3AD203B41FA5}">
                          <a16:colId xmlns:a16="http://schemas.microsoft.com/office/drawing/2014/main" val="3974207000"/>
                        </a:ext>
                      </a:extLst>
                    </a:gridCol>
                    <a:gridCol w="1426888">
                      <a:extLst>
                        <a:ext uri="{9D8B030D-6E8A-4147-A177-3AD203B41FA5}">
                          <a16:colId xmlns:a16="http://schemas.microsoft.com/office/drawing/2014/main" val="3827249802"/>
                        </a:ext>
                      </a:extLst>
                    </a:gridCol>
                  </a:tblGrid>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Subset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weight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Total 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6117267"/>
                      </a:ext>
                    </a:extLst>
                  </a:tr>
                  <a:tr h="36576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426" t="-108333" r="-200426" b="-1528333"/>
                          </a:stretch>
                        </a:blip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49902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25338496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67798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51443954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14</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195719992"/>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819586609"/>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32</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4869281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92422023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4</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30</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872544016"/>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25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701173458"/>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35</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718325685"/>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17805520"/>
                      </a:ext>
                    </a:extLst>
                  </a:tr>
                  <a:tr h="365760">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{1, 2,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5</a:t>
                          </a:r>
                        </a:p>
                      </a:txBody>
                      <a:tcPr>
                        <a:solidFill>
                          <a:schemeClr val="bg1"/>
                        </a:solidFill>
                      </a:tcPr>
                    </a:tc>
                    <a:tc>
                      <a:txBody>
                        <a:bodyPr/>
                        <a:lstStyle/>
                        <a:p>
                          <a:pPr algn="ctr"/>
                          <a:r>
                            <a:rPr lang="en-US" b="1" dirty="0">
                              <a:solidFill>
                                <a:srgbClr val="0000FF"/>
                              </a:solidFill>
                              <a:latin typeface="Times New Roman" panose="02020603050405020304" pitchFamily="18" charset="0"/>
                              <a:cs typeface="Times New Roman" panose="02020603050405020304" pitchFamily="18" charset="0"/>
                            </a:rPr>
                            <a:t>37</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624832054"/>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7</a:t>
                          </a:r>
                        </a:p>
                      </a:txBody>
                      <a:tcPr>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733503281"/>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{2, 3, 4}</a:t>
                          </a:r>
                        </a:p>
                      </a:txBody>
                      <a:tcPr>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6</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925022823"/>
                      </a:ext>
                    </a:extLst>
                  </a:tr>
                  <a:tr h="365760">
                    <a:tc>
                      <a:txBody>
                        <a:bodyPr/>
                        <a:lstStyle/>
                        <a:p>
                          <a:pPr algn="ctr"/>
                          <a:r>
                            <a:rPr lang="en-US" dirty="0">
                              <a:solidFill>
                                <a:schemeClr val="tx1"/>
                              </a:solidFill>
                              <a:latin typeface="Times New Roman" panose="02020603050405020304" pitchFamily="18" charset="0"/>
                              <a:cs typeface="Times New Roman" panose="02020603050405020304" pitchFamily="18" charset="0"/>
                            </a:rPr>
                            <a:t>{1, 2, 3, 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latin typeface="Times New Roman" panose="02020603050405020304" pitchFamily="18" charset="0"/>
                              <a:cs typeface="Times New Roman" panose="02020603050405020304" pitchFamily="18" charset="0"/>
                            </a:rPr>
                            <a:t>8</a:t>
                          </a:r>
                        </a:p>
                      </a:txBody>
                      <a:tcPr>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Times New Roman" panose="02020603050405020304" pitchFamily="18" charset="0"/>
                              <a:cs typeface="Times New Roman" panose="02020603050405020304" pitchFamily="18" charset="0"/>
                            </a:rPr>
                            <a:t>not feasible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384136"/>
                      </a:ext>
                    </a:extLst>
                  </a:tr>
                </a:tbl>
              </a:graphicData>
            </a:graphic>
          </p:graphicFrame>
        </mc:Fallback>
      </mc:AlternateContent>
    </p:spTree>
    <p:extLst>
      <p:ext uri="{BB962C8B-B14F-4D97-AF65-F5344CB8AC3E}">
        <p14:creationId xmlns:p14="http://schemas.microsoft.com/office/powerpoint/2010/main" val="2010009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1889" y="909288"/>
            <a:ext cx="8847438" cy="4602029"/>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second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approach is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indent="-461963">
              <a:lnSpc>
                <a:spcPct val="150000"/>
              </a:lnSpc>
              <a:buFont typeface="Symbol" panose="05050102010706020507" pitchFamily="18" charset="2"/>
              <a:buChar char=""/>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principle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solve each subproblem only once,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after all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its prerequisite and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smaller subproblems were solved (computed) and saved</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approach depends on the “size” of a subproblem:  solving any particular subproblem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depends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only</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on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solving “smaller” subproblems.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Sort the subproblems by size and solve (and saved) them in size order, smallest first.  </a:t>
            </a:r>
          </a:p>
          <a:p>
            <a:pPr marL="914400" marR="0" lvl="1" indent="-461963">
              <a:lnSpc>
                <a:spcPct val="150000"/>
              </a:lnSpc>
              <a:spcBef>
                <a:spcPts val="0"/>
              </a:spcBef>
              <a:spcAft>
                <a:spcPts val="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Solve any subproblem which depends on the solutions of smaller subproblems which were computed and saved.</a:t>
            </a:r>
          </a:p>
        </p:txBody>
      </p:sp>
      <p:pic>
        <p:nvPicPr>
          <p:cNvPr id="3" name="Picture 2" descr="Emoticon making a point Stock Vector - 14709057">
            <a:extLst>
              <a:ext uri="{FF2B5EF4-FFF2-40B4-BE49-F238E27FC236}">
                <a16:creationId xmlns:a16="http://schemas.microsoft.com/office/drawing/2014/main" id="{E520D3E8-1FC3-4B1C-B529-03434C796DE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1001558" y="3679357"/>
            <a:ext cx="505422" cy="389739"/>
          </a:xfrm>
          <a:prstGeom prst="rect">
            <a:avLst/>
          </a:prstGeom>
          <a:noFill/>
          <a:ln>
            <a:noFill/>
          </a:ln>
        </p:spPr>
      </p:pic>
    </p:spTree>
    <p:extLst>
      <p:ext uri="{BB962C8B-B14F-4D97-AF65-F5344CB8AC3E}">
        <p14:creationId xmlns:p14="http://schemas.microsoft.com/office/powerpoint/2010/main" val="356420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37" y="274290"/>
            <a:ext cx="9069215" cy="6309420"/>
          </a:xfrm>
          <a:prstGeom prst="rect">
            <a:avLst/>
          </a:prstGeom>
        </p:spPr>
        <p:txBody>
          <a:bodyPr wrap="square">
            <a:spAutoFit/>
          </a:bodyPr>
          <a:lstStyle/>
          <a:p>
            <a:pPr>
              <a:spcBef>
                <a:spcPts val="600"/>
              </a:spcBef>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 method with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memorization</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a:t>
            </a:r>
          </a:p>
          <a:p>
            <a:pPr marL="342900" indent="-342900">
              <a:spcBef>
                <a:spcPts val="600"/>
              </a:spcBef>
              <a:spcAft>
                <a:spcPts val="600"/>
              </a:spcAft>
              <a:buFont typeface="Arial" panose="020B0604020202020204" pitchFamily="34" charset="0"/>
              <a:buChar char="•"/>
            </a:pPr>
            <a:r>
              <a:rPr lang="en-US" sz="24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 alternative approach to dynamic programming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offers the efficiency of 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bottom-up</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dynamic programming approach while maintaining a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top-down</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strategy. </a:t>
            </a:r>
          </a:p>
          <a:p>
            <a:pPr marL="461963" marR="0" lvl="0"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idea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to memorize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natural, but inefficient,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recursive 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Apply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bottom-up approach to maintaining a table with subproblem solutions, but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use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the recursive algorithm for filling in the table. </a:t>
            </a:r>
          </a:p>
          <a:p>
            <a:pPr marL="461963" marR="0" lvl="0" indent="-461963">
              <a:spcBef>
                <a:spcPts val="600"/>
              </a:spcBef>
              <a:spcAft>
                <a:spcPts val="600"/>
              </a:spcAft>
              <a:buFont typeface="Arial" panose="020B0604020202020204" pitchFamily="34" charset="0"/>
              <a:buChar char="•"/>
            </a:pP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 memorized recursive algorithm maintains an entry in a table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for the solution to each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4400" marR="0" lvl="1" indent="-4572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table entry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initially contains a special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indicate that the entry has yet to be filled in.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When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first encountered as the recursive algorithm unfolds, its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solution is computed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and then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stored in the table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Each subsequent time when this subproblem is encountered, simply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look up its stored value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from the table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and return it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p:txBody>
      </p:sp>
      <p:pic>
        <p:nvPicPr>
          <p:cNvPr id="3" name="Picture 2" descr="Emoticon making a point Stock Vector - 14709057">
            <a:extLst>
              <a:ext uri="{FF2B5EF4-FFF2-40B4-BE49-F238E27FC236}">
                <a16:creationId xmlns:a16="http://schemas.microsoft.com/office/drawing/2014/main" id="{8DE5A844-DF46-42D3-B47E-9A3503C976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914399" y="975360"/>
            <a:ext cx="485419" cy="301477"/>
          </a:xfrm>
          <a:prstGeom prst="rect">
            <a:avLst/>
          </a:prstGeom>
          <a:noFill/>
          <a:ln>
            <a:noFill/>
          </a:ln>
        </p:spPr>
      </p:pic>
    </p:spTree>
    <p:extLst>
      <p:ext uri="{BB962C8B-B14F-4D97-AF65-F5344CB8AC3E}">
        <p14:creationId xmlns:p14="http://schemas.microsoft.com/office/powerpoint/2010/main" val="2014080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022" y="1560735"/>
            <a:ext cx="8757681" cy="307853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These two approaches yield algorithms with the same asymptotic running time, except in unusual circumstance where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top-down approach does not actually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recurse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to examine all possible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lnSpc>
                <a:spcPct val="150000"/>
              </a:lnSpc>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bottom-up approach often has much better constant factors, since it has less overhead for procedure calls. [Cohen et al.]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22F1E29A-0D20-4457-BDCD-F4A87C4D1C6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04332" flipH="1" flipV="1">
            <a:off x="1118435" y="1381576"/>
            <a:ext cx="509196" cy="358319"/>
          </a:xfrm>
          <a:prstGeom prst="rect">
            <a:avLst/>
          </a:prstGeom>
          <a:noFill/>
          <a:ln>
            <a:noFill/>
          </a:ln>
        </p:spPr>
      </p:pic>
      <p:sp>
        <p:nvSpPr>
          <p:cNvPr id="4" name="Multiplication Sign 3">
            <a:extLst>
              <a:ext uri="{FF2B5EF4-FFF2-40B4-BE49-F238E27FC236}">
                <a16:creationId xmlns:a16="http://schemas.microsoft.com/office/drawing/2014/main" id="{A141165C-610C-4437-B599-52529BE34EE4}"/>
              </a:ext>
            </a:extLst>
          </p:cNvPr>
          <p:cNvSpPr/>
          <p:nvPr/>
        </p:nvSpPr>
        <p:spPr>
          <a:xfrm>
            <a:off x="1193074" y="5384314"/>
            <a:ext cx="547726" cy="41559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730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2674" y="1350890"/>
            <a:ext cx="8604698"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bottom-up dynamic-programming algorithm usually outperforms the corresponding top-down memorized algorithm </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by a constant factor</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if all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must be solved at least once.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This is because the bottom-up algorithm has</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 overhead for recursion and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less overhead for maintaining the table accesses in the dynamic-programming algorithm </a:t>
            </a:r>
          </a:p>
          <a:p>
            <a:pPr marL="461963" marR="0" lvl="0" indent="-461963">
              <a:lnSpc>
                <a:spcPct val="150000"/>
              </a:lnSpc>
              <a:spcBef>
                <a:spcPts val="0"/>
              </a:spcBef>
              <a:spcAft>
                <a:spcPts val="0"/>
              </a:spcAft>
              <a:buFont typeface="Courier New" panose="02070309020205020404" pitchFamily="49" charset="0"/>
              <a:buChar char="o"/>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reduce time or space requirements even further.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3" name="Picture 2" descr="Emoticon making a point Stock Vector - 14709057">
            <a:extLst>
              <a:ext uri="{FF2B5EF4-FFF2-40B4-BE49-F238E27FC236}">
                <a16:creationId xmlns:a16="http://schemas.microsoft.com/office/drawing/2014/main" id="{5BBF3B23-CAE8-495D-900B-262E60E41A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flipV="1">
            <a:off x="1031496" y="1756469"/>
            <a:ext cx="467664" cy="289758"/>
          </a:xfrm>
          <a:prstGeom prst="rect">
            <a:avLst/>
          </a:prstGeom>
          <a:noFill/>
          <a:ln>
            <a:noFill/>
          </a:ln>
        </p:spPr>
      </p:pic>
    </p:spTree>
    <p:extLst>
      <p:ext uri="{BB962C8B-B14F-4D97-AF65-F5344CB8AC3E}">
        <p14:creationId xmlns:p14="http://schemas.microsoft.com/office/powerpoint/2010/main" val="3342799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1410" y="1859340"/>
            <a:ext cx="8955464" cy="3586366"/>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Alternatively if some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 the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space need not be solved at all, the memorized solution (top-down memorized algorithm) has the advantage of solving only those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subproblems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are definitely required.</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Using memory functions, a method solves a given problem in the top-down manner but, in addition, maintains a table of the kind that would have been used by a bottom-up dynamic programming algorithm.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00710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3703" y="1532304"/>
            <a:ext cx="8917757" cy="4662815"/>
          </a:xfrm>
          <a:prstGeom prst="rect">
            <a:avLst/>
          </a:prstGeom>
        </p:spPr>
        <p:txBody>
          <a:bodyPr wrap="square">
            <a:spAutoFit/>
          </a:bodyPr>
          <a:lstStyle/>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Initially, all the table’s entries are initialized with a special “null” symbol to indicate that they have not yet been calculated.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Thereafter, whenever a new value needs to be calculated, the method checks the corresponding entry in the table first: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this entry is not “null”, it is simply retrieved from the table ; </a:t>
            </a:r>
          </a:p>
          <a:p>
            <a:pPr marL="461963" marR="0" lvl="0" indent="-461963">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otherwise, it is computed by the recursive call whose result is then recorded in the table.</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1246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60" y="2051315"/>
            <a:ext cx="8389857" cy="2755370"/>
          </a:xfrm>
          <a:prstGeom prst="rect">
            <a:avLst/>
          </a:prstGeom>
        </p:spPr>
        <p:txBody>
          <a:bodyPr wrap="square">
            <a:spAutoFit/>
          </a:bodyPr>
          <a:lstStyle/>
          <a:p>
            <a:pPr>
              <a:lnSpc>
                <a:spcPct val="150000"/>
              </a:lnSpc>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following algorithm implements this idea for the knapsack problem. After initializing the table, the recursive function needs to be called with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n (the number of items) and j = W (the knapsack capacity).</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857272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5" y="633164"/>
            <a:ext cx="9059159" cy="5970865"/>
          </a:xfrm>
          <a:prstGeom prst="rect">
            <a:avLst/>
          </a:prstGeom>
        </p:spPr>
        <p:txBody>
          <a:bodyPr wrap="square">
            <a:spAutoFit/>
          </a:bodyPr>
          <a:lstStyle/>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Algorithm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p>
          <a:p>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//Implements the memory function method for the knapsack problem</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Input:	  A nonnegative integer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indicating the number of the first items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being considered and a nonnegative integer j indicating the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knapsack capacity.</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Output:	  The value of an optimal feasible subset of the first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//Note :	  Uses as global variables input arrays Weights[1 .. n], Values[1 .. n],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table F[0 .. n, 0 .. W] whose entries are initialize with  -1’s except </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for row 0 and column 0 initialized with 0’s</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0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if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&lt;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else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0"/>
              </a:spcBef>
              <a:spcAft>
                <a:spcPts val="0"/>
              </a:spcAft>
            </a:pP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a:t>
            </a:r>
          </a:p>
          <a:p>
            <a:pPr marL="1371600" marR="0" indent="457200">
              <a:spcBef>
                <a:spcPts val="0"/>
              </a:spcBef>
              <a:spcAft>
                <a:spcPts val="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Value[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MFKnapsack</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Weights[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indent="457200"/>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i="1"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1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return F[</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Thought Bubble: Cloud 2">
            <a:extLst>
              <a:ext uri="{FF2B5EF4-FFF2-40B4-BE49-F238E27FC236}">
                <a16:creationId xmlns:a16="http://schemas.microsoft.com/office/drawing/2014/main" id="{838745F1-33E3-4D68-8252-46B5EA2DEBA7}"/>
              </a:ext>
            </a:extLst>
          </p:cNvPr>
          <p:cNvSpPr/>
          <p:nvPr/>
        </p:nvSpPr>
        <p:spPr>
          <a:xfrm>
            <a:off x="582586" y="359509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4" name="Picture 3" descr="Emoticon making a point Stock Vector - 14709057">
            <a:extLst>
              <a:ext uri="{FF2B5EF4-FFF2-40B4-BE49-F238E27FC236}">
                <a16:creationId xmlns:a16="http://schemas.microsoft.com/office/drawing/2014/main" id="{56139A34-6FEC-42AB-92E0-7C743AE0DB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0471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557" y="917378"/>
            <a:ext cx="9087439" cy="1785104"/>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Example 2   Apply the memory function method to the instance considered in Example 1.  The table in Figure 8.6 gives the results.   Only 11 out of 20 nontrivial values (i.e., not those in row 0 or in column 0) have been computed. Just one nontrivial entry, F(1, 2), is retrieved rather than being recomputed. For larger instances, the proportion of such entries can be significantly larger.</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85050856"/>
              </p:ext>
            </p:extLst>
          </p:nvPr>
        </p:nvGraphicFramePr>
        <p:xfrm>
          <a:off x="2526384" y="3186714"/>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p:cNvSpPr/>
          <p:nvPr/>
        </p:nvSpPr>
        <p:spPr>
          <a:xfrm>
            <a:off x="1602556" y="5679353"/>
            <a:ext cx="9087439" cy="769441"/>
          </a:xfrm>
          <a:prstGeom prst="rect">
            <a:avLst/>
          </a:prstGeom>
        </p:spPr>
        <p:txBody>
          <a:bodyPr wrap="square">
            <a:spAutoFit/>
          </a:bodyPr>
          <a:lstStyle/>
          <a:p>
            <a:pPr algn="ct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Figure 8.6   Example of solving an instance of the knapsack problem by the memory function algorithm</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6" name="Picture 5" descr="Emoticon making a point Stock Vector - 14709057">
            <a:extLst>
              <a:ext uri="{FF2B5EF4-FFF2-40B4-BE49-F238E27FC236}">
                <a16:creationId xmlns:a16="http://schemas.microsoft.com/office/drawing/2014/main" id="{7DB88DD0-E97C-4093-B33E-B2BA35AA280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848497" y="3658486"/>
            <a:ext cx="656296" cy="426649"/>
          </a:xfrm>
          <a:prstGeom prst="rect">
            <a:avLst/>
          </a:prstGeom>
          <a:noFill/>
          <a:ln>
            <a:noFill/>
          </a:ln>
        </p:spPr>
      </p:pic>
    </p:spTree>
    <p:extLst>
      <p:ext uri="{BB962C8B-B14F-4D97-AF65-F5344CB8AC3E}">
        <p14:creationId xmlns:p14="http://schemas.microsoft.com/office/powerpoint/2010/main" val="1868342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671C0B-8792-4A6C-A460-E13C93440251}"/>
              </a:ext>
            </a:extLst>
          </p:cNvPr>
          <p:cNvGraphicFramePr>
            <a:graphicFrameLocks noGrp="1"/>
          </p:cNvGraphicFramePr>
          <p:nvPr>
            <p:extLst>
              <p:ext uri="{D42A27DB-BD31-4B8C-83A1-F6EECF244321}">
                <p14:modId xmlns:p14="http://schemas.microsoft.com/office/powerpoint/2010/main" val="3522471464"/>
              </p:ext>
            </p:extLst>
          </p:nvPr>
        </p:nvGraphicFramePr>
        <p:xfrm>
          <a:off x="1993949" y="3892770"/>
          <a:ext cx="7409471" cy="2346960"/>
        </p:xfrm>
        <a:graphic>
          <a:graphicData uri="http://schemas.openxmlformats.org/drawingml/2006/table">
            <a:tbl>
              <a:tblPr firstRow="1" firstCol="1" bandRow="1">
                <a:tableStyleId>{5C22544A-7EE6-4342-B048-85BDC9FD1C3A}</a:tableStyleId>
              </a:tblPr>
              <a:tblGrid>
                <a:gridCol w="2347274">
                  <a:extLst>
                    <a:ext uri="{9D8B030D-6E8A-4147-A177-3AD203B41FA5}">
                      <a16:colId xmlns:a16="http://schemas.microsoft.com/office/drawing/2014/main" val="20000"/>
                    </a:ext>
                  </a:extLst>
                </a:gridCol>
                <a:gridCol w="723171">
                  <a:extLst>
                    <a:ext uri="{9D8B030D-6E8A-4147-A177-3AD203B41FA5}">
                      <a16:colId xmlns:a16="http://schemas.microsoft.com/office/drawing/2014/main" val="20001"/>
                    </a:ext>
                  </a:extLst>
                </a:gridCol>
                <a:gridCol w="723171">
                  <a:extLst>
                    <a:ext uri="{9D8B030D-6E8A-4147-A177-3AD203B41FA5}">
                      <a16:colId xmlns:a16="http://schemas.microsoft.com/office/drawing/2014/main" val="20002"/>
                    </a:ext>
                  </a:extLst>
                </a:gridCol>
                <a:gridCol w="723171">
                  <a:extLst>
                    <a:ext uri="{9D8B030D-6E8A-4147-A177-3AD203B41FA5}">
                      <a16:colId xmlns:a16="http://schemas.microsoft.com/office/drawing/2014/main" val="20003"/>
                    </a:ext>
                  </a:extLst>
                </a:gridCol>
                <a:gridCol w="723171">
                  <a:extLst>
                    <a:ext uri="{9D8B030D-6E8A-4147-A177-3AD203B41FA5}">
                      <a16:colId xmlns:a16="http://schemas.microsoft.com/office/drawing/2014/main" val="20004"/>
                    </a:ext>
                  </a:extLst>
                </a:gridCol>
                <a:gridCol w="723171">
                  <a:extLst>
                    <a:ext uri="{9D8B030D-6E8A-4147-A177-3AD203B41FA5}">
                      <a16:colId xmlns:a16="http://schemas.microsoft.com/office/drawing/2014/main" val="20005"/>
                    </a:ext>
                  </a:extLst>
                </a:gridCol>
                <a:gridCol w="723171">
                  <a:extLst>
                    <a:ext uri="{9D8B030D-6E8A-4147-A177-3AD203B41FA5}">
                      <a16:colId xmlns:a16="http://schemas.microsoft.com/office/drawing/2014/main" val="20006"/>
                    </a:ext>
                  </a:extLst>
                </a:gridCol>
                <a:gridCol w="723171">
                  <a:extLst>
                    <a:ext uri="{9D8B030D-6E8A-4147-A177-3AD203B41FA5}">
                      <a16:colId xmlns:a16="http://schemas.microsoft.com/office/drawing/2014/main" val="20007"/>
                    </a:ext>
                  </a:extLst>
                </a:gridCol>
              </a:tblGrid>
              <a:tr h="0">
                <a:tc rowSpan="2">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7">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capacity j</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pPr>
                      <a:r>
                        <a:rPr lang="en-US" sz="2200" dirty="0" err="1">
                          <a:solidFill>
                            <a:schemeClr val="tx1"/>
                          </a:solidFill>
                          <a:effectLst/>
                          <a:latin typeface="Times New Roman" panose="02020603050405020304" pitchFamily="18" charset="0"/>
                          <a:cs typeface="Times New Roman" panose="02020603050405020304" pitchFamily="18" charset="0"/>
                        </a:rPr>
                        <a:t>i</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0</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12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22</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=2,  v</a:t>
                      </a:r>
                      <a:r>
                        <a:rPr lang="en-US" sz="2200" baseline="-25000">
                          <a:solidFill>
                            <a:schemeClr val="tx1"/>
                          </a:solidFill>
                          <a:effectLst/>
                          <a:latin typeface="Times New Roman" panose="02020603050405020304" pitchFamily="18" charset="0"/>
                          <a:cs typeface="Times New Roman" panose="02020603050405020304" pitchFamily="18" charset="0"/>
                        </a:rPr>
                        <a:t>4</a:t>
                      </a:r>
                      <a:r>
                        <a:rPr lang="en-US" sz="2200">
                          <a:solidFill>
                            <a:schemeClr val="tx1"/>
                          </a:solidFill>
                          <a:effectLst/>
                          <a:latin typeface="Times New Roman" panose="02020603050405020304" pitchFamily="18" charset="0"/>
                          <a:cs typeface="Times New Roman" panose="02020603050405020304" pitchFamily="18" charset="0"/>
                        </a:rPr>
                        <a:t> = 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37</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2E854B9C-4CAB-4836-8F64-04861299C7C3}"/>
              </a:ext>
            </a:extLst>
          </p:cNvPr>
          <p:cNvGraphicFramePr>
            <a:graphicFrameLocks noGrp="1"/>
          </p:cNvGraphicFramePr>
          <p:nvPr>
            <p:extLst>
              <p:ext uri="{D42A27DB-BD31-4B8C-83A1-F6EECF244321}">
                <p14:modId xmlns:p14="http://schemas.microsoft.com/office/powerpoint/2010/main" val="1542052993"/>
              </p:ext>
            </p:extLst>
          </p:nvPr>
        </p:nvGraphicFramePr>
        <p:xfrm>
          <a:off x="1826292" y="419657"/>
          <a:ext cx="8983745" cy="2346960"/>
        </p:xfrm>
        <a:graphic>
          <a:graphicData uri="http://schemas.openxmlformats.org/drawingml/2006/table">
            <a:tbl>
              <a:tblPr firstRow="1" firstCol="1" bandRow="1">
                <a:tableStyleId>{5C22544A-7EE6-4342-B048-85BDC9FD1C3A}</a:tableStyleId>
              </a:tblPr>
              <a:tblGrid>
                <a:gridCol w="2318996">
                  <a:extLst>
                    <a:ext uri="{9D8B030D-6E8A-4147-A177-3AD203B41FA5}">
                      <a16:colId xmlns:a16="http://schemas.microsoft.com/office/drawing/2014/main" val="20000"/>
                    </a:ext>
                  </a:extLst>
                </a:gridCol>
                <a:gridCol w="1526033">
                  <a:extLst>
                    <a:ext uri="{9D8B030D-6E8A-4147-A177-3AD203B41FA5}">
                      <a16:colId xmlns:a16="http://schemas.microsoft.com/office/drawing/2014/main" val="20001"/>
                    </a:ext>
                  </a:extLst>
                </a:gridCol>
                <a:gridCol w="855702">
                  <a:extLst>
                    <a:ext uri="{9D8B030D-6E8A-4147-A177-3AD203B41FA5}">
                      <a16:colId xmlns:a16="http://schemas.microsoft.com/office/drawing/2014/main" val="20002"/>
                    </a:ext>
                  </a:extLst>
                </a:gridCol>
                <a:gridCol w="856828">
                  <a:extLst>
                    <a:ext uri="{9D8B030D-6E8A-4147-A177-3AD203B41FA5}">
                      <a16:colId xmlns:a16="http://schemas.microsoft.com/office/drawing/2014/main" val="20003"/>
                    </a:ext>
                  </a:extLst>
                </a:gridCol>
                <a:gridCol w="856828">
                  <a:extLst>
                    <a:ext uri="{9D8B030D-6E8A-4147-A177-3AD203B41FA5}">
                      <a16:colId xmlns:a16="http://schemas.microsoft.com/office/drawing/2014/main" val="20004"/>
                    </a:ext>
                  </a:extLst>
                </a:gridCol>
                <a:gridCol w="855702">
                  <a:extLst>
                    <a:ext uri="{9D8B030D-6E8A-4147-A177-3AD203B41FA5}">
                      <a16:colId xmlns:a16="http://schemas.microsoft.com/office/drawing/2014/main" val="20005"/>
                    </a:ext>
                  </a:extLst>
                </a:gridCol>
                <a:gridCol w="856828">
                  <a:extLst>
                    <a:ext uri="{9D8B030D-6E8A-4147-A177-3AD203B41FA5}">
                      <a16:colId xmlns:a16="http://schemas.microsoft.com/office/drawing/2014/main" val="20006"/>
                    </a:ext>
                  </a:extLst>
                </a:gridCol>
                <a:gridCol w="856828">
                  <a:extLst>
                    <a:ext uri="{9D8B030D-6E8A-4147-A177-3AD203B41FA5}">
                      <a16:colId xmlns:a16="http://schemas.microsoft.com/office/drawing/2014/main" val="20007"/>
                    </a:ext>
                  </a:extLst>
                </a:gridCol>
              </a:tblGrid>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 </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F(i,  0) = 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capacity j</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i</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 F(0 ,  j) = 0  </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2, v</a:t>
                      </a:r>
                      <a:r>
                        <a:rPr lang="en-US" sz="2200" baseline="-25000">
                          <a:solidFill>
                            <a:schemeClr val="tx1"/>
                          </a:solidFill>
                          <a:effectLst/>
                          <a:latin typeface="Times New Roman" panose="02020603050405020304" pitchFamily="18" charset="0"/>
                          <a:cs typeface="Times New Roman" panose="02020603050405020304" pitchFamily="18" charset="0"/>
                        </a:rPr>
                        <a:t>1</a:t>
                      </a:r>
                      <a:r>
                        <a:rPr lang="en-US" sz="2200">
                          <a:solidFill>
                            <a:schemeClr val="tx1"/>
                          </a:solidFill>
                          <a:effectLst/>
                          <a:latin typeface="Times New Roman" panose="02020603050405020304" pitchFamily="18" charset="0"/>
                          <a:cs typeface="Times New Roman" panose="02020603050405020304" pitchFamily="18" charset="0"/>
                        </a:rPr>
                        <a:t>  = 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 v</a:t>
                      </a:r>
                      <a:r>
                        <a:rPr lang="en-US" sz="2200" baseline="-25000">
                          <a:solidFill>
                            <a:schemeClr val="tx1"/>
                          </a:solidFill>
                          <a:effectLst/>
                          <a:latin typeface="Times New Roman" panose="02020603050405020304" pitchFamily="18" charset="0"/>
                          <a:cs typeface="Times New Roman" panose="02020603050405020304" pitchFamily="18" charset="0"/>
                        </a:rPr>
                        <a:t>2</a:t>
                      </a:r>
                      <a:r>
                        <a:rPr lang="en-US" sz="2200">
                          <a:solidFill>
                            <a:schemeClr val="tx1"/>
                          </a:solidFill>
                          <a:effectLst/>
                          <a:latin typeface="Times New Roman" panose="02020603050405020304" pitchFamily="18" charset="0"/>
                          <a:cs typeface="Times New Roman" panose="02020603050405020304" pitchFamily="18" charset="0"/>
                        </a:rPr>
                        <a:t>  = 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10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12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22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22</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B050"/>
                          </a:solidFill>
                          <a:effectLst/>
                          <a:latin typeface="Times New Roman" panose="02020603050405020304" pitchFamily="18" charset="0"/>
                          <a:cs typeface="Times New Roman" panose="02020603050405020304" pitchFamily="18" charset="0"/>
                        </a:rPr>
                        <a:t>22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marL="0" marR="0">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w</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3, v</a:t>
                      </a:r>
                      <a:r>
                        <a:rPr lang="en-US" sz="2200" baseline="-25000">
                          <a:solidFill>
                            <a:schemeClr val="tx1"/>
                          </a:solidFill>
                          <a:effectLst/>
                          <a:latin typeface="Times New Roman" panose="02020603050405020304" pitchFamily="18" charset="0"/>
                          <a:cs typeface="Times New Roman" panose="02020603050405020304" pitchFamily="18" charset="0"/>
                        </a:rPr>
                        <a:t>3</a:t>
                      </a:r>
                      <a:r>
                        <a:rPr lang="en-US" sz="2200">
                          <a:solidFill>
                            <a:schemeClr val="tx1"/>
                          </a:solidFill>
                          <a:effectLst/>
                          <a:latin typeface="Times New Roman" panose="02020603050405020304" pitchFamily="18" charset="0"/>
                          <a:cs typeface="Times New Roman" panose="02020603050405020304" pitchFamily="18" charset="0"/>
                        </a:rPr>
                        <a:t>  = 20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12</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22</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0000FF"/>
                          </a:solidFill>
                          <a:effectLst/>
                          <a:latin typeface="Times New Roman" panose="02020603050405020304" pitchFamily="18" charset="0"/>
                          <a:cs typeface="Times New Roman" panose="02020603050405020304" pitchFamily="18" charset="0"/>
                        </a:rPr>
                        <a:t>30</a:t>
                      </a:r>
                      <a:endParaRPr lang="en-US" sz="2200" dirty="0">
                        <a:solidFill>
                          <a:srgbClr val="0000FF"/>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a:t>
                      </a:r>
                      <a:r>
                        <a:rPr lang="en-US" sz="2200" dirty="0">
                          <a:solidFill>
                            <a:srgbClr val="00B050"/>
                          </a:solidFill>
                          <a:effectLst/>
                          <a:latin typeface="Times New Roman" panose="02020603050405020304" pitchFamily="18" charset="0"/>
                          <a:cs typeface="Times New Roman" panose="02020603050405020304" pitchFamily="18" charset="0"/>
                        </a:rPr>
                        <a:t>2</a:t>
                      </a:r>
                      <a:endParaRPr lang="en-US" sz="2200" dirty="0">
                        <a:solidFill>
                          <a:srgbClr val="00B05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w</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2, v</a:t>
                      </a:r>
                      <a:r>
                        <a:rPr lang="en-US" sz="2200" baseline="-25000" dirty="0">
                          <a:solidFill>
                            <a:schemeClr val="tx1"/>
                          </a:solidFill>
                          <a:effectLst/>
                          <a:latin typeface="Times New Roman" panose="02020603050405020304" pitchFamily="18" charset="0"/>
                          <a:cs typeface="Times New Roman" panose="02020603050405020304" pitchFamily="18" charset="0"/>
                        </a:rPr>
                        <a:t>4</a:t>
                      </a:r>
                      <a:r>
                        <a:rPr lang="en-US" sz="2200" dirty="0">
                          <a:solidFill>
                            <a:schemeClr val="tx1"/>
                          </a:solidFill>
                          <a:effectLst/>
                          <a:latin typeface="Times New Roman" panose="02020603050405020304" pitchFamily="18" charset="0"/>
                          <a:cs typeface="Times New Roman" panose="02020603050405020304" pitchFamily="18" charset="0"/>
                        </a:rPr>
                        <a:t>  = 15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4</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15</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chemeClr val="tx1"/>
                          </a:solidFill>
                          <a:effectLst/>
                          <a:latin typeface="Times New Roman" panose="02020603050405020304" pitchFamily="18" charset="0"/>
                          <a:cs typeface="Times New Roman" panose="02020603050405020304" pitchFamily="18" charset="0"/>
                        </a:rPr>
                        <a:t>25</a:t>
                      </a:r>
                      <a:endParaRPr lang="en-US" sz="22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a:solidFill>
                            <a:schemeClr val="tx1"/>
                          </a:solidFill>
                          <a:effectLst/>
                          <a:latin typeface="Times New Roman" panose="02020603050405020304" pitchFamily="18" charset="0"/>
                          <a:cs typeface="Times New Roman" panose="02020603050405020304" pitchFamily="18" charset="0"/>
                        </a:rPr>
                        <a:t>30</a:t>
                      </a:r>
                      <a:endParaRPr lang="en-US" sz="22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200" dirty="0">
                          <a:solidFill>
                            <a:srgbClr val="FF0000"/>
                          </a:solidFill>
                          <a:effectLst/>
                          <a:latin typeface="Times New Roman" panose="02020603050405020304" pitchFamily="18" charset="0"/>
                          <a:cs typeface="Times New Roman" panose="02020603050405020304" pitchFamily="18" charset="0"/>
                        </a:rPr>
                        <a:t>37</a:t>
                      </a:r>
                      <a:endParaRPr lang="en-US" sz="2200"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4" name="Rectangle 3">
            <a:extLst>
              <a:ext uri="{FF2B5EF4-FFF2-40B4-BE49-F238E27FC236}">
                <a16:creationId xmlns:a16="http://schemas.microsoft.com/office/drawing/2014/main" id="{94C0DAD3-EBDD-4C14-B21A-2148CFD02234}"/>
              </a:ext>
            </a:extLst>
          </p:cNvPr>
          <p:cNvSpPr/>
          <p:nvPr/>
        </p:nvSpPr>
        <p:spPr>
          <a:xfrm>
            <a:off x="5136898" y="2965230"/>
            <a:ext cx="5814412"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 Max{ </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b="1"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1"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1, j),</a:t>
            </a:r>
            <a:r>
              <a:rPr lang="en-US"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F(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p>
          <a:p>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F(</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-1, j), if j - </a:t>
            </a:r>
            <a:r>
              <a:rPr lang="en-US"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endParaRPr lang="en-US" dirty="0"/>
          </a:p>
        </p:txBody>
      </p:sp>
      <p:sp>
        <p:nvSpPr>
          <p:cNvPr id="5" name="Thought Bubble: Cloud 4">
            <a:extLst>
              <a:ext uri="{FF2B5EF4-FFF2-40B4-BE49-F238E27FC236}">
                <a16:creationId xmlns:a16="http://schemas.microsoft.com/office/drawing/2014/main" id="{3AEA2E43-881A-4A16-8313-FCDB27CE2FAC}"/>
              </a:ext>
            </a:extLst>
          </p:cNvPr>
          <p:cNvSpPr/>
          <p:nvPr/>
        </p:nvSpPr>
        <p:spPr>
          <a:xfrm>
            <a:off x="910811" y="2735574"/>
            <a:ext cx="659757" cy="459311"/>
          </a:xfrm>
          <a:prstGeom prst="cloudCallout">
            <a:avLst>
              <a:gd name="adj1" fmla="val 30044"/>
              <a:gd name="adj2" fmla="val 751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6" name="Picture 5" descr="Emoticon making a point Stock Vector - 14709057">
            <a:extLst>
              <a:ext uri="{FF2B5EF4-FFF2-40B4-BE49-F238E27FC236}">
                <a16:creationId xmlns:a16="http://schemas.microsoft.com/office/drawing/2014/main" id="{E0ECF0FB-1D1D-492D-A6FA-77321D6151F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082148" flipH="1" flipV="1">
            <a:off x="912542" y="2704844"/>
            <a:ext cx="656296" cy="426649"/>
          </a:xfrm>
          <a:prstGeom prst="rect">
            <a:avLst/>
          </a:prstGeom>
          <a:noFill/>
          <a:ln>
            <a:noFill/>
          </a:ln>
        </p:spPr>
      </p:pic>
    </p:spTree>
    <p:extLst>
      <p:ext uri="{BB962C8B-B14F-4D97-AF65-F5344CB8AC3E}">
        <p14:creationId xmlns:p14="http://schemas.microsoft.com/office/powerpoint/2010/main" val="159502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9365" y="643622"/>
            <a:ext cx="8749960" cy="5570756"/>
          </a:xfrm>
          <a:prstGeom prst="rect">
            <a:avLst/>
          </a:prstGeom>
        </p:spPr>
        <p:txBody>
          <a:bodyPr wrap="square">
            <a:spAutoFit/>
          </a:bodyPr>
          <a:lstStyle/>
          <a:p>
            <a:pPr>
              <a:spcBef>
                <a:spcPts val="600"/>
              </a:spcBef>
              <a:spcAft>
                <a:spcPts val="600"/>
              </a:spcAft>
            </a:pPr>
            <a:r>
              <a:rPr lang="en-US" sz="3200" dirty="0">
                <a:solidFill>
                  <a:srgbClr val="000000"/>
                </a:solidFill>
                <a:ea typeface="Microsoft YaHei" panose="020B0503020204020204" pitchFamily="34" charset="-122"/>
                <a:cs typeface="Times New Roman" panose="02020603050405020304" pitchFamily="18" charset="0"/>
              </a:rPr>
              <a:t>The Knapsack Problem and Memory Functions</a:t>
            </a:r>
          </a:p>
          <a:p>
            <a:pPr>
              <a:spcBef>
                <a:spcPts val="600"/>
              </a:spcBef>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Design a dynamic programming algorithm for the knapsack problem:</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Given  </a:t>
            </a:r>
          </a:p>
          <a:p>
            <a:pPr marL="919163" lvl="1"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of known weights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with values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lvl="1">
              <a:spcAft>
                <a:spcPts val="600"/>
              </a:spcAft>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n</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knapsack of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 holding maximum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461963" marR="0" lvl="0" indent="-461963">
              <a:spcAft>
                <a:spcPts val="600"/>
              </a:spcAft>
              <a:buFont typeface="Symbol" panose="05050102010706020507" pitchFamily="18" charset="2"/>
              <a:buChar char=""/>
            </a:pP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the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most valuable </a:t>
            </a:r>
            <a:r>
              <a:rPr lang="en-US" sz="2200" dirty="0">
                <a:solidFill>
                  <a:srgbClr val="FF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the items that fit into the knapsack.  </a:t>
            </a:r>
          </a:p>
          <a:p>
            <a:pPr marL="461963" marR="0" lvl="0" indent="-461963">
              <a:spcAft>
                <a:spcPts val="600"/>
              </a:spcAft>
              <a:buFont typeface="Symbol" panose="05050102010706020507" pitchFamily="18" charset="2"/>
              <a:buChar char=""/>
            </a:pP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Assume</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that </a:t>
            </a:r>
          </a:p>
          <a:p>
            <a:pPr marL="919163" lvl="1"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weights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the knapsack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capacity</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are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positive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919163" lvl="1" indent="-461963">
              <a:spcAft>
                <a:spcPts val="600"/>
              </a:spcAft>
              <a:buFont typeface="Symbol" panose="05050102010706020507" pitchFamily="18" charset="2"/>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item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values do not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have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to be</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integers</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marL="461963" indent="-461963">
              <a:spcAft>
                <a:spcPts val="60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Derive a recurrence relation that expresses </a:t>
            </a:r>
          </a:p>
          <a:p>
            <a:pPr marL="919163" lvl="1" indent="-461963">
              <a:spcAft>
                <a:spcPts val="600"/>
              </a:spcAft>
              <a:buFont typeface="Symbol" panose="05050102010706020507" pitchFamily="18" charset="2"/>
              <a:buChar char=""/>
            </a:pP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 solution to an instance of the knapsack problem in terms of solutions to its </a:t>
            </a:r>
            <a:r>
              <a:rPr lang="en-US" sz="2200" i="1"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smaller</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sub-instances.  </a:t>
            </a:r>
            <a:endParaRPr lang="en-US" sz="2200" dirty="0">
              <a:solidFill>
                <a:srgbClr val="0000FF"/>
              </a:solidFill>
              <a:effectLst/>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4" name="Picture 3" descr="Emoticon making a point Stock Vector - 14709057">
            <a:extLst>
              <a:ext uri="{FF2B5EF4-FFF2-40B4-BE49-F238E27FC236}">
                <a16:creationId xmlns:a16="http://schemas.microsoft.com/office/drawing/2014/main" id="{1CE409CC-EC6C-465C-BF74-71FA5D24367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29792936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4525" y="1045312"/>
            <a:ext cx="8582880" cy="5109860"/>
          </a:xfrm>
          <a:prstGeom prst="rect">
            <a:avLst/>
          </a:prstGeom>
        </p:spPr>
        <p:txBody>
          <a:bodyPr wrap="square">
            <a:spAutoFit/>
          </a:bodyPr>
          <a:lstStyle/>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general, we cannot expect more than a constant-factor gain in using the memory function method for the knapsack problem, because its time efficiency class is the same as that of the bottom-up algorithm (why?).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more significant improvement can be expected for dynamic programming algorithms in which a computation of one value takes more than constant time. </a:t>
            </a:r>
          </a:p>
          <a:p>
            <a:pPr marL="342900" marR="0" lvl="0" indent="-342900">
              <a:lnSpc>
                <a:spcPct val="150000"/>
              </a:lnSpc>
              <a:spcBef>
                <a:spcPts val="0"/>
              </a:spcBef>
              <a:spcAft>
                <a:spcPts val="0"/>
              </a:spcAft>
              <a:buFont typeface="Symbol" panose="05050102010706020507" pitchFamily="18" charset="2"/>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 memory function algorithm may be less space-efficient than a space efficient version of a bottom-up algorithm.</a:t>
            </a:r>
          </a:p>
          <a:p>
            <a:pPr>
              <a:lnSpc>
                <a:spcPct val="150000"/>
              </a:lnSpc>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509864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A554-B2DC-4165-8B00-26876F02A1C7}"/>
              </a:ext>
            </a:extLst>
          </p:cNvPr>
          <p:cNvSpPr>
            <a:spLocks noGrp="1"/>
          </p:cNvSpPr>
          <p:nvPr>
            <p:ph type="title"/>
          </p:nvPr>
        </p:nvSpPr>
        <p:spPr>
          <a:xfrm>
            <a:off x="729018" y="2289459"/>
            <a:ext cx="10515600" cy="2514553"/>
          </a:xfrm>
        </p:spPr>
        <p:txBody>
          <a:bodyPr>
            <a:normAutofit/>
          </a:bodyPr>
          <a:lstStyle/>
          <a:p>
            <a:pPr algn="ctr"/>
            <a:r>
              <a:rPr lang="en-US" sz="3200" dirty="0">
                <a:latin typeface="+mn-lt"/>
              </a:rPr>
              <a:t>Chapter 06_07</a:t>
            </a:r>
            <a:br>
              <a:rPr lang="en-US" sz="3200" dirty="0"/>
            </a:br>
            <a:r>
              <a:rPr lang="en-US" sz="3200" dirty="0">
                <a:latin typeface="+mn-lt"/>
              </a:rPr>
              <a:t>Dynamic Programming</a:t>
            </a:r>
            <a:br>
              <a:rPr lang="en-US" sz="4000" dirty="0">
                <a:latin typeface="+mn-lt"/>
              </a:rPr>
            </a:br>
            <a:r>
              <a:rPr lang="en-US" sz="2800" dirty="0">
                <a:latin typeface="+mn-lt"/>
              </a:rPr>
              <a:t>The Traveling Salesperson Problem</a:t>
            </a:r>
          </a:p>
        </p:txBody>
      </p:sp>
    </p:spTree>
    <p:extLst>
      <p:ext uri="{BB962C8B-B14F-4D97-AF65-F5344CB8AC3E}">
        <p14:creationId xmlns:p14="http://schemas.microsoft.com/office/powerpoint/2010/main" val="7563947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208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79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8060" y="747202"/>
            <a:ext cx="8928351" cy="5663089"/>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Consider an instance defined by the first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n, with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weights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w</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a:t>
            </a:r>
            <a:r>
              <a:rPr lang="en-US" sz="24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4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values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1</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2</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  v</a:t>
            </a:r>
            <a:r>
              <a:rPr lang="en-US" sz="24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  and </a:t>
            </a:r>
          </a:p>
          <a:p>
            <a:pPr marL="914400" marR="0" lvl="1" indent="-4572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knapsack capacity j,  for 1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j  </a:t>
            </a:r>
            <a:r>
              <a:rPr lang="zh-CN" alt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W.  </a:t>
            </a:r>
          </a:p>
          <a:p>
            <a:pPr marL="342900" indent="-342900">
              <a:spcAft>
                <a:spcPts val="600"/>
              </a:spcAft>
              <a:buFont typeface="Arial" panose="020B0604020202020204" pitchFamily="34" charset="0"/>
              <a:buChar char="•"/>
            </a:pPr>
            <a:endPar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342900" indent="-342900">
              <a:spcAft>
                <a:spcPts val="600"/>
              </a:spcAft>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Let F(</a:t>
            </a:r>
            <a:r>
              <a:rPr lang="en-US" sz="24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be the value of an optimal solution to this instance, </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i.e., </a:t>
            </a:r>
          </a:p>
          <a:p>
            <a:pPr marL="919163" lvl="1" indent="-461963">
              <a:spcAft>
                <a:spcPts val="600"/>
              </a:spcAft>
              <a:buFont typeface="Arial" panose="020B0604020202020204" pitchFamily="34" charset="0"/>
              <a:buChar char="•"/>
            </a:pP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value of the most valuable </a:t>
            </a:r>
            <a:r>
              <a:rPr lang="en-US" sz="2400" b="1" i="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subset of </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 first </a:t>
            </a:r>
            <a:r>
              <a:rPr lang="en-US" sz="24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items that fit into the knapsack of capacity j.  </a:t>
            </a:r>
          </a:p>
          <a:p>
            <a:pPr>
              <a:spcAft>
                <a:spcPts val="600"/>
              </a:spcAft>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marL="342900"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a:t>
            </a:r>
            <a:r>
              <a:rPr lang="en-US" sz="24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to </a:t>
            </a:r>
            <a:r>
              <a:rPr lang="en-US" sz="24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find F(n,  W), </a:t>
            </a:r>
          </a:p>
          <a:p>
            <a:pPr marL="800100" lvl="1"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maximal value of </a:t>
            </a:r>
            <a:r>
              <a:rPr lang="en-US" sz="2400" b="1"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 subset of the n given items </a:t>
            </a:r>
            <a:r>
              <a:rPr lang="en-US" sz="24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a:t>
            </a: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and </a:t>
            </a:r>
          </a:p>
          <a:p>
            <a:pPr marL="800100" lvl="1" indent="-342900">
              <a:spcAft>
                <a:spcPts val="600"/>
              </a:spcAft>
              <a:buFont typeface="Arial" panose="020B0604020202020204" pitchFamily="34" charset="0"/>
              <a:buChar char="•"/>
            </a:pPr>
            <a:r>
              <a:rPr lang="en-US" sz="24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an optimal subset itself.</a:t>
            </a:r>
            <a:endParaRPr lang="en-US" sz="24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pic>
        <p:nvPicPr>
          <p:cNvPr id="5" name="Picture 4" descr="Emoticon making a point Stock Vector - 14709057">
            <a:extLst>
              <a:ext uri="{FF2B5EF4-FFF2-40B4-BE49-F238E27FC236}">
                <a16:creationId xmlns:a16="http://schemas.microsoft.com/office/drawing/2014/main" id="{49775F09-D2F8-4A5B-81A8-63E929165B8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976" y="1274516"/>
            <a:ext cx="531223" cy="369332"/>
          </a:xfrm>
          <a:prstGeom prst="rect">
            <a:avLst/>
          </a:prstGeom>
          <a:noFill/>
          <a:ln>
            <a:noFill/>
          </a:ln>
        </p:spPr>
      </p:pic>
    </p:spTree>
    <p:extLst>
      <p:ext uri="{BB962C8B-B14F-4D97-AF65-F5344CB8AC3E}">
        <p14:creationId xmlns:p14="http://schemas.microsoft.com/office/powerpoint/2010/main" val="3531138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999" y="1790872"/>
            <a:ext cx="8983250" cy="4893647"/>
          </a:xfrm>
          <a:prstGeom prst="rect">
            <a:avLst/>
          </a:prstGeom>
        </p:spPr>
        <p:txBody>
          <a:bodyPr wrap="square">
            <a:spAutoFit/>
          </a:bodyPr>
          <a:lstStyle/>
          <a:p>
            <a:pPr>
              <a:spcAft>
                <a:spcPts val="1200"/>
              </a:spcAft>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Divide all the subsets of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that fit the knapsack of capacity j into two categories: </a:t>
            </a:r>
          </a:p>
          <a:p>
            <a:pPr>
              <a:spcAft>
                <a:spcPts val="600"/>
              </a:spcAft>
            </a:pP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1.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marR="0"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not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the value of an optimal subset is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by definition. </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457200" marR="0" indent="-457200">
              <a:spcBef>
                <a:spcPts val="600"/>
              </a:spcBef>
              <a:spcAft>
                <a:spcPts val="600"/>
              </a:spcAft>
              <a:buAutoNum type="arabicPlain" startAt="2"/>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Those that </a:t>
            </a:r>
            <a:r>
              <a:rPr lang="en-US" sz="2200" i="1"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p>
          <a:p>
            <a:pPr>
              <a:spcBef>
                <a:spcPts val="600"/>
              </a:spcBef>
              <a:spcAft>
                <a:spcPts val="6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914400" indent="-455613">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Among the subsets that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do include the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item</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say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having weight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value of such an optimal subset is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 where</a:t>
            </a:r>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pPr marL="1371600" lvl="1" indent="-457200">
              <a:spcBef>
                <a:spcPts val="600"/>
              </a:spcBef>
              <a:spcAft>
                <a:spcPts val="12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value F(</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is an optimal subset of the first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-1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fits into the knapsack of capacity  j -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zh-CN" alt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 </a:t>
            </a:r>
          </a:p>
        </p:txBody>
      </p:sp>
      <p:pic>
        <p:nvPicPr>
          <p:cNvPr id="3" name="Picture 2" descr="Emoticon making a point Stock Vector - 14709057">
            <a:extLst>
              <a:ext uri="{FF2B5EF4-FFF2-40B4-BE49-F238E27FC236}">
                <a16:creationId xmlns:a16="http://schemas.microsoft.com/office/drawing/2014/main" id="{43CF579C-9220-476F-ABC0-2EF92682319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
        <p:nvSpPr>
          <p:cNvPr id="4" name="Rectangle 3">
            <a:extLst>
              <a:ext uri="{FF2B5EF4-FFF2-40B4-BE49-F238E27FC236}">
                <a16:creationId xmlns:a16="http://schemas.microsoft.com/office/drawing/2014/main" id="{2E804BDA-81C0-47D7-A647-ABD642365DE9}"/>
              </a:ext>
            </a:extLst>
          </p:cNvPr>
          <p:cNvSpPr/>
          <p:nvPr/>
        </p:nvSpPr>
        <p:spPr>
          <a:xfrm>
            <a:off x="1500999" y="661278"/>
            <a:ext cx="8512092" cy="7694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Max{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(2)</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b="1"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or</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j) =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(1)</a:t>
            </a:r>
            <a:endParaRPr lang="en-US" sz="2200" dirty="0">
              <a:highlight>
                <a:srgbClr val="FFFF00"/>
              </a:highlight>
            </a:endParaRPr>
          </a:p>
        </p:txBody>
      </p:sp>
      <p:sp>
        <p:nvSpPr>
          <p:cNvPr id="5" name="TextBox 4">
            <a:extLst>
              <a:ext uri="{FF2B5EF4-FFF2-40B4-BE49-F238E27FC236}">
                <a16:creationId xmlns:a16="http://schemas.microsoft.com/office/drawing/2014/main" id="{71A334A6-D7A9-7BA3-D43D-E842B0F103FE}"/>
              </a:ext>
            </a:extLst>
          </p:cNvPr>
          <p:cNvSpPr txBox="1"/>
          <p:nvPr/>
        </p:nvSpPr>
        <p:spPr>
          <a:xfrm>
            <a:off x="5155474" y="2251947"/>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the total weight exceeds j.</a:t>
            </a:r>
          </a:p>
        </p:txBody>
      </p:sp>
    </p:spTree>
    <p:extLst>
      <p:ext uri="{BB962C8B-B14F-4D97-AF65-F5344CB8AC3E}">
        <p14:creationId xmlns:p14="http://schemas.microsoft.com/office/powerpoint/2010/main" val="129322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6018" y="1017429"/>
            <a:ext cx="8619961" cy="435503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200" dirty="0">
                <a:latin typeface="Times New Roman" panose="02020603050405020304" pitchFamily="18" charset="0"/>
                <a:ea typeface="Microsoft YaHei" panose="020B0503020204020204" pitchFamily="34" charset="-122"/>
                <a:cs typeface="Times New Roman" panose="02020603050405020304" pitchFamily="18" charset="0"/>
              </a:rPr>
              <a:t>In (1.), if the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30000" dirty="0" err="1">
                <a:latin typeface="Times New Roman" panose="02020603050405020304" pitchFamily="18" charset="0"/>
                <a:ea typeface="Microsoft YaHei" panose="020B0503020204020204" pitchFamily="34" charset="-122"/>
                <a:cs typeface="Times New Roman" panose="02020603050405020304" pitchFamily="18" charset="0"/>
              </a:rPr>
              <a:t>th</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 does not fit into the knapsack, the value 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items is the same as the value   </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3333FF"/>
                </a:solidFill>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of an optimal subset selected from the first </a:t>
            </a:r>
            <a:r>
              <a:rPr lang="en-US" sz="2200" dirty="0" err="1">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latin typeface="Times New Roman" panose="02020603050405020304" pitchFamily="18" charset="0"/>
                <a:ea typeface="Microsoft YaHei" panose="020B0503020204020204" pitchFamily="34" charset="-122"/>
                <a:cs typeface="Times New Roman" panose="02020603050405020304" pitchFamily="18" charset="0"/>
              </a:rPr>
              <a:t> – 1items. </a:t>
            </a:r>
          </a:p>
          <a:p>
            <a:pPr marL="342900" indent="-342900">
              <a:spcBef>
                <a:spcPts val="600"/>
              </a:spcBef>
              <a:spcAft>
                <a:spcPts val="600"/>
              </a:spcAft>
              <a:buFont typeface="Arial" panose="020B0604020202020204" pitchFamily="34" charset="0"/>
              <a:buChar char="•"/>
            </a:pP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In (2.),</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v</a:t>
            </a:r>
            <a:r>
              <a:rPr lang="en-US" sz="2200" baseline="-250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 F(</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is the value of an optimal solution among all feasible subsets of the first </a:t>
            </a:r>
            <a:r>
              <a:rPr lang="en-US" sz="22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items.  </a:t>
            </a:r>
          </a:p>
          <a:p>
            <a:pPr marL="342900"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These observations lead to the following recurrence:</a:t>
            </a:r>
          </a:p>
          <a:p>
            <a:pPr marL="800100" lvl="1" indent="-342900">
              <a:spcBef>
                <a:spcPts val="600"/>
              </a:spcBef>
              <a:spcAft>
                <a:spcPts val="600"/>
              </a:spcAft>
              <a:buFont typeface="Arial" panose="020B0604020202020204" pitchFamily="34" charset="0"/>
              <a:buChar char="•"/>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as the knapsack has the subset of the first items with the capacity j,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p:txBody>
      </p:sp>
      <p:sp>
        <p:nvSpPr>
          <p:cNvPr id="3" name="AutoShape 15"/>
          <p:cNvSpPr>
            <a:spLocks/>
          </p:cNvSpPr>
          <p:nvPr/>
        </p:nvSpPr>
        <p:spPr bwMode="auto">
          <a:xfrm>
            <a:off x="3124159" y="4023964"/>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TextBox 3">
            <a:extLst>
              <a:ext uri="{FF2B5EF4-FFF2-40B4-BE49-F238E27FC236}">
                <a16:creationId xmlns:a16="http://schemas.microsoft.com/office/drawing/2014/main" id="{388E0F17-183E-45C8-90BF-E15C38991101}"/>
              </a:ext>
            </a:extLst>
          </p:cNvPr>
          <p:cNvSpPr txBox="1"/>
          <p:nvPr/>
        </p:nvSpPr>
        <p:spPr>
          <a:xfrm>
            <a:off x="687976" y="5814404"/>
            <a:ext cx="10816047"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For the inclusion of the </a:t>
            </a:r>
            <a:r>
              <a:rPr lang="en-US" dirty="0" err="1"/>
              <a:t>i</a:t>
            </a:r>
            <a:r>
              <a:rPr lang="en-US" baseline="30000" dirty="0" err="1"/>
              <a:t>th</a:t>
            </a:r>
            <a:r>
              <a:rPr lang="en-US" dirty="0"/>
              <a:t> item (</a:t>
            </a:r>
            <a:r>
              <a:rPr lang="en-US"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v</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dirty="0"/>
              <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dirty="0"/>
              <a:t>” means that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a:t>
            </a:r>
            <a:r>
              <a:rPr lang="zh-CN" alt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and therefore, by adding the </a:t>
            </a:r>
            <a:r>
              <a:rPr lang="en-US" dirty="0" err="1"/>
              <a:t>ith</a:t>
            </a:r>
            <a:r>
              <a:rPr lang="en-US" dirty="0"/>
              <a:t> item with weight </a:t>
            </a:r>
            <a:r>
              <a:rPr lang="en-US" dirty="0" err="1"/>
              <a:t>w</a:t>
            </a:r>
            <a:r>
              <a:rPr lang="en-US" baseline="-25000" dirty="0" err="1"/>
              <a:t>i</a:t>
            </a:r>
            <a:r>
              <a:rPr lang="en-US" dirty="0"/>
              <a:t>, the total weight does not exceed the capacity j.  </a:t>
            </a:r>
          </a:p>
          <a:p>
            <a:r>
              <a:rPr lang="en-US" dirty="0"/>
              <a:t>If “</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j -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sz="1800" baseline="-250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&lt;</a:t>
            </a:r>
            <a:r>
              <a:rPr lang="en-US" sz="18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0</a:t>
            </a:r>
            <a:r>
              <a:rPr lang="en-US" sz="18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a:t>
            </a:r>
            <a:r>
              <a:rPr lang="en-US" dirty="0"/>
              <a:t>” means j &lt; </a:t>
            </a:r>
            <a:r>
              <a:rPr lang="en-US" sz="18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Adding the </a:t>
            </a:r>
            <a:r>
              <a:rPr lang="en-US" dirty="0" err="1"/>
              <a:t>i</a:t>
            </a:r>
            <a:r>
              <a:rPr lang="en-US" baseline="30000" dirty="0" err="1"/>
              <a:t>th</a:t>
            </a:r>
            <a:r>
              <a:rPr lang="en-US" dirty="0"/>
              <a:t> item with weight </a:t>
            </a:r>
            <a:r>
              <a:rPr lang="en-US" dirty="0" err="1"/>
              <a:t>w</a:t>
            </a:r>
            <a:r>
              <a:rPr lang="en-US" sz="1800" baseline="-25000" dirty="0" err="1">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i</a:t>
            </a:r>
            <a:r>
              <a:rPr lang="en-US" dirty="0"/>
              <a:t>, the total weight exceeds the capacity j. </a:t>
            </a:r>
          </a:p>
        </p:txBody>
      </p:sp>
      <p:sp>
        <p:nvSpPr>
          <p:cNvPr id="5" name="TextBox 4">
            <a:extLst>
              <a:ext uri="{FF2B5EF4-FFF2-40B4-BE49-F238E27FC236}">
                <a16:creationId xmlns:a16="http://schemas.microsoft.com/office/drawing/2014/main" id="{D626A863-4E65-4CA1-83EF-1C68DA5FAADD}"/>
              </a:ext>
            </a:extLst>
          </p:cNvPr>
          <p:cNvSpPr txBox="1"/>
          <p:nvPr/>
        </p:nvSpPr>
        <p:spPr>
          <a:xfrm>
            <a:off x="6261463" y="2391284"/>
            <a:ext cx="5721531"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t>Adding the </a:t>
            </a:r>
            <a:r>
              <a:rPr lang="en-US" dirty="0" err="1"/>
              <a:t>i</a:t>
            </a:r>
            <a:r>
              <a:rPr lang="en-US" baseline="30000" dirty="0" err="1"/>
              <a:t>th</a:t>
            </a:r>
            <a:r>
              <a:rPr lang="en-US" dirty="0"/>
              <a:t> item with weight , the total weight exceeds j.</a:t>
            </a:r>
          </a:p>
        </p:txBody>
      </p:sp>
    </p:spTree>
    <p:extLst>
      <p:ext uri="{BB962C8B-B14F-4D97-AF65-F5344CB8AC3E}">
        <p14:creationId xmlns:p14="http://schemas.microsoft.com/office/powerpoint/2010/main" val="86799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571" y="1289953"/>
            <a:ext cx="8942716" cy="4462760"/>
          </a:xfrm>
          <a:prstGeom prst="rect">
            <a:avLst/>
          </a:prstGeom>
        </p:spPr>
        <p:txBody>
          <a:bodyPr wrap="square">
            <a:spAutoFit/>
          </a:bodyPr>
          <a:lstStyle/>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This conclude:</a:t>
            </a:r>
          </a:p>
          <a:p>
            <a:endPar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endParaRP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Max{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 </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1, j),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v</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F(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 </a:t>
            </a:r>
            <a:r>
              <a:rPr lang="en-US" sz="22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C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j)  =	</a:t>
            </a:r>
          </a:p>
          <a:p>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a:t>
            </a:r>
            <a:r>
              <a:rPr lang="en-US" sz="2200" dirty="0" err="1">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-1, j)       </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if j -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a:t>
            </a:r>
            <a:r>
              <a:rPr lang="en-US" sz="2200" baseline="-250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baseline="-250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en-US" altLang="zh-CN"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&lt;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a:t>
            </a:r>
            <a:r>
              <a:rPr lang="en-US" sz="2200" dirty="0">
                <a:solidFill>
                  <a:srgbClr val="0000FF"/>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8.6</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with the initial conditions which are as follows:</a:t>
            </a:r>
          </a:p>
          <a:p>
            <a:pPr>
              <a:spcAft>
                <a:spcPts val="1200"/>
              </a:spcAft>
            </a:pP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F(0,  j) = 0 for  j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and F(</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  0) = 0 for  </a:t>
            </a:r>
            <a:r>
              <a:rPr lang="en-US" sz="2200" dirty="0" err="1">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i</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a:t>
            </a:r>
            <a:r>
              <a:rPr lang="zh-CN" alt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a:t>
            </a:r>
            <a:r>
              <a:rPr lang="en-US" sz="2200" dirty="0">
                <a:solidFill>
                  <a:srgbClr val="000000"/>
                </a:solidFill>
                <a:highlight>
                  <a:srgbClr val="FFFF00"/>
                </a:highlight>
                <a:latin typeface="Times New Roman" panose="02020603050405020304" pitchFamily="18" charset="0"/>
                <a:ea typeface="Microsoft YaHei" panose="020B0503020204020204" pitchFamily="34" charset="-122"/>
                <a:cs typeface="Times New Roman" panose="02020603050405020304" pitchFamily="18" charset="0"/>
              </a:rPr>
              <a:t> 0.                       	 …. 8.7</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 </a:t>
            </a:r>
          </a:p>
          <a:p>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The goal is to </a:t>
            </a:r>
            <a:r>
              <a:rPr lang="en-US" sz="2200" dirty="0">
                <a:solidFill>
                  <a:srgbClr val="0000FF"/>
                </a:solidFill>
                <a:latin typeface="Times New Roman" panose="02020603050405020304" pitchFamily="18" charset="0"/>
                <a:ea typeface="Microsoft YaHei" panose="020B0503020204020204" pitchFamily="34" charset="-122"/>
                <a:cs typeface="Times New Roman" panose="02020603050405020304" pitchFamily="18" charset="0"/>
              </a:rPr>
              <a:t>find F(n,  W), the maximal value of a subset of the n given items  </a:t>
            </a:r>
            <a:r>
              <a:rPr lang="en-US" sz="2200" dirty="0">
                <a:solidFill>
                  <a:srgbClr val="000000"/>
                </a:solidFill>
                <a:latin typeface="Times New Roman" panose="02020603050405020304" pitchFamily="18" charset="0"/>
                <a:ea typeface="Microsoft YaHei" panose="020B0503020204020204" pitchFamily="34" charset="-122"/>
                <a:cs typeface="Times New Roman" panose="02020603050405020304" pitchFamily="18" charset="0"/>
              </a:rPr>
              <a:t>that fit into the knapsack of capacity W, and an optimal subset itself.</a:t>
            </a:r>
          </a:p>
          <a:p>
            <a:endParaRPr lang="en-US" sz="2200" dirty="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3" name="AutoShape 15"/>
          <p:cNvSpPr>
            <a:spLocks/>
          </p:cNvSpPr>
          <p:nvPr/>
        </p:nvSpPr>
        <p:spPr bwMode="auto">
          <a:xfrm>
            <a:off x="2778779" y="2000180"/>
            <a:ext cx="86252" cy="905905"/>
          </a:xfrm>
          <a:prstGeom prst="leftBrace">
            <a:avLst>
              <a:gd name="adj1" fmla="val 5856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pic>
        <p:nvPicPr>
          <p:cNvPr id="5" name="Picture 4" descr="Emoticon making a point Stock Vector - 14709057">
            <a:extLst>
              <a:ext uri="{FF2B5EF4-FFF2-40B4-BE49-F238E27FC236}">
                <a16:creationId xmlns:a16="http://schemas.microsoft.com/office/drawing/2014/main" id="{BAD88E6D-3EF5-47A0-8425-380ECA5FF64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884" y="2850768"/>
            <a:ext cx="531223" cy="369332"/>
          </a:xfrm>
          <a:prstGeom prst="rect">
            <a:avLst/>
          </a:prstGeom>
          <a:noFill/>
          <a:ln>
            <a:noFill/>
          </a:ln>
        </p:spPr>
      </p:pic>
    </p:spTree>
    <p:extLst>
      <p:ext uri="{BB962C8B-B14F-4D97-AF65-F5344CB8AC3E}">
        <p14:creationId xmlns:p14="http://schemas.microsoft.com/office/powerpoint/2010/main" val="2336207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10128</TotalTime>
  <Words>14553</Words>
  <Application>Microsoft Office PowerPoint</Application>
  <PresentationFormat>Widescreen</PresentationFormat>
  <Paragraphs>2368</Paragraphs>
  <Slides>53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Microsoft YaHei</vt:lpstr>
      <vt:lpstr>SimSun</vt:lpstr>
      <vt:lpstr>Arial</vt:lpstr>
      <vt:lpstr>Calibri</vt:lpstr>
      <vt:lpstr>Calibri Light</vt:lpstr>
      <vt:lpstr>Cambria Math</vt:lpstr>
      <vt:lpstr>Courier New</vt:lpstr>
      <vt:lpstr>Symbol</vt:lpstr>
      <vt:lpstr>Times New Roman</vt:lpstr>
      <vt:lpstr>Office Theme</vt:lpstr>
      <vt:lpstr>Chapter 06</vt:lpstr>
      <vt:lpstr>Chapter 06_06 Dynamic Programming The Knapsack Problem and Memory Function</vt:lpstr>
      <vt:lpstr>Chapter 06-06 Dynamic Programming Knapsack Problem</vt:lpstr>
      <vt:lpstr>Knapsack Problem:  The exhaustive search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Chapter 06_07 Dynamic Programming The Traveling Salesperson Problem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535</cp:revision>
  <cp:lastPrinted>2021-06-17T19:43:53Z</cp:lastPrinted>
  <dcterms:created xsi:type="dcterms:W3CDTF">2016-10-13T00:10:31Z</dcterms:created>
  <dcterms:modified xsi:type="dcterms:W3CDTF">2023-12-05T18:16:58Z</dcterms:modified>
</cp:coreProperties>
</file>