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375" r:id="rId3"/>
    <p:sldId id="303" r:id="rId4"/>
    <p:sldId id="304" r:id="rId5"/>
    <p:sldId id="306" r:id="rId6"/>
    <p:sldId id="307" r:id="rId7"/>
    <p:sldId id="308" r:id="rId8"/>
    <p:sldId id="311" r:id="rId9"/>
    <p:sldId id="309" r:id="rId10"/>
    <p:sldId id="310" r:id="rId11"/>
    <p:sldId id="39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93" r:id="rId23"/>
    <p:sldId id="322" r:id="rId24"/>
    <p:sldId id="323" r:id="rId25"/>
    <p:sldId id="325" r:id="rId26"/>
    <p:sldId id="326" r:id="rId27"/>
    <p:sldId id="324" r:id="rId28"/>
    <p:sldId id="327" r:id="rId29"/>
    <p:sldId id="329" r:id="rId30"/>
    <p:sldId id="330" r:id="rId31"/>
    <p:sldId id="331" r:id="rId32"/>
    <p:sldId id="332" r:id="rId33"/>
    <p:sldId id="333" r:id="rId34"/>
    <p:sldId id="328" r:id="rId35"/>
    <p:sldId id="334" r:id="rId36"/>
    <p:sldId id="335" r:id="rId37"/>
    <p:sldId id="392" r:id="rId38"/>
    <p:sldId id="336" r:id="rId39"/>
    <p:sldId id="337" r:id="rId40"/>
    <p:sldId id="256" r:id="rId41"/>
    <p:sldId id="33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E48A62-4C7D-476D-A8CF-000BD7B09092}"/>
              </a:ext>
            </a:extLst>
          </p:cNvPr>
          <p:cNvSpPr/>
          <p:nvPr/>
        </p:nvSpPr>
        <p:spPr>
          <a:xfrm>
            <a:off x="3685896" y="3136612"/>
            <a:ext cx="5248040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Chapter 06_03</a:t>
            </a:r>
          </a:p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 algn="ctr"/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(and Floyd’s) Algorithms</a:t>
            </a:r>
          </a:p>
        </p:txBody>
      </p:sp>
    </p:spTree>
    <p:extLst>
      <p:ext uri="{BB962C8B-B14F-4D97-AF65-F5344CB8AC3E}">
        <p14:creationId xmlns:p14="http://schemas.microsoft.com/office/powerpoint/2010/main" val="1939134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86204" y="1293765"/>
                <a:ext cx="8448342" cy="4870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central point of the algorithm is: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from its immediate predecessor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series (8.9), using intermediate vertices numbered not higher than k.   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the element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be equal to 1.  There exists a path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with each intermediate vertex numbered not higher than k.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“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 list of intermediate vertices each  numbered not higher than k,  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.”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                                                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(8.10) 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204" y="1293765"/>
                <a:ext cx="8448342" cy="4870500"/>
              </a:xfrm>
              <a:prstGeom prst="rect">
                <a:avLst/>
              </a:prstGeom>
              <a:blipFill>
                <a:blip r:embed="rId2"/>
                <a:stretch>
                  <a:fillRect l="-938" t="-876" r="-216" b="-1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7EA1798B-77FE-4E63-8809-569445A725F5}"/>
              </a:ext>
            </a:extLst>
          </p:cNvPr>
          <p:cNvSpPr/>
          <p:nvPr/>
        </p:nvSpPr>
        <p:spPr>
          <a:xfrm>
            <a:off x="1586203" y="570803"/>
            <a:ext cx="3742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879">
            <a:off x="624403" y="1515837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77896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6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6616" y="1951885"/>
                <a:ext cx="8798768" cy="32854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Regarding this path two situations are possible: [Prove]</a:t>
                </a:r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57200" marR="0" lvl="0" indent="-457200">
                  <a:spcBef>
                    <a:spcPts val="6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first, the list of its intermediate vertices does not contain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vertex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Then this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has intermediate vertices numbered not higher than k-1, and therefore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equal to  1 as well. </a:t>
                </a:r>
              </a:p>
              <a:p>
                <a:pPr marR="0" lvl="0">
                  <a:spcBef>
                    <a:spcPts val="600"/>
                  </a:spcBef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2.   The second possibility is that path (8.10) </a:t>
                </a:r>
              </a:p>
              <a:p>
                <a:pPr marL="457200" indent="-457200">
                  <a:spcBef>
                    <a:spcPts val="600"/>
                  </a:spcBef>
                  <a:spcAft>
                    <a:spcPts val="1200"/>
                  </a:spcAft>
                  <a:tabLst>
                    <a:tab pos="45720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“v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 list of intermediate vertices each  numbered not higher than k,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.”  does contain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among the intermediate vertices.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616" y="1951885"/>
                <a:ext cx="8798768" cy="3285451"/>
              </a:xfrm>
              <a:prstGeom prst="rect">
                <a:avLst/>
              </a:prstGeom>
              <a:blipFill>
                <a:blip r:embed="rId2"/>
                <a:stretch>
                  <a:fillRect l="-900" t="-1299" r="-1593" b="-2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F64457B5-4DF9-4278-87D1-078C59ACFC44}"/>
              </a:ext>
            </a:extLst>
          </p:cNvPr>
          <p:cNvSpPr/>
          <p:nvPr/>
        </p:nvSpPr>
        <p:spPr>
          <a:xfrm>
            <a:off x="1625747" y="555783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72668" y="997439"/>
                <a:ext cx="8846664" cy="5455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Without loss of generality, assume that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occurs only once in that list. 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(If it is not the case, create a new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this property by simply eliminating all the vertices between the first and last occurrences of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in it.) </a:t>
                </a:r>
              </a:p>
              <a:p>
                <a:pPr marL="461963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With this caveat, path (8.10) can be rewritten as follows:</a:t>
                </a:r>
                <a:endParaRPr lang="en-US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vertices numbered 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≤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– 1,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 vertices numbered 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≤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– 1,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  <a:endParaRPr lang="en-US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first path of this representation means that </a:t>
                </a:r>
              </a:p>
              <a:p>
                <a:pPr lvl="2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 exists a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each intermediate vertex numbered not higher than k – 1 (hence,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1) and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second part means that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 exists a path from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each intermediate vertex numbered not higher than k – 1 (hence,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= 1).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668" y="997439"/>
                <a:ext cx="8846664" cy="5455404"/>
              </a:xfrm>
              <a:prstGeom prst="rect">
                <a:avLst/>
              </a:prstGeom>
              <a:blipFill>
                <a:blip r:embed="rId2"/>
                <a:stretch>
                  <a:fillRect l="-758" t="-782" b="-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27583" y="380053"/>
                <a:ext cx="9088017" cy="61942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What we have just proved is that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1,  then either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  or both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  and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It is easy to see that the converse of this assertion is also true.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Thus, the following formula for generating the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from the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obtained: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=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or  (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and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).   		(8.11)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Formula (8.11) is at the heart of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formula implies the following rule for generating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from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which is convenient for applying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by hand: </a:t>
                </a: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342900" marR="0" lvl="0" indent="-342900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it remains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342900" marR="0" lvl="0" indent="-342900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0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it has to be changed to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if and only if the element in its row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 column k and the element in its column j and row k are both 1’s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This rule is illustrated in Figure 8.12.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583" y="380053"/>
                <a:ext cx="9088017" cy="6194260"/>
              </a:xfrm>
              <a:prstGeom prst="rect">
                <a:avLst/>
              </a:prstGeom>
              <a:blipFill>
                <a:blip r:embed="rId2"/>
                <a:stretch>
                  <a:fillRect l="-872" t="-591" r="-67" b="-1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53692522-2928-49B5-BE2D-B4726188290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9300">
            <a:off x="493654" y="5379899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5">
            <a:extLst>
              <a:ext uri="{FF2B5EF4-FFF2-40B4-BE49-F238E27FC236}">
                <a16:creationId xmlns:a16="http://schemas.microsoft.com/office/drawing/2014/main" id="{EEA525AD-950A-44AE-8B77-34F018652DF4}"/>
              </a:ext>
            </a:extLst>
          </p:cNvPr>
          <p:cNvSpPr txBox="1"/>
          <p:nvPr/>
        </p:nvSpPr>
        <p:spPr>
          <a:xfrm>
            <a:off x="941903" y="323133"/>
            <a:ext cx="10142080" cy="95070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20106" y="1133476"/>
            <a:ext cx="86125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 an example, the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diagraph of Figure 8.11 is shown in Figure 8.13.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8.13 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digraph shown. New 1’s are in bold.</a:t>
            </a:r>
          </a:p>
        </p:txBody>
      </p:sp>
      <p:sp>
        <p:nvSpPr>
          <p:cNvPr id="3" name="Oval 88"/>
          <p:cNvSpPr>
            <a:spLocks noChangeArrowheads="1"/>
          </p:cNvSpPr>
          <p:nvPr/>
        </p:nvSpPr>
        <p:spPr bwMode="auto">
          <a:xfrm>
            <a:off x="1620106" y="497146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89"/>
          <p:cNvSpPr>
            <a:spLocks noChangeArrowheads="1"/>
          </p:cNvSpPr>
          <p:nvPr/>
        </p:nvSpPr>
        <p:spPr bwMode="auto">
          <a:xfrm>
            <a:off x="3265853" y="498079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0"/>
          <p:cNvSpPr>
            <a:spLocks noChangeArrowheads="1"/>
          </p:cNvSpPr>
          <p:nvPr/>
        </p:nvSpPr>
        <p:spPr bwMode="auto">
          <a:xfrm>
            <a:off x="3219623" y="350343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4"/>
          <p:cNvSpPr>
            <a:spLocks noChangeArrowheads="1"/>
          </p:cNvSpPr>
          <p:nvPr/>
        </p:nvSpPr>
        <p:spPr bwMode="auto">
          <a:xfrm>
            <a:off x="1707416" y="34583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AutoShape 95"/>
          <p:cNvCxnSpPr>
            <a:cxnSpLocks noChangeShapeType="1"/>
          </p:cNvCxnSpPr>
          <p:nvPr/>
        </p:nvCxnSpPr>
        <p:spPr bwMode="auto">
          <a:xfrm>
            <a:off x="2303604" y="378217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6"/>
          <p:cNvCxnSpPr>
            <a:cxnSpLocks noChangeShapeType="1"/>
            <a:endCxn id="4" idx="0"/>
          </p:cNvCxnSpPr>
          <p:nvPr/>
        </p:nvCxnSpPr>
        <p:spPr bwMode="auto">
          <a:xfrm>
            <a:off x="3563947" y="408172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7"/>
          <p:cNvCxnSpPr>
            <a:cxnSpLocks noChangeShapeType="1"/>
            <a:stCxn id="4" idx="0"/>
            <a:endCxn id="6" idx="5"/>
          </p:cNvCxnSpPr>
          <p:nvPr/>
        </p:nvCxnSpPr>
        <p:spPr bwMode="auto">
          <a:xfrm flipH="1" flipV="1">
            <a:off x="2216294" y="393890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8"/>
          <p:cNvCxnSpPr>
            <a:cxnSpLocks noChangeShapeType="1"/>
            <a:stCxn id="4" idx="2"/>
            <a:endCxn id="3" idx="6"/>
          </p:cNvCxnSpPr>
          <p:nvPr/>
        </p:nvCxnSpPr>
        <p:spPr bwMode="auto">
          <a:xfrm flipH="1" flipV="1">
            <a:off x="2216294" y="525293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AutoShape 101"/>
          <p:cNvSpPr>
            <a:spLocks/>
          </p:cNvSpPr>
          <p:nvPr/>
        </p:nvSpPr>
        <p:spPr bwMode="auto">
          <a:xfrm>
            <a:off x="5057191" y="401448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101"/>
          <p:cNvSpPr>
            <a:spLocks/>
          </p:cNvSpPr>
          <p:nvPr/>
        </p:nvSpPr>
        <p:spPr bwMode="auto">
          <a:xfrm flipH="1">
            <a:off x="7104155" y="401448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42647" y="364847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65631" y="4050480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797219" y="4446984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93534" y="481249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593533" y="511454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48102" y="2601881"/>
            <a:ext cx="42322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42647" y="4065824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42647" y="4065824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A3AFD0C-B320-4DF4-A5CE-C5D8DDD20348}"/>
              </a:ext>
            </a:extLst>
          </p:cNvPr>
          <p:cNvSpPr/>
          <p:nvPr/>
        </p:nvSpPr>
        <p:spPr>
          <a:xfrm>
            <a:off x="1624920" y="603768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6768577-3ED3-4152-B3AE-4283B2E5D940}"/>
              </a:ext>
            </a:extLst>
          </p:cNvPr>
          <p:cNvCxnSpPr>
            <a:cxnSpLocks/>
          </p:cNvCxnSpPr>
          <p:nvPr/>
        </p:nvCxnSpPr>
        <p:spPr>
          <a:xfrm flipV="1">
            <a:off x="5443921" y="5430417"/>
            <a:ext cx="502494" cy="577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CDDC88F-DF1D-4F9D-8747-259AF40D43C6}"/>
              </a:ext>
            </a:extLst>
          </p:cNvPr>
          <p:cNvSpPr txBox="1"/>
          <p:nvPr/>
        </p:nvSpPr>
        <p:spPr>
          <a:xfrm>
            <a:off x="3648891" y="5974080"/>
            <a:ext cx="2229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(d, a, b)         (d, b)</a:t>
            </a:r>
          </a:p>
        </p:txBody>
      </p:sp>
      <p:sp>
        <p:nvSpPr>
          <p:cNvPr id="25" name="AutoShape 428">
            <a:extLst>
              <a:ext uri="{FF2B5EF4-FFF2-40B4-BE49-F238E27FC236}">
                <a16:creationId xmlns:a16="http://schemas.microsoft.com/office/drawing/2014/main" id="{4FCDE596-8498-403B-805A-73115A0F8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69" y="6107113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EFADAC1-80A7-43D0-94AB-7D15F03038ED}"/>
              </a:ext>
            </a:extLst>
          </p:cNvPr>
          <p:cNvCxnSpPr/>
          <p:nvPr/>
        </p:nvCxnSpPr>
        <p:spPr>
          <a:xfrm>
            <a:off x="4980514" y="532915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7193FB7-0FAE-4D8F-8CC3-758E7A5B3A60}"/>
              </a:ext>
            </a:extLst>
          </p:cNvPr>
          <p:cNvCxnSpPr/>
          <p:nvPr/>
        </p:nvCxnSpPr>
        <p:spPr>
          <a:xfrm>
            <a:off x="4929711" y="4244936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65D7B987-7AB6-4ED6-A14D-77C681A546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7" y="1614009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18" name="Table 35">
            <a:extLst>
              <a:ext uri="{FF2B5EF4-FFF2-40B4-BE49-F238E27FC236}">
                <a16:creationId xmlns:a16="http://schemas.microsoft.com/office/drawing/2014/main" id="{5E4EB9FB-01F1-46B6-AADD-E40390259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03936"/>
              </p:ext>
            </p:extLst>
          </p:nvPr>
        </p:nvGraphicFramePr>
        <p:xfrm>
          <a:off x="8042661" y="446736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6" name="AutoShape 101">
            <a:extLst>
              <a:ext uri="{FF2B5EF4-FFF2-40B4-BE49-F238E27FC236}">
                <a16:creationId xmlns:a16="http://schemas.microsoft.com/office/drawing/2014/main" id="{862234BC-66C1-434B-A6D7-8B1333079429}"/>
              </a:ext>
            </a:extLst>
          </p:cNvPr>
          <p:cNvSpPr>
            <a:spLocks/>
          </p:cNvSpPr>
          <p:nvPr/>
        </p:nvSpPr>
        <p:spPr bwMode="auto">
          <a:xfrm flipH="1">
            <a:off x="9827242" y="484372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7" name="AutoShape 101">
            <a:extLst>
              <a:ext uri="{FF2B5EF4-FFF2-40B4-BE49-F238E27FC236}">
                <a16:creationId xmlns:a16="http://schemas.microsoft.com/office/drawing/2014/main" id="{5B917149-CFB0-4A1C-960A-1B41188DADBC}"/>
              </a:ext>
            </a:extLst>
          </p:cNvPr>
          <p:cNvSpPr>
            <a:spLocks/>
          </p:cNvSpPr>
          <p:nvPr/>
        </p:nvSpPr>
        <p:spPr bwMode="auto">
          <a:xfrm>
            <a:off x="8409668" y="484372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BECEE2-8078-4C9B-AB79-8A67BF82C2C3}"/>
              </a:ext>
            </a:extLst>
          </p:cNvPr>
          <p:cNvSpPr txBox="1"/>
          <p:nvPr/>
        </p:nvSpPr>
        <p:spPr>
          <a:xfrm>
            <a:off x="7181108" y="5380852"/>
            <a:ext cx="9296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073494" y="826170"/>
                <a:ext cx="6662950" cy="2213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(a, a) = (b, a) = (c, a) = 0 [a cannot be reached by a, b, c.]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a, a) = (d, a, c) = (d, a, d)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(d, a).   i.e., a, c and d cannot reach from a.</a:t>
                </a:r>
              </a:p>
              <a:p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a, b)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(1)</m:t>
                        </m:r>
                      </m:sup>
                    </m:sSubSup>
                    <m:r>
                      <a:rPr lang="en-US" sz="2200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494" y="826170"/>
                <a:ext cx="6662950" cy="2213619"/>
              </a:xfrm>
              <a:prstGeom prst="rect">
                <a:avLst/>
              </a:prstGeom>
              <a:blipFill>
                <a:blip r:embed="rId2"/>
                <a:stretch>
                  <a:fillRect l="-1189" t="-1928" r="-457" b="-4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662883" y="322078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21853" y="4130499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96000" y="2707385"/>
            <a:ext cx="51489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1, i.e., just vertex a (note a new path from d to b); boxed row and column are used for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5A9051-1686-4BC7-8253-FFBFD979666D}"/>
              </a:ext>
            </a:extLst>
          </p:cNvPr>
          <p:cNvSpPr txBox="1"/>
          <p:nvPr/>
        </p:nvSpPr>
        <p:spPr>
          <a:xfrm>
            <a:off x="2316480" y="5660571"/>
            <a:ext cx="3319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(d, b, d)         (d, d)</a:t>
            </a:r>
          </a:p>
          <a:p>
            <a:r>
              <a:rPr lang="en-US" sz="2000" dirty="0"/>
              <a:t>(a, b, d)         (a, d)</a:t>
            </a:r>
          </a:p>
        </p:txBody>
      </p:sp>
      <p:sp>
        <p:nvSpPr>
          <p:cNvPr id="16" name="AutoShape 428">
            <a:extLst>
              <a:ext uri="{FF2B5EF4-FFF2-40B4-BE49-F238E27FC236}">
                <a16:creationId xmlns:a16="http://schemas.microsoft.com/office/drawing/2014/main" id="{84F2EAB6-8494-43C1-84F4-736AAD028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106" y="5806322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AutoShape 428">
            <a:extLst>
              <a:ext uri="{FF2B5EF4-FFF2-40B4-BE49-F238E27FC236}">
                <a16:creationId xmlns:a16="http://schemas.microsoft.com/office/drawing/2014/main" id="{BAEF9BEA-6B44-4D32-8AC4-FDFD847C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0121" y="6108292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DA3944-A36E-4A54-9D55-1EC0BD24C408}"/>
              </a:ext>
            </a:extLst>
          </p:cNvPr>
          <p:cNvCxnSpPr>
            <a:cxnSpLocks/>
          </p:cNvCxnSpPr>
          <p:nvPr/>
        </p:nvCxnSpPr>
        <p:spPr>
          <a:xfrm flipV="1">
            <a:off x="4043607" y="5088599"/>
            <a:ext cx="1216370" cy="6662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3CE4D4-5A00-48D9-9416-90730CBFB2AE}"/>
              </a:ext>
            </a:extLst>
          </p:cNvPr>
          <p:cNvCxnSpPr>
            <a:cxnSpLocks/>
          </p:cNvCxnSpPr>
          <p:nvPr/>
        </p:nvCxnSpPr>
        <p:spPr>
          <a:xfrm flipV="1">
            <a:off x="4266945" y="4008318"/>
            <a:ext cx="1028126" cy="21107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88"/>
          <p:cNvSpPr>
            <a:spLocks noChangeArrowheads="1"/>
          </p:cNvSpPr>
          <p:nvPr/>
        </p:nvSpPr>
        <p:spPr bwMode="auto">
          <a:xfrm>
            <a:off x="1559710" y="258644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val 89"/>
          <p:cNvSpPr>
            <a:spLocks noChangeArrowheads="1"/>
          </p:cNvSpPr>
          <p:nvPr/>
        </p:nvSpPr>
        <p:spPr bwMode="auto">
          <a:xfrm>
            <a:off x="3165349" y="258770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90"/>
          <p:cNvSpPr>
            <a:spLocks noChangeArrowheads="1"/>
          </p:cNvSpPr>
          <p:nvPr/>
        </p:nvSpPr>
        <p:spPr bwMode="auto">
          <a:xfrm>
            <a:off x="3172890" y="113449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94"/>
          <p:cNvSpPr>
            <a:spLocks noChangeArrowheads="1"/>
          </p:cNvSpPr>
          <p:nvPr/>
        </p:nvSpPr>
        <p:spPr bwMode="auto">
          <a:xfrm>
            <a:off x="1647020" y="1123349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" name="AutoShape 95"/>
          <p:cNvCxnSpPr>
            <a:cxnSpLocks noChangeShapeType="1"/>
          </p:cNvCxnSpPr>
          <p:nvPr/>
        </p:nvCxnSpPr>
        <p:spPr bwMode="auto">
          <a:xfrm>
            <a:off x="2243208" y="140524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96"/>
          <p:cNvCxnSpPr>
            <a:cxnSpLocks noChangeShapeType="1"/>
            <a:endCxn id="22" idx="0"/>
          </p:cNvCxnSpPr>
          <p:nvPr/>
        </p:nvCxnSpPr>
        <p:spPr bwMode="auto">
          <a:xfrm>
            <a:off x="3463443" y="1688636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97"/>
          <p:cNvCxnSpPr>
            <a:cxnSpLocks noChangeShapeType="1"/>
            <a:stCxn id="22" idx="0"/>
            <a:endCxn id="24" idx="5"/>
          </p:cNvCxnSpPr>
          <p:nvPr/>
        </p:nvCxnSpPr>
        <p:spPr bwMode="auto">
          <a:xfrm flipH="1" flipV="1">
            <a:off x="2155898" y="1603854"/>
            <a:ext cx="1307545" cy="98385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98"/>
          <p:cNvCxnSpPr>
            <a:cxnSpLocks noChangeShapeType="1"/>
            <a:stCxn id="22" idx="2"/>
            <a:endCxn id="21" idx="6"/>
          </p:cNvCxnSpPr>
          <p:nvPr/>
        </p:nvCxnSpPr>
        <p:spPr bwMode="auto">
          <a:xfrm flipH="1" flipV="1">
            <a:off x="2155898" y="2867919"/>
            <a:ext cx="1009451" cy="12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sp>
        <p:nvSpPr>
          <p:cNvPr id="30" name="AutoShape 101">
            <a:extLst>
              <a:ext uri="{FF2B5EF4-FFF2-40B4-BE49-F238E27FC236}">
                <a16:creationId xmlns:a16="http://schemas.microsoft.com/office/drawing/2014/main" id="{D9D9A5E4-27FA-4F77-A060-712C1E6FE855}"/>
              </a:ext>
            </a:extLst>
          </p:cNvPr>
          <p:cNvSpPr>
            <a:spLocks/>
          </p:cNvSpPr>
          <p:nvPr/>
        </p:nvSpPr>
        <p:spPr bwMode="auto">
          <a:xfrm>
            <a:off x="3490034" y="369448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AutoShape 101">
            <a:extLst>
              <a:ext uri="{FF2B5EF4-FFF2-40B4-BE49-F238E27FC236}">
                <a16:creationId xmlns:a16="http://schemas.microsoft.com/office/drawing/2014/main" id="{201D7809-F6DC-4923-9DEC-1B52B786E186}"/>
              </a:ext>
            </a:extLst>
          </p:cNvPr>
          <p:cNvSpPr>
            <a:spLocks/>
          </p:cNvSpPr>
          <p:nvPr/>
        </p:nvSpPr>
        <p:spPr bwMode="auto">
          <a:xfrm flipH="1">
            <a:off x="5536998" y="369448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4E05EB-1847-4848-A42C-AC03BDFD7340}"/>
              </a:ext>
            </a:extLst>
          </p:cNvPr>
          <p:cNvSpPr/>
          <p:nvPr/>
        </p:nvSpPr>
        <p:spPr>
          <a:xfrm>
            <a:off x="2798474" y="3745823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06C143-2F5B-4AEC-93A4-62B05F7F2DD2}"/>
              </a:ext>
            </a:extLst>
          </p:cNvPr>
          <p:cNvSpPr/>
          <p:nvPr/>
        </p:nvSpPr>
        <p:spPr>
          <a:xfrm>
            <a:off x="3026377" y="449248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F7C313F-368F-4E89-ADEF-589215BF9F6D}"/>
              </a:ext>
            </a:extLst>
          </p:cNvPr>
          <p:cNvSpPr/>
          <p:nvPr/>
        </p:nvSpPr>
        <p:spPr>
          <a:xfrm>
            <a:off x="3026376" y="479454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ED098C-07D3-43A6-B33D-61190CB47448}"/>
              </a:ext>
            </a:extLst>
          </p:cNvPr>
          <p:cNvSpPr txBox="1"/>
          <p:nvPr/>
        </p:nvSpPr>
        <p:spPr>
          <a:xfrm>
            <a:off x="3671442" y="4102079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FA79277-9749-40F0-A4FB-B8C76334F663}"/>
              </a:ext>
            </a:extLst>
          </p:cNvPr>
          <p:cNvSpPr txBox="1"/>
          <p:nvPr/>
        </p:nvSpPr>
        <p:spPr>
          <a:xfrm>
            <a:off x="4126396" y="374582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8" name="Table 35">
            <a:extLst>
              <a:ext uri="{FF2B5EF4-FFF2-40B4-BE49-F238E27FC236}">
                <a16:creationId xmlns:a16="http://schemas.microsoft.com/office/drawing/2014/main" id="{B85FBC22-737A-4446-8D41-1A4AC29A7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91292"/>
              </p:ext>
            </p:extLst>
          </p:nvPr>
        </p:nvGraphicFramePr>
        <p:xfrm>
          <a:off x="7547361" y="4629290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9" name="AutoShape 101">
            <a:extLst>
              <a:ext uri="{FF2B5EF4-FFF2-40B4-BE49-F238E27FC236}">
                <a16:creationId xmlns:a16="http://schemas.microsoft.com/office/drawing/2014/main" id="{44BA2090-1AB1-484B-8152-C7FE895F9421}"/>
              </a:ext>
            </a:extLst>
          </p:cNvPr>
          <p:cNvSpPr>
            <a:spLocks/>
          </p:cNvSpPr>
          <p:nvPr/>
        </p:nvSpPr>
        <p:spPr bwMode="auto">
          <a:xfrm flipH="1">
            <a:off x="9331942" y="5005653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AutoShape 101">
            <a:extLst>
              <a:ext uri="{FF2B5EF4-FFF2-40B4-BE49-F238E27FC236}">
                <a16:creationId xmlns:a16="http://schemas.microsoft.com/office/drawing/2014/main" id="{B72B8AC9-3985-4008-8B50-04899ABB513F}"/>
              </a:ext>
            </a:extLst>
          </p:cNvPr>
          <p:cNvSpPr>
            <a:spLocks/>
          </p:cNvSpPr>
          <p:nvPr/>
        </p:nvSpPr>
        <p:spPr bwMode="auto">
          <a:xfrm>
            <a:off x="7914368" y="5005653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A6C307-5473-4D67-9E72-9D150631C093}"/>
              </a:ext>
            </a:extLst>
          </p:cNvPr>
          <p:cNvSpPr txBox="1"/>
          <p:nvPr/>
        </p:nvSpPr>
        <p:spPr>
          <a:xfrm>
            <a:off x="6618312" y="5237075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75324" y="257865"/>
                <a:ext cx="5540517" cy="3319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b,a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(a, b, b) = (a, b, c) 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(a, b). i.e., a, b,  and c cannot reached from b.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b, d)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b) = (c, b) = 0.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a) = (d, b, b) = (d, b, c)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(d, b). i.e., a, b and c cannot reached from b.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d)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324" y="257865"/>
                <a:ext cx="5540517" cy="3319307"/>
              </a:xfrm>
              <a:prstGeom prst="rect">
                <a:avLst/>
              </a:prstGeom>
              <a:blipFill>
                <a:blip r:embed="rId2"/>
                <a:stretch>
                  <a:fillRect l="-1430" t="-1101" r="-2860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101"/>
          <p:cNvSpPr>
            <a:spLocks/>
          </p:cNvSpPr>
          <p:nvPr/>
        </p:nvSpPr>
        <p:spPr bwMode="auto">
          <a:xfrm>
            <a:off x="2236812" y="430097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101"/>
          <p:cNvSpPr>
            <a:spLocks/>
          </p:cNvSpPr>
          <p:nvPr/>
        </p:nvSpPr>
        <p:spPr bwMode="auto">
          <a:xfrm flipH="1">
            <a:off x="4283776" y="430097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45252" y="4352314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773155" y="509898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73154" y="540103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34427" y="5088971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27344" y="4340022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428711" y="382727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87681" y="4736990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612024" y="3498542"/>
            <a:ext cx="46610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2, i.e., a and b (note two new paths); boxed row and column are used for 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Oval 88"/>
          <p:cNvSpPr>
            <a:spLocks noChangeArrowheads="1"/>
          </p:cNvSpPr>
          <p:nvPr/>
        </p:nvSpPr>
        <p:spPr bwMode="auto">
          <a:xfrm>
            <a:off x="2183918" y="277014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Oval 89"/>
          <p:cNvSpPr>
            <a:spLocks noChangeArrowheads="1"/>
          </p:cNvSpPr>
          <p:nvPr/>
        </p:nvSpPr>
        <p:spPr bwMode="auto">
          <a:xfrm>
            <a:off x="3827715" y="277014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Oval 90"/>
          <p:cNvSpPr>
            <a:spLocks noChangeArrowheads="1"/>
          </p:cNvSpPr>
          <p:nvPr/>
        </p:nvSpPr>
        <p:spPr bwMode="auto">
          <a:xfrm>
            <a:off x="3827715" y="13086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Oval 94"/>
          <p:cNvSpPr>
            <a:spLocks noChangeArrowheads="1"/>
          </p:cNvSpPr>
          <p:nvPr/>
        </p:nvSpPr>
        <p:spPr bwMode="auto">
          <a:xfrm>
            <a:off x="2271228" y="130765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AutoShape 95"/>
          <p:cNvCxnSpPr>
            <a:cxnSpLocks noChangeShapeType="1"/>
          </p:cNvCxnSpPr>
          <p:nvPr/>
        </p:nvCxnSpPr>
        <p:spPr bwMode="auto">
          <a:xfrm>
            <a:off x="2891184" y="1590077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96"/>
          <p:cNvCxnSpPr>
            <a:cxnSpLocks noChangeShapeType="1"/>
            <a:endCxn id="18" idx="0"/>
          </p:cNvCxnSpPr>
          <p:nvPr/>
        </p:nvCxnSpPr>
        <p:spPr bwMode="auto">
          <a:xfrm>
            <a:off x="4125809" y="1871074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97"/>
          <p:cNvCxnSpPr>
            <a:cxnSpLocks noChangeShapeType="1"/>
            <a:stCxn id="18" idx="0"/>
            <a:endCxn id="20" idx="5"/>
          </p:cNvCxnSpPr>
          <p:nvPr/>
        </p:nvCxnSpPr>
        <p:spPr bwMode="auto">
          <a:xfrm flipH="1" flipV="1">
            <a:off x="2780106" y="1788161"/>
            <a:ext cx="1345703" cy="9819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98"/>
          <p:cNvCxnSpPr>
            <a:cxnSpLocks noChangeShapeType="1"/>
            <a:stCxn id="18" idx="2"/>
            <a:endCxn id="17" idx="6"/>
          </p:cNvCxnSpPr>
          <p:nvPr/>
        </p:nvCxnSpPr>
        <p:spPr bwMode="auto">
          <a:xfrm flipH="1" flipV="1">
            <a:off x="2780106" y="3051618"/>
            <a:ext cx="1047609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903FC84-9141-422A-9BB8-1867904F5247}"/>
              </a:ext>
            </a:extLst>
          </p:cNvPr>
          <p:cNvCxnSpPr>
            <a:cxnSpLocks/>
          </p:cNvCxnSpPr>
          <p:nvPr/>
        </p:nvCxnSpPr>
        <p:spPr>
          <a:xfrm>
            <a:off x="2146284" y="5672870"/>
            <a:ext cx="1439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688DEA-C5CE-4340-BFF9-9761B2B29629}"/>
              </a:ext>
            </a:extLst>
          </p:cNvPr>
          <p:cNvCxnSpPr>
            <a:cxnSpLocks/>
          </p:cNvCxnSpPr>
          <p:nvPr/>
        </p:nvCxnSpPr>
        <p:spPr>
          <a:xfrm>
            <a:off x="2146284" y="5267921"/>
            <a:ext cx="1788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5E7F2EA8-FD4C-44D5-87F8-0710071F94B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26" name="Table 35">
            <a:extLst>
              <a:ext uri="{FF2B5EF4-FFF2-40B4-BE49-F238E27FC236}">
                <a16:creationId xmlns:a16="http://schemas.microsoft.com/office/drawing/2014/main" id="{6EC9FD91-19F8-4067-9989-5CCBA8D9E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66372"/>
              </p:ext>
            </p:extLst>
          </p:nvPr>
        </p:nvGraphicFramePr>
        <p:xfrm>
          <a:off x="9214236" y="469596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28" name="AutoShape 101">
            <a:extLst>
              <a:ext uri="{FF2B5EF4-FFF2-40B4-BE49-F238E27FC236}">
                <a16:creationId xmlns:a16="http://schemas.microsoft.com/office/drawing/2014/main" id="{3942FAF0-86EA-47B9-BBAF-542F8F140296}"/>
              </a:ext>
            </a:extLst>
          </p:cNvPr>
          <p:cNvSpPr>
            <a:spLocks/>
          </p:cNvSpPr>
          <p:nvPr/>
        </p:nvSpPr>
        <p:spPr bwMode="auto">
          <a:xfrm flipH="1">
            <a:off x="10998817" y="507232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AutoShape 101">
            <a:extLst>
              <a:ext uri="{FF2B5EF4-FFF2-40B4-BE49-F238E27FC236}">
                <a16:creationId xmlns:a16="http://schemas.microsoft.com/office/drawing/2014/main" id="{0FAD7A3C-E0E3-4E62-A42E-E7A7BCC1CB4C}"/>
              </a:ext>
            </a:extLst>
          </p:cNvPr>
          <p:cNvSpPr>
            <a:spLocks/>
          </p:cNvSpPr>
          <p:nvPr/>
        </p:nvSpPr>
        <p:spPr bwMode="auto">
          <a:xfrm>
            <a:off x="9581243" y="507232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05D5D5-65D0-4D9D-AC06-DCBCABD01A3F}"/>
              </a:ext>
            </a:extLst>
          </p:cNvPr>
          <p:cNvSpPr txBox="1"/>
          <p:nvPr/>
        </p:nvSpPr>
        <p:spPr>
          <a:xfrm>
            <a:off x="8285187" y="5303750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0313" y="735319"/>
            <a:ext cx="588823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Applying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(a, c) = (b, c) =(c, c)=0.  i.e., c cannot be reached by a, b and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d,c,b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).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i.e., a, b, c and d cannot be reached from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which has no change from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>
            <a:off x="2351112" y="379711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/>
          <p:cNvSpPr>
            <a:spLocks/>
          </p:cNvSpPr>
          <p:nvPr/>
        </p:nvSpPr>
        <p:spPr bwMode="auto">
          <a:xfrm flipH="1">
            <a:off x="4434395" y="383180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59552" y="3848454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887455" y="459512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87454" y="489717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36568" y="487777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18230" y="3831800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43011" y="332341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01981" y="4233130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	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	   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08022" y="3135578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3, i.e., a, b and c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43E1E-573B-4803-8FBC-7829F560E7D1}"/>
                  </a:ext>
                </a:extLst>
              </p:cNvPr>
              <p:cNvSpPr txBox="1"/>
              <p:nvPr/>
            </p:nvSpPr>
            <p:spPr>
              <a:xfrm>
                <a:off x="1201782" y="5479625"/>
                <a:ext cx="1041545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(a, d, a)          (a, a)</a:t>
                </a:r>
                <a:r>
                  <a:rPr lang="en-US" dirty="0"/>
                  <a:t>	   (b, d, a)          (b, a)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 &amp; (d, a) = 1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(a, a) = 1. </a:t>
                </a:r>
                <a:r>
                  <a:rPr lang="en-US" dirty="0"/>
                  <a:t>(b, d) = 1 &amp; (d, a)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a) = 1.</a:t>
                </a:r>
                <a:r>
                  <a:rPr lang="en-US" dirty="0">
                    <a:solidFill>
                      <a:srgbClr val="0000FF"/>
                    </a:solidFill>
                  </a:rPr>
                  <a:t>  </a:t>
                </a:r>
                <a:endParaRPr lang="en-US" dirty="0"/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b)          (a, b)</a:t>
                </a:r>
                <a:r>
                  <a:rPr lang="en-US" dirty="0"/>
                  <a:t>	   (b, d, b)          (b, b)   </a:t>
                </a:r>
                <a:r>
                  <a:rPr lang="en-US" dirty="0">
                    <a:solidFill>
                      <a:srgbClr val="0000FF"/>
                    </a:solidFill>
                  </a:rPr>
                  <a:t>(a, b) = 1. </a:t>
                </a:r>
                <a:r>
                  <a:rPr lang="en-US" dirty="0"/>
                  <a:t>(b, d) = 1 &amp; (d, b)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b) = 1.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c)          (a, c)</a:t>
                </a:r>
                <a:r>
                  <a:rPr lang="en-US" dirty="0"/>
                  <a:t>	   (b, d, c)          (b, c) 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 &amp; (d, c) = 1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(a, c) = 1. </a:t>
                </a:r>
                <a:r>
                  <a:rPr lang="en-US" dirty="0"/>
                  <a:t>(b, d) = 1 &amp; (d, c)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c) = 1.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:endParaRPr lang="en-US" dirty="0"/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d)          (a, d)</a:t>
                </a:r>
                <a:r>
                  <a:rPr lang="en-US" dirty="0"/>
                  <a:t>	   (b, d, d)          (b, d)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1. </a:t>
                </a:r>
                <a:r>
                  <a:rPr lang="en-US" dirty="0"/>
                  <a:t>(b, d) = 1.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43E1E-573B-4803-8FBC-7829F560E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782" y="5479625"/>
                <a:ext cx="10415452" cy="1200329"/>
              </a:xfrm>
              <a:prstGeom prst="rect">
                <a:avLst/>
              </a:prstGeom>
              <a:blipFill>
                <a:blip r:embed="rId2"/>
                <a:stretch>
                  <a:fillRect l="-468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428">
            <a:extLst>
              <a:ext uri="{FF2B5EF4-FFF2-40B4-BE49-F238E27FC236}">
                <a16:creationId xmlns:a16="http://schemas.microsoft.com/office/drawing/2014/main" id="{A54C2949-F8F1-4C0F-822D-4970DBCCC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978" y="5604905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AutoShape 428">
            <a:extLst>
              <a:ext uri="{FF2B5EF4-FFF2-40B4-BE49-F238E27FC236}">
                <a16:creationId xmlns:a16="http://schemas.microsoft.com/office/drawing/2014/main" id="{8B7BEC63-F6E4-4762-9CA9-3A733B14D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978" y="586422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AutoShape 428">
            <a:extLst>
              <a:ext uri="{FF2B5EF4-FFF2-40B4-BE49-F238E27FC236}">
                <a16:creationId xmlns:a16="http://schemas.microsoft.com/office/drawing/2014/main" id="{A14FB5EA-EDB3-467E-A027-23FF2B951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394" y="6123551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AutoShape 428">
            <a:extLst>
              <a:ext uri="{FF2B5EF4-FFF2-40B4-BE49-F238E27FC236}">
                <a16:creationId xmlns:a16="http://schemas.microsoft.com/office/drawing/2014/main" id="{3A010368-DFC2-4633-ABF8-5798AEA15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643" y="6403686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8" name="AutoShape 428">
            <a:extLst>
              <a:ext uri="{FF2B5EF4-FFF2-40B4-BE49-F238E27FC236}">
                <a16:creationId xmlns:a16="http://schemas.microsoft.com/office/drawing/2014/main" id="{505361DC-8E97-4E23-A46D-2BB41466F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273" y="562823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428">
            <a:extLst>
              <a:ext uri="{FF2B5EF4-FFF2-40B4-BE49-F238E27FC236}">
                <a16:creationId xmlns:a16="http://schemas.microsoft.com/office/drawing/2014/main" id="{77E46522-638A-4DF2-B671-91170CF35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273" y="5910894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AutoShape 428">
            <a:extLst>
              <a:ext uri="{FF2B5EF4-FFF2-40B4-BE49-F238E27FC236}">
                <a16:creationId xmlns:a16="http://schemas.microsoft.com/office/drawing/2014/main" id="{80AC9373-BF51-41D2-955F-6B00F7BC1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075" y="6207401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428">
            <a:extLst>
              <a:ext uri="{FF2B5EF4-FFF2-40B4-BE49-F238E27FC236}">
                <a16:creationId xmlns:a16="http://schemas.microsoft.com/office/drawing/2014/main" id="{3AB8D88D-A344-4655-AA02-3421D9B67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075" y="647287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Oval 88"/>
          <p:cNvSpPr>
            <a:spLocks noChangeArrowheads="1"/>
          </p:cNvSpPr>
          <p:nvPr/>
        </p:nvSpPr>
        <p:spPr bwMode="auto">
          <a:xfrm>
            <a:off x="2100643" y="2358143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89"/>
          <p:cNvSpPr>
            <a:spLocks noChangeArrowheads="1"/>
          </p:cNvSpPr>
          <p:nvPr/>
        </p:nvSpPr>
        <p:spPr bwMode="auto">
          <a:xfrm>
            <a:off x="3626513" y="23572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90"/>
          <p:cNvSpPr>
            <a:spLocks noChangeArrowheads="1"/>
          </p:cNvSpPr>
          <p:nvPr/>
        </p:nvSpPr>
        <p:spPr bwMode="auto">
          <a:xfrm>
            <a:off x="3626513" y="90716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Oval 94"/>
          <p:cNvSpPr>
            <a:spLocks noChangeArrowheads="1"/>
          </p:cNvSpPr>
          <p:nvPr/>
        </p:nvSpPr>
        <p:spPr bwMode="auto">
          <a:xfrm>
            <a:off x="2100643" y="96781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" name="AutoShape 95"/>
          <p:cNvCxnSpPr>
            <a:cxnSpLocks noChangeShapeType="1"/>
          </p:cNvCxnSpPr>
          <p:nvPr/>
        </p:nvCxnSpPr>
        <p:spPr bwMode="auto">
          <a:xfrm>
            <a:off x="2696831" y="1249289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96"/>
          <p:cNvCxnSpPr>
            <a:cxnSpLocks noChangeShapeType="1"/>
            <a:endCxn id="23" idx="0"/>
          </p:cNvCxnSpPr>
          <p:nvPr/>
        </p:nvCxnSpPr>
        <p:spPr bwMode="auto">
          <a:xfrm>
            <a:off x="3924607" y="1458133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97"/>
          <p:cNvCxnSpPr>
            <a:cxnSpLocks noChangeShapeType="1"/>
            <a:stCxn id="23" idx="0"/>
            <a:endCxn id="25" idx="5"/>
          </p:cNvCxnSpPr>
          <p:nvPr/>
        </p:nvCxnSpPr>
        <p:spPr bwMode="auto">
          <a:xfrm flipH="1" flipV="1">
            <a:off x="2609521" y="1448321"/>
            <a:ext cx="1315086" cy="90888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98"/>
          <p:cNvCxnSpPr>
            <a:cxnSpLocks noChangeShapeType="1"/>
            <a:stCxn id="23" idx="2"/>
            <a:endCxn id="22" idx="6"/>
          </p:cNvCxnSpPr>
          <p:nvPr/>
        </p:nvCxnSpPr>
        <p:spPr bwMode="auto">
          <a:xfrm flipH="1">
            <a:off x="2696831" y="2638678"/>
            <a:ext cx="929682" cy="93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530C36C0-D8D4-4A19-9659-EB34034CB82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31" name="Table 35">
            <a:extLst>
              <a:ext uri="{FF2B5EF4-FFF2-40B4-BE49-F238E27FC236}">
                <a16:creationId xmlns:a16="http://schemas.microsoft.com/office/drawing/2014/main" id="{51F56A9C-58D6-47B3-9C2F-B18CFF863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71204"/>
              </p:ext>
            </p:extLst>
          </p:nvPr>
        </p:nvGraphicFramePr>
        <p:xfrm>
          <a:off x="9499986" y="345771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2" name="AutoShape 101">
            <a:extLst>
              <a:ext uri="{FF2B5EF4-FFF2-40B4-BE49-F238E27FC236}">
                <a16:creationId xmlns:a16="http://schemas.microsoft.com/office/drawing/2014/main" id="{2793003E-C57B-4C1F-B4CC-5070D5A6AC93}"/>
              </a:ext>
            </a:extLst>
          </p:cNvPr>
          <p:cNvSpPr>
            <a:spLocks/>
          </p:cNvSpPr>
          <p:nvPr/>
        </p:nvSpPr>
        <p:spPr bwMode="auto">
          <a:xfrm flipH="1">
            <a:off x="11284567" y="383407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3" name="AutoShape 101">
            <a:extLst>
              <a:ext uri="{FF2B5EF4-FFF2-40B4-BE49-F238E27FC236}">
                <a16:creationId xmlns:a16="http://schemas.microsoft.com/office/drawing/2014/main" id="{B0F7B26C-071E-4C37-96B3-68D10F27A5A8}"/>
              </a:ext>
            </a:extLst>
          </p:cNvPr>
          <p:cNvSpPr>
            <a:spLocks/>
          </p:cNvSpPr>
          <p:nvPr/>
        </p:nvSpPr>
        <p:spPr bwMode="auto">
          <a:xfrm>
            <a:off x="9866993" y="383407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4E450B-8E09-4A87-8365-CD852A488A9A}"/>
              </a:ext>
            </a:extLst>
          </p:cNvPr>
          <p:cNvSpPr txBox="1"/>
          <p:nvPr/>
        </p:nvSpPr>
        <p:spPr>
          <a:xfrm>
            <a:off x="8570937" y="4065500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64906" y="578498"/>
                <a:ext cx="6503436" cy="6216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a)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b)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c) 	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d)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a)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b)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c)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d)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(c, d) = 0  i.e., d cannot be reached from c.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a)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	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b)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c)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d)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pPr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(4)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906" y="578498"/>
                <a:ext cx="6503436" cy="6216061"/>
              </a:xfrm>
              <a:prstGeom prst="rect">
                <a:avLst/>
              </a:prstGeom>
              <a:blipFill rotWithShape="0">
                <a:blip r:embed="rId2"/>
                <a:stretch>
                  <a:fillRect l="-1218" t="-686" b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2726288" y="116291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466"/>
          <p:cNvSpPr>
            <a:spLocks noChangeArrowheads="1"/>
          </p:cNvSpPr>
          <p:nvPr/>
        </p:nvSpPr>
        <p:spPr bwMode="auto">
          <a:xfrm>
            <a:off x="2726288" y="1535984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466"/>
          <p:cNvSpPr>
            <a:spLocks noChangeArrowheads="1"/>
          </p:cNvSpPr>
          <p:nvPr/>
        </p:nvSpPr>
        <p:spPr bwMode="auto">
          <a:xfrm>
            <a:off x="2726288" y="202443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2726288" y="239751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2716957" y="2796793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2710737" y="3196074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466"/>
          <p:cNvSpPr>
            <a:spLocks noChangeArrowheads="1"/>
          </p:cNvSpPr>
          <p:nvPr/>
        </p:nvSpPr>
        <p:spPr bwMode="auto">
          <a:xfrm>
            <a:off x="2726288" y="370518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466"/>
          <p:cNvSpPr>
            <a:spLocks noChangeArrowheads="1"/>
          </p:cNvSpPr>
          <p:nvPr/>
        </p:nvSpPr>
        <p:spPr bwMode="auto">
          <a:xfrm>
            <a:off x="2698296" y="405760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466"/>
          <p:cNvSpPr>
            <a:spLocks noChangeArrowheads="1"/>
          </p:cNvSpPr>
          <p:nvPr/>
        </p:nvSpPr>
        <p:spPr bwMode="auto">
          <a:xfrm>
            <a:off x="2698296" y="485521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466"/>
          <p:cNvSpPr>
            <a:spLocks noChangeArrowheads="1"/>
          </p:cNvSpPr>
          <p:nvPr/>
        </p:nvSpPr>
        <p:spPr bwMode="auto">
          <a:xfrm>
            <a:off x="2698296" y="5322185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466"/>
          <p:cNvSpPr>
            <a:spLocks noChangeArrowheads="1"/>
          </p:cNvSpPr>
          <p:nvPr/>
        </p:nvSpPr>
        <p:spPr bwMode="auto">
          <a:xfrm>
            <a:off x="2670304" y="5731460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466"/>
          <p:cNvSpPr>
            <a:spLocks noChangeArrowheads="1"/>
          </p:cNvSpPr>
          <p:nvPr/>
        </p:nvSpPr>
        <p:spPr bwMode="auto">
          <a:xfrm>
            <a:off x="2670304" y="6140735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AutoShape 101"/>
          <p:cNvSpPr>
            <a:spLocks/>
          </p:cNvSpPr>
          <p:nvPr/>
        </p:nvSpPr>
        <p:spPr bwMode="auto">
          <a:xfrm>
            <a:off x="8248253" y="168840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AutoShape 101"/>
          <p:cNvSpPr>
            <a:spLocks/>
          </p:cNvSpPr>
          <p:nvPr/>
        </p:nvSpPr>
        <p:spPr bwMode="auto">
          <a:xfrm flipH="1">
            <a:off x="10295217" y="168840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56693" y="1739737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84596" y="248640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84596" y="281644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440152" y="121469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99122" y="2124413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842890" y="3567161"/>
            <a:ext cx="43140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a, b, c  and d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824377" y="5269795"/>
            <a:ext cx="433251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8.13 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digraph shown. New 1’s are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EDF3B16F-B12C-4562-8BD2-EDA431E6B5C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5">
            <a:extLst>
              <a:ext uri="{FF2B5EF4-FFF2-40B4-BE49-F238E27FC236}">
                <a16:creationId xmlns:a16="http://schemas.microsoft.com/office/drawing/2014/main" id="{AC578BC9-FF78-4DFB-9A87-7444C05129AB}"/>
              </a:ext>
            </a:extLst>
          </p:cNvPr>
          <p:cNvSpPr txBox="1"/>
          <p:nvPr/>
        </p:nvSpPr>
        <p:spPr>
          <a:xfrm>
            <a:off x="1147702" y="2531402"/>
            <a:ext cx="9661742" cy="286355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4EA9FD-97FD-4D2A-A60F-8A5BE01831E6}"/>
              </a:ext>
            </a:extLst>
          </p:cNvPr>
          <p:cNvSpPr/>
          <p:nvPr/>
        </p:nvSpPr>
        <p:spPr>
          <a:xfrm>
            <a:off x="1348407" y="738064"/>
            <a:ext cx="7715795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and Floyd’s Algorithms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computing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transitive closure of a directed graph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all-pairs shortest-paths problem, respectively.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5575" y="2577531"/>
            <a:ext cx="882747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r be the relation of “reachability” or “connectivity”.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Q = {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 B, B r C, C r D and D r 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 then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 B, B r C, C r D,  D r E,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 C, A r D, A r E, B r D, B r E, C r E} is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transitive closure of 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transitive closure of a directed acyclic graph (DAG) is: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the reachability relation of the DAG and 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strict partial order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56">
            <a:off x="521293" y="1121028"/>
            <a:ext cx="586105" cy="425450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768E78-E847-4C4D-8228-CEB9D9E2FCA5}"/>
              </a:ext>
            </a:extLst>
          </p:cNvPr>
          <p:cNvSpPr txBox="1"/>
          <p:nvPr/>
        </p:nvSpPr>
        <p:spPr>
          <a:xfrm>
            <a:off x="9891423" y="1463040"/>
            <a:ext cx="181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                   B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          C</a:t>
            </a:r>
          </a:p>
          <a:p>
            <a:r>
              <a:rPr lang="en-US" dirty="0"/>
              <a:t>E</a:t>
            </a:r>
          </a:p>
          <a:p>
            <a:endParaRPr lang="en-US" dirty="0"/>
          </a:p>
          <a:p>
            <a:r>
              <a:rPr lang="en-US" dirty="0"/>
              <a:t>                 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3B930C3-4199-4A15-89CA-9B50910FF1E1}"/>
              </a:ext>
            </a:extLst>
          </p:cNvPr>
          <p:cNvCxnSpPr/>
          <p:nvPr/>
        </p:nvCxnSpPr>
        <p:spPr>
          <a:xfrm>
            <a:off x="10168924" y="1606628"/>
            <a:ext cx="99470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FBAA1E0-4884-4060-A99C-CFBB39993678}"/>
              </a:ext>
            </a:extLst>
          </p:cNvPr>
          <p:cNvCxnSpPr/>
          <p:nvPr/>
        </p:nvCxnSpPr>
        <p:spPr>
          <a:xfrm>
            <a:off x="11266998" y="1765190"/>
            <a:ext cx="270345" cy="5406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EDD1015-BDAC-4CD0-9D6E-D5E81C52E7D1}"/>
              </a:ext>
            </a:extLst>
          </p:cNvPr>
          <p:cNvCxnSpPr/>
          <p:nvPr/>
        </p:nvCxnSpPr>
        <p:spPr>
          <a:xfrm flipH="1">
            <a:off x="10972800" y="2577531"/>
            <a:ext cx="453224" cy="6029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19AB429-42A0-4F40-9C33-E1349BA9D76E}"/>
              </a:ext>
            </a:extLst>
          </p:cNvPr>
          <p:cNvCxnSpPr>
            <a:cxnSpLocks/>
          </p:cNvCxnSpPr>
          <p:nvPr/>
        </p:nvCxnSpPr>
        <p:spPr>
          <a:xfrm flipH="1" flipV="1">
            <a:off x="10128772" y="2781784"/>
            <a:ext cx="680673" cy="4483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F190A76-D66F-476B-91B9-B6BD1DE40F61}"/>
              </a:ext>
            </a:extLst>
          </p:cNvPr>
          <p:cNvCxnSpPr/>
          <p:nvPr/>
        </p:nvCxnSpPr>
        <p:spPr>
          <a:xfrm>
            <a:off x="10168924" y="1750217"/>
            <a:ext cx="1257100" cy="6669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DBC304D-5CF8-464F-8EF7-D36AC8C23262}"/>
              </a:ext>
            </a:extLst>
          </p:cNvPr>
          <p:cNvCxnSpPr>
            <a:cxnSpLocks/>
          </p:cNvCxnSpPr>
          <p:nvPr/>
        </p:nvCxnSpPr>
        <p:spPr>
          <a:xfrm>
            <a:off x="10128771" y="1750217"/>
            <a:ext cx="755461" cy="143030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CCB87C-F592-474B-956C-2A686F474562}"/>
              </a:ext>
            </a:extLst>
          </p:cNvPr>
          <p:cNvCxnSpPr>
            <a:cxnSpLocks/>
          </p:cNvCxnSpPr>
          <p:nvPr/>
        </p:nvCxnSpPr>
        <p:spPr>
          <a:xfrm>
            <a:off x="10037727" y="1740297"/>
            <a:ext cx="0" cy="881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B266EF6-E069-4133-8A2A-1F15953E1499}"/>
              </a:ext>
            </a:extLst>
          </p:cNvPr>
          <p:cNvCxnSpPr>
            <a:cxnSpLocks/>
          </p:cNvCxnSpPr>
          <p:nvPr/>
        </p:nvCxnSpPr>
        <p:spPr>
          <a:xfrm flipH="1">
            <a:off x="10972800" y="1695537"/>
            <a:ext cx="187386" cy="13975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6DE862A-867D-4D1F-AA10-E5169B9FD819}"/>
              </a:ext>
            </a:extLst>
          </p:cNvPr>
          <p:cNvCxnSpPr>
            <a:cxnSpLocks/>
          </p:cNvCxnSpPr>
          <p:nvPr/>
        </p:nvCxnSpPr>
        <p:spPr>
          <a:xfrm flipH="1">
            <a:off x="10168924" y="1662109"/>
            <a:ext cx="933880" cy="9601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44100FD-BC00-4C52-BE54-6EBBC5A33ABA}"/>
              </a:ext>
            </a:extLst>
          </p:cNvPr>
          <p:cNvCxnSpPr>
            <a:cxnSpLocks/>
          </p:cNvCxnSpPr>
          <p:nvPr/>
        </p:nvCxnSpPr>
        <p:spPr>
          <a:xfrm flipH="1">
            <a:off x="10238586" y="2444350"/>
            <a:ext cx="1141719" cy="23262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8126E540-ADC4-4DD9-92F1-88E35A419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905320"/>
              </p:ext>
            </p:extLst>
          </p:nvPr>
        </p:nvGraphicFramePr>
        <p:xfrm>
          <a:off x="9588897" y="4479306"/>
          <a:ext cx="212196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60">
                  <a:extLst>
                    <a:ext uri="{9D8B030D-6E8A-4147-A177-3AD203B41FA5}">
                      <a16:colId xmlns:a16="http://schemas.microsoft.com/office/drawing/2014/main" val="4129266833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2105945479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183223773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510921566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527366651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13055509"/>
                    </a:ext>
                  </a:extLst>
                </a:gridCol>
              </a:tblGrid>
              <a:tr h="354287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356489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36814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99194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10706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79293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71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612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8"/>
          <p:cNvSpPr>
            <a:spLocks noChangeArrowheads="1"/>
          </p:cNvSpPr>
          <p:nvPr/>
        </p:nvSpPr>
        <p:spPr bwMode="auto">
          <a:xfrm>
            <a:off x="1620106" y="24801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Oval 89"/>
          <p:cNvSpPr>
            <a:spLocks noChangeArrowheads="1"/>
          </p:cNvSpPr>
          <p:nvPr/>
        </p:nvSpPr>
        <p:spPr bwMode="auto">
          <a:xfrm>
            <a:off x="3265853" y="248952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90"/>
          <p:cNvSpPr>
            <a:spLocks noChangeArrowheads="1"/>
          </p:cNvSpPr>
          <p:nvPr/>
        </p:nvSpPr>
        <p:spPr bwMode="auto">
          <a:xfrm>
            <a:off x="3219623" y="101216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4"/>
          <p:cNvSpPr>
            <a:spLocks noChangeArrowheads="1"/>
          </p:cNvSpPr>
          <p:nvPr/>
        </p:nvSpPr>
        <p:spPr bwMode="auto">
          <a:xfrm>
            <a:off x="1707416" y="9671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AutoShape 95"/>
          <p:cNvCxnSpPr>
            <a:cxnSpLocks noChangeShapeType="1"/>
          </p:cNvCxnSpPr>
          <p:nvPr/>
        </p:nvCxnSpPr>
        <p:spPr bwMode="auto">
          <a:xfrm>
            <a:off x="2303604" y="129090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96"/>
          <p:cNvCxnSpPr>
            <a:cxnSpLocks noChangeShapeType="1"/>
            <a:endCxn id="3" idx="0"/>
          </p:cNvCxnSpPr>
          <p:nvPr/>
        </p:nvCxnSpPr>
        <p:spPr bwMode="auto">
          <a:xfrm>
            <a:off x="3563947" y="159045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7"/>
          <p:cNvCxnSpPr>
            <a:cxnSpLocks noChangeShapeType="1"/>
            <a:stCxn id="3" idx="0"/>
            <a:endCxn id="5" idx="5"/>
          </p:cNvCxnSpPr>
          <p:nvPr/>
        </p:nvCxnSpPr>
        <p:spPr bwMode="auto">
          <a:xfrm flipH="1" flipV="1">
            <a:off x="2216294" y="144763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8"/>
          <p:cNvCxnSpPr>
            <a:cxnSpLocks noChangeShapeType="1"/>
            <a:stCxn id="3" idx="2"/>
            <a:endCxn id="2" idx="6"/>
          </p:cNvCxnSpPr>
          <p:nvPr/>
        </p:nvCxnSpPr>
        <p:spPr bwMode="auto">
          <a:xfrm flipH="1" flipV="1">
            <a:off x="2216294" y="276166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AutoShape 101"/>
          <p:cNvSpPr>
            <a:spLocks/>
          </p:cNvSpPr>
          <p:nvPr/>
        </p:nvSpPr>
        <p:spPr bwMode="auto">
          <a:xfrm>
            <a:off x="5057191" y="1539118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101"/>
          <p:cNvSpPr>
            <a:spLocks/>
          </p:cNvSpPr>
          <p:nvPr/>
        </p:nvSpPr>
        <p:spPr bwMode="auto">
          <a:xfrm flipH="1">
            <a:off x="7104155" y="1539118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2647" y="115720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65631" y="157511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797219" y="1955714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93534" y="233712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93533" y="263918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346006" y="1078551"/>
            <a:ext cx="33542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AutoShape 101"/>
          <p:cNvSpPr>
            <a:spLocks/>
          </p:cNvSpPr>
          <p:nvPr/>
        </p:nvSpPr>
        <p:spPr bwMode="auto">
          <a:xfrm>
            <a:off x="5103843" y="4412943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/>
          <p:cNvSpPr>
            <a:spLocks/>
          </p:cNvSpPr>
          <p:nvPr/>
        </p:nvSpPr>
        <p:spPr bwMode="auto">
          <a:xfrm flipH="1">
            <a:off x="7150807" y="441294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12283" y="4464280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640186" y="521094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640186" y="554098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5295742" y="3939241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54712" y="4848956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523515" y="4097233"/>
            <a:ext cx="37380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a, b, c  and d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9913D6D8-47E1-4BC7-9557-29CF9A2853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6CBD2D-D0AC-4495-A1A0-1C69EF799AFB}"/>
                  </a:ext>
                </a:extLst>
              </p:cNvPr>
              <p:cNvSpPr txBox="1"/>
              <p:nvPr/>
            </p:nvSpPr>
            <p:spPr>
              <a:xfrm>
                <a:off x="5936902" y="3365956"/>
                <a:ext cx="2500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6CBD2D-D0AC-4495-A1A0-1C69EF799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902" y="3365956"/>
                <a:ext cx="250068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05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2228" y="867691"/>
            <a:ext cx="89853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Here is pseudo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(A[1 .. n, 1 .. n])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//Implements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computing the transitive closure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	The adjacency matrix A of a digraph with n vertices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	The transitive closure of the digraph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 n do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will be assigned 1 depending on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either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= 1 or [R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j]] = 1 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C66A7D6-C213-4418-8DC2-02EFA5E537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879">
            <a:off x="624403" y="1515837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77896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04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7543" y="893907"/>
            <a:ext cx="91813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Demonstration: Consider the above adjacency matrix using a = 1, b= 2, c= 3 and d = 4.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 n do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n do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	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>
            <a:off x="2967128" y="4095705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/>
          <p:cNvSpPr>
            <a:spLocks/>
          </p:cNvSpPr>
          <p:nvPr/>
        </p:nvSpPr>
        <p:spPr bwMode="auto">
          <a:xfrm flipH="1">
            <a:off x="5014092" y="4095705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2584" y="371379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75568" y="413169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07156" y="4512301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03471" y="489370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3470" y="519576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52584" y="4147042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52584" y="4147042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29605" y="3635138"/>
            <a:ext cx="3354280" cy="212365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662F2C-7818-4FF9-A056-F0C85B10A5DD}"/>
                  </a:ext>
                </a:extLst>
              </p:cNvPr>
              <p:cNvSpPr txBox="1"/>
              <p:nvPr/>
            </p:nvSpPr>
            <p:spPr>
              <a:xfrm>
                <a:off x="1256306" y="5964093"/>
                <a:ext cx="106070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Define (</a:t>
                </a:r>
                <a:r>
                  <a:rPr lang="en-US" dirty="0" err="1"/>
                  <a:t>i</a:t>
                </a:r>
                <a:r>
                  <a:rPr lang="en-US" dirty="0"/>
                  <a:t>, k, j) to be (</a:t>
                </a:r>
                <a:r>
                  <a:rPr lang="en-US" dirty="0" err="1"/>
                  <a:t>i</a:t>
                </a:r>
                <a:r>
                  <a:rPr lang="en-US" baseline="-25000" dirty="0" err="1"/>
                  <a:t>row</a:t>
                </a:r>
                <a:r>
                  <a:rPr lang="en-US" dirty="0"/>
                  <a:t>, </a:t>
                </a:r>
                <a:r>
                  <a:rPr lang="en-US" dirty="0" err="1"/>
                  <a:t>k</a:t>
                </a:r>
                <a:r>
                  <a:rPr lang="en-US" baseline="-25000" dirty="0" err="1"/>
                  <a:t>column</a:t>
                </a:r>
                <a:r>
                  <a:rPr lang="en-US" dirty="0"/>
                  <a:t>) and  (</a:t>
                </a:r>
                <a:r>
                  <a:rPr lang="en-US" dirty="0" err="1"/>
                  <a:t>k</a:t>
                </a:r>
                <a:r>
                  <a:rPr lang="en-US" baseline="-25000" dirty="0" err="1"/>
                  <a:t>row</a:t>
                </a:r>
                <a:r>
                  <a:rPr lang="en-US" dirty="0"/>
                  <a:t>, </a:t>
                </a:r>
                <a:r>
                  <a:rPr lang="en-US" dirty="0" err="1"/>
                  <a:t>j</a:t>
                </a:r>
                <a:r>
                  <a:rPr lang="en-US" baseline="-25000" dirty="0" err="1"/>
                  <a:t>column</a:t>
                </a:r>
                <a:r>
                  <a:rPr lang="en-US" dirty="0"/>
                  <a:t>).</a:t>
                </a:r>
              </a:p>
              <a:p>
                <a:r>
                  <a:rPr lang="en-US" dirty="0"/>
                  <a:t>(d, a, b)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(d, b), others (d, a, a), (d, a, c), (d, a, d) are unreachable, for (a, a), (a, c) and (a, d) are not reachable.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662F2C-7818-4FF9-A056-F0C85B10A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306" y="5964093"/>
                <a:ext cx="10607039" cy="646331"/>
              </a:xfrm>
              <a:prstGeom prst="rect">
                <a:avLst/>
              </a:prstGeom>
              <a:blipFill>
                <a:blip r:embed="rId2"/>
                <a:stretch>
                  <a:fillRect l="-46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68347" y="778755"/>
                <a:ext cx="8976049" cy="4790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When k =1,  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 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 </a:t>
                </a:r>
                <a:r>
                  <a:rPr lang="zh-CN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or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k] and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[k, j]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   or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  or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 &amp;R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	    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1]=0 &amp;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2] = 1	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2] =0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3] = 0	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3] =0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 = 0	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=4]  </a:t>
                </a:r>
                <a:r>
                  <a:rPr lang="zh-CN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4] =0   or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				     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1]=0 &amp; 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1] = 0    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1] =1  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2] = 0	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=2]  </a:t>
                </a:r>
                <a:r>
                  <a:rPr lang="zh-CN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strike="sngStrike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strike="sngStrike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2] =0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or </a:t>
                </a:r>
              </a:p>
              <a:p>
                <a:pPr marL="32004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1]=1 &amp;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2]=</a:t>
                </a:r>
                <a:r>
                  <a:rPr lang="en-US" sz="2000" b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endParaRPr lang="en-US" sz="2000" dirty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3] = 0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3] = 1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4] = 1 or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4] = 0</a:t>
                </a:r>
              </a:p>
              <a:p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   R</a:t>
                </a:r>
                <a:r>
                  <a:rPr lang="en-US" sz="2000" strike="sngStrike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1]=0 &amp; R</a:t>
                </a:r>
                <a:r>
                  <a:rPr lang="en-US" sz="2000" strike="sngStrike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	(d, a, b)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(1)</m:t>
                        </m:r>
                      </m:sup>
                    </m:sSubSup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0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	This yields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347" y="778755"/>
                <a:ext cx="8976049" cy="4790735"/>
              </a:xfrm>
              <a:prstGeom prst="rect">
                <a:avLst/>
              </a:prstGeom>
              <a:blipFill>
                <a:blip r:embed="rId2"/>
                <a:stretch>
                  <a:fillRect l="-747" t="-763" b="-1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6307813" y="494473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>
            <a:extLst>
              <a:ext uri="{FF2B5EF4-FFF2-40B4-BE49-F238E27FC236}">
                <a16:creationId xmlns:a16="http://schemas.microsoft.com/office/drawing/2014/main" id="{5A2D38DE-B012-B29F-652B-2E5F7041BB7B}"/>
              </a:ext>
            </a:extLst>
          </p:cNvPr>
          <p:cNvSpPr>
            <a:spLocks/>
          </p:cNvSpPr>
          <p:nvPr/>
        </p:nvSpPr>
        <p:spPr bwMode="auto">
          <a:xfrm>
            <a:off x="9501973" y="460020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101">
            <a:extLst>
              <a:ext uri="{FF2B5EF4-FFF2-40B4-BE49-F238E27FC236}">
                <a16:creationId xmlns:a16="http://schemas.microsoft.com/office/drawing/2014/main" id="{F3B84030-BEE2-8542-33D2-201EFB2209E2}"/>
              </a:ext>
            </a:extLst>
          </p:cNvPr>
          <p:cNvSpPr>
            <a:spLocks/>
          </p:cNvSpPr>
          <p:nvPr/>
        </p:nvSpPr>
        <p:spPr bwMode="auto">
          <a:xfrm flipH="1">
            <a:off x="11548937" y="460020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A2C1B4-8DBA-304D-74F8-A3EC37777412}"/>
              </a:ext>
            </a:extLst>
          </p:cNvPr>
          <p:cNvSpPr/>
          <p:nvPr/>
        </p:nvSpPr>
        <p:spPr>
          <a:xfrm>
            <a:off x="9687429" y="421829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86CA1-24DE-99B7-FEFD-7C7E37917A27}"/>
              </a:ext>
            </a:extLst>
          </p:cNvPr>
          <p:cNvSpPr/>
          <p:nvPr/>
        </p:nvSpPr>
        <p:spPr>
          <a:xfrm>
            <a:off x="8810413" y="463619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CB2FD0-546A-6DDE-B129-BBF028F797FC}"/>
              </a:ext>
            </a:extLst>
          </p:cNvPr>
          <p:cNvSpPr/>
          <p:nvPr/>
        </p:nvSpPr>
        <p:spPr>
          <a:xfrm>
            <a:off x="8242001" y="5016802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F21748-EE04-E9B2-5EBD-3A1641228F17}"/>
              </a:ext>
            </a:extLst>
          </p:cNvPr>
          <p:cNvSpPr/>
          <p:nvPr/>
        </p:nvSpPr>
        <p:spPr>
          <a:xfrm>
            <a:off x="9038316" y="539820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D16534-90A7-9E13-ED1A-1041310B2D93}"/>
              </a:ext>
            </a:extLst>
          </p:cNvPr>
          <p:cNvSpPr/>
          <p:nvPr/>
        </p:nvSpPr>
        <p:spPr>
          <a:xfrm>
            <a:off x="9038315" y="570026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76E796-8D4C-7E1B-1196-BAB0525B2F76}"/>
              </a:ext>
            </a:extLst>
          </p:cNvPr>
          <p:cNvSpPr txBox="1"/>
          <p:nvPr/>
        </p:nvSpPr>
        <p:spPr>
          <a:xfrm>
            <a:off x="9687429" y="465154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CBC2AB-BBEF-D3EB-E8ED-26400F968FC9}"/>
              </a:ext>
            </a:extLst>
          </p:cNvPr>
          <p:cNvSpPr txBox="1"/>
          <p:nvPr/>
        </p:nvSpPr>
        <p:spPr>
          <a:xfrm>
            <a:off x="9687429" y="465154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AutoShape 101">
            <a:extLst>
              <a:ext uri="{FF2B5EF4-FFF2-40B4-BE49-F238E27FC236}">
                <a16:creationId xmlns:a16="http://schemas.microsoft.com/office/drawing/2014/main" id="{7CE67BDC-2EA3-5D2C-EF5D-6871C2CCBB81}"/>
              </a:ext>
            </a:extLst>
          </p:cNvPr>
          <p:cNvSpPr>
            <a:spLocks/>
          </p:cNvSpPr>
          <p:nvPr/>
        </p:nvSpPr>
        <p:spPr bwMode="auto">
          <a:xfrm>
            <a:off x="2380128" y="521046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101">
            <a:extLst>
              <a:ext uri="{FF2B5EF4-FFF2-40B4-BE49-F238E27FC236}">
                <a16:creationId xmlns:a16="http://schemas.microsoft.com/office/drawing/2014/main" id="{B68136E4-E41E-07C9-3B73-0A8C4EA0BAE8}"/>
              </a:ext>
            </a:extLst>
          </p:cNvPr>
          <p:cNvSpPr>
            <a:spLocks/>
          </p:cNvSpPr>
          <p:nvPr/>
        </p:nvSpPr>
        <p:spPr bwMode="auto">
          <a:xfrm flipH="1">
            <a:off x="4427092" y="521046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BF4162-5F86-418F-F971-70783D4F4B2D}"/>
              </a:ext>
            </a:extLst>
          </p:cNvPr>
          <p:cNvSpPr/>
          <p:nvPr/>
        </p:nvSpPr>
        <p:spPr>
          <a:xfrm>
            <a:off x="1688568" y="5261797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AA38DC-1C4C-E05C-0F58-C15DEDD730F2}"/>
              </a:ext>
            </a:extLst>
          </p:cNvPr>
          <p:cNvSpPr/>
          <p:nvPr/>
        </p:nvSpPr>
        <p:spPr>
          <a:xfrm>
            <a:off x="1916471" y="600846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6E470C-A4A4-1B4E-558A-9D342E126F1C}"/>
              </a:ext>
            </a:extLst>
          </p:cNvPr>
          <p:cNvSpPr/>
          <p:nvPr/>
        </p:nvSpPr>
        <p:spPr>
          <a:xfrm>
            <a:off x="1916470" y="631052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12717A-9C0B-3507-87C5-3FC3E9DC01A9}"/>
              </a:ext>
            </a:extLst>
          </p:cNvPr>
          <p:cNvSpPr txBox="1"/>
          <p:nvPr/>
        </p:nvSpPr>
        <p:spPr>
          <a:xfrm>
            <a:off x="2561536" y="561805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D68500-1797-DE57-02E9-7BFEC68BCF2F}"/>
              </a:ext>
            </a:extLst>
          </p:cNvPr>
          <p:cNvSpPr txBox="1"/>
          <p:nvPr/>
        </p:nvSpPr>
        <p:spPr>
          <a:xfrm>
            <a:off x="3016490" y="526179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EC6346-13F6-9D18-8EC7-20BBF2F4DAB9}"/>
              </a:ext>
            </a:extLst>
          </p:cNvPr>
          <p:cNvSpPr/>
          <p:nvPr/>
        </p:nvSpPr>
        <p:spPr>
          <a:xfrm>
            <a:off x="2572027" y="473675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F4FA04-DE1F-D985-3732-84678D944315}"/>
              </a:ext>
            </a:extLst>
          </p:cNvPr>
          <p:cNvSpPr/>
          <p:nvPr/>
        </p:nvSpPr>
        <p:spPr>
          <a:xfrm>
            <a:off x="1130997" y="5646473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470984" y="369448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517948" y="369448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79424" y="3745823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07327" y="449248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07326" y="479454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52392" y="4102079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07346" y="374582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62883" y="322078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1853" y="4130499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7317" y="3328998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1, i.e., just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vertex a 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a new path from d to b); 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D7B74EEF-5213-406B-880A-4C1EA9276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24801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8DB1BD6C-C6A4-4F84-9135-3346DC0B6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248952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75A18F6C-4029-493C-8B3E-F125B9077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101216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16627DD7-EE23-49BA-8E94-D2C1551D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9671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6A0A5B5E-1D2A-4C91-8D07-7FA3978C19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129090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973B4CF3-969F-4985-81AB-A66781CA30CC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159045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B84B4805-1413-4383-80E1-B28F99C7BFB5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144763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123429B5-A5AE-46BF-871D-7E3039C70D15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276166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AutoShape 101">
            <a:extLst>
              <a:ext uri="{FF2B5EF4-FFF2-40B4-BE49-F238E27FC236}">
                <a16:creationId xmlns:a16="http://schemas.microsoft.com/office/drawing/2014/main" id="{29F6F951-B286-789A-FD25-030D7D3B1527}"/>
              </a:ext>
            </a:extLst>
          </p:cNvPr>
          <p:cNvSpPr>
            <a:spLocks/>
          </p:cNvSpPr>
          <p:nvPr/>
        </p:nvSpPr>
        <p:spPr bwMode="auto">
          <a:xfrm>
            <a:off x="7192302" y="997769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>
            <a:extLst>
              <a:ext uri="{FF2B5EF4-FFF2-40B4-BE49-F238E27FC236}">
                <a16:creationId xmlns:a16="http://schemas.microsoft.com/office/drawing/2014/main" id="{F3DA445F-ACB8-FFE9-1DFE-F4B0B377F95C}"/>
              </a:ext>
            </a:extLst>
          </p:cNvPr>
          <p:cNvSpPr>
            <a:spLocks/>
          </p:cNvSpPr>
          <p:nvPr/>
        </p:nvSpPr>
        <p:spPr bwMode="auto">
          <a:xfrm flipH="1">
            <a:off x="9239266" y="997769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8ABBF06-18EF-93F4-3520-7D54620B0DA7}"/>
              </a:ext>
            </a:extLst>
          </p:cNvPr>
          <p:cNvSpPr/>
          <p:nvPr/>
        </p:nvSpPr>
        <p:spPr>
          <a:xfrm>
            <a:off x="7377758" y="61585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FB5CE4D-A9E1-4401-4853-5911BB674E50}"/>
              </a:ext>
            </a:extLst>
          </p:cNvPr>
          <p:cNvSpPr/>
          <p:nvPr/>
        </p:nvSpPr>
        <p:spPr>
          <a:xfrm>
            <a:off x="6500742" y="1033762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32F88C-8A39-DBCA-82DB-199DC82170B3}"/>
              </a:ext>
            </a:extLst>
          </p:cNvPr>
          <p:cNvSpPr/>
          <p:nvPr/>
        </p:nvSpPr>
        <p:spPr>
          <a:xfrm>
            <a:off x="5932330" y="1414365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E72CEB-EA8F-2433-BE1A-408357EF5B12}"/>
              </a:ext>
            </a:extLst>
          </p:cNvPr>
          <p:cNvSpPr/>
          <p:nvPr/>
        </p:nvSpPr>
        <p:spPr>
          <a:xfrm>
            <a:off x="6728645" y="179577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7C28D5-69C8-DAA7-5DDC-F6CD6F250558}"/>
              </a:ext>
            </a:extLst>
          </p:cNvPr>
          <p:cNvSpPr/>
          <p:nvPr/>
        </p:nvSpPr>
        <p:spPr>
          <a:xfrm>
            <a:off x="6728644" y="209783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09CB37-1C2D-3A79-6557-0B65C0F6FF58}"/>
              </a:ext>
            </a:extLst>
          </p:cNvPr>
          <p:cNvSpPr txBox="1"/>
          <p:nvPr/>
        </p:nvSpPr>
        <p:spPr>
          <a:xfrm>
            <a:off x="7377758" y="104910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D239AA-0FC6-B296-EB04-3CCCE7E12F6B}"/>
              </a:ext>
            </a:extLst>
          </p:cNvPr>
          <p:cNvSpPr txBox="1"/>
          <p:nvPr/>
        </p:nvSpPr>
        <p:spPr>
          <a:xfrm>
            <a:off x="7377758" y="1049106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7384" y="474428"/>
            <a:ext cx="913467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2]=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 0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2]=0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2]=0	  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		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>
            <a:extLst>
              <a:ext uri="{FF2B5EF4-FFF2-40B4-BE49-F238E27FC236}">
                <a16:creationId xmlns:a16="http://schemas.microsoft.com/office/drawing/2014/main" id="{84F8B6EA-CDBB-B76A-9170-747721E465AF}"/>
              </a:ext>
            </a:extLst>
          </p:cNvPr>
          <p:cNvSpPr>
            <a:spLocks/>
          </p:cNvSpPr>
          <p:nvPr/>
        </p:nvSpPr>
        <p:spPr bwMode="auto">
          <a:xfrm>
            <a:off x="9580155" y="5097624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>
            <a:extLst>
              <a:ext uri="{FF2B5EF4-FFF2-40B4-BE49-F238E27FC236}">
                <a16:creationId xmlns:a16="http://schemas.microsoft.com/office/drawing/2014/main" id="{5D48606E-B0CF-9E10-347B-F4D4C806921B}"/>
              </a:ext>
            </a:extLst>
          </p:cNvPr>
          <p:cNvSpPr>
            <a:spLocks/>
          </p:cNvSpPr>
          <p:nvPr/>
        </p:nvSpPr>
        <p:spPr bwMode="auto">
          <a:xfrm flipH="1">
            <a:off x="11627119" y="5097624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EE2FFC-4E1D-0DFE-3F42-94C6A85C9503}"/>
              </a:ext>
            </a:extLst>
          </p:cNvPr>
          <p:cNvSpPr/>
          <p:nvPr/>
        </p:nvSpPr>
        <p:spPr>
          <a:xfrm>
            <a:off x="8888595" y="514896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92BA67-1170-9B28-A9CB-99177C161663}"/>
              </a:ext>
            </a:extLst>
          </p:cNvPr>
          <p:cNvSpPr/>
          <p:nvPr/>
        </p:nvSpPr>
        <p:spPr>
          <a:xfrm>
            <a:off x="9116498" y="589562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745437-318F-78B7-3995-50D777EEA42F}"/>
              </a:ext>
            </a:extLst>
          </p:cNvPr>
          <p:cNvSpPr/>
          <p:nvPr/>
        </p:nvSpPr>
        <p:spPr>
          <a:xfrm>
            <a:off x="9116497" y="619768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D027E1-A388-AC47-353C-FEE053C407C2}"/>
              </a:ext>
            </a:extLst>
          </p:cNvPr>
          <p:cNvSpPr txBox="1"/>
          <p:nvPr/>
        </p:nvSpPr>
        <p:spPr>
          <a:xfrm>
            <a:off x="9761563" y="5505217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163F59-4C13-E93F-D2B1-73E3DE25117A}"/>
              </a:ext>
            </a:extLst>
          </p:cNvPr>
          <p:cNvSpPr txBox="1"/>
          <p:nvPr/>
        </p:nvSpPr>
        <p:spPr>
          <a:xfrm>
            <a:off x="10216517" y="5148961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A6A89D-5B8B-6D1E-1A9F-3466B65C290E}"/>
              </a:ext>
            </a:extLst>
          </p:cNvPr>
          <p:cNvSpPr/>
          <p:nvPr/>
        </p:nvSpPr>
        <p:spPr>
          <a:xfrm>
            <a:off x="9772054" y="4623922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52470-61DE-577C-2870-8846FA3399D4}"/>
              </a:ext>
            </a:extLst>
          </p:cNvPr>
          <p:cNvSpPr/>
          <p:nvPr/>
        </p:nvSpPr>
        <p:spPr>
          <a:xfrm>
            <a:off x="8331024" y="5533637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2" name="AutoShape 101">
            <a:extLst>
              <a:ext uri="{FF2B5EF4-FFF2-40B4-BE49-F238E27FC236}">
                <a16:creationId xmlns:a16="http://schemas.microsoft.com/office/drawing/2014/main" id="{328CF8E4-B042-60AA-5E84-12FDDA42DF2A}"/>
              </a:ext>
            </a:extLst>
          </p:cNvPr>
          <p:cNvSpPr>
            <a:spLocks/>
          </p:cNvSpPr>
          <p:nvPr/>
        </p:nvSpPr>
        <p:spPr bwMode="auto">
          <a:xfrm>
            <a:off x="2120013" y="5180341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101">
            <a:extLst>
              <a:ext uri="{FF2B5EF4-FFF2-40B4-BE49-F238E27FC236}">
                <a16:creationId xmlns:a16="http://schemas.microsoft.com/office/drawing/2014/main" id="{9BA9652B-2F93-6771-5070-9E2898EB3018}"/>
              </a:ext>
            </a:extLst>
          </p:cNvPr>
          <p:cNvSpPr>
            <a:spLocks/>
          </p:cNvSpPr>
          <p:nvPr/>
        </p:nvSpPr>
        <p:spPr bwMode="auto">
          <a:xfrm flipH="1">
            <a:off x="4166977" y="5180341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EDED8F-2D42-00A6-CCEB-8BCE693850E2}"/>
              </a:ext>
            </a:extLst>
          </p:cNvPr>
          <p:cNvSpPr/>
          <p:nvPr/>
        </p:nvSpPr>
        <p:spPr>
          <a:xfrm>
            <a:off x="1428453" y="523167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4B5D19-396C-4D31-D0CF-FFDA061CA78D}"/>
              </a:ext>
            </a:extLst>
          </p:cNvPr>
          <p:cNvSpPr/>
          <p:nvPr/>
        </p:nvSpPr>
        <p:spPr>
          <a:xfrm>
            <a:off x="1656356" y="597834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44194C-29EA-11A2-1E6A-72F5B9552176}"/>
              </a:ext>
            </a:extLst>
          </p:cNvPr>
          <p:cNvSpPr/>
          <p:nvPr/>
        </p:nvSpPr>
        <p:spPr>
          <a:xfrm>
            <a:off x="1656355" y="628040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2A3623-CCD3-B7DE-DDF6-66DF3BA72D59}"/>
              </a:ext>
            </a:extLst>
          </p:cNvPr>
          <p:cNvSpPr txBox="1"/>
          <p:nvPr/>
        </p:nvSpPr>
        <p:spPr>
          <a:xfrm>
            <a:off x="2317628" y="596833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778E5F-68F1-8E1C-D97E-83AEAEA5B908}"/>
              </a:ext>
            </a:extLst>
          </p:cNvPr>
          <p:cNvSpPr txBox="1"/>
          <p:nvPr/>
        </p:nvSpPr>
        <p:spPr>
          <a:xfrm>
            <a:off x="3210545" y="5219386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1CDCAB3-5E47-0478-9823-EC3BA4C60E0B}"/>
              </a:ext>
            </a:extLst>
          </p:cNvPr>
          <p:cNvSpPr/>
          <p:nvPr/>
        </p:nvSpPr>
        <p:spPr>
          <a:xfrm>
            <a:off x="2311912" y="4706639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14D1A17-9920-E5A0-C5D2-9D143AF042C1}"/>
              </a:ext>
            </a:extLst>
          </p:cNvPr>
          <p:cNvSpPr/>
          <p:nvPr/>
        </p:nvSpPr>
        <p:spPr>
          <a:xfrm>
            <a:off x="870882" y="5616354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5209108" y="199242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940767" y="1495972"/>
                <a:ext cx="8509519" cy="3319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b,a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(a, b, b) = (a, b, c)        (a, b)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i.e., a, b, and c cannot reached from b.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b, d)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b) = (c, b) = 0.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a) = (d, b, b) = (d, b, c)        (d, b)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i.e., a, b and c cannot reached from b.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d)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767" y="1495972"/>
                <a:ext cx="8509519" cy="3319307"/>
              </a:xfrm>
              <a:prstGeom prst="rect">
                <a:avLst/>
              </a:prstGeom>
              <a:blipFill rotWithShape="0">
                <a:blip r:embed="rId2"/>
                <a:stretch>
                  <a:fillRect l="-931" t="-1101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3048000" y="4150906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5323309" y="344178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3048000" y="2762638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275037" y="256548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322001" y="2565482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3477" y="261681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1380" y="336348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1379" y="366554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2652" y="335347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65569" y="260452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66936" y="209178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5906" y="300149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89242" y="2222769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2, i.e., a and b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two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3A2F5847-7C92-4039-A5F3-1042788C0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585949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9D0AED95-DFC7-45C9-8C12-22B795818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5868828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45C1EE05-798C-4B70-B90A-242DF8232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39146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D01791E1-1332-4794-B0FD-2A3999288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34642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BB30EBE8-0487-4500-AFFE-104336FAC9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4670210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1A109020-D530-41ED-953E-50959856D312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4969757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170EFBBB-F037-4ABC-B4EB-C3E77F75A68F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4826932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1A657B58-E0D7-428E-AA7E-013EEC1B1399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6140971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AutoShape 101">
            <a:extLst>
              <a:ext uri="{FF2B5EF4-FFF2-40B4-BE49-F238E27FC236}">
                <a16:creationId xmlns:a16="http://schemas.microsoft.com/office/drawing/2014/main" id="{B953BC3E-388B-D5C1-DD21-EF8317A3DCCD}"/>
              </a:ext>
            </a:extLst>
          </p:cNvPr>
          <p:cNvSpPr>
            <a:spLocks/>
          </p:cNvSpPr>
          <p:nvPr/>
        </p:nvSpPr>
        <p:spPr bwMode="auto">
          <a:xfrm>
            <a:off x="7690069" y="65451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AutoShape 101">
            <a:extLst>
              <a:ext uri="{FF2B5EF4-FFF2-40B4-BE49-F238E27FC236}">
                <a16:creationId xmlns:a16="http://schemas.microsoft.com/office/drawing/2014/main" id="{3A5ADD21-CBA8-F033-E1DA-D6C4751EDBE2}"/>
              </a:ext>
            </a:extLst>
          </p:cNvPr>
          <p:cNvSpPr>
            <a:spLocks/>
          </p:cNvSpPr>
          <p:nvPr/>
        </p:nvSpPr>
        <p:spPr bwMode="auto">
          <a:xfrm flipH="1">
            <a:off x="9737033" y="654512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D1858E4-EC3D-EE0A-9441-A12B2501B01B}"/>
              </a:ext>
            </a:extLst>
          </p:cNvPr>
          <p:cNvSpPr/>
          <p:nvPr/>
        </p:nvSpPr>
        <p:spPr>
          <a:xfrm>
            <a:off x="6998509" y="70584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B654BE2-AC13-6A36-72C2-249AB9F28DB0}"/>
              </a:ext>
            </a:extLst>
          </p:cNvPr>
          <p:cNvSpPr/>
          <p:nvPr/>
        </p:nvSpPr>
        <p:spPr>
          <a:xfrm>
            <a:off x="7226412" y="145251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4E3050E-383D-3F7F-11B8-94B1E5C4528A}"/>
              </a:ext>
            </a:extLst>
          </p:cNvPr>
          <p:cNvSpPr/>
          <p:nvPr/>
        </p:nvSpPr>
        <p:spPr>
          <a:xfrm>
            <a:off x="7226411" y="175457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B9807A-16D4-4518-DF1E-98B83ABB7C74}"/>
              </a:ext>
            </a:extLst>
          </p:cNvPr>
          <p:cNvSpPr txBox="1"/>
          <p:nvPr/>
        </p:nvSpPr>
        <p:spPr>
          <a:xfrm>
            <a:off x="7871477" y="106210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114687-F952-298E-13CB-4D292B1E9289}"/>
              </a:ext>
            </a:extLst>
          </p:cNvPr>
          <p:cNvSpPr txBox="1"/>
          <p:nvPr/>
        </p:nvSpPr>
        <p:spPr>
          <a:xfrm>
            <a:off x="8326431" y="705849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30A5097-6147-3632-84EF-43664F37B592}"/>
              </a:ext>
            </a:extLst>
          </p:cNvPr>
          <p:cNvSpPr/>
          <p:nvPr/>
        </p:nvSpPr>
        <p:spPr>
          <a:xfrm>
            <a:off x="7881968" y="18081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15A041-21E5-2BFB-27FF-BF953B153E77}"/>
              </a:ext>
            </a:extLst>
          </p:cNvPr>
          <p:cNvSpPr/>
          <p:nvPr/>
        </p:nvSpPr>
        <p:spPr>
          <a:xfrm>
            <a:off x="6440938" y="109052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38" name="AutoShape 101">
            <a:extLst>
              <a:ext uri="{FF2B5EF4-FFF2-40B4-BE49-F238E27FC236}">
                <a16:creationId xmlns:a16="http://schemas.microsoft.com/office/drawing/2014/main" id="{0AC5C7C6-B4F5-2358-BD1B-1448511CA517}"/>
              </a:ext>
            </a:extLst>
          </p:cNvPr>
          <p:cNvSpPr>
            <a:spLocks/>
          </p:cNvSpPr>
          <p:nvPr/>
        </p:nvSpPr>
        <p:spPr bwMode="auto">
          <a:xfrm>
            <a:off x="7205345" y="483035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9" name="AutoShape 101">
            <a:extLst>
              <a:ext uri="{FF2B5EF4-FFF2-40B4-BE49-F238E27FC236}">
                <a16:creationId xmlns:a16="http://schemas.microsoft.com/office/drawing/2014/main" id="{C9686278-DEDA-5712-251B-CF989C2E0E86}"/>
              </a:ext>
            </a:extLst>
          </p:cNvPr>
          <p:cNvSpPr>
            <a:spLocks/>
          </p:cNvSpPr>
          <p:nvPr/>
        </p:nvSpPr>
        <p:spPr bwMode="auto">
          <a:xfrm flipH="1">
            <a:off x="9288628" y="4865035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6526CA5-F253-6A05-B543-0E48825DCE44}"/>
              </a:ext>
            </a:extLst>
          </p:cNvPr>
          <p:cNvSpPr/>
          <p:nvPr/>
        </p:nvSpPr>
        <p:spPr>
          <a:xfrm>
            <a:off x="6513785" y="488168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4FE4C1-4792-DFAC-E37A-09334DDAEC90}"/>
              </a:ext>
            </a:extLst>
          </p:cNvPr>
          <p:cNvSpPr/>
          <p:nvPr/>
        </p:nvSpPr>
        <p:spPr>
          <a:xfrm>
            <a:off x="6741688" y="562835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7CAF7C-7A17-6B47-6E45-0F55582435EC}"/>
              </a:ext>
            </a:extLst>
          </p:cNvPr>
          <p:cNvSpPr/>
          <p:nvPr/>
        </p:nvSpPr>
        <p:spPr>
          <a:xfrm>
            <a:off x="6741687" y="593041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26D7651-29D5-8400-6B44-7A05B23B05AE}"/>
              </a:ext>
            </a:extLst>
          </p:cNvPr>
          <p:cNvSpPr txBox="1"/>
          <p:nvPr/>
        </p:nvSpPr>
        <p:spPr>
          <a:xfrm>
            <a:off x="7385452" y="593775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69124F4-A935-0408-A2C1-A53E234F1EDA}"/>
              </a:ext>
            </a:extLst>
          </p:cNvPr>
          <p:cNvSpPr txBox="1"/>
          <p:nvPr/>
        </p:nvSpPr>
        <p:spPr>
          <a:xfrm>
            <a:off x="8754954" y="4881689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C7E5D6-87D4-6553-5BBE-5F12D0E1E529}"/>
              </a:ext>
            </a:extLst>
          </p:cNvPr>
          <p:cNvSpPr/>
          <p:nvPr/>
        </p:nvSpPr>
        <p:spPr>
          <a:xfrm>
            <a:off x="7397244" y="435665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449B2B4-A662-5F3C-3190-44235DDB3F77}"/>
              </a:ext>
            </a:extLst>
          </p:cNvPr>
          <p:cNvSpPr/>
          <p:nvPr/>
        </p:nvSpPr>
        <p:spPr>
          <a:xfrm>
            <a:off x="5956214" y="526636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019" y="674400"/>
            <a:ext cx="954521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=3,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 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= 0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 1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0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3]=0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4]=0		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 0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	  	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1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</a:t>
            </a:r>
            <a:r>
              <a:rPr lang="en-US" sz="22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strike="sngStrike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Applying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(a, c) = (b, c) =(c, c)=0.  i.e., c cannot be reached by a, b and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d,c,b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i.e., a, b, c and d cannot be reached from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which has no change from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88">
            <a:extLst>
              <a:ext uri="{FF2B5EF4-FFF2-40B4-BE49-F238E27FC236}">
                <a16:creationId xmlns:a16="http://schemas.microsoft.com/office/drawing/2014/main" id="{48B7CA8C-BB28-4419-3F80-E7D155275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545" y="604398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89">
            <a:extLst>
              <a:ext uri="{FF2B5EF4-FFF2-40B4-BE49-F238E27FC236}">
                <a16:creationId xmlns:a16="http://schemas.microsoft.com/office/drawing/2014/main" id="{7C894A21-6233-7063-020B-D0E3CF85D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6292" y="6053311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0">
            <a:extLst>
              <a:ext uri="{FF2B5EF4-FFF2-40B4-BE49-F238E27FC236}">
                <a16:creationId xmlns:a16="http://schemas.microsoft.com/office/drawing/2014/main" id="{AAD365C1-00DD-3105-1242-376DFFDD3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062" y="4575949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4">
            <a:extLst>
              <a:ext uri="{FF2B5EF4-FFF2-40B4-BE49-F238E27FC236}">
                <a16:creationId xmlns:a16="http://schemas.microsoft.com/office/drawing/2014/main" id="{0E8ADB67-298B-3C08-6A94-9F67E85FF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7855" y="453091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AutoShape 95">
            <a:extLst>
              <a:ext uri="{FF2B5EF4-FFF2-40B4-BE49-F238E27FC236}">
                <a16:creationId xmlns:a16="http://schemas.microsoft.com/office/drawing/2014/main" id="{A998F7A6-D237-0F9B-1352-48129764F2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084043" y="4854693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6">
            <a:extLst>
              <a:ext uri="{FF2B5EF4-FFF2-40B4-BE49-F238E27FC236}">
                <a16:creationId xmlns:a16="http://schemas.microsoft.com/office/drawing/2014/main" id="{953BC089-B5FD-6D3A-D350-31C2E4878715}"/>
              </a:ext>
            </a:extLst>
          </p:cNvPr>
          <p:cNvCxnSpPr>
            <a:cxnSpLocks noChangeShapeType="1"/>
            <a:endCxn id="4" idx="0"/>
          </p:cNvCxnSpPr>
          <p:nvPr/>
        </p:nvCxnSpPr>
        <p:spPr bwMode="auto">
          <a:xfrm>
            <a:off x="11344386" y="5154240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7">
            <a:extLst>
              <a:ext uri="{FF2B5EF4-FFF2-40B4-BE49-F238E27FC236}">
                <a16:creationId xmlns:a16="http://schemas.microsoft.com/office/drawing/2014/main" id="{71827FF1-1D9A-4F7D-4F73-D940DD06D3AF}"/>
              </a:ext>
            </a:extLst>
          </p:cNvPr>
          <p:cNvCxnSpPr>
            <a:cxnSpLocks noChangeShapeType="1"/>
            <a:stCxn id="4" idx="0"/>
            <a:endCxn id="6" idx="5"/>
          </p:cNvCxnSpPr>
          <p:nvPr/>
        </p:nvCxnSpPr>
        <p:spPr bwMode="auto">
          <a:xfrm flipH="1" flipV="1">
            <a:off x="9996733" y="5011415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8">
            <a:extLst>
              <a:ext uri="{FF2B5EF4-FFF2-40B4-BE49-F238E27FC236}">
                <a16:creationId xmlns:a16="http://schemas.microsoft.com/office/drawing/2014/main" id="{AB2289D3-42C1-6320-485C-D22D45ACA82C}"/>
              </a:ext>
            </a:extLst>
          </p:cNvPr>
          <p:cNvCxnSpPr>
            <a:cxnSpLocks noChangeShapeType="1"/>
            <a:stCxn id="4" idx="2"/>
            <a:endCxn id="3" idx="6"/>
          </p:cNvCxnSpPr>
          <p:nvPr/>
        </p:nvCxnSpPr>
        <p:spPr bwMode="auto">
          <a:xfrm flipH="1" flipV="1">
            <a:off x="9996733" y="6325454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AutoShape 101">
            <a:extLst>
              <a:ext uri="{FF2B5EF4-FFF2-40B4-BE49-F238E27FC236}">
                <a16:creationId xmlns:a16="http://schemas.microsoft.com/office/drawing/2014/main" id="{66D5F268-8B17-F389-9EDD-A28017581012}"/>
              </a:ext>
            </a:extLst>
          </p:cNvPr>
          <p:cNvSpPr>
            <a:spLocks/>
          </p:cNvSpPr>
          <p:nvPr/>
        </p:nvSpPr>
        <p:spPr bwMode="auto">
          <a:xfrm>
            <a:off x="9780121" y="2504254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101">
            <a:extLst>
              <a:ext uri="{FF2B5EF4-FFF2-40B4-BE49-F238E27FC236}">
                <a16:creationId xmlns:a16="http://schemas.microsoft.com/office/drawing/2014/main" id="{E6AC50BE-ED8C-C36F-1EC5-8FBA2149F74A}"/>
              </a:ext>
            </a:extLst>
          </p:cNvPr>
          <p:cNvSpPr>
            <a:spLocks/>
          </p:cNvSpPr>
          <p:nvPr/>
        </p:nvSpPr>
        <p:spPr bwMode="auto">
          <a:xfrm flipH="1">
            <a:off x="11863404" y="253893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970A61-AC57-37DC-9103-C5AE6559A85D}"/>
              </a:ext>
            </a:extLst>
          </p:cNvPr>
          <p:cNvSpPr/>
          <p:nvPr/>
        </p:nvSpPr>
        <p:spPr>
          <a:xfrm>
            <a:off x="9088561" y="255559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1066B6-FB1F-A7C5-9396-CED0020F8E7A}"/>
              </a:ext>
            </a:extLst>
          </p:cNvPr>
          <p:cNvSpPr/>
          <p:nvPr/>
        </p:nvSpPr>
        <p:spPr>
          <a:xfrm>
            <a:off x="9316464" y="330225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A70A87-7862-3780-7C5F-606D91A9BDFF}"/>
              </a:ext>
            </a:extLst>
          </p:cNvPr>
          <p:cNvSpPr/>
          <p:nvPr/>
        </p:nvSpPr>
        <p:spPr>
          <a:xfrm>
            <a:off x="9316463" y="360431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16945E-5F6E-4365-0C06-3B5E01E2312F}"/>
              </a:ext>
            </a:extLst>
          </p:cNvPr>
          <p:cNvSpPr txBox="1"/>
          <p:nvPr/>
        </p:nvSpPr>
        <p:spPr>
          <a:xfrm>
            <a:off x="9960228" y="3611658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8B72CE-C097-417D-E521-2E1D07AC237B}"/>
              </a:ext>
            </a:extLst>
          </p:cNvPr>
          <p:cNvSpPr txBox="1"/>
          <p:nvPr/>
        </p:nvSpPr>
        <p:spPr>
          <a:xfrm>
            <a:off x="11329730" y="2555591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B69B8F-610B-436B-F4B4-CF1A91D08BAC}"/>
              </a:ext>
            </a:extLst>
          </p:cNvPr>
          <p:cNvSpPr/>
          <p:nvPr/>
        </p:nvSpPr>
        <p:spPr>
          <a:xfrm>
            <a:off x="9949470" y="209593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E4E83B-DBE2-BEAD-B50B-A97959DF8DCF}"/>
              </a:ext>
            </a:extLst>
          </p:cNvPr>
          <p:cNvSpPr/>
          <p:nvPr/>
        </p:nvSpPr>
        <p:spPr>
          <a:xfrm>
            <a:off x="8530990" y="2940267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= b      0	  0     0	   1</a:t>
            </a:r>
            <a:endParaRPr lang="en-US" dirty="0"/>
          </a:p>
        </p:txBody>
      </p:sp>
      <p:sp>
        <p:nvSpPr>
          <p:cNvPr id="20" name="AutoShape 101">
            <a:extLst>
              <a:ext uri="{FF2B5EF4-FFF2-40B4-BE49-F238E27FC236}">
                <a16:creationId xmlns:a16="http://schemas.microsoft.com/office/drawing/2014/main" id="{F2DEE868-0C6A-750E-91C4-C2ACBF777B62}"/>
              </a:ext>
            </a:extLst>
          </p:cNvPr>
          <p:cNvSpPr>
            <a:spLocks/>
          </p:cNvSpPr>
          <p:nvPr/>
        </p:nvSpPr>
        <p:spPr bwMode="auto">
          <a:xfrm>
            <a:off x="9764076" y="520119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>
            <a:extLst>
              <a:ext uri="{FF2B5EF4-FFF2-40B4-BE49-F238E27FC236}">
                <a16:creationId xmlns:a16="http://schemas.microsoft.com/office/drawing/2014/main" id="{0E53306D-662A-CEDD-28BD-89A9BCCC48C9}"/>
              </a:ext>
            </a:extLst>
          </p:cNvPr>
          <p:cNvSpPr>
            <a:spLocks/>
          </p:cNvSpPr>
          <p:nvPr/>
        </p:nvSpPr>
        <p:spPr bwMode="auto">
          <a:xfrm flipH="1">
            <a:off x="11811040" y="520119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FDB8A4-5ADC-202E-206E-7DDB899C25A6}"/>
              </a:ext>
            </a:extLst>
          </p:cNvPr>
          <p:cNvSpPr/>
          <p:nvPr/>
        </p:nvSpPr>
        <p:spPr>
          <a:xfrm>
            <a:off x="9072516" y="571456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EA78AC-02B8-3DC8-303E-19E424928547}"/>
              </a:ext>
            </a:extLst>
          </p:cNvPr>
          <p:cNvSpPr/>
          <p:nvPr/>
        </p:nvSpPr>
        <p:spPr>
          <a:xfrm>
            <a:off x="9300419" y="131812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C98BE4F-2AF8-067A-1357-0ADEFE9D1103}"/>
              </a:ext>
            </a:extLst>
          </p:cNvPr>
          <p:cNvSpPr/>
          <p:nvPr/>
        </p:nvSpPr>
        <p:spPr>
          <a:xfrm>
            <a:off x="9300418" y="162018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749146-0BCC-883E-7700-60F4A98BB1ED}"/>
              </a:ext>
            </a:extLst>
          </p:cNvPr>
          <p:cNvSpPr txBox="1"/>
          <p:nvPr/>
        </p:nvSpPr>
        <p:spPr>
          <a:xfrm>
            <a:off x="9961691" y="130811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673D30-867E-EA6C-E2FF-442172BA08FC}"/>
              </a:ext>
            </a:extLst>
          </p:cNvPr>
          <p:cNvSpPr txBox="1"/>
          <p:nvPr/>
        </p:nvSpPr>
        <p:spPr>
          <a:xfrm>
            <a:off x="10854608" y="559164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296FF0-5CBD-1A29-3058-C618F49D95DB}"/>
              </a:ext>
            </a:extLst>
          </p:cNvPr>
          <p:cNvSpPr/>
          <p:nvPr/>
        </p:nvSpPr>
        <p:spPr>
          <a:xfrm>
            <a:off x="9955975" y="4641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CC3D7B-7629-092A-DF35-6491095960B2}"/>
              </a:ext>
            </a:extLst>
          </p:cNvPr>
          <p:cNvSpPr/>
          <p:nvPr/>
        </p:nvSpPr>
        <p:spPr>
          <a:xfrm>
            <a:off x="8514945" y="956132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=b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7012" y="553693"/>
            <a:ext cx="9106678" cy="575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and Floyd’s Algorithms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They are two well-known algorithms.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computes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transitive closure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 directed graph and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Floyd’s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computes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-pairs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shortest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-paths problem.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Both algorithms are based on essentially the same idea;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exploit a relationship between a problem and its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simpler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version,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rather than smaller version.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algorithms are considered to be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applications of the dynamic programming technique.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BBC8D63D-0D62-4A5E-966B-91238B05BA9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2103">
            <a:off x="496173" y="1612692"/>
            <a:ext cx="472892" cy="352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275037" y="292937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358320" y="296405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3477" y="2980707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1380" y="372737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1379" y="402943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55144" y="4036774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4646" y="298070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66936" y="245566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5906" y="3365383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07427" y="2488220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3, i.e., a, b and c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67A2324B-C3E1-4B61-8EC9-FD220850F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193155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B834F7FD-D171-4A37-B2EE-A345B2A24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194088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9DC54990-E40A-47E3-81C8-188636C74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635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20E02F35-9B0D-4A76-BF1A-3CC2519BD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1848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3B284DAB-1254-4D53-B38E-08ED5C33C3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742269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0A13BD8C-CEF4-4C5D-AB70-A8C8A627F87A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1041816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28922CFA-28F7-46FA-842B-723F754CDEF8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898991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67ACB497-BBE8-40AD-892C-B253A6DB5F98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2213030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9511" y="718717"/>
            <a:ext cx="90227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=4,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or 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=1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or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	  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1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72817" y="364427"/>
                <a:ext cx="9153331" cy="6493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a)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b)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c) 	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d)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a)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𝑏𝑎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b)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𝑏𝑏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c)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𝑏𝑐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d)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𝑏𝑑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(no change)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(c, d) = 0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i.e., d cannot be reached from c.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a)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𝑑𝑎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	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b)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c)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𝑑𝑐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d)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817" y="364427"/>
                <a:ext cx="9153331" cy="6493573"/>
              </a:xfrm>
              <a:prstGeom prst="rect">
                <a:avLst/>
              </a:prstGeom>
              <a:blipFill rotWithShape="0">
                <a:blip r:embed="rId2"/>
                <a:stretch>
                  <a:fillRect l="-866" t="-657" b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3091059" y="956727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466"/>
          <p:cNvSpPr>
            <a:spLocks noChangeArrowheads="1"/>
          </p:cNvSpPr>
          <p:nvPr/>
        </p:nvSpPr>
        <p:spPr bwMode="auto">
          <a:xfrm>
            <a:off x="3091059" y="1342393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466"/>
          <p:cNvSpPr>
            <a:spLocks noChangeArrowheads="1"/>
          </p:cNvSpPr>
          <p:nvPr/>
        </p:nvSpPr>
        <p:spPr bwMode="auto">
          <a:xfrm>
            <a:off x="3088826" y="1799592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3088826" y="219599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3088826" y="262379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3088826" y="305160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466"/>
          <p:cNvSpPr>
            <a:spLocks noChangeArrowheads="1"/>
          </p:cNvSpPr>
          <p:nvPr/>
        </p:nvSpPr>
        <p:spPr bwMode="auto">
          <a:xfrm>
            <a:off x="3088826" y="347940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466"/>
          <p:cNvSpPr>
            <a:spLocks noChangeArrowheads="1"/>
          </p:cNvSpPr>
          <p:nvPr/>
        </p:nvSpPr>
        <p:spPr bwMode="auto">
          <a:xfrm>
            <a:off x="3088825" y="3846409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466"/>
          <p:cNvSpPr>
            <a:spLocks noChangeArrowheads="1"/>
          </p:cNvSpPr>
          <p:nvPr/>
        </p:nvSpPr>
        <p:spPr bwMode="auto">
          <a:xfrm>
            <a:off x="3075027" y="4945977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466"/>
          <p:cNvSpPr>
            <a:spLocks noChangeArrowheads="1"/>
          </p:cNvSpPr>
          <p:nvPr/>
        </p:nvSpPr>
        <p:spPr bwMode="auto">
          <a:xfrm>
            <a:off x="3088825" y="5358454"/>
            <a:ext cx="340373" cy="894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466"/>
          <p:cNvSpPr>
            <a:spLocks noChangeArrowheads="1"/>
          </p:cNvSpPr>
          <p:nvPr/>
        </p:nvSpPr>
        <p:spPr bwMode="auto">
          <a:xfrm>
            <a:off x="3075027" y="5731158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466"/>
          <p:cNvSpPr>
            <a:spLocks noChangeArrowheads="1"/>
          </p:cNvSpPr>
          <p:nvPr/>
        </p:nvSpPr>
        <p:spPr bwMode="auto">
          <a:xfrm>
            <a:off x="3075026" y="6194179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965499" y="2929373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6012463" y="292937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3939" y="2980710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1842" y="372737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01842" y="405741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57398" y="2455671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6368" y="3365386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12732" y="2906112"/>
            <a:ext cx="43140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b, c  and d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sp>
        <p:nvSpPr>
          <p:cNvPr id="10" name="Oval 88">
            <a:extLst>
              <a:ext uri="{FF2B5EF4-FFF2-40B4-BE49-F238E27FC236}">
                <a16:creationId xmlns:a16="http://schemas.microsoft.com/office/drawing/2014/main" id="{1416A713-FE15-4370-8C9A-2EA511141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585949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89">
            <a:extLst>
              <a:ext uri="{FF2B5EF4-FFF2-40B4-BE49-F238E27FC236}">
                <a16:creationId xmlns:a16="http://schemas.microsoft.com/office/drawing/2014/main" id="{02FDEE3E-1390-42A0-91FF-860DE597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5868828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90">
            <a:extLst>
              <a:ext uri="{FF2B5EF4-FFF2-40B4-BE49-F238E27FC236}">
                <a16:creationId xmlns:a16="http://schemas.microsoft.com/office/drawing/2014/main" id="{3C52D8E6-E78C-42DB-9B1F-977F45285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39146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4">
            <a:extLst>
              <a:ext uri="{FF2B5EF4-FFF2-40B4-BE49-F238E27FC236}">
                <a16:creationId xmlns:a16="http://schemas.microsoft.com/office/drawing/2014/main" id="{66D73095-7249-439C-8C71-6BCBCE442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34642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AutoShape 95">
            <a:extLst>
              <a:ext uri="{FF2B5EF4-FFF2-40B4-BE49-F238E27FC236}">
                <a16:creationId xmlns:a16="http://schemas.microsoft.com/office/drawing/2014/main" id="{4CA2C9B6-BF01-45FD-BB77-1427345FC2F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4670210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96">
            <a:extLst>
              <a:ext uri="{FF2B5EF4-FFF2-40B4-BE49-F238E27FC236}">
                <a16:creationId xmlns:a16="http://schemas.microsoft.com/office/drawing/2014/main" id="{8FC353A2-D5B7-4C38-9D2A-DF29425D68EA}"/>
              </a:ext>
            </a:extLst>
          </p:cNvPr>
          <p:cNvCxnSpPr>
            <a:cxnSpLocks noChangeShapeType="1"/>
            <a:endCxn id="12" idx="0"/>
          </p:cNvCxnSpPr>
          <p:nvPr/>
        </p:nvCxnSpPr>
        <p:spPr bwMode="auto">
          <a:xfrm>
            <a:off x="3563947" y="4969757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7">
            <a:extLst>
              <a:ext uri="{FF2B5EF4-FFF2-40B4-BE49-F238E27FC236}">
                <a16:creationId xmlns:a16="http://schemas.microsoft.com/office/drawing/2014/main" id="{20F5BA2E-8DCD-4E45-8E81-09F189467451}"/>
              </a:ext>
            </a:extLst>
          </p:cNvPr>
          <p:cNvCxnSpPr>
            <a:cxnSpLocks noChangeShapeType="1"/>
            <a:stCxn id="12" idx="0"/>
            <a:endCxn id="14" idx="5"/>
          </p:cNvCxnSpPr>
          <p:nvPr/>
        </p:nvCxnSpPr>
        <p:spPr bwMode="auto">
          <a:xfrm flipH="1" flipV="1">
            <a:off x="2216294" y="4826932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8">
            <a:extLst>
              <a:ext uri="{FF2B5EF4-FFF2-40B4-BE49-F238E27FC236}">
                <a16:creationId xmlns:a16="http://schemas.microsoft.com/office/drawing/2014/main" id="{B4C8273A-F81A-4460-9932-BBFB4E485367}"/>
              </a:ext>
            </a:extLst>
          </p:cNvPr>
          <p:cNvCxnSpPr>
            <a:cxnSpLocks noChangeShapeType="1"/>
            <a:stCxn id="12" idx="2"/>
            <a:endCxn id="10" idx="6"/>
          </p:cNvCxnSpPr>
          <p:nvPr/>
        </p:nvCxnSpPr>
        <p:spPr bwMode="auto">
          <a:xfrm flipH="1" flipV="1">
            <a:off x="2216294" y="6140971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AutoShape 101">
            <a:extLst>
              <a:ext uri="{FF2B5EF4-FFF2-40B4-BE49-F238E27FC236}">
                <a16:creationId xmlns:a16="http://schemas.microsoft.com/office/drawing/2014/main" id="{F52FAD9C-983A-9907-2967-F6E4C21DF4B4}"/>
              </a:ext>
            </a:extLst>
          </p:cNvPr>
          <p:cNvSpPr>
            <a:spLocks/>
          </p:cNvSpPr>
          <p:nvPr/>
        </p:nvSpPr>
        <p:spPr bwMode="auto">
          <a:xfrm>
            <a:off x="8376412" y="1293061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101">
            <a:extLst>
              <a:ext uri="{FF2B5EF4-FFF2-40B4-BE49-F238E27FC236}">
                <a16:creationId xmlns:a16="http://schemas.microsoft.com/office/drawing/2014/main" id="{0E1AC8B1-A90C-5BF3-8C30-C59429E663BF}"/>
              </a:ext>
            </a:extLst>
          </p:cNvPr>
          <p:cNvSpPr>
            <a:spLocks/>
          </p:cNvSpPr>
          <p:nvPr/>
        </p:nvSpPr>
        <p:spPr bwMode="auto">
          <a:xfrm flipH="1">
            <a:off x="10459695" y="1327744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2B8D27-E5BC-FB7B-7197-0379BD7594A4}"/>
              </a:ext>
            </a:extLst>
          </p:cNvPr>
          <p:cNvSpPr/>
          <p:nvPr/>
        </p:nvSpPr>
        <p:spPr>
          <a:xfrm>
            <a:off x="7684852" y="134439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983C43-CD81-2158-1D44-33A98E30E9C2}"/>
              </a:ext>
            </a:extLst>
          </p:cNvPr>
          <p:cNvSpPr/>
          <p:nvPr/>
        </p:nvSpPr>
        <p:spPr>
          <a:xfrm>
            <a:off x="7912755" y="209106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B0477F-FCCF-F346-0FA3-6A1F3C408611}"/>
              </a:ext>
            </a:extLst>
          </p:cNvPr>
          <p:cNvSpPr/>
          <p:nvPr/>
        </p:nvSpPr>
        <p:spPr>
          <a:xfrm>
            <a:off x="7912754" y="239312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476DA7-247C-A686-6CBF-4ABFE4B8E011}"/>
              </a:ext>
            </a:extLst>
          </p:cNvPr>
          <p:cNvSpPr txBox="1"/>
          <p:nvPr/>
        </p:nvSpPr>
        <p:spPr>
          <a:xfrm>
            <a:off x="8556519" y="240046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2185EF-BD20-0CE9-1191-EA81622264DD}"/>
              </a:ext>
            </a:extLst>
          </p:cNvPr>
          <p:cNvSpPr txBox="1"/>
          <p:nvPr/>
        </p:nvSpPr>
        <p:spPr>
          <a:xfrm>
            <a:off x="9926021" y="1344398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093904C-2C6B-52F5-46E5-F814E3C12CFB}"/>
              </a:ext>
            </a:extLst>
          </p:cNvPr>
          <p:cNvSpPr/>
          <p:nvPr/>
        </p:nvSpPr>
        <p:spPr>
          <a:xfrm>
            <a:off x="8568311" y="819359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DFA3A3-1819-6009-572F-1131B19C69D9}"/>
              </a:ext>
            </a:extLst>
          </p:cNvPr>
          <p:cNvSpPr/>
          <p:nvPr/>
        </p:nvSpPr>
        <p:spPr>
          <a:xfrm>
            <a:off x="7127281" y="1729074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07501" y="956618"/>
            <a:ext cx="904136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(A[1 .. n, 1 .. n])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//Implements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computing the transitive closure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	The adjacency matrix A of a digraph with n vertices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	The transitive closure of the digraph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 n do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	    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will be assigned 1 depending on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either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= 1 or [R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j]] = 1 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7309C3FC-AA45-432F-9CCE-69F3D36FC4F0}"/>
              </a:ext>
            </a:extLst>
          </p:cNvPr>
          <p:cNvSpPr txBox="1"/>
          <p:nvPr/>
        </p:nvSpPr>
        <p:spPr>
          <a:xfrm>
            <a:off x="722494" y="3079515"/>
            <a:ext cx="9864642" cy="5206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>
            <a:off x="772255" y="1616266"/>
            <a:ext cx="9864642" cy="5206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04864" y="487167"/>
            <a:ext cx="9032033" cy="561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Several observations need to be made about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remarkably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succinct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time efficiency is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sparse graphs represented by their adjacency lists, the traversal-based algorithm has a better asymptotic efficiency than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(why?)  For n vertices, the time efficiency for using DFS is n*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ϴ(|E|+|V|).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Speed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the implementation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some inputs by restructuring its innermost loop.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 could run faster if treat matrix rows as bit strings and employ the bitwise or operation available in most modern computer languages.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A99B7B45-273D-43DD-9270-3DA7A3A404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11" y="145116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6286075B-7562-476A-A8CB-EA078208066F}"/>
              </a:ext>
            </a:extLst>
          </p:cNvPr>
          <p:cNvSpPr txBox="1"/>
          <p:nvPr/>
        </p:nvSpPr>
        <p:spPr>
          <a:xfrm>
            <a:off x="1058072" y="3425619"/>
            <a:ext cx="10108692" cy="86929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30221" y="1216987"/>
            <a:ext cx="9144000" cy="510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space efficiency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similar to that of computing a Fibonacci number and computing a binomial coefficient, and some other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dyanamic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programming algorithms.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unnecessary to use separate matrices for recording intermediate results of the algorithm.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The goodness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underlying idea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can be applied to the more general problem of finding lengths of shortest paths in weighted graphs. 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21F2D3CF-C98A-4A9D-B961-29CE9AC3D7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2A6896-6D32-4819-AD7B-E03A77E046A5}"/>
              </a:ext>
            </a:extLst>
          </p:cNvPr>
          <p:cNvSpPr/>
          <p:nvPr/>
        </p:nvSpPr>
        <p:spPr>
          <a:xfrm>
            <a:off x="3316008" y="3244334"/>
            <a:ext cx="67699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320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: Chapter 06_04</a:t>
            </a:r>
            <a:endParaRPr lang="en-US" sz="32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</p:txBody>
      </p:sp>
    </p:spTree>
    <p:extLst>
      <p:ext uri="{BB962C8B-B14F-4D97-AF65-F5344CB8AC3E}">
        <p14:creationId xmlns:p14="http://schemas.microsoft.com/office/powerpoint/2010/main" val="907128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6203" y="708583"/>
            <a:ext cx="909734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a weighted connected graph (undirected or directed),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all-pairs shortest-paths problem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asks to find the distances – i.e., the lengths of the shortest paths – from each vertex to all other vertices.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is one of several variations of the problem involving shortest paths in graphs.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important applications to communications, transportation networks, and operations research.  Among recent applications of all-pairs shortest-path problem is precomputing distances for motion planning in computer games.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use the distance matrix: the element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in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 and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 to indicate the length of the shortest path from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 to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vertex.  Figure 8.14 is an example.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2F766E9-6A2F-440B-9545-7CF322F5BED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5271">
            <a:off x="890546" y="1812896"/>
            <a:ext cx="460579" cy="2988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AutoShape 281"/>
          <p:cNvCxnSpPr>
            <a:cxnSpLocks noChangeShapeType="1"/>
            <a:stCxn id="46" idx="6"/>
          </p:cNvCxnSpPr>
          <p:nvPr/>
        </p:nvCxnSpPr>
        <p:spPr bwMode="auto">
          <a:xfrm>
            <a:off x="3068507" y="4548969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283"/>
          <p:cNvCxnSpPr>
            <a:cxnSpLocks noChangeShapeType="1"/>
            <a:endCxn id="45" idx="5"/>
          </p:cNvCxnSpPr>
          <p:nvPr/>
        </p:nvCxnSpPr>
        <p:spPr bwMode="auto">
          <a:xfrm flipH="1" flipV="1">
            <a:off x="2968011" y="3002653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84"/>
          <p:cNvCxnSpPr>
            <a:cxnSpLocks noChangeShapeType="1"/>
            <a:endCxn id="45" idx="6"/>
          </p:cNvCxnSpPr>
          <p:nvPr/>
        </p:nvCxnSpPr>
        <p:spPr bwMode="auto">
          <a:xfrm flipH="1">
            <a:off x="3077838" y="2769532"/>
            <a:ext cx="1017786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289"/>
          <p:cNvCxnSpPr>
            <a:cxnSpLocks noChangeShapeType="1"/>
            <a:stCxn id="45" idx="4"/>
          </p:cNvCxnSpPr>
          <p:nvPr/>
        </p:nvCxnSpPr>
        <p:spPr bwMode="auto">
          <a:xfrm flipH="1">
            <a:off x="2698490" y="3099214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290"/>
          <p:cNvCxnSpPr>
            <a:cxnSpLocks noChangeShapeType="1"/>
            <a:endCxn id="47" idx="3"/>
          </p:cNvCxnSpPr>
          <p:nvPr/>
        </p:nvCxnSpPr>
        <p:spPr bwMode="auto">
          <a:xfrm flipV="1">
            <a:off x="2845351" y="3006740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Oval 280"/>
          <p:cNvSpPr>
            <a:spLocks noChangeArrowheads="1"/>
          </p:cNvSpPr>
          <p:nvPr/>
        </p:nvSpPr>
        <p:spPr bwMode="auto">
          <a:xfrm>
            <a:off x="2327890" y="243985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280"/>
          <p:cNvSpPr>
            <a:spLocks noChangeArrowheads="1"/>
          </p:cNvSpPr>
          <p:nvPr/>
        </p:nvSpPr>
        <p:spPr bwMode="auto">
          <a:xfrm>
            <a:off x="2318559" y="421928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280"/>
          <p:cNvSpPr>
            <a:spLocks noChangeArrowheads="1"/>
          </p:cNvSpPr>
          <p:nvPr/>
        </p:nvSpPr>
        <p:spPr bwMode="auto">
          <a:xfrm>
            <a:off x="4088266" y="2443938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280"/>
          <p:cNvSpPr>
            <a:spLocks noChangeArrowheads="1"/>
          </p:cNvSpPr>
          <p:nvPr/>
        </p:nvSpPr>
        <p:spPr bwMode="auto">
          <a:xfrm>
            <a:off x="4088266" y="4223022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327890" y="5206672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399223" y="3298370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378448" y="230694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318083" y="455599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98694" y="878995"/>
            <a:ext cx="59931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b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84823" y="3486885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a        0       10       3        4</a:t>
            </a:r>
          </a:p>
          <a:p>
            <a:pPr indent="45720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=         b	      2	   0        5        6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c	    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7	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d	      6	  16	9        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1" name="AutoShape 288"/>
          <p:cNvSpPr>
            <a:spLocks/>
          </p:cNvSpPr>
          <p:nvPr/>
        </p:nvSpPr>
        <p:spPr bwMode="auto">
          <a:xfrm>
            <a:off x="9726859" y="168975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2" name="AutoShape 288"/>
          <p:cNvSpPr>
            <a:spLocks/>
          </p:cNvSpPr>
          <p:nvPr/>
        </p:nvSpPr>
        <p:spPr bwMode="auto">
          <a:xfrm>
            <a:off x="9726859" y="3867738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3" name="AutoShape 288"/>
          <p:cNvSpPr>
            <a:spLocks/>
          </p:cNvSpPr>
          <p:nvPr/>
        </p:nvSpPr>
        <p:spPr bwMode="auto">
          <a:xfrm flipH="1">
            <a:off x="7159688" y="168975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4" name="AutoShape 288"/>
          <p:cNvSpPr>
            <a:spLocks/>
          </p:cNvSpPr>
          <p:nvPr/>
        </p:nvSpPr>
        <p:spPr bwMode="auto">
          <a:xfrm flipH="1">
            <a:off x="7190789" y="3867738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190789" y="300265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327890" y="5271989"/>
            <a:ext cx="85516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   (c)   Its distance matrix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8.14  (a)  Digraph.  (b) Its weight matrix.  (c) Its distance matrix.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58211" y="1754022"/>
                <a:ext cx="8910735" cy="3349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Define The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transitive closure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of a directed graph with  n  vertices as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 n x n Boolean matrix T = {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}, in which, for 1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 1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j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</a:t>
                </a:r>
              </a:p>
              <a:p>
                <a:pPr marL="914400" marR="0" lvl="0" indent="-455613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element in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column,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1, </a:t>
                </a:r>
              </a:p>
              <a:p>
                <a:pPr marL="9144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there exists a nontrivial path (i.e., directed path of a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positive length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from the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baseline="30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400" baseline="30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vertex; </a:t>
                </a:r>
              </a:p>
              <a:p>
                <a:pPr marL="914400" marR="0" lvl="0" indent="-512763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otherwise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0.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211" y="1754022"/>
                <a:ext cx="8910735" cy="3349956"/>
              </a:xfrm>
              <a:prstGeom prst="rect">
                <a:avLst/>
              </a:prstGeom>
              <a:blipFill>
                <a:blip r:embed="rId2"/>
                <a:stretch>
                  <a:fillRect l="-1095" b="-3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3A236D1C-88E6-4373-996B-CDAB586EA4AA}"/>
              </a:ext>
            </a:extLst>
          </p:cNvPr>
          <p:cNvSpPr/>
          <p:nvPr/>
        </p:nvSpPr>
        <p:spPr>
          <a:xfrm>
            <a:off x="1495118" y="771100"/>
            <a:ext cx="37140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34B06EC-4B72-49AD-BB56-951D9A3C253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5903">
            <a:off x="638669" y="20997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800"/>
              <a:t>Chapter 06_04</a:t>
            </a:r>
            <a:endParaRPr lang="en-US" sz="3800" dirty="0"/>
          </a:p>
          <a:p>
            <a:r>
              <a:rPr lang="en-US" sz="3200" dirty="0"/>
              <a:t>Dynamic Programming</a:t>
            </a:r>
          </a:p>
          <a:p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for Shortest-Paths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5">
            <a:extLst>
              <a:ext uri="{FF2B5EF4-FFF2-40B4-BE49-F238E27FC236}">
                <a16:creationId xmlns:a16="http://schemas.microsoft.com/office/drawing/2014/main" id="{AEFC1E46-084E-40BA-AF7B-716B71ADAC04}"/>
              </a:ext>
            </a:extLst>
          </p:cNvPr>
          <p:cNvSpPr txBox="1"/>
          <p:nvPr/>
        </p:nvSpPr>
        <p:spPr>
          <a:xfrm>
            <a:off x="941903" y="323133"/>
            <a:ext cx="10142080" cy="95070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Oval 88"/>
          <p:cNvSpPr>
            <a:spLocks noChangeArrowheads="1"/>
          </p:cNvSpPr>
          <p:nvPr/>
        </p:nvSpPr>
        <p:spPr bwMode="auto">
          <a:xfrm>
            <a:off x="2063456" y="295030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Oval 89"/>
          <p:cNvSpPr>
            <a:spLocks noChangeArrowheads="1"/>
          </p:cNvSpPr>
          <p:nvPr/>
        </p:nvSpPr>
        <p:spPr bwMode="auto">
          <a:xfrm>
            <a:off x="3559710" y="295030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90"/>
          <p:cNvSpPr>
            <a:spLocks noChangeArrowheads="1"/>
          </p:cNvSpPr>
          <p:nvPr/>
        </p:nvSpPr>
        <p:spPr bwMode="auto">
          <a:xfrm>
            <a:off x="3576768" y="15132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4"/>
          <p:cNvSpPr>
            <a:spLocks noChangeArrowheads="1"/>
          </p:cNvSpPr>
          <p:nvPr/>
        </p:nvSpPr>
        <p:spPr bwMode="auto">
          <a:xfrm>
            <a:off x="2074794" y="1508341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AutoShape 95"/>
          <p:cNvCxnSpPr>
            <a:cxnSpLocks noChangeShapeType="1"/>
          </p:cNvCxnSpPr>
          <p:nvPr/>
        </p:nvCxnSpPr>
        <p:spPr bwMode="auto">
          <a:xfrm>
            <a:off x="2659644" y="1767294"/>
            <a:ext cx="929682" cy="1071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96"/>
          <p:cNvCxnSpPr>
            <a:cxnSpLocks noChangeShapeType="1"/>
          </p:cNvCxnSpPr>
          <p:nvPr/>
        </p:nvCxnSpPr>
        <p:spPr bwMode="auto">
          <a:xfrm flipH="1">
            <a:off x="3874862" y="2056021"/>
            <a:ext cx="9538" cy="91441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7"/>
          <p:cNvCxnSpPr>
            <a:cxnSpLocks noChangeShapeType="1"/>
            <a:stCxn id="3" idx="0"/>
            <a:endCxn id="5" idx="5"/>
          </p:cNvCxnSpPr>
          <p:nvPr/>
        </p:nvCxnSpPr>
        <p:spPr bwMode="auto">
          <a:xfrm flipH="1" flipV="1">
            <a:off x="2583672" y="1988846"/>
            <a:ext cx="1274132" cy="96146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8"/>
          <p:cNvCxnSpPr>
            <a:cxnSpLocks noChangeShapeType="1"/>
            <a:stCxn id="3" idx="2"/>
            <a:endCxn id="2" idx="6"/>
          </p:cNvCxnSpPr>
          <p:nvPr/>
        </p:nvCxnSpPr>
        <p:spPr bwMode="auto">
          <a:xfrm flipH="1" flipV="1">
            <a:off x="2659644" y="3231779"/>
            <a:ext cx="900066" cy="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376"/>
          <p:cNvCxnSpPr>
            <a:cxnSpLocks noChangeShapeType="1"/>
          </p:cNvCxnSpPr>
          <p:nvPr/>
        </p:nvCxnSpPr>
        <p:spPr bwMode="auto">
          <a:xfrm>
            <a:off x="9318800" y="9663015"/>
            <a:ext cx="575945" cy="19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377"/>
          <p:cNvCxnSpPr>
            <a:cxnSpLocks noChangeShapeType="1"/>
          </p:cNvCxnSpPr>
          <p:nvPr/>
        </p:nvCxnSpPr>
        <p:spPr bwMode="auto">
          <a:xfrm>
            <a:off x="10056670" y="9856690"/>
            <a:ext cx="0" cy="4959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378"/>
          <p:cNvCxnSpPr>
            <a:cxnSpLocks noChangeShapeType="1"/>
          </p:cNvCxnSpPr>
          <p:nvPr/>
        </p:nvCxnSpPr>
        <p:spPr bwMode="auto">
          <a:xfrm flipH="1">
            <a:off x="9313720" y="10565985"/>
            <a:ext cx="581025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379"/>
          <p:cNvCxnSpPr>
            <a:cxnSpLocks noChangeShapeType="1"/>
          </p:cNvCxnSpPr>
          <p:nvPr/>
        </p:nvCxnSpPr>
        <p:spPr bwMode="auto">
          <a:xfrm flipH="1" flipV="1">
            <a:off x="9318800" y="9758265"/>
            <a:ext cx="619125" cy="657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/>
          <p:cNvSpPr/>
          <p:nvPr/>
        </p:nvSpPr>
        <p:spPr>
          <a:xfrm>
            <a:off x="6711815" y="4361749"/>
            <a:ext cx="430763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       (c)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transitive closure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8.11  (a)  Digraph.  (b) Its adjacency matrix.  (c) Its transitive closure.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58E36-46A1-44D1-AF31-9381A3DB87D3}"/>
              </a:ext>
            </a:extLst>
          </p:cNvPr>
          <p:cNvSpPr/>
          <p:nvPr/>
        </p:nvSpPr>
        <p:spPr>
          <a:xfrm>
            <a:off x="1404531" y="331404"/>
            <a:ext cx="92168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–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a digraph, and its adjacency matrix, and transitive closure </a:t>
            </a:r>
            <a:endParaRPr lang="en-US" sz="24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9" name="Picture 18" descr="Image result for smiley face images">
            <a:extLst>
              <a:ext uri="{FF2B5EF4-FFF2-40B4-BE49-F238E27FC236}">
                <a16:creationId xmlns:a16="http://schemas.microsoft.com/office/drawing/2014/main" id="{135F08D8-23F4-4F5B-8AEA-BBBF49104AB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9846">
            <a:off x="910907" y="1685677"/>
            <a:ext cx="586105" cy="353782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9930487-DE19-4A01-9DFA-3D26B2A084C7}"/>
              </a:ext>
            </a:extLst>
          </p:cNvPr>
          <p:cNvSpPr/>
          <p:nvPr/>
        </p:nvSpPr>
        <p:spPr>
          <a:xfrm>
            <a:off x="910907" y="4125303"/>
            <a:ext cx="462967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		        a      b      c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a      0	  1      0     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A  =   b      0	  0      0	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c      0	  0      0	    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d      1	  0      1	     0</a:t>
            </a:r>
          </a:p>
          <a:p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      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(b) Its adjacency matrix</a:t>
            </a:r>
          </a:p>
        </p:txBody>
      </p:sp>
      <p:sp>
        <p:nvSpPr>
          <p:cNvPr id="24" name="AutoShape 101">
            <a:extLst>
              <a:ext uri="{FF2B5EF4-FFF2-40B4-BE49-F238E27FC236}">
                <a16:creationId xmlns:a16="http://schemas.microsoft.com/office/drawing/2014/main" id="{C9351E84-FA8B-4D3D-A9DA-CD088CC98C2A}"/>
              </a:ext>
            </a:extLst>
          </p:cNvPr>
          <p:cNvSpPr>
            <a:spLocks/>
          </p:cNvSpPr>
          <p:nvPr/>
        </p:nvSpPr>
        <p:spPr bwMode="auto">
          <a:xfrm>
            <a:off x="3128015" y="4553690"/>
            <a:ext cx="102636" cy="1288194"/>
          </a:xfrm>
          <a:prstGeom prst="lef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5" name="AutoShape 101">
            <a:extLst>
              <a:ext uri="{FF2B5EF4-FFF2-40B4-BE49-F238E27FC236}">
                <a16:creationId xmlns:a16="http://schemas.microsoft.com/office/drawing/2014/main" id="{22EC0141-0F80-4EED-8143-745D6D8B52CB}"/>
              </a:ext>
            </a:extLst>
          </p:cNvPr>
          <p:cNvSpPr>
            <a:spLocks/>
          </p:cNvSpPr>
          <p:nvPr/>
        </p:nvSpPr>
        <p:spPr bwMode="auto">
          <a:xfrm flipH="1">
            <a:off x="5197735" y="4553690"/>
            <a:ext cx="102039" cy="1288194"/>
          </a:xfrm>
          <a:prstGeom prst="lef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600B6C8-D92B-4F0E-8EDF-14574EDDF4EA}"/>
              </a:ext>
            </a:extLst>
          </p:cNvPr>
          <p:cNvSpPr/>
          <p:nvPr/>
        </p:nvSpPr>
        <p:spPr>
          <a:xfrm>
            <a:off x="2290763" y="3694416"/>
            <a:ext cx="16674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Digraph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4327628-40E0-4099-91F6-97E6E7B6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9758"/>
              </p:ext>
            </p:extLst>
          </p:nvPr>
        </p:nvGraphicFramePr>
        <p:xfrm>
          <a:off x="6060800" y="1568570"/>
          <a:ext cx="4067742" cy="268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106">
                  <a:extLst>
                    <a:ext uri="{9D8B030D-6E8A-4147-A177-3AD203B41FA5}">
                      <a16:colId xmlns:a16="http://schemas.microsoft.com/office/drawing/2014/main" val="2388709922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910943897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281060221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466677474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977005896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376294087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066909413"/>
                    </a:ext>
                  </a:extLst>
                </a:gridCol>
              </a:tblGrid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542796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753131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691181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97793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7560"/>
                  </a:ext>
                </a:extLst>
              </a:tr>
            </a:tbl>
          </a:graphicData>
        </a:graphic>
      </p:graphicFrame>
      <p:sp>
        <p:nvSpPr>
          <p:cNvPr id="28" name="AutoShape 101">
            <a:extLst>
              <a:ext uri="{FF2B5EF4-FFF2-40B4-BE49-F238E27FC236}">
                <a16:creationId xmlns:a16="http://schemas.microsoft.com/office/drawing/2014/main" id="{3CA267D5-D49D-4B3E-B83F-A0A7901A78ED}"/>
              </a:ext>
            </a:extLst>
          </p:cNvPr>
          <p:cNvSpPr>
            <a:spLocks/>
          </p:cNvSpPr>
          <p:nvPr/>
        </p:nvSpPr>
        <p:spPr bwMode="auto">
          <a:xfrm flipH="1">
            <a:off x="9968378" y="2085390"/>
            <a:ext cx="160164" cy="2172834"/>
          </a:xfrm>
          <a:prstGeom prst="leftBracket">
            <a:avLst>
              <a:gd name="adj" fmla="val 9265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9" name="AutoShape 101">
            <a:extLst>
              <a:ext uri="{FF2B5EF4-FFF2-40B4-BE49-F238E27FC236}">
                <a16:creationId xmlns:a16="http://schemas.microsoft.com/office/drawing/2014/main" id="{CAB3B4F8-493B-4778-A0C0-34C405BA8267}"/>
              </a:ext>
            </a:extLst>
          </p:cNvPr>
          <p:cNvSpPr>
            <a:spLocks/>
          </p:cNvSpPr>
          <p:nvPr/>
        </p:nvSpPr>
        <p:spPr bwMode="auto">
          <a:xfrm>
            <a:off x="7830231" y="2085390"/>
            <a:ext cx="105795" cy="2168787"/>
          </a:xfrm>
          <a:prstGeom prst="leftBracket">
            <a:avLst>
              <a:gd name="adj" fmla="val 9265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032DB3A-83B3-43EB-9729-8BE1EF989E90}"/>
              </a:ext>
            </a:extLst>
          </p:cNvPr>
          <p:cNvSpPr txBox="1"/>
          <p:nvPr/>
        </p:nvSpPr>
        <p:spPr>
          <a:xfrm>
            <a:off x="909013" y="2253533"/>
            <a:ext cx="10396296" cy="157955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26162" y="1453389"/>
                <a:ext cx="8721852" cy="4617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transitive closure of a digraph can be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generated  with the help of depth-first search (DFS) or breadth-first search (BFS). </a:t>
                </a:r>
              </a:p>
              <a:p>
                <a:pPr marL="914400" indent="-452438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every vertex as a starting point, perform either traversal.</a:t>
                </a:r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Starting at the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vertex, explore for all the vertices reachable from it. And change the vertex-columns from 0’s to 1’s in the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of the transitive closure. </a:t>
                </a: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Thus, doing such a traversal for every vertex as a starting point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yields the transitive closure in its entirety.</a:t>
                </a:r>
              </a:p>
              <a:p>
                <a:pPr marL="800100" lvl="1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method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traverses the same digraph several times.                   The worst case is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200" b="0" i="1" baseline="3000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is found to be a better algorithm.  </a:t>
                </a:r>
                <a:endParaRPr lang="en-US" sz="22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162" y="1453389"/>
                <a:ext cx="8721852" cy="4617418"/>
              </a:xfrm>
              <a:prstGeom prst="rect">
                <a:avLst/>
              </a:prstGeom>
              <a:blipFill>
                <a:blip r:embed="rId2"/>
                <a:stretch>
                  <a:fillRect l="-769" t="-792" b="-1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00CABD8D-0BE0-4CD1-A407-145BCFA5F8C8}"/>
              </a:ext>
            </a:extLst>
          </p:cNvPr>
          <p:cNvSpPr/>
          <p:nvPr/>
        </p:nvSpPr>
        <p:spPr>
          <a:xfrm>
            <a:off x="1726162" y="619709"/>
            <a:ext cx="3622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2986128E-AC9B-4D92-89B0-B9001ED8CF3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13" y="5201941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09862772-C1F7-4ECB-8B5F-8556B3C3135B}"/>
              </a:ext>
            </a:extLst>
          </p:cNvPr>
          <p:cNvSpPr txBox="1"/>
          <p:nvPr/>
        </p:nvSpPr>
        <p:spPr>
          <a:xfrm>
            <a:off x="738703" y="4729018"/>
            <a:ext cx="10298752" cy="15055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00363" y="1111901"/>
                <a:ext cx="8948057" cy="5193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Assume that the digraph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vertices are numbered from 1 to n,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and hence the rows and columns of the adjacency matrix.</a:t>
                </a:r>
              </a:p>
              <a:p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constructs the transitive closure through a series of n x n 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boolean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matrices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: 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R</a:t>
                </a:r>
                <a:r>
                  <a:rPr lang="en-US" sz="2200" i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from its immediate predecessor R</a:t>
                </a:r>
                <a:r>
                  <a:rPr lang="en-US" sz="2200" i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series (8.9), with each intermediate vertex numbered not higher than k.</a:t>
                </a:r>
                <a:endParaRPr lang="en-US" sz="2200" i="1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 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…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…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.	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(8.9)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of these matrices provides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reachability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information about directed  paths in the digraph.  </a:t>
                </a:r>
              </a:p>
              <a:p>
                <a:pPr marL="457200" marR="0" lvl="0" indent="-45720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 element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( 0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22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i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j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n, 0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n) is equal to 1 if and only if there exists a directed path of a positive length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with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intermediate vertex, if any, numbered not higher than k.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63" y="1111901"/>
                <a:ext cx="8948057" cy="5193666"/>
              </a:xfrm>
              <a:prstGeom prst="rect">
                <a:avLst/>
              </a:prstGeom>
              <a:blipFill>
                <a:blip r:embed="rId2"/>
                <a:stretch>
                  <a:fillRect l="-886" t="-704" r="-1703" b="-1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191D936-85C8-4596-AF92-06A9CC5CA6F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04" y="2406489"/>
            <a:ext cx="586105" cy="425450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52B105A-8EFF-4AEB-95C0-D10BE0B0F5F1}"/>
              </a:ext>
            </a:extLst>
          </p:cNvPr>
          <p:cNvSpPr/>
          <p:nvPr/>
        </p:nvSpPr>
        <p:spPr>
          <a:xfrm>
            <a:off x="1500363" y="406060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5">
            <a:extLst>
              <a:ext uri="{FF2B5EF4-FFF2-40B4-BE49-F238E27FC236}">
                <a16:creationId xmlns:a16="http://schemas.microsoft.com/office/drawing/2014/main" id="{E76AC13D-56AE-4AF1-821A-7046E70FE2B1}"/>
              </a:ext>
            </a:extLst>
          </p:cNvPr>
          <p:cNvSpPr txBox="1"/>
          <p:nvPr/>
        </p:nvSpPr>
        <p:spPr>
          <a:xfrm>
            <a:off x="1222198" y="1923319"/>
            <a:ext cx="4026949" cy="24824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9883">
            <a:off x="600008" y="1447193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99249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28" y="1310859"/>
            <a:ext cx="86761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Thus, the series starts with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which does not allow any intermediate vertices in its path; hence,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nothing other than the adjacency matrix of the digraph.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(That is, the adjacency matrix contains the information about one-edge paths, i.e., paths with no intermediate vertices.) 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contains the information about paths that can use the first vertex as intermediate; thus, it may contain more 1’s than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  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Each subsequent matrix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series (8.9) has one more vertex to use as intermediate for its paths than its predecessor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hence may, but does not have to, contain more 1’s.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last matrix,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reflects paths that can use all n vertices of the  graph as intermediate. Hence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the diagraph’s transitive closure.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4C8A2C-4EC0-46F0-A059-00FB5E80BA48}"/>
              </a:ext>
            </a:extLst>
          </p:cNvPr>
          <p:cNvSpPr/>
          <p:nvPr/>
        </p:nvSpPr>
        <p:spPr>
          <a:xfrm>
            <a:off x="1604865" y="457591"/>
            <a:ext cx="3742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4354</TotalTime>
  <Words>8266</Words>
  <Application>Microsoft Office PowerPoint</Application>
  <PresentationFormat>Widescreen</PresentationFormat>
  <Paragraphs>731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Microsoft YaHei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202</cp:revision>
  <dcterms:created xsi:type="dcterms:W3CDTF">2016-10-13T00:10:31Z</dcterms:created>
  <dcterms:modified xsi:type="dcterms:W3CDTF">2024-01-09T04:06:34Z</dcterms:modified>
</cp:coreProperties>
</file>