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74" r:id="rId10"/>
    <p:sldId id="375" r:id="rId11"/>
    <p:sldId id="376" r:id="rId12"/>
    <p:sldId id="377" r:id="rId13"/>
    <p:sldId id="37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  <p:sldId id="339" r:id="rId83"/>
    <p:sldId id="340" r:id="rId84"/>
    <p:sldId id="341" r:id="rId85"/>
    <p:sldId id="342" r:id="rId86"/>
    <p:sldId id="343" r:id="rId87"/>
    <p:sldId id="344" r:id="rId88"/>
    <p:sldId id="345" r:id="rId89"/>
    <p:sldId id="346" r:id="rId90"/>
    <p:sldId id="347" r:id="rId91"/>
    <p:sldId id="348" r:id="rId92"/>
    <p:sldId id="349" r:id="rId93"/>
    <p:sldId id="350" r:id="rId94"/>
    <p:sldId id="351" r:id="rId95"/>
    <p:sldId id="352" r:id="rId96"/>
    <p:sldId id="353" r:id="rId97"/>
    <p:sldId id="354" r:id="rId98"/>
    <p:sldId id="355" r:id="rId99"/>
    <p:sldId id="356" r:id="rId100"/>
    <p:sldId id="357" r:id="rId101"/>
    <p:sldId id="358" r:id="rId102"/>
    <p:sldId id="359" r:id="rId103"/>
    <p:sldId id="360" r:id="rId104"/>
    <p:sldId id="361" r:id="rId105"/>
    <p:sldId id="362" r:id="rId106"/>
    <p:sldId id="363" r:id="rId107"/>
    <p:sldId id="364" r:id="rId108"/>
    <p:sldId id="365" r:id="rId109"/>
    <p:sldId id="366" r:id="rId110"/>
    <p:sldId id="367" r:id="rId111"/>
    <p:sldId id="368" r:id="rId112"/>
    <p:sldId id="369" r:id="rId113"/>
    <p:sldId id="370" r:id="rId114"/>
    <p:sldId id="371" r:id="rId115"/>
    <p:sldId id="372" r:id="rId116"/>
    <p:sldId id="373" r:id="rId1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7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Artificial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921A4057-4B36-4782-A589-0A90FFDDB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Inductive learning method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C0618B2-4E25-4F18-8E1C-4DB61790EA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Construct/adjust </a:t>
            </a:r>
            <a:r>
              <a:rPr lang="en-US" altLang="en-US" sz="2400" i="1"/>
              <a:t>h </a:t>
            </a:r>
            <a:r>
              <a:rPr lang="en-US" altLang="en-US" sz="2400"/>
              <a:t>to agree with </a:t>
            </a:r>
            <a:r>
              <a:rPr lang="en-US" altLang="en-US" sz="2400" i="1"/>
              <a:t>f</a:t>
            </a:r>
            <a:r>
              <a:rPr lang="en-US" altLang="en-US" sz="2400"/>
              <a:t> on training set</a:t>
            </a:r>
          </a:p>
          <a:p>
            <a:r>
              <a:rPr lang="en-US" altLang="en-US" sz="2400"/>
              <a:t>(</a:t>
            </a:r>
            <a:r>
              <a:rPr lang="en-US" altLang="en-US" sz="2400" i="1"/>
              <a:t>h</a:t>
            </a:r>
            <a:r>
              <a:rPr lang="en-US" altLang="en-US" sz="2400"/>
              <a:t> is </a:t>
            </a:r>
            <a:r>
              <a:rPr lang="en-US" altLang="en-US" sz="2400">
                <a:solidFill>
                  <a:schemeClr val="accent2"/>
                </a:solidFill>
              </a:rPr>
              <a:t>consistent </a:t>
            </a:r>
            <a:r>
              <a:rPr lang="en-US" altLang="en-US" sz="2400"/>
              <a:t>if it agrees with </a:t>
            </a:r>
            <a:r>
              <a:rPr lang="en-US" altLang="en-US" sz="2400" i="1"/>
              <a:t>f</a:t>
            </a:r>
            <a:r>
              <a:rPr lang="en-US" altLang="en-US" sz="2400"/>
              <a:t> on all examples)
</a:t>
            </a:r>
          </a:p>
          <a:p>
            <a:r>
              <a:rPr lang="en-US" altLang="en-US" sz="2400"/>
              <a:t>E.g., curve fitting:
</a:t>
            </a:r>
          </a:p>
          <a:p>
            <a:pPr>
              <a:buFontTx/>
              <a:buNone/>
            </a:pPr>
            <a:endParaRPr lang="en-US" altLang="en-US" sz="2400"/>
          </a:p>
        </p:txBody>
      </p:sp>
      <p:pic>
        <p:nvPicPr>
          <p:cNvPr id="39942" name="Picture 6" descr="curve-fitting3c">
            <a:extLst>
              <a:ext uri="{FF2B5EF4-FFF2-40B4-BE49-F238E27FC236}">
                <a16:creationId xmlns:a16="http://schemas.microsoft.com/office/drawing/2014/main" id="{ECB95C52-EEEA-43D7-8159-A39D532B4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200400"/>
            <a:ext cx="3810000" cy="292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82636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180167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343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882842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353784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435249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836043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429044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40680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462985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050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D76B5B6-5AB6-4252-8CCC-169DE085B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Inductive learning method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306232E-A9CC-4070-A39C-C84550726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Construct/adjust </a:t>
            </a:r>
            <a:r>
              <a:rPr lang="en-US" altLang="en-US" sz="2400" i="1"/>
              <a:t>h </a:t>
            </a:r>
            <a:r>
              <a:rPr lang="en-US" altLang="en-US" sz="2400"/>
              <a:t>to agree with </a:t>
            </a:r>
            <a:r>
              <a:rPr lang="en-US" altLang="en-US" sz="2400" i="1"/>
              <a:t>f</a:t>
            </a:r>
            <a:r>
              <a:rPr lang="en-US" altLang="en-US" sz="2400"/>
              <a:t> on training set</a:t>
            </a:r>
          </a:p>
          <a:p>
            <a:r>
              <a:rPr lang="en-US" altLang="en-US" sz="2400"/>
              <a:t>(</a:t>
            </a:r>
            <a:r>
              <a:rPr lang="en-US" altLang="en-US" sz="2400" i="1"/>
              <a:t>h</a:t>
            </a:r>
            <a:r>
              <a:rPr lang="en-US" altLang="en-US" sz="2400"/>
              <a:t> is </a:t>
            </a:r>
            <a:r>
              <a:rPr lang="en-US" altLang="en-US" sz="2400">
                <a:solidFill>
                  <a:schemeClr val="accent2"/>
                </a:solidFill>
              </a:rPr>
              <a:t>consistent </a:t>
            </a:r>
            <a:r>
              <a:rPr lang="en-US" altLang="en-US" sz="2400"/>
              <a:t>if it agrees with </a:t>
            </a:r>
            <a:r>
              <a:rPr lang="en-US" altLang="en-US" sz="2400" i="1"/>
              <a:t>f</a:t>
            </a:r>
            <a:r>
              <a:rPr lang="en-US" altLang="en-US" sz="2400"/>
              <a:t> on all examples)
</a:t>
            </a:r>
          </a:p>
          <a:p>
            <a:r>
              <a:rPr lang="en-US" altLang="en-US" sz="2400"/>
              <a:t>E.g., curve fitting:
</a:t>
            </a:r>
          </a:p>
          <a:p>
            <a:pPr>
              <a:buFontTx/>
              <a:buNone/>
            </a:pPr>
            <a:endParaRPr lang="en-US" altLang="en-US" sz="2400"/>
          </a:p>
        </p:txBody>
      </p:sp>
      <p:pic>
        <p:nvPicPr>
          <p:cNvPr id="40966" name="Picture 6" descr="curve-fitting4c">
            <a:extLst>
              <a:ext uri="{FF2B5EF4-FFF2-40B4-BE49-F238E27FC236}">
                <a16:creationId xmlns:a16="http://schemas.microsoft.com/office/drawing/2014/main" id="{53DFC0E6-3897-4095-A52A-1409012A5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200400"/>
            <a:ext cx="3429000" cy="295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98697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76540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016021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03682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538626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262964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6234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486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urve-fitting5c">
            <a:extLst>
              <a:ext uri="{FF2B5EF4-FFF2-40B4-BE49-F238E27FC236}">
                <a16:creationId xmlns:a16="http://schemas.microsoft.com/office/drawing/2014/main" id="{8CBAFBAF-964F-4A15-B714-B40B26DC4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819400"/>
            <a:ext cx="3429000" cy="295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1" name="Rectangle 3">
            <a:extLst>
              <a:ext uri="{FF2B5EF4-FFF2-40B4-BE49-F238E27FC236}">
                <a16:creationId xmlns:a16="http://schemas.microsoft.com/office/drawing/2014/main" id="{E9C8101D-F49B-41D6-B00B-49B382EC7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Inductive learning method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CDB85726-9CDB-4BF6-A273-827B6326C7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76800"/>
          </a:xfrm>
        </p:spPr>
        <p:txBody>
          <a:bodyPr/>
          <a:lstStyle/>
          <a:p>
            <a:r>
              <a:rPr lang="en-US" altLang="en-US" sz="2400"/>
              <a:t>Construct/adjust </a:t>
            </a:r>
            <a:r>
              <a:rPr lang="en-US" altLang="en-US" sz="2400" i="1"/>
              <a:t>h </a:t>
            </a:r>
            <a:r>
              <a:rPr lang="en-US" altLang="en-US" sz="2400"/>
              <a:t>to agree with </a:t>
            </a:r>
            <a:r>
              <a:rPr lang="en-US" altLang="en-US" sz="2400" i="1"/>
              <a:t>f</a:t>
            </a:r>
            <a:r>
              <a:rPr lang="en-US" altLang="en-US" sz="2400"/>
              <a:t> on training set</a:t>
            </a:r>
          </a:p>
          <a:p>
            <a:r>
              <a:rPr lang="en-US" altLang="en-US" sz="2400"/>
              <a:t>(</a:t>
            </a:r>
            <a:r>
              <a:rPr lang="en-US" altLang="en-US" sz="2400" i="1"/>
              <a:t>h</a:t>
            </a:r>
            <a:r>
              <a:rPr lang="en-US" altLang="en-US" sz="2400"/>
              <a:t> is </a:t>
            </a:r>
            <a:r>
              <a:rPr lang="en-US" altLang="en-US" sz="2400">
                <a:solidFill>
                  <a:schemeClr val="accent2"/>
                </a:solidFill>
              </a:rPr>
              <a:t>consistent </a:t>
            </a:r>
            <a:r>
              <a:rPr lang="en-US" altLang="en-US" sz="2400"/>
              <a:t>if it agrees with </a:t>
            </a:r>
            <a:r>
              <a:rPr lang="en-US" altLang="en-US" sz="2400" i="1"/>
              <a:t>f</a:t>
            </a:r>
            <a:r>
              <a:rPr lang="en-US" altLang="en-US" sz="2400"/>
              <a:t> on all examples)
</a:t>
            </a:r>
          </a:p>
          <a:p>
            <a:r>
              <a:rPr lang="en-US" altLang="en-US" sz="2400"/>
              <a:t>E.g., curve fitting:</a:t>
            </a:r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018802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1" name="Picture 7" descr="curve-fitting5c">
            <a:extLst>
              <a:ext uri="{FF2B5EF4-FFF2-40B4-BE49-F238E27FC236}">
                <a16:creationId xmlns:a16="http://schemas.microsoft.com/office/drawing/2014/main" id="{B6A12747-22D2-4891-AF71-E56606F8E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819400"/>
            <a:ext cx="3429000" cy="295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6" name="Rectangle 2">
            <a:extLst>
              <a:ext uri="{FF2B5EF4-FFF2-40B4-BE49-F238E27FC236}">
                <a16:creationId xmlns:a16="http://schemas.microsoft.com/office/drawing/2014/main" id="{2A2E9D4A-9E6A-422F-8BF2-F674AF37D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Inductive learning method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7308E1F-2E58-4CE7-8228-C7BB7EFDF0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Construct/adjust </a:t>
            </a:r>
            <a:r>
              <a:rPr lang="en-US" altLang="en-US" sz="2400" i="1"/>
              <a:t>h </a:t>
            </a:r>
            <a:r>
              <a:rPr lang="en-US" altLang="en-US" sz="2400"/>
              <a:t>to agree with </a:t>
            </a:r>
            <a:r>
              <a:rPr lang="en-US" altLang="en-US" sz="2400" i="1"/>
              <a:t>f</a:t>
            </a:r>
            <a:r>
              <a:rPr lang="en-US" altLang="en-US" sz="2400"/>
              <a:t> on training set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(</a:t>
            </a:r>
            <a:r>
              <a:rPr lang="en-US" altLang="en-US" sz="2400" i="1"/>
              <a:t>h</a:t>
            </a:r>
            <a:r>
              <a:rPr lang="en-US" altLang="en-US" sz="2400"/>
              <a:t> is </a:t>
            </a:r>
            <a:r>
              <a:rPr lang="en-US" altLang="en-US" sz="2400">
                <a:solidFill>
                  <a:schemeClr val="accent2"/>
                </a:solidFill>
              </a:rPr>
              <a:t>consistent </a:t>
            </a:r>
            <a:r>
              <a:rPr lang="en-US" altLang="en-US" sz="2400"/>
              <a:t>if it agrees with </a:t>
            </a:r>
            <a:r>
              <a:rPr lang="en-US" altLang="en-US" sz="2400" i="1"/>
              <a:t>f</a:t>
            </a:r>
            <a:r>
              <a:rPr lang="en-US" altLang="en-US" sz="2400"/>
              <a:t> on all examples)
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E.g., curve fitting: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Ockham’s razor: prefer the simplest hypothesis consistent with data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085381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8EB808D-D80D-46C9-AA70-8B6C4245A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decision trees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2651E84-1A57-49D8-B430-4C6085512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None/>
            </a:pPr>
            <a:r>
              <a:rPr lang="en-US" altLang="en-US" sz="2400"/>
              <a:t>Problem: decide whether to wait for a table at a restaurant, based on the following attributes: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/>
              <a:t>Alternate: is there an alternative restaurant nearby?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/>
              <a:t>Bar: is there a comfortable bar area to wait in?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/>
              <a:t>Fri/Sat: is today Friday or Saturday?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/>
              <a:t>Hungry: are we hungry?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/>
              <a:t>Patrons: number of people in the restaurant (None, Some, Full)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/>
              <a:t>Price: price range ($, $$, $$$)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/>
              <a:t>Raining: is it raining outside?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/>
              <a:t>Reservation: have we made a reservation?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/>
              <a:t>Type: kind of restaurant (French, Italian, Thai, Burger)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/>
              <a:t> WaitEstimate: estimated waiting time (0-10, 10-30, 30-60, &gt;60)</a:t>
            </a:r>
          </a:p>
        </p:txBody>
      </p:sp>
    </p:spTree>
    <p:extLst>
      <p:ext uri="{BB962C8B-B14F-4D97-AF65-F5344CB8AC3E}">
        <p14:creationId xmlns:p14="http://schemas.microsoft.com/office/powerpoint/2010/main" val="853635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89C10B8-C304-4F44-9A16-EF6551506F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Attribute-based representations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0ABA109-15CE-4957-8D92-E2E85367D9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z="1800"/>
              <a:t>Examples described by </a:t>
            </a:r>
            <a:r>
              <a:rPr lang="en-US" altLang="en-US" sz="1800">
                <a:solidFill>
                  <a:schemeClr val="accent2"/>
                </a:solidFill>
              </a:rPr>
              <a:t>attribute values </a:t>
            </a:r>
            <a:r>
              <a:rPr lang="en-US" altLang="en-US" sz="1800"/>
              <a:t>(Boolean, discrete, continuous)</a:t>
            </a:r>
          </a:p>
          <a:p>
            <a:r>
              <a:rPr lang="en-US" altLang="en-US" sz="1800"/>
              <a:t>E.g., situations where I will/won't wait for a table:</a:t>
            </a:r>
          </a:p>
          <a:p>
            <a:pPr>
              <a:buFontTx/>
              <a:buNone/>
            </a:pPr>
            <a:endParaRPr lang="en-US" altLang="en-US" sz="1800"/>
          </a:p>
          <a:p>
            <a:pPr>
              <a:buFontTx/>
              <a:buNone/>
            </a:pPr>
            <a:endParaRPr lang="en-US" altLang="en-US" sz="1800"/>
          </a:p>
          <a:p>
            <a:pPr>
              <a:buFontTx/>
              <a:buNone/>
            </a:pPr>
            <a:endParaRPr lang="en-US" altLang="en-US" sz="1800"/>
          </a:p>
          <a:p>
            <a:pPr>
              <a:buFontTx/>
              <a:buNone/>
            </a:pPr>
            <a:r>
              <a:rPr lang="en-US" altLang="en-US" sz="1800"/>
              <a:t>
</a:t>
            </a:r>
          </a:p>
          <a:p>
            <a:pPr>
              <a:buFontTx/>
              <a:buNone/>
            </a:pPr>
            <a:endParaRPr lang="en-US" altLang="en-US" sz="1800"/>
          </a:p>
          <a:p>
            <a:pPr>
              <a:buFontTx/>
              <a:buNone/>
            </a:pPr>
            <a:endParaRPr lang="en-US" altLang="en-US" sz="1800"/>
          </a:p>
          <a:p>
            <a:endParaRPr lang="en-US" altLang="en-US" sz="1800">
              <a:solidFill>
                <a:schemeClr val="accent2"/>
              </a:solidFill>
            </a:endParaRPr>
          </a:p>
          <a:p>
            <a:endParaRPr lang="en-US" altLang="en-US" sz="1800">
              <a:solidFill>
                <a:schemeClr val="accent2"/>
              </a:solidFill>
            </a:endParaRPr>
          </a:p>
          <a:p>
            <a:endParaRPr lang="en-US" altLang="en-US" sz="1800">
              <a:solidFill>
                <a:schemeClr val="accent2"/>
              </a:solidFill>
            </a:endParaRPr>
          </a:p>
          <a:p>
            <a:endParaRPr lang="en-US" altLang="en-US" sz="1800">
              <a:solidFill>
                <a:schemeClr val="accent2"/>
              </a:solidFill>
            </a:endParaRPr>
          </a:p>
          <a:p>
            <a:r>
              <a:rPr lang="en-US" altLang="en-US" sz="1800">
                <a:solidFill>
                  <a:schemeClr val="accent2"/>
                </a:solidFill>
              </a:rPr>
              <a:t>Classification</a:t>
            </a:r>
            <a:r>
              <a:rPr lang="en-US" altLang="en-US" sz="1800"/>
              <a:t> of examples is </a:t>
            </a:r>
            <a:r>
              <a:rPr lang="en-US" altLang="en-US" sz="1800">
                <a:solidFill>
                  <a:schemeClr val="accent2"/>
                </a:solidFill>
              </a:rPr>
              <a:t>positive</a:t>
            </a:r>
            <a:r>
              <a:rPr lang="en-US" altLang="en-US" sz="1800"/>
              <a:t> (T) or </a:t>
            </a:r>
            <a:r>
              <a:rPr lang="en-US" altLang="en-US" sz="1800">
                <a:solidFill>
                  <a:schemeClr val="accent2"/>
                </a:solidFill>
              </a:rPr>
              <a:t>negative</a:t>
            </a:r>
            <a:r>
              <a:rPr lang="en-US" altLang="en-US" sz="1800"/>
              <a:t> (F)
</a:t>
            </a: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72E5FF30-D594-4B71-9C3B-9330D2E29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06" t="29167" r="9766" b="19792"/>
          <a:stretch>
            <a:fillRect/>
          </a:stretch>
        </p:blipFill>
        <p:spPr bwMode="auto">
          <a:xfrm>
            <a:off x="2971800" y="2362201"/>
            <a:ext cx="6096000" cy="321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3853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restaurant-tree">
            <a:extLst>
              <a:ext uri="{FF2B5EF4-FFF2-40B4-BE49-F238E27FC236}">
                <a16:creationId xmlns:a16="http://schemas.microsoft.com/office/drawing/2014/main" id="{09D367F6-1D1A-4EA7-A9A4-A81FBDE19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86001"/>
            <a:ext cx="5791200" cy="415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Rectangle 2">
            <a:extLst>
              <a:ext uri="{FF2B5EF4-FFF2-40B4-BE49-F238E27FC236}">
                <a16:creationId xmlns:a16="http://schemas.microsoft.com/office/drawing/2014/main" id="{49B0D56F-5AFF-4D62-A113-BE5A7749F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Decision trees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7077E51-B86E-45C2-9536-52CC67DB83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One possible representation for hypotheses</a:t>
            </a:r>
          </a:p>
          <a:p>
            <a:r>
              <a:rPr lang="en-US" altLang="en-US" sz="2400"/>
              <a:t>E.g., here is the “true” tree for deciding whether to wait:</a:t>
            </a:r>
          </a:p>
        </p:txBody>
      </p:sp>
    </p:spTree>
    <p:extLst>
      <p:ext uri="{BB962C8B-B14F-4D97-AF65-F5344CB8AC3E}">
        <p14:creationId xmlns:p14="http://schemas.microsoft.com/office/powerpoint/2010/main" val="2540330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3749581-C294-4293-870B-ACCAF7E42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Expressiveness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C0E1116-8170-4744-B57D-102CCABD9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1800"/>
              <a:t>Decision trees can express any function of the input attributes.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E.g., for Boolean functions, truth table row </a:t>
            </a:r>
            <a:r>
              <a:rPr lang="en-US" altLang="en-US" sz="1800">
                <a:cs typeface="Arial" panose="020B0604020202020204" pitchFamily="34" charset="0"/>
              </a:rPr>
              <a:t>→ </a:t>
            </a:r>
            <a:r>
              <a:rPr lang="en-US" altLang="en-US" sz="1800"/>
              <a:t>path to leaf: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/>
              <a:t>Trivially, there is a consistent decision tree for any training set with one path to leaf for each example (unless </a:t>
            </a:r>
            <a:r>
              <a:rPr lang="en-US" altLang="en-US" sz="1800" i="1"/>
              <a:t>f</a:t>
            </a:r>
            <a:r>
              <a:rPr lang="en-US" altLang="en-US" sz="1800"/>
              <a:t> nondeterministic in </a:t>
            </a:r>
            <a:r>
              <a:rPr lang="en-US" altLang="en-US" sz="1800" i="1"/>
              <a:t>x</a:t>
            </a:r>
            <a:r>
              <a:rPr lang="en-US" altLang="en-US" sz="1800"/>
              <a:t>) but it probably won't generalize to new examples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/>
              <a:t>Prefer to find more </a:t>
            </a:r>
            <a:r>
              <a:rPr lang="en-US" altLang="en-US" sz="1800">
                <a:solidFill>
                  <a:schemeClr val="accent2"/>
                </a:solidFill>
              </a:rPr>
              <a:t>compact</a:t>
            </a:r>
            <a:r>
              <a:rPr lang="en-US" altLang="en-US" sz="1800"/>
              <a:t> decision trees</a:t>
            </a:r>
          </a:p>
        </p:txBody>
      </p:sp>
      <p:pic>
        <p:nvPicPr>
          <p:cNvPr id="18436" name="Picture 4" descr="xor-decision-tree">
            <a:extLst>
              <a:ext uri="{FF2B5EF4-FFF2-40B4-BE49-F238E27FC236}">
                <a16:creationId xmlns:a16="http://schemas.microsoft.com/office/drawing/2014/main" id="{94850A48-251C-424D-8EFF-879B93C1E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1"/>
            <a:ext cx="5791200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587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F2BB926-68E5-4CCC-A100-7F75B5400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Hypothesis spaces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32CBEAF-ACDE-43C1-A28B-73FFA4B7D0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u="sng">
                <a:solidFill>
                  <a:srgbClr val="CC0099"/>
                </a:solidFill>
              </a:rPr>
              <a:t>How many distinct decision trees with </a:t>
            </a:r>
            <a:r>
              <a:rPr lang="en-US" altLang="en-US" sz="2000" i="1" u="sng">
                <a:solidFill>
                  <a:srgbClr val="CC0099"/>
                </a:solidFill>
              </a:rPr>
              <a:t>n</a:t>
            </a:r>
            <a:r>
              <a:rPr lang="en-US" altLang="en-US" sz="2000" u="sng">
                <a:solidFill>
                  <a:srgbClr val="CC0099"/>
                </a:solidFill>
              </a:rPr>
              <a:t> Boolean attributes?</a:t>
            </a:r>
          </a:p>
          <a:p>
            <a:pPr>
              <a:buFontTx/>
              <a:buNone/>
            </a:pPr>
            <a:r>
              <a:rPr lang="en-US" altLang="en-US" sz="2000"/>
              <a:t>= number of Boolean functions</a:t>
            </a:r>
          </a:p>
          <a:p>
            <a:pPr>
              <a:buFontTx/>
              <a:buNone/>
            </a:pPr>
            <a:r>
              <a:rPr lang="en-US" altLang="en-US" sz="2000"/>
              <a:t>= number of distinct truth tables with 2</a:t>
            </a:r>
            <a:r>
              <a:rPr lang="en-US" altLang="en-US" sz="2000" baseline="30000"/>
              <a:t>n</a:t>
            </a:r>
            <a:r>
              <a:rPr lang="en-US" altLang="en-US" sz="2000"/>
              <a:t> rows = 2</a:t>
            </a:r>
            <a:r>
              <a:rPr lang="en-US" altLang="en-US" sz="2000" baseline="30000"/>
              <a:t>2</a:t>
            </a:r>
            <a:r>
              <a:rPr lang="en-US" altLang="en-US" sz="2000" baseline="60000"/>
              <a:t>n</a:t>
            </a:r>
          </a:p>
          <a:p>
            <a:endParaRPr lang="en-US" altLang="en-US" sz="2000"/>
          </a:p>
          <a:p>
            <a:r>
              <a:rPr lang="en-US" altLang="en-US" sz="2000"/>
              <a:t>E.g., with 6 Boolean attributes, there are 18,446,744,073,709,551,616 trees</a:t>
            </a:r>
          </a:p>
        </p:txBody>
      </p:sp>
    </p:spTree>
    <p:extLst>
      <p:ext uri="{BB962C8B-B14F-4D97-AF65-F5344CB8AC3E}">
        <p14:creationId xmlns:p14="http://schemas.microsoft.com/office/powerpoint/2010/main" val="3805248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03AF8FA-191F-46E3-9F76-4DE4CBE488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Hypothesis spaces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CEF4695-3A6B-4447-97ED-6183E15407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u="sng">
                <a:solidFill>
                  <a:srgbClr val="CC0099"/>
                </a:solidFill>
              </a:rPr>
              <a:t>How many distinct decision trees with </a:t>
            </a:r>
            <a:r>
              <a:rPr lang="en-US" altLang="en-US" sz="2000" i="1" u="sng">
                <a:solidFill>
                  <a:srgbClr val="CC0099"/>
                </a:solidFill>
              </a:rPr>
              <a:t>n</a:t>
            </a:r>
            <a:r>
              <a:rPr lang="en-US" altLang="en-US" sz="2000" u="sng">
                <a:solidFill>
                  <a:srgbClr val="CC0099"/>
                </a:solidFill>
              </a:rPr>
              <a:t> Boolean attributes?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= number of Boolean functions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= number of distinct truth tables with 2</a:t>
            </a:r>
            <a:r>
              <a:rPr lang="en-US" altLang="en-US" sz="2000" baseline="30000"/>
              <a:t>n</a:t>
            </a:r>
            <a:r>
              <a:rPr lang="en-US" altLang="en-US" sz="2000"/>
              <a:t> rows = 2</a:t>
            </a:r>
            <a:r>
              <a:rPr lang="en-US" altLang="en-US" sz="2000" baseline="30000"/>
              <a:t>2</a:t>
            </a:r>
            <a:r>
              <a:rPr lang="en-US" altLang="en-US" sz="2000" baseline="60000"/>
              <a:t>n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E.g., with 6 Boolean attributes, there are 18,446,744,073,709,551,616 trees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u="sng">
              <a:solidFill>
                <a:srgbClr val="CC0099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u="sng">
                <a:solidFill>
                  <a:srgbClr val="CC0099"/>
                </a:solidFill>
              </a:rPr>
              <a:t>How many purely conjunctive hypotheses (e.g., </a:t>
            </a:r>
            <a:r>
              <a:rPr lang="en-US" altLang="en-US" sz="2000" i="1" u="sng">
                <a:solidFill>
                  <a:srgbClr val="CC0099"/>
                </a:solidFill>
              </a:rPr>
              <a:t>Hungry </a:t>
            </a:r>
            <a:r>
              <a:rPr lang="en-US" altLang="en-US" sz="2000" u="sng">
                <a:solidFill>
                  <a:srgbClr val="CC0099"/>
                </a:solidFill>
                <a:sym typeface="Symbol" panose="05050102010706020507" pitchFamily="18" charset="2"/>
              </a:rPr>
              <a:t> </a:t>
            </a:r>
            <a:r>
              <a:rPr lang="en-US" altLang="en-US" sz="2000" i="1" u="sng">
                <a:solidFill>
                  <a:srgbClr val="CC0099"/>
                </a:solidFill>
              </a:rPr>
              <a:t>Rain</a:t>
            </a:r>
            <a:r>
              <a:rPr lang="en-US" altLang="en-US" sz="2000" u="sng">
                <a:solidFill>
                  <a:srgbClr val="CC0099"/>
                </a:solidFill>
              </a:rPr>
              <a:t>)?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Each attribute can be in (positive), in (negative), or out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		 </a:t>
            </a:r>
            <a:r>
              <a:rPr lang="en-US" altLang="en-US" sz="1800"/>
              <a:t>3</a:t>
            </a:r>
            <a:r>
              <a:rPr lang="en-US" altLang="en-US" sz="1800" baseline="30000"/>
              <a:t>n</a:t>
            </a:r>
            <a:r>
              <a:rPr lang="en-US" altLang="en-US" sz="1800"/>
              <a:t> distinct conjunctive hypotheses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More expressive hypothesis space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increases chance that target function can be expressed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increases number of hypotheses consistent with training set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		</a:t>
            </a:r>
            <a:r>
              <a:rPr lang="en-US" altLang="en-US" sz="1800">
                <a:cs typeface="Arial" panose="020B0604020202020204" pitchFamily="34" charset="0"/>
              </a:rPr>
              <a:t> </a:t>
            </a:r>
            <a:r>
              <a:rPr lang="en-US" altLang="en-US" sz="1800"/>
              <a:t>may get worse predictions</a:t>
            </a:r>
          </a:p>
        </p:txBody>
      </p:sp>
    </p:spTree>
    <p:extLst>
      <p:ext uri="{BB962C8B-B14F-4D97-AF65-F5344CB8AC3E}">
        <p14:creationId xmlns:p14="http://schemas.microsoft.com/office/powerpoint/2010/main" val="3254362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638DFDDE-BB06-4609-9618-EED979B75F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r>
              <a:rPr lang="en-US" altLang="en-US" sz="4400"/>
              <a:t>Learning from Observations</a:t>
            </a:r>
            <a:br>
              <a:rPr lang="en-US" altLang="en-US" sz="4400"/>
            </a:br>
            <a:endParaRPr lang="en-US" altLang="en-US" sz="44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A37C2A7-4D5E-46BC-AA17-28D17A6DEE1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r>
              <a:rPr lang="en-US" altLang="en-US" sz="3200"/>
              <a:t>Chapter 18</a:t>
            </a:r>
          </a:p>
          <a:p>
            <a:r>
              <a:rPr lang="en-US" altLang="en-US" sz="3200"/>
              <a:t>Section 1 – 3</a:t>
            </a:r>
          </a:p>
        </p:txBody>
      </p:sp>
    </p:spTree>
    <p:extLst>
      <p:ext uri="{BB962C8B-B14F-4D97-AF65-F5344CB8AC3E}">
        <p14:creationId xmlns:p14="http://schemas.microsoft.com/office/powerpoint/2010/main" val="3985374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7FDAD45-8DE6-42C1-AD21-4230FE024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Decision tree learning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D268494-6094-41BC-8024-366137924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Aim: find a small tree consistent with the training examples</a:t>
            </a:r>
          </a:p>
          <a:p>
            <a:r>
              <a:rPr lang="en-US" altLang="en-US" sz="2000"/>
              <a:t>Idea: (recursively) choose "most significant" attribute as root of (sub)tree</a:t>
            </a:r>
          </a:p>
          <a:p>
            <a:endParaRPr lang="en-US" altLang="en-US" sz="2000"/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CF36C81C-4996-4E13-8B19-3D7B593A85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06" t="23958" r="8984" b="27083"/>
          <a:stretch>
            <a:fillRect/>
          </a:stretch>
        </p:blipFill>
        <p:spPr bwMode="auto">
          <a:xfrm>
            <a:off x="2362200" y="2743200"/>
            <a:ext cx="72390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557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178E5D3-4E36-4752-9E5A-A73ACCDBB2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Choosing an attribute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288FC5A-C06F-4FFB-A8D6-A1A31215A3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Idea: a good attribute splits the examples into subsets that are (ideally) "all positive" or "all negative"</a:t>
            </a:r>
          </a:p>
          <a:p>
            <a:pPr>
              <a:buFontTx/>
              <a:buNone/>
            </a:pPr>
            <a:r>
              <a:rPr lang="en-US" altLang="en-US" sz="2400"/>
              <a:t>
</a:t>
            </a:r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endParaRPr lang="en-US" altLang="en-US" sz="2400"/>
          </a:p>
          <a:p>
            <a:r>
              <a:rPr lang="en-US" altLang="en-US" sz="2400" i="1"/>
              <a:t>Patrons?</a:t>
            </a:r>
            <a:r>
              <a:rPr lang="en-US" altLang="en-US" sz="2400"/>
              <a:t> is a better choice</a:t>
            </a:r>
          </a:p>
        </p:txBody>
      </p:sp>
      <p:pic>
        <p:nvPicPr>
          <p:cNvPr id="22532" name="Picture 4" descr="restaurant-roots">
            <a:extLst>
              <a:ext uri="{FF2B5EF4-FFF2-40B4-BE49-F238E27FC236}">
                <a16:creationId xmlns:a16="http://schemas.microsoft.com/office/drawing/2014/main" id="{DEA523CE-0CB3-4AC4-BC31-5D446183A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819400"/>
            <a:ext cx="7620000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882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6C6E74E-F04D-4DB1-9154-FD17888759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information theory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B0D67CA-B02A-422F-B2AC-F607829A9C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To implement </a:t>
            </a:r>
            <a:r>
              <a:rPr lang="en-US" altLang="en-US">
                <a:latin typeface="Courier New" panose="02070309020205020404" pitchFamily="49" charset="0"/>
              </a:rPr>
              <a:t>Choose-Attribute</a:t>
            </a:r>
            <a:r>
              <a:rPr lang="en-US" altLang="en-US"/>
              <a:t> in the DTL algorithm</a:t>
            </a:r>
          </a:p>
          <a:p>
            <a:r>
              <a:rPr lang="en-US" altLang="en-US"/>
              <a:t>Information Content (Entropy):</a:t>
            </a:r>
          </a:p>
          <a:p>
            <a:pPr algn="ctr">
              <a:buFontTx/>
              <a:buNone/>
            </a:pPr>
            <a:r>
              <a:rPr lang="en-US" altLang="en-US"/>
              <a:t>I(P(v</a:t>
            </a:r>
            <a:r>
              <a:rPr lang="en-US" altLang="en-US" baseline="-25000"/>
              <a:t>1</a:t>
            </a:r>
            <a:r>
              <a:rPr lang="en-US" altLang="en-US"/>
              <a:t>), … , P(v</a:t>
            </a:r>
            <a:r>
              <a:rPr lang="en-US" altLang="en-US" baseline="-25000"/>
              <a:t>n</a:t>
            </a:r>
            <a:r>
              <a:rPr lang="en-US" altLang="en-US"/>
              <a:t>)) = </a:t>
            </a:r>
            <a:r>
              <a:rPr lang="el-GR" altLang="en-US">
                <a:cs typeface="Arial" panose="020B0604020202020204" pitchFamily="34" charset="0"/>
              </a:rPr>
              <a:t>Σ</a:t>
            </a:r>
            <a:r>
              <a:rPr lang="en-US" altLang="en-US" baseline="-25000"/>
              <a:t>i=1</a:t>
            </a:r>
            <a:r>
              <a:rPr lang="en-US" altLang="en-US"/>
              <a:t> -P(v</a:t>
            </a:r>
            <a:r>
              <a:rPr lang="en-US" altLang="en-US" baseline="-25000"/>
              <a:t>i</a:t>
            </a:r>
            <a:r>
              <a:rPr lang="en-US" altLang="en-US"/>
              <a:t>) log</a:t>
            </a:r>
            <a:r>
              <a:rPr lang="en-US" altLang="en-US" baseline="-25000"/>
              <a:t>2</a:t>
            </a:r>
            <a:r>
              <a:rPr lang="en-US" altLang="en-US"/>
              <a:t> P(v</a:t>
            </a:r>
            <a:r>
              <a:rPr lang="en-US" altLang="en-US" baseline="-25000"/>
              <a:t>i</a:t>
            </a:r>
            <a:r>
              <a:rPr lang="en-US" altLang="en-US"/>
              <a:t>)</a:t>
            </a:r>
          </a:p>
          <a:p>
            <a:r>
              <a:rPr lang="en-US" altLang="en-US"/>
              <a:t>For a training set containing </a:t>
            </a:r>
            <a:r>
              <a:rPr lang="en-US" altLang="en-US" i="1"/>
              <a:t>p</a:t>
            </a:r>
            <a:r>
              <a:rPr lang="en-US" altLang="en-US"/>
              <a:t> positive examples and </a:t>
            </a:r>
            <a:r>
              <a:rPr lang="en-US" altLang="en-US" i="1"/>
              <a:t>n</a:t>
            </a:r>
            <a:r>
              <a:rPr lang="en-US" altLang="en-US"/>
              <a:t> negative examples:</a:t>
            </a:r>
          </a:p>
          <a:p>
            <a:pPr algn="ctr">
              <a:buFontTx/>
              <a:buNone/>
            </a:pPr>
            <a:endParaRPr lang="en-US" altLang="en-US"/>
          </a:p>
        </p:txBody>
      </p:sp>
      <p:graphicFrame>
        <p:nvGraphicFramePr>
          <p:cNvPr id="23569" name="Object 17">
            <a:extLst>
              <a:ext uri="{FF2B5EF4-FFF2-40B4-BE49-F238E27FC236}">
                <a16:creationId xmlns:a16="http://schemas.microsoft.com/office/drawing/2014/main" id="{B1D4E767-3AAF-488E-8BEE-ADB893E012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4648200"/>
          <a:ext cx="64008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3327120" imgH="419040" progId="Equation.3">
                  <p:embed/>
                </p:oleObj>
              </mc:Choice>
              <mc:Fallback>
                <p:oleObj name="Equation" r:id="rId3" imgW="3327120" imgH="419040" progId="Equation.3">
                  <p:embed/>
                  <p:pic>
                    <p:nvPicPr>
                      <p:cNvPr id="23569" name="Object 17">
                        <a:extLst>
                          <a:ext uri="{FF2B5EF4-FFF2-40B4-BE49-F238E27FC236}">
                            <a16:creationId xmlns:a16="http://schemas.microsoft.com/office/drawing/2014/main" id="{B1D4E767-3AAF-488E-8BEE-ADB893E012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648200"/>
                        <a:ext cx="64008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9419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BBE7EE0-8E81-4E7D-9880-C22B490BCD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Information gain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D1FB18C-80B1-498A-B327-A71A2F9FE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A chosen attribute </a:t>
            </a:r>
            <a:r>
              <a:rPr lang="en-US" altLang="en-US" sz="2400" i="1"/>
              <a:t>A</a:t>
            </a:r>
            <a:r>
              <a:rPr lang="en-US" altLang="en-US" sz="2400"/>
              <a:t> divides the training set </a:t>
            </a:r>
            <a:r>
              <a:rPr lang="en-US" altLang="en-US" sz="2400" i="1"/>
              <a:t>E</a:t>
            </a:r>
            <a:r>
              <a:rPr lang="en-US" altLang="en-US" sz="2400"/>
              <a:t> into subsets </a:t>
            </a:r>
            <a:r>
              <a:rPr lang="en-US" altLang="en-US" sz="2400" i="1"/>
              <a:t>E</a:t>
            </a:r>
            <a:r>
              <a:rPr lang="en-US" altLang="en-US" sz="2400" i="1" baseline="-25000"/>
              <a:t>1</a:t>
            </a:r>
            <a:r>
              <a:rPr lang="en-US" altLang="en-US" sz="2400"/>
              <a:t>, … , </a:t>
            </a:r>
            <a:r>
              <a:rPr lang="en-US" altLang="en-US" sz="2400" i="1"/>
              <a:t>E</a:t>
            </a:r>
            <a:r>
              <a:rPr lang="en-US" altLang="en-US" sz="2400" i="1" baseline="-25000">
                <a:latin typeface="Monotype Corsiva" panose="03010101010201010101" pitchFamily="66" charset="0"/>
              </a:rPr>
              <a:t>v</a:t>
            </a:r>
            <a:r>
              <a:rPr lang="en-US" altLang="en-US" sz="2400"/>
              <a:t> according to their values for </a:t>
            </a:r>
            <a:r>
              <a:rPr lang="en-US" altLang="en-US" sz="2400" i="1"/>
              <a:t>A</a:t>
            </a:r>
            <a:r>
              <a:rPr lang="en-US" altLang="en-US" sz="2400"/>
              <a:t>, where </a:t>
            </a:r>
            <a:r>
              <a:rPr lang="en-US" altLang="en-US" sz="2400" i="1"/>
              <a:t>A</a:t>
            </a:r>
            <a:r>
              <a:rPr lang="en-US" altLang="en-US" sz="2400"/>
              <a:t> has </a:t>
            </a:r>
            <a:r>
              <a:rPr lang="en-US" altLang="en-US" sz="2400" i="1">
                <a:latin typeface="Monotype Corsiva" panose="03010101010201010101" pitchFamily="66" charset="0"/>
              </a:rPr>
              <a:t>v</a:t>
            </a:r>
            <a:r>
              <a:rPr lang="en-US" altLang="en-US" sz="2400"/>
              <a:t> distinct values.</a:t>
            </a:r>
          </a:p>
          <a:p>
            <a:endParaRPr lang="en-US" altLang="en-US" sz="2400"/>
          </a:p>
          <a:p>
            <a:endParaRPr lang="en-US" altLang="en-US" sz="2400"/>
          </a:p>
          <a:p>
            <a:r>
              <a:rPr lang="en-US" altLang="en-US" sz="2400"/>
              <a:t>Information Gain (IG) or reduction in entropy from the attribute test:</a:t>
            </a:r>
          </a:p>
          <a:p>
            <a:endParaRPr lang="en-US" altLang="en-US" sz="2400"/>
          </a:p>
          <a:p>
            <a:endParaRPr lang="en-US" altLang="en-US" sz="2400"/>
          </a:p>
          <a:p>
            <a:r>
              <a:rPr lang="en-US" altLang="en-US" sz="2400"/>
              <a:t>Choose the attribute with the largest IG</a:t>
            </a:r>
          </a:p>
        </p:txBody>
      </p:sp>
      <p:graphicFrame>
        <p:nvGraphicFramePr>
          <p:cNvPr id="24584" name="Object 8">
            <a:extLst>
              <a:ext uri="{FF2B5EF4-FFF2-40B4-BE49-F238E27FC236}">
                <a16:creationId xmlns:a16="http://schemas.microsoft.com/office/drawing/2014/main" id="{DC6FEAC0-91D2-4A79-86E3-092ACF5F66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2743200"/>
          <a:ext cx="57150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717640" imgH="444240" progId="Equation.3">
                  <p:embed/>
                </p:oleObj>
              </mc:Choice>
              <mc:Fallback>
                <p:oleObj name="Equation" r:id="rId3" imgW="2717640" imgH="444240" progId="Equation.3">
                  <p:embed/>
                  <p:pic>
                    <p:nvPicPr>
                      <p:cNvPr id="24584" name="Object 8">
                        <a:extLst>
                          <a:ext uri="{FF2B5EF4-FFF2-40B4-BE49-F238E27FC236}">
                            <a16:creationId xmlns:a16="http://schemas.microsoft.com/office/drawing/2014/main" id="{DC6FEAC0-91D2-4A79-86E3-092ACF5F66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743200"/>
                        <a:ext cx="57150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9">
            <a:extLst>
              <a:ext uri="{FF2B5EF4-FFF2-40B4-BE49-F238E27FC236}">
                <a16:creationId xmlns:a16="http://schemas.microsoft.com/office/drawing/2014/main" id="{F88612CD-198B-4104-AAA8-3C782C528F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4419601"/>
          <a:ext cx="586740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2501640" imgH="419040" progId="Equation.3">
                  <p:embed/>
                </p:oleObj>
              </mc:Choice>
              <mc:Fallback>
                <p:oleObj name="Equation" r:id="rId5" imgW="2501640" imgH="419040" progId="Equation.3">
                  <p:embed/>
                  <p:pic>
                    <p:nvPicPr>
                      <p:cNvPr id="24585" name="Object 9">
                        <a:extLst>
                          <a:ext uri="{FF2B5EF4-FFF2-40B4-BE49-F238E27FC236}">
                            <a16:creationId xmlns:a16="http://schemas.microsoft.com/office/drawing/2014/main" id="{F88612CD-198B-4104-AAA8-3C782C528F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419601"/>
                        <a:ext cx="5867400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5477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1678D47-7FBB-4908-94E8-B27E448A7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Information gain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D3AB2C8-6AD9-4B7A-9C92-EDF86AEE9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/>
              <a:t>For the training set, </a:t>
            </a:r>
            <a:r>
              <a:rPr lang="en-US" altLang="en-US" sz="2000" i="1">
                <a:latin typeface="Monotype Corsiva" panose="03010101010201010101" pitchFamily="66" charset="0"/>
              </a:rPr>
              <a:t>p</a:t>
            </a:r>
            <a:r>
              <a:rPr lang="en-US" altLang="en-US" sz="2000" i="1"/>
              <a:t> = </a:t>
            </a:r>
            <a:r>
              <a:rPr lang="en-US" altLang="en-US" sz="2000" i="1">
                <a:latin typeface="Monotype Corsiva" panose="03010101010201010101" pitchFamily="66" charset="0"/>
              </a:rPr>
              <a:t>n</a:t>
            </a:r>
            <a:r>
              <a:rPr lang="en-US" altLang="en-US" sz="2000" i="1"/>
              <a:t> = 6, I(6/12, 6/12) = 1</a:t>
            </a:r>
            <a:r>
              <a:rPr lang="en-US" altLang="en-US" sz="2000"/>
              <a:t> bit</a:t>
            </a:r>
          </a:p>
          <a:p>
            <a:pPr>
              <a:buFontTx/>
              <a:buNone/>
            </a:pPr>
            <a:endParaRPr lang="en-US" altLang="en-US" sz="2000"/>
          </a:p>
          <a:p>
            <a:pPr>
              <a:buFontTx/>
              <a:buNone/>
            </a:pPr>
            <a:r>
              <a:rPr lang="en-US" altLang="en-US" sz="2000"/>
              <a:t>Consider the attributes </a:t>
            </a:r>
            <a:r>
              <a:rPr lang="en-US" altLang="en-US" sz="2000" i="1"/>
              <a:t>Patrons</a:t>
            </a:r>
            <a:r>
              <a:rPr lang="en-US" altLang="en-US" sz="2000"/>
              <a:t> and </a:t>
            </a:r>
            <a:r>
              <a:rPr lang="en-US" altLang="en-US" sz="2000" i="1"/>
              <a:t>Type</a:t>
            </a:r>
            <a:r>
              <a:rPr lang="en-US" altLang="en-US" sz="2000"/>
              <a:t> (and others too):</a:t>
            </a:r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pPr>
              <a:buFontTx/>
              <a:buNone/>
            </a:pPr>
            <a:endParaRPr lang="en-US" altLang="en-US" sz="2000" i="1"/>
          </a:p>
          <a:p>
            <a:pPr>
              <a:buFontTx/>
              <a:buNone/>
            </a:pPr>
            <a:endParaRPr lang="en-US" altLang="en-US" sz="2000" i="1"/>
          </a:p>
          <a:p>
            <a:pPr>
              <a:buFontTx/>
              <a:buNone/>
            </a:pPr>
            <a:r>
              <a:rPr lang="en-US" altLang="en-US" sz="2000" i="1"/>
              <a:t>Patrons</a:t>
            </a:r>
            <a:r>
              <a:rPr lang="en-US" altLang="en-US" sz="2000"/>
              <a:t> has the highest IG of all attributes and so is chosen by the DTL algorithm as the root</a:t>
            </a:r>
          </a:p>
        </p:txBody>
      </p:sp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E895A7C6-9B6B-46DC-B8A9-CE226BF55F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895601"/>
          <a:ext cx="746760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4457520" imgH="812520" progId="Equation.3">
                  <p:embed/>
                </p:oleObj>
              </mc:Choice>
              <mc:Fallback>
                <p:oleObj name="Equation" r:id="rId3" imgW="4457520" imgH="812520" progId="Equation.3">
                  <p:embed/>
                  <p:pic>
                    <p:nvPicPr>
                      <p:cNvPr id="25604" name="Object 4">
                        <a:extLst>
                          <a:ext uri="{FF2B5EF4-FFF2-40B4-BE49-F238E27FC236}">
                            <a16:creationId xmlns:a16="http://schemas.microsoft.com/office/drawing/2014/main" id="{E895A7C6-9B6B-46DC-B8A9-CE226BF55F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895601"/>
                        <a:ext cx="7467600" cy="136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06368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C7CBC04-494A-4ED8-9A64-05A372757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contd.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E1FBF10-876D-4E64-B024-91E05D104B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/>
              <a:t>Decision tree learned from the 12 examples:</a:t>
            </a:r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endParaRPr lang="en-US" altLang="en-US" sz="2400"/>
          </a:p>
          <a:p>
            <a:r>
              <a:rPr lang="en-US" altLang="en-US" sz="2400"/>
              <a:t>Substantially simpler than “true” tree---a more complex hypothesis isn’t justified by small amount of data</a:t>
            </a:r>
          </a:p>
        </p:txBody>
      </p:sp>
      <p:pic>
        <p:nvPicPr>
          <p:cNvPr id="26628" name="Picture 4" descr="induced-restaurant-tree">
            <a:extLst>
              <a:ext uri="{FF2B5EF4-FFF2-40B4-BE49-F238E27FC236}">
                <a16:creationId xmlns:a16="http://schemas.microsoft.com/office/drawing/2014/main" id="{AF8D4F5E-03BF-4FD4-8A98-0C83FBCE5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981201"/>
            <a:ext cx="4038600" cy="324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97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restaurant-dtl-curve">
            <a:extLst>
              <a:ext uri="{FF2B5EF4-FFF2-40B4-BE49-F238E27FC236}">
                <a16:creationId xmlns:a16="http://schemas.microsoft.com/office/drawing/2014/main" id="{AC722B1B-0FBE-45BB-8B62-E67AD8FE5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033714"/>
            <a:ext cx="51054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0" name="Rectangle 2">
            <a:extLst>
              <a:ext uri="{FF2B5EF4-FFF2-40B4-BE49-F238E27FC236}">
                <a16:creationId xmlns:a16="http://schemas.microsoft.com/office/drawing/2014/main" id="{7EC34274-3F68-41C6-9E3C-4D562C41BF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measurement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C693DA3-6C34-4CB8-8801-1792BED14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sz="2000"/>
              <a:t>How do we know that </a:t>
            </a:r>
            <a:r>
              <a:rPr lang="en-US" altLang="en-US" sz="2000" i="1"/>
              <a:t>h </a:t>
            </a:r>
            <a:r>
              <a:rPr lang="en-US" altLang="en-US" sz="2000" i="1">
                <a:cs typeface="Arial" panose="020B0604020202020204" pitchFamily="34" charset="0"/>
              </a:rPr>
              <a:t>≈ </a:t>
            </a:r>
            <a:r>
              <a:rPr lang="en-US" altLang="en-US" sz="2000" i="1"/>
              <a:t>f </a:t>
            </a:r>
            <a:r>
              <a:rPr lang="en-US" altLang="en-US" sz="2000"/>
              <a:t>?</a:t>
            </a:r>
          </a:p>
          <a:p>
            <a:pPr marL="990600" lvl="1" indent="-533400">
              <a:buFontTx/>
              <a:buAutoNum type="arabicPeriod"/>
            </a:pPr>
            <a:r>
              <a:rPr lang="en-US" altLang="en-US" sz="1800"/>
              <a:t>Use theorems of computational/statistical learning theory</a:t>
            </a:r>
          </a:p>
          <a:p>
            <a:pPr marL="990600" lvl="1" indent="-533400">
              <a:buFontTx/>
              <a:buAutoNum type="arabicPeriod"/>
            </a:pPr>
            <a:r>
              <a:rPr lang="en-US" altLang="en-US" sz="1800"/>
              <a:t>Try </a:t>
            </a:r>
            <a:r>
              <a:rPr lang="en-US" altLang="en-US" sz="1800" i="1"/>
              <a:t>h</a:t>
            </a:r>
            <a:r>
              <a:rPr lang="en-US" altLang="en-US" sz="1800"/>
              <a:t> on a new </a:t>
            </a:r>
            <a:r>
              <a:rPr lang="en-US" altLang="en-US" sz="1800">
                <a:solidFill>
                  <a:schemeClr val="accent2"/>
                </a:solidFill>
              </a:rPr>
              <a:t>test set</a:t>
            </a:r>
            <a:r>
              <a:rPr lang="en-US" altLang="en-US" sz="1800"/>
              <a:t> of examples</a:t>
            </a:r>
          </a:p>
          <a:p>
            <a:pPr marL="1371600" lvl="2" indent="-457200">
              <a:buNone/>
            </a:pPr>
            <a:r>
              <a:rPr lang="en-US" altLang="en-US" sz="1600"/>
              <a:t>(use </a:t>
            </a:r>
            <a:r>
              <a:rPr lang="en-US" altLang="en-US" sz="1600">
                <a:solidFill>
                  <a:srgbClr val="FF0000"/>
                </a:solidFill>
              </a:rPr>
              <a:t>same </a:t>
            </a:r>
            <a:r>
              <a:rPr lang="en-US" altLang="en-US" sz="1600"/>
              <a:t>distribution over example space as training set)</a:t>
            </a:r>
          </a:p>
          <a:p>
            <a:pPr marL="609600" indent="-609600">
              <a:buNone/>
            </a:pPr>
            <a:r>
              <a:rPr lang="en-US" altLang="en-US" sz="2000">
                <a:solidFill>
                  <a:schemeClr val="accent2"/>
                </a:solidFill>
              </a:rPr>
              <a:t>Learning curve </a:t>
            </a:r>
            <a:r>
              <a:rPr lang="en-US" altLang="en-US" sz="2000"/>
              <a:t>= % correct on test set as a function of training set size</a:t>
            </a:r>
          </a:p>
          <a:p>
            <a:pPr marL="609600" indent="-609600"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187809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2E83ACC-67FC-4A82-A377-2FB2DD85A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547668F-A901-47EF-94A6-608260444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Learning needed for unknown environments, lazy designers</a:t>
            </a:r>
          </a:p>
          <a:p>
            <a:pPr>
              <a:lnSpc>
                <a:spcPct val="90000"/>
              </a:lnSpc>
            </a:pPr>
            <a:r>
              <a:rPr lang="en-US" altLang="en-US"/>
              <a:t>Learning agent = performance element + learning element</a:t>
            </a:r>
          </a:p>
          <a:p>
            <a:pPr>
              <a:lnSpc>
                <a:spcPct val="90000"/>
              </a:lnSpc>
            </a:pPr>
            <a:r>
              <a:rPr lang="en-US" altLang="en-US"/>
              <a:t>For supervised learning, the aim is to find a simple hypothesis approximately consistent with training examples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Decision tree learning using information gain </a:t>
            </a:r>
          </a:p>
          <a:p>
            <a:pPr>
              <a:lnSpc>
                <a:spcPct val="90000"/>
              </a:lnSpc>
            </a:pPr>
            <a:r>
              <a:rPr lang="en-US" altLang="en-US"/>
              <a:t>Learning performance = prediction accuracy measured on test set</a:t>
            </a:r>
          </a:p>
        </p:txBody>
      </p:sp>
    </p:spTree>
    <p:extLst>
      <p:ext uri="{BB962C8B-B14F-4D97-AF65-F5344CB8AC3E}">
        <p14:creationId xmlns:p14="http://schemas.microsoft.com/office/powerpoint/2010/main" val="2352755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1C70CB1-2D3A-4372-A825-D6EB3DBF9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54155FB-5CE7-4C25-A54F-D5E7ED94FB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Learning agents</a:t>
            </a:r>
          </a:p>
          <a:p>
            <a:r>
              <a:rPr lang="en-US" altLang="en-US"/>
              <a:t>Inductive learning</a:t>
            </a:r>
          </a:p>
          <a:p>
            <a:r>
              <a:rPr lang="en-US" altLang="en-US"/>
              <a:t>Decision tree learning</a:t>
            </a:r>
          </a:p>
        </p:txBody>
      </p:sp>
    </p:spTree>
    <p:extLst>
      <p:ext uri="{BB962C8B-B14F-4D97-AF65-F5344CB8AC3E}">
        <p14:creationId xmlns:p14="http://schemas.microsoft.com/office/powerpoint/2010/main" val="976669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74237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3470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5C8C6DF-EEAF-4EFE-8AEC-E24B159A0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311EFA-09B8-466E-B84A-8C6ACFCFA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Learning is essential for unknown environments,</a:t>
            </a:r>
          </a:p>
          <a:p>
            <a:pPr lvl="1"/>
            <a:r>
              <a:rPr lang="en-US" altLang="en-US"/>
              <a:t>i.e., when designer lacks omniscience</a:t>
            </a:r>
          </a:p>
          <a:p>
            <a:pPr lvl="4"/>
            <a:endParaRPr lang="en-US" altLang="en-US"/>
          </a:p>
          <a:p>
            <a:r>
              <a:rPr lang="en-US" altLang="en-US"/>
              <a:t>Learning is useful as a system construction method,</a:t>
            </a:r>
          </a:p>
          <a:p>
            <a:pPr lvl="1"/>
            <a:r>
              <a:rPr lang="en-US" altLang="en-US"/>
              <a:t>i.e., expose the agent to reality rather than trying to write it down</a:t>
            </a:r>
          </a:p>
          <a:p>
            <a:pPr lvl="4"/>
            <a:endParaRPr lang="en-US" altLang="en-US"/>
          </a:p>
          <a:p>
            <a:r>
              <a:rPr lang="en-US" altLang="en-US"/>
              <a:t>Learning modifies the agent's decision mechanisms to improve performance</a:t>
            </a:r>
          </a:p>
        </p:txBody>
      </p:sp>
    </p:spTree>
    <p:extLst>
      <p:ext uri="{BB962C8B-B14F-4D97-AF65-F5344CB8AC3E}">
        <p14:creationId xmlns:p14="http://schemas.microsoft.com/office/powerpoint/2010/main" val="33620203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1016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1445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4704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7966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42557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8381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637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90428A5-CB43-4840-9944-D29DBC62EE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agents</a:t>
            </a:r>
          </a:p>
        </p:txBody>
      </p:sp>
      <p:pic>
        <p:nvPicPr>
          <p:cNvPr id="6150" name="Picture 6" descr="learning-model">
            <a:extLst>
              <a:ext uri="{FF2B5EF4-FFF2-40B4-BE49-F238E27FC236}">
                <a16:creationId xmlns:a16="http://schemas.microsoft.com/office/drawing/2014/main" id="{C0F25A35-0952-4B90-8CA2-6CE6B42BF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371600"/>
            <a:ext cx="7315200" cy="513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7914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1662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8777780-04F5-465C-B3CF-4D183ADEB6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element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DEB8777-C524-4D58-A2E0-CF5B035804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Design of a learning element is affected by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Which components of the performance element are to be learned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What feedback is available to learn these components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What representation is used for the components</a:t>
            </a:r>
          </a:p>
          <a:p>
            <a:pPr lvl="4"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Type of feedback:	</a:t>
            </a:r>
          </a:p>
          <a:p>
            <a:pPr lvl="1">
              <a:lnSpc>
                <a:spcPct val="80000"/>
              </a:lnSpc>
            </a:pPr>
            <a:r>
              <a:rPr lang="en-US" altLang="en-US">
                <a:solidFill>
                  <a:schemeClr val="accent2"/>
                </a:solidFill>
              </a:rPr>
              <a:t>Supervised learning</a:t>
            </a:r>
            <a:r>
              <a:rPr lang="en-US" altLang="en-US"/>
              <a:t>: correct answers for each example</a:t>
            </a:r>
          </a:p>
          <a:p>
            <a:pPr lvl="1">
              <a:lnSpc>
                <a:spcPct val="80000"/>
              </a:lnSpc>
            </a:pPr>
            <a:r>
              <a:rPr lang="en-US" altLang="en-US">
                <a:solidFill>
                  <a:schemeClr val="accent2"/>
                </a:solidFill>
              </a:rPr>
              <a:t>Unsupervised learning</a:t>
            </a:r>
            <a:r>
              <a:rPr lang="en-US" altLang="en-US"/>
              <a:t>: correct answers not given</a:t>
            </a:r>
          </a:p>
          <a:p>
            <a:pPr lvl="1">
              <a:lnSpc>
                <a:spcPct val="80000"/>
              </a:lnSpc>
            </a:pPr>
            <a:r>
              <a:rPr lang="en-US" altLang="en-US">
                <a:solidFill>
                  <a:schemeClr val="accent2"/>
                </a:solidFill>
              </a:rPr>
              <a:t>Reinforcement learning</a:t>
            </a:r>
            <a:r>
              <a:rPr lang="en-US" altLang="en-US"/>
              <a:t>: occasional rewards</a:t>
            </a:r>
          </a:p>
        </p:txBody>
      </p:sp>
    </p:spTree>
    <p:extLst>
      <p:ext uri="{BB962C8B-B14F-4D97-AF65-F5344CB8AC3E}">
        <p14:creationId xmlns:p14="http://schemas.microsoft.com/office/powerpoint/2010/main" val="16763939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312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70587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10595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348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CB62980-8639-4F87-85E2-D2009EED20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Inductive learning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B11F0D5-C80D-446C-B585-8A61AD7178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Simplest form: learn a function from examples
</a:t>
            </a:r>
          </a:p>
          <a:p>
            <a:pPr lvl="4">
              <a:lnSpc>
                <a:spcPct val="90000"/>
              </a:lnSpc>
            </a:pPr>
            <a:endParaRPr lang="en-US" altLang="en-US" sz="1600" i="1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/>
              <a:t>f</a:t>
            </a:r>
            <a:r>
              <a:rPr lang="en-US" altLang="en-US" sz="2400"/>
              <a:t> is the </a:t>
            </a:r>
            <a:r>
              <a:rPr lang="en-US" altLang="en-US" sz="2400">
                <a:solidFill>
                  <a:schemeClr val="accent2"/>
                </a:solidFill>
              </a:rPr>
              <a:t>target function</a:t>
            </a:r>
            <a:endParaRPr lang="en-US" altLang="en-US" sz="2400"/>
          </a:p>
          <a:p>
            <a:pPr lvl="4">
              <a:lnSpc>
                <a:spcPct val="90000"/>
              </a:lnSpc>
            </a:pPr>
            <a:endParaRPr lang="en-US" altLang="en-US" sz="16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An </a:t>
            </a:r>
            <a:r>
              <a:rPr lang="en-US" altLang="en-US" sz="2400">
                <a:solidFill>
                  <a:schemeClr val="accent2"/>
                </a:solidFill>
              </a:rPr>
              <a:t>example </a:t>
            </a:r>
            <a:r>
              <a:rPr lang="en-US" altLang="en-US" sz="2400"/>
              <a:t>is a pair (</a:t>
            </a:r>
            <a:r>
              <a:rPr lang="en-US" altLang="en-US" sz="2400" i="1"/>
              <a:t>x</a:t>
            </a:r>
            <a:r>
              <a:rPr lang="en-US" altLang="en-US" sz="2400"/>
              <a:t>, </a:t>
            </a:r>
            <a:r>
              <a:rPr lang="en-US" altLang="en-US" sz="2400" i="1"/>
              <a:t>f(x)</a:t>
            </a:r>
            <a:r>
              <a:rPr lang="en-US" altLang="en-US" sz="2400"/>
              <a:t>)
</a:t>
            </a:r>
          </a:p>
          <a:p>
            <a:pPr lvl="4">
              <a:lnSpc>
                <a:spcPct val="9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Problem: find a </a:t>
            </a:r>
            <a:r>
              <a:rPr lang="en-US" altLang="en-US" sz="2400">
                <a:solidFill>
                  <a:schemeClr val="accent2"/>
                </a:solidFill>
              </a:rPr>
              <a:t>hypothesis </a:t>
            </a:r>
            <a:r>
              <a:rPr lang="en-US" altLang="en-US" sz="2400" i="1"/>
              <a:t>h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/>
              <a:t>such that </a:t>
            </a:r>
            <a:r>
              <a:rPr lang="en-US" altLang="en-US" sz="2000" i="1"/>
              <a:t>h </a:t>
            </a:r>
            <a:r>
              <a:rPr lang="en-US" altLang="en-US" sz="2000" i="1">
                <a:cs typeface="Arial" panose="020B0604020202020204" pitchFamily="34" charset="0"/>
              </a:rPr>
              <a:t>≈ </a:t>
            </a:r>
            <a:r>
              <a:rPr lang="en-US" altLang="en-US" sz="2000" i="1"/>
              <a:t>f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/>
              <a:t>given a </a:t>
            </a:r>
            <a:r>
              <a:rPr lang="en-US" altLang="en-US" sz="2000">
                <a:solidFill>
                  <a:schemeClr val="accent2"/>
                </a:solidFill>
              </a:rPr>
              <a:t>training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chemeClr val="accent2"/>
                </a:solidFill>
              </a:rPr>
              <a:t>set</a:t>
            </a:r>
            <a:r>
              <a:rPr lang="en-US" altLang="en-US" sz="2000"/>
              <a:t> of examples
</a:t>
            </a:r>
          </a:p>
          <a:p>
            <a:pPr lvl="4">
              <a:lnSpc>
                <a:spcPct val="9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(This is a highly simplified model of real learning: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Ignores prior knowledge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Assumes examples are given)
</a:t>
            </a:r>
          </a:p>
        </p:txBody>
      </p:sp>
    </p:spTree>
    <p:extLst>
      <p:ext uri="{BB962C8B-B14F-4D97-AF65-F5344CB8AC3E}">
        <p14:creationId xmlns:p14="http://schemas.microsoft.com/office/powerpoint/2010/main" val="329176068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751184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5C17E4C-E240-447C-ACD0-7FBCC4F821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Inductive learning method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4250A25-4BE9-4D9C-B8B2-41107FA698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Construct/adjust </a:t>
            </a:r>
            <a:r>
              <a:rPr lang="en-US" altLang="en-US" sz="2400" i="1"/>
              <a:t>h </a:t>
            </a:r>
            <a:r>
              <a:rPr lang="en-US" altLang="en-US" sz="2400"/>
              <a:t>to agree with </a:t>
            </a:r>
            <a:r>
              <a:rPr lang="en-US" altLang="en-US" sz="2400" i="1"/>
              <a:t>f</a:t>
            </a:r>
            <a:r>
              <a:rPr lang="en-US" altLang="en-US" sz="2400"/>
              <a:t> on training set</a:t>
            </a:r>
          </a:p>
          <a:p>
            <a:r>
              <a:rPr lang="en-US" altLang="en-US" sz="2400"/>
              <a:t>(</a:t>
            </a:r>
            <a:r>
              <a:rPr lang="en-US" altLang="en-US" sz="2400" i="1"/>
              <a:t>h</a:t>
            </a:r>
            <a:r>
              <a:rPr lang="en-US" altLang="en-US" sz="2400"/>
              <a:t> is </a:t>
            </a:r>
            <a:r>
              <a:rPr lang="en-US" altLang="en-US" sz="2400">
                <a:solidFill>
                  <a:schemeClr val="accent2"/>
                </a:solidFill>
              </a:rPr>
              <a:t>consistent </a:t>
            </a:r>
            <a:r>
              <a:rPr lang="en-US" altLang="en-US" sz="2400"/>
              <a:t>if it agrees with </a:t>
            </a:r>
            <a:r>
              <a:rPr lang="en-US" altLang="en-US" sz="2400" i="1"/>
              <a:t>f</a:t>
            </a:r>
            <a:r>
              <a:rPr lang="en-US" altLang="en-US" sz="2400"/>
              <a:t> on all examples)
</a:t>
            </a:r>
          </a:p>
          <a:p>
            <a:r>
              <a:rPr lang="en-US" altLang="en-US" sz="2400"/>
              <a:t>E.g., curve fitting:
</a:t>
            </a:r>
          </a:p>
          <a:p>
            <a:pPr>
              <a:buFontTx/>
              <a:buNone/>
            </a:pPr>
            <a:endParaRPr lang="en-US" altLang="en-US" sz="2400"/>
          </a:p>
        </p:txBody>
      </p:sp>
      <p:pic>
        <p:nvPicPr>
          <p:cNvPr id="9220" name="Picture 4" descr="curve-fitting1c">
            <a:extLst>
              <a:ext uri="{FF2B5EF4-FFF2-40B4-BE49-F238E27FC236}">
                <a16:creationId xmlns:a16="http://schemas.microsoft.com/office/drawing/2014/main" id="{30B0B462-F0BA-455A-9105-8011100A3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200401"/>
            <a:ext cx="3810000" cy="293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52477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05326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64690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61848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03902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551521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79055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96406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64170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293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65BDDBD-FFE8-41D1-8907-940CB93FC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Inductive learning method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CD65003-C2FC-4B6E-999F-160D57915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Construct/adjust </a:t>
            </a:r>
            <a:r>
              <a:rPr lang="en-US" altLang="en-US" sz="2400" i="1"/>
              <a:t>h </a:t>
            </a:r>
            <a:r>
              <a:rPr lang="en-US" altLang="en-US" sz="2400"/>
              <a:t>to agree with </a:t>
            </a:r>
            <a:r>
              <a:rPr lang="en-US" altLang="en-US" sz="2400" i="1"/>
              <a:t>f</a:t>
            </a:r>
            <a:r>
              <a:rPr lang="en-US" altLang="en-US" sz="2400"/>
              <a:t> on training set</a:t>
            </a:r>
          </a:p>
          <a:p>
            <a:r>
              <a:rPr lang="en-US" altLang="en-US" sz="2400"/>
              <a:t>(</a:t>
            </a:r>
            <a:r>
              <a:rPr lang="en-US" altLang="en-US" sz="2400" i="1"/>
              <a:t>h</a:t>
            </a:r>
            <a:r>
              <a:rPr lang="en-US" altLang="en-US" sz="2400"/>
              <a:t> is </a:t>
            </a:r>
            <a:r>
              <a:rPr lang="en-US" altLang="en-US" sz="2400">
                <a:solidFill>
                  <a:schemeClr val="accent2"/>
                </a:solidFill>
              </a:rPr>
              <a:t>consistent </a:t>
            </a:r>
            <a:r>
              <a:rPr lang="en-US" altLang="en-US" sz="2400"/>
              <a:t>if it agrees with </a:t>
            </a:r>
            <a:r>
              <a:rPr lang="en-US" altLang="en-US" sz="2400" i="1"/>
              <a:t>f</a:t>
            </a:r>
            <a:r>
              <a:rPr lang="en-US" altLang="en-US" sz="2400"/>
              <a:t> on all examples)
</a:t>
            </a:r>
          </a:p>
          <a:p>
            <a:r>
              <a:rPr lang="en-US" altLang="en-US" sz="2400"/>
              <a:t>E.g., curve fitting:
</a:t>
            </a:r>
          </a:p>
          <a:p>
            <a:pPr>
              <a:buFontTx/>
              <a:buNone/>
            </a:pPr>
            <a:endParaRPr lang="en-US" altLang="en-US" sz="2400"/>
          </a:p>
        </p:txBody>
      </p:sp>
      <p:pic>
        <p:nvPicPr>
          <p:cNvPr id="38918" name="Picture 6" descr="curve-fitting2c">
            <a:extLst>
              <a:ext uri="{FF2B5EF4-FFF2-40B4-BE49-F238E27FC236}">
                <a16:creationId xmlns:a16="http://schemas.microsoft.com/office/drawing/2014/main" id="{CF6718B8-3A1C-4031-8B23-DA37585D6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200400"/>
            <a:ext cx="3810000" cy="292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08018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13820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32200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99639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20709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98102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058767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538946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670197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47800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2475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998</Words>
  <Application>Microsoft Office PowerPoint</Application>
  <PresentationFormat>Widescreen</PresentationFormat>
  <Paragraphs>198</Paragraphs>
  <Slides>116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116</vt:i4>
      </vt:variant>
    </vt:vector>
  </HeadingPairs>
  <TitlesOfParts>
    <vt:vector size="125" baseType="lpstr">
      <vt:lpstr>Arial</vt:lpstr>
      <vt:lpstr>Calibri</vt:lpstr>
      <vt:lpstr>Calibri Light</vt:lpstr>
      <vt:lpstr>Courier New</vt:lpstr>
      <vt:lpstr>Monotype Corsiva</vt:lpstr>
      <vt:lpstr>Symbol</vt:lpstr>
      <vt:lpstr>Times New Roman</vt:lpstr>
      <vt:lpstr>Office Theme</vt:lpstr>
      <vt:lpstr>Microsoft Equation 3.0</vt:lpstr>
      <vt:lpstr>Chapter 01</vt:lpstr>
      <vt:lpstr>Learning from Observations </vt:lpstr>
      <vt:lpstr>Outline</vt:lpstr>
      <vt:lpstr>Learning</vt:lpstr>
      <vt:lpstr>Learning agents</vt:lpstr>
      <vt:lpstr>Learning element</vt:lpstr>
      <vt:lpstr>Inductive learning</vt:lpstr>
      <vt:lpstr>Inductive learning method</vt:lpstr>
      <vt:lpstr>Inductive learning method</vt:lpstr>
      <vt:lpstr>Inductive learning method</vt:lpstr>
      <vt:lpstr>Inductive learning method</vt:lpstr>
      <vt:lpstr>Inductive learning method</vt:lpstr>
      <vt:lpstr>Inductive learning method</vt:lpstr>
      <vt:lpstr>Learning decision trees</vt:lpstr>
      <vt:lpstr>Attribute-based representations</vt:lpstr>
      <vt:lpstr>Decision trees</vt:lpstr>
      <vt:lpstr>Expressiveness</vt:lpstr>
      <vt:lpstr>Hypothesis spaces</vt:lpstr>
      <vt:lpstr>Hypothesis spaces</vt:lpstr>
      <vt:lpstr>Decision tree learning</vt:lpstr>
      <vt:lpstr>Choosing an attribute</vt:lpstr>
      <vt:lpstr>Using information theory</vt:lpstr>
      <vt:lpstr>Information gain</vt:lpstr>
      <vt:lpstr>Information gain</vt:lpstr>
      <vt:lpstr>Example contd.</vt:lpstr>
      <vt:lpstr>Performance measurement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17</cp:revision>
  <dcterms:created xsi:type="dcterms:W3CDTF">2016-10-13T00:10:31Z</dcterms:created>
  <dcterms:modified xsi:type="dcterms:W3CDTF">2018-07-30T00:56:59Z</dcterms:modified>
</cp:coreProperties>
</file>