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9" r:id="rId14"/>
    <p:sldId id="270" r:id="rId15"/>
    <p:sldId id="271" r:id="rId16"/>
    <p:sldId id="268" r:id="rId17"/>
    <p:sldId id="267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1" r:id="rId95"/>
    <p:sldId id="362" r:id="rId96"/>
    <p:sldId id="363" r:id="rId97"/>
    <p:sldId id="364" r:id="rId98"/>
    <p:sldId id="365" r:id="rId99"/>
    <p:sldId id="366" r:id="rId100"/>
    <p:sldId id="367" r:id="rId101"/>
    <p:sldId id="368" r:id="rId102"/>
    <p:sldId id="369" r:id="rId103"/>
    <p:sldId id="370" r:id="rId104"/>
    <p:sldId id="371" r:id="rId105"/>
    <p:sldId id="372" r:id="rId106"/>
    <p:sldId id="373" r:id="rId10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D278C7-4C9B-49CB-95C4-882CE2F3A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Constructing Bayesian networks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A18AA0-F917-41FB-B7D4-182DD9D77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000"/>
              <a:t>1. Choose an ordering of variables </a:t>
            </a:r>
            <a:r>
              <a:rPr lang="en-US" altLang="en-US" sz="2000" i="1"/>
              <a:t>X</a:t>
            </a:r>
            <a:r>
              <a:rPr lang="en-US" altLang="en-US" sz="2000" i="1" baseline="-25000"/>
              <a:t>1</a:t>
            </a:r>
            <a:r>
              <a:rPr lang="en-US" altLang="en-US" sz="2000"/>
              <a:t>, … ,</a:t>
            </a:r>
            <a:r>
              <a:rPr lang="en-US" altLang="en-US" sz="2000" i="1"/>
              <a:t>X</a:t>
            </a:r>
            <a:r>
              <a:rPr lang="en-US" altLang="en-US" sz="2000" i="1" baseline="-25000"/>
              <a:t>n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2. For </a:t>
            </a:r>
            <a:r>
              <a:rPr lang="en-US" altLang="en-US" sz="2000" i="1"/>
              <a:t>i</a:t>
            </a:r>
            <a:r>
              <a:rPr lang="en-US" altLang="en-US" sz="2000"/>
              <a:t> = 1 to </a:t>
            </a:r>
            <a:r>
              <a:rPr lang="en-US" altLang="en-US" sz="2000" i="1"/>
              <a:t>n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1800"/>
              <a:t>add </a:t>
            </a:r>
            <a:r>
              <a:rPr lang="en-US" altLang="en-US" sz="1800" i="1"/>
              <a:t>X</a:t>
            </a:r>
            <a:r>
              <a:rPr lang="en-US" altLang="en-US" sz="1800" i="1" baseline="-25000"/>
              <a:t>i</a:t>
            </a:r>
            <a:r>
              <a:rPr lang="en-US" altLang="en-US" sz="1800"/>
              <a:t> to the network
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select parents from </a:t>
            </a:r>
            <a:r>
              <a:rPr lang="en-US" altLang="en-US" sz="1800" i="1"/>
              <a:t>X</a:t>
            </a:r>
            <a:r>
              <a:rPr lang="en-US" altLang="en-US" sz="1800" i="1" baseline="-25000"/>
              <a:t>1</a:t>
            </a:r>
            <a:r>
              <a:rPr lang="en-US" altLang="en-US" sz="1800" i="1"/>
              <a:t>, … ,X</a:t>
            </a:r>
            <a:r>
              <a:rPr lang="en-US" altLang="en-US" sz="1800" i="1" baseline="-25000"/>
              <a:t>i-1</a:t>
            </a:r>
            <a:r>
              <a:rPr lang="en-US" altLang="en-US" sz="1800"/>
              <a:t> such that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fr-FR" altLang="en-US" sz="1800"/>
              <a:t>	</a:t>
            </a:r>
            <a:r>
              <a:rPr lang="fr-FR" altLang="en-US" sz="1800" b="1" i="1"/>
              <a:t>P</a:t>
            </a:r>
            <a:r>
              <a:rPr lang="fr-FR" altLang="en-US" sz="1800" i="1"/>
              <a:t> (X</a:t>
            </a:r>
            <a:r>
              <a:rPr lang="fr-FR" altLang="en-US" sz="1800" i="1" baseline="-25000"/>
              <a:t>i</a:t>
            </a:r>
            <a:r>
              <a:rPr lang="fr-FR" altLang="en-US" sz="1800" i="1"/>
              <a:t> | Parents(X</a:t>
            </a:r>
            <a:r>
              <a:rPr lang="fr-FR" altLang="en-US" sz="1800" i="1" baseline="-25000"/>
              <a:t>i</a:t>
            </a:r>
            <a:r>
              <a:rPr lang="fr-FR" altLang="en-US" sz="1800" i="1"/>
              <a:t>)) = </a:t>
            </a:r>
            <a:r>
              <a:rPr lang="fr-FR" altLang="en-US" sz="1800" b="1" i="1"/>
              <a:t>P</a:t>
            </a:r>
            <a:r>
              <a:rPr lang="fr-FR" altLang="en-US" sz="1800" i="1"/>
              <a:t> (X</a:t>
            </a:r>
            <a:r>
              <a:rPr lang="fr-FR" altLang="en-US" sz="1800" i="1" baseline="-25000"/>
              <a:t>i</a:t>
            </a:r>
            <a:r>
              <a:rPr lang="fr-FR" altLang="en-US" sz="1800" i="1"/>
              <a:t> | X</a:t>
            </a:r>
            <a:r>
              <a:rPr lang="fr-FR" altLang="en-US" sz="1800" i="1" baseline="-25000"/>
              <a:t>1</a:t>
            </a:r>
            <a:r>
              <a:rPr lang="fr-FR" altLang="en-US" sz="1800" i="1"/>
              <a:t>, ... X</a:t>
            </a:r>
            <a:r>
              <a:rPr lang="fr-FR" altLang="en-US" sz="1800" i="1" baseline="-25000"/>
              <a:t>i-1</a:t>
            </a:r>
            <a:r>
              <a:rPr lang="fr-FR" altLang="en-US" sz="1800" i="1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800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This choice of parents guarantees:
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i="1"/>
              <a:t>P</a:t>
            </a:r>
            <a:r>
              <a:rPr lang="en-US" altLang="en-US" sz="2000" i="1"/>
              <a:t> (X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… ,X</a:t>
            </a:r>
            <a:r>
              <a:rPr lang="en-US" altLang="en-US" sz="2000" i="1" baseline="-25000"/>
              <a:t>n</a:t>
            </a:r>
            <a:r>
              <a:rPr lang="en-US" altLang="en-US" sz="2000" i="1"/>
              <a:t>) 	= </a:t>
            </a:r>
            <a:r>
              <a:rPr lang="el-GR" altLang="en-US" sz="2000" i="1">
                <a:cs typeface="Arial" panose="020B0604020202020204" pitchFamily="34" charset="0"/>
              </a:rPr>
              <a:t>π</a:t>
            </a:r>
            <a:r>
              <a:rPr lang="en-US" altLang="en-US" sz="2000" i="1" baseline="-25000"/>
              <a:t>i =1</a:t>
            </a:r>
            <a:r>
              <a:rPr lang="en-US" altLang="en-US" sz="2000" i="1"/>
              <a:t> </a:t>
            </a:r>
            <a:r>
              <a:rPr lang="en-US" altLang="en-US" sz="2000" b="1" i="1"/>
              <a:t>P</a:t>
            </a:r>
            <a:r>
              <a:rPr lang="en-US" altLang="en-US" sz="2000" i="1"/>
              <a:t> (X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 | X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… , X</a:t>
            </a:r>
            <a:r>
              <a:rPr lang="en-US" altLang="en-US" sz="2000" i="1" baseline="-25000"/>
              <a:t>i-1</a:t>
            </a:r>
            <a:r>
              <a:rPr lang="en-US" altLang="en-US" sz="2000" i="1"/>
              <a:t>)</a:t>
            </a:r>
            <a:r>
              <a:rPr lang="en-US" altLang="en-US" sz="2000"/>
              <a:t>
(chain rule)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aseline="-25000"/>
              <a:t>			</a:t>
            </a:r>
            <a:r>
              <a:rPr lang="en-US" altLang="en-US" sz="2000" i="1"/>
              <a:t>= </a:t>
            </a:r>
            <a:r>
              <a:rPr lang="el-GR" altLang="en-US" sz="2000" i="1">
                <a:cs typeface="Arial" panose="020B0604020202020204" pitchFamily="34" charset="0"/>
              </a:rPr>
              <a:t>π</a:t>
            </a:r>
            <a:r>
              <a:rPr lang="en-US" altLang="en-US" sz="2000" i="1" baseline="-25000"/>
              <a:t>i =1</a:t>
            </a:r>
            <a:r>
              <a:rPr lang="en-US" altLang="en-US" sz="2000" b="1" i="1"/>
              <a:t>P</a:t>
            </a:r>
            <a:r>
              <a:rPr lang="en-US" altLang="en-US" sz="2000" i="1"/>
              <a:t> (X</a:t>
            </a:r>
            <a:r>
              <a:rPr lang="en-US" altLang="en-US" sz="2000" i="1" baseline="-25000"/>
              <a:t>i </a:t>
            </a:r>
            <a:r>
              <a:rPr lang="en-US" altLang="en-US" sz="2000" i="1"/>
              <a:t>| Parents(X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))</a:t>
            </a:r>
            <a:r>
              <a:rPr lang="en-US" altLang="en-US" sz="2000"/>
              <a:t>
(by construction)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A2EA113A-FB76-4CC2-AFAF-F6B5096C2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733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i="1"/>
              <a:t>n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A0B07D02-8B62-4764-B83C-174312268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148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i="1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214957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76540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16021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03682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38626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62964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6234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48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B5C3293D-E715-4B05-8B67-637946B6A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Suppose we choose the ordering </a:t>
            </a:r>
            <a:r>
              <a:rPr lang="en-US" altLang="en-US" sz="2400" i="1"/>
              <a:t>M, J, A, B, E
</a:t>
            </a:r>
          </a:p>
          <a:p>
            <a:endParaRPr lang="en-US" altLang="en-US" sz="2400" i="1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(J | M) = </a:t>
            </a:r>
            <a:r>
              <a:rPr lang="en-US" altLang="en-US" sz="2400" b="1" i="1"/>
              <a:t>P</a:t>
            </a:r>
            <a:r>
              <a:rPr lang="en-US" altLang="en-US" sz="2400" i="1"/>
              <a:t>(J)?
</a:t>
            </a:r>
          </a:p>
          <a:p>
            <a:endParaRPr lang="en-US" altLang="en-US" sz="2400" i="1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DBF5B5BA-96FA-4C4A-8C7B-7092AE5D9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pic>
        <p:nvPicPr>
          <p:cNvPr id="20486" name="Picture 6" descr="burglary-make1c">
            <a:extLst>
              <a:ext uri="{FF2B5EF4-FFF2-40B4-BE49-F238E27FC236}">
                <a16:creationId xmlns:a16="http://schemas.microsoft.com/office/drawing/2014/main" id="{815CDC8A-E4B1-4D74-8095-1B0D00875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5C5321DB-B407-4036-AA30-4356AB87A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Suppose we choose the ordering </a:t>
            </a:r>
            <a:r>
              <a:rPr lang="en-US" altLang="en-US" sz="2400" i="1"/>
              <a:t>M, J, A, B, E</a:t>
            </a:r>
            <a:r>
              <a:rPr lang="en-US" altLang="en-US" sz="2400"/>
              <a:t>
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(J | M) = </a:t>
            </a:r>
            <a:r>
              <a:rPr lang="en-US" altLang="en-US" sz="2400" b="1" i="1"/>
              <a:t>P</a:t>
            </a:r>
            <a:r>
              <a:rPr lang="en-US" altLang="en-US" sz="2400" i="1"/>
              <a:t>(J)?
</a:t>
            </a:r>
            <a:r>
              <a:rPr lang="en-US" altLang="en-US" sz="2400" b="1"/>
              <a:t>No</a:t>
            </a:r>
            <a:endParaRPr lang="en-US" altLang="en-US" sz="2400" b="1" i="1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 | J)</a:t>
            </a:r>
            <a:r>
              <a:rPr lang="en-US" altLang="en-US" sz="2400"/>
              <a:t>?</a:t>
            </a:r>
            <a:r>
              <a:rPr lang="en-US" altLang="en-US" sz="2400" i="1"/>
              <a:t> </a:t>
            </a: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(A)</a:t>
            </a:r>
            <a:r>
              <a:rPr lang="en-US" altLang="en-US" sz="2400"/>
              <a:t>?</a:t>
            </a:r>
            <a:endParaRPr lang="en-US" altLang="en-US"/>
          </a:p>
          <a:p>
            <a:pPr>
              <a:buFontTx/>
              <a:buNone/>
            </a:pPr>
            <a:endParaRPr lang="en-US" altLang="en-US" sz="2400" i="1"/>
          </a:p>
          <a:p>
            <a:endParaRPr lang="en-US" altLang="en-US" sz="2400" i="1"/>
          </a:p>
        </p:txBody>
      </p:sp>
      <p:pic>
        <p:nvPicPr>
          <p:cNvPr id="12294" name="Picture 6" descr="burglary-make2c">
            <a:extLst>
              <a:ext uri="{FF2B5EF4-FFF2-40B4-BE49-F238E27FC236}">
                <a16:creationId xmlns:a16="http://schemas.microsoft.com/office/drawing/2014/main" id="{88B0820F-E19E-4C21-8811-4690A8211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A5B47B2F-AF60-4B34-B929-BCEA6CF8B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38971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22A8B3-1C0D-46D9-A5D7-4DC9527FF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/>
              <a:t>Suppose we choose the ordering </a:t>
            </a:r>
            <a:r>
              <a:rPr lang="en-US" altLang="en-US" sz="2400" i="1"/>
              <a:t>M, J, A, B, E
</a:t>
            </a:r>
          </a:p>
          <a:p>
            <a:endParaRPr lang="en-US" altLang="en-US" sz="2400" i="1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(J | M) = </a:t>
            </a:r>
            <a:r>
              <a:rPr lang="en-US" altLang="en-US" sz="2400" b="1" i="1"/>
              <a:t>P</a:t>
            </a:r>
            <a:r>
              <a:rPr lang="en-US" altLang="en-US" sz="2400" i="1"/>
              <a:t>(J)?
</a:t>
            </a:r>
            <a:r>
              <a:rPr lang="en-US" altLang="en-US" sz="2400" b="1"/>
              <a:t>No</a:t>
            </a:r>
            <a:endParaRPr lang="en-US" altLang="en-US" sz="2400" b="1" i="1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 | J)</a:t>
            </a:r>
            <a:r>
              <a:rPr lang="en-US" altLang="en-US" sz="2400"/>
              <a:t>?</a:t>
            </a:r>
            <a:r>
              <a:rPr lang="en-US" altLang="en-US" sz="2400" i="1"/>
              <a:t> </a:t>
            </a: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(A)</a:t>
            </a:r>
            <a:r>
              <a:rPr lang="en-US" altLang="en-US" sz="2400"/>
              <a:t>? </a:t>
            </a:r>
            <a:r>
              <a:rPr lang="en-US" altLang="en-US" sz="2400" b="1"/>
              <a:t>No</a:t>
            </a:r>
            <a:endParaRPr lang="en-US" altLang="en-US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(B |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(B | A)</a:t>
            </a:r>
            <a:r>
              <a:rPr lang="en-US" altLang="en-US" sz="2400"/>
              <a:t>? 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(B |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(B)</a:t>
            </a:r>
            <a:r>
              <a:rPr lang="en-US" altLang="en-US" sz="2400"/>
              <a:t>?</a:t>
            </a:r>
            <a:endParaRPr lang="en-US" altLang="en-US" sz="2400" i="1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ACBFA98-DD56-4BEE-B98C-8959704E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pic>
        <p:nvPicPr>
          <p:cNvPr id="17414" name="Picture 6" descr="burglary-make3c">
            <a:extLst>
              <a:ext uri="{FF2B5EF4-FFF2-40B4-BE49-F238E27FC236}">
                <a16:creationId xmlns:a16="http://schemas.microsoft.com/office/drawing/2014/main" id="{2A877B43-40C7-417F-8C49-5F729BB32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61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3972D4C-06AB-4FEE-98BA-7E41C817C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400"/>
              <a:t>Suppose we choose the ordering M, J, A, B, E
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(J | M) = </a:t>
            </a:r>
            <a:r>
              <a:rPr lang="en-US" altLang="en-US" sz="2400" b="1" i="1"/>
              <a:t>P</a:t>
            </a:r>
            <a:r>
              <a:rPr lang="en-US" altLang="en-US" sz="2400" i="1"/>
              <a:t>(J)?
</a:t>
            </a:r>
            <a:r>
              <a:rPr lang="en-US" altLang="en-US" sz="2400" b="1"/>
              <a:t>No</a:t>
            </a:r>
            <a:endParaRPr lang="en-US" altLang="en-US" sz="2400" b="1" i="1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 | J)</a:t>
            </a:r>
            <a:r>
              <a:rPr lang="en-US" altLang="en-US" sz="2400"/>
              <a:t>?</a:t>
            </a:r>
            <a:r>
              <a:rPr lang="en-US" altLang="en-US" sz="2400" i="1"/>
              <a:t> </a:t>
            </a: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(A)</a:t>
            </a:r>
            <a:r>
              <a:rPr lang="en-US" altLang="en-US" sz="2400"/>
              <a:t>? </a:t>
            </a:r>
            <a:r>
              <a:rPr lang="en-US" altLang="en-US" sz="2400" b="1"/>
              <a:t>No</a:t>
            </a:r>
            <a:endParaRPr lang="en-US" altLang="en-US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(B |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(B | A)</a:t>
            </a:r>
            <a:r>
              <a:rPr lang="en-US" altLang="en-US" sz="2400"/>
              <a:t>? </a:t>
            </a:r>
            <a:r>
              <a:rPr lang="en-US" altLang="en-US" sz="2400" b="1"/>
              <a:t>Yes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(B |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(B)</a:t>
            </a:r>
            <a:r>
              <a:rPr lang="en-US" altLang="en-US" sz="2400"/>
              <a:t>? </a:t>
            </a:r>
            <a:r>
              <a:rPr lang="en-US" altLang="en-US" sz="2400" b="1"/>
              <a:t>No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(E | B, A ,J, M) = </a:t>
            </a:r>
            <a:r>
              <a:rPr lang="en-US" altLang="en-US" sz="2400" b="1" i="1"/>
              <a:t>P</a:t>
            </a:r>
            <a:r>
              <a:rPr lang="en-US" altLang="en-US" sz="2400" i="1"/>
              <a:t>(E | A)</a:t>
            </a:r>
            <a:r>
              <a:rPr lang="en-US" altLang="en-US" sz="2400"/>
              <a:t>?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(E | B,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(E | A, B)</a:t>
            </a:r>
            <a:r>
              <a:rPr lang="en-US" altLang="en-US" sz="2400"/>
              <a:t>?</a:t>
            </a:r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29096FA-6023-451B-9D0E-816F59E2F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pic>
        <p:nvPicPr>
          <p:cNvPr id="18438" name="Picture 6" descr="burglary-make4c">
            <a:extLst>
              <a:ext uri="{FF2B5EF4-FFF2-40B4-BE49-F238E27FC236}">
                <a16:creationId xmlns:a16="http://schemas.microsoft.com/office/drawing/2014/main" id="{63FDF442-C88C-40FC-9EB0-34E054117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94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FA8014B-87D0-4EA5-84B8-3452AB298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400"/>
              <a:t>Suppose we choose the ordering M, J, A, B, E
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(J | M) = </a:t>
            </a:r>
            <a:r>
              <a:rPr lang="en-US" altLang="en-US" sz="2400" b="1" i="1"/>
              <a:t>P</a:t>
            </a:r>
            <a:r>
              <a:rPr lang="en-US" altLang="en-US" sz="2400" i="1"/>
              <a:t>(J)?
</a:t>
            </a:r>
            <a:r>
              <a:rPr lang="en-US" altLang="en-US" sz="2400" b="1"/>
              <a:t>No</a:t>
            </a:r>
            <a:r>
              <a:rPr lang="en-US" altLang="en-US" sz="2400" b="1" i="1"/>
              <a:t> 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 | J)</a:t>
            </a:r>
            <a:r>
              <a:rPr lang="en-US" altLang="en-US" sz="2400"/>
              <a:t>?</a:t>
            </a:r>
            <a:r>
              <a:rPr lang="en-US" altLang="en-US" sz="2400" i="1"/>
              <a:t> </a:t>
            </a:r>
            <a:r>
              <a:rPr lang="en-US" altLang="en-US" sz="2400" b="1" i="1"/>
              <a:t>P</a:t>
            </a:r>
            <a:r>
              <a:rPr lang="en-US" altLang="en-US" sz="2400" i="1"/>
              <a:t>(A | J, M) = </a:t>
            </a:r>
            <a:r>
              <a:rPr lang="en-US" altLang="en-US" sz="2400" b="1" i="1"/>
              <a:t>P</a:t>
            </a:r>
            <a:r>
              <a:rPr lang="en-US" altLang="en-US" sz="2400" i="1"/>
              <a:t>(A)</a:t>
            </a:r>
            <a:r>
              <a:rPr lang="en-US" altLang="en-US" sz="2400"/>
              <a:t>? </a:t>
            </a:r>
            <a:r>
              <a:rPr lang="en-US" altLang="en-US" sz="2400" b="1"/>
              <a:t>No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(B |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(B | A)</a:t>
            </a:r>
            <a:r>
              <a:rPr lang="en-US" altLang="en-US" sz="2400"/>
              <a:t>? </a:t>
            </a:r>
            <a:r>
              <a:rPr lang="en-US" altLang="en-US" sz="2400" b="1"/>
              <a:t>Yes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(B |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(B)</a:t>
            </a:r>
            <a:r>
              <a:rPr lang="en-US" altLang="en-US" sz="2400"/>
              <a:t>? </a:t>
            </a:r>
            <a:r>
              <a:rPr lang="en-US" altLang="en-US" sz="2400" b="1"/>
              <a:t>No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(E | B, A ,J, M) = </a:t>
            </a:r>
            <a:r>
              <a:rPr lang="en-US" altLang="en-US" sz="2400" b="1" i="1"/>
              <a:t>P</a:t>
            </a:r>
            <a:r>
              <a:rPr lang="en-US" altLang="en-US" sz="2400" i="1"/>
              <a:t>(E | A)</a:t>
            </a:r>
            <a:r>
              <a:rPr lang="en-US" altLang="en-US" sz="2400"/>
              <a:t>? </a:t>
            </a:r>
            <a:r>
              <a:rPr lang="en-US" altLang="en-US" sz="2400" b="1"/>
              <a:t>No</a:t>
            </a:r>
          </a:p>
          <a:p>
            <a:pPr>
              <a:buFontTx/>
              <a:buNone/>
            </a:pPr>
            <a:r>
              <a:rPr lang="en-US" altLang="en-US" sz="2400" b="1" i="1"/>
              <a:t>P</a:t>
            </a:r>
            <a:r>
              <a:rPr lang="en-US" altLang="en-US" sz="2400" i="1"/>
              <a:t>(E | B, A, J, M) = </a:t>
            </a:r>
            <a:r>
              <a:rPr lang="en-US" altLang="en-US" sz="2400" b="1" i="1"/>
              <a:t>P</a:t>
            </a:r>
            <a:r>
              <a:rPr lang="en-US" altLang="en-US" sz="2400" i="1"/>
              <a:t>(E | A, B)</a:t>
            </a:r>
            <a:r>
              <a:rPr lang="en-US" altLang="en-US" sz="2400"/>
              <a:t>? </a:t>
            </a:r>
            <a:r>
              <a:rPr lang="en-US" altLang="en-US" sz="2400" b="1"/>
              <a:t>Yes</a:t>
            </a:r>
            <a:endParaRPr lang="en-US" altLang="en-US" sz="2400" i="1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01418EC-A735-4867-94BE-BD97DB732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pic>
        <p:nvPicPr>
          <p:cNvPr id="19462" name="Picture 6" descr="burglary-make5c">
            <a:extLst>
              <a:ext uri="{FF2B5EF4-FFF2-40B4-BE49-F238E27FC236}">
                <a16:creationId xmlns:a16="http://schemas.microsoft.com/office/drawing/2014/main" id="{6BAC21FA-383C-4AB5-A577-A01A0997D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2438400" cy="212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861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4C77FBA-B84C-42C8-AD78-4A11F6FE3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contd.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36F550-D7E4-470F-8DD5-5FE78496C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Deciding conditional independence is hard in noncausal directions
</a:t>
            </a:r>
          </a:p>
          <a:p>
            <a:r>
              <a:rPr lang="en-US" altLang="en-US" sz="2000"/>
              <a:t>(Causal models and conditional independence seem hardwired for humans!)
</a:t>
            </a:r>
          </a:p>
          <a:p>
            <a:r>
              <a:rPr lang="en-US" altLang="en-US" sz="2000"/>
              <a:t>Network is less compact: 1 + 2 + 4 + 2 + 4 = 13 numbers needed
</a:t>
            </a:r>
          </a:p>
        </p:txBody>
      </p:sp>
      <p:pic>
        <p:nvPicPr>
          <p:cNvPr id="16389" name="Picture 5" descr="burglary-make5c">
            <a:extLst>
              <a:ext uri="{FF2B5EF4-FFF2-40B4-BE49-F238E27FC236}">
                <a16:creationId xmlns:a16="http://schemas.microsoft.com/office/drawing/2014/main" id="{59B6E8E4-A88A-4024-BE89-56A0D6C84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27432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350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3ED9F3E-3953-449E-96B6-8CCE41992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B24537A-BBD1-44F8-AB5C-E71D9FFC2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Bayesian networks provide a natural representation for (causally induced) conditional independence</a:t>
            </a:r>
          </a:p>
          <a:p>
            <a:r>
              <a:rPr lang="en-US" altLang="en-US"/>
              <a:t>Topology + CPTs = compact representation of joint distribution</a:t>
            </a:r>
          </a:p>
          <a:p>
            <a:r>
              <a:rPr lang="en-US" altLang="en-US"/>
              <a:t>Generally easy for domain experts to construct</a:t>
            </a:r>
          </a:p>
        </p:txBody>
      </p:sp>
    </p:spTree>
    <p:extLst>
      <p:ext uri="{BB962C8B-B14F-4D97-AF65-F5344CB8AC3E}">
        <p14:creationId xmlns:p14="http://schemas.microsoft.com/office/powerpoint/2010/main" val="3956072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C7D994AE-EF96-4232-81BD-9B0F00410D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Bayesian networks</a:t>
            </a:r>
            <a:br>
              <a:rPr lang="en-US" altLang="en-US" sz="4400"/>
            </a:br>
            <a:endParaRPr lang="en-US" altLang="en-US" sz="4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B442F15-1D9A-4402-A004-BBC60BBDC3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Chapter 14 </a:t>
            </a:r>
          </a:p>
          <a:p>
            <a:r>
              <a:rPr lang="en-US" altLang="en-US" sz="3200"/>
              <a:t>Section 1 – 2</a:t>
            </a:r>
          </a:p>
        </p:txBody>
      </p:sp>
    </p:spTree>
    <p:extLst>
      <p:ext uri="{BB962C8B-B14F-4D97-AF65-F5344CB8AC3E}">
        <p14:creationId xmlns:p14="http://schemas.microsoft.com/office/powerpoint/2010/main" val="340204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25D49D-66E2-4E7F-9443-AB457717F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225BBD8-CBC9-4C4A-BE70-DFBFF39D0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Syntax</a:t>
            </a:r>
          </a:p>
          <a:p>
            <a:r>
              <a:rPr lang="en-US" altLang="en-US"/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591257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CC881C2-635B-4DE1-BF34-696298738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Bayesian networks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491AE1-4AB7-4400-B50E-7C49F72C2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 simple, graphical notation for conditional independence assertions and hence for compact specification of full joint distributions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Syntax: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set of nodes, one per variable
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directed, acyclic graph (link </a:t>
            </a:r>
            <a:r>
              <a:rPr lang="en-US" altLang="en-US" sz="2000">
                <a:cs typeface="Arial" panose="020B0604020202020204" pitchFamily="34" charset="0"/>
              </a:rPr>
              <a:t>≈ </a:t>
            </a:r>
            <a:r>
              <a:rPr lang="en-US" altLang="en-US" sz="2000"/>
              <a:t>"directly influences")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 conditional distribution for each node given its parents:</a:t>
            </a:r>
          </a:p>
          <a:p>
            <a:pPr lvl="2" algn="ctr">
              <a:lnSpc>
                <a:spcPct val="80000"/>
              </a:lnSpc>
              <a:buFontTx/>
              <a:buNone/>
            </a:pPr>
            <a:r>
              <a:rPr lang="en-US" altLang="en-US" sz="1800" b="1"/>
              <a:t>P </a:t>
            </a:r>
            <a:r>
              <a:rPr lang="en-US" altLang="en-US" sz="1800"/>
              <a:t>(X</a:t>
            </a:r>
            <a:r>
              <a:rPr lang="en-US" altLang="en-US" sz="1800" baseline="-25000"/>
              <a:t>i </a:t>
            </a:r>
            <a:r>
              <a:rPr lang="en-US" altLang="en-US" sz="1800"/>
              <a:t>| Parents (X</a:t>
            </a:r>
            <a:r>
              <a:rPr lang="en-US" altLang="en-US" sz="1800" baseline="-25000"/>
              <a:t>i</a:t>
            </a:r>
            <a:r>
              <a:rPr lang="en-US" altLang="en-US" sz="1800"/>
              <a:t>))</a:t>
            </a:r>
          </a:p>
          <a:p>
            <a:pPr lvl="2" algn="ctr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400"/>
              <a:t>In the simplest case, conditional distribution represented as a </a:t>
            </a:r>
            <a:r>
              <a:rPr lang="en-US" altLang="en-US" sz="2400">
                <a:solidFill>
                  <a:schemeClr val="accent2"/>
                </a:solidFill>
              </a:rPr>
              <a:t>conditional probability table</a:t>
            </a:r>
            <a:r>
              <a:rPr lang="en-US" altLang="en-US" sz="2400"/>
              <a:t> (CPT) giving the distribution over </a:t>
            </a:r>
            <a:r>
              <a:rPr lang="en-US" altLang="en-US" sz="2400" i="1"/>
              <a:t>X</a:t>
            </a:r>
            <a:r>
              <a:rPr lang="en-US" altLang="en-US" sz="2400" i="1" baseline="-25000"/>
              <a:t>i</a:t>
            </a:r>
            <a:r>
              <a:rPr lang="en-US" altLang="en-US" sz="2400"/>
              <a:t> for each combination of parent values</a:t>
            </a:r>
          </a:p>
        </p:txBody>
      </p:sp>
    </p:spTree>
    <p:extLst>
      <p:ext uri="{BB962C8B-B14F-4D97-AF65-F5344CB8AC3E}">
        <p14:creationId xmlns:p14="http://schemas.microsoft.com/office/powerpoint/2010/main" val="4189714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9ED40A0-3A47-47D4-83C1-858F5BF16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094F849-DDC7-45D3-951D-64DA15F64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Topology of network encodes conditional independence assertions: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Weather</a:t>
            </a:r>
            <a:r>
              <a:rPr lang="en-US" altLang="en-US" sz="2400"/>
              <a:t> is independent of the other variables</a:t>
            </a:r>
          </a:p>
          <a:p>
            <a:pPr>
              <a:lnSpc>
                <a:spcPct val="90000"/>
              </a:lnSpc>
            </a:pPr>
            <a:r>
              <a:rPr lang="en-US" altLang="en-US" sz="2400" i="1"/>
              <a:t>Toothache</a:t>
            </a:r>
            <a:r>
              <a:rPr lang="en-US" altLang="en-US" sz="2400"/>
              <a:t> and </a:t>
            </a:r>
            <a:r>
              <a:rPr lang="en-US" altLang="en-US" sz="2400" i="1"/>
              <a:t>Catch</a:t>
            </a:r>
            <a:r>
              <a:rPr lang="en-US" altLang="en-US" sz="2400"/>
              <a:t> are conditionally independent given </a:t>
            </a:r>
            <a:r>
              <a:rPr lang="en-US" altLang="en-US" sz="2400" i="1"/>
              <a:t>Cavity</a:t>
            </a:r>
            <a:endParaRPr lang="en-US" altLang="en-US" sz="2400"/>
          </a:p>
        </p:txBody>
      </p:sp>
      <p:pic>
        <p:nvPicPr>
          <p:cNvPr id="6148" name="Picture 4" descr="dentist-network">
            <a:extLst>
              <a:ext uri="{FF2B5EF4-FFF2-40B4-BE49-F238E27FC236}">
                <a16:creationId xmlns:a16="http://schemas.microsoft.com/office/drawing/2014/main" id="{1B87F00B-AEC4-4B16-9E70-526B7941C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1"/>
            <a:ext cx="4419600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9052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5EFD5B-2FC6-4C0F-82B1-3F1B153AB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F036694-9513-4BDF-954D-0CC4BAD96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I'm at work, neighbor John calls to say my alarm is ringing, but neighbor Mary doesn't call. Sometimes it's set off by minor earthquakes. Is there a burglar?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Variables: </a:t>
            </a:r>
            <a:r>
              <a:rPr lang="en-US" altLang="en-US" sz="1800" i="1"/>
              <a:t>Burglary</a:t>
            </a:r>
            <a:r>
              <a:rPr lang="en-US" altLang="en-US" sz="1800"/>
              <a:t>, </a:t>
            </a:r>
            <a:r>
              <a:rPr lang="en-US" altLang="en-US" sz="1800" i="1"/>
              <a:t>Earthquake</a:t>
            </a:r>
            <a:r>
              <a:rPr lang="en-US" altLang="en-US" sz="1800"/>
              <a:t>, </a:t>
            </a:r>
            <a:r>
              <a:rPr lang="en-US" altLang="en-US" sz="1800" i="1"/>
              <a:t>Alarm</a:t>
            </a:r>
            <a:r>
              <a:rPr lang="en-US" altLang="en-US" sz="1800"/>
              <a:t>, </a:t>
            </a:r>
            <a:r>
              <a:rPr lang="en-US" altLang="en-US" sz="1800" i="1"/>
              <a:t>JohnCalls</a:t>
            </a:r>
            <a:r>
              <a:rPr lang="en-US" altLang="en-US" sz="1800"/>
              <a:t>, </a:t>
            </a:r>
            <a:r>
              <a:rPr lang="en-US" altLang="en-US" sz="1800" i="1"/>
              <a:t>MaryCalls</a:t>
            </a: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Network topology reflects "causal" knowledge: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A burglar can set the alarm off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An earthquake can set the alarm off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The alarm can cause Mary to call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The alarm can cause John to call</a:t>
            </a:r>
          </a:p>
        </p:txBody>
      </p:sp>
    </p:spTree>
    <p:extLst>
      <p:ext uri="{BB962C8B-B14F-4D97-AF65-F5344CB8AC3E}">
        <p14:creationId xmlns:p14="http://schemas.microsoft.com/office/powerpoint/2010/main" val="20540140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5B3A27B-E738-4BD9-BD61-D7E8F5A33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contd.</a:t>
            </a:r>
          </a:p>
        </p:txBody>
      </p:sp>
      <p:pic>
        <p:nvPicPr>
          <p:cNvPr id="8196" name="Picture 4" descr="burglary2">
            <a:extLst>
              <a:ext uri="{FF2B5EF4-FFF2-40B4-BE49-F238E27FC236}">
                <a16:creationId xmlns:a16="http://schemas.microsoft.com/office/drawing/2014/main" id="{754B4BF0-4F96-482D-8164-A97047FA1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7772400" cy="42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9220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9BF26D7-071A-4232-891D-93632B03F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Compactness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0CD0415-79E9-4429-8C77-7538DCD55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A CPT for Boolean </a:t>
            </a:r>
            <a:r>
              <a:rPr lang="en-US" altLang="en-US" sz="1800" i="1"/>
              <a:t>X</a:t>
            </a:r>
            <a:r>
              <a:rPr lang="en-US" altLang="en-US" sz="1800" i="1" baseline="-25000"/>
              <a:t>i</a:t>
            </a:r>
            <a:r>
              <a:rPr lang="en-US" altLang="en-US" sz="1800"/>
              <a:t> with </a:t>
            </a:r>
            <a:r>
              <a:rPr lang="en-US" altLang="en-US" sz="1800" i="1"/>
              <a:t>k</a:t>
            </a:r>
            <a:r>
              <a:rPr lang="en-US" altLang="en-US" sz="1800"/>
              <a:t> Boolean parents has </a:t>
            </a:r>
            <a:r>
              <a:rPr lang="en-US" altLang="en-US" sz="1800" i="1"/>
              <a:t>2</a:t>
            </a:r>
            <a:r>
              <a:rPr lang="en-US" altLang="en-US" sz="1800" i="1" baseline="30000"/>
              <a:t>k</a:t>
            </a:r>
            <a:r>
              <a:rPr lang="en-US" altLang="en-US" sz="1800"/>
              <a:t> rows for the combinations of parent values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Each row requires one number </a:t>
            </a:r>
            <a:r>
              <a:rPr lang="en-US" altLang="en-US" sz="1800" i="1"/>
              <a:t>p</a:t>
            </a:r>
            <a:r>
              <a:rPr lang="en-US" altLang="en-US" sz="1800"/>
              <a:t> for </a:t>
            </a:r>
            <a:r>
              <a:rPr lang="en-US" altLang="en-US" sz="1800" i="1"/>
              <a:t>X</a:t>
            </a:r>
            <a:r>
              <a:rPr lang="en-US" altLang="en-US" sz="1800" i="1" baseline="-25000"/>
              <a:t>i</a:t>
            </a:r>
            <a:r>
              <a:rPr lang="en-US" altLang="en-US" sz="1800" i="1"/>
              <a:t> = true</a:t>
            </a:r>
            <a:br>
              <a:rPr lang="en-US" altLang="en-US" sz="1800" i="1"/>
            </a:br>
            <a:r>
              <a:rPr lang="en-US" altLang="en-US" sz="1800"/>
              <a:t>(the number for  </a:t>
            </a:r>
            <a:r>
              <a:rPr lang="en-US" altLang="en-US" sz="1800" i="1"/>
              <a:t>X</a:t>
            </a:r>
            <a:r>
              <a:rPr lang="en-US" altLang="en-US" sz="1800" i="1" baseline="-25000"/>
              <a:t>i</a:t>
            </a:r>
            <a:r>
              <a:rPr lang="en-US" altLang="en-US" sz="1800"/>
              <a:t> = </a:t>
            </a:r>
            <a:r>
              <a:rPr lang="en-US" altLang="en-US" sz="1800" i="1"/>
              <a:t>false</a:t>
            </a:r>
            <a:r>
              <a:rPr lang="en-US" altLang="en-US" sz="1800"/>
              <a:t> is just </a:t>
            </a:r>
            <a:r>
              <a:rPr lang="en-US" altLang="en-US" sz="1800" i="1"/>
              <a:t>1-p</a:t>
            </a:r>
            <a:r>
              <a:rPr lang="en-US" altLang="en-US" sz="1800"/>
              <a:t>)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If each variable has no more than </a:t>
            </a:r>
            <a:r>
              <a:rPr lang="en-US" altLang="en-US" sz="1800" i="1"/>
              <a:t>k</a:t>
            </a:r>
            <a:r>
              <a:rPr lang="en-US" altLang="en-US" sz="1800"/>
              <a:t> parents, the complete network requires </a:t>
            </a:r>
            <a:r>
              <a:rPr lang="en-US" altLang="en-US" sz="1800" i="1">
                <a:solidFill>
                  <a:schemeClr val="accent2"/>
                </a:solidFill>
              </a:rPr>
              <a:t>O(n </a:t>
            </a:r>
            <a:r>
              <a:rPr lang="en-US" altLang="en-US" sz="1800" i="1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1800">
                <a:solidFill>
                  <a:schemeClr val="accent2"/>
                </a:solidFill>
              </a:rPr>
              <a:t> 2</a:t>
            </a:r>
            <a:r>
              <a:rPr lang="en-US" altLang="en-US" sz="1800" baseline="30000">
                <a:solidFill>
                  <a:schemeClr val="accent2"/>
                </a:solidFill>
              </a:rPr>
              <a:t>k</a:t>
            </a:r>
            <a:r>
              <a:rPr lang="en-US" altLang="en-US" sz="1800">
                <a:solidFill>
                  <a:schemeClr val="accent2"/>
                </a:solidFill>
              </a:rPr>
              <a:t>)</a:t>
            </a:r>
            <a:r>
              <a:rPr lang="en-US" altLang="en-US" sz="1800"/>
              <a:t> numbers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I.e., grows linearly with </a:t>
            </a:r>
            <a:r>
              <a:rPr lang="en-US" altLang="en-US" sz="1800" i="1"/>
              <a:t>n</a:t>
            </a:r>
            <a:r>
              <a:rPr lang="en-US" altLang="en-US" sz="1800"/>
              <a:t>, vs. </a:t>
            </a:r>
            <a:r>
              <a:rPr lang="en-US" altLang="en-US" sz="1800" i="1">
                <a:solidFill>
                  <a:schemeClr val="accent2"/>
                </a:solidFill>
              </a:rPr>
              <a:t>O(2</a:t>
            </a:r>
            <a:r>
              <a:rPr lang="en-US" altLang="en-US" sz="1800" i="1" baseline="30000">
                <a:solidFill>
                  <a:schemeClr val="accent2"/>
                </a:solidFill>
              </a:rPr>
              <a:t>n</a:t>
            </a:r>
            <a:r>
              <a:rPr lang="en-US" altLang="en-US" sz="1800" i="1">
                <a:solidFill>
                  <a:schemeClr val="accent2"/>
                </a:solidFill>
              </a:rPr>
              <a:t>)</a:t>
            </a:r>
            <a:r>
              <a:rPr lang="en-US" altLang="en-US" sz="1800" i="1"/>
              <a:t> </a:t>
            </a:r>
            <a:r>
              <a:rPr lang="en-US" altLang="en-US" sz="1800"/>
              <a:t>for the full joint distribution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For burglary net, 1 + 1 + 4 + 2 + 2 = 10 numbers (vs. 2</a:t>
            </a:r>
            <a:r>
              <a:rPr lang="en-US" altLang="en-US" sz="1800" baseline="30000"/>
              <a:t>5</a:t>
            </a:r>
            <a:r>
              <a:rPr lang="en-US" altLang="en-US" sz="1800"/>
              <a:t>-1 = 31)</a:t>
            </a:r>
          </a:p>
        </p:txBody>
      </p:sp>
      <p:pic>
        <p:nvPicPr>
          <p:cNvPr id="9220" name="Picture 4" descr="burglary-small">
            <a:extLst>
              <a:ext uri="{FF2B5EF4-FFF2-40B4-BE49-F238E27FC236}">
                <a16:creationId xmlns:a16="http://schemas.microsoft.com/office/drawing/2014/main" id="{A722382B-D454-4030-8E83-DE153A800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1981201"/>
            <a:ext cx="12096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8430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13820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33C015C-770F-43B1-8893-EF74D67D1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Semantics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D5B0D17-D53C-4869-837A-6352EBCFC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/>
              <a:t>The full joint distribution is defined as the product of the local conditional distributions:
</a:t>
            </a:r>
          </a:p>
          <a:p>
            <a:pPr>
              <a:buFontTx/>
              <a:buNone/>
            </a:pPr>
            <a:r>
              <a:rPr lang="en-US" altLang="en-US" sz="2000" b="1"/>
              <a:t>		</a:t>
            </a:r>
            <a:r>
              <a:rPr lang="en-US" altLang="en-US" sz="2000" b="1" i="1"/>
              <a:t>P </a:t>
            </a:r>
            <a:r>
              <a:rPr lang="en-US" altLang="en-US" sz="2000" i="1"/>
              <a:t>(X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… ,X</a:t>
            </a:r>
            <a:r>
              <a:rPr lang="en-US" altLang="en-US" sz="2000" i="1" baseline="-25000"/>
              <a:t>n</a:t>
            </a:r>
            <a:r>
              <a:rPr lang="en-US" altLang="en-US" sz="2000" i="1"/>
              <a:t>) = </a:t>
            </a:r>
            <a:r>
              <a:rPr lang="el-GR" altLang="en-US" sz="2000" i="1">
                <a:cs typeface="Arial" panose="020B0604020202020204" pitchFamily="34" charset="0"/>
              </a:rPr>
              <a:t>π</a:t>
            </a:r>
            <a:r>
              <a:rPr lang="en-US" altLang="en-US" sz="2000" i="1" baseline="-25000"/>
              <a:t>i = 1</a:t>
            </a:r>
            <a:r>
              <a:rPr lang="en-US" altLang="en-US" sz="2000" i="1"/>
              <a:t> </a:t>
            </a:r>
            <a:r>
              <a:rPr lang="en-US" altLang="en-US" sz="2000" b="1" i="1"/>
              <a:t>P</a:t>
            </a:r>
            <a:r>
              <a:rPr lang="en-US" altLang="en-US" sz="2000" i="1"/>
              <a:t> (X</a:t>
            </a:r>
            <a:r>
              <a:rPr lang="en-US" altLang="en-US" sz="2000" i="1" baseline="-25000"/>
              <a:t>i </a:t>
            </a:r>
            <a:r>
              <a:rPr lang="en-US" altLang="en-US" sz="2000" i="1"/>
              <a:t>| Parents(X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))
</a:t>
            </a:r>
          </a:p>
          <a:p>
            <a:pPr lvl="4"/>
            <a:endParaRPr lang="en-US" altLang="en-US" sz="1400"/>
          </a:p>
          <a:p>
            <a:pPr>
              <a:buFontTx/>
              <a:buNone/>
            </a:pPr>
            <a:r>
              <a:rPr lang="en-US" altLang="en-US" sz="2000"/>
              <a:t>e.g., </a:t>
            </a:r>
            <a:r>
              <a:rPr lang="en-US" altLang="en-US" sz="2000" b="1" i="1"/>
              <a:t>P</a:t>
            </a:r>
            <a:r>
              <a:rPr lang="en-US" altLang="en-US" sz="2000" i="1"/>
              <a:t>(j </a:t>
            </a:r>
            <a:r>
              <a:rPr lang="en-US" altLang="en-US" sz="2000" i="1">
                <a:sym typeface="Symbol" panose="05050102010706020507" pitchFamily="18" charset="2"/>
              </a:rPr>
              <a:t></a:t>
            </a:r>
            <a:r>
              <a:rPr lang="en-US" altLang="en-US" sz="2000" i="1"/>
              <a:t> m </a:t>
            </a:r>
            <a:r>
              <a:rPr lang="en-US" altLang="en-US" sz="2000" i="1">
                <a:sym typeface="Symbol" panose="05050102010706020507" pitchFamily="18" charset="2"/>
              </a:rPr>
              <a:t></a:t>
            </a:r>
            <a:r>
              <a:rPr lang="en-US" altLang="en-US" sz="2000" i="1"/>
              <a:t> a </a:t>
            </a:r>
            <a:r>
              <a:rPr lang="en-US" altLang="en-US" sz="2000" i="1">
                <a:sym typeface="Symbol" panose="05050102010706020507" pitchFamily="18" charset="2"/>
              </a:rPr>
              <a:t></a:t>
            </a:r>
            <a:r>
              <a:rPr lang="en-US" altLang="en-US" sz="2000" i="1"/>
              <a:t> </a:t>
            </a:r>
            <a:r>
              <a:rPr lang="en-US" altLang="en-US" sz="2000" i="1">
                <a:sym typeface="Symbol" panose="05050102010706020507" pitchFamily="18" charset="2"/>
              </a:rPr>
              <a:t></a:t>
            </a:r>
            <a:r>
              <a:rPr lang="en-US" altLang="en-US" sz="2000" i="1"/>
              <a:t>b </a:t>
            </a:r>
            <a:r>
              <a:rPr lang="en-US" altLang="en-US" sz="2000" i="1">
                <a:sym typeface="Symbol" panose="05050102010706020507" pitchFamily="18" charset="2"/>
              </a:rPr>
              <a:t></a:t>
            </a:r>
            <a:r>
              <a:rPr lang="en-US" altLang="en-US" sz="2000" i="1"/>
              <a:t> </a:t>
            </a:r>
            <a:r>
              <a:rPr lang="en-US" altLang="en-US" sz="2000" i="1">
                <a:sym typeface="Symbol" panose="05050102010706020507" pitchFamily="18" charset="2"/>
              </a:rPr>
              <a:t></a:t>
            </a:r>
            <a:r>
              <a:rPr lang="en-US" altLang="en-US" sz="2000" i="1"/>
              <a:t>e)
</a:t>
            </a:r>
          </a:p>
          <a:p>
            <a:pPr>
              <a:buFontTx/>
              <a:buNone/>
            </a:pPr>
            <a:r>
              <a:rPr lang="en-US" altLang="en-US" sz="2000" i="1"/>
              <a:t>	= </a:t>
            </a:r>
            <a:r>
              <a:rPr lang="en-US" altLang="en-US" sz="2000" b="1" i="1"/>
              <a:t>P </a:t>
            </a:r>
            <a:r>
              <a:rPr lang="en-US" altLang="en-US" sz="2000" i="1"/>
              <a:t>(j | a) </a:t>
            </a:r>
            <a:r>
              <a:rPr lang="en-US" altLang="en-US" sz="2000" b="1" i="1"/>
              <a:t>P </a:t>
            </a:r>
            <a:r>
              <a:rPr lang="en-US" altLang="en-US" sz="2000" i="1"/>
              <a:t>(m | a) </a:t>
            </a:r>
            <a:r>
              <a:rPr lang="en-US" altLang="en-US" sz="2000" b="1" i="1"/>
              <a:t>P </a:t>
            </a:r>
            <a:r>
              <a:rPr lang="en-US" altLang="en-US" sz="2000" i="1"/>
              <a:t>(a | </a:t>
            </a:r>
            <a:r>
              <a:rPr lang="en-US" altLang="en-US" sz="2000" i="1">
                <a:sym typeface="Symbol" panose="05050102010706020507" pitchFamily="18" charset="2"/>
              </a:rPr>
              <a:t></a:t>
            </a:r>
            <a:r>
              <a:rPr lang="en-US" altLang="en-US" sz="2000" i="1"/>
              <a:t>b, </a:t>
            </a:r>
            <a:r>
              <a:rPr lang="en-US" altLang="en-US" sz="2000" i="1">
                <a:sym typeface="Symbol" panose="05050102010706020507" pitchFamily="18" charset="2"/>
              </a:rPr>
              <a:t></a:t>
            </a:r>
            <a:r>
              <a:rPr lang="en-US" altLang="en-US" sz="2000" i="1"/>
              <a:t>e) </a:t>
            </a:r>
            <a:r>
              <a:rPr lang="en-US" altLang="en-US" sz="2000" b="1" i="1"/>
              <a:t>P </a:t>
            </a:r>
            <a:r>
              <a:rPr lang="en-US" altLang="en-US" sz="2000" i="1"/>
              <a:t>(</a:t>
            </a:r>
            <a:r>
              <a:rPr lang="en-US" altLang="en-US" sz="2000" i="1">
                <a:sym typeface="Symbol" panose="05050102010706020507" pitchFamily="18" charset="2"/>
              </a:rPr>
              <a:t></a:t>
            </a:r>
            <a:r>
              <a:rPr lang="en-US" altLang="en-US" sz="2000" i="1"/>
              <a:t>b) </a:t>
            </a:r>
            <a:r>
              <a:rPr lang="en-US" altLang="en-US" sz="2000" b="1" i="1"/>
              <a:t>P </a:t>
            </a:r>
            <a:r>
              <a:rPr lang="en-US" altLang="en-US" sz="2000" i="1"/>
              <a:t>(</a:t>
            </a:r>
            <a:r>
              <a:rPr lang="en-US" altLang="en-US" sz="2000" i="1">
                <a:sym typeface="Symbol" panose="05050102010706020507" pitchFamily="18" charset="2"/>
              </a:rPr>
              <a:t></a:t>
            </a:r>
            <a:r>
              <a:rPr lang="en-US" altLang="en-US" sz="2000" i="1"/>
              <a:t>e)
</a:t>
            </a:r>
          </a:p>
          <a:p>
            <a:pPr>
              <a:buFontTx/>
              <a:buNone/>
            </a:pPr>
            <a:r>
              <a:rPr lang="en-US" altLang="en-US" sz="2000"/>
              <a:t>
</a:t>
            </a:r>
          </a:p>
        </p:txBody>
      </p:sp>
      <p:pic>
        <p:nvPicPr>
          <p:cNvPr id="10244" name="Picture 4" descr="burglary-small">
            <a:extLst>
              <a:ext uri="{FF2B5EF4-FFF2-40B4-BE49-F238E27FC236}">
                <a16:creationId xmlns:a16="http://schemas.microsoft.com/office/drawing/2014/main" id="{37EE5EC7-7390-4FFC-A8E5-E17EF3F14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2209801"/>
            <a:ext cx="12096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7">
            <a:extLst>
              <a:ext uri="{FF2B5EF4-FFF2-40B4-BE49-F238E27FC236}">
                <a16:creationId xmlns:a16="http://schemas.microsoft.com/office/drawing/2014/main" id="{2C18492A-2E04-4426-873B-F0EEA76E4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9" y="2209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47446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53784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3524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050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347</Words>
  <Application>Microsoft Office PowerPoint</Application>
  <PresentationFormat>Widescreen</PresentationFormat>
  <Paragraphs>132</Paragraphs>
  <Slides>106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12" baseType="lpstr">
      <vt:lpstr>Arial</vt:lpstr>
      <vt:lpstr>Calibri</vt:lpstr>
      <vt:lpstr>Calibri Light</vt:lpstr>
      <vt:lpstr>Symbol</vt:lpstr>
      <vt:lpstr>Times New Roman</vt:lpstr>
      <vt:lpstr>Office Theme</vt:lpstr>
      <vt:lpstr>Chapter 01</vt:lpstr>
      <vt:lpstr>Bayesian networks </vt:lpstr>
      <vt:lpstr>Outline</vt:lpstr>
      <vt:lpstr>Bayesian networks</vt:lpstr>
      <vt:lpstr>Example</vt:lpstr>
      <vt:lpstr>Example</vt:lpstr>
      <vt:lpstr>Example contd.</vt:lpstr>
      <vt:lpstr>Compactness</vt:lpstr>
      <vt:lpstr>Semantics</vt:lpstr>
      <vt:lpstr>Constructing Bayesian networks</vt:lpstr>
      <vt:lpstr>Example</vt:lpstr>
      <vt:lpstr>Example</vt:lpstr>
      <vt:lpstr>Example</vt:lpstr>
      <vt:lpstr>Example</vt:lpstr>
      <vt:lpstr>Example</vt:lpstr>
      <vt:lpstr>Example contd.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17</cp:revision>
  <dcterms:created xsi:type="dcterms:W3CDTF">2016-10-13T00:10:31Z</dcterms:created>
  <dcterms:modified xsi:type="dcterms:W3CDTF">2018-07-30T00:54:42Z</dcterms:modified>
</cp:coreProperties>
</file>