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2" r:id="rId12"/>
    <p:sldId id="266" r:id="rId13"/>
    <p:sldId id="269" r:id="rId14"/>
    <p:sldId id="270" r:id="rId15"/>
    <p:sldId id="271" r:id="rId16"/>
    <p:sldId id="268" r:id="rId17"/>
    <p:sldId id="267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94" r:id="rId28"/>
    <p:sldId id="295" r:id="rId29"/>
    <p:sldId id="296" r:id="rId30"/>
    <p:sldId id="297" r:id="rId31"/>
    <p:sldId id="298" r:id="rId32"/>
    <p:sldId id="299" r:id="rId33"/>
    <p:sldId id="300" r:id="rId34"/>
    <p:sldId id="301" r:id="rId35"/>
    <p:sldId id="302" r:id="rId36"/>
    <p:sldId id="303" r:id="rId37"/>
    <p:sldId id="304" r:id="rId38"/>
    <p:sldId id="305" r:id="rId39"/>
    <p:sldId id="306" r:id="rId40"/>
    <p:sldId id="307" r:id="rId41"/>
    <p:sldId id="308" r:id="rId42"/>
    <p:sldId id="309" r:id="rId43"/>
    <p:sldId id="310" r:id="rId44"/>
    <p:sldId id="311" r:id="rId45"/>
    <p:sldId id="312" r:id="rId46"/>
    <p:sldId id="313" r:id="rId47"/>
    <p:sldId id="314" r:id="rId48"/>
    <p:sldId id="315" r:id="rId49"/>
    <p:sldId id="316" r:id="rId50"/>
    <p:sldId id="317" r:id="rId51"/>
    <p:sldId id="318" r:id="rId52"/>
    <p:sldId id="319" r:id="rId53"/>
    <p:sldId id="320" r:id="rId54"/>
    <p:sldId id="321" r:id="rId55"/>
    <p:sldId id="322" r:id="rId56"/>
    <p:sldId id="323" r:id="rId57"/>
    <p:sldId id="324" r:id="rId58"/>
    <p:sldId id="325" r:id="rId59"/>
    <p:sldId id="326" r:id="rId60"/>
    <p:sldId id="327" r:id="rId61"/>
    <p:sldId id="328" r:id="rId62"/>
    <p:sldId id="329" r:id="rId63"/>
    <p:sldId id="330" r:id="rId64"/>
    <p:sldId id="331" r:id="rId65"/>
    <p:sldId id="332" r:id="rId66"/>
    <p:sldId id="333" r:id="rId67"/>
    <p:sldId id="334" r:id="rId68"/>
    <p:sldId id="335" r:id="rId69"/>
    <p:sldId id="336" r:id="rId70"/>
    <p:sldId id="337" r:id="rId71"/>
    <p:sldId id="338" r:id="rId72"/>
    <p:sldId id="339" r:id="rId73"/>
    <p:sldId id="340" r:id="rId74"/>
    <p:sldId id="341" r:id="rId75"/>
    <p:sldId id="342" r:id="rId76"/>
    <p:sldId id="343" r:id="rId77"/>
    <p:sldId id="344" r:id="rId78"/>
    <p:sldId id="345" r:id="rId79"/>
    <p:sldId id="346" r:id="rId80"/>
    <p:sldId id="347" r:id="rId81"/>
    <p:sldId id="348" r:id="rId82"/>
    <p:sldId id="349" r:id="rId83"/>
    <p:sldId id="350" r:id="rId84"/>
    <p:sldId id="351" r:id="rId85"/>
    <p:sldId id="352" r:id="rId86"/>
    <p:sldId id="353" r:id="rId87"/>
    <p:sldId id="354" r:id="rId88"/>
    <p:sldId id="355" r:id="rId89"/>
    <p:sldId id="356" r:id="rId90"/>
    <p:sldId id="357" r:id="rId91"/>
    <p:sldId id="358" r:id="rId92"/>
    <p:sldId id="359" r:id="rId93"/>
    <p:sldId id="360" r:id="rId94"/>
    <p:sldId id="361" r:id="rId95"/>
    <p:sldId id="362" r:id="rId96"/>
    <p:sldId id="363" r:id="rId97"/>
    <p:sldId id="364" r:id="rId98"/>
    <p:sldId id="365" r:id="rId99"/>
    <p:sldId id="366" r:id="rId100"/>
    <p:sldId id="367" r:id="rId101"/>
    <p:sldId id="368" r:id="rId102"/>
    <p:sldId id="369" r:id="rId103"/>
    <p:sldId id="370" r:id="rId104"/>
    <p:sldId id="371" r:id="rId105"/>
    <p:sldId id="372" r:id="rId106"/>
    <p:sldId id="373" r:id="rId10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2" d="100"/>
          <a:sy n="52" d="100"/>
        </p:scale>
        <p:origin x="77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viewProps" Target="viewProp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2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9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8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2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0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5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5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1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5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6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4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0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01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Artificial Intelligence</a:t>
            </a:r>
          </a:p>
        </p:txBody>
      </p:sp>
    </p:spTree>
    <p:extLst>
      <p:ext uri="{BB962C8B-B14F-4D97-AF65-F5344CB8AC3E}">
        <p14:creationId xmlns:p14="http://schemas.microsoft.com/office/powerpoint/2010/main" val="3132188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8D278C7-4C9B-49CB-95C4-882CE2F3A0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Constructing Bayesian networks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13A18AA0-F917-41FB-B7D4-182DD9D77B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000"/>
              <a:t>1. Choose an ordering of variables </a:t>
            </a:r>
            <a:r>
              <a:rPr lang="en-US" altLang="en-US" sz="2000" i="1"/>
              <a:t>X</a:t>
            </a:r>
            <a:r>
              <a:rPr lang="en-US" altLang="en-US" sz="2000" i="1" baseline="-25000"/>
              <a:t>1</a:t>
            </a:r>
            <a:r>
              <a:rPr lang="en-US" altLang="en-US" sz="2000"/>
              <a:t>, … ,</a:t>
            </a:r>
            <a:r>
              <a:rPr lang="en-US" altLang="en-US" sz="2000" i="1"/>
              <a:t>X</a:t>
            </a:r>
            <a:r>
              <a:rPr lang="en-US" altLang="en-US" sz="2000" i="1" baseline="-25000"/>
              <a:t>n</a:t>
            </a:r>
            <a:endParaRPr lang="en-US" altLang="en-US" sz="2000"/>
          </a:p>
          <a:p>
            <a:pPr>
              <a:lnSpc>
                <a:spcPct val="90000"/>
              </a:lnSpc>
            </a:pPr>
            <a:r>
              <a:rPr lang="en-US" altLang="en-US" sz="2000"/>
              <a:t>2. For </a:t>
            </a:r>
            <a:r>
              <a:rPr lang="en-US" altLang="en-US" sz="2000" i="1"/>
              <a:t>i</a:t>
            </a:r>
            <a:r>
              <a:rPr lang="en-US" altLang="en-US" sz="2000"/>
              <a:t> = 1 to </a:t>
            </a:r>
            <a:r>
              <a:rPr lang="en-US" altLang="en-US" sz="2000" i="1"/>
              <a:t>n</a:t>
            </a:r>
            <a:endParaRPr lang="en-US" altLang="en-US" sz="2000"/>
          </a:p>
          <a:p>
            <a:pPr lvl="1">
              <a:lnSpc>
                <a:spcPct val="90000"/>
              </a:lnSpc>
            </a:pPr>
            <a:r>
              <a:rPr lang="en-US" altLang="en-US" sz="1800"/>
              <a:t>add </a:t>
            </a:r>
            <a:r>
              <a:rPr lang="en-US" altLang="en-US" sz="1800" i="1"/>
              <a:t>X</a:t>
            </a:r>
            <a:r>
              <a:rPr lang="en-US" altLang="en-US" sz="1800" i="1" baseline="-25000"/>
              <a:t>i</a:t>
            </a:r>
            <a:r>
              <a:rPr lang="en-US" altLang="en-US" sz="1800"/>
              <a:t> to the network
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select parents from </a:t>
            </a:r>
            <a:r>
              <a:rPr lang="en-US" altLang="en-US" sz="1800" i="1"/>
              <a:t>X</a:t>
            </a:r>
            <a:r>
              <a:rPr lang="en-US" altLang="en-US" sz="1800" i="1" baseline="-25000"/>
              <a:t>1</a:t>
            </a:r>
            <a:r>
              <a:rPr lang="en-US" altLang="en-US" sz="1800" i="1"/>
              <a:t>, … ,X</a:t>
            </a:r>
            <a:r>
              <a:rPr lang="en-US" altLang="en-US" sz="1800" i="1" baseline="-25000"/>
              <a:t>i-1</a:t>
            </a:r>
            <a:r>
              <a:rPr lang="en-US" altLang="en-US" sz="1800"/>
              <a:t> such that</a:t>
            </a:r>
          </a:p>
          <a:p>
            <a:pPr lvl="1" algn="ctr">
              <a:lnSpc>
                <a:spcPct val="90000"/>
              </a:lnSpc>
              <a:buFontTx/>
              <a:buNone/>
            </a:pPr>
            <a:r>
              <a:rPr lang="fr-FR" altLang="en-US" sz="1800"/>
              <a:t>	</a:t>
            </a:r>
            <a:r>
              <a:rPr lang="fr-FR" altLang="en-US" sz="1800" b="1" i="1"/>
              <a:t>P</a:t>
            </a:r>
            <a:r>
              <a:rPr lang="fr-FR" altLang="en-US" sz="1800" i="1"/>
              <a:t> (X</a:t>
            </a:r>
            <a:r>
              <a:rPr lang="fr-FR" altLang="en-US" sz="1800" i="1" baseline="-25000"/>
              <a:t>i</a:t>
            </a:r>
            <a:r>
              <a:rPr lang="fr-FR" altLang="en-US" sz="1800" i="1"/>
              <a:t> | Parents(X</a:t>
            </a:r>
            <a:r>
              <a:rPr lang="fr-FR" altLang="en-US" sz="1800" i="1" baseline="-25000"/>
              <a:t>i</a:t>
            </a:r>
            <a:r>
              <a:rPr lang="fr-FR" altLang="en-US" sz="1800" i="1"/>
              <a:t>)) = </a:t>
            </a:r>
            <a:r>
              <a:rPr lang="fr-FR" altLang="en-US" sz="1800" b="1" i="1"/>
              <a:t>P</a:t>
            </a:r>
            <a:r>
              <a:rPr lang="fr-FR" altLang="en-US" sz="1800" i="1"/>
              <a:t> (X</a:t>
            </a:r>
            <a:r>
              <a:rPr lang="fr-FR" altLang="en-US" sz="1800" i="1" baseline="-25000"/>
              <a:t>i</a:t>
            </a:r>
            <a:r>
              <a:rPr lang="fr-FR" altLang="en-US" sz="1800" i="1"/>
              <a:t> | X</a:t>
            </a:r>
            <a:r>
              <a:rPr lang="fr-FR" altLang="en-US" sz="1800" i="1" baseline="-25000"/>
              <a:t>1</a:t>
            </a:r>
            <a:r>
              <a:rPr lang="fr-FR" altLang="en-US" sz="1800" i="1"/>
              <a:t>, ... X</a:t>
            </a:r>
            <a:r>
              <a:rPr lang="fr-FR" altLang="en-US" sz="1800" i="1" baseline="-25000"/>
              <a:t>i-1</a:t>
            </a:r>
            <a:r>
              <a:rPr lang="fr-FR" altLang="en-US" sz="1800" i="1"/>
              <a:t>)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sz="1800" i="1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/>
              <a:t>This choice of parents guarantees:
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 i="1"/>
              <a:t>P</a:t>
            </a:r>
            <a:r>
              <a:rPr lang="en-US" altLang="en-US" sz="2000" i="1"/>
              <a:t> (X</a:t>
            </a:r>
            <a:r>
              <a:rPr lang="en-US" altLang="en-US" sz="2000" i="1" baseline="-25000"/>
              <a:t>1</a:t>
            </a:r>
            <a:r>
              <a:rPr lang="en-US" altLang="en-US" sz="2000" i="1"/>
              <a:t>, … ,X</a:t>
            </a:r>
            <a:r>
              <a:rPr lang="en-US" altLang="en-US" sz="2000" i="1" baseline="-25000"/>
              <a:t>n</a:t>
            </a:r>
            <a:r>
              <a:rPr lang="en-US" altLang="en-US" sz="2000" i="1"/>
              <a:t>) 	= </a:t>
            </a:r>
            <a:r>
              <a:rPr lang="el-GR" altLang="en-US" sz="2000" i="1">
                <a:cs typeface="Arial" panose="020B0604020202020204" pitchFamily="34" charset="0"/>
              </a:rPr>
              <a:t>π</a:t>
            </a:r>
            <a:r>
              <a:rPr lang="en-US" altLang="en-US" sz="2000" i="1" baseline="-25000"/>
              <a:t>i =1</a:t>
            </a:r>
            <a:r>
              <a:rPr lang="en-US" altLang="en-US" sz="2000" i="1"/>
              <a:t> </a:t>
            </a:r>
            <a:r>
              <a:rPr lang="en-US" altLang="en-US" sz="2000" b="1" i="1"/>
              <a:t>P</a:t>
            </a:r>
            <a:r>
              <a:rPr lang="en-US" altLang="en-US" sz="2000" i="1"/>
              <a:t> (X</a:t>
            </a:r>
            <a:r>
              <a:rPr lang="en-US" altLang="en-US" sz="2000" i="1" baseline="-25000"/>
              <a:t>i</a:t>
            </a:r>
            <a:r>
              <a:rPr lang="en-US" altLang="en-US" sz="2000" i="1"/>
              <a:t> | X</a:t>
            </a:r>
            <a:r>
              <a:rPr lang="en-US" altLang="en-US" sz="2000" i="1" baseline="-25000"/>
              <a:t>1</a:t>
            </a:r>
            <a:r>
              <a:rPr lang="en-US" altLang="en-US" sz="2000" i="1"/>
              <a:t>, … , X</a:t>
            </a:r>
            <a:r>
              <a:rPr lang="en-US" altLang="en-US" sz="2000" i="1" baseline="-25000"/>
              <a:t>i-1</a:t>
            </a:r>
            <a:r>
              <a:rPr lang="en-US" altLang="en-US" sz="2000" i="1"/>
              <a:t>)</a:t>
            </a:r>
            <a:r>
              <a:rPr lang="en-US" altLang="en-US" sz="2000"/>
              <a:t>
(chain rule)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aseline="-25000"/>
              <a:t>			</a:t>
            </a:r>
            <a:r>
              <a:rPr lang="en-US" altLang="en-US" sz="2000" i="1"/>
              <a:t>= </a:t>
            </a:r>
            <a:r>
              <a:rPr lang="el-GR" altLang="en-US" sz="2000" i="1">
                <a:cs typeface="Arial" panose="020B0604020202020204" pitchFamily="34" charset="0"/>
              </a:rPr>
              <a:t>π</a:t>
            </a:r>
            <a:r>
              <a:rPr lang="en-US" altLang="en-US" sz="2000" i="1" baseline="-25000"/>
              <a:t>i =1</a:t>
            </a:r>
            <a:r>
              <a:rPr lang="en-US" altLang="en-US" sz="2000" b="1" i="1"/>
              <a:t>P</a:t>
            </a:r>
            <a:r>
              <a:rPr lang="en-US" altLang="en-US" sz="2000" i="1"/>
              <a:t> (X</a:t>
            </a:r>
            <a:r>
              <a:rPr lang="en-US" altLang="en-US" sz="2000" i="1" baseline="-25000"/>
              <a:t>i </a:t>
            </a:r>
            <a:r>
              <a:rPr lang="en-US" altLang="en-US" sz="2000" i="1"/>
              <a:t>| Parents(X</a:t>
            </a:r>
            <a:r>
              <a:rPr lang="en-US" altLang="en-US" sz="2000" i="1" baseline="-25000"/>
              <a:t>i</a:t>
            </a:r>
            <a:r>
              <a:rPr lang="en-US" altLang="en-US" sz="2000" i="1"/>
              <a:t>))</a:t>
            </a:r>
            <a:r>
              <a:rPr lang="en-US" altLang="en-US" sz="2000"/>
              <a:t>
(by construction)</a:t>
            </a:r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A2EA113A-FB76-4CC2-AFAF-F6B5096C23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733800"/>
            <a:ext cx="2682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 i="1"/>
              <a:t>n</a:t>
            </a:r>
          </a:p>
        </p:txBody>
      </p:sp>
      <p:sp>
        <p:nvSpPr>
          <p:cNvPr id="11269" name="Text Box 5">
            <a:extLst>
              <a:ext uri="{FF2B5EF4-FFF2-40B4-BE49-F238E27FC236}">
                <a16:creationId xmlns:a16="http://schemas.microsoft.com/office/drawing/2014/main" id="{A0B07D02-8B62-4764-B83C-174312268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114800"/>
            <a:ext cx="2682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 i="1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821495724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2765409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0160217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8036829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5386261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2629648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962340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9486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>
            <a:extLst>
              <a:ext uri="{FF2B5EF4-FFF2-40B4-BE49-F238E27FC236}">
                <a16:creationId xmlns:a16="http://schemas.microsoft.com/office/drawing/2014/main" id="{B5C3293D-E715-4B05-8B67-637946B6AE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Suppose we choose the ordering </a:t>
            </a:r>
            <a:r>
              <a:rPr lang="en-US" altLang="en-US" sz="2400" i="1"/>
              <a:t>M, J, A, B, E
</a:t>
            </a:r>
          </a:p>
          <a:p>
            <a:endParaRPr lang="en-US" altLang="en-US" sz="2400" i="1"/>
          </a:p>
          <a:p>
            <a:endParaRPr lang="en-US" altLang="en-US" sz="2400"/>
          </a:p>
          <a:p>
            <a:endParaRPr lang="en-US" altLang="en-US" sz="2400"/>
          </a:p>
          <a:p>
            <a:endParaRPr lang="en-US" altLang="en-US" sz="2400"/>
          </a:p>
          <a:p>
            <a:pPr>
              <a:buFontTx/>
              <a:buNone/>
            </a:pPr>
            <a:r>
              <a:rPr lang="en-US" altLang="en-US" sz="2400" b="1" i="1"/>
              <a:t>P</a:t>
            </a:r>
            <a:r>
              <a:rPr lang="en-US" altLang="en-US" sz="2400" i="1"/>
              <a:t>(J | M) = </a:t>
            </a:r>
            <a:r>
              <a:rPr lang="en-US" altLang="en-US" sz="2400" b="1" i="1"/>
              <a:t>P</a:t>
            </a:r>
            <a:r>
              <a:rPr lang="en-US" altLang="en-US" sz="2400" i="1"/>
              <a:t>(J)?
</a:t>
            </a:r>
          </a:p>
          <a:p>
            <a:endParaRPr lang="en-US" altLang="en-US" sz="2400" i="1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DBF5B5BA-96FA-4C4A-8C7B-7092AE5D9B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pic>
        <p:nvPicPr>
          <p:cNvPr id="20486" name="Picture 6" descr="burglary-make1c">
            <a:extLst>
              <a:ext uri="{FF2B5EF4-FFF2-40B4-BE49-F238E27FC236}">
                <a16:creationId xmlns:a16="http://schemas.microsoft.com/office/drawing/2014/main" id="{815CDC8A-E4B1-4D74-8095-1B0D008755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133600"/>
            <a:ext cx="2438400" cy="212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233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id="{5C5321DB-B407-4036-AA30-4356AB87AA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Suppose we choose the ordering </a:t>
            </a:r>
            <a:r>
              <a:rPr lang="en-US" altLang="en-US" sz="2400" i="1"/>
              <a:t>M, J, A, B, E</a:t>
            </a:r>
            <a:r>
              <a:rPr lang="en-US" altLang="en-US" sz="2400"/>
              <a:t>
</a:t>
            </a:r>
          </a:p>
          <a:p>
            <a:endParaRPr lang="en-US" altLang="en-US" sz="2400"/>
          </a:p>
          <a:p>
            <a:endParaRPr lang="en-US" altLang="en-US" sz="2400"/>
          </a:p>
          <a:p>
            <a:endParaRPr lang="en-US" altLang="en-US" sz="2400"/>
          </a:p>
          <a:p>
            <a:endParaRPr lang="en-US" altLang="en-US" sz="2400"/>
          </a:p>
          <a:p>
            <a:pPr>
              <a:buFontTx/>
              <a:buNone/>
            </a:pPr>
            <a:r>
              <a:rPr lang="en-US" altLang="en-US" sz="2400" b="1" i="1"/>
              <a:t>P</a:t>
            </a:r>
            <a:r>
              <a:rPr lang="en-US" altLang="en-US" sz="2400" i="1"/>
              <a:t>(J | M) = </a:t>
            </a:r>
            <a:r>
              <a:rPr lang="en-US" altLang="en-US" sz="2400" b="1" i="1"/>
              <a:t>P</a:t>
            </a:r>
            <a:r>
              <a:rPr lang="en-US" altLang="en-US" sz="2400" i="1"/>
              <a:t>(J)?
</a:t>
            </a:r>
            <a:r>
              <a:rPr lang="en-US" altLang="en-US" sz="2400" b="1"/>
              <a:t>No</a:t>
            </a:r>
            <a:endParaRPr lang="en-US" altLang="en-US" sz="2400" b="1" i="1"/>
          </a:p>
          <a:p>
            <a:pPr>
              <a:buFontTx/>
              <a:buNone/>
            </a:pPr>
            <a:r>
              <a:rPr lang="en-US" altLang="en-US" sz="2400" b="1" i="1"/>
              <a:t>P</a:t>
            </a:r>
            <a:r>
              <a:rPr lang="en-US" altLang="en-US" sz="2400" i="1"/>
              <a:t>(A | J, M) = </a:t>
            </a:r>
            <a:r>
              <a:rPr lang="en-US" altLang="en-US" sz="2400" b="1" i="1"/>
              <a:t>P</a:t>
            </a:r>
            <a:r>
              <a:rPr lang="en-US" altLang="en-US" sz="2400" i="1"/>
              <a:t>(A | J)</a:t>
            </a:r>
            <a:r>
              <a:rPr lang="en-US" altLang="en-US" sz="2400"/>
              <a:t>?</a:t>
            </a:r>
            <a:r>
              <a:rPr lang="en-US" altLang="en-US" sz="2400" i="1"/>
              <a:t> </a:t>
            </a:r>
            <a:r>
              <a:rPr lang="en-US" altLang="en-US" sz="2400" b="1" i="1"/>
              <a:t>P</a:t>
            </a:r>
            <a:r>
              <a:rPr lang="en-US" altLang="en-US" sz="2400" i="1"/>
              <a:t>(A | J, M) = </a:t>
            </a:r>
            <a:r>
              <a:rPr lang="en-US" altLang="en-US" sz="2400" b="1" i="1"/>
              <a:t>P</a:t>
            </a:r>
            <a:r>
              <a:rPr lang="en-US" altLang="en-US" sz="2400" i="1"/>
              <a:t>(A)</a:t>
            </a:r>
            <a:r>
              <a:rPr lang="en-US" altLang="en-US" sz="2400"/>
              <a:t>?</a:t>
            </a:r>
            <a:endParaRPr lang="en-US" altLang="en-US"/>
          </a:p>
          <a:p>
            <a:pPr>
              <a:buFontTx/>
              <a:buNone/>
            </a:pPr>
            <a:endParaRPr lang="en-US" altLang="en-US" sz="2400" i="1"/>
          </a:p>
          <a:p>
            <a:endParaRPr lang="en-US" altLang="en-US" sz="2400" i="1"/>
          </a:p>
        </p:txBody>
      </p:sp>
      <p:pic>
        <p:nvPicPr>
          <p:cNvPr id="12294" name="Picture 6" descr="burglary-make2c">
            <a:extLst>
              <a:ext uri="{FF2B5EF4-FFF2-40B4-BE49-F238E27FC236}">
                <a16:creationId xmlns:a16="http://schemas.microsoft.com/office/drawing/2014/main" id="{88B0820F-E19E-4C21-8811-4690A82116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133600"/>
            <a:ext cx="2438400" cy="212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0" name="Rectangle 2">
            <a:extLst>
              <a:ext uri="{FF2B5EF4-FFF2-40B4-BE49-F238E27FC236}">
                <a16:creationId xmlns:a16="http://schemas.microsoft.com/office/drawing/2014/main" id="{A5B47B2F-AF60-4B34-B929-BCEA6CF8B7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3389715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1422A8B3-1C0D-46D9-A5D7-4DC9527FF4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sz="2400"/>
              <a:t>Suppose we choose the ordering </a:t>
            </a:r>
            <a:r>
              <a:rPr lang="en-US" altLang="en-US" sz="2400" i="1"/>
              <a:t>M, J, A, B, E
</a:t>
            </a:r>
          </a:p>
          <a:p>
            <a:endParaRPr lang="en-US" altLang="en-US" sz="2400" i="1"/>
          </a:p>
          <a:p>
            <a:endParaRPr lang="en-US" altLang="en-US" sz="2400"/>
          </a:p>
          <a:p>
            <a:endParaRPr lang="en-US" altLang="en-US" sz="2400"/>
          </a:p>
          <a:p>
            <a:endParaRPr lang="en-US" altLang="en-US" sz="2400"/>
          </a:p>
          <a:p>
            <a:pPr>
              <a:buFontTx/>
              <a:buNone/>
            </a:pPr>
            <a:r>
              <a:rPr lang="en-US" altLang="en-US" sz="2400" b="1" i="1"/>
              <a:t>P</a:t>
            </a:r>
            <a:r>
              <a:rPr lang="en-US" altLang="en-US" sz="2400" i="1"/>
              <a:t>(J | M) = </a:t>
            </a:r>
            <a:r>
              <a:rPr lang="en-US" altLang="en-US" sz="2400" b="1" i="1"/>
              <a:t>P</a:t>
            </a:r>
            <a:r>
              <a:rPr lang="en-US" altLang="en-US" sz="2400" i="1"/>
              <a:t>(J)?
</a:t>
            </a:r>
            <a:r>
              <a:rPr lang="en-US" altLang="en-US" sz="2400" b="1"/>
              <a:t>No</a:t>
            </a:r>
            <a:endParaRPr lang="en-US" altLang="en-US" sz="2400" b="1" i="1"/>
          </a:p>
          <a:p>
            <a:pPr>
              <a:buFontTx/>
              <a:buNone/>
            </a:pPr>
            <a:r>
              <a:rPr lang="en-US" altLang="en-US" sz="2400" b="1" i="1"/>
              <a:t>P</a:t>
            </a:r>
            <a:r>
              <a:rPr lang="en-US" altLang="en-US" sz="2400" i="1"/>
              <a:t>(A | J, M) = </a:t>
            </a:r>
            <a:r>
              <a:rPr lang="en-US" altLang="en-US" sz="2400" b="1" i="1"/>
              <a:t>P</a:t>
            </a:r>
            <a:r>
              <a:rPr lang="en-US" altLang="en-US" sz="2400" i="1"/>
              <a:t>(A | J)</a:t>
            </a:r>
            <a:r>
              <a:rPr lang="en-US" altLang="en-US" sz="2400"/>
              <a:t>?</a:t>
            </a:r>
            <a:r>
              <a:rPr lang="en-US" altLang="en-US" sz="2400" i="1"/>
              <a:t> </a:t>
            </a:r>
            <a:r>
              <a:rPr lang="en-US" altLang="en-US" sz="2400" b="1" i="1"/>
              <a:t>P</a:t>
            </a:r>
            <a:r>
              <a:rPr lang="en-US" altLang="en-US" sz="2400" i="1"/>
              <a:t>(A | J, M) = </a:t>
            </a:r>
            <a:r>
              <a:rPr lang="en-US" altLang="en-US" sz="2400" b="1" i="1"/>
              <a:t>P</a:t>
            </a:r>
            <a:r>
              <a:rPr lang="en-US" altLang="en-US" sz="2400" i="1"/>
              <a:t>(A)</a:t>
            </a:r>
            <a:r>
              <a:rPr lang="en-US" altLang="en-US" sz="2400"/>
              <a:t>? </a:t>
            </a:r>
            <a:r>
              <a:rPr lang="en-US" altLang="en-US" sz="2400" b="1"/>
              <a:t>No</a:t>
            </a:r>
            <a:endParaRPr lang="en-US" altLang="en-US"/>
          </a:p>
          <a:p>
            <a:pPr>
              <a:buFontTx/>
              <a:buNone/>
            </a:pPr>
            <a:r>
              <a:rPr lang="en-US" altLang="en-US" sz="2400" b="1" i="1"/>
              <a:t>P</a:t>
            </a:r>
            <a:r>
              <a:rPr lang="en-US" altLang="en-US" sz="2400" i="1"/>
              <a:t>(B | A, J, M) = </a:t>
            </a:r>
            <a:r>
              <a:rPr lang="en-US" altLang="en-US" sz="2400" b="1" i="1"/>
              <a:t>P</a:t>
            </a:r>
            <a:r>
              <a:rPr lang="en-US" altLang="en-US" sz="2400" i="1"/>
              <a:t>(B | A)</a:t>
            </a:r>
            <a:r>
              <a:rPr lang="en-US" altLang="en-US" sz="2400"/>
              <a:t>? </a:t>
            </a:r>
          </a:p>
          <a:p>
            <a:pPr>
              <a:buFontTx/>
              <a:buNone/>
            </a:pPr>
            <a:r>
              <a:rPr lang="en-US" altLang="en-US" sz="2400" b="1" i="1"/>
              <a:t>P</a:t>
            </a:r>
            <a:r>
              <a:rPr lang="en-US" altLang="en-US" sz="2400" i="1"/>
              <a:t>(B | A, J, M) = </a:t>
            </a:r>
            <a:r>
              <a:rPr lang="en-US" altLang="en-US" sz="2400" b="1" i="1"/>
              <a:t>P</a:t>
            </a:r>
            <a:r>
              <a:rPr lang="en-US" altLang="en-US" sz="2400" i="1"/>
              <a:t>(B)</a:t>
            </a:r>
            <a:r>
              <a:rPr lang="en-US" altLang="en-US" sz="2400"/>
              <a:t>?</a:t>
            </a:r>
            <a:endParaRPr lang="en-US" altLang="en-US" sz="2400" i="1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DACBFA98-DD56-4BEE-B98C-8959704EF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pic>
        <p:nvPicPr>
          <p:cNvPr id="17414" name="Picture 6" descr="burglary-make3c">
            <a:extLst>
              <a:ext uri="{FF2B5EF4-FFF2-40B4-BE49-F238E27FC236}">
                <a16:creationId xmlns:a16="http://schemas.microsoft.com/office/drawing/2014/main" id="{2A877B43-40C7-417F-8C49-5F729BB320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133600"/>
            <a:ext cx="2438400" cy="212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46142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33972D4C-06AB-4FEE-98BA-7E41C817CB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en-US" sz="2400"/>
              <a:t>Suppose we choose the ordering M, J, A, B, E
</a:t>
            </a:r>
          </a:p>
          <a:p>
            <a:endParaRPr lang="en-US" altLang="en-US" sz="2400"/>
          </a:p>
          <a:p>
            <a:endParaRPr lang="en-US" altLang="en-US" sz="2400"/>
          </a:p>
          <a:p>
            <a:endParaRPr lang="en-US" altLang="en-US" sz="2400"/>
          </a:p>
          <a:p>
            <a:endParaRPr lang="en-US" altLang="en-US" sz="2400"/>
          </a:p>
          <a:p>
            <a:pPr>
              <a:buFontTx/>
              <a:buNone/>
            </a:pPr>
            <a:r>
              <a:rPr lang="en-US" altLang="en-US" sz="2400" b="1" i="1"/>
              <a:t>P</a:t>
            </a:r>
            <a:r>
              <a:rPr lang="en-US" altLang="en-US" sz="2400" i="1"/>
              <a:t>(J | M) = </a:t>
            </a:r>
            <a:r>
              <a:rPr lang="en-US" altLang="en-US" sz="2400" b="1" i="1"/>
              <a:t>P</a:t>
            </a:r>
            <a:r>
              <a:rPr lang="en-US" altLang="en-US" sz="2400" i="1"/>
              <a:t>(J)?
</a:t>
            </a:r>
            <a:r>
              <a:rPr lang="en-US" altLang="en-US" sz="2400" b="1"/>
              <a:t>No</a:t>
            </a:r>
            <a:endParaRPr lang="en-US" altLang="en-US" sz="2400" b="1" i="1"/>
          </a:p>
          <a:p>
            <a:pPr>
              <a:buFontTx/>
              <a:buNone/>
            </a:pPr>
            <a:r>
              <a:rPr lang="en-US" altLang="en-US" sz="2400" b="1" i="1"/>
              <a:t>P</a:t>
            </a:r>
            <a:r>
              <a:rPr lang="en-US" altLang="en-US" sz="2400" i="1"/>
              <a:t>(A | J, M) = </a:t>
            </a:r>
            <a:r>
              <a:rPr lang="en-US" altLang="en-US" sz="2400" b="1" i="1"/>
              <a:t>P</a:t>
            </a:r>
            <a:r>
              <a:rPr lang="en-US" altLang="en-US" sz="2400" i="1"/>
              <a:t>(A | J)</a:t>
            </a:r>
            <a:r>
              <a:rPr lang="en-US" altLang="en-US" sz="2400"/>
              <a:t>?</a:t>
            </a:r>
            <a:r>
              <a:rPr lang="en-US" altLang="en-US" sz="2400" i="1"/>
              <a:t> </a:t>
            </a:r>
            <a:r>
              <a:rPr lang="en-US" altLang="en-US" sz="2400" b="1" i="1"/>
              <a:t>P</a:t>
            </a:r>
            <a:r>
              <a:rPr lang="en-US" altLang="en-US" sz="2400" i="1"/>
              <a:t>(A | J, M) = </a:t>
            </a:r>
            <a:r>
              <a:rPr lang="en-US" altLang="en-US" sz="2400" b="1" i="1"/>
              <a:t>P</a:t>
            </a:r>
            <a:r>
              <a:rPr lang="en-US" altLang="en-US" sz="2400" i="1"/>
              <a:t>(A)</a:t>
            </a:r>
            <a:r>
              <a:rPr lang="en-US" altLang="en-US" sz="2400"/>
              <a:t>? </a:t>
            </a:r>
            <a:r>
              <a:rPr lang="en-US" altLang="en-US" sz="2400" b="1"/>
              <a:t>No</a:t>
            </a:r>
            <a:endParaRPr lang="en-US" altLang="en-US"/>
          </a:p>
          <a:p>
            <a:pPr>
              <a:buFontTx/>
              <a:buNone/>
            </a:pPr>
            <a:r>
              <a:rPr lang="en-US" altLang="en-US" sz="2400" b="1" i="1"/>
              <a:t>P</a:t>
            </a:r>
            <a:r>
              <a:rPr lang="en-US" altLang="en-US" sz="2400" i="1"/>
              <a:t>(B | A, J, M) = </a:t>
            </a:r>
            <a:r>
              <a:rPr lang="en-US" altLang="en-US" sz="2400" b="1" i="1"/>
              <a:t>P</a:t>
            </a:r>
            <a:r>
              <a:rPr lang="en-US" altLang="en-US" sz="2400" i="1"/>
              <a:t>(B | A)</a:t>
            </a:r>
            <a:r>
              <a:rPr lang="en-US" altLang="en-US" sz="2400"/>
              <a:t>? </a:t>
            </a:r>
            <a:r>
              <a:rPr lang="en-US" altLang="en-US" sz="2400" b="1"/>
              <a:t>Yes</a:t>
            </a:r>
          </a:p>
          <a:p>
            <a:pPr>
              <a:buFontTx/>
              <a:buNone/>
            </a:pPr>
            <a:r>
              <a:rPr lang="en-US" altLang="en-US" sz="2400" b="1" i="1"/>
              <a:t>P</a:t>
            </a:r>
            <a:r>
              <a:rPr lang="en-US" altLang="en-US" sz="2400" i="1"/>
              <a:t>(B | A, J, M) = </a:t>
            </a:r>
            <a:r>
              <a:rPr lang="en-US" altLang="en-US" sz="2400" b="1" i="1"/>
              <a:t>P</a:t>
            </a:r>
            <a:r>
              <a:rPr lang="en-US" altLang="en-US" sz="2400" i="1"/>
              <a:t>(B)</a:t>
            </a:r>
            <a:r>
              <a:rPr lang="en-US" altLang="en-US" sz="2400"/>
              <a:t>? </a:t>
            </a:r>
            <a:r>
              <a:rPr lang="en-US" altLang="en-US" sz="2400" b="1"/>
              <a:t>No</a:t>
            </a:r>
          </a:p>
          <a:p>
            <a:pPr>
              <a:buFontTx/>
              <a:buNone/>
            </a:pPr>
            <a:r>
              <a:rPr lang="en-US" altLang="en-US" sz="2400" b="1" i="1"/>
              <a:t>P</a:t>
            </a:r>
            <a:r>
              <a:rPr lang="en-US" altLang="en-US" sz="2400" i="1"/>
              <a:t>(E | B, A ,J, M) = </a:t>
            </a:r>
            <a:r>
              <a:rPr lang="en-US" altLang="en-US" sz="2400" b="1" i="1"/>
              <a:t>P</a:t>
            </a:r>
            <a:r>
              <a:rPr lang="en-US" altLang="en-US" sz="2400" i="1"/>
              <a:t>(E | A)</a:t>
            </a:r>
            <a:r>
              <a:rPr lang="en-US" altLang="en-US" sz="2400"/>
              <a:t>?</a:t>
            </a:r>
          </a:p>
          <a:p>
            <a:pPr>
              <a:buFontTx/>
              <a:buNone/>
            </a:pPr>
            <a:r>
              <a:rPr lang="en-US" altLang="en-US" sz="2400" b="1" i="1"/>
              <a:t>P</a:t>
            </a:r>
            <a:r>
              <a:rPr lang="en-US" altLang="en-US" sz="2400" i="1"/>
              <a:t>(E | B, A, J, M) = </a:t>
            </a:r>
            <a:r>
              <a:rPr lang="en-US" altLang="en-US" sz="2400" b="1" i="1"/>
              <a:t>P</a:t>
            </a:r>
            <a:r>
              <a:rPr lang="en-US" altLang="en-US" sz="2400" i="1"/>
              <a:t>(E | A, B)</a:t>
            </a:r>
            <a:r>
              <a:rPr lang="en-US" altLang="en-US" sz="2400"/>
              <a:t>?</a:t>
            </a:r>
            <a:endParaRPr lang="en-US" altLang="en-US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C29096FA-6023-451B-9D0E-816F59E2F7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pic>
        <p:nvPicPr>
          <p:cNvPr id="18438" name="Picture 6" descr="burglary-make4c">
            <a:extLst>
              <a:ext uri="{FF2B5EF4-FFF2-40B4-BE49-F238E27FC236}">
                <a16:creationId xmlns:a16="http://schemas.microsoft.com/office/drawing/2014/main" id="{63FDF442-C88C-40FC-9EB0-34E054117C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133600"/>
            <a:ext cx="2438400" cy="212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81942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5FA8014B-87D0-4EA5-84B8-3452AB2987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en-US" sz="2400"/>
              <a:t>Suppose we choose the ordering M, J, A, B, E
</a:t>
            </a:r>
          </a:p>
          <a:p>
            <a:endParaRPr lang="en-US" altLang="en-US" sz="2400"/>
          </a:p>
          <a:p>
            <a:endParaRPr lang="en-US" altLang="en-US" sz="2400"/>
          </a:p>
          <a:p>
            <a:endParaRPr lang="en-US" altLang="en-US" sz="2400"/>
          </a:p>
          <a:p>
            <a:endParaRPr lang="en-US" altLang="en-US" sz="2400"/>
          </a:p>
          <a:p>
            <a:pPr>
              <a:buFontTx/>
              <a:buNone/>
            </a:pPr>
            <a:r>
              <a:rPr lang="en-US" altLang="en-US" sz="2400" b="1" i="1"/>
              <a:t>P</a:t>
            </a:r>
            <a:r>
              <a:rPr lang="en-US" altLang="en-US" sz="2400" i="1"/>
              <a:t>(J | M) = </a:t>
            </a:r>
            <a:r>
              <a:rPr lang="en-US" altLang="en-US" sz="2400" b="1" i="1"/>
              <a:t>P</a:t>
            </a:r>
            <a:r>
              <a:rPr lang="en-US" altLang="en-US" sz="2400" i="1"/>
              <a:t>(J)?
</a:t>
            </a:r>
            <a:r>
              <a:rPr lang="en-US" altLang="en-US" sz="2400" b="1"/>
              <a:t>No</a:t>
            </a:r>
            <a:r>
              <a:rPr lang="en-US" altLang="en-US" sz="2400" b="1" i="1"/>
              <a:t> </a:t>
            </a:r>
          </a:p>
          <a:p>
            <a:pPr>
              <a:buFontTx/>
              <a:buNone/>
            </a:pPr>
            <a:r>
              <a:rPr lang="en-US" altLang="en-US" sz="2400" b="1" i="1"/>
              <a:t>P</a:t>
            </a:r>
            <a:r>
              <a:rPr lang="en-US" altLang="en-US" sz="2400" i="1"/>
              <a:t>(A | J, M) = </a:t>
            </a:r>
            <a:r>
              <a:rPr lang="en-US" altLang="en-US" sz="2400" b="1" i="1"/>
              <a:t>P</a:t>
            </a:r>
            <a:r>
              <a:rPr lang="en-US" altLang="en-US" sz="2400" i="1"/>
              <a:t>(A | J)</a:t>
            </a:r>
            <a:r>
              <a:rPr lang="en-US" altLang="en-US" sz="2400"/>
              <a:t>?</a:t>
            </a:r>
            <a:r>
              <a:rPr lang="en-US" altLang="en-US" sz="2400" i="1"/>
              <a:t> </a:t>
            </a:r>
            <a:r>
              <a:rPr lang="en-US" altLang="en-US" sz="2400" b="1" i="1"/>
              <a:t>P</a:t>
            </a:r>
            <a:r>
              <a:rPr lang="en-US" altLang="en-US" sz="2400" i="1"/>
              <a:t>(A | J, M) = </a:t>
            </a:r>
            <a:r>
              <a:rPr lang="en-US" altLang="en-US" sz="2400" b="1" i="1"/>
              <a:t>P</a:t>
            </a:r>
            <a:r>
              <a:rPr lang="en-US" altLang="en-US" sz="2400" i="1"/>
              <a:t>(A)</a:t>
            </a:r>
            <a:r>
              <a:rPr lang="en-US" altLang="en-US" sz="2400"/>
              <a:t>? </a:t>
            </a:r>
            <a:r>
              <a:rPr lang="en-US" altLang="en-US" sz="2400" b="1"/>
              <a:t>No</a:t>
            </a:r>
          </a:p>
          <a:p>
            <a:pPr>
              <a:buFontTx/>
              <a:buNone/>
            </a:pPr>
            <a:r>
              <a:rPr lang="en-US" altLang="en-US" sz="2400" b="1" i="1"/>
              <a:t>P</a:t>
            </a:r>
            <a:r>
              <a:rPr lang="en-US" altLang="en-US" sz="2400" i="1"/>
              <a:t>(B | A, J, M) = </a:t>
            </a:r>
            <a:r>
              <a:rPr lang="en-US" altLang="en-US" sz="2400" b="1" i="1"/>
              <a:t>P</a:t>
            </a:r>
            <a:r>
              <a:rPr lang="en-US" altLang="en-US" sz="2400" i="1"/>
              <a:t>(B | A)</a:t>
            </a:r>
            <a:r>
              <a:rPr lang="en-US" altLang="en-US" sz="2400"/>
              <a:t>? </a:t>
            </a:r>
            <a:r>
              <a:rPr lang="en-US" altLang="en-US" sz="2400" b="1"/>
              <a:t>Yes</a:t>
            </a:r>
          </a:p>
          <a:p>
            <a:pPr>
              <a:buFontTx/>
              <a:buNone/>
            </a:pPr>
            <a:r>
              <a:rPr lang="en-US" altLang="en-US" sz="2400" b="1" i="1"/>
              <a:t>P</a:t>
            </a:r>
            <a:r>
              <a:rPr lang="en-US" altLang="en-US" sz="2400" i="1"/>
              <a:t>(B | A, J, M) = </a:t>
            </a:r>
            <a:r>
              <a:rPr lang="en-US" altLang="en-US" sz="2400" b="1" i="1"/>
              <a:t>P</a:t>
            </a:r>
            <a:r>
              <a:rPr lang="en-US" altLang="en-US" sz="2400" i="1"/>
              <a:t>(B)</a:t>
            </a:r>
            <a:r>
              <a:rPr lang="en-US" altLang="en-US" sz="2400"/>
              <a:t>? </a:t>
            </a:r>
            <a:r>
              <a:rPr lang="en-US" altLang="en-US" sz="2400" b="1"/>
              <a:t>No</a:t>
            </a:r>
          </a:p>
          <a:p>
            <a:pPr>
              <a:buFontTx/>
              <a:buNone/>
            </a:pPr>
            <a:r>
              <a:rPr lang="en-US" altLang="en-US" sz="2400" b="1" i="1"/>
              <a:t>P</a:t>
            </a:r>
            <a:r>
              <a:rPr lang="en-US" altLang="en-US" sz="2400" i="1"/>
              <a:t>(E | B, A ,J, M) = </a:t>
            </a:r>
            <a:r>
              <a:rPr lang="en-US" altLang="en-US" sz="2400" b="1" i="1"/>
              <a:t>P</a:t>
            </a:r>
            <a:r>
              <a:rPr lang="en-US" altLang="en-US" sz="2400" i="1"/>
              <a:t>(E | A)</a:t>
            </a:r>
            <a:r>
              <a:rPr lang="en-US" altLang="en-US" sz="2400"/>
              <a:t>? </a:t>
            </a:r>
            <a:r>
              <a:rPr lang="en-US" altLang="en-US" sz="2400" b="1"/>
              <a:t>No</a:t>
            </a:r>
          </a:p>
          <a:p>
            <a:pPr>
              <a:buFontTx/>
              <a:buNone/>
            </a:pPr>
            <a:r>
              <a:rPr lang="en-US" altLang="en-US" sz="2400" b="1" i="1"/>
              <a:t>P</a:t>
            </a:r>
            <a:r>
              <a:rPr lang="en-US" altLang="en-US" sz="2400" i="1"/>
              <a:t>(E | B, A, J, M) = </a:t>
            </a:r>
            <a:r>
              <a:rPr lang="en-US" altLang="en-US" sz="2400" b="1" i="1"/>
              <a:t>P</a:t>
            </a:r>
            <a:r>
              <a:rPr lang="en-US" altLang="en-US" sz="2400" i="1"/>
              <a:t>(E | A, B)</a:t>
            </a:r>
            <a:r>
              <a:rPr lang="en-US" altLang="en-US" sz="2400"/>
              <a:t>? </a:t>
            </a:r>
            <a:r>
              <a:rPr lang="en-US" altLang="en-US" sz="2400" b="1"/>
              <a:t>Yes</a:t>
            </a:r>
            <a:endParaRPr lang="en-US" altLang="en-US" sz="2400" i="1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C01418EC-A735-4867-94BE-BD97DB7321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pic>
        <p:nvPicPr>
          <p:cNvPr id="19462" name="Picture 6" descr="burglary-make5c">
            <a:extLst>
              <a:ext uri="{FF2B5EF4-FFF2-40B4-BE49-F238E27FC236}">
                <a16:creationId xmlns:a16="http://schemas.microsoft.com/office/drawing/2014/main" id="{6BAC21FA-383C-4AB5-A577-A01A0997D6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133600"/>
            <a:ext cx="2438400" cy="212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28616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14C77FBA-B84C-42C8-AD78-4A11F6FE3B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contd.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8536F550-D7E4-470F-8DD5-5FE78496C6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altLang="en-US" sz="2000"/>
          </a:p>
          <a:p>
            <a:endParaRPr lang="en-US" altLang="en-US" sz="2000"/>
          </a:p>
          <a:p>
            <a:endParaRPr lang="en-US" altLang="en-US" sz="2000"/>
          </a:p>
          <a:p>
            <a:endParaRPr lang="en-US" altLang="en-US" sz="2000"/>
          </a:p>
          <a:p>
            <a:endParaRPr lang="en-US" altLang="en-US" sz="2000"/>
          </a:p>
          <a:p>
            <a:endParaRPr lang="en-US" altLang="en-US" sz="2000"/>
          </a:p>
          <a:p>
            <a:r>
              <a:rPr lang="en-US" altLang="en-US" sz="2000"/>
              <a:t>Deciding conditional independence is hard in noncausal directions
</a:t>
            </a:r>
          </a:p>
          <a:p>
            <a:r>
              <a:rPr lang="en-US" altLang="en-US" sz="2000"/>
              <a:t>(Causal models and conditional independence seem hardwired for humans!)
</a:t>
            </a:r>
          </a:p>
          <a:p>
            <a:r>
              <a:rPr lang="en-US" altLang="en-US" sz="2000"/>
              <a:t>Network is less compact: 1 + 2 + 4 + 2 + 4 = 13 numbers needed
</a:t>
            </a:r>
          </a:p>
        </p:txBody>
      </p:sp>
      <p:pic>
        <p:nvPicPr>
          <p:cNvPr id="16389" name="Picture 5" descr="burglary-make5c">
            <a:extLst>
              <a:ext uri="{FF2B5EF4-FFF2-40B4-BE49-F238E27FC236}">
                <a16:creationId xmlns:a16="http://schemas.microsoft.com/office/drawing/2014/main" id="{59B6E8E4-A88A-4024-BE89-56A0D6C843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371600"/>
            <a:ext cx="2743200" cy="238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1350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03ED9F3E-3953-449E-96B6-8CCE419920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B24537A-BBD1-44F8-AB5C-E71D9FFC25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Bayesian networks provide a natural representation for (causally induced) conditional independence</a:t>
            </a:r>
          </a:p>
          <a:p>
            <a:r>
              <a:rPr lang="en-US" altLang="en-US"/>
              <a:t>Topology + CPTs = compact representation of joint distribution</a:t>
            </a:r>
          </a:p>
          <a:p>
            <a:r>
              <a:rPr lang="en-US" altLang="en-US"/>
              <a:t>Generally easy for domain experts to construct</a:t>
            </a:r>
          </a:p>
        </p:txBody>
      </p:sp>
    </p:spTree>
    <p:extLst>
      <p:ext uri="{BB962C8B-B14F-4D97-AF65-F5344CB8AC3E}">
        <p14:creationId xmlns:p14="http://schemas.microsoft.com/office/powerpoint/2010/main" val="39560723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64417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1034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>
            <a:extLst>
              <a:ext uri="{FF2B5EF4-FFF2-40B4-BE49-F238E27FC236}">
                <a16:creationId xmlns:a16="http://schemas.microsoft.com/office/drawing/2014/main" id="{C7D994AE-EF96-4232-81BD-9B0F00410D1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130426"/>
            <a:ext cx="7772400" cy="1470025"/>
          </a:xfrm>
        </p:spPr>
        <p:txBody>
          <a:bodyPr anchor="ctr"/>
          <a:lstStyle/>
          <a:p>
            <a:r>
              <a:rPr lang="en-US" altLang="en-US" sz="4400"/>
              <a:t>Bayesian networks</a:t>
            </a:r>
            <a:br>
              <a:rPr lang="en-US" altLang="en-US" sz="4400"/>
            </a:br>
            <a:endParaRPr lang="en-US" altLang="en-US" sz="440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B442F15-1D9A-4402-A004-BBC60BBDC38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895600" y="3886200"/>
            <a:ext cx="6400800" cy="1752600"/>
          </a:xfrm>
        </p:spPr>
        <p:txBody>
          <a:bodyPr/>
          <a:lstStyle/>
          <a:p>
            <a:r>
              <a:rPr lang="en-US" altLang="en-US" sz="3200"/>
              <a:t>Chapter 14 </a:t>
            </a:r>
          </a:p>
          <a:p>
            <a:r>
              <a:rPr lang="en-US" altLang="en-US" sz="3200"/>
              <a:t>Section 1 – 2</a:t>
            </a:r>
          </a:p>
        </p:txBody>
      </p:sp>
    </p:spTree>
    <p:extLst>
      <p:ext uri="{BB962C8B-B14F-4D97-AF65-F5344CB8AC3E}">
        <p14:creationId xmlns:p14="http://schemas.microsoft.com/office/powerpoint/2010/main" val="34020437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91552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04897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98310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68187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55537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83710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60806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9554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74237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3470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725D49D-66E2-4E7F-9443-AB457717FE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Outline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225BBD8-CBC9-4C4A-BE70-DFBFF39D01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Syntax</a:t>
            </a:r>
          </a:p>
          <a:p>
            <a:r>
              <a:rPr lang="en-US" altLang="en-US"/>
              <a:t>Semantics</a:t>
            </a:r>
          </a:p>
        </p:txBody>
      </p:sp>
    </p:spTree>
    <p:extLst>
      <p:ext uri="{BB962C8B-B14F-4D97-AF65-F5344CB8AC3E}">
        <p14:creationId xmlns:p14="http://schemas.microsoft.com/office/powerpoint/2010/main" val="5912572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01016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71445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84704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47966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42557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08381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62769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402119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76371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6028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8CC881C2-635B-4DE1-BF34-696298738D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Bayesian networks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6491AE1-4AB7-4400-B50E-7C49F72C23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/>
              <a:t>A simple, graphical notation for conditional independence assertions and hence for compact specification of full joint distributions</a:t>
            </a:r>
          </a:p>
          <a:p>
            <a:pPr>
              <a:lnSpc>
                <a:spcPct val="80000"/>
              </a:lnSpc>
            </a:pPr>
            <a:endParaRPr lang="en-US" altLang="en-US" sz="2400"/>
          </a:p>
          <a:p>
            <a:pPr>
              <a:lnSpc>
                <a:spcPct val="80000"/>
              </a:lnSpc>
            </a:pPr>
            <a:r>
              <a:rPr lang="en-US" altLang="en-US" sz="2400"/>
              <a:t>Syntax:</a:t>
            </a:r>
          </a:p>
          <a:p>
            <a:pPr lvl="1">
              <a:lnSpc>
                <a:spcPct val="80000"/>
              </a:lnSpc>
            </a:pPr>
            <a:r>
              <a:rPr lang="en-US" altLang="en-US" sz="2000"/>
              <a:t>a set of nodes, one per variable
</a:t>
            </a:r>
          </a:p>
          <a:p>
            <a:pPr lvl="1">
              <a:lnSpc>
                <a:spcPct val="80000"/>
              </a:lnSpc>
            </a:pPr>
            <a:r>
              <a:rPr lang="en-US" altLang="en-US" sz="2000"/>
              <a:t>a directed, acyclic graph (link </a:t>
            </a:r>
            <a:r>
              <a:rPr lang="en-US" altLang="en-US" sz="2000">
                <a:cs typeface="Arial" panose="020B0604020202020204" pitchFamily="34" charset="0"/>
              </a:rPr>
              <a:t>≈ </a:t>
            </a:r>
            <a:r>
              <a:rPr lang="en-US" altLang="en-US" sz="2000"/>
              <a:t>"directly influences")</a:t>
            </a:r>
          </a:p>
          <a:p>
            <a:pPr lvl="1">
              <a:lnSpc>
                <a:spcPct val="80000"/>
              </a:lnSpc>
            </a:pPr>
            <a:r>
              <a:rPr lang="en-US" altLang="en-US" sz="2000"/>
              <a:t>a conditional distribution for each node given its parents:</a:t>
            </a:r>
          </a:p>
          <a:p>
            <a:pPr lvl="2" algn="ctr">
              <a:lnSpc>
                <a:spcPct val="80000"/>
              </a:lnSpc>
              <a:buFontTx/>
              <a:buNone/>
            </a:pPr>
            <a:r>
              <a:rPr lang="en-US" altLang="en-US" sz="1800" b="1"/>
              <a:t>P </a:t>
            </a:r>
            <a:r>
              <a:rPr lang="en-US" altLang="en-US" sz="1800"/>
              <a:t>(X</a:t>
            </a:r>
            <a:r>
              <a:rPr lang="en-US" altLang="en-US" sz="1800" baseline="-25000"/>
              <a:t>i </a:t>
            </a:r>
            <a:r>
              <a:rPr lang="en-US" altLang="en-US" sz="1800"/>
              <a:t>| Parents (X</a:t>
            </a:r>
            <a:r>
              <a:rPr lang="en-US" altLang="en-US" sz="1800" baseline="-25000"/>
              <a:t>i</a:t>
            </a:r>
            <a:r>
              <a:rPr lang="en-US" altLang="en-US" sz="1800"/>
              <a:t>))</a:t>
            </a:r>
          </a:p>
          <a:p>
            <a:pPr lvl="2" algn="ctr">
              <a:lnSpc>
                <a:spcPct val="80000"/>
              </a:lnSpc>
              <a:buFontTx/>
              <a:buNone/>
            </a:pPr>
            <a:endParaRPr lang="en-US" altLang="en-US" sz="1800"/>
          </a:p>
          <a:p>
            <a:pPr>
              <a:lnSpc>
                <a:spcPct val="80000"/>
              </a:lnSpc>
            </a:pPr>
            <a:r>
              <a:rPr lang="en-US" altLang="en-US" sz="2400"/>
              <a:t>In the simplest case, conditional distribution represented as a </a:t>
            </a:r>
            <a:r>
              <a:rPr lang="en-US" altLang="en-US" sz="2400">
                <a:solidFill>
                  <a:schemeClr val="accent2"/>
                </a:solidFill>
              </a:rPr>
              <a:t>conditional probability table</a:t>
            </a:r>
            <a:r>
              <a:rPr lang="en-US" altLang="en-US" sz="2400"/>
              <a:t> (CPT) giving the distribution over </a:t>
            </a:r>
            <a:r>
              <a:rPr lang="en-US" altLang="en-US" sz="2400" i="1"/>
              <a:t>X</a:t>
            </a:r>
            <a:r>
              <a:rPr lang="en-US" altLang="en-US" sz="2400" i="1" baseline="-25000"/>
              <a:t>i</a:t>
            </a:r>
            <a:r>
              <a:rPr lang="en-US" altLang="en-US" sz="2400"/>
              <a:t> for each combination of parent values</a:t>
            </a:r>
          </a:p>
        </p:txBody>
      </p:sp>
    </p:spTree>
    <p:extLst>
      <p:ext uri="{BB962C8B-B14F-4D97-AF65-F5344CB8AC3E}">
        <p14:creationId xmlns:p14="http://schemas.microsoft.com/office/powerpoint/2010/main" val="41897142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131970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745519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621734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703055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870973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786258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854194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738506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16627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1226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9ED40A0-3A47-47D4-83C1-858F5BF16B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094F849-DDC7-45D3-951D-64DA15F64E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Topology of network encodes conditional independence assertions: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400" i="1"/>
              <a:t>Weather</a:t>
            </a:r>
            <a:r>
              <a:rPr lang="en-US" altLang="en-US" sz="2400"/>
              <a:t> is independent of the other variables</a:t>
            </a:r>
          </a:p>
          <a:p>
            <a:pPr>
              <a:lnSpc>
                <a:spcPct val="90000"/>
              </a:lnSpc>
            </a:pPr>
            <a:r>
              <a:rPr lang="en-US" altLang="en-US" sz="2400" i="1"/>
              <a:t>Toothache</a:t>
            </a:r>
            <a:r>
              <a:rPr lang="en-US" altLang="en-US" sz="2400"/>
              <a:t> and </a:t>
            </a:r>
            <a:r>
              <a:rPr lang="en-US" altLang="en-US" sz="2400" i="1"/>
              <a:t>Catch</a:t>
            </a:r>
            <a:r>
              <a:rPr lang="en-US" altLang="en-US" sz="2400"/>
              <a:t> are conditionally independent given </a:t>
            </a:r>
            <a:r>
              <a:rPr lang="en-US" altLang="en-US" sz="2400" i="1"/>
              <a:t>Cavity</a:t>
            </a:r>
            <a:endParaRPr lang="en-US" altLang="en-US" sz="2400"/>
          </a:p>
        </p:txBody>
      </p:sp>
      <p:pic>
        <p:nvPicPr>
          <p:cNvPr id="6148" name="Picture 4" descr="dentist-network">
            <a:extLst>
              <a:ext uri="{FF2B5EF4-FFF2-40B4-BE49-F238E27FC236}">
                <a16:creationId xmlns:a16="http://schemas.microsoft.com/office/drawing/2014/main" id="{1B87F00B-AEC4-4B16-9E70-526B7941C0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133601"/>
            <a:ext cx="4419600" cy="2182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090524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083249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83122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970587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10595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73488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990192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425912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633361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857827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3996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05EFD5B-2FC6-4C0F-82B1-3F1B153ABE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F036694-9513-4BDF-954D-0CC4BAD96F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1800"/>
              <a:t>I'm at work, neighbor John calls to say my alarm is ringing, but neighbor Mary doesn't call. Sometimes it's set off by minor earthquakes. Is there a burglar?</a:t>
            </a:r>
          </a:p>
          <a:p>
            <a:pPr>
              <a:lnSpc>
                <a:spcPct val="90000"/>
              </a:lnSpc>
            </a:pPr>
            <a:endParaRPr lang="en-US" altLang="en-US" sz="1800"/>
          </a:p>
          <a:p>
            <a:pPr>
              <a:lnSpc>
                <a:spcPct val="90000"/>
              </a:lnSpc>
            </a:pPr>
            <a:r>
              <a:rPr lang="en-US" altLang="en-US" sz="1800"/>
              <a:t>Variables: </a:t>
            </a:r>
            <a:r>
              <a:rPr lang="en-US" altLang="en-US" sz="1800" i="1"/>
              <a:t>Burglary</a:t>
            </a:r>
            <a:r>
              <a:rPr lang="en-US" altLang="en-US" sz="1800"/>
              <a:t>, </a:t>
            </a:r>
            <a:r>
              <a:rPr lang="en-US" altLang="en-US" sz="1800" i="1"/>
              <a:t>Earthquake</a:t>
            </a:r>
            <a:r>
              <a:rPr lang="en-US" altLang="en-US" sz="1800"/>
              <a:t>, </a:t>
            </a:r>
            <a:r>
              <a:rPr lang="en-US" altLang="en-US" sz="1800" i="1"/>
              <a:t>Alarm</a:t>
            </a:r>
            <a:r>
              <a:rPr lang="en-US" altLang="en-US" sz="1800"/>
              <a:t>, </a:t>
            </a:r>
            <a:r>
              <a:rPr lang="en-US" altLang="en-US" sz="1800" i="1"/>
              <a:t>JohnCalls</a:t>
            </a:r>
            <a:r>
              <a:rPr lang="en-US" altLang="en-US" sz="1800"/>
              <a:t>, </a:t>
            </a:r>
            <a:r>
              <a:rPr lang="en-US" altLang="en-US" sz="1800" i="1"/>
              <a:t>MaryCalls</a:t>
            </a:r>
            <a:endParaRPr lang="en-US" altLang="en-US" sz="1800"/>
          </a:p>
          <a:p>
            <a:pPr>
              <a:lnSpc>
                <a:spcPct val="90000"/>
              </a:lnSpc>
            </a:pPr>
            <a:endParaRPr lang="en-US" altLang="en-US" sz="1800"/>
          </a:p>
          <a:p>
            <a:pPr>
              <a:lnSpc>
                <a:spcPct val="90000"/>
              </a:lnSpc>
            </a:pPr>
            <a:r>
              <a:rPr lang="en-US" altLang="en-US" sz="1800"/>
              <a:t>Network topology reflects "causal" knowledge: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A burglar can set the alarm off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An earthquake can set the alarm off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The alarm can cause Mary to call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The alarm can cause John to call</a:t>
            </a:r>
          </a:p>
        </p:txBody>
      </p:sp>
    </p:spTree>
    <p:extLst>
      <p:ext uri="{BB962C8B-B14F-4D97-AF65-F5344CB8AC3E}">
        <p14:creationId xmlns:p14="http://schemas.microsoft.com/office/powerpoint/2010/main" val="205401401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751184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17293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359194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604460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178667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21590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525592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354604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37879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0890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5B3A27B-E738-4BD9-BD61-D7E8F5A33F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contd.</a:t>
            </a:r>
          </a:p>
        </p:txBody>
      </p:sp>
      <p:pic>
        <p:nvPicPr>
          <p:cNvPr id="8196" name="Picture 4" descr="burglary2">
            <a:extLst>
              <a:ext uri="{FF2B5EF4-FFF2-40B4-BE49-F238E27FC236}">
                <a16:creationId xmlns:a16="http://schemas.microsoft.com/office/drawing/2014/main" id="{754B4BF0-4F96-482D-8164-A97047FA1C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447800"/>
            <a:ext cx="7772400" cy="4237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492207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739560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905326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964690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761848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303902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551521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279055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196406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364170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9293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9BF26D7-071A-4232-891D-93632B03FF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Compactness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0CD0415-79E9-4429-8C77-7538DCD553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1800"/>
              <a:t>A CPT for Boolean </a:t>
            </a:r>
            <a:r>
              <a:rPr lang="en-US" altLang="en-US" sz="1800" i="1"/>
              <a:t>X</a:t>
            </a:r>
            <a:r>
              <a:rPr lang="en-US" altLang="en-US" sz="1800" i="1" baseline="-25000"/>
              <a:t>i</a:t>
            </a:r>
            <a:r>
              <a:rPr lang="en-US" altLang="en-US" sz="1800"/>
              <a:t> with </a:t>
            </a:r>
            <a:r>
              <a:rPr lang="en-US" altLang="en-US" sz="1800" i="1"/>
              <a:t>k</a:t>
            </a:r>
            <a:r>
              <a:rPr lang="en-US" altLang="en-US" sz="1800"/>
              <a:t> Boolean parents has </a:t>
            </a:r>
            <a:r>
              <a:rPr lang="en-US" altLang="en-US" sz="1800" i="1"/>
              <a:t>2</a:t>
            </a:r>
            <a:r>
              <a:rPr lang="en-US" altLang="en-US" sz="1800" i="1" baseline="30000"/>
              <a:t>k</a:t>
            </a:r>
            <a:r>
              <a:rPr lang="en-US" altLang="en-US" sz="1800"/>
              <a:t> rows for the combinations of parent values</a:t>
            </a:r>
          </a:p>
          <a:p>
            <a:pPr>
              <a:lnSpc>
                <a:spcPct val="90000"/>
              </a:lnSpc>
            </a:pPr>
            <a:endParaRPr lang="en-US" altLang="en-US" sz="1800"/>
          </a:p>
          <a:p>
            <a:pPr>
              <a:lnSpc>
                <a:spcPct val="90000"/>
              </a:lnSpc>
            </a:pPr>
            <a:r>
              <a:rPr lang="en-US" altLang="en-US" sz="1800"/>
              <a:t>Each row requires one number </a:t>
            </a:r>
            <a:r>
              <a:rPr lang="en-US" altLang="en-US" sz="1800" i="1"/>
              <a:t>p</a:t>
            </a:r>
            <a:r>
              <a:rPr lang="en-US" altLang="en-US" sz="1800"/>
              <a:t> for </a:t>
            </a:r>
            <a:r>
              <a:rPr lang="en-US" altLang="en-US" sz="1800" i="1"/>
              <a:t>X</a:t>
            </a:r>
            <a:r>
              <a:rPr lang="en-US" altLang="en-US" sz="1800" i="1" baseline="-25000"/>
              <a:t>i</a:t>
            </a:r>
            <a:r>
              <a:rPr lang="en-US" altLang="en-US" sz="1800" i="1"/>
              <a:t> = true</a:t>
            </a:r>
            <a:br>
              <a:rPr lang="en-US" altLang="en-US" sz="1800" i="1"/>
            </a:br>
            <a:r>
              <a:rPr lang="en-US" altLang="en-US" sz="1800"/>
              <a:t>(the number for  </a:t>
            </a:r>
            <a:r>
              <a:rPr lang="en-US" altLang="en-US" sz="1800" i="1"/>
              <a:t>X</a:t>
            </a:r>
            <a:r>
              <a:rPr lang="en-US" altLang="en-US" sz="1800" i="1" baseline="-25000"/>
              <a:t>i</a:t>
            </a:r>
            <a:r>
              <a:rPr lang="en-US" altLang="en-US" sz="1800"/>
              <a:t> = </a:t>
            </a:r>
            <a:r>
              <a:rPr lang="en-US" altLang="en-US" sz="1800" i="1"/>
              <a:t>false</a:t>
            </a:r>
            <a:r>
              <a:rPr lang="en-US" altLang="en-US" sz="1800"/>
              <a:t> is just </a:t>
            </a:r>
            <a:r>
              <a:rPr lang="en-US" altLang="en-US" sz="1800" i="1"/>
              <a:t>1-p</a:t>
            </a:r>
            <a:r>
              <a:rPr lang="en-US" altLang="en-US" sz="1800"/>
              <a:t>)</a:t>
            </a:r>
          </a:p>
          <a:p>
            <a:pPr>
              <a:lnSpc>
                <a:spcPct val="90000"/>
              </a:lnSpc>
            </a:pPr>
            <a:endParaRPr lang="en-US" altLang="en-US" sz="1800"/>
          </a:p>
          <a:p>
            <a:pPr>
              <a:lnSpc>
                <a:spcPct val="90000"/>
              </a:lnSpc>
            </a:pPr>
            <a:r>
              <a:rPr lang="en-US" altLang="en-US" sz="1800"/>
              <a:t>If each variable has no more than </a:t>
            </a:r>
            <a:r>
              <a:rPr lang="en-US" altLang="en-US" sz="1800" i="1"/>
              <a:t>k</a:t>
            </a:r>
            <a:r>
              <a:rPr lang="en-US" altLang="en-US" sz="1800"/>
              <a:t> parents, the complete network requires </a:t>
            </a:r>
            <a:r>
              <a:rPr lang="en-US" altLang="en-US" sz="1800" i="1">
                <a:solidFill>
                  <a:schemeClr val="accent2"/>
                </a:solidFill>
              </a:rPr>
              <a:t>O(n </a:t>
            </a:r>
            <a:r>
              <a:rPr lang="en-US" altLang="en-US" sz="1800" i="1">
                <a:solidFill>
                  <a:schemeClr val="accent2"/>
                </a:solidFill>
                <a:cs typeface="Arial" panose="020B0604020202020204" pitchFamily="34" charset="0"/>
              </a:rPr>
              <a:t>·</a:t>
            </a:r>
            <a:r>
              <a:rPr lang="en-US" altLang="en-US" sz="1800">
                <a:solidFill>
                  <a:schemeClr val="accent2"/>
                </a:solidFill>
              </a:rPr>
              <a:t> 2</a:t>
            </a:r>
            <a:r>
              <a:rPr lang="en-US" altLang="en-US" sz="1800" baseline="30000">
                <a:solidFill>
                  <a:schemeClr val="accent2"/>
                </a:solidFill>
              </a:rPr>
              <a:t>k</a:t>
            </a:r>
            <a:r>
              <a:rPr lang="en-US" altLang="en-US" sz="1800">
                <a:solidFill>
                  <a:schemeClr val="accent2"/>
                </a:solidFill>
              </a:rPr>
              <a:t>)</a:t>
            </a:r>
            <a:r>
              <a:rPr lang="en-US" altLang="en-US" sz="1800"/>
              <a:t> numbers</a:t>
            </a:r>
          </a:p>
          <a:p>
            <a:pPr>
              <a:lnSpc>
                <a:spcPct val="90000"/>
              </a:lnSpc>
            </a:pPr>
            <a:endParaRPr lang="en-US" altLang="en-US" sz="1800"/>
          </a:p>
          <a:p>
            <a:pPr>
              <a:lnSpc>
                <a:spcPct val="90000"/>
              </a:lnSpc>
            </a:pPr>
            <a:r>
              <a:rPr lang="en-US" altLang="en-US" sz="1800"/>
              <a:t>I.e., grows linearly with </a:t>
            </a:r>
            <a:r>
              <a:rPr lang="en-US" altLang="en-US" sz="1800" i="1"/>
              <a:t>n</a:t>
            </a:r>
            <a:r>
              <a:rPr lang="en-US" altLang="en-US" sz="1800"/>
              <a:t>, vs. </a:t>
            </a:r>
            <a:r>
              <a:rPr lang="en-US" altLang="en-US" sz="1800" i="1">
                <a:solidFill>
                  <a:schemeClr val="accent2"/>
                </a:solidFill>
              </a:rPr>
              <a:t>O(2</a:t>
            </a:r>
            <a:r>
              <a:rPr lang="en-US" altLang="en-US" sz="1800" i="1" baseline="30000">
                <a:solidFill>
                  <a:schemeClr val="accent2"/>
                </a:solidFill>
              </a:rPr>
              <a:t>n</a:t>
            </a:r>
            <a:r>
              <a:rPr lang="en-US" altLang="en-US" sz="1800" i="1">
                <a:solidFill>
                  <a:schemeClr val="accent2"/>
                </a:solidFill>
              </a:rPr>
              <a:t>)</a:t>
            </a:r>
            <a:r>
              <a:rPr lang="en-US" altLang="en-US" sz="1800" i="1"/>
              <a:t> </a:t>
            </a:r>
            <a:r>
              <a:rPr lang="en-US" altLang="en-US" sz="1800"/>
              <a:t>for the full joint distribution</a:t>
            </a:r>
          </a:p>
          <a:p>
            <a:pPr>
              <a:lnSpc>
                <a:spcPct val="90000"/>
              </a:lnSpc>
            </a:pPr>
            <a:endParaRPr lang="en-US" altLang="en-US" sz="1800"/>
          </a:p>
          <a:p>
            <a:pPr>
              <a:lnSpc>
                <a:spcPct val="90000"/>
              </a:lnSpc>
            </a:pPr>
            <a:r>
              <a:rPr lang="en-US" altLang="en-US" sz="1800"/>
              <a:t>For burglary net, 1 + 1 + 4 + 2 + 2 = 10 numbers (vs. 2</a:t>
            </a:r>
            <a:r>
              <a:rPr lang="en-US" altLang="en-US" sz="1800" baseline="30000"/>
              <a:t>5</a:t>
            </a:r>
            <a:r>
              <a:rPr lang="en-US" altLang="en-US" sz="1800"/>
              <a:t>-1 = 31)</a:t>
            </a:r>
          </a:p>
        </p:txBody>
      </p:sp>
      <p:pic>
        <p:nvPicPr>
          <p:cNvPr id="9220" name="Picture 4" descr="burglary-small">
            <a:extLst>
              <a:ext uri="{FF2B5EF4-FFF2-40B4-BE49-F238E27FC236}">
                <a16:creationId xmlns:a16="http://schemas.microsoft.com/office/drawing/2014/main" id="{A722382B-D454-4030-8E83-DE153A8001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1" y="1981201"/>
            <a:ext cx="1209675" cy="120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784301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1138206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322004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7996396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620709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981027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0587678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538946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670197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5478000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2475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33C015C-770F-43B1-8893-EF74D67D11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Semantics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D5B0D17-D53C-4869-837A-6352EBCFC5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000"/>
              <a:t>The full joint distribution is defined as the product of the local conditional distributions:
</a:t>
            </a:r>
          </a:p>
          <a:p>
            <a:pPr>
              <a:buFontTx/>
              <a:buNone/>
            </a:pPr>
            <a:r>
              <a:rPr lang="en-US" altLang="en-US" sz="2000" b="1"/>
              <a:t>		</a:t>
            </a:r>
            <a:r>
              <a:rPr lang="en-US" altLang="en-US" sz="2000" b="1" i="1"/>
              <a:t>P </a:t>
            </a:r>
            <a:r>
              <a:rPr lang="en-US" altLang="en-US" sz="2000" i="1"/>
              <a:t>(X</a:t>
            </a:r>
            <a:r>
              <a:rPr lang="en-US" altLang="en-US" sz="2000" i="1" baseline="-25000"/>
              <a:t>1</a:t>
            </a:r>
            <a:r>
              <a:rPr lang="en-US" altLang="en-US" sz="2000" i="1"/>
              <a:t>, … ,X</a:t>
            </a:r>
            <a:r>
              <a:rPr lang="en-US" altLang="en-US" sz="2000" i="1" baseline="-25000"/>
              <a:t>n</a:t>
            </a:r>
            <a:r>
              <a:rPr lang="en-US" altLang="en-US" sz="2000" i="1"/>
              <a:t>) = </a:t>
            </a:r>
            <a:r>
              <a:rPr lang="el-GR" altLang="en-US" sz="2000" i="1">
                <a:cs typeface="Arial" panose="020B0604020202020204" pitchFamily="34" charset="0"/>
              </a:rPr>
              <a:t>π</a:t>
            </a:r>
            <a:r>
              <a:rPr lang="en-US" altLang="en-US" sz="2000" i="1" baseline="-25000"/>
              <a:t>i = 1</a:t>
            </a:r>
            <a:r>
              <a:rPr lang="en-US" altLang="en-US" sz="2000" i="1"/>
              <a:t> </a:t>
            </a:r>
            <a:r>
              <a:rPr lang="en-US" altLang="en-US" sz="2000" b="1" i="1"/>
              <a:t>P</a:t>
            </a:r>
            <a:r>
              <a:rPr lang="en-US" altLang="en-US" sz="2000" i="1"/>
              <a:t> (X</a:t>
            </a:r>
            <a:r>
              <a:rPr lang="en-US" altLang="en-US" sz="2000" i="1" baseline="-25000"/>
              <a:t>i </a:t>
            </a:r>
            <a:r>
              <a:rPr lang="en-US" altLang="en-US" sz="2000" i="1"/>
              <a:t>| Parents(X</a:t>
            </a:r>
            <a:r>
              <a:rPr lang="en-US" altLang="en-US" sz="2000" i="1" baseline="-25000"/>
              <a:t>i</a:t>
            </a:r>
            <a:r>
              <a:rPr lang="en-US" altLang="en-US" sz="2000" i="1"/>
              <a:t>))
</a:t>
            </a:r>
          </a:p>
          <a:p>
            <a:pPr lvl="4"/>
            <a:endParaRPr lang="en-US" altLang="en-US" sz="1400"/>
          </a:p>
          <a:p>
            <a:pPr>
              <a:buFontTx/>
              <a:buNone/>
            </a:pPr>
            <a:r>
              <a:rPr lang="en-US" altLang="en-US" sz="2000"/>
              <a:t>e.g., </a:t>
            </a:r>
            <a:r>
              <a:rPr lang="en-US" altLang="en-US" sz="2000" b="1" i="1"/>
              <a:t>P</a:t>
            </a:r>
            <a:r>
              <a:rPr lang="en-US" altLang="en-US" sz="2000" i="1"/>
              <a:t>(j </a:t>
            </a:r>
            <a:r>
              <a:rPr lang="en-US" altLang="en-US" sz="2000" i="1">
                <a:sym typeface="Symbol" panose="05050102010706020507" pitchFamily="18" charset="2"/>
              </a:rPr>
              <a:t></a:t>
            </a:r>
            <a:r>
              <a:rPr lang="en-US" altLang="en-US" sz="2000" i="1"/>
              <a:t> m </a:t>
            </a:r>
            <a:r>
              <a:rPr lang="en-US" altLang="en-US" sz="2000" i="1">
                <a:sym typeface="Symbol" panose="05050102010706020507" pitchFamily="18" charset="2"/>
              </a:rPr>
              <a:t></a:t>
            </a:r>
            <a:r>
              <a:rPr lang="en-US" altLang="en-US" sz="2000" i="1"/>
              <a:t> a </a:t>
            </a:r>
            <a:r>
              <a:rPr lang="en-US" altLang="en-US" sz="2000" i="1">
                <a:sym typeface="Symbol" panose="05050102010706020507" pitchFamily="18" charset="2"/>
              </a:rPr>
              <a:t></a:t>
            </a:r>
            <a:r>
              <a:rPr lang="en-US" altLang="en-US" sz="2000" i="1"/>
              <a:t> </a:t>
            </a:r>
            <a:r>
              <a:rPr lang="en-US" altLang="en-US" sz="2000" i="1">
                <a:sym typeface="Symbol" panose="05050102010706020507" pitchFamily="18" charset="2"/>
              </a:rPr>
              <a:t></a:t>
            </a:r>
            <a:r>
              <a:rPr lang="en-US" altLang="en-US" sz="2000" i="1"/>
              <a:t>b </a:t>
            </a:r>
            <a:r>
              <a:rPr lang="en-US" altLang="en-US" sz="2000" i="1">
                <a:sym typeface="Symbol" panose="05050102010706020507" pitchFamily="18" charset="2"/>
              </a:rPr>
              <a:t></a:t>
            </a:r>
            <a:r>
              <a:rPr lang="en-US" altLang="en-US" sz="2000" i="1"/>
              <a:t> </a:t>
            </a:r>
            <a:r>
              <a:rPr lang="en-US" altLang="en-US" sz="2000" i="1">
                <a:sym typeface="Symbol" panose="05050102010706020507" pitchFamily="18" charset="2"/>
              </a:rPr>
              <a:t></a:t>
            </a:r>
            <a:r>
              <a:rPr lang="en-US" altLang="en-US" sz="2000" i="1"/>
              <a:t>e)
</a:t>
            </a:r>
          </a:p>
          <a:p>
            <a:pPr>
              <a:buFontTx/>
              <a:buNone/>
            </a:pPr>
            <a:r>
              <a:rPr lang="en-US" altLang="en-US" sz="2000" i="1"/>
              <a:t>	= </a:t>
            </a:r>
            <a:r>
              <a:rPr lang="en-US" altLang="en-US" sz="2000" b="1" i="1"/>
              <a:t>P </a:t>
            </a:r>
            <a:r>
              <a:rPr lang="en-US" altLang="en-US" sz="2000" i="1"/>
              <a:t>(j | a) </a:t>
            </a:r>
            <a:r>
              <a:rPr lang="en-US" altLang="en-US" sz="2000" b="1" i="1"/>
              <a:t>P </a:t>
            </a:r>
            <a:r>
              <a:rPr lang="en-US" altLang="en-US" sz="2000" i="1"/>
              <a:t>(m | a) </a:t>
            </a:r>
            <a:r>
              <a:rPr lang="en-US" altLang="en-US" sz="2000" b="1" i="1"/>
              <a:t>P </a:t>
            </a:r>
            <a:r>
              <a:rPr lang="en-US" altLang="en-US" sz="2000" i="1"/>
              <a:t>(a | </a:t>
            </a:r>
            <a:r>
              <a:rPr lang="en-US" altLang="en-US" sz="2000" i="1">
                <a:sym typeface="Symbol" panose="05050102010706020507" pitchFamily="18" charset="2"/>
              </a:rPr>
              <a:t></a:t>
            </a:r>
            <a:r>
              <a:rPr lang="en-US" altLang="en-US" sz="2000" i="1"/>
              <a:t>b, </a:t>
            </a:r>
            <a:r>
              <a:rPr lang="en-US" altLang="en-US" sz="2000" i="1">
                <a:sym typeface="Symbol" panose="05050102010706020507" pitchFamily="18" charset="2"/>
              </a:rPr>
              <a:t></a:t>
            </a:r>
            <a:r>
              <a:rPr lang="en-US" altLang="en-US" sz="2000" i="1"/>
              <a:t>e) </a:t>
            </a:r>
            <a:r>
              <a:rPr lang="en-US" altLang="en-US" sz="2000" b="1" i="1"/>
              <a:t>P </a:t>
            </a:r>
            <a:r>
              <a:rPr lang="en-US" altLang="en-US" sz="2000" i="1"/>
              <a:t>(</a:t>
            </a:r>
            <a:r>
              <a:rPr lang="en-US" altLang="en-US" sz="2000" i="1">
                <a:sym typeface="Symbol" panose="05050102010706020507" pitchFamily="18" charset="2"/>
              </a:rPr>
              <a:t></a:t>
            </a:r>
            <a:r>
              <a:rPr lang="en-US" altLang="en-US" sz="2000" i="1"/>
              <a:t>b) </a:t>
            </a:r>
            <a:r>
              <a:rPr lang="en-US" altLang="en-US" sz="2000" b="1" i="1"/>
              <a:t>P </a:t>
            </a:r>
            <a:r>
              <a:rPr lang="en-US" altLang="en-US" sz="2000" i="1"/>
              <a:t>(</a:t>
            </a:r>
            <a:r>
              <a:rPr lang="en-US" altLang="en-US" sz="2000" i="1">
                <a:sym typeface="Symbol" panose="05050102010706020507" pitchFamily="18" charset="2"/>
              </a:rPr>
              <a:t></a:t>
            </a:r>
            <a:r>
              <a:rPr lang="en-US" altLang="en-US" sz="2000" i="1"/>
              <a:t>e)
</a:t>
            </a:r>
          </a:p>
          <a:p>
            <a:pPr>
              <a:buFontTx/>
              <a:buNone/>
            </a:pPr>
            <a:r>
              <a:rPr lang="en-US" altLang="en-US" sz="2000"/>
              <a:t>
</a:t>
            </a:r>
          </a:p>
        </p:txBody>
      </p:sp>
      <p:pic>
        <p:nvPicPr>
          <p:cNvPr id="10244" name="Picture 4" descr="burglary-small">
            <a:extLst>
              <a:ext uri="{FF2B5EF4-FFF2-40B4-BE49-F238E27FC236}">
                <a16:creationId xmlns:a16="http://schemas.microsoft.com/office/drawing/2014/main" id="{37EE5EC7-7390-4FFC-A8E5-E17EF3F143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1" y="2209801"/>
            <a:ext cx="1209675" cy="120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7" name="Text Box 7">
            <a:extLst>
              <a:ext uri="{FF2B5EF4-FFF2-40B4-BE49-F238E27FC236}">
                <a16:creationId xmlns:a16="http://schemas.microsoft.com/office/drawing/2014/main" id="{2C18492A-2E04-4426-873B-F0EEA76E4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1239" y="22098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34744674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1801675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723434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882842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3537849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4352491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8360431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4290448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840680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4629855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0050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347</Words>
  <Application>Microsoft Office PowerPoint</Application>
  <PresentationFormat>Widescreen</PresentationFormat>
  <Paragraphs>132</Paragraphs>
  <Slides>106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106</vt:i4>
      </vt:variant>
    </vt:vector>
  </HeadingPairs>
  <TitlesOfParts>
    <vt:vector size="112" baseType="lpstr">
      <vt:lpstr>Arial</vt:lpstr>
      <vt:lpstr>Calibri</vt:lpstr>
      <vt:lpstr>Calibri Light</vt:lpstr>
      <vt:lpstr>Symbol</vt:lpstr>
      <vt:lpstr>Times New Roman</vt:lpstr>
      <vt:lpstr>Office Theme</vt:lpstr>
      <vt:lpstr>Chapter 01</vt:lpstr>
      <vt:lpstr>Bayesian networks </vt:lpstr>
      <vt:lpstr>Outline</vt:lpstr>
      <vt:lpstr>Bayesian networks</vt:lpstr>
      <vt:lpstr>Example</vt:lpstr>
      <vt:lpstr>Example</vt:lpstr>
      <vt:lpstr>Example contd.</vt:lpstr>
      <vt:lpstr>Compactness</vt:lpstr>
      <vt:lpstr>Semantics</vt:lpstr>
      <vt:lpstr>Constructing Bayesian networks</vt:lpstr>
      <vt:lpstr>Example</vt:lpstr>
      <vt:lpstr>Example</vt:lpstr>
      <vt:lpstr>Example</vt:lpstr>
      <vt:lpstr>Example</vt:lpstr>
      <vt:lpstr>Example</vt:lpstr>
      <vt:lpstr>Example contd.</vt:lpstr>
      <vt:lpstr>Summary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HannaEdwin</dc:creator>
  <cp:lastModifiedBy>Peter Ng</cp:lastModifiedBy>
  <cp:revision>17</cp:revision>
  <dcterms:created xsi:type="dcterms:W3CDTF">2016-10-13T00:10:31Z</dcterms:created>
  <dcterms:modified xsi:type="dcterms:W3CDTF">2018-07-30T00:54:42Z</dcterms:modified>
</cp:coreProperties>
</file>