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74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81" r:id="rId16"/>
    <p:sldId id="282" r:id="rId17"/>
    <p:sldId id="283" r:id="rId18"/>
    <p:sldId id="284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6" r:id="rId48"/>
    <p:sldId id="307" r:id="rId49"/>
    <p:sldId id="308" r:id="rId50"/>
    <p:sldId id="309" r:id="rId51"/>
    <p:sldId id="310" r:id="rId52"/>
    <p:sldId id="311" r:id="rId53"/>
    <p:sldId id="312" r:id="rId54"/>
    <p:sldId id="313" r:id="rId55"/>
    <p:sldId id="314" r:id="rId56"/>
    <p:sldId id="315" r:id="rId57"/>
    <p:sldId id="316" r:id="rId58"/>
    <p:sldId id="317" r:id="rId59"/>
    <p:sldId id="318" r:id="rId60"/>
    <p:sldId id="319" r:id="rId61"/>
    <p:sldId id="320" r:id="rId62"/>
    <p:sldId id="321" r:id="rId63"/>
    <p:sldId id="322" r:id="rId64"/>
    <p:sldId id="323" r:id="rId65"/>
    <p:sldId id="324" r:id="rId66"/>
    <p:sldId id="325" r:id="rId67"/>
    <p:sldId id="326" r:id="rId68"/>
    <p:sldId id="327" r:id="rId69"/>
    <p:sldId id="328" r:id="rId70"/>
    <p:sldId id="329" r:id="rId71"/>
    <p:sldId id="330" r:id="rId72"/>
    <p:sldId id="331" r:id="rId73"/>
    <p:sldId id="332" r:id="rId74"/>
    <p:sldId id="333" r:id="rId75"/>
    <p:sldId id="334" r:id="rId76"/>
    <p:sldId id="335" r:id="rId77"/>
    <p:sldId id="336" r:id="rId78"/>
    <p:sldId id="337" r:id="rId79"/>
    <p:sldId id="338" r:id="rId80"/>
    <p:sldId id="339" r:id="rId81"/>
    <p:sldId id="340" r:id="rId82"/>
    <p:sldId id="341" r:id="rId83"/>
    <p:sldId id="342" r:id="rId84"/>
    <p:sldId id="343" r:id="rId85"/>
    <p:sldId id="344" r:id="rId86"/>
    <p:sldId id="345" r:id="rId87"/>
    <p:sldId id="346" r:id="rId88"/>
    <p:sldId id="347" r:id="rId89"/>
    <p:sldId id="348" r:id="rId90"/>
    <p:sldId id="349" r:id="rId91"/>
    <p:sldId id="350" r:id="rId92"/>
    <p:sldId id="351" r:id="rId93"/>
    <p:sldId id="352" r:id="rId94"/>
    <p:sldId id="353" r:id="rId95"/>
    <p:sldId id="354" r:id="rId96"/>
    <p:sldId id="355" r:id="rId97"/>
    <p:sldId id="356" r:id="rId98"/>
    <p:sldId id="357" r:id="rId99"/>
    <p:sldId id="358" r:id="rId100"/>
    <p:sldId id="359" r:id="rId101"/>
    <p:sldId id="360" r:id="rId102"/>
    <p:sldId id="361" r:id="rId103"/>
    <p:sldId id="362" r:id="rId104"/>
    <p:sldId id="363" r:id="rId105"/>
    <p:sldId id="364" r:id="rId106"/>
    <p:sldId id="365" r:id="rId107"/>
    <p:sldId id="366" r:id="rId108"/>
    <p:sldId id="367" r:id="rId109"/>
    <p:sldId id="368" r:id="rId110"/>
    <p:sldId id="369" r:id="rId111"/>
    <p:sldId id="370" r:id="rId112"/>
    <p:sldId id="371" r:id="rId113"/>
    <p:sldId id="372" r:id="rId114"/>
    <p:sldId id="373" r:id="rId1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2" d="100"/>
          <a:sy n="52" d="100"/>
        </p:scale>
        <p:origin x="77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viewProps" Target="viewProps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25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9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8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2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0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5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56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1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5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6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4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0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01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Artificial Intelligence</a:t>
            </a:r>
          </a:p>
        </p:txBody>
      </p:sp>
    </p:spTree>
    <p:extLst>
      <p:ext uri="{BB962C8B-B14F-4D97-AF65-F5344CB8AC3E}">
        <p14:creationId xmlns:p14="http://schemas.microsoft.com/office/powerpoint/2010/main" val="3132188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0CA4AA61-E7B3-4680-832E-99A32AFBC0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Axioms of probability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4D41451-51EE-4FAB-9DCA-C24B1E2AE9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For any propositions </a:t>
            </a:r>
            <a:r>
              <a:rPr lang="en-US" altLang="en-US" i="1"/>
              <a:t>A, B</a:t>
            </a:r>
            <a:r>
              <a:rPr lang="en-US" altLang="en-US"/>
              <a:t>
</a:t>
            </a:r>
          </a:p>
          <a:p>
            <a:pPr lvl="1"/>
            <a:r>
              <a:rPr lang="en-US" altLang="en-US"/>
              <a:t>0 </a:t>
            </a:r>
            <a:r>
              <a:rPr lang="en-US" altLang="en-US">
                <a:cs typeface="Arial" panose="020B0604020202020204" pitchFamily="34" charset="0"/>
              </a:rPr>
              <a:t>≤</a:t>
            </a:r>
            <a:r>
              <a:rPr lang="en-US" altLang="en-US"/>
              <a:t> P(</a:t>
            </a:r>
            <a:r>
              <a:rPr lang="en-US" altLang="en-US" i="1"/>
              <a:t>A</a:t>
            </a:r>
            <a:r>
              <a:rPr lang="en-US" altLang="en-US"/>
              <a:t>) </a:t>
            </a:r>
            <a:r>
              <a:rPr lang="en-US" altLang="en-US">
                <a:cs typeface="Arial" panose="020B0604020202020204" pitchFamily="34" charset="0"/>
              </a:rPr>
              <a:t>≤</a:t>
            </a:r>
            <a:r>
              <a:rPr lang="en-US" altLang="en-US"/>
              <a:t> 1</a:t>
            </a:r>
          </a:p>
          <a:p>
            <a:pPr lvl="1"/>
            <a:r>
              <a:rPr lang="en-US" altLang="en-US"/>
              <a:t>P(</a:t>
            </a:r>
            <a:r>
              <a:rPr lang="en-US" altLang="en-US" i="1"/>
              <a:t>true</a:t>
            </a:r>
            <a:r>
              <a:rPr lang="en-US" altLang="en-US"/>
              <a:t>) = 1 and P(</a:t>
            </a:r>
            <a:r>
              <a:rPr lang="en-US" altLang="en-US" i="1"/>
              <a:t>false</a:t>
            </a:r>
            <a:r>
              <a:rPr lang="en-US" altLang="en-US"/>
              <a:t>) = 0</a:t>
            </a:r>
          </a:p>
          <a:p>
            <a:pPr lvl="1"/>
            <a:r>
              <a:rPr lang="en-US" altLang="en-US"/>
              <a:t>P(</a:t>
            </a:r>
            <a:r>
              <a:rPr lang="en-US" altLang="en-US" i="1"/>
              <a:t>A</a:t>
            </a:r>
            <a:r>
              <a:rPr lang="en-US" altLang="en-US"/>
              <a:t> </a:t>
            </a:r>
            <a:r>
              <a:rPr lang="en-US" altLang="en-US">
                <a:sym typeface="Symbol" panose="05050102010706020507" pitchFamily="18" charset="2"/>
              </a:rPr>
              <a:t> </a:t>
            </a:r>
            <a:r>
              <a:rPr lang="en-US" altLang="en-US" i="1"/>
              <a:t>B</a:t>
            </a:r>
            <a:r>
              <a:rPr lang="en-US" altLang="en-US"/>
              <a:t>) = P(</a:t>
            </a:r>
            <a:r>
              <a:rPr lang="en-US" altLang="en-US" i="1"/>
              <a:t>A</a:t>
            </a:r>
            <a:r>
              <a:rPr lang="en-US" altLang="en-US"/>
              <a:t>) + P(</a:t>
            </a:r>
            <a:r>
              <a:rPr lang="en-US" altLang="en-US" i="1"/>
              <a:t>B</a:t>
            </a:r>
            <a:r>
              <a:rPr lang="en-US" altLang="en-US"/>
              <a:t>) - P(</a:t>
            </a:r>
            <a:r>
              <a:rPr lang="en-US" altLang="en-US" i="1"/>
              <a:t>A</a:t>
            </a:r>
            <a:r>
              <a:rPr lang="en-US" altLang="en-US"/>
              <a:t> </a:t>
            </a:r>
            <a:r>
              <a:rPr lang="en-US" altLang="en-US">
                <a:sym typeface="Symbol" panose="05050102010706020507" pitchFamily="18" charset="2"/>
              </a:rPr>
              <a:t></a:t>
            </a:r>
            <a:r>
              <a:rPr lang="en-US" altLang="en-US"/>
              <a:t> </a:t>
            </a:r>
            <a:r>
              <a:rPr lang="en-US" altLang="en-US" i="1"/>
              <a:t>B</a:t>
            </a:r>
            <a:r>
              <a:rPr lang="en-US" altLang="en-US"/>
              <a:t>)
</a:t>
            </a:r>
          </a:p>
        </p:txBody>
      </p:sp>
      <p:pic>
        <p:nvPicPr>
          <p:cNvPr id="11268" name="Picture 4" descr="axiom3-venn">
            <a:extLst>
              <a:ext uri="{FF2B5EF4-FFF2-40B4-BE49-F238E27FC236}">
                <a16:creationId xmlns:a16="http://schemas.microsoft.com/office/drawing/2014/main" id="{DDA2D22B-259A-4A59-AAD4-8AC2E1E1EB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1" y="3810000"/>
            <a:ext cx="3781425" cy="249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6483873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8828425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3537849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4352491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8360431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4290448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8406805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462985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0050286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2765409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0160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A4432BE7-5021-4AA5-A384-90AFC2FA49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Prior probability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E07DA53F-7D99-4AE3-A4E3-5A366497FB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</a:pPr>
            <a:r>
              <a:rPr lang="en-US" altLang="en-US" sz="1800">
                <a:solidFill>
                  <a:schemeClr val="accent2"/>
                </a:solidFill>
              </a:rPr>
              <a:t>Prior</a:t>
            </a:r>
            <a:r>
              <a:rPr lang="en-US" altLang="en-US" sz="1800"/>
              <a:t> or </a:t>
            </a:r>
            <a:r>
              <a:rPr lang="en-US" altLang="en-US" sz="1800">
                <a:solidFill>
                  <a:schemeClr val="accent2"/>
                </a:solidFill>
              </a:rPr>
              <a:t>unconditional</a:t>
            </a:r>
            <a:r>
              <a:rPr lang="en-US" altLang="en-US" sz="1800"/>
              <a:t> </a:t>
            </a:r>
            <a:r>
              <a:rPr lang="en-US" altLang="en-US" sz="1800">
                <a:solidFill>
                  <a:schemeClr val="accent2"/>
                </a:solidFill>
              </a:rPr>
              <a:t>probabilities</a:t>
            </a:r>
            <a:r>
              <a:rPr lang="en-US" altLang="en-US" sz="1800"/>
              <a:t> of propositions
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600"/>
              <a:t>e.g., P(</a:t>
            </a:r>
            <a:r>
              <a:rPr lang="en-US" altLang="en-US" sz="1600" i="1"/>
              <a:t>Cavity</a:t>
            </a:r>
            <a:r>
              <a:rPr lang="en-US" altLang="en-US" sz="1600"/>
              <a:t> = true) = 0.1 and P(</a:t>
            </a:r>
            <a:r>
              <a:rPr lang="en-US" altLang="en-US" sz="1600" i="1"/>
              <a:t>Weather</a:t>
            </a:r>
            <a:r>
              <a:rPr lang="en-US" altLang="en-US" sz="1600"/>
              <a:t> = sunny) = 0.72 correspond to belief prior to arrival of any (new) evidence
</a:t>
            </a:r>
          </a:p>
          <a:p>
            <a:pPr lvl="4">
              <a:lnSpc>
                <a:spcPct val="80000"/>
              </a:lnSpc>
            </a:pPr>
            <a:endParaRPr lang="en-US" altLang="en-US" sz="1200"/>
          </a:p>
          <a:p>
            <a:pPr>
              <a:lnSpc>
                <a:spcPct val="80000"/>
              </a:lnSpc>
            </a:pPr>
            <a:r>
              <a:rPr lang="en-US" altLang="en-US" sz="1800">
                <a:solidFill>
                  <a:schemeClr val="accent2"/>
                </a:solidFill>
              </a:rPr>
              <a:t>Probability distribution</a:t>
            </a:r>
            <a:r>
              <a:rPr lang="en-US" altLang="en-US" sz="1800"/>
              <a:t> gives values for all possible assignments:
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600" b="1"/>
              <a:t>P</a:t>
            </a:r>
            <a:r>
              <a:rPr lang="en-US" altLang="en-US" sz="1600"/>
              <a:t>(</a:t>
            </a:r>
            <a:r>
              <a:rPr lang="en-US" altLang="en-US" sz="1600" i="1"/>
              <a:t>Weather</a:t>
            </a:r>
            <a:r>
              <a:rPr lang="en-US" altLang="en-US" sz="1600"/>
              <a:t>) = &lt;0.72,0.1,0.08,0.1&gt; (</a:t>
            </a:r>
            <a:r>
              <a:rPr lang="en-US" altLang="en-US" sz="1600">
                <a:solidFill>
                  <a:srgbClr val="FF0000"/>
                </a:solidFill>
              </a:rPr>
              <a:t>normalized</a:t>
            </a:r>
            <a:r>
              <a:rPr lang="en-US" altLang="en-US" sz="1600"/>
              <a:t>, i.e., sums to 1)</a:t>
            </a:r>
          </a:p>
          <a:p>
            <a:pPr lvl="4">
              <a:lnSpc>
                <a:spcPct val="80000"/>
              </a:lnSpc>
              <a:buFontTx/>
              <a:buNone/>
            </a:pPr>
            <a:r>
              <a:rPr lang="en-US" altLang="en-US" sz="1200"/>
              <a:t>			</a:t>
            </a:r>
          </a:p>
          <a:p>
            <a:pPr>
              <a:lnSpc>
                <a:spcPct val="80000"/>
              </a:lnSpc>
            </a:pPr>
            <a:r>
              <a:rPr lang="en-US" altLang="en-US" sz="1800">
                <a:solidFill>
                  <a:schemeClr val="accent2"/>
                </a:solidFill>
              </a:rPr>
              <a:t>Joint probability distribution</a:t>
            </a:r>
            <a:r>
              <a:rPr lang="en-US" altLang="en-US" sz="1800"/>
              <a:t> for a set of random variables gives the probability of every atomic event on those random variables
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600" b="1"/>
              <a:t>P</a:t>
            </a:r>
            <a:r>
              <a:rPr lang="en-US" altLang="en-US" sz="1600"/>
              <a:t>(</a:t>
            </a:r>
            <a:r>
              <a:rPr lang="en-US" altLang="en-US" sz="1600" i="1"/>
              <a:t>Weather,Cavity</a:t>
            </a:r>
            <a:r>
              <a:rPr lang="en-US" altLang="en-US" sz="1600"/>
              <a:t>) = a 4 </a:t>
            </a:r>
            <a:r>
              <a:rPr lang="en-US" altLang="en-US" sz="1600">
                <a:cs typeface="Arial" panose="020B0604020202020204" pitchFamily="34" charset="0"/>
              </a:rPr>
              <a:t>× </a:t>
            </a:r>
            <a:r>
              <a:rPr lang="en-US" altLang="en-US" sz="1600"/>
              <a:t>2 matrix of values:
</a:t>
            </a:r>
          </a:p>
          <a:p>
            <a:pPr lvl="4">
              <a:lnSpc>
                <a:spcPct val="80000"/>
              </a:lnSpc>
              <a:buFontTx/>
              <a:buNone/>
            </a:pPr>
            <a:endParaRPr lang="en-US" altLang="en-US" sz="120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/>
              <a:t>	</a:t>
            </a:r>
            <a:r>
              <a:rPr lang="en-US" altLang="en-US" sz="1800" i="1"/>
              <a:t>Weather</a:t>
            </a:r>
            <a:r>
              <a:rPr lang="en-US" altLang="en-US" sz="1800"/>
              <a:t> =		sunny	rainy	cloudy	snow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/>
              <a:t>	</a:t>
            </a:r>
            <a:r>
              <a:rPr lang="en-US" altLang="en-US" sz="1800" i="1"/>
              <a:t>Cavity</a:t>
            </a:r>
            <a:r>
              <a:rPr lang="en-US" altLang="en-US" sz="1800"/>
              <a:t> = true 		0.144	0.02 	0.016 	0.02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/>
              <a:t>	</a:t>
            </a:r>
            <a:r>
              <a:rPr lang="en-US" altLang="en-US" sz="1800" i="1"/>
              <a:t>Cavity</a:t>
            </a:r>
            <a:r>
              <a:rPr lang="en-US" altLang="en-US" sz="1800"/>
              <a:t> = false		0.576	0.08 	0.064 	0.08
</a:t>
            </a:r>
          </a:p>
          <a:p>
            <a:pPr lvl="4">
              <a:lnSpc>
                <a:spcPct val="80000"/>
              </a:lnSpc>
              <a:buFontTx/>
              <a:buNone/>
            </a:pPr>
            <a:endParaRPr lang="en-US" altLang="en-US" sz="1200"/>
          </a:p>
          <a:p>
            <a:pPr>
              <a:lnSpc>
                <a:spcPct val="80000"/>
              </a:lnSpc>
            </a:pPr>
            <a:r>
              <a:rPr lang="en-US" altLang="en-US" sz="1800">
                <a:solidFill>
                  <a:srgbClr val="FF0000"/>
                </a:solidFill>
              </a:rPr>
              <a:t>Every question about a domain can be answered by the joint distribution
</a:t>
            </a:r>
          </a:p>
        </p:txBody>
      </p:sp>
      <p:sp>
        <p:nvSpPr>
          <p:cNvPr id="12292" name="Line 4">
            <a:extLst>
              <a:ext uri="{FF2B5EF4-FFF2-40B4-BE49-F238E27FC236}">
                <a16:creationId xmlns:a16="http://schemas.microsoft.com/office/drawing/2014/main" id="{E7E8009A-0049-4A9A-9E7A-D982663C9C0E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419600"/>
            <a:ext cx="586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Line 5">
            <a:extLst>
              <a:ext uri="{FF2B5EF4-FFF2-40B4-BE49-F238E27FC236}">
                <a16:creationId xmlns:a16="http://schemas.microsoft.com/office/drawing/2014/main" id="{71914B2A-B017-4218-8D74-B1C3294A766B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4114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507360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8036829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5386261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2629648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962340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9486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FB273B8-2846-46B9-BD72-78CE55EE0E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Conditional probability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9B05EB41-37C4-430B-A04D-51C741000B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80000"/>
              </a:lnSpc>
            </a:pPr>
            <a:r>
              <a:rPr lang="en-US" altLang="en-US" sz="2000">
                <a:solidFill>
                  <a:schemeClr val="accent2"/>
                </a:solidFill>
              </a:rPr>
              <a:t>Conditional</a:t>
            </a:r>
            <a:r>
              <a:rPr lang="en-US" altLang="en-US" sz="2000"/>
              <a:t> or </a:t>
            </a:r>
            <a:r>
              <a:rPr lang="en-US" altLang="en-US" sz="2000">
                <a:solidFill>
                  <a:schemeClr val="accent2"/>
                </a:solidFill>
              </a:rPr>
              <a:t>posterior probabilities
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800"/>
              <a:t>e.g., P(</a:t>
            </a:r>
            <a:r>
              <a:rPr lang="en-US" altLang="en-US" sz="1800" i="1"/>
              <a:t>cavity</a:t>
            </a:r>
            <a:r>
              <a:rPr lang="en-US" altLang="en-US" sz="1800"/>
              <a:t> | </a:t>
            </a:r>
            <a:r>
              <a:rPr lang="en-US" altLang="en-US" sz="1800" i="1"/>
              <a:t>toothache</a:t>
            </a:r>
            <a:r>
              <a:rPr lang="en-US" altLang="en-US" sz="1800"/>
              <a:t>) = 0.8
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800"/>
              <a:t>i.e., given that </a:t>
            </a:r>
            <a:r>
              <a:rPr lang="en-US" altLang="en-US" sz="1800" i="1"/>
              <a:t>toothache</a:t>
            </a:r>
            <a:r>
              <a:rPr lang="en-US" altLang="en-US" sz="1800"/>
              <a:t> is all I know
</a:t>
            </a:r>
          </a:p>
          <a:p>
            <a:pPr lvl="4">
              <a:lnSpc>
                <a:spcPct val="80000"/>
              </a:lnSpc>
              <a:buFontTx/>
              <a:buNone/>
            </a:pPr>
            <a:endParaRPr lang="en-US" altLang="en-US" sz="1400"/>
          </a:p>
          <a:p>
            <a:pPr>
              <a:lnSpc>
                <a:spcPct val="80000"/>
              </a:lnSpc>
            </a:pPr>
            <a:r>
              <a:rPr lang="en-US" altLang="en-US" sz="2000"/>
              <a:t>(Notation for conditional distributions:
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800" b="1"/>
              <a:t>P</a:t>
            </a:r>
            <a:r>
              <a:rPr lang="en-US" altLang="en-US" sz="1800"/>
              <a:t>(</a:t>
            </a:r>
            <a:r>
              <a:rPr lang="en-US" altLang="en-US" sz="1800" i="1"/>
              <a:t>Cavity </a:t>
            </a:r>
            <a:r>
              <a:rPr lang="en-US" altLang="en-US" sz="1800"/>
              <a:t>| </a:t>
            </a:r>
            <a:r>
              <a:rPr lang="en-US" altLang="en-US" sz="1800" i="1"/>
              <a:t>Toothache</a:t>
            </a:r>
            <a:r>
              <a:rPr lang="en-US" altLang="en-US" sz="1800"/>
              <a:t>) = 2-element vector of 2-element vectors)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800"/>
              <a:t>
</a:t>
            </a:r>
          </a:p>
          <a:p>
            <a:pPr>
              <a:lnSpc>
                <a:spcPct val="80000"/>
              </a:lnSpc>
            </a:pPr>
            <a:r>
              <a:rPr lang="en-US" altLang="en-US" sz="2000"/>
              <a:t>If we know more, e.g., </a:t>
            </a:r>
            <a:r>
              <a:rPr lang="en-US" altLang="en-US" sz="2000" i="1"/>
              <a:t>cavity</a:t>
            </a:r>
            <a:r>
              <a:rPr lang="en-US" altLang="en-US" sz="2000"/>
              <a:t> is also given, then we have
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800"/>
              <a:t>P(</a:t>
            </a:r>
            <a:r>
              <a:rPr lang="en-US" altLang="en-US" sz="1800" i="1"/>
              <a:t>cavity | toothache,cavity</a:t>
            </a:r>
            <a:r>
              <a:rPr lang="en-US" altLang="en-US" sz="1800"/>
              <a:t>) = 1
</a:t>
            </a:r>
          </a:p>
          <a:p>
            <a:pPr>
              <a:lnSpc>
                <a:spcPct val="80000"/>
              </a:lnSpc>
            </a:pPr>
            <a:endParaRPr lang="en-US" altLang="en-US" sz="2000"/>
          </a:p>
          <a:p>
            <a:pPr>
              <a:lnSpc>
                <a:spcPct val="80000"/>
              </a:lnSpc>
            </a:pPr>
            <a:r>
              <a:rPr lang="en-US" altLang="en-US" sz="2000"/>
              <a:t>New evidence may be irrelevant, allowing simplification, e.g.,
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800"/>
              <a:t>P(</a:t>
            </a:r>
            <a:r>
              <a:rPr lang="en-US" altLang="en-US" sz="1800" i="1"/>
              <a:t>cavity | toothache, sunny</a:t>
            </a:r>
            <a:r>
              <a:rPr lang="en-US" altLang="en-US" sz="1800"/>
              <a:t>) = P(</a:t>
            </a:r>
            <a:r>
              <a:rPr lang="en-US" altLang="en-US" sz="1800" i="1"/>
              <a:t>cavity </a:t>
            </a:r>
            <a:r>
              <a:rPr lang="en-US" altLang="en-US" sz="1800"/>
              <a:t>| </a:t>
            </a:r>
            <a:r>
              <a:rPr lang="en-US" altLang="en-US" sz="1800" i="1"/>
              <a:t>toothache</a:t>
            </a:r>
            <a:r>
              <a:rPr lang="en-US" altLang="en-US" sz="1800"/>
              <a:t>) = 0.8</a:t>
            </a:r>
          </a:p>
          <a:p>
            <a:pPr>
              <a:lnSpc>
                <a:spcPct val="80000"/>
              </a:lnSpc>
            </a:pPr>
            <a:r>
              <a:rPr lang="en-US" altLang="en-US" sz="2000"/>
              <a:t>This kind of inference, sanctioned by domain knowledge, is crucial
</a:t>
            </a:r>
          </a:p>
        </p:txBody>
      </p:sp>
    </p:spTree>
    <p:extLst>
      <p:ext uri="{BB962C8B-B14F-4D97-AF65-F5344CB8AC3E}">
        <p14:creationId xmlns:p14="http://schemas.microsoft.com/office/powerpoint/2010/main" val="236885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F643C293-7721-4014-91F7-665EB62115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Conditional probability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CCBA0CC6-7FAC-4618-992B-2122C78CBD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80000"/>
              </a:lnSpc>
            </a:pPr>
            <a:r>
              <a:rPr lang="en-US" altLang="en-US" sz="2000"/>
              <a:t>Definition of conditional probability:
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800"/>
              <a:t>P(a | b) = P(a </a:t>
            </a:r>
            <a:r>
              <a:rPr lang="en-US" altLang="en-US" sz="1800">
                <a:sym typeface="Symbol" panose="05050102010706020507" pitchFamily="18" charset="2"/>
              </a:rPr>
              <a:t></a:t>
            </a:r>
            <a:r>
              <a:rPr lang="en-US" altLang="en-US" sz="1800"/>
              <a:t> b) / P(b) if  P(b) &gt; 0
</a:t>
            </a:r>
          </a:p>
          <a:p>
            <a:pPr lvl="4">
              <a:lnSpc>
                <a:spcPct val="80000"/>
              </a:lnSpc>
            </a:pPr>
            <a:endParaRPr lang="en-US" altLang="en-US" sz="1400"/>
          </a:p>
          <a:p>
            <a:pPr>
              <a:lnSpc>
                <a:spcPct val="80000"/>
              </a:lnSpc>
            </a:pPr>
            <a:r>
              <a:rPr lang="en-US" altLang="en-US" sz="2000">
                <a:solidFill>
                  <a:schemeClr val="accent2"/>
                </a:solidFill>
              </a:rPr>
              <a:t>Product rule</a:t>
            </a:r>
            <a:r>
              <a:rPr lang="en-US" altLang="en-US" sz="2000"/>
              <a:t> gives an alternative formulation:
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800"/>
              <a:t>P(a </a:t>
            </a:r>
            <a:r>
              <a:rPr lang="en-US" altLang="en-US" sz="1800">
                <a:sym typeface="Symbol" panose="05050102010706020507" pitchFamily="18" charset="2"/>
              </a:rPr>
              <a:t></a:t>
            </a:r>
            <a:r>
              <a:rPr lang="en-US" altLang="en-US" sz="1800"/>
              <a:t> b) = P(a | b) P(b) = P(b | a) P(a)
</a:t>
            </a:r>
          </a:p>
          <a:p>
            <a:pPr lvl="4">
              <a:lnSpc>
                <a:spcPct val="80000"/>
              </a:lnSpc>
              <a:buFontTx/>
              <a:buNone/>
            </a:pPr>
            <a:endParaRPr lang="en-US" altLang="en-US" sz="1400"/>
          </a:p>
          <a:p>
            <a:pPr>
              <a:lnSpc>
                <a:spcPct val="80000"/>
              </a:lnSpc>
            </a:pPr>
            <a:r>
              <a:rPr lang="en-US" altLang="en-US" sz="2000"/>
              <a:t>A general version holds for whole distributions, e.g.,
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800" b="1"/>
              <a:t>P</a:t>
            </a:r>
            <a:r>
              <a:rPr lang="en-US" altLang="en-US" sz="1800"/>
              <a:t>(</a:t>
            </a:r>
            <a:r>
              <a:rPr lang="en-US" altLang="en-US" sz="1800" i="1"/>
              <a:t>Weather,Cavity</a:t>
            </a:r>
            <a:r>
              <a:rPr lang="en-US" altLang="en-US" sz="1800"/>
              <a:t>) = </a:t>
            </a:r>
            <a:r>
              <a:rPr lang="en-US" altLang="en-US" sz="1800" b="1"/>
              <a:t>P</a:t>
            </a:r>
            <a:r>
              <a:rPr lang="en-US" altLang="en-US" sz="1800"/>
              <a:t>(</a:t>
            </a:r>
            <a:r>
              <a:rPr lang="en-US" altLang="en-US" sz="1800" i="1"/>
              <a:t>Weather | Cavity</a:t>
            </a:r>
            <a:r>
              <a:rPr lang="en-US" altLang="en-US" sz="1800"/>
              <a:t>) </a:t>
            </a:r>
            <a:r>
              <a:rPr lang="en-US" altLang="en-US" sz="1800" b="1"/>
              <a:t>P</a:t>
            </a:r>
            <a:r>
              <a:rPr lang="en-US" altLang="en-US" sz="1800"/>
              <a:t>(</a:t>
            </a:r>
            <a:r>
              <a:rPr lang="en-US" altLang="en-US" sz="1800" i="1"/>
              <a:t>Cavity</a:t>
            </a:r>
            <a:r>
              <a:rPr lang="en-US" altLang="en-US" sz="1800"/>
              <a:t>)</a:t>
            </a:r>
          </a:p>
          <a:p>
            <a:pPr>
              <a:lnSpc>
                <a:spcPct val="80000"/>
              </a:lnSpc>
            </a:pPr>
            <a:r>
              <a:rPr lang="en-US" altLang="en-US" sz="2000"/>
              <a:t>(View as a set of 4 </a:t>
            </a:r>
            <a:r>
              <a:rPr lang="en-US" altLang="en-US" sz="2000">
                <a:cs typeface="Arial" panose="020B0604020202020204" pitchFamily="34" charset="0"/>
              </a:rPr>
              <a:t>× </a:t>
            </a:r>
            <a:r>
              <a:rPr lang="en-US" altLang="en-US" sz="2000"/>
              <a:t>2 equations, </a:t>
            </a:r>
            <a:r>
              <a:rPr lang="en-US" altLang="en-US" sz="2000">
                <a:solidFill>
                  <a:srgbClr val="FF0000"/>
                </a:solidFill>
              </a:rPr>
              <a:t>not</a:t>
            </a:r>
            <a:r>
              <a:rPr lang="en-US" altLang="en-US" sz="2000"/>
              <a:t> matrix mult.)
</a:t>
            </a:r>
          </a:p>
          <a:p>
            <a:pPr lvl="4">
              <a:lnSpc>
                <a:spcPct val="80000"/>
              </a:lnSpc>
            </a:pPr>
            <a:endParaRPr lang="en-US" altLang="en-US" sz="1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>
                <a:solidFill>
                  <a:schemeClr val="accent2"/>
                </a:solidFill>
              </a:rPr>
              <a:t>Chain rule</a:t>
            </a:r>
            <a:r>
              <a:rPr lang="en-US" altLang="en-US" sz="2000"/>
              <a:t> is derived by successive application of product rule:
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800" b="1"/>
              <a:t>P</a:t>
            </a:r>
            <a:r>
              <a:rPr lang="en-US" altLang="en-US" sz="1800"/>
              <a:t>(X</a:t>
            </a:r>
            <a:r>
              <a:rPr lang="en-US" altLang="en-US" sz="1800" baseline="-25000"/>
              <a:t>1</a:t>
            </a:r>
            <a:r>
              <a:rPr lang="en-US" altLang="en-US" sz="1800"/>
              <a:t>, …,X</a:t>
            </a:r>
            <a:r>
              <a:rPr lang="en-US" altLang="en-US" sz="1800" baseline="-25000"/>
              <a:t>n</a:t>
            </a:r>
            <a:r>
              <a:rPr lang="en-US" altLang="en-US" sz="1800"/>
              <a:t>) 	= </a:t>
            </a:r>
            <a:r>
              <a:rPr lang="en-US" altLang="en-US" sz="1800" b="1"/>
              <a:t>P</a:t>
            </a:r>
            <a:r>
              <a:rPr lang="en-US" altLang="en-US" sz="1800"/>
              <a:t>(X</a:t>
            </a:r>
            <a:r>
              <a:rPr lang="en-US" altLang="en-US" sz="1800" baseline="-25000"/>
              <a:t>1</a:t>
            </a:r>
            <a:r>
              <a:rPr lang="en-US" altLang="en-US" sz="1800"/>
              <a:t>,...,X</a:t>
            </a:r>
            <a:r>
              <a:rPr lang="en-US" altLang="en-US" sz="1800" baseline="-25000"/>
              <a:t>n-1</a:t>
            </a:r>
            <a:r>
              <a:rPr lang="en-US" altLang="en-US" sz="1800"/>
              <a:t>) </a:t>
            </a:r>
            <a:r>
              <a:rPr lang="en-US" altLang="en-US" sz="1800" b="1"/>
              <a:t>P</a:t>
            </a:r>
            <a:r>
              <a:rPr lang="en-US" altLang="en-US" sz="1800"/>
              <a:t>(X</a:t>
            </a:r>
            <a:r>
              <a:rPr lang="en-US" altLang="en-US" sz="1800" baseline="-25000"/>
              <a:t>n</a:t>
            </a:r>
            <a:r>
              <a:rPr lang="en-US" altLang="en-US" sz="1800"/>
              <a:t> | X</a:t>
            </a:r>
            <a:r>
              <a:rPr lang="en-US" altLang="en-US" sz="1800" baseline="-25000"/>
              <a:t>1</a:t>
            </a:r>
            <a:r>
              <a:rPr lang="en-US" altLang="en-US" sz="1800"/>
              <a:t>,...,X</a:t>
            </a:r>
            <a:r>
              <a:rPr lang="en-US" altLang="en-US" sz="1800" baseline="-25000"/>
              <a:t>n-1</a:t>
            </a:r>
            <a:r>
              <a:rPr lang="en-US" altLang="en-US" sz="1800"/>
              <a:t>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800"/>
              <a:t>                 	= </a:t>
            </a:r>
            <a:r>
              <a:rPr lang="en-US" altLang="en-US" sz="1800" b="1"/>
              <a:t>P</a:t>
            </a:r>
            <a:r>
              <a:rPr lang="en-US" altLang="en-US" sz="1800"/>
              <a:t>(X</a:t>
            </a:r>
            <a:r>
              <a:rPr lang="en-US" altLang="en-US" sz="1800" baseline="-25000"/>
              <a:t>1</a:t>
            </a:r>
            <a:r>
              <a:rPr lang="en-US" altLang="en-US" sz="1800"/>
              <a:t>,...,X</a:t>
            </a:r>
            <a:r>
              <a:rPr lang="en-US" altLang="en-US" sz="1800" baseline="-25000"/>
              <a:t>n-2</a:t>
            </a:r>
            <a:r>
              <a:rPr lang="en-US" altLang="en-US" sz="1800"/>
              <a:t>) </a:t>
            </a:r>
            <a:r>
              <a:rPr lang="en-US" altLang="en-US" sz="1800" b="1"/>
              <a:t>P</a:t>
            </a:r>
            <a:r>
              <a:rPr lang="en-US" altLang="en-US" sz="1800"/>
              <a:t>(X</a:t>
            </a:r>
            <a:r>
              <a:rPr lang="en-US" altLang="en-US" sz="1800" baseline="-25000"/>
              <a:t>n-1</a:t>
            </a:r>
            <a:r>
              <a:rPr lang="en-US" altLang="en-US" sz="1800"/>
              <a:t> | X</a:t>
            </a:r>
            <a:r>
              <a:rPr lang="en-US" altLang="en-US" sz="1800" baseline="-25000"/>
              <a:t>1</a:t>
            </a:r>
            <a:r>
              <a:rPr lang="en-US" altLang="en-US" sz="1800"/>
              <a:t>,...,X</a:t>
            </a:r>
            <a:r>
              <a:rPr lang="en-US" altLang="en-US" sz="1800" baseline="-25000"/>
              <a:t>n-2</a:t>
            </a:r>
            <a:r>
              <a:rPr lang="en-US" altLang="en-US" sz="1800"/>
              <a:t>) </a:t>
            </a:r>
            <a:r>
              <a:rPr lang="en-US" altLang="en-US" sz="1800" b="1"/>
              <a:t>P</a:t>
            </a:r>
            <a:r>
              <a:rPr lang="en-US" altLang="en-US" sz="1800"/>
              <a:t>(X</a:t>
            </a:r>
            <a:r>
              <a:rPr lang="en-US" altLang="en-US" sz="1800" baseline="-25000"/>
              <a:t>n</a:t>
            </a:r>
            <a:r>
              <a:rPr lang="en-US" altLang="en-US" sz="1800"/>
              <a:t> | X</a:t>
            </a:r>
            <a:r>
              <a:rPr lang="en-US" altLang="en-US" sz="1800" baseline="-25000"/>
              <a:t>1</a:t>
            </a:r>
            <a:r>
              <a:rPr lang="en-US" altLang="en-US" sz="1800"/>
              <a:t>,...,X</a:t>
            </a:r>
            <a:r>
              <a:rPr lang="en-US" altLang="en-US" sz="1800" baseline="-25000"/>
              <a:t>n-1</a:t>
            </a:r>
            <a:r>
              <a:rPr lang="en-US" altLang="en-US" sz="1800"/>
              <a:t>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800"/>
              <a:t>                  	= …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800"/>
              <a:t>                  	= </a:t>
            </a:r>
            <a:r>
              <a:rPr lang="el-GR" altLang="en-US" sz="1800">
                <a:cs typeface="Arial" panose="020B0604020202020204" pitchFamily="34" charset="0"/>
              </a:rPr>
              <a:t>π</a:t>
            </a:r>
            <a:r>
              <a:rPr lang="en-US" altLang="en-US" sz="1800" baseline="-25000"/>
              <a:t>i= 1</a:t>
            </a:r>
            <a:r>
              <a:rPr lang="en-US" altLang="en-US" sz="1800"/>
              <a:t>^n </a:t>
            </a:r>
            <a:r>
              <a:rPr lang="en-US" altLang="en-US" sz="1800" b="1"/>
              <a:t>P</a:t>
            </a:r>
            <a:r>
              <a:rPr lang="en-US" altLang="en-US" sz="1800"/>
              <a:t>(X</a:t>
            </a:r>
            <a:r>
              <a:rPr lang="en-US" altLang="en-US" sz="1800" baseline="-25000"/>
              <a:t>i</a:t>
            </a:r>
            <a:r>
              <a:rPr lang="en-US" altLang="en-US" sz="1800"/>
              <a:t> | X</a:t>
            </a:r>
            <a:r>
              <a:rPr lang="en-US" altLang="en-US" sz="1800" baseline="-25000"/>
              <a:t>1</a:t>
            </a:r>
            <a:r>
              <a:rPr lang="en-US" altLang="en-US" sz="1800"/>
              <a:t>, … ,X</a:t>
            </a:r>
            <a:r>
              <a:rPr lang="en-US" altLang="en-US" sz="1800" baseline="-25000"/>
              <a:t>i-1</a:t>
            </a:r>
            <a:r>
              <a:rPr lang="en-US" altLang="en-US" sz="1800"/>
              <a:t>)
</a:t>
            </a:r>
          </a:p>
        </p:txBody>
      </p:sp>
    </p:spTree>
    <p:extLst>
      <p:ext uri="{BB962C8B-B14F-4D97-AF65-F5344CB8AC3E}">
        <p14:creationId xmlns:p14="http://schemas.microsoft.com/office/powerpoint/2010/main" val="12583194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255D515-244C-429B-99FB-061B11F3C6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Inference by enumeration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8B545630-C292-4392-8E8A-CB802CB7E1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/>
              <a:t>Start with the joint probability distribution:
</a:t>
            </a:r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
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For any proposition </a:t>
            </a:r>
            <a:r>
              <a:rPr lang="el-GR" altLang="en-US" sz="2400">
                <a:cs typeface="Arial" panose="020B0604020202020204" pitchFamily="34" charset="0"/>
              </a:rPr>
              <a:t>φ</a:t>
            </a:r>
            <a:r>
              <a:rPr lang="en-US" altLang="en-US" sz="2400"/>
              <a:t>, sum the atomic events where it is true: P(</a:t>
            </a:r>
            <a:r>
              <a:rPr lang="el-GR" altLang="en-US" sz="2400">
                <a:cs typeface="Arial" panose="020B0604020202020204" pitchFamily="34" charset="0"/>
              </a:rPr>
              <a:t>φ</a:t>
            </a:r>
            <a:r>
              <a:rPr lang="en-US" altLang="en-US" sz="2400"/>
              <a:t>) = </a:t>
            </a:r>
            <a:r>
              <a:rPr lang="el-GR" altLang="en-US" sz="2400">
                <a:cs typeface="Arial" panose="020B0604020202020204" pitchFamily="34" charset="0"/>
              </a:rPr>
              <a:t>Σ</a:t>
            </a:r>
            <a:r>
              <a:rPr lang="el-GR" altLang="en-US" sz="2400" baseline="-25000">
                <a:cs typeface="Arial" panose="020B0604020202020204" pitchFamily="34" charset="0"/>
              </a:rPr>
              <a:t>ω</a:t>
            </a:r>
            <a:r>
              <a:rPr lang="en-US" altLang="en-US" sz="2400" baseline="-25000"/>
              <a:t>:</a:t>
            </a:r>
            <a:r>
              <a:rPr lang="el-GR" altLang="en-US" sz="2400" baseline="-25000">
                <a:cs typeface="Arial" panose="020B0604020202020204" pitchFamily="34" charset="0"/>
              </a:rPr>
              <a:t>ω╞φ</a:t>
            </a:r>
            <a:r>
              <a:rPr lang="en-US" altLang="en-US" sz="2400"/>
              <a:t> P(</a:t>
            </a:r>
            <a:r>
              <a:rPr lang="el-GR" altLang="en-US" sz="2400">
                <a:cs typeface="Arial" panose="020B0604020202020204" pitchFamily="34" charset="0"/>
              </a:rPr>
              <a:t>ω</a:t>
            </a:r>
            <a:r>
              <a:rPr lang="en-US" altLang="en-US" sz="2400"/>
              <a:t>)
</a:t>
            </a:r>
          </a:p>
        </p:txBody>
      </p:sp>
      <p:pic>
        <p:nvPicPr>
          <p:cNvPr id="15364" name="Picture 4" descr="dentist-joint">
            <a:extLst>
              <a:ext uri="{FF2B5EF4-FFF2-40B4-BE49-F238E27FC236}">
                <a16:creationId xmlns:a16="http://schemas.microsoft.com/office/drawing/2014/main" id="{839E8802-CE9C-4BE0-91F0-ECFF2D6A23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133601"/>
            <a:ext cx="3657600" cy="145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08897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A4707B9-3578-481E-8CE5-EEEC020D0C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Inference by enumeration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110C0103-AF09-4719-9048-4F86D4CE5B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400"/>
              <a:t>Start with the joint probability distribution:
</a:t>
            </a:r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
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For any proposition </a:t>
            </a:r>
            <a:r>
              <a:rPr lang="el-GR" altLang="en-US" sz="2400">
                <a:cs typeface="Arial" panose="020B0604020202020204" pitchFamily="34" charset="0"/>
              </a:rPr>
              <a:t>φ</a:t>
            </a:r>
            <a:r>
              <a:rPr lang="en-US" altLang="en-US" sz="2400"/>
              <a:t>, sum the atomic events where it is true: P(</a:t>
            </a:r>
            <a:r>
              <a:rPr lang="el-GR" altLang="en-US" sz="2400">
                <a:cs typeface="Arial" panose="020B0604020202020204" pitchFamily="34" charset="0"/>
              </a:rPr>
              <a:t>φ</a:t>
            </a:r>
            <a:r>
              <a:rPr lang="en-US" altLang="en-US" sz="2400"/>
              <a:t>) = </a:t>
            </a:r>
            <a:r>
              <a:rPr lang="el-GR" altLang="en-US" sz="2400">
                <a:cs typeface="Arial" panose="020B0604020202020204" pitchFamily="34" charset="0"/>
              </a:rPr>
              <a:t>Σ</a:t>
            </a:r>
            <a:r>
              <a:rPr lang="el-GR" altLang="en-US" sz="2400" baseline="-25000">
                <a:cs typeface="Arial" panose="020B0604020202020204" pitchFamily="34" charset="0"/>
              </a:rPr>
              <a:t>ω</a:t>
            </a:r>
            <a:r>
              <a:rPr lang="en-US" altLang="en-US" sz="2400" baseline="-25000"/>
              <a:t>:</a:t>
            </a:r>
            <a:r>
              <a:rPr lang="el-GR" altLang="en-US" sz="2400" baseline="-25000">
                <a:cs typeface="Arial" panose="020B0604020202020204" pitchFamily="34" charset="0"/>
              </a:rPr>
              <a:t>ω╞φ</a:t>
            </a:r>
            <a:r>
              <a:rPr lang="en-US" altLang="en-US" sz="2400"/>
              <a:t> P(</a:t>
            </a:r>
            <a:r>
              <a:rPr lang="el-GR" altLang="en-US" sz="2400">
                <a:cs typeface="Arial" panose="020B0604020202020204" pitchFamily="34" charset="0"/>
              </a:rPr>
              <a:t>ω</a:t>
            </a:r>
            <a:r>
              <a:rPr lang="en-US" altLang="en-US" sz="2400"/>
              <a:t>)
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P(</a:t>
            </a:r>
            <a:r>
              <a:rPr lang="en-US" altLang="en-US" sz="2400" i="1"/>
              <a:t>toothache</a:t>
            </a:r>
            <a:r>
              <a:rPr lang="en-US" altLang="en-US" sz="2400"/>
              <a:t>) = 0.108 + 0.012 + 0.016 + 0.064 = 0.2
</a:t>
            </a:r>
          </a:p>
          <a:p>
            <a:pPr>
              <a:lnSpc>
                <a:spcPct val="90000"/>
              </a:lnSpc>
            </a:pPr>
            <a:endParaRPr lang="en-US" altLang="en-US" sz="1800"/>
          </a:p>
        </p:txBody>
      </p:sp>
      <p:pic>
        <p:nvPicPr>
          <p:cNvPr id="28681" name="Picture 9" descr="dentist-joint1">
            <a:extLst>
              <a:ext uri="{FF2B5EF4-FFF2-40B4-BE49-F238E27FC236}">
                <a16:creationId xmlns:a16="http://schemas.microsoft.com/office/drawing/2014/main" id="{78445830-74E2-40E8-9887-1024F36F80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133601"/>
            <a:ext cx="3657600" cy="145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79185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EFAA0D8A-955E-4667-BDD9-295B315C95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Inference by enumeration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066AF006-1C99-4C39-BB16-68660B9E2E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400"/>
              <a:t>Start with the joint probability distribution:
</a:t>
            </a:r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
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For any proposition </a:t>
            </a:r>
            <a:r>
              <a:rPr lang="el-GR" altLang="en-US" sz="2400">
                <a:cs typeface="Arial" panose="020B0604020202020204" pitchFamily="34" charset="0"/>
              </a:rPr>
              <a:t>φ</a:t>
            </a:r>
            <a:r>
              <a:rPr lang="en-US" altLang="en-US" sz="2400"/>
              <a:t>, sum the atomic events where it is true: P(</a:t>
            </a:r>
            <a:r>
              <a:rPr lang="el-GR" altLang="en-US" sz="2400">
                <a:cs typeface="Arial" panose="020B0604020202020204" pitchFamily="34" charset="0"/>
              </a:rPr>
              <a:t>φ</a:t>
            </a:r>
            <a:r>
              <a:rPr lang="en-US" altLang="en-US" sz="2400"/>
              <a:t>) = </a:t>
            </a:r>
            <a:r>
              <a:rPr lang="el-GR" altLang="en-US" sz="2400">
                <a:cs typeface="Arial" panose="020B0604020202020204" pitchFamily="34" charset="0"/>
              </a:rPr>
              <a:t>Σ</a:t>
            </a:r>
            <a:r>
              <a:rPr lang="el-GR" altLang="en-US" sz="2400" baseline="-25000">
                <a:cs typeface="Arial" panose="020B0604020202020204" pitchFamily="34" charset="0"/>
              </a:rPr>
              <a:t>ω</a:t>
            </a:r>
            <a:r>
              <a:rPr lang="en-US" altLang="en-US" sz="2400" baseline="-25000"/>
              <a:t>:</a:t>
            </a:r>
            <a:r>
              <a:rPr lang="el-GR" altLang="en-US" sz="2400" baseline="-25000">
                <a:cs typeface="Arial" panose="020B0604020202020204" pitchFamily="34" charset="0"/>
              </a:rPr>
              <a:t>ω╞φ</a:t>
            </a:r>
            <a:r>
              <a:rPr lang="en-US" altLang="en-US" sz="2400"/>
              <a:t> P(</a:t>
            </a:r>
            <a:r>
              <a:rPr lang="el-GR" altLang="en-US" sz="2400">
                <a:cs typeface="Arial" panose="020B0604020202020204" pitchFamily="34" charset="0"/>
              </a:rPr>
              <a:t>ω</a:t>
            </a:r>
            <a:r>
              <a:rPr lang="en-US" altLang="en-US" sz="2400"/>
              <a:t>)
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P(</a:t>
            </a:r>
            <a:r>
              <a:rPr lang="en-US" altLang="en-US" sz="2400" i="1"/>
              <a:t>toothache</a:t>
            </a:r>
            <a:r>
              <a:rPr lang="en-US" altLang="en-US" sz="2400"/>
              <a:t>) = 0.108 + 0.012 + 0.016 + 0.064 = 0.2
</a:t>
            </a:r>
          </a:p>
          <a:p>
            <a:pPr>
              <a:lnSpc>
                <a:spcPct val="90000"/>
              </a:lnSpc>
            </a:pPr>
            <a:endParaRPr lang="en-US" altLang="en-US" sz="1800"/>
          </a:p>
          <a:p>
            <a:pPr>
              <a:lnSpc>
                <a:spcPct val="90000"/>
              </a:lnSpc>
            </a:pPr>
            <a:endParaRPr lang="en-US" altLang="en-US" sz="2400"/>
          </a:p>
        </p:txBody>
      </p:sp>
      <p:pic>
        <p:nvPicPr>
          <p:cNvPr id="29703" name="Picture 7" descr="dentist-joint2">
            <a:extLst>
              <a:ext uri="{FF2B5EF4-FFF2-40B4-BE49-F238E27FC236}">
                <a16:creationId xmlns:a16="http://schemas.microsoft.com/office/drawing/2014/main" id="{2CD50F9A-396B-4E74-89F1-C3D0693F9C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133601"/>
            <a:ext cx="3581400" cy="1420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26326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6" name="Picture 6" descr="dentist-joint3">
            <a:extLst>
              <a:ext uri="{FF2B5EF4-FFF2-40B4-BE49-F238E27FC236}">
                <a16:creationId xmlns:a16="http://schemas.microsoft.com/office/drawing/2014/main" id="{C8A268E9-7EFF-47AA-8AFF-DA5AA775FB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133601"/>
            <a:ext cx="3657600" cy="145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22" name="Rectangle 2">
            <a:extLst>
              <a:ext uri="{FF2B5EF4-FFF2-40B4-BE49-F238E27FC236}">
                <a16:creationId xmlns:a16="http://schemas.microsoft.com/office/drawing/2014/main" id="{FC3A549B-7326-4291-B81B-6E8F1F95ED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Inference by enumeration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3703CECB-8C5E-4013-B9DA-101F5D29FA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n-US" sz="2400"/>
              <a:t>Start with the joint probability distribution:
</a:t>
            </a:r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400"/>
              <a:t>Can also compute conditional probabilities:
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	P(</a:t>
            </a:r>
            <a:r>
              <a:rPr lang="en-US" altLang="en-US" sz="2400">
                <a:sym typeface="Symbol" panose="05050102010706020507" pitchFamily="18" charset="2"/>
              </a:rPr>
              <a:t></a:t>
            </a:r>
            <a:r>
              <a:rPr lang="en-US" altLang="en-US" sz="2400" i="1"/>
              <a:t>cavity</a:t>
            </a:r>
            <a:r>
              <a:rPr lang="en-US" altLang="en-US" sz="2400"/>
              <a:t> | </a:t>
            </a:r>
            <a:r>
              <a:rPr lang="en-US" altLang="en-US" sz="2400" i="1"/>
              <a:t>toothache</a:t>
            </a:r>
            <a:r>
              <a:rPr lang="en-US" altLang="en-US" sz="2400"/>
              <a:t>) 	= P(</a:t>
            </a:r>
            <a:r>
              <a:rPr lang="en-US" altLang="en-US" sz="2400">
                <a:sym typeface="Symbol" panose="05050102010706020507" pitchFamily="18" charset="2"/>
              </a:rPr>
              <a:t></a:t>
            </a:r>
            <a:r>
              <a:rPr lang="en-US" altLang="en-US" sz="2400" i="1"/>
              <a:t>cavity</a:t>
            </a:r>
            <a:r>
              <a:rPr lang="en-US" altLang="en-US" sz="2400"/>
              <a:t> </a:t>
            </a:r>
            <a:r>
              <a:rPr lang="en-US" altLang="en-US" sz="2400">
                <a:sym typeface="Symbol" panose="05050102010706020507" pitchFamily="18" charset="2"/>
              </a:rPr>
              <a:t> </a:t>
            </a:r>
            <a:r>
              <a:rPr lang="en-US" altLang="en-US" sz="2400" i="1"/>
              <a:t>toothache</a:t>
            </a:r>
            <a:r>
              <a:rPr lang="en-US" altLang="en-US" sz="2400"/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						P(</a:t>
            </a:r>
            <a:r>
              <a:rPr lang="en-US" altLang="en-US" sz="2400" i="1"/>
              <a:t>toothache</a:t>
            </a:r>
            <a:r>
              <a:rPr lang="en-US" altLang="en-US" sz="2400"/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					= 	      0.016+0.064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					   0.108 + 0.012 + 0.016 + 0.064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					= 0.4
</a:t>
            </a:r>
          </a:p>
          <a:p>
            <a:pPr>
              <a:lnSpc>
                <a:spcPct val="90000"/>
              </a:lnSpc>
            </a:pPr>
            <a:endParaRPr lang="en-US" altLang="en-US" sz="1800"/>
          </a:p>
        </p:txBody>
      </p:sp>
      <p:sp>
        <p:nvSpPr>
          <p:cNvPr id="30727" name="Line 7">
            <a:extLst>
              <a:ext uri="{FF2B5EF4-FFF2-40B4-BE49-F238E27FC236}">
                <a16:creationId xmlns:a16="http://schemas.microsoft.com/office/drawing/2014/main" id="{B60DE91D-A238-4239-8FB2-1FDAD0760EB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44196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Line 8">
            <a:extLst>
              <a:ext uri="{FF2B5EF4-FFF2-40B4-BE49-F238E27FC236}">
                <a16:creationId xmlns:a16="http://schemas.microsoft.com/office/drawing/2014/main" id="{5C65FCA5-1BD4-443E-8D51-5DE9D98121FC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5257800"/>
            <a:ext cx="403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1004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50" name="Picture 6" descr="dentist-joint4">
            <a:extLst>
              <a:ext uri="{FF2B5EF4-FFF2-40B4-BE49-F238E27FC236}">
                <a16:creationId xmlns:a16="http://schemas.microsoft.com/office/drawing/2014/main" id="{D0994693-EF70-4E77-9434-F9DA79CFF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447801"/>
            <a:ext cx="3810000" cy="192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746" name="Rectangle 2">
            <a:extLst>
              <a:ext uri="{FF2B5EF4-FFF2-40B4-BE49-F238E27FC236}">
                <a16:creationId xmlns:a16="http://schemas.microsoft.com/office/drawing/2014/main" id="{C359E50A-74D1-4AE4-BB8D-9DD237C820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Normalization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16A4FE6F-3338-430B-AD93-4A948F49F8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3124201"/>
            <a:ext cx="8229600" cy="30019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altLang="en-US" sz="2000"/>
              <a:t>Denominator can be viewed as a </a:t>
            </a:r>
            <a:r>
              <a:rPr lang="en-US" altLang="en-US" sz="2000">
                <a:solidFill>
                  <a:srgbClr val="FF0000"/>
                </a:solidFill>
              </a:rPr>
              <a:t>normalization constant</a:t>
            </a:r>
            <a:r>
              <a:rPr lang="en-US" altLang="en-US" sz="2000"/>
              <a:t> α
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000" b="1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/>
              <a:t>P</a:t>
            </a:r>
            <a:r>
              <a:rPr lang="en-US" altLang="en-US" sz="2000"/>
              <a:t>(</a:t>
            </a:r>
            <a:r>
              <a:rPr lang="en-US" altLang="en-US" sz="2000" i="1"/>
              <a:t>Cavity | toothache</a:t>
            </a:r>
            <a:r>
              <a:rPr lang="en-US" altLang="en-US" sz="2000"/>
              <a:t>) = α, </a:t>
            </a:r>
            <a:r>
              <a:rPr lang="en-US" altLang="en-US" sz="2000" b="1"/>
              <a:t>P</a:t>
            </a:r>
            <a:r>
              <a:rPr lang="en-US" altLang="en-US" sz="2000"/>
              <a:t>(</a:t>
            </a:r>
            <a:r>
              <a:rPr lang="en-US" altLang="en-US" sz="2000" i="1"/>
              <a:t>Cavity,toothache</a:t>
            </a:r>
            <a:r>
              <a:rPr lang="en-US" altLang="en-US" sz="2000"/>
              <a:t>)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800"/>
              <a:t>= α, [</a:t>
            </a:r>
            <a:r>
              <a:rPr lang="en-US" altLang="en-US" sz="1800" b="1"/>
              <a:t>P</a:t>
            </a:r>
            <a:r>
              <a:rPr lang="en-US" altLang="en-US" sz="1800"/>
              <a:t>(</a:t>
            </a:r>
            <a:r>
              <a:rPr lang="en-US" altLang="en-US" sz="1800" i="1"/>
              <a:t>Cavity,toothache,catch</a:t>
            </a:r>
            <a:r>
              <a:rPr lang="en-US" altLang="en-US" sz="1800"/>
              <a:t>) + </a:t>
            </a:r>
            <a:r>
              <a:rPr lang="en-US" altLang="en-US" sz="1800" b="1"/>
              <a:t>P</a:t>
            </a:r>
            <a:r>
              <a:rPr lang="en-US" altLang="en-US" sz="1800"/>
              <a:t>(</a:t>
            </a:r>
            <a:r>
              <a:rPr lang="en-US" altLang="en-US" sz="1800" i="1"/>
              <a:t>Cavity,toothache</a:t>
            </a:r>
            <a:r>
              <a:rPr lang="en-US" altLang="en-US" sz="1800"/>
              <a:t>,</a:t>
            </a:r>
            <a:r>
              <a:rPr lang="en-US" altLang="en-US" sz="1800">
                <a:sym typeface="Symbol" panose="05050102010706020507" pitchFamily="18" charset="2"/>
              </a:rPr>
              <a:t></a:t>
            </a:r>
            <a:r>
              <a:rPr lang="en-US" altLang="en-US" sz="1800"/>
              <a:t> </a:t>
            </a:r>
            <a:r>
              <a:rPr lang="en-US" altLang="en-US" sz="1800" i="1"/>
              <a:t>catch</a:t>
            </a:r>
            <a:r>
              <a:rPr lang="en-US" altLang="en-US" sz="1800"/>
              <a:t>)]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800"/>
              <a:t>= </a:t>
            </a:r>
            <a:r>
              <a:rPr lang="el-GR" altLang="en-US" sz="1800">
                <a:cs typeface="Arial" panose="020B0604020202020204" pitchFamily="34" charset="0"/>
              </a:rPr>
              <a:t>α</a:t>
            </a:r>
            <a:r>
              <a:rPr lang="en-US" altLang="en-US" sz="1800"/>
              <a:t>, [&lt;0.108,0.016&gt; + &lt;0.012,0.064&gt;]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800"/>
              <a:t>= α, &lt;0.12,0.08&gt; = &lt;0.6,0.4&gt;
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altLang="en-US" sz="180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/>
              <a:t>General idea: compute distribution on query variable by fixing </a:t>
            </a:r>
            <a:r>
              <a:rPr lang="en-US" altLang="en-US" sz="2000">
                <a:solidFill>
                  <a:schemeClr val="accent2"/>
                </a:solidFill>
              </a:rPr>
              <a:t>evidence variables</a:t>
            </a:r>
            <a:r>
              <a:rPr lang="en-US" altLang="en-US" sz="2000"/>
              <a:t> and summing over </a:t>
            </a:r>
            <a:r>
              <a:rPr lang="en-US" altLang="en-US" sz="2000">
                <a:solidFill>
                  <a:schemeClr val="accent2"/>
                </a:solidFill>
              </a:rPr>
              <a:t>hidden variables</a:t>
            </a:r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870245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35E6CBC0-2561-4430-B53D-745327F862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Inference by enumeration, contd.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FF7E667D-45A0-4FC0-A2F0-633A063B9E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/>
              <a:t>Typically, we are interested in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/>
              <a:t>	the posterior joint distribution of the </a:t>
            </a:r>
            <a:r>
              <a:rPr lang="en-US" altLang="en-US" sz="1800">
                <a:solidFill>
                  <a:schemeClr val="accent2"/>
                </a:solidFill>
              </a:rPr>
              <a:t>query variables</a:t>
            </a:r>
            <a:r>
              <a:rPr lang="en-US" altLang="en-US" sz="1800"/>
              <a:t> </a:t>
            </a:r>
            <a:r>
              <a:rPr lang="en-US" altLang="en-US" sz="1800" b="1"/>
              <a:t>Y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/>
              <a:t>	given specific values </a:t>
            </a:r>
            <a:r>
              <a:rPr lang="en-US" altLang="en-US" sz="1800" b="1"/>
              <a:t>e</a:t>
            </a:r>
            <a:r>
              <a:rPr lang="en-US" altLang="en-US" sz="1800"/>
              <a:t> for the </a:t>
            </a:r>
            <a:r>
              <a:rPr lang="en-US" altLang="en-US" sz="1800">
                <a:solidFill>
                  <a:schemeClr val="accent2"/>
                </a:solidFill>
              </a:rPr>
              <a:t>evidence variables</a:t>
            </a:r>
            <a:r>
              <a:rPr lang="en-US" altLang="en-US" sz="1800"/>
              <a:t> </a:t>
            </a:r>
            <a:r>
              <a:rPr lang="en-US" altLang="en-US" sz="1800" b="1"/>
              <a:t>E</a:t>
            </a:r>
            <a:r>
              <a:rPr lang="en-US" altLang="en-US" sz="1800"/>
              <a:t>
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80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/>
              <a:t>Let the </a:t>
            </a:r>
            <a:r>
              <a:rPr lang="en-US" altLang="en-US" sz="1800">
                <a:solidFill>
                  <a:schemeClr val="accent2"/>
                </a:solidFill>
              </a:rPr>
              <a:t>hidden variables</a:t>
            </a:r>
            <a:r>
              <a:rPr lang="en-US" altLang="en-US" sz="1800"/>
              <a:t> be </a:t>
            </a:r>
            <a:r>
              <a:rPr lang="en-US" altLang="en-US" sz="1800" b="1"/>
              <a:t>H </a:t>
            </a:r>
            <a:r>
              <a:rPr lang="en-US" altLang="en-US" sz="1800"/>
              <a:t>= </a:t>
            </a:r>
            <a:r>
              <a:rPr lang="en-US" altLang="en-US" sz="1800" b="1"/>
              <a:t>X </a:t>
            </a:r>
            <a:r>
              <a:rPr lang="en-US" altLang="en-US" sz="1800"/>
              <a:t>- </a:t>
            </a:r>
            <a:r>
              <a:rPr lang="en-US" altLang="en-US" sz="1800" b="1"/>
              <a:t>Y</a:t>
            </a:r>
            <a:r>
              <a:rPr lang="en-US" altLang="en-US" sz="1800"/>
              <a:t> - </a:t>
            </a:r>
            <a:r>
              <a:rPr lang="en-US" altLang="en-US" sz="1800" b="1"/>
              <a:t>E</a:t>
            </a:r>
            <a:r>
              <a:rPr lang="en-US" altLang="en-US" sz="1800"/>
              <a:t>
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80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/>
              <a:t>Then the required summation of joint entries is done by summing out the hidden variables:
</a:t>
            </a:r>
          </a:p>
          <a:p>
            <a:pPr marL="762000" lvl="1" indent="-304800">
              <a:lnSpc>
                <a:spcPct val="80000"/>
              </a:lnSpc>
              <a:buNone/>
            </a:pPr>
            <a:r>
              <a:rPr lang="en-US" altLang="en-US" sz="1600" b="1"/>
              <a:t>P</a:t>
            </a:r>
            <a:r>
              <a:rPr lang="en-US" altLang="en-US" sz="1600"/>
              <a:t>(</a:t>
            </a:r>
            <a:r>
              <a:rPr lang="en-US" altLang="en-US" sz="1600" b="1"/>
              <a:t>Y</a:t>
            </a:r>
            <a:r>
              <a:rPr lang="en-US" altLang="en-US" sz="1600"/>
              <a:t> | </a:t>
            </a:r>
            <a:r>
              <a:rPr lang="en-US" altLang="en-US" sz="1600" b="1"/>
              <a:t>E </a:t>
            </a:r>
            <a:r>
              <a:rPr lang="en-US" altLang="en-US" sz="1600"/>
              <a:t>= </a:t>
            </a:r>
            <a:r>
              <a:rPr lang="en-US" altLang="en-US" sz="1600" b="1"/>
              <a:t>e</a:t>
            </a:r>
            <a:r>
              <a:rPr lang="en-US" altLang="en-US" sz="1600"/>
              <a:t>) = α</a:t>
            </a:r>
            <a:r>
              <a:rPr lang="en-US" altLang="en-US" sz="1600" b="1"/>
              <a:t>P</a:t>
            </a:r>
            <a:r>
              <a:rPr lang="en-US" altLang="en-US" sz="1600"/>
              <a:t>(</a:t>
            </a:r>
            <a:r>
              <a:rPr lang="en-US" altLang="en-US" sz="1600" b="1"/>
              <a:t>Y</a:t>
            </a:r>
            <a:r>
              <a:rPr lang="en-US" altLang="en-US" sz="1600"/>
              <a:t>,</a:t>
            </a:r>
            <a:r>
              <a:rPr lang="en-US" altLang="en-US" sz="1600" b="1"/>
              <a:t>E</a:t>
            </a:r>
            <a:r>
              <a:rPr lang="en-US" altLang="en-US" sz="1600"/>
              <a:t> = </a:t>
            </a:r>
            <a:r>
              <a:rPr lang="en-US" altLang="en-US" sz="1600" b="1"/>
              <a:t>e</a:t>
            </a:r>
            <a:r>
              <a:rPr lang="en-US" altLang="en-US" sz="1600"/>
              <a:t>) = α</a:t>
            </a:r>
            <a:r>
              <a:rPr lang="el-GR" altLang="en-US" sz="1600">
                <a:cs typeface="Arial" panose="020B0604020202020204" pitchFamily="34" charset="0"/>
              </a:rPr>
              <a:t>Σ</a:t>
            </a:r>
            <a:r>
              <a:rPr lang="en-US" altLang="en-US" sz="1600" baseline="-25000"/>
              <a:t>h</a:t>
            </a:r>
            <a:r>
              <a:rPr lang="en-US" altLang="en-US" sz="1600" b="1"/>
              <a:t>P</a:t>
            </a:r>
            <a:r>
              <a:rPr lang="en-US" altLang="en-US" sz="1600"/>
              <a:t>(</a:t>
            </a:r>
            <a:r>
              <a:rPr lang="en-US" altLang="en-US" sz="1600" b="1"/>
              <a:t>Y</a:t>
            </a:r>
            <a:r>
              <a:rPr lang="en-US" altLang="en-US" sz="1600"/>
              <a:t>,</a:t>
            </a:r>
            <a:r>
              <a:rPr lang="en-US" altLang="en-US" sz="1600" b="1"/>
              <a:t>E</a:t>
            </a:r>
            <a:r>
              <a:rPr lang="en-US" altLang="en-US" sz="1600"/>
              <a:t>= </a:t>
            </a:r>
            <a:r>
              <a:rPr lang="en-US" altLang="en-US" sz="1600" b="1"/>
              <a:t>e</a:t>
            </a:r>
            <a:r>
              <a:rPr lang="en-US" altLang="en-US" sz="1600"/>
              <a:t>, </a:t>
            </a:r>
            <a:r>
              <a:rPr lang="en-US" altLang="en-US" sz="1600" b="1"/>
              <a:t>H</a:t>
            </a:r>
            <a:r>
              <a:rPr lang="en-US" altLang="en-US" sz="1600"/>
              <a:t> = </a:t>
            </a:r>
            <a:r>
              <a:rPr lang="en-US" altLang="en-US" sz="1600" b="1"/>
              <a:t>h</a:t>
            </a:r>
            <a:r>
              <a:rPr lang="en-US" altLang="en-US" sz="1600"/>
              <a:t>)
</a:t>
            </a:r>
          </a:p>
          <a:p>
            <a:pPr>
              <a:lnSpc>
                <a:spcPct val="80000"/>
              </a:lnSpc>
            </a:pPr>
            <a:endParaRPr lang="en-US" altLang="en-US" sz="1800"/>
          </a:p>
          <a:p>
            <a:pPr>
              <a:lnSpc>
                <a:spcPct val="80000"/>
              </a:lnSpc>
            </a:pPr>
            <a:r>
              <a:rPr lang="en-US" altLang="en-US" sz="1800"/>
              <a:t>The terms in the summation are joint entries because </a:t>
            </a:r>
            <a:r>
              <a:rPr lang="en-US" altLang="en-US" sz="1800" b="1"/>
              <a:t>Y</a:t>
            </a:r>
            <a:r>
              <a:rPr lang="en-US" altLang="en-US" sz="1800"/>
              <a:t>, </a:t>
            </a:r>
            <a:r>
              <a:rPr lang="en-US" altLang="en-US" sz="1800" b="1"/>
              <a:t>E</a:t>
            </a:r>
            <a:r>
              <a:rPr lang="en-US" altLang="en-US" sz="1800"/>
              <a:t> and </a:t>
            </a:r>
            <a:r>
              <a:rPr lang="en-US" altLang="en-US" sz="1800" b="1"/>
              <a:t>H</a:t>
            </a:r>
            <a:r>
              <a:rPr lang="en-US" altLang="en-US" sz="1800"/>
              <a:t> together exhaust the set of random variables
</a:t>
            </a:r>
          </a:p>
          <a:p>
            <a:pPr>
              <a:lnSpc>
                <a:spcPct val="80000"/>
              </a:lnSpc>
            </a:pPr>
            <a:endParaRPr lang="en-US" altLang="en-US" sz="1800"/>
          </a:p>
          <a:p>
            <a:pPr>
              <a:lnSpc>
                <a:spcPct val="80000"/>
              </a:lnSpc>
            </a:pPr>
            <a:r>
              <a:rPr lang="en-US" altLang="en-US" sz="1800"/>
              <a:t>Obvious problems:
</a:t>
            </a:r>
          </a:p>
          <a:p>
            <a:pPr marL="762000" lvl="1" indent="-304800">
              <a:lnSpc>
                <a:spcPct val="80000"/>
              </a:lnSpc>
              <a:buFontTx/>
              <a:buAutoNum type="arabicPeriod"/>
            </a:pPr>
            <a:r>
              <a:rPr lang="en-US" altLang="en-US" sz="1600"/>
              <a:t>Worst-case time complexity </a:t>
            </a:r>
            <a:r>
              <a:rPr lang="en-US" altLang="en-US" sz="1600" i="1"/>
              <a:t>O(d</a:t>
            </a:r>
            <a:r>
              <a:rPr lang="en-US" altLang="en-US" sz="1600" i="1" baseline="30000"/>
              <a:t>n</a:t>
            </a:r>
            <a:r>
              <a:rPr lang="en-US" altLang="en-US" sz="1600" i="1"/>
              <a:t>) </a:t>
            </a:r>
            <a:r>
              <a:rPr lang="en-US" altLang="en-US" sz="1600"/>
              <a:t>where </a:t>
            </a:r>
            <a:r>
              <a:rPr lang="en-US" altLang="en-US" sz="1600" i="1"/>
              <a:t>d</a:t>
            </a:r>
            <a:r>
              <a:rPr lang="en-US" altLang="en-US" sz="1600"/>
              <a:t> is the largest arity
</a:t>
            </a:r>
          </a:p>
          <a:p>
            <a:pPr marL="762000" lvl="1" indent="-304800">
              <a:lnSpc>
                <a:spcPct val="80000"/>
              </a:lnSpc>
              <a:buFontTx/>
              <a:buAutoNum type="arabicPeriod"/>
            </a:pPr>
            <a:r>
              <a:rPr lang="en-US" altLang="en-US" sz="1600"/>
              <a:t>Space complexity </a:t>
            </a:r>
            <a:r>
              <a:rPr lang="en-US" altLang="en-US" sz="1600" i="1"/>
              <a:t>O(d</a:t>
            </a:r>
            <a:r>
              <a:rPr lang="en-US" altLang="en-US" sz="1600" i="1" baseline="30000"/>
              <a:t>n</a:t>
            </a:r>
            <a:r>
              <a:rPr lang="en-US" altLang="en-US" sz="1600" i="1"/>
              <a:t>)</a:t>
            </a:r>
            <a:r>
              <a:rPr lang="en-US" altLang="en-US" sz="1600"/>
              <a:t> to store the joint distribution
</a:t>
            </a:r>
          </a:p>
          <a:p>
            <a:pPr marL="762000" lvl="1" indent="-304800">
              <a:lnSpc>
                <a:spcPct val="80000"/>
              </a:lnSpc>
              <a:buFontTx/>
              <a:buAutoNum type="arabicPeriod"/>
            </a:pPr>
            <a:r>
              <a:rPr lang="en-US" altLang="en-US" sz="1600"/>
              <a:t>How to find the numbers for </a:t>
            </a:r>
            <a:r>
              <a:rPr lang="en-US" altLang="en-US" sz="1600" i="1"/>
              <a:t>O(d</a:t>
            </a:r>
            <a:r>
              <a:rPr lang="en-US" altLang="en-US" sz="1600" i="1" baseline="30000"/>
              <a:t>n</a:t>
            </a:r>
            <a:r>
              <a:rPr lang="en-US" altLang="en-US" sz="1600" i="1"/>
              <a:t>) </a:t>
            </a:r>
            <a:r>
              <a:rPr lang="en-US" altLang="en-US" sz="1600"/>
              <a:t>entries?</a:t>
            </a:r>
          </a:p>
        </p:txBody>
      </p:sp>
    </p:spTree>
    <p:extLst>
      <p:ext uri="{BB962C8B-B14F-4D97-AF65-F5344CB8AC3E}">
        <p14:creationId xmlns:p14="http://schemas.microsoft.com/office/powerpoint/2010/main" val="2224806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004CF5B6-BFFA-42E5-9587-1A10DAE3AC9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130426"/>
            <a:ext cx="7772400" cy="1470025"/>
          </a:xfrm>
        </p:spPr>
        <p:txBody>
          <a:bodyPr anchor="ctr"/>
          <a:lstStyle/>
          <a:p>
            <a:r>
              <a:rPr lang="en-US" altLang="en-US" sz="4400"/>
              <a:t>Uncertainty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B8CD92B-68F5-4F56-8164-ED88F715812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895600" y="3886200"/>
            <a:ext cx="6400800" cy="1752600"/>
          </a:xfrm>
        </p:spPr>
        <p:txBody>
          <a:bodyPr/>
          <a:lstStyle/>
          <a:p>
            <a:r>
              <a:rPr lang="en-US" altLang="en-US" sz="3200"/>
              <a:t>Chapter 13</a:t>
            </a:r>
          </a:p>
        </p:txBody>
      </p:sp>
    </p:spTree>
    <p:extLst>
      <p:ext uri="{BB962C8B-B14F-4D97-AF65-F5344CB8AC3E}">
        <p14:creationId xmlns:p14="http://schemas.microsoft.com/office/powerpoint/2010/main" val="39789542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6FEAF389-35BB-401A-B7F6-DC46789264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Independence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05FF8FCE-1432-441A-BDB3-8572038F83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</a:pPr>
            <a:r>
              <a:rPr lang="en-US" altLang="en-US" sz="2000" i="1"/>
              <a:t>A</a:t>
            </a:r>
            <a:r>
              <a:rPr lang="en-US" altLang="en-US" sz="2000"/>
              <a:t> and </a:t>
            </a:r>
            <a:r>
              <a:rPr lang="en-US" altLang="en-US" sz="2000" i="1"/>
              <a:t>B</a:t>
            </a:r>
            <a:r>
              <a:rPr lang="en-US" altLang="en-US" sz="2000"/>
              <a:t> are independent iff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/>
              <a:t>	P</a:t>
            </a:r>
            <a:r>
              <a:rPr lang="en-US" altLang="en-US" sz="2000"/>
              <a:t>(</a:t>
            </a:r>
            <a:r>
              <a:rPr lang="en-US" altLang="en-US" sz="2000" i="1"/>
              <a:t>A|B</a:t>
            </a:r>
            <a:r>
              <a:rPr lang="en-US" altLang="en-US" sz="2000"/>
              <a:t>) = </a:t>
            </a:r>
            <a:r>
              <a:rPr lang="en-US" altLang="en-US" sz="2000" b="1"/>
              <a:t>P</a:t>
            </a:r>
            <a:r>
              <a:rPr lang="en-US" altLang="en-US" sz="2000"/>
              <a:t>(</a:t>
            </a:r>
            <a:r>
              <a:rPr lang="en-US" altLang="en-US" sz="2000" i="1"/>
              <a:t>A</a:t>
            </a:r>
            <a:r>
              <a:rPr lang="en-US" altLang="en-US" sz="2000"/>
              <a:t>)    or </a:t>
            </a:r>
            <a:r>
              <a:rPr lang="en-US" altLang="en-US" sz="2000" b="1"/>
              <a:t>P</a:t>
            </a:r>
            <a:r>
              <a:rPr lang="en-US" altLang="en-US" sz="2000"/>
              <a:t>(</a:t>
            </a:r>
            <a:r>
              <a:rPr lang="en-US" altLang="en-US" sz="2000" i="1"/>
              <a:t>B|A</a:t>
            </a:r>
            <a:r>
              <a:rPr lang="en-US" altLang="en-US" sz="2000"/>
              <a:t>) = </a:t>
            </a:r>
            <a:r>
              <a:rPr lang="en-US" altLang="en-US" sz="2000" b="1"/>
              <a:t>P</a:t>
            </a:r>
            <a:r>
              <a:rPr lang="en-US" altLang="en-US" sz="2000"/>
              <a:t>(</a:t>
            </a:r>
            <a:r>
              <a:rPr lang="en-US" altLang="en-US" sz="2000" i="1"/>
              <a:t>B</a:t>
            </a:r>
            <a:r>
              <a:rPr lang="en-US" altLang="en-US" sz="2000"/>
              <a:t>)     or </a:t>
            </a:r>
            <a:r>
              <a:rPr lang="en-US" altLang="en-US" sz="2000" b="1"/>
              <a:t>P</a:t>
            </a:r>
            <a:r>
              <a:rPr lang="en-US" altLang="en-US" sz="2000"/>
              <a:t>(A, B) = </a:t>
            </a:r>
            <a:r>
              <a:rPr lang="en-US" altLang="en-US" sz="2000" b="1"/>
              <a:t>P</a:t>
            </a:r>
            <a:r>
              <a:rPr lang="en-US" altLang="en-US" sz="2000"/>
              <a:t>(</a:t>
            </a:r>
            <a:r>
              <a:rPr lang="en-US" altLang="en-US" sz="2000" i="1"/>
              <a:t>A</a:t>
            </a:r>
            <a:r>
              <a:rPr lang="en-US" altLang="en-US" sz="2000"/>
              <a:t>) </a:t>
            </a:r>
            <a:r>
              <a:rPr lang="en-US" altLang="en-US" sz="2000" b="1"/>
              <a:t>P</a:t>
            </a:r>
            <a:r>
              <a:rPr lang="en-US" altLang="en-US" sz="2000"/>
              <a:t>(</a:t>
            </a:r>
            <a:r>
              <a:rPr lang="en-US" altLang="en-US" sz="2000" i="1"/>
              <a:t>B</a:t>
            </a:r>
            <a:r>
              <a:rPr lang="en-US" altLang="en-US" sz="2000"/>
              <a:t>)
</a:t>
            </a:r>
          </a:p>
          <a:p>
            <a:pPr>
              <a:lnSpc>
                <a:spcPct val="80000"/>
              </a:lnSpc>
            </a:pPr>
            <a:endParaRPr lang="en-US" altLang="en-US" sz="2000"/>
          </a:p>
          <a:p>
            <a:pPr>
              <a:lnSpc>
                <a:spcPct val="80000"/>
              </a:lnSpc>
            </a:pPr>
            <a:endParaRPr lang="en-US" altLang="en-US" sz="2000"/>
          </a:p>
          <a:p>
            <a:pPr>
              <a:lnSpc>
                <a:spcPct val="80000"/>
              </a:lnSpc>
            </a:pPr>
            <a:endParaRPr lang="en-US" altLang="en-US" sz="2000"/>
          </a:p>
          <a:p>
            <a:pPr lvl="1">
              <a:lnSpc>
                <a:spcPct val="80000"/>
              </a:lnSpc>
              <a:buFontTx/>
              <a:buNone/>
            </a:pPr>
            <a:endParaRPr lang="en-US" altLang="en-US" sz="1800" b="1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800" b="1"/>
              <a:t>P</a:t>
            </a:r>
            <a:r>
              <a:rPr lang="en-US" altLang="en-US" sz="1800"/>
              <a:t>(</a:t>
            </a:r>
            <a:r>
              <a:rPr lang="en-US" altLang="en-US" sz="1800" i="1"/>
              <a:t>Toothache, Catch, Cavity, Weather</a:t>
            </a:r>
            <a:r>
              <a:rPr lang="en-US" altLang="en-US" sz="1800"/>
              <a:t>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800"/>
              <a:t>	= </a:t>
            </a:r>
            <a:r>
              <a:rPr lang="en-US" altLang="en-US" sz="1800" b="1"/>
              <a:t>P</a:t>
            </a:r>
            <a:r>
              <a:rPr lang="en-US" altLang="en-US" sz="1800"/>
              <a:t>(</a:t>
            </a:r>
            <a:r>
              <a:rPr lang="en-US" altLang="en-US" sz="1800" i="1"/>
              <a:t>Toothache, Catch, Cavity</a:t>
            </a:r>
            <a:r>
              <a:rPr lang="en-US" altLang="en-US" sz="1800"/>
              <a:t>) </a:t>
            </a:r>
            <a:r>
              <a:rPr lang="en-US" altLang="en-US" sz="1800" b="1"/>
              <a:t>P</a:t>
            </a:r>
            <a:r>
              <a:rPr lang="en-US" altLang="en-US" sz="1800"/>
              <a:t>(</a:t>
            </a:r>
            <a:r>
              <a:rPr lang="en-US" altLang="en-US" sz="1800" i="1"/>
              <a:t>Weather</a:t>
            </a:r>
            <a:r>
              <a:rPr lang="en-US" altLang="en-US" sz="1800"/>
              <a:t>)</a:t>
            </a:r>
          </a:p>
          <a:p>
            <a:pPr lvl="4">
              <a:lnSpc>
                <a:spcPct val="80000"/>
              </a:lnSpc>
              <a:buFontTx/>
              <a:buNone/>
            </a:pPr>
            <a:endParaRPr lang="en-US" altLang="en-US" sz="1400"/>
          </a:p>
          <a:p>
            <a:pPr>
              <a:lnSpc>
                <a:spcPct val="80000"/>
              </a:lnSpc>
            </a:pPr>
            <a:r>
              <a:rPr lang="en-US" altLang="en-US" sz="2000"/>
              <a:t>32 entries reduced to 12; for </a:t>
            </a:r>
            <a:r>
              <a:rPr lang="en-US" altLang="en-US" sz="2000" i="1"/>
              <a:t>n</a:t>
            </a:r>
            <a:r>
              <a:rPr lang="en-US" altLang="en-US" sz="2000"/>
              <a:t> independent biased coins, </a:t>
            </a:r>
            <a:r>
              <a:rPr lang="en-US" altLang="en-US" sz="2000" i="1"/>
              <a:t>O(2</a:t>
            </a:r>
            <a:r>
              <a:rPr lang="en-US" altLang="en-US" sz="2000" i="1" baseline="30000"/>
              <a:t>n</a:t>
            </a:r>
            <a:r>
              <a:rPr lang="en-US" altLang="en-US" sz="2000" i="1"/>
              <a:t>)</a:t>
            </a:r>
            <a:r>
              <a:rPr lang="en-US" altLang="en-US" sz="2000"/>
              <a:t> </a:t>
            </a:r>
            <a:r>
              <a:rPr lang="en-US" altLang="en-US" sz="2000">
                <a:cs typeface="Arial" panose="020B0604020202020204" pitchFamily="34" charset="0"/>
              </a:rPr>
              <a:t>→</a:t>
            </a:r>
            <a:r>
              <a:rPr lang="en-US" altLang="en-US" sz="2000" i="1"/>
              <a:t>O(n)</a:t>
            </a:r>
            <a:r>
              <a:rPr lang="en-US" altLang="en-US" sz="2000"/>
              <a:t>
</a:t>
            </a:r>
          </a:p>
          <a:p>
            <a:pPr lvl="4">
              <a:lnSpc>
                <a:spcPct val="80000"/>
              </a:lnSpc>
            </a:pPr>
            <a:endParaRPr lang="en-US" altLang="en-US" sz="1400"/>
          </a:p>
          <a:p>
            <a:pPr>
              <a:lnSpc>
                <a:spcPct val="80000"/>
              </a:lnSpc>
            </a:pPr>
            <a:r>
              <a:rPr lang="en-US" altLang="en-US" sz="2000"/>
              <a:t>Absolute independence powerful but rare
</a:t>
            </a:r>
          </a:p>
          <a:p>
            <a:pPr lvl="4">
              <a:lnSpc>
                <a:spcPct val="80000"/>
              </a:lnSpc>
            </a:pPr>
            <a:endParaRPr lang="en-US" altLang="en-US" sz="1400"/>
          </a:p>
          <a:p>
            <a:pPr>
              <a:lnSpc>
                <a:spcPct val="80000"/>
              </a:lnSpc>
            </a:pPr>
            <a:r>
              <a:rPr lang="en-US" altLang="en-US" sz="2000"/>
              <a:t>Dentistry is a large field with hundreds of variables, none of which are independent. What to do?
</a:t>
            </a:r>
          </a:p>
        </p:txBody>
      </p:sp>
      <p:pic>
        <p:nvPicPr>
          <p:cNvPr id="21508" name="Picture 4" descr="weather-independence">
            <a:extLst>
              <a:ext uri="{FF2B5EF4-FFF2-40B4-BE49-F238E27FC236}">
                <a16:creationId xmlns:a16="http://schemas.microsoft.com/office/drawing/2014/main" id="{FE738A6C-AFA6-473C-8510-37E227C753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286000"/>
            <a:ext cx="4343400" cy="108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09973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7CAF7AF4-29C2-43A2-BBD8-6BB281A893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Conditional independence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E04D14F9-2675-4550-833B-23BA860896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80000"/>
              </a:lnSpc>
            </a:pPr>
            <a:r>
              <a:rPr lang="en-US" altLang="en-US" sz="2000" b="1"/>
              <a:t>P</a:t>
            </a:r>
            <a:r>
              <a:rPr lang="en-US" altLang="en-US" sz="2000"/>
              <a:t>(</a:t>
            </a:r>
            <a:r>
              <a:rPr lang="en-US" altLang="en-US" sz="2000" i="1"/>
              <a:t>Toothache, Cavity, Catch</a:t>
            </a:r>
            <a:r>
              <a:rPr lang="en-US" altLang="en-US" sz="2000"/>
              <a:t>) has 2</a:t>
            </a:r>
            <a:r>
              <a:rPr lang="en-US" altLang="en-US" sz="2000" baseline="30000"/>
              <a:t>3</a:t>
            </a:r>
            <a:r>
              <a:rPr lang="en-US" altLang="en-US" sz="2000"/>
              <a:t> – 1 = 7 independent entries
</a:t>
            </a:r>
          </a:p>
          <a:p>
            <a:pPr lvl="4">
              <a:lnSpc>
                <a:spcPct val="80000"/>
              </a:lnSpc>
            </a:pPr>
            <a:endParaRPr lang="en-US" altLang="en-US" sz="1400"/>
          </a:p>
          <a:p>
            <a:pPr>
              <a:lnSpc>
                <a:spcPct val="80000"/>
              </a:lnSpc>
            </a:pPr>
            <a:r>
              <a:rPr lang="en-US" altLang="en-US" sz="2000"/>
              <a:t>If I have a cavity, the probability that the probe catches in it doesn't depend on whether I have a toothache:
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800"/>
              <a:t>(1) </a:t>
            </a:r>
            <a:r>
              <a:rPr lang="en-US" altLang="en-US" sz="1800" b="1"/>
              <a:t>P</a:t>
            </a:r>
            <a:r>
              <a:rPr lang="en-US" altLang="en-US" sz="1800"/>
              <a:t>(</a:t>
            </a:r>
            <a:r>
              <a:rPr lang="en-US" altLang="en-US" sz="1800" i="1"/>
              <a:t>catch | toothache, cavity</a:t>
            </a:r>
            <a:r>
              <a:rPr lang="en-US" altLang="en-US" sz="1800"/>
              <a:t>) = </a:t>
            </a:r>
            <a:r>
              <a:rPr lang="en-US" altLang="en-US" sz="1800" b="1"/>
              <a:t>P</a:t>
            </a:r>
            <a:r>
              <a:rPr lang="en-US" altLang="en-US" sz="1800"/>
              <a:t>(</a:t>
            </a:r>
            <a:r>
              <a:rPr lang="en-US" altLang="en-US" sz="1800" i="1"/>
              <a:t>catch | cavity</a:t>
            </a:r>
            <a:r>
              <a:rPr lang="en-US" altLang="en-US" sz="1800"/>
              <a:t>)</a:t>
            </a:r>
          </a:p>
          <a:p>
            <a:pPr lvl="4">
              <a:lnSpc>
                <a:spcPct val="80000"/>
              </a:lnSpc>
            </a:pPr>
            <a:endParaRPr lang="en-US" altLang="en-US" sz="1400"/>
          </a:p>
          <a:p>
            <a:pPr>
              <a:lnSpc>
                <a:spcPct val="80000"/>
              </a:lnSpc>
            </a:pPr>
            <a:r>
              <a:rPr lang="en-US" altLang="en-US" sz="2000"/>
              <a:t>The same independence holds if I haven't got a cavity:
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800"/>
              <a:t>(2) </a:t>
            </a:r>
            <a:r>
              <a:rPr lang="en-US" altLang="en-US" sz="1800" b="1"/>
              <a:t>P</a:t>
            </a:r>
            <a:r>
              <a:rPr lang="en-US" altLang="en-US" sz="1800"/>
              <a:t>(</a:t>
            </a:r>
            <a:r>
              <a:rPr lang="en-US" altLang="en-US" sz="1800" i="1"/>
              <a:t>catch | toothache,</a:t>
            </a:r>
            <a:r>
              <a:rPr lang="en-US" altLang="en-US" sz="1800">
                <a:sym typeface="Symbol" panose="05050102010706020507" pitchFamily="18" charset="2"/>
              </a:rPr>
              <a:t></a:t>
            </a:r>
            <a:r>
              <a:rPr lang="en-US" altLang="en-US" sz="1800" i="1"/>
              <a:t>cavity</a:t>
            </a:r>
            <a:r>
              <a:rPr lang="en-US" altLang="en-US" sz="1800"/>
              <a:t>) = </a:t>
            </a:r>
            <a:r>
              <a:rPr lang="en-US" altLang="en-US" sz="1800" b="1"/>
              <a:t>P</a:t>
            </a:r>
            <a:r>
              <a:rPr lang="en-US" altLang="en-US" sz="1800"/>
              <a:t>(</a:t>
            </a:r>
            <a:r>
              <a:rPr lang="en-US" altLang="en-US" sz="1800" i="1"/>
              <a:t>catch </a:t>
            </a:r>
            <a:r>
              <a:rPr lang="en-US" altLang="en-US" sz="1800"/>
              <a:t>| </a:t>
            </a:r>
            <a:r>
              <a:rPr lang="en-US" altLang="en-US" sz="1800">
                <a:sym typeface="Symbol" panose="05050102010706020507" pitchFamily="18" charset="2"/>
              </a:rPr>
              <a:t></a:t>
            </a:r>
            <a:r>
              <a:rPr lang="en-US" altLang="en-US" sz="1800" i="1"/>
              <a:t>cavity</a:t>
            </a:r>
            <a:r>
              <a:rPr lang="en-US" altLang="en-US" sz="1800"/>
              <a:t>)</a:t>
            </a:r>
          </a:p>
          <a:p>
            <a:pPr lvl="4">
              <a:lnSpc>
                <a:spcPct val="80000"/>
              </a:lnSpc>
              <a:buFontTx/>
              <a:buNone/>
            </a:pPr>
            <a:r>
              <a:rPr lang="en-US" altLang="en-US" sz="1400"/>
              <a:t>
</a:t>
            </a:r>
          </a:p>
          <a:p>
            <a:pPr>
              <a:lnSpc>
                <a:spcPct val="80000"/>
              </a:lnSpc>
            </a:pPr>
            <a:r>
              <a:rPr lang="en-US" altLang="en-US" sz="2000" i="1"/>
              <a:t>Catch </a:t>
            </a:r>
            <a:r>
              <a:rPr lang="en-US" altLang="en-US" sz="2000"/>
              <a:t>is </a:t>
            </a:r>
            <a:r>
              <a:rPr lang="en-US" altLang="en-US" sz="2000">
                <a:solidFill>
                  <a:srgbClr val="FF0000"/>
                </a:solidFill>
              </a:rPr>
              <a:t>conditionally independent</a:t>
            </a:r>
            <a:r>
              <a:rPr lang="en-US" altLang="en-US" sz="2000"/>
              <a:t> of </a:t>
            </a:r>
            <a:r>
              <a:rPr lang="en-US" altLang="en-US" sz="2000" i="1"/>
              <a:t>Toothache </a:t>
            </a:r>
            <a:r>
              <a:rPr lang="en-US" altLang="en-US" sz="2000"/>
              <a:t>given </a:t>
            </a:r>
            <a:r>
              <a:rPr lang="en-US" altLang="en-US" sz="2000" i="1"/>
              <a:t>Cavity</a:t>
            </a:r>
            <a:r>
              <a:rPr lang="en-US" altLang="en-US" sz="2000"/>
              <a:t>:
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800" b="1"/>
              <a:t>P</a:t>
            </a:r>
            <a:r>
              <a:rPr lang="en-US" altLang="en-US" sz="1800"/>
              <a:t>(</a:t>
            </a:r>
            <a:r>
              <a:rPr lang="en-US" altLang="en-US" sz="1800" i="1"/>
              <a:t>Catch | Toothache,Cavity</a:t>
            </a:r>
            <a:r>
              <a:rPr lang="en-US" altLang="en-US" sz="1800"/>
              <a:t>) = </a:t>
            </a:r>
            <a:r>
              <a:rPr lang="en-US" altLang="en-US" sz="1800" b="1"/>
              <a:t>P</a:t>
            </a:r>
            <a:r>
              <a:rPr lang="en-US" altLang="en-US" sz="1800"/>
              <a:t>(</a:t>
            </a:r>
            <a:r>
              <a:rPr lang="en-US" altLang="en-US" sz="1800" i="1"/>
              <a:t>Catch | Cavity</a:t>
            </a:r>
            <a:r>
              <a:rPr lang="en-US" altLang="en-US" sz="1800"/>
              <a:t>)
</a:t>
            </a:r>
          </a:p>
          <a:p>
            <a:pPr lvl="4">
              <a:lnSpc>
                <a:spcPct val="80000"/>
              </a:lnSpc>
              <a:buFontTx/>
              <a:buNone/>
            </a:pPr>
            <a:endParaRPr lang="en-US" altLang="en-US" sz="1400"/>
          </a:p>
          <a:p>
            <a:pPr>
              <a:lnSpc>
                <a:spcPct val="80000"/>
              </a:lnSpc>
            </a:pPr>
            <a:r>
              <a:rPr lang="en-US" altLang="en-US" sz="2000"/>
              <a:t>Equivalent statements: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800" b="1"/>
              <a:t>P</a:t>
            </a:r>
            <a:r>
              <a:rPr lang="en-US" altLang="en-US" sz="1800"/>
              <a:t>(</a:t>
            </a:r>
            <a:r>
              <a:rPr lang="en-US" altLang="en-US" sz="1800" i="1"/>
              <a:t>Toothache | Catch, Cavity</a:t>
            </a:r>
            <a:r>
              <a:rPr lang="en-US" altLang="en-US" sz="1800"/>
              <a:t>) = </a:t>
            </a:r>
            <a:r>
              <a:rPr lang="en-US" altLang="en-US" sz="1800" b="1"/>
              <a:t>P</a:t>
            </a:r>
            <a:r>
              <a:rPr lang="en-US" altLang="en-US" sz="1800"/>
              <a:t>(</a:t>
            </a:r>
            <a:r>
              <a:rPr lang="en-US" altLang="en-US" sz="1800" i="1"/>
              <a:t>Toothache | Cavity</a:t>
            </a:r>
            <a:r>
              <a:rPr lang="en-US" altLang="en-US" sz="1800"/>
              <a:t>)
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800" b="1"/>
              <a:t>P</a:t>
            </a:r>
            <a:r>
              <a:rPr lang="en-US" altLang="en-US" sz="1800"/>
              <a:t>(</a:t>
            </a:r>
            <a:r>
              <a:rPr lang="en-US" altLang="en-US" sz="1800" i="1"/>
              <a:t>Toothache, Catch | Cavity</a:t>
            </a:r>
            <a:r>
              <a:rPr lang="en-US" altLang="en-US" sz="1800"/>
              <a:t>) = </a:t>
            </a:r>
            <a:r>
              <a:rPr lang="en-US" altLang="en-US" sz="1800" b="1"/>
              <a:t>P</a:t>
            </a:r>
            <a:r>
              <a:rPr lang="en-US" altLang="en-US" sz="1800"/>
              <a:t>(</a:t>
            </a:r>
            <a:r>
              <a:rPr lang="en-US" altLang="en-US" sz="1800" i="1"/>
              <a:t>Toothache | Cavity</a:t>
            </a:r>
            <a:r>
              <a:rPr lang="en-US" altLang="en-US" sz="1800"/>
              <a:t>) </a:t>
            </a:r>
            <a:r>
              <a:rPr lang="en-US" altLang="en-US" sz="1800" b="1"/>
              <a:t>P</a:t>
            </a:r>
            <a:r>
              <a:rPr lang="en-US" altLang="en-US" sz="1800"/>
              <a:t>(</a:t>
            </a:r>
            <a:r>
              <a:rPr lang="en-US" altLang="en-US" sz="1800" i="1"/>
              <a:t>Catch | Cavity</a:t>
            </a:r>
            <a:r>
              <a:rPr lang="en-US" altLang="en-US" sz="1800"/>
              <a:t>)
</a:t>
            </a:r>
          </a:p>
        </p:txBody>
      </p:sp>
    </p:spTree>
    <p:extLst>
      <p:ext uri="{BB962C8B-B14F-4D97-AF65-F5344CB8AC3E}">
        <p14:creationId xmlns:p14="http://schemas.microsoft.com/office/powerpoint/2010/main" val="17154335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4A81CFC7-18F4-4BE7-A524-CEBA0AC110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Conditional independence contd.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62856466-F7E6-4580-AEF2-DCB7DD538B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</a:pPr>
            <a:r>
              <a:rPr lang="en-US" altLang="en-US" sz="2400"/>
              <a:t>Write out full joint distribution using chain rule:
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 b="1"/>
              <a:t>	P</a:t>
            </a:r>
            <a:r>
              <a:rPr lang="en-US" altLang="en-US" sz="2400"/>
              <a:t>(</a:t>
            </a:r>
            <a:r>
              <a:rPr lang="en-US" altLang="en-US" sz="2400" i="1"/>
              <a:t>Toothache, Catch, Cavity</a:t>
            </a:r>
            <a:r>
              <a:rPr lang="en-US" altLang="en-US" sz="2400"/>
              <a:t>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/>
              <a:t>	= </a:t>
            </a:r>
            <a:r>
              <a:rPr lang="en-US" altLang="en-US" sz="2000" b="1"/>
              <a:t>P</a:t>
            </a:r>
            <a:r>
              <a:rPr lang="en-US" altLang="en-US" sz="2000"/>
              <a:t>(</a:t>
            </a:r>
            <a:r>
              <a:rPr lang="en-US" altLang="en-US" sz="2000" i="1"/>
              <a:t>Toothache | Catch, Cavity</a:t>
            </a:r>
            <a:r>
              <a:rPr lang="en-US" altLang="en-US" sz="2000"/>
              <a:t>) </a:t>
            </a:r>
            <a:r>
              <a:rPr lang="en-US" altLang="en-US" sz="2000" b="1"/>
              <a:t>P</a:t>
            </a:r>
            <a:r>
              <a:rPr lang="en-US" altLang="en-US" sz="2000"/>
              <a:t>(</a:t>
            </a:r>
            <a:r>
              <a:rPr lang="en-US" altLang="en-US" sz="2000" i="1"/>
              <a:t>Catch, Cavity</a:t>
            </a:r>
            <a:r>
              <a:rPr lang="en-US" altLang="en-US" sz="2000"/>
              <a:t>)
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/>
              <a:t>	= </a:t>
            </a:r>
            <a:r>
              <a:rPr lang="en-US" altLang="en-US" sz="2000" b="1"/>
              <a:t>P</a:t>
            </a:r>
            <a:r>
              <a:rPr lang="en-US" altLang="en-US" sz="2000"/>
              <a:t>(</a:t>
            </a:r>
            <a:r>
              <a:rPr lang="en-US" altLang="en-US" sz="2000" i="1"/>
              <a:t>Toothache | Catch, Cavity</a:t>
            </a:r>
            <a:r>
              <a:rPr lang="en-US" altLang="en-US" sz="2000"/>
              <a:t>) </a:t>
            </a:r>
            <a:r>
              <a:rPr lang="en-US" altLang="en-US" sz="2000" b="1"/>
              <a:t>P</a:t>
            </a:r>
            <a:r>
              <a:rPr lang="en-US" altLang="en-US" sz="2000"/>
              <a:t>(</a:t>
            </a:r>
            <a:r>
              <a:rPr lang="en-US" altLang="en-US" sz="2000" i="1"/>
              <a:t>Catch | Cavity</a:t>
            </a:r>
            <a:r>
              <a:rPr lang="en-US" altLang="en-US" sz="2000"/>
              <a:t>) </a:t>
            </a:r>
            <a:r>
              <a:rPr lang="en-US" altLang="en-US" sz="2000" b="1"/>
              <a:t>P</a:t>
            </a:r>
            <a:r>
              <a:rPr lang="en-US" altLang="en-US" sz="2000"/>
              <a:t>(</a:t>
            </a:r>
            <a:r>
              <a:rPr lang="en-US" altLang="en-US" sz="2000" i="1"/>
              <a:t>Cavity</a:t>
            </a:r>
            <a:r>
              <a:rPr lang="en-US" altLang="en-US" sz="2000"/>
              <a:t>)
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/>
              <a:t>	= </a:t>
            </a:r>
            <a:r>
              <a:rPr lang="en-US" altLang="en-US" sz="2000" b="1"/>
              <a:t>P</a:t>
            </a:r>
            <a:r>
              <a:rPr lang="en-US" altLang="en-US" sz="2000"/>
              <a:t>(</a:t>
            </a:r>
            <a:r>
              <a:rPr lang="en-US" altLang="en-US" sz="2000" i="1"/>
              <a:t>Toothache | Cavity</a:t>
            </a:r>
            <a:r>
              <a:rPr lang="en-US" altLang="en-US" sz="2000"/>
              <a:t>) </a:t>
            </a:r>
            <a:r>
              <a:rPr lang="en-US" altLang="en-US" sz="2000" b="1"/>
              <a:t>P</a:t>
            </a:r>
            <a:r>
              <a:rPr lang="en-US" altLang="en-US" sz="2000"/>
              <a:t>(</a:t>
            </a:r>
            <a:r>
              <a:rPr lang="en-US" altLang="en-US" sz="2000" i="1"/>
              <a:t>Catch | Cavity</a:t>
            </a:r>
            <a:r>
              <a:rPr lang="en-US" altLang="en-US" sz="2000"/>
              <a:t>) </a:t>
            </a:r>
            <a:r>
              <a:rPr lang="en-US" altLang="en-US" sz="2000" b="1"/>
              <a:t>P</a:t>
            </a:r>
            <a:r>
              <a:rPr lang="en-US" altLang="en-US" sz="2000"/>
              <a:t>(Cavity)
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/>
              <a:t>	I.e., 2 + 2 + 1 = 5 independent numbers
</a:t>
            </a:r>
          </a:p>
          <a:p>
            <a:pPr lvl="4">
              <a:lnSpc>
                <a:spcPct val="80000"/>
              </a:lnSpc>
            </a:pPr>
            <a:endParaRPr lang="en-US" altLang="en-US" sz="160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400">
                <a:solidFill>
                  <a:srgbClr val="FF0000"/>
                </a:solidFill>
              </a:rPr>
              <a:t>In most cases, the use of conditional independence reduces the size of the representation of the joint distribution from exponential in </a:t>
            </a:r>
            <a:r>
              <a:rPr lang="en-US" altLang="en-US" sz="2400" i="1">
                <a:solidFill>
                  <a:srgbClr val="FF0000"/>
                </a:solidFill>
              </a:rPr>
              <a:t>n </a:t>
            </a:r>
            <a:r>
              <a:rPr lang="en-US" altLang="en-US" sz="2400">
                <a:solidFill>
                  <a:srgbClr val="FF0000"/>
                </a:solidFill>
              </a:rPr>
              <a:t>to linear in </a:t>
            </a:r>
            <a:r>
              <a:rPr lang="en-US" altLang="en-US" sz="2400" i="1">
                <a:solidFill>
                  <a:srgbClr val="FF0000"/>
                </a:solidFill>
              </a:rPr>
              <a:t>n</a:t>
            </a:r>
            <a:r>
              <a:rPr lang="en-US" altLang="en-US" sz="2400">
                <a:solidFill>
                  <a:srgbClr val="FF0000"/>
                </a:solidFill>
              </a:rPr>
              <a:t>.</a:t>
            </a:r>
            <a:r>
              <a:rPr lang="en-US" altLang="en-US" sz="2400"/>
              <a:t>
</a:t>
            </a:r>
          </a:p>
          <a:p>
            <a:pPr lvl="4">
              <a:lnSpc>
                <a:spcPct val="80000"/>
              </a:lnSpc>
            </a:pPr>
            <a:endParaRPr lang="en-US" altLang="en-US" sz="160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400">
                <a:solidFill>
                  <a:srgbClr val="FF0000"/>
                </a:solidFill>
              </a:rPr>
              <a:t>Conditional independence is our most basic and robust form of knowledge about uncertain environments.</a:t>
            </a:r>
            <a:r>
              <a:rPr lang="en-US" altLang="en-US" sz="2400"/>
              <a:t>
</a:t>
            </a:r>
          </a:p>
        </p:txBody>
      </p:sp>
    </p:spTree>
    <p:extLst>
      <p:ext uri="{BB962C8B-B14F-4D97-AF65-F5344CB8AC3E}">
        <p14:creationId xmlns:p14="http://schemas.microsoft.com/office/powerpoint/2010/main" val="12928879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A996E91D-9F6A-4370-B943-0E1B940D30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Bayes' Rule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3AF11E09-0696-44BC-BBC4-A2A3859F67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80000"/>
              </a:lnSpc>
            </a:pPr>
            <a:r>
              <a:rPr lang="en-US" altLang="en-US" sz="2400"/>
              <a:t>Product rule P(a</a:t>
            </a:r>
            <a:r>
              <a:rPr lang="en-US" altLang="en-US" sz="2400">
                <a:sym typeface="Symbol" panose="05050102010706020507" pitchFamily="18" charset="2"/>
              </a:rPr>
              <a:t></a:t>
            </a:r>
            <a:r>
              <a:rPr lang="en-US" altLang="en-US" sz="2400"/>
              <a:t>b) = P(a | b) P(b) = P(b | a) P(a)
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sym typeface="Symbol" panose="05050102010706020507" pitchFamily="18" charset="2"/>
              </a:rPr>
              <a:t>	 </a:t>
            </a:r>
            <a:r>
              <a:rPr lang="en-US" altLang="en-US" sz="2400">
                <a:solidFill>
                  <a:schemeClr val="accent2"/>
                </a:solidFill>
              </a:rPr>
              <a:t>Bayes' rule: </a:t>
            </a:r>
            <a:r>
              <a:rPr lang="en-US" altLang="en-US" sz="2400"/>
              <a:t>P(a | b) = P(b | a) P(a) / P(b)
</a:t>
            </a:r>
          </a:p>
          <a:p>
            <a:pPr lvl="4">
              <a:lnSpc>
                <a:spcPct val="80000"/>
              </a:lnSpc>
            </a:pPr>
            <a:endParaRPr lang="en-US" altLang="en-US" sz="1600"/>
          </a:p>
          <a:p>
            <a:pPr>
              <a:lnSpc>
                <a:spcPct val="80000"/>
              </a:lnSpc>
            </a:pPr>
            <a:r>
              <a:rPr lang="en-US" altLang="en-US" sz="2400"/>
              <a:t>or in distribution form 
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 b="1"/>
              <a:t>		P</a:t>
            </a:r>
            <a:r>
              <a:rPr lang="en-US" altLang="en-US" sz="2400"/>
              <a:t>(Y|X) = </a:t>
            </a:r>
            <a:r>
              <a:rPr lang="en-US" altLang="en-US" sz="2400" b="1"/>
              <a:t>P</a:t>
            </a:r>
            <a:r>
              <a:rPr lang="en-US" altLang="en-US" sz="2400"/>
              <a:t>(X|Y) </a:t>
            </a:r>
            <a:r>
              <a:rPr lang="en-US" altLang="en-US" sz="2400" b="1"/>
              <a:t>P</a:t>
            </a:r>
            <a:r>
              <a:rPr lang="en-US" altLang="en-US" sz="2400"/>
              <a:t>(Y) / </a:t>
            </a:r>
            <a:r>
              <a:rPr lang="en-US" altLang="en-US" sz="2400" b="1"/>
              <a:t>P</a:t>
            </a:r>
            <a:r>
              <a:rPr lang="en-US" altLang="en-US" sz="2400"/>
              <a:t>(X) = α</a:t>
            </a:r>
            <a:r>
              <a:rPr lang="en-US" altLang="en-US" sz="2400" b="1"/>
              <a:t>P</a:t>
            </a:r>
            <a:r>
              <a:rPr lang="en-US" altLang="en-US" sz="2400"/>
              <a:t>(X|Y) </a:t>
            </a:r>
            <a:r>
              <a:rPr lang="en-US" altLang="en-US" sz="2400" b="1"/>
              <a:t>P</a:t>
            </a:r>
            <a:r>
              <a:rPr lang="en-US" altLang="en-US" sz="2400"/>
              <a:t>(Y)</a:t>
            </a:r>
          </a:p>
          <a:p>
            <a:pPr lvl="4">
              <a:lnSpc>
                <a:spcPct val="80000"/>
              </a:lnSpc>
              <a:buFontTx/>
              <a:buNone/>
            </a:pPr>
            <a:endParaRPr lang="en-US" altLang="en-US" sz="1600"/>
          </a:p>
          <a:p>
            <a:pPr>
              <a:lnSpc>
                <a:spcPct val="80000"/>
              </a:lnSpc>
            </a:pPr>
            <a:r>
              <a:rPr lang="en-US" altLang="en-US" sz="2400"/>
              <a:t>Useful for assessing </a:t>
            </a:r>
            <a:r>
              <a:rPr lang="en-US" altLang="en-US" sz="2400">
                <a:solidFill>
                  <a:schemeClr val="accent2"/>
                </a:solidFill>
              </a:rPr>
              <a:t>diagnostic </a:t>
            </a:r>
            <a:r>
              <a:rPr lang="en-US" altLang="en-US" sz="2400"/>
              <a:t>probability from </a:t>
            </a:r>
            <a:r>
              <a:rPr lang="en-US" altLang="en-US" sz="2400">
                <a:solidFill>
                  <a:schemeClr val="accent2"/>
                </a:solidFill>
              </a:rPr>
              <a:t>causal </a:t>
            </a:r>
            <a:r>
              <a:rPr lang="en-US" altLang="en-US" sz="2400"/>
              <a:t>probability:
</a:t>
            </a:r>
          </a:p>
          <a:p>
            <a:pPr lvl="1">
              <a:lnSpc>
                <a:spcPct val="80000"/>
              </a:lnSpc>
            </a:pPr>
            <a:r>
              <a:rPr lang="en-US" altLang="en-US" sz="2000"/>
              <a:t>P(Cause|Effect) = P(Effect|Cause) P(Cause) / P(Effect)
</a:t>
            </a:r>
          </a:p>
          <a:p>
            <a:pPr lvl="1">
              <a:lnSpc>
                <a:spcPct val="80000"/>
              </a:lnSpc>
            </a:pPr>
            <a:endParaRPr lang="en-US" altLang="en-US" sz="2000"/>
          </a:p>
          <a:p>
            <a:pPr lvl="1">
              <a:lnSpc>
                <a:spcPct val="80000"/>
              </a:lnSpc>
            </a:pPr>
            <a:r>
              <a:rPr lang="en-US" altLang="en-US" sz="2000"/>
              <a:t>E.g., let </a:t>
            </a:r>
            <a:r>
              <a:rPr lang="en-US" altLang="en-US" sz="2000" i="1"/>
              <a:t>M</a:t>
            </a:r>
            <a:r>
              <a:rPr lang="en-US" altLang="en-US" sz="2000"/>
              <a:t> be meningitis, </a:t>
            </a:r>
            <a:r>
              <a:rPr lang="en-US" altLang="en-US" sz="2000" i="1"/>
              <a:t>S</a:t>
            </a:r>
            <a:r>
              <a:rPr lang="en-US" altLang="en-US" sz="2000"/>
              <a:t> be stiff neck:
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1800"/>
              <a:t>P(m|s) = P(s|m) P(m) / P(s) = 0.8 </a:t>
            </a:r>
            <a:r>
              <a:rPr lang="en-US" altLang="en-US" sz="1800">
                <a:cs typeface="Arial" panose="020B0604020202020204" pitchFamily="34" charset="0"/>
              </a:rPr>
              <a:t>× </a:t>
            </a:r>
            <a:r>
              <a:rPr lang="en-US" altLang="en-US" sz="1800"/>
              <a:t>0.0001 / 0.1 = 0.0008
</a:t>
            </a:r>
          </a:p>
          <a:p>
            <a:pPr lvl="1">
              <a:lnSpc>
                <a:spcPct val="80000"/>
              </a:lnSpc>
            </a:pPr>
            <a:r>
              <a:rPr lang="en-US" altLang="en-US" sz="2000"/>
              <a:t>Note: posterior probability of meningitis still very small!
</a:t>
            </a:r>
          </a:p>
        </p:txBody>
      </p:sp>
    </p:spTree>
    <p:extLst>
      <p:ext uri="{BB962C8B-B14F-4D97-AF65-F5344CB8AC3E}">
        <p14:creationId xmlns:p14="http://schemas.microsoft.com/office/powerpoint/2010/main" val="5458608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FC474074-FD4D-4A2E-AF31-CD643325A0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Bayes' Rule and conditional independence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CDB8E0AA-11CC-445F-AE8E-A860E8A351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b="1"/>
              <a:t>P</a:t>
            </a:r>
            <a:r>
              <a:rPr lang="en-US" altLang="en-US" sz="2400"/>
              <a:t>(</a:t>
            </a:r>
            <a:r>
              <a:rPr lang="en-US" altLang="en-US" sz="2400" i="1"/>
              <a:t>Cavity | toothache </a:t>
            </a:r>
            <a:r>
              <a:rPr lang="en-US" altLang="en-US" sz="2400" i="1">
                <a:sym typeface="Symbol" panose="05050102010706020507" pitchFamily="18" charset="2"/>
              </a:rPr>
              <a:t> </a:t>
            </a:r>
            <a:r>
              <a:rPr lang="en-US" altLang="en-US" sz="2400" i="1"/>
              <a:t>catch</a:t>
            </a:r>
            <a:r>
              <a:rPr lang="en-US" altLang="en-US" sz="2400"/>
              <a:t>)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000"/>
              <a:t>= α</a:t>
            </a:r>
            <a:r>
              <a:rPr lang="en-US" altLang="en-US" sz="2000" b="1"/>
              <a:t>P</a:t>
            </a:r>
            <a:r>
              <a:rPr lang="en-US" altLang="en-US" sz="2000"/>
              <a:t>(</a:t>
            </a:r>
            <a:r>
              <a:rPr lang="en-US" altLang="en-US" sz="2000" i="1"/>
              <a:t>toothache </a:t>
            </a:r>
            <a:r>
              <a:rPr lang="en-US" altLang="en-US" sz="2000">
                <a:sym typeface="Symbol" panose="05050102010706020507" pitchFamily="18" charset="2"/>
              </a:rPr>
              <a:t></a:t>
            </a:r>
            <a:r>
              <a:rPr lang="en-US" altLang="en-US" sz="2000" i="1"/>
              <a:t> catch | Cavity</a:t>
            </a:r>
            <a:r>
              <a:rPr lang="en-US" altLang="en-US" sz="2000"/>
              <a:t>) </a:t>
            </a:r>
            <a:r>
              <a:rPr lang="en-US" altLang="en-US" sz="2000" b="1"/>
              <a:t>P</a:t>
            </a:r>
            <a:r>
              <a:rPr lang="en-US" altLang="en-US" sz="2000"/>
              <a:t>(</a:t>
            </a:r>
            <a:r>
              <a:rPr lang="en-US" altLang="en-US" sz="2000" i="1"/>
              <a:t>Cavity</a:t>
            </a:r>
            <a:r>
              <a:rPr lang="en-US" altLang="en-US" sz="2000"/>
              <a:t>)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000"/>
              <a:t>= α</a:t>
            </a:r>
            <a:r>
              <a:rPr lang="en-US" altLang="en-US" sz="2000" b="1"/>
              <a:t>P</a:t>
            </a:r>
            <a:r>
              <a:rPr lang="en-US" altLang="en-US" sz="2000"/>
              <a:t>(</a:t>
            </a:r>
            <a:r>
              <a:rPr lang="en-US" altLang="en-US" sz="2000" i="1"/>
              <a:t>toothache | Cavity</a:t>
            </a:r>
            <a:r>
              <a:rPr lang="en-US" altLang="en-US" sz="2000"/>
              <a:t>) </a:t>
            </a:r>
            <a:r>
              <a:rPr lang="en-US" altLang="en-US" sz="2000" b="1"/>
              <a:t>P</a:t>
            </a:r>
            <a:r>
              <a:rPr lang="en-US" altLang="en-US" sz="2000"/>
              <a:t>(</a:t>
            </a:r>
            <a:r>
              <a:rPr lang="en-US" altLang="en-US" sz="2000" i="1"/>
              <a:t>catch | Cavity</a:t>
            </a:r>
            <a:r>
              <a:rPr lang="en-US" altLang="en-US" sz="2000"/>
              <a:t>) </a:t>
            </a:r>
            <a:r>
              <a:rPr lang="en-US" altLang="en-US" sz="2000" b="1"/>
              <a:t>P</a:t>
            </a:r>
            <a:r>
              <a:rPr lang="en-US" altLang="en-US" sz="2000"/>
              <a:t>(</a:t>
            </a:r>
            <a:r>
              <a:rPr lang="en-US" altLang="en-US" sz="2000" i="1"/>
              <a:t>Cavity</a:t>
            </a:r>
            <a:r>
              <a:rPr lang="en-US" altLang="en-US" sz="2000"/>
              <a:t>)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000"/>
              <a:t>
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This is an example of a </a:t>
            </a:r>
            <a:r>
              <a:rPr lang="en-US" altLang="en-US" sz="2400">
                <a:solidFill>
                  <a:srgbClr val="FF0000"/>
                </a:solidFill>
              </a:rPr>
              <a:t>naïve Bayes</a:t>
            </a:r>
            <a:r>
              <a:rPr lang="en-US" altLang="en-US" sz="2400"/>
              <a:t> model:
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000" b="1"/>
              <a:t>P</a:t>
            </a:r>
            <a:r>
              <a:rPr lang="en-US" altLang="en-US" sz="2000"/>
              <a:t>(Cause,Effect</a:t>
            </a:r>
            <a:r>
              <a:rPr lang="en-US" altLang="en-US" sz="2000" baseline="-25000"/>
              <a:t>1</a:t>
            </a:r>
            <a:r>
              <a:rPr lang="en-US" altLang="en-US" sz="2000"/>
              <a:t>, … ,Effect</a:t>
            </a:r>
            <a:r>
              <a:rPr lang="en-US" altLang="en-US" sz="2000" baseline="-25000"/>
              <a:t>n</a:t>
            </a:r>
            <a:r>
              <a:rPr lang="en-US" altLang="en-US" sz="2000"/>
              <a:t>) = </a:t>
            </a:r>
            <a:r>
              <a:rPr lang="en-US" altLang="en-US" sz="2000" b="1"/>
              <a:t>P</a:t>
            </a:r>
            <a:r>
              <a:rPr lang="en-US" altLang="en-US" sz="2000"/>
              <a:t>(Cause) </a:t>
            </a:r>
            <a:r>
              <a:rPr lang="el-GR" altLang="en-US" sz="2000">
                <a:cs typeface="Arial" panose="020B0604020202020204" pitchFamily="34" charset="0"/>
              </a:rPr>
              <a:t>π</a:t>
            </a:r>
            <a:r>
              <a:rPr lang="en-US" altLang="en-US" sz="2000" baseline="-25000"/>
              <a:t>i</a:t>
            </a:r>
            <a:r>
              <a:rPr lang="en-US" altLang="en-US" sz="2000" b="1"/>
              <a:t>P</a:t>
            </a:r>
            <a:r>
              <a:rPr lang="en-US" altLang="en-US" sz="2000"/>
              <a:t>(Effect</a:t>
            </a:r>
            <a:r>
              <a:rPr lang="en-US" altLang="en-US" sz="2000" baseline="-25000"/>
              <a:t>i</a:t>
            </a:r>
            <a:r>
              <a:rPr lang="en-US" altLang="en-US" sz="2000"/>
              <a:t>|Cause)
</a:t>
            </a:r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400"/>
              <a:t>Total number of parameters is </a:t>
            </a:r>
            <a:r>
              <a:rPr lang="en-US" altLang="en-US" sz="2400">
                <a:solidFill>
                  <a:srgbClr val="FF0000"/>
                </a:solidFill>
              </a:rPr>
              <a:t>linear</a:t>
            </a:r>
            <a:r>
              <a:rPr lang="en-US" altLang="en-US" sz="2400"/>
              <a:t> in </a:t>
            </a:r>
            <a:r>
              <a:rPr lang="en-US" altLang="en-US" sz="2400" i="1"/>
              <a:t>n</a:t>
            </a:r>
            <a:r>
              <a:rPr lang="en-US" altLang="en-US" sz="2400"/>
              <a:t>
</a:t>
            </a:r>
          </a:p>
        </p:txBody>
      </p:sp>
      <p:pic>
        <p:nvPicPr>
          <p:cNvPr id="25604" name="Picture 4" descr="naive-bayes">
            <a:extLst>
              <a:ext uri="{FF2B5EF4-FFF2-40B4-BE49-F238E27FC236}">
                <a16:creationId xmlns:a16="http://schemas.microsoft.com/office/drawing/2014/main" id="{2942319D-8276-4180-93CB-0DCAD45154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1" y="3962400"/>
            <a:ext cx="4848225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12023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80A4D45E-791F-426D-92E5-C355316BF6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Summary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B079E323-D444-4026-8C4C-01BCF060D8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altLang="en-US"/>
              <a:t>Probability is a rigorous formalism for uncertain knowledge
</a:t>
            </a:r>
          </a:p>
          <a:p>
            <a:pPr>
              <a:lnSpc>
                <a:spcPct val="90000"/>
              </a:lnSpc>
            </a:pPr>
            <a:r>
              <a:rPr lang="en-US" altLang="en-US">
                <a:solidFill>
                  <a:schemeClr val="accent2"/>
                </a:solidFill>
              </a:rPr>
              <a:t>Joint probability distribution</a:t>
            </a:r>
            <a:r>
              <a:rPr lang="en-US" altLang="en-US"/>
              <a:t> specifies probability of every </a:t>
            </a:r>
            <a:r>
              <a:rPr lang="en-US" altLang="en-US">
                <a:solidFill>
                  <a:schemeClr val="accent2"/>
                </a:solidFill>
              </a:rPr>
              <a:t>atomic event</a:t>
            </a: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Queries can be answered by summing over atomic events
</a:t>
            </a:r>
          </a:p>
          <a:p>
            <a:pPr>
              <a:lnSpc>
                <a:spcPct val="90000"/>
              </a:lnSpc>
            </a:pPr>
            <a:r>
              <a:rPr lang="en-US" altLang="en-US"/>
              <a:t>For nontrivial domains, we must find a way to reduce the joint size
</a:t>
            </a:r>
          </a:p>
          <a:p>
            <a:pPr>
              <a:lnSpc>
                <a:spcPct val="90000"/>
              </a:lnSpc>
            </a:pPr>
            <a:r>
              <a:rPr lang="en-US" altLang="en-US">
                <a:solidFill>
                  <a:schemeClr val="accent2"/>
                </a:solidFill>
              </a:rPr>
              <a:t>Independence </a:t>
            </a:r>
            <a:r>
              <a:rPr lang="en-US" altLang="en-US"/>
              <a:t>and </a:t>
            </a:r>
            <a:r>
              <a:rPr lang="en-US" altLang="en-US">
                <a:solidFill>
                  <a:schemeClr val="accent2"/>
                </a:solidFill>
              </a:rPr>
              <a:t>conditional independence</a:t>
            </a:r>
            <a:r>
              <a:rPr lang="en-US" altLang="en-US"/>
              <a:t> provide the tools
</a:t>
            </a:r>
          </a:p>
        </p:txBody>
      </p:sp>
    </p:spTree>
    <p:extLst>
      <p:ext uri="{BB962C8B-B14F-4D97-AF65-F5344CB8AC3E}">
        <p14:creationId xmlns:p14="http://schemas.microsoft.com/office/powerpoint/2010/main" val="8681992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64417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10348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91552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0489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9C608E4-4532-4B7E-987C-A710928CE1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Outline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00615AD-6A62-4390-AA72-1771A4EA27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Uncertainty</a:t>
            </a:r>
          </a:p>
          <a:p>
            <a:r>
              <a:rPr lang="en-US" altLang="en-US"/>
              <a:t>Probability</a:t>
            </a:r>
          </a:p>
          <a:p>
            <a:r>
              <a:rPr lang="en-US" altLang="en-US"/>
              <a:t>Syntax and Semantics</a:t>
            </a:r>
          </a:p>
          <a:p>
            <a:r>
              <a:rPr lang="en-US" altLang="en-US"/>
              <a:t>Inference</a:t>
            </a:r>
          </a:p>
          <a:p>
            <a:r>
              <a:rPr lang="en-US" altLang="en-US"/>
              <a:t>Independence and Bayes' Rule</a:t>
            </a:r>
          </a:p>
        </p:txBody>
      </p:sp>
    </p:spTree>
    <p:extLst>
      <p:ext uri="{BB962C8B-B14F-4D97-AF65-F5344CB8AC3E}">
        <p14:creationId xmlns:p14="http://schemas.microsoft.com/office/powerpoint/2010/main" val="27822314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98310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68187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55537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83710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60806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9554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74237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34701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010162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7144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F90B826-0BBD-4E97-97D6-6CEA5912A0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Uncertainty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FF90E3F-7CB9-43F1-A8F3-C42D5477E5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pPr marL="609600" indent="-609600">
              <a:lnSpc>
                <a:spcPct val="80000"/>
              </a:lnSpc>
              <a:buNone/>
            </a:pPr>
            <a:r>
              <a:rPr lang="en-US" altLang="en-US" sz="1600"/>
              <a:t>Let action </a:t>
            </a:r>
            <a:r>
              <a:rPr lang="en-US" altLang="en-US" sz="1600" i="1"/>
              <a:t>A</a:t>
            </a:r>
            <a:r>
              <a:rPr lang="en-US" altLang="en-US" sz="1600" i="1" baseline="-25000"/>
              <a:t>t</a:t>
            </a:r>
            <a:r>
              <a:rPr lang="en-US" altLang="en-US" sz="1600"/>
              <a:t> = leave for airport </a:t>
            </a:r>
            <a:r>
              <a:rPr lang="en-US" altLang="en-US" sz="1600" baseline="-25000"/>
              <a:t>t</a:t>
            </a:r>
            <a:r>
              <a:rPr lang="en-US" altLang="en-US" sz="1600"/>
              <a:t> minutes before flight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1600"/>
              <a:t>Will </a:t>
            </a:r>
            <a:r>
              <a:rPr lang="en-US" altLang="en-US" sz="1600" i="1"/>
              <a:t>A</a:t>
            </a:r>
            <a:r>
              <a:rPr lang="en-US" altLang="en-US" sz="1600" i="1" baseline="-25000"/>
              <a:t>t</a:t>
            </a:r>
            <a:r>
              <a:rPr lang="en-US" altLang="en-US" sz="1600"/>
              <a:t> get me there on time?
</a:t>
            </a:r>
          </a:p>
          <a:p>
            <a:pPr marL="609600" indent="-609600">
              <a:lnSpc>
                <a:spcPct val="80000"/>
              </a:lnSpc>
            </a:pPr>
            <a:endParaRPr lang="en-US" altLang="en-US" sz="1600"/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1600"/>
              <a:t>Problems:
</a:t>
            </a:r>
          </a:p>
          <a:p>
            <a:pPr marL="990600" lvl="1" indent="-533400">
              <a:lnSpc>
                <a:spcPct val="80000"/>
              </a:lnSpc>
              <a:buFontTx/>
              <a:buAutoNum type="arabicPeriod"/>
            </a:pPr>
            <a:r>
              <a:rPr lang="en-US" altLang="en-US" sz="1400"/>
              <a:t>partial observability (road state, other drivers' plans, etc.)
</a:t>
            </a:r>
          </a:p>
          <a:p>
            <a:pPr marL="990600" lvl="1" indent="-533400">
              <a:lnSpc>
                <a:spcPct val="80000"/>
              </a:lnSpc>
              <a:buFontTx/>
              <a:buAutoNum type="arabicPeriod"/>
            </a:pPr>
            <a:r>
              <a:rPr lang="en-US" altLang="en-US" sz="1400"/>
              <a:t>noisy sensors (traffic reports)
</a:t>
            </a:r>
          </a:p>
          <a:p>
            <a:pPr marL="990600" lvl="1" indent="-533400">
              <a:lnSpc>
                <a:spcPct val="80000"/>
              </a:lnSpc>
              <a:buFontTx/>
              <a:buAutoNum type="arabicPeriod"/>
            </a:pPr>
            <a:r>
              <a:rPr lang="en-US" altLang="en-US" sz="1400"/>
              <a:t>uncertainty in action outcomes (flat tire, etc.)
</a:t>
            </a:r>
          </a:p>
          <a:p>
            <a:pPr marL="990600" lvl="1" indent="-533400">
              <a:lnSpc>
                <a:spcPct val="80000"/>
              </a:lnSpc>
              <a:buFontTx/>
              <a:buAutoNum type="arabicPeriod"/>
            </a:pPr>
            <a:r>
              <a:rPr lang="en-US" altLang="en-US" sz="1400"/>
              <a:t>immense complexity of modeling and predicting traffic
</a:t>
            </a:r>
          </a:p>
          <a:p>
            <a:pPr marL="609600" indent="-609600">
              <a:lnSpc>
                <a:spcPct val="80000"/>
              </a:lnSpc>
              <a:buNone/>
            </a:pPr>
            <a:endParaRPr lang="en-US" altLang="en-US" sz="1600"/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1600"/>
              <a:t>Hence a purely logical approach either</a:t>
            </a:r>
          </a:p>
          <a:p>
            <a:pPr marL="990600" lvl="1" indent="-533400">
              <a:lnSpc>
                <a:spcPct val="80000"/>
              </a:lnSpc>
              <a:buFontTx/>
              <a:buAutoNum type="arabicPeriod"/>
            </a:pPr>
            <a:r>
              <a:rPr lang="en-US" altLang="en-US" sz="1400"/>
              <a:t>risks falsehood: “</a:t>
            </a:r>
            <a:r>
              <a:rPr lang="en-US" altLang="en-US" sz="1400" i="1"/>
              <a:t>A</a:t>
            </a:r>
            <a:r>
              <a:rPr lang="en-US" altLang="en-US" sz="1400" i="1" baseline="-25000"/>
              <a:t>25</a:t>
            </a:r>
            <a:r>
              <a:rPr lang="en-US" altLang="en-US" sz="1400"/>
              <a:t> will get me there on time”, or</a:t>
            </a:r>
          </a:p>
          <a:p>
            <a:pPr marL="990600" lvl="1" indent="-533400">
              <a:lnSpc>
                <a:spcPct val="80000"/>
              </a:lnSpc>
              <a:buFontTx/>
              <a:buAutoNum type="arabicPeriod"/>
            </a:pPr>
            <a:r>
              <a:rPr lang="en-US" altLang="en-US" sz="1400"/>
              <a:t>leads to conclusions that are too weak for decision making:</a:t>
            </a:r>
          </a:p>
          <a:p>
            <a:pPr marL="609600" indent="-609600">
              <a:lnSpc>
                <a:spcPct val="80000"/>
              </a:lnSpc>
              <a:buNone/>
            </a:pPr>
            <a:endParaRPr lang="en-US" altLang="en-US" sz="1600"/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1600"/>
              <a:t>“</a:t>
            </a:r>
            <a:r>
              <a:rPr lang="en-US" altLang="en-US" sz="1600" i="1"/>
              <a:t>A</a:t>
            </a:r>
            <a:r>
              <a:rPr lang="en-US" altLang="en-US" sz="1600" i="1" baseline="-25000"/>
              <a:t>25</a:t>
            </a:r>
            <a:r>
              <a:rPr lang="en-US" altLang="en-US" sz="1600"/>
              <a:t> will get me there on time if there's no accident on the bridge and it doesn't rain and my tires remain intact etc etc.”
</a:t>
            </a:r>
          </a:p>
          <a:p>
            <a:pPr marL="609600" indent="-609600">
              <a:lnSpc>
                <a:spcPct val="80000"/>
              </a:lnSpc>
              <a:buNone/>
            </a:pPr>
            <a:endParaRPr lang="en-US" altLang="en-US" sz="1600"/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1600"/>
              <a:t>(</a:t>
            </a:r>
            <a:r>
              <a:rPr lang="en-US" altLang="en-US" sz="1600" i="1"/>
              <a:t>A</a:t>
            </a:r>
            <a:r>
              <a:rPr lang="en-US" altLang="en-US" sz="1600" i="1" baseline="-25000"/>
              <a:t>1440</a:t>
            </a:r>
            <a:r>
              <a:rPr lang="en-US" altLang="en-US" sz="1600"/>
              <a:t> might reasonably be said to get me there on time but I'd have to stay overnight in the airport …)
</a:t>
            </a:r>
          </a:p>
        </p:txBody>
      </p:sp>
    </p:spTree>
    <p:extLst>
      <p:ext uri="{BB962C8B-B14F-4D97-AF65-F5344CB8AC3E}">
        <p14:creationId xmlns:p14="http://schemas.microsoft.com/office/powerpoint/2010/main" val="63062040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847041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479664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425576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083810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627691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402119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76371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602865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131970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7455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C4F1222-7F0F-4A1F-85E2-A73F90A688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Methods for handling uncertainty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F46630A-D5F9-4BF2-B4C5-FCC1F67406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pPr>
              <a:lnSpc>
                <a:spcPct val="80000"/>
              </a:lnSpc>
            </a:pPr>
            <a:r>
              <a:rPr lang="en-US" altLang="en-US" sz="2000">
                <a:solidFill>
                  <a:schemeClr val="accent2"/>
                </a:solidFill>
              </a:rPr>
              <a:t>Default</a:t>
            </a:r>
            <a:r>
              <a:rPr lang="en-US" altLang="en-US" sz="2000"/>
              <a:t> or </a:t>
            </a:r>
            <a:r>
              <a:rPr lang="en-US" altLang="en-US" sz="2000">
                <a:solidFill>
                  <a:schemeClr val="accent2"/>
                </a:solidFill>
              </a:rPr>
              <a:t>nonmonotonic</a:t>
            </a:r>
            <a:r>
              <a:rPr lang="en-US" altLang="en-US" sz="2000"/>
              <a:t> logic:
</a:t>
            </a:r>
          </a:p>
          <a:p>
            <a:pPr lvl="1">
              <a:lnSpc>
                <a:spcPct val="80000"/>
              </a:lnSpc>
            </a:pPr>
            <a:r>
              <a:rPr lang="en-US" altLang="en-US" sz="1800"/>
              <a:t>Assume my car does not have a flat tire
</a:t>
            </a:r>
          </a:p>
          <a:p>
            <a:pPr lvl="1">
              <a:lnSpc>
                <a:spcPct val="80000"/>
              </a:lnSpc>
            </a:pPr>
            <a:r>
              <a:rPr lang="en-US" altLang="en-US" sz="1800"/>
              <a:t>Assume </a:t>
            </a:r>
            <a:r>
              <a:rPr lang="en-US" altLang="en-US" sz="1800" i="1"/>
              <a:t>A</a:t>
            </a:r>
            <a:r>
              <a:rPr lang="en-US" altLang="en-US" sz="1800" i="1" baseline="-25000"/>
              <a:t>25</a:t>
            </a:r>
            <a:r>
              <a:rPr lang="en-US" altLang="en-US" sz="1800"/>
              <a:t> works unless contradicted by evidence</a:t>
            </a:r>
          </a:p>
          <a:p>
            <a:pPr>
              <a:lnSpc>
                <a:spcPct val="80000"/>
              </a:lnSpc>
            </a:pPr>
            <a:r>
              <a:rPr lang="en-US" altLang="en-US" sz="2000"/>
              <a:t>Issues: What assumptions are reasonable? How to handle contradiction?
</a:t>
            </a:r>
          </a:p>
          <a:p>
            <a:pPr lvl="4">
              <a:lnSpc>
                <a:spcPct val="80000"/>
              </a:lnSpc>
            </a:pPr>
            <a:endParaRPr lang="en-US" altLang="en-US" sz="1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>
                <a:solidFill>
                  <a:schemeClr val="accent2"/>
                </a:solidFill>
              </a:rPr>
              <a:t>Rules with fudge factors</a:t>
            </a:r>
            <a:r>
              <a:rPr lang="en-US" altLang="en-US" sz="2000"/>
              <a:t>:
</a:t>
            </a:r>
          </a:p>
          <a:p>
            <a:pPr lvl="1">
              <a:lnSpc>
                <a:spcPct val="80000"/>
              </a:lnSpc>
            </a:pPr>
            <a:r>
              <a:rPr lang="en-US" altLang="en-US" sz="1800" i="1"/>
              <a:t>A</a:t>
            </a:r>
            <a:r>
              <a:rPr lang="en-US" altLang="en-US" sz="1800" i="1" baseline="-25000"/>
              <a:t>25</a:t>
            </a:r>
            <a:r>
              <a:rPr lang="en-US" altLang="en-US" sz="1800" i="1"/>
              <a:t> |</a:t>
            </a:r>
            <a:r>
              <a:rPr lang="en-US" altLang="en-US" sz="1800">
                <a:cs typeface="Arial" panose="020B0604020202020204" pitchFamily="34" charset="0"/>
              </a:rPr>
              <a:t>→</a:t>
            </a:r>
            <a:r>
              <a:rPr lang="en-US" altLang="en-US" sz="1800" baseline="-25000"/>
              <a:t>0.3</a:t>
            </a:r>
            <a:r>
              <a:rPr lang="en-US" altLang="en-US" sz="1800"/>
              <a:t> get there on time
</a:t>
            </a:r>
          </a:p>
          <a:p>
            <a:pPr lvl="1">
              <a:lnSpc>
                <a:spcPct val="80000"/>
              </a:lnSpc>
            </a:pPr>
            <a:r>
              <a:rPr lang="en-US" altLang="en-US" sz="1800" i="1"/>
              <a:t>Sprinkler |</a:t>
            </a:r>
            <a:r>
              <a:rPr lang="en-US" altLang="en-US" sz="1800">
                <a:cs typeface="Arial" panose="020B0604020202020204" pitchFamily="34" charset="0"/>
              </a:rPr>
              <a:t>→</a:t>
            </a:r>
            <a:r>
              <a:rPr lang="en-US" altLang="en-US" sz="1800" i="1"/>
              <a:t> </a:t>
            </a:r>
            <a:r>
              <a:rPr lang="en-US" altLang="en-US" sz="1800" baseline="-25000"/>
              <a:t>0.99</a:t>
            </a:r>
            <a:r>
              <a:rPr lang="en-US" altLang="en-US" sz="1800"/>
              <a:t> </a:t>
            </a:r>
            <a:r>
              <a:rPr lang="en-US" altLang="en-US" sz="1800" i="1"/>
              <a:t>WetGrass</a:t>
            </a:r>
            <a:r>
              <a:rPr lang="en-US" altLang="en-US" sz="1800"/>
              <a:t>
</a:t>
            </a:r>
          </a:p>
          <a:p>
            <a:pPr lvl="1">
              <a:lnSpc>
                <a:spcPct val="80000"/>
              </a:lnSpc>
            </a:pPr>
            <a:r>
              <a:rPr lang="en-US" altLang="en-US" sz="1800" i="1"/>
              <a:t>WetGrass |</a:t>
            </a:r>
            <a:r>
              <a:rPr lang="en-US" altLang="en-US" sz="1800">
                <a:cs typeface="Arial" panose="020B0604020202020204" pitchFamily="34" charset="0"/>
              </a:rPr>
              <a:t>→</a:t>
            </a:r>
            <a:r>
              <a:rPr lang="en-US" altLang="en-US" sz="1800" i="1"/>
              <a:t> </a:t>
            </a:r>
            <a:r>
              <a:rPr lang="en-US" altLang="en-US" sz="1800" baseline="-25000"/>
              <a:t>0.7</a:t>
            </a:r>
            <a:r>
              <a:rPr lang="en-US" altLang="en-US" sz="1800"/>
              <a:t> </a:t>
            </a:r>
            <a:r>
              <a:rPr lang="en-US" altLang="en-US" sz="1800" i="1"/>
              <a:t>Rain</a:t>
            </a:r>
          </a:p>
          <a:p>
            <a:pPr>
              <a:lnSpc>
                <a:spcPct val="80000"/>
              </a:lnSpc>
            </a:pPr>
            <a:r>
              <a:rPr lang="en-US" altLang="en-US" sz="2000"/>
              <a:t>Issues: Problems with combination, e.g., </a:t>
            </a:r>
            <a:r>
              <a:rPr lang="en-US" altLang="en-US" sz="2000" i="1"/>
              <a:t>Sprinkler</a:t>
            </a:r>
            <a:r>
              <a:rPr lang="en-US" altLang="en-US" sz="2000"/>
              <a:t> causes </a:t>
            </a:r>
            <a:r>
              <a:rPr lang="en-US" altLang="en-US" sz="2000" i="1"/>
              <a:t>Rain</a:t>
            </a:r>
            <a:r>
              <a:rPr lang="en-US" altLang="en-US" sz="2000"/>
              <a:t>??
</a:t>
            </a:r>
          </a:p>
          <a:p>
            <a:pPr>
              <a:lnSpc>
                <a:spcPct val="80000"/>
              </a:lnSpc>
            </a:pPr>
            <a:endParaRPr lang="en-US" altLang="en-US" sz="20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>
                <a:solidFill>
                  <a:schemeClr val="accent2"/>
                </a:solidFill>
              </a:rPr>
              <a:t>Probability</a:t>
            </a:r>
            <a:r>
              <a:rPr lang="en-US" altLang="en-US" sz="2000"/>
              <a:t>
</a:t>
            </a:r>
          </a:p>
          <a:p>
            <a:pPr lvl="1">
              <a:lnSpc>
                <a:spcPct val="80000"/>
              </a:lnSpc>
            </a:pPr>
            <a:r>
              <a:rPr lang="en-US" altLang="en-US" sz="1800"/>
              <a:t>Model agent's degree of belief
</a:t>
            </a:r>
          </a:p>
          <a:p>
            <a:pPr lvl="1">
              <a:lnSpc>
                <a:spcPct val="80000"/>
              </a:lnSpc>
            </a:pPr>
            <a:r>
              <a:rPr lang="en-US" altLang="en-US" sz="1800"/>
              <a:t>Given the available evidence,
</a:t>
            </a:r>
          </a:p>
          <a:p>
            <a:pPr lvl="1">
              <a:lnSpc>
                <a:spcPct val="80000"/>
              </a:lnSpc>
            </a:pPr>
            <a:r>
              <a:rPr lang="en-US" altLang="en-US" sz="1800" i="1"/>
              <a:t>A</a:t>
            </a:r>
            <a:r>
              <a:rPr lang="en-US" altLang="en-US" sz="1800" i="1" baseline="-25000"/>
              <a:t>25</a:t>
            </a:r>
            <a:r>
              <a:rPr lang="en-US" altLang="en-US" sz="1800"/>
              <a:t> will get me there on time with probability 0.04
</a:t>
            </a:r>
          </a:p>
        </p:txBody>
      </p:sp>
    </p:spTree>
    <p:extLst>
      <p:ext uri="{BB962C8B-B14F-4D97-AF65-F5344CB8AC3E}">
        <p14:creationId xmlns:p14="http://schemas.microsoft.com/office/powerpoint/2010/main" val="207738334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621734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703055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870973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786258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854194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738506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16627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122663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083249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831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9E0FFB0-ACA6-4498-93DB-CA6400018C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Probability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FA99AC6A-1D0E-4D73-9727-F3F1469EC1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400"/>
              <a:t>Probabilistic assertions </a:t>
            </a:r>
            <a:r>
              <a:rPr lang="en-US" altLang="en-US" sz="2400">
                <a:solidFill>
                  <a:srgbClr val="FF0000"/>
                </a:solidFill>
              </a:rPr>
              <a:t>summarize</a:t>
            </a:r>
            <a:r>
              <a:rPr lang="en-US" altLang="en-US" sz="2400"/>
              <a:t> effects of
</a:t>
            </a:r>
          </a:p>
          <a:p>
            <a:pPr lvl="1">
              <a:lnSpc>
                <a:spcPct val="80000"/>
              </a:lnSpc>
            </a:pPr>
            <a:r>
              <a:rPr lang="en-US" altLang="en-US" sz="2000">
                <a:solidFill>
                  <a:schemeClr val="accent2"/>
                </a:solidFill>
              </a:rPr>
              <a:t>laziness</a:t>
            </a:r>
            <a:r>
              <a:rPr lang="en-US" altLang="en-US" sz="2000"/>
              <a:t>: failure to enumerate exceptions, qualifications, etc.
</a:t>
            </a:r>
          </a:p>
          <a:p>
            <a:pPr lvl="1">
              <a:lnSpc>
                <a:spcPct val="80000"/>
              </a:lnSpc>
            </a:pPr>
            <a:r>
              <a:rPr lang="en-US" altLang="en-US" sz="2000">
                <a:solidFill>
                  <a:schemeClr val="accent2"/>
                </a:solidFill>
              </a:rPr>
              <a:t>ignorance</a:t>
            </a:r>
            <a:r>
              <a:rPr lang="en-US" altLang="en-US" sz="2000"/>
              <a:t>: lack of relevant facts, initial conditions, etc.
</a:t>
            </a:r>
          </a:p>
          <a:p>
            <a:pPr lvl="4">
              <a:lnSpc>
                <a:spcPct val="80000"/>
              </a:lnSpc>
            </a:pPr>
            <a:endParaRPr lang="en-US" altLang="en-US" sz="16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Subjective</a:t>
            </a:r>
            <a:r>
              <a:rPr lang="en-US" altLang="en-US" sz="2400"/>
              <a:t> probability: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Probabilities relate propositions to agent's own state of knowledge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/>
              <a:t>		e.g., P(A</a:t>
            </a:r>
            <a:r>
              <a:rPr lang="en-US" altLang="en-US" sz="2400" baseline="-25000"/>
              <a:t>25</a:t>
            </a:r>
            <a:r>
              <a:rPr lang="en-US" altLang="en-US" sz="2400"/>
              <a:t> | no reported accidents) = 0.06
</a:t>
            </a:r>
          </a:p>
          <a:p>
            <a:pPr lvl="4">
              <a:lnSpc>
                <a:spcPct val="80000"/>
              </a:lnSpc>
              <a:buFontTx/>
              <a:buNone/>
            </a:pPr>
            <a:endParaRPr lang="en-US" altLang="en-US" sz="160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/>
              <a:t>These are </a:t>
            </a:r>
            <a:r>
              <a:rPr lang="en-US" altLang="en-US" sz="2400">
                <a:solidFill>
                  <a:srgbClr val="FF0000"/>
                </a:solidFill>
              </a:rPr>
              <a:t>not</a:t>
            </a:r>
            <a:r>
              <a:rPr lang="en-US" altLang="en-US" sz="2400"/>
              <a:t> assertions about the world
</a:t>
            </a:r>
          </a:p>
          <a:p>
            <a:pPr lvl="4">
              <a:lnSpc>
                <a:spcPct val="80000"/>
              </a:lnSpc>
              <a:buFontTx/>
              <a:buNone/>
            </a:pPr>
            <a:endParaRPr lang="en-US" altLang="en-US" sz="160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/>
              <a:t>Probabilities of propositions change with new evidence: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/>
              <a:t>		e.g., P(A</a:t>
            </a:r>
            <a:r>
              <a:rPr lang="en-US" altLang="en-US" sz="2400" baseline="-25000"/>
              <a:t>25</a:t>
            </a:r>
            <a:r>
              <a:rPr lang="en-US" altLang="en-US" sz="2400"/>
              <a:t> | no reported accidents, 5 a.m.) = 0.15
</a:t>
            </a:r>
          </a:p>
        </p:txBody>
      </p:sp>
    </p:spTree>
    <p:extLst>
      <p:ext uri="{BB962C8B-B14F-4D97-AF65-F5344CB8AC3E}">
        <p14:creationId xmlns:p14="http://schemas.microsoft.com/office/powerpoint/2010/main" val="15547087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970587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10595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7348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990192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425912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633361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857827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399686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751184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172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F3BA87F6-39B5-463C-B7BC-DA1F813C36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Making decisions under uncertainty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079B39A6-7E5B-41B0-9F3C-545CC3801F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Suppose I believe the following:
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000"/>
              <a:t>P(A</a:t>
            </a:r>
            <a:r>
              <a:rPr lang="en-US" altLang="en-US" sz="2000" baseline="-25000"/>
              <a:t>25</a:t>
            </a:r>
            <a:r>
              <a:rPr lang="en-US" altLang="en-US" sz="2000"/>
              <a:t> gets me there on time | …) 	= 0.04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000"/>
              <a:t>P(A</a:t>
            </a:r>
            <a:r>
              <a:rPr lang="en-US" altLang="en-US" sz="2000" baseline="-25000"/>
              <a:t>90</a:t>
            </a:r>
            <a:r>
              <a:rPr lang="en-US" altLang="en-US" sz="2000"/>
              <a:t> gets me there on time | …) 	= 0.70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000"/>
              <a:t>P(A</a:t>
            </a:r>
            <a:r>
              <a:rPr lang="en-US" altLang="en-US" sz="2000" baseline="-25000"/>
              <a:t>120 </a:t>
            </a:r>
            <a:r>
              <a:rPr lang="en-US" altLang="en-US" sz="2000"/>
              <a:t>gets me there on time | …) 	= 0.95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000"/>
              <a:t>P(A</a:t>
            </a:r>
            <a:r>
              <a:rPr lang="en-US" altLang="en-US" sz="2000" baseline="-25000"/>
              <a:t>1440</a:t>
            </a:r>
            <a:r>
              <a:rPr lang="en-US" altLang="en-US" sz="2000"/>
              <a:t> gets me there on time | …) 	= 0.9999 
</a:t>
            </a:r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400"/>
              <a:t>Which action to choose?
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	Depends on my </a:t>
            </a:r>
            <a:r>
              <a:rPr lang="en-US" altLang="en-US" sz="2400">
                <a:solidFill>
                  <a:schemeClr val="accent2"/>
                </a:solidFill>
              </a:rPr>
              <a:t>preferences</a:t>
            </a:r>
            <a:r>
              <a:rPr lang="en-US" altLang="en-US" sz="2400"/>
              <a:t> for missing flight vs. time spent waiting, etc.
</a:t>
            </a:r>
          </a:p>
          <a:p>
            <a:pPr lvl="1">
              <a:lnSpc>
                <a:spcPct val="90000"/>
              </a:lnSpc>
            </a:pPr>
            <a:r>
              <a:rPr lang="en-US" altLang="en-US" sz="2000">
                <a:solidFill>
                  <a:schemeClr val="accent2"/>
                </a:solidFill>
              </a:rPr>
              <a:t>Utility theory</a:t>
            </a:r>
            <a:r>
              <a:rPr lang="en-US" altLang="en-US" sz="2000"/>
              <a:t> is used to represent and infer preferences
</a:t>
            </a:r>
          </a:p>
          <a:p>
            <a:pPr lvl="1">
              <a:lnSpc>
                <a:spcPct val="90000"/>
              </a:lnSpc>
            </a:pPr>
            <a:r>
              <a:rPr lang="en-US" altLang="en-US" sz="2000">
                <a:solidFill>
                  <a:schemeClr val="accent2"/>
                </a:solidFill>
              </a:rPr>
              <a:t>Decision theory</a:t>
            </a:r>
            <a:r>
              <a:rPr lang="en-US" altLang="en-US" sz="2000"/>
              <a:t> = probability theory + utility theory
</a:t>
            </a:r>
          </a:p>
        </p:txBody>
      </p:sp>
    </p:spTree>
    <p:extLst>
      <p:ext uri="{BB962C8B-B14F-4D97-AF65-F5344CB8AC3E}">
        <p14:creationId xmlns:p14="http://schemas.microsoft.com/office/powerpoint/2010/main" val="149970256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359194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604460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178667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21590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525592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354604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37879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089055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739560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9053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23636BE-AD7C-404C-BD1A-3D03D91EB0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Syntax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0AEBACAC-7D23-40C2-BFD7-B118525573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80000"/>
              </a:lnSpc>
            </a:pPr>
            <a:r>
              <a:rPr lang="en-US" altLang="en-US" sz="1800"/>
              <a:t>Basic element: </a:t>
            </a:r>
            <a:r>
              <a:rPr lang="en-US" altLang="en-US" sz="1800">
                <a:solidFill>
                  <a:srgbClr val="FF0000"/>
                </a:solidFill>
              </a:rPr>
              <a:t>random variable</a:t>
            </a:r>
          </a:p>
          <a:p>
            <a:pPr lvl="4">
              <a:lnSpc>
                <a:spcPct val="80000"/>
              </a:lnSpc>
            </a:pPr>
            <a:endParaRPr lang="en-US" altLang="en-US" sz="1200"/>
          </a:p>
          <a:p>
            <a:pPr>
              <a:lnSpc>
                <a:spcPct val="80000"/>
              </a:lnSpc>
            </a:pPr>
            <a:r>
              <a:rPr lang="en-US" altLang="en-US" sz="1800"/>
              <a:t>Similar to propositional logic: possible worlds defined by assignment of values to random variables.</a:t>
            </a:r>
          </a:p>
          <a:p>
            <a:pPr lvl="4">
              <a:lnSpc>
                <a:spcPct val="80000"/>
              </a:lnSpc>
              <a:buFontTx/>
              <a:buNone/>
            </a:pPr>
            <a:r>
              <a:rPr lang="en-US" altLang="en-US" sz="1200"/>
              <a:t>
</a:t>
            </a:r>
          </a:p>
          <a:p>
            <a:pPr>
              <a:lnSpc>
                <a:spcPct val="80000"/>
              </a:lnSpc>
            </a:pPr>
            <a:r>
              <a:rPr lang="en-US" altLang="en-US" sz="1800">
                <a:solidFill>
                  <a:schemeClr val="accent2"/>
                </a:solidFill>
              </a:rPr>
              <a:t>Boolean</a:t>
            </a:r>
            <a:r>
              <a:rPr lang="en-US" altLang="en-US" sz="1800"/>
              <a:t> random variables
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600"/>
              <a:t>e.g., </a:t>
            </a:r>
            <a:r>
              <a:rPr lang="en-US" altLang="en-US" sz="1600" i="1"/>
              <a:t>Cavity</a:t>
            </a:r>
            <a:r>
              <a:rPr lang="en-US" altLang="en-US" sz="1600"/>
              <a:t> (do I have a cavity?)
</a:t>
            </a:r>
          </a:p>
          <a:p>
            <a:pPr>
              <a:lnSpc>
                <a:spcPct val="80000"/>
              </a:lnSpc>
            </a:pPr>
            <a:r>
              <a:rPr lang="en-US" altLang="en-US" sz="1800">
                <a:solidFill>
                  <a:schemeClr val="accent2"/>
                </a:solidFill>
              </a:rPr>
              <a:t>Discrete</a:t>
            </a:r>
            <a:r>
              <a:rPr lang="en-US" altLang="en-US" sz="1800"/>
              <a:t> random variables
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600"/>
              <a:t>e.g., </a:t>
            </a:r>
            <a:r>
              <a:rPr lang="en-US" altLang="en-US" sz="1600" i="1"/>
              <a:t>Weather</a:t>
            </a:r>
            <a:r>
              <a:rPr lang="en-US" altLang="en-US" sz="1600"/>
              <a:t> is one of &lt;</a:t>
            </a:r>
            <a:r>
              <a:rPr lang="en-US" altLang="en-US" sz="1600" i="1"/>
              <a:t>sunny,rainy,cloudy,snow</a:t>
            </a:r>
            <a:r>
              <a:rPr lang="en-US" altLang="en-US" sz="1600"/>
              <a:t>&gt;</a:t>
            </a:r>
          </a:p>
          <a:p>
            <a:pPr>
              <a:lnSpc>
                <a:spcPct val="80000"/>
              </a:lnSpc>
            </a:pPr>
            <a:r>
              <a:rPr lang="en-US" altLang="en-US" sz="1800"/>
              <a:t>Domain values must be exhaustive and mutually exclusive</a:t>
            </a:r>
          </a:p>
          <a:p>
            <a:pPr lvl="4">
              <a:lnSpc>
                <a:spcPct val="80000"/>
              </a:lnSpc>
              <a:buFontTx/>
              <a:buNone/>
            </a:pPr>
            <a:r>
              <a:rPr lang="en-US" altLang="en-US" sz="1200"/>
              <a:t>
</a:t>
            </a:r>
          </a:p>
          <a:p>
            <a:pPr>
              <a:lnSpc>
                <a:spcPct val="80000"/>
              </a:lnSpc>
            </a:pPr>
            <a:r>
              <a:rPr lang="en-US" altLang="en-US" sz="1800"/>
              <a:t>Elementary proposition constructed by assignment of a value to a
 random variable: e.g., </a:t>
            </a:r>
            <a:r>
              <a:rPr lang="en-US" altLang="en-US" sz="1800" i="1"/>
              <a:t>Weather =</a:t>
            </a:r>
            <a:r>
              <a:rPr lang="en-US" altLang="en-US" sz="1800"/>
              <a:t> </a:t>
            </a:r>
            <a:r>
              <a:rPr lang="en-US" altLang="en-US" sz="1800" i="1"/>
              <a:t>sunny</a:t>
            </a:r>
            <a:r>
              <a:rPr lang="en-US" altLang="en-US" sz="1800"/>
              <a:t>, </a:t>
            </a:r>
            <a:r>
              <a:rPr lang="en-US" altLang="en-US" sz="1800" i="1"/>
              <a:t>Cavity </a:t>
            </a:r>
            <a:r>
              <a:rPr lang="en-US" altLang="en-US" sz="1800"/>
              <a:t>= </a:t>
            </a:r>
            <a:r>
              <a:rPr lang="en-US" altLang="en-US" sz="1800" i="1"/>
              <a:t>false</a:t>
            </a:r>
            <a:r>
              <a:rPr lang="en-US" altLang="en-US" sz="1800"/>
              <a:t>
 (abbreviated as </a:t>
            </a:r>
            <a:r>
              <a:rPr lang="en-US" altLang="en-US" sz="1800">
                <a:sym typeface="Symbol" panose="05050102010706020507" pitchFamily="18" charset="2"/>
              </a:rPr>
              <a:t></a:t>
            </a:r>
            <a:r>
              <a:rPr lang="en-US" altLang="en-US" sz="1800" i="1"/>
              <a:t>cavity</a:t>
            </a:r>
            <a:r>
              <a:rPr lang="en-US" altLang="en-US" sz="1800"/>
              <a:t>)</a:t>
            </a:r>
          </a:p>
          <a:p>
            <a:pPr lvl="4">
              <a:lnSpc>
                <a:spcPct val="80000"/>
              </a:lnSpc>
              <a:buFontTx/>
              <a:buNone/>
            </a:pPr>
            <a:r>
              <a:rPr lang="en-US" altLang="en-US" sz="1200"/>
              <a:t>
</a:t>
            </a:r>
          </a:p>
          <a:p>
            <a:pPr>
              <a:lnSpc>
                <a:spcPct val="80000"/>
              </a:lnSpc>
            </a:pPr>
            <a:r>
              <a:rPr lang="en-US" altLang="en-US" sz="1800"/>
              <a:t>Complex propositions formed from elementary propositions and standard logical connectives e.g., </a:t>
            </a:r>
            <a:r>
              <a:rPr lang="en-US" altLang="en-US" sz="1800" i="1"/>
              <a:t>Weather = sunny </a:t>
            </a:r>
            <a:r>
              <a:rPr lang="en-US" altLang="en-US" sz="1800">
                <a:sym typeface="Symbol" panose="05050102010706020507" pitchFamily="18" charset="2"/>
              </a:rPr>
              <a:t> </a:t>
            </a:r>
            <a:r>
              <a:rPr lang="en-US" altLang="en-US" sz="1800" i="1"/>
              <a:t>Cavity </a:t>
            </a:r>
            <a:r>
              <a:rPr lang="en-US" altLang="en-US" sz="1800"/>
              <a:t>= </a:t>
            </a:r>
            <a:r>
              <a:rPr lang="en-US" altLang="en-US" sz="1800" i="1"/>
              <a:t>false</a:t>
            </a:r>
            <a:r>
              <a:rPr lang="en-US" altLang="en-US" sz="1800"/>
              <a:t>
</a:t>
            </a:r>
          </a:p>
        </p:txBody>
      </p:sp>
    </p:spTree>
    <p:extLst>
      <p:ext uri="{BB962C8B-B14F-4D97-AF65-F5344CB8AC3E}">
        <p14:creationId xmlns:p14="http://schemas.microsoft.com/office/powerpoint/2010/main" val="302192402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964690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761848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303902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551521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279055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196406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364170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9293650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1138206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3220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9DC4E371-D35C-4382-B311-C1369049C3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Syntax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7C8A380-8BC3-43C4-938D-2D3F708E37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altLang="en-US">
                <a:solidFill>
                  <a:srgbClr val="FF0000"/>
                </a:solidFill>
              </a:rPr>
              <a:t>Atomic event</a:t>
            </a:r>
            <a:r>
              <a:rPr lang="en-US" altLang="en-US"/>
              <a:t>: A </a:t>
            </a:r>
            <a:r>
              <a:rPr lang="en-US" altLang="en-US">
                <a:solidFill>
                  <a:schemeClr val="accent2"/>
                </a:solidFill>
              </a:rPr>
              <a:t>complete</a:t>
            </a:r>
            <a:r>
              <a:rPr lang="en-US" altLang="en-US"/>
              <a:t> specification of the state of the world about which the agent is uncertain
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/>
              <a:t>E.g., if the world consists of only two Boolean variables </a:t>
            </a:r>
            <a:r>
              <a:rPr lang="en-US" altLang="en-US" i="1"/>
              <a:t>Cavity</a:t>
            </a:r>
            <a:r>
              <a:rPr lang="en-US" altLang="en-US"/>
              <a:t> and </a:t>
            </a:r>
            <a:r>
              <a:rPr lang="en-US" altLang="en-US" i="1"/>
              <a:t>Toothache</a:t>
            </a:r>
            <a:r>
              <a:rPr lang="en-US" altLang="en-US"/>
              <a:t>, then there are 4 distinct atomic events:
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i="1"/>
              <a:t>Cavity = false </a:t>
            </a:r>
            <a:r>
              <a:rPr lang="en-US" altLang="en-US">
                <a:sym typeface="Symbol" panose="05050102010706020507" pitchFamily="18" charset="2"/>
              </a:rPr>
              <a:t></a:t>
            </a:r>
            <a:r>
              <a:rPr lang="en-US" altLang="en-US" i="1"/>
              <a:t>Toothache = false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i="1"/>
              <a:t>Cavity = false </a:t>
            </a:r>
            <a:r>
              <a:rPr lang="en-US" altLang="en-US">
                <a:sym typeface="Symbol" panose="05050102010706020507" pitchFamily="18" charset="2"/>
              </a:rPr>
              <a:t></a:t>
            </a:r>
            <a:r>
              <a:rPr lang="en-US" altLang="en-US" i="1"/>
              <a:t> Toothache = true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i="1"/>
              <a:t>Cavity = true </a:t>
            </a:r>
            <a:r>
              <a:rPr lang="en-US" altLang="en-US">
                <a:sym typeface="Symbol" panose="05050102010706020507" pitchFamily="18" charset="2"/>
              </a:rPr>
              <a:t></a:t>
            </a:r>
            <a:r>
              <a:rPr lang="en-US" altLang="en-US" i="1"/>
              <a:t> Toothache = false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i="1"/>
              <a:t>Cavity = true </a:t>
            </a:r>
            <a:r>
              <a:rPr lang="en-US" altLang="en-US">
                <a:sym typeface="Symbol" panose="05050102010706020507" pitchFamily="18" charset="2"/>
              </a:rPr>
              <a:t></a:t>
            </a:r>
            <a:r>
              <a:rPr lang="en-US" altLang="en-US" i="1"/>
              <a:t> Toothache = true
</a:t>
            </a:r>
          </a:p>
          <a:p>
            <a:pPr lvl="2">
              <a:lnSpc>
                <a:spcPct val="80000"/>
              </a:lnSpc>
              <a:buFontTx/>
              <a:buNone/>
            </a:pPr>
            <a:endParaRPr lang="en-US" altLang="en-US" i="1"/>
          </a:p>
          <a:p>
            <a:pPr>
              <a:lnSpc>
                <a:spcPct val="80000"/>
              </a:lnSpc>
            </a:pPr>
            <a:r>
              <a:rPr lang="en-US" altLang="en-US"/>
              <a:t>Atomic events are mutually exclusive and exhaustive
</a:t>
            </a:r>
          </a:p>
        </p:txBody>
      </p:sp>
    </p:spTree>
    <p:extLst>
      <p:ext uri="{BB962C8B-B14F-4D97-AF65-F5344CB8AC3E}">
        <p14:creationId xmlns:p14="http://schemas.microsoft.com/office/powerpoint/2010/main" val="991111134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7996396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6207097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981027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058767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5389465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6701978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5478000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2475224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1801675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723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323</Words>
  <Application>Microsoft Office PowerPoint</Application>
  <PresentationFormat>Widescreen</PresentationFormat>
  <Paragraphs>272</Paragraphs>
  <Slides>114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114</vt:i4>
      </vt:variant>
    </vt:vector>
  </HeadingPairs>
  <TitlesOfParts>
    <vt:vector size="120" baseType="lpstr">
      <vt:lpstr>Arial</vt:lpstr>
      <vt:lpstr>Calibri</vt:lpstr>
      <vt:lpstr>Calibri Light</vt:lpstr>
      <vt:lpstr>Symbol</vt:lpstr>
      <vt:lpstr>Times New Roman</vt:lpstr>
      <vt:lpstr>Office Theme</vt:lpstr>
      <vt:lpstr>Chapter 01</vt:lpstr>
      <vt:lpstr>Uncertainty</vt:lpstr>
      <vt:lpstr>Outline</vt:lpstr>
      <vt:lpstr>Uncertainty</vt:lpstr>
      <vt:lpstr>Methods for handling uncertainty</vt:lpstr>
      <vt:lpstr>Probability</vt:lpstr>
      <vt:lpstr>Making decisions under uncertainty</vt:lpstr>
      <vt:lpstr>Syntax</vt:lpstr>
      <vt:lpstr>Syntax</vt:lpstr>
      <vt:lpstr>Axioms of probability</vt:lpstr>
      <vt:lpstr>Prior probability</vt:lpstr>
      <vt:lpstr>Conditional probability</vt:lpstr>
      <vt:lpstr>Conditional probability</vt:lpstr>
      <vt:lpstr>Inference by enumeration</vt:lpstr>
      <vt:lpstr>Inference by enumeration</vt:lpstr>
      <vt:lpstr>Inference by enumeration</vt:lpstr>
      <vt:lpstr>Inference by enumeration</vt:lpstr>
      <vt:lpstr>Normalization</vt:lpstr>
      <vt:lpstr>Inference by enumeration, contd.</vt:lpstr>
      <vt:lpstr>Independence</vt:lpstr>
      <vt:lpstr>Conditional independence</vt:lpstr>
      <vt:lpstr>Conditional independence contd.</vt:lpstr>
      <vt:lpstr>Bayes' Rule</vt:lpstr>
      <vt:lpstr>Bayes' Rule and conditional independence</vt:lpstr>
      <vt:lpstr>Summary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HannaEdwin</dc:creator>
  <cp:lastModifiedBy>Peter Ng</cp:lastModifiedBy>
  <cp:revision>17</cp:revision>
  <dcterms:created xsi:type="dcterms:W3CDTF">2016-10-13T00:10:31Z</dcterms:created>
  <dcterms:modified xsi:type="dcterms:W3CDTF">2018-07-30T00:53:19Z</dcterms:modified>
</cp:coreProperties>
</file>