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7" r:id="rId3"/>
    <p:sldId id="597" r:id="rId4"/>
    <p:sldId id="602" r:id="rId5"/>
    <p:sldId id="603" r:id="rId6"/>
    <p:sldId id="604" r:id="rId7"/>
    <p:sldId id="605" r:id="rId8"/>
    <p:sldId id="606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23" r:id="rId18"/>
    <p:sldId id="385" r:id="rId19"/>
    <p:sldId id="618" r:id="rId20"/>
    <p:sldId id="619" r:id="rId21"/>
    <p:sldId id="617" r:id="rId22"/>
    <p:sldId id="386" r:id="rId23"/>
    <p:sldId id="388" r:id="rId24"/>
    <p:sldId id="620" r:id="rId25"/>
    <p:sldId id="621" r:id="rId26"/>
    <p:sldId id="622" r:id="rId27"/>
    <p:sldId id="616" r:id="rId28"/>
    <p:sldId id="286" r:id="rId29"/>
    <p:sldId id="269" r:id="rId30"/>
    <p:sldId id="374" r:id="rId31"/>
    <p:sldId id="375" r:id="rId32"/>
    <p:sldId id="376" r:id="rId33"/>
    <p:sldId id="377" r:id="rId34"/>
    <p:sldId id="626" r:id="rId35"/>
    <p:sldId id="270" r:id="rId36"/>
    <p:sldId id="624" r:id="rId37"/>
    <p:sldId id="271" r:id="rId38"/>
    <p:sldId id="272" r:id="rId39"/>
    <p:sldId id="287" r:id="rId40"/>
    <p:sldId id="390" r:id="rId41"/>
    <p:sldId id="391" r:id="rId42"/>
    <p:sldId id="392" r:id="rId43"/>
    <p:sldId id="393" r:id="rId44"/>
    <p:sldId id="395" r:id="rId45"/>
    <p:sldId id="396" r:id="rId46"/>
    <p:sldId id="431" r:id="rId47"/>
    <p:sldId id="430" r:id="rId48"/>
    <p:sldId id="394" r:id="rId49"/>
    <p:sldId id="399" r:id="rId50"/>
    <p:sldId id="397" r:id="rId51"/>
    <p:sldId id="627" r:id="rId52"/>
    <p:sldId id="628" r:id="rId53"/>
    <p:sldId id="398" r:id="rId54"/>
    <p:sldId id="400" r:id="rId55"/>
    <p:sldId id="277" r:id="rId56"/>
    <p:sldId id="401" r:id="rId57"/>
    <p:sldId id="278" r:id="rId58"/>
    <p:sldId id="279" r:id="rId59"/>
    <p:sldId id="280" r:id="rId60"/>
    <p:sldId id="402" r:id="rId61"/>
    <p:sldId id="403" r:id="rId62"/>
    <p:sldId id="281" r:id="rId63"/>
    <p:sldId id="282" r:id="rId64"/>
    <p:sldId id="283" r:id="rId65"/>
    <p:sldId id="284" r:id="rId66"/>
    <p:sldId id="404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630" r:id="rId75"/>
    <p:sldId id="405" r:id="rId76"/>
    <p:sldId id="631" r:id="rId77"/>
    <p:sldId id="406" r:id="rId78"/>
    <p:sldId id="407" r:id="rId79"/>
    <p:sldId id="408" r:id="rId80"/>
    <p:sldId id="409" r:id="rId81"/>
    <p:sldId id="412" r:id="rId82"/>
    <p:sldId id="413" r:id="rId83"/>
    <p:sldId id="411" r:id="rId84"/>
    <p:sldId id="410" r:id="rId85"/>
    <p:sldId id="414" r:id="rId86"/>
    <p:sldId id="387" r:id="rId87"/>
    <p:sldId id="632" r:id="rId88"/>
    <p:sldId id="389" r:id="rId89"/>
    <p:sldId id="633" r:id="rId90"/>
    <p:sldId id="634" r:id="rId91"/>
    <p:sldId id="635" r:id="rId92"/>
    <p:sldId id="598" r:id="rId9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6F8"/>
    <a:srgbClr val="6F2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in First Order Logic (FOL)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aka. predicate calculus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6CE1CD-58F2-4F74-8C9C-FDBECB9F658E}"/>
              </a:ext>
            </a:extLst>
          </p:cNvPr>
          <p:cNvSpPr/>
          <p:nvPr/>
        </p:nvSpPr>
        <p:spPr>
          <a:xfrm>
            <a:off x="1265688" y="1122363"/>
            <a:ext cx="7630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697" y="181119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Universal instantiation (UI)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19AA5AA0-7D50-4EE7-A493-1D1FDDE1DE6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4697" y="1046596"/>
                <a:ext cx="10085704" cy="5811403"/>
              </a:xfrm>
            </p:spPr>
            <p:txBody>
              <a:bodyPr>
                <a:noAutofit/>
              </a:bodyPr>
              <a:lstStyle/>
              <a:p>
                <a:pPr marL="461963" indent="-461963">
                  <a:spcBef>
                    <a:spcPts val="12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instantiation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universally quantified sentence,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entailed by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α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
Let 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}, where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any variable and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any 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term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substitution list 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 =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to replace all occurrences of variable symbol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term </a:t>
                </a:r>
                <a:r>
                  <a:rPr lang="en-US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Substitutions made in left-to-right order in the list.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({x/Cheese, y/Mickey}, eats(y, x)) = eats(Mickey, Cheese)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Bef>
                    <a:spcPts val="12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SUBST({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/g},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denote the result of applying the substitution</a:t>
                </a:r>
                <a:r>
                  <a:rPr lang="el-GR" altLang="en-US" sz="2400" dirty="0">
                    <a:cs typeface="Arial" panose="020B0604020202020204" pitchFamily="34" charset="0"/>
                  </a:rPr>
                  <a:t>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sentence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 The inference rule for universal quantifier is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 algn="ctr"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/>
                </a:r>
                <a:b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SUBST({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/g},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461963" indent="-461963"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for any variable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ground term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Everyone is greedy.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Greedy(v)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Greedy(John)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3" name="Rectangle 3">
                <a:extLst>
                  <a:ext uri="{FF2B5EF4-FFF2-40B4-BE49-F238E27FC236}">
                    <a16:creationId xmlns:a16="http://schemas.microsoft.com/office/drawing/2014/main" id="{19AA5AA0-7D50-4EE7-A493-1D1FDDE1DE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4697" y="1046596"/>
                <a:ext cx="10085704" cy="5811403"/>
              </a:xfrm>
              <a:blipFill>
                <a:blip r:embed="rId2"/>
                <a:stretch>
                  <a:fillRect l="-846" t="-1469" r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Line 4">
            <a:extLst>
              <a:ext uri="{FF2B5EF4-FFF2-40B4-BE49-F238E27FC236}">
                <a16:creationId xmlns:a16="http://schemas.microsoft.com/office/drawing/2014/main" id="{0DFB8111-6DA4-424E-9F99-0B0537007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1153" y="5355870"/>
            <a:ext cx="2085109" cy="2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697" y="181119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Universal instantiation (UI)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AA5AA0-7D50-4EE7-A493-1D1FDDE1D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732" y="1191248"/>
            <a:ext cx="10122243" cy="559916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Let KB contains an axiom stating “all greedy kings are evil”: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sentences are obtained with the substitutions {x/John}, {x/Richard} and {x/Father(John)}, and {x/Father(Father(John))}, </a:t>
            </a:r>
          </a:p>
          <a:p>
            <a:pPr marL="461963" indent="-461963">
              <a:spcBef>
                <a:spcPts val="1200"/>
              </a:spcBef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1" indent="-461963">
              <a:spcBef>
                <a:spcPts val="12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1" indent="-461963">
              <a:spcBef>
                <a:spcPts val="12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1543050" lvl="1" indent="-1543050">
              <a:spcBef>
                <a:spcPts val="12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  <a:p>
            <a:pPr marL="461963" lvl="1" indent="-461963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etc.</a:t>
            </a:r>
          </a:p>
          <a:p>
            <a:pPr marL="461963" lvl="1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process eliminates universal quantifier.</a:t>
            </a:r>
          </a:p>
        </p:txBody>
      </p:sp>
    </p:spTree>
    <p:extLst>
      <p:ext uri="{BB962C8B-B14F-4D97-AF65-F5344CB8AC3E}">
        <p14:creationId xmlns:p14="http://schemas.microsoft.com/office/powerpoint/2010/main" val="60055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08546B-B1B7-4E84-8726-CB9F0807E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7520709" cy="102956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Existential instantiation (EI)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D9B072-4A14-44D6-A048-044E38E8A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090" y="139469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constant symbol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does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 elsewhere in the knowledge base: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SUBST({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 Let the KB contain a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 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yields:</a:t>
            </a:r>
          </a:p>
          <a:p>
            <a:pPr marL="1828800" lvl="4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This can infer the sentence </a:t>
            </a:r>
          </a:p>
          <a:p>
            <a:pPr marL="1828800" lvl="4" indent="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Crown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provided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new constant symbol, called a </a:t>
            </a:r>
            <a:r>
              <a:rPr lang="en-US" altLang="en-US" sz="2400" dirty="0" err="1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Skolem</a:t>
            </a: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constant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                          (namely, as long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appear elsewhere in the KB)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A49494C5-FA8D-4813-A9B1-6C29E4868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6228" y="2447636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4224" y="355661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Existential instantiation (EI)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AA5AA0-7D50-4EE7-A493-1D1FDDE1D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4224" y="1937400"/>
            <a:ext cx="8440976" cy="1954729"/>
          </a:xfrm>
        </p:spPr>
        <p:txBody>
          <a:bodyPr>
            <a:no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the existential sentence says </a:t>
            </a:r>
          </a:p>
          <a:p>
            <a:pPr marL="919163" lvl="1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object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satisfying a condition, and </a:t>
            </a:r>
          </a:p>
          <a:p>
            <a:pPr marL="919163" lvl="1" indent="-461963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</a:t>
            </a:r>
            <a:r>
              <a:rPr lang="en-US" altLang="en-US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existential instantiation rule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a name to that object, provided that name must not already belong to another object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ECFF4-48FF-4B81-AA00-E25F06DA5C90}"/>
                  </a:ext>
                </a:extLst>
              </p:cNvPr>
              <p:cNvSpPr txBox="1"/>
              <p:nvPr/>
            </p:nvSpPr>
            <p:spPr>
              <a:xfrm>
                <a:off x="8894618" y="355661"/>
                <a:ext cx="2927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ECFF4-48FF-4B81-AA00-E25F06DA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618" y="355661"/>
                <a:ext cx="2927927" cy="369332"/>
              </a:xfrm>
              <a:prstGeom prst="rect">
                <a:avLst/>
              </a:prstGeom>
              <a:blipFill>
                <a:blip r:embed="rId2"/>
                <a:stretch>
                  <a:fillRect l="-1667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23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9C6A1C-20CE-408A-B9B6-67B835A2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129" y="0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solidFill>
                  <a:srgbClr val="6F2FEF"/>
                </a:solidFill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A72D8CF-C2AA-443C-9EC6-1B36A295F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882" y="940209"/>
            <a:ext cx="10212236" cy="59177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KB contains the following: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King(x)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Evil(x)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Brother(Richard, John)
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Instantiating the universal sentence in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ways, the new KB is </a:t>
            </a: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KB consists only proposition symbols which are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Greedy(John)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King(Richard)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Greedy(Richard)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Evil(Richard)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Brother(Richard, John)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any of the complete propositional algorithm can be applied to obtain such as Evil(John). E.g., since both King(John) and Greedy(John) are true, we can conclude Evil(John) is true.</a:t>
            </a:r>
          </a:p>
        </p:txBody>
      </p:sp>
    </p:spTree>
    <p:extLst>
      <p:ext uri="{BB962C8B-B14F-4D97-AF65-F5344CB8AC3E}">
        <p14:creationId xmlns:p14="http://schemas.microsoft.com/office/powerpoint/2010/main" val="216820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46AD579-2EAC-4C90-81DE-3D0E679FF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40" y="1640274"/>
            <a:ext cx="9887465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FOL KB can be propositionalized so as to preserve entailment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ground sentence is entailed by new KB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entailed by original KB)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propositionalize KB and query, apply resolution, return result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with function symbols, there are infinitely many ground terms,</a:t>
            </a:r>
          </a:p>
          <a:p>
            <a:pPr marL="9144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  <a:p>
            <a:pPr marL="914400" lvl="2" indent="-457200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 …)</a:t>
            </a:r>
          </a:p>
          <a:p>
            <a:pPr marL="914400" lvl="2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D64A7A-0C78-483B-A8FA-2AED1866C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339" y="245887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0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1624041-E062-47B7-BE33-047854C18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39" y="1215041"/>
            <a:ext cx="10515600" cy="55513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Herbrand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(1930). If a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 by an FOL KB, it is entailed by a</a:t>
            </a: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finite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 of the propositionalized KB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to ∞ do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create a propositional KB by instantiating with depth - n of nesting among its ground terms substitution with function symbol until we are able to construct a propositional proof of the entailed sentence. i.e., to see if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 by this KB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works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entailed, loops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entailed since when the KB includes a function symbol, the set of possible ground-term substitutions is infinite. E.g., Father(Father(… (Father(John))…))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Theorem: Both Turing (1936) and Church (1936) proved: the question of entailment 	     for FOL is </a:t>
            </a:r>
            <a:r>
              <a:rPr lang="en-US" altLang="en-US" sz="2400" dirty="0" err="1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(algorithms exist that say yes to every entailed sentence, but no algorithm exists that also says no to every non-entailed sentence.)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183215-C7BA-4850-83E1-C598594E0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339" y="245887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210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1624041-E062-47B7-BE33-047854C18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39" y="2086192"/>
            <a:ext cx="10515600" cy="3807981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sketched an approach to first-order inference via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is complete; i.e., any entailed sentence can be proved.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major achievement, given that the space of possible models is infinite.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what happens when the sentence is not entailed?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FOL, it turns out that we are unable to show that the sentence is not entailed.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Reason: Our proof procedure can go on and on, generate more and more deeply nested terms. We sill not know whether it is stuck in a hopeless loop or whether the proof is just about to pop out.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183215-C7BA-4850-83E1-C598594E0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339" y="418882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815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86173-8597-41E0-9B66-83A9DC618CD3}"/>
              </a:ext>
            </a:extLst>
          </p:cNvPr>
          <p:cNvSpPr/>
          <p:nvPr/>
        </p:nvSpPr>
        <p:spPr>
          <a:xfrm>
            <a:off x="1188611" y="570582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Automated inference for FOL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FB6B0-8DCC-40D5-A434-314A85B72FF1}"/>
              </a:ext>
            </a:extLst>
          </p:cNvPr>
          <p:cNvSpPr/>
          <p:nvPr/>
        </p:nvSpPr>
        <p:spPr>
          <a:xfrm>
            <a:off x="1128670" y="1594444"/>
            <a:ext cx="99346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inference using FOL is harder than PL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can potentially take on an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values from their domains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there are potentially an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ways to apply the Universal Elimination (i.e., universal instantiation) rule of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Godel's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Completeness Theorem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that FOL entailment is only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sentence is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set of axioms, there is a procedure that will determine this  (i.e., there is a finite deduction (a formal proof) of the sentence.)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is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there is no guarantee that a procedure will ever determine this —i.e., it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never halt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8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801A71-F75F-4396-AC1F-043145734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491151" cy="115563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Problems with </a:t>
            </a:r>
            <a:r>
              <a:rPr lang="en-US" altLang="en-US" sz="3200" dirty="0" err="1">
                <a:latin typeface="+mn-lt"/>
              </a:rPr>
              <a:t>Propositionalization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FF2413-9078-49BE-93EE-A3A5038E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43818"/>
            <a:ext cx="10319951" cy="5020018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seems to generate lots of irrelevant sentences.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from the KB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Brother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obvious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but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lots of facts such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are irrelevant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predicates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constants, there are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p·n</a:t>
            </a:r>
            <a:r>
              <a:rPr lang="en-US" alt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instantiations.</a:t>
            </a:r>
          </a:p>
        </p:txBody>
      </p:sp>
    </p:spTree>
    <p:extLst>
      <p:ext uri="{BB962C8B-B14F-4D97-AF65-F5344CB8AC3E}">
        <p14:creationId xmlns:p14="http://schemas.microsoft.com/office/powerpoint/2010/main" val="382542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B98F55-1E4D-43B9-810B-678DD0B39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B16B934-75E5-4842-8652-C55901654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Reducing first-order inference to propositional inference</a:t>
            </a:r>
          </a:p>
          <a:p>
            <a:r>
              <a:rPr lang="en-US" altLang="en-US" dirty="0"/>
              <a:t>Unification</a:t>
            </a:r>
          </a:p>
          <a:p>
            <a:r>
              <a:rPr lang="en-US" altLang="en-US" dirty="0"/>
              <a:t>Generalized Modus Ponens</a:t>
            </a:r>
          </a:p>
          <a:p>
            <a:r>
              <a:rPr lang="en-US" altLang="en-US" dirty="0"/>
              <a:t>Forward chaining</a:t>
            </a:r>
          </a:p>
          <a:p>
            <a:r>
              <a:rPr lang="en-US" altLang="en-US" dirty="0"/>
              <a:t>Backward chaining</a:t>
            </a:r>
          </a:p>
          <a:p>
            <a:r>
              <a:rPr lang="en-US" altLang="en-US" dirty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53794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801A71-F75F-4396-AC1F-043145734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491151" cy="115563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Problems with </a:t>
            </a:r>
            <a:r>
              <a:rPr lang="en-US" altLang="en-US" sz="3200" dirty="0" err="1">
                <a:latin typeface="+mn-lt"/>
              </a:rPr>
              <a:t>Propositionalization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FF2413-9078-49BE-93EE-A3A5038E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4914"/>
            <a:ext cx="10319951" cy="546945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First-Order Inference Rule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from the KB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Brother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inference of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sentences is as follows: We can conclude that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true.  From KB, King(John) states that John is a king. John is greedy because everyone is greedy.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substitution ground terms for variables, {x/John, y/John} to the implication sentences: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Substitute y/John in the FOL sentence, 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to yield Greedy(John) which is true, because everyone is greedy.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 x/John in the FOL sentence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obtain King(John)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Greedy(John)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Evil(John). King(John) is given in the KB to be true.  That is, true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true 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Evil(John). Thus we conclude that Evil(John) is true.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9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81AB2-B611-4305-B24A-FBD4F7537487}"/>
              </a:ext>
            </a:extLst>
          </p:cNvPr>
          <p:cNvSpPr/>
          <p:nvPr/>
        </p:nvSpPr>
        <p:spPr>
          <a:xfrm>
            <a:off x="1122744" y="570582"/>
            <a:ext cx="651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Generalized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07BDD-AC24-4845-B89D-D8EA78EE9059}"/>
                  </a:ext>
                </a:extLst>
              </p:cNvPr>
              <p:cNvSpPr/>
              <p:nvPr/>
            </p:nvSpPr>
            <p:spPr>
              <a:xfrm>
                <a:off x="1219199" y="1600883"/>
                <a:ext cx="10112416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Modus Ponens (is an inference rule)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⊨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Generalized Modus Ponens (GMP) extends this to rules in FOL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Combines And-Introduction, Universal-Elimination, and Modus Ponens, e.g.,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P(c) and Q(c)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P(x)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R(x)  derive R(c)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1200"/>
                  </a:spcAft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deal with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than one condition on left side of rule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07BDD-AC24-4845-B89D-D8EA78EE9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600883"/>
                <a:ext cx="10112416" cy="5170646"/>
              </a:xfrm>
              <a:prstGeom prst="rect">
                <a:avLst/>
              </a:prstGeom>
              <a:blipFill>
                <a:blip r:embed="rId2"/>
                <a:stretch>
                  <a:fillRect l="-784" t="-943" r="-663" b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F718CD-9FD6-4BAD-B067-C215A2D95614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F718CD-9FD6-4BAD-B067-C215A2D95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  <a:blipFill>
                <a:blip r:embed="rId3"/>
                <a:stretch>
                  <a:fillRect l="-3456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38978" y="2027583"/>
            <a:ext cx="135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65551" y="4186206"/>
                <a:ext cx="36735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P(c)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Q(c)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0" i="1" u="sng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P(c)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Q(c)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R(c)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R(c)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51" y="4186206"/>
                <a:ext cx="3673503" cy="707886"/>
              </a:xfrm>
              <a:prstGeom prst="rect">
                <a:avLst/>
              </a:prstGeom>
              <a:blipFill>
                <a:blip r:embed="rId4"/>
                <a:stretch>
                  <a:fillRect l="-1658" t="-603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40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81AB2-B611-4305-B24A-FBD4F7537487}"/>
              </a:ext>
            </a:extLst>
          </p:cNvPr>
          <p:cNvSpPr/>
          <p:nvPr/>
        </p:nvSpPr>
        <p:spPr>
          <a:xfrm>
            <a:off x="1111213" y="29279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Generalized Modus Ponens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07BDD-AC24-4845-B89D-D8EA78EE9059}"/>
              </a:ext>
            </a:extLst>
          </p:cNvPr>
          <p:cNvSpPr/>
          <p:nvPr/>
        </p:nvSpPr>
        <p:spPr>
          <a:xfrm>
            <a:off x="1223058" y="1207343"/>
            <a:ext cx="97458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case: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sentences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sentence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 are atomic sentences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i =1,..., 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new sentence: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α) denotes the result of applying a set of substitutions defined by θ to the sentence 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substitution list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= {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means to replace all occurrences of variable symbol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term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Substitutions made in left-to-right order in the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({x/Cheese, y/Mickey}, eats(y, x)) = eats(Mickey, Cheese)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6B72A-88DD-4583-840B-9D8A0651DBEC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6B72A-88DD-4583-840B-9D8A0651D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  <a:blipFill>
                <a:blip r:embed="rId2"/>
                <a:stretch>
                  <a:fillRect l="-3456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99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7F1502-B621-4F06-9EA5-D43D0B7A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7" y="128091"/>
            <a:ext cx="6983627" cy="83348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Generalized Modus Ponens (GMP)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FEBEC5-7B81-4BBE-B2CD-8507245E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1767" y="1242561"/>
            <a:ext cx="10515600" cy="526945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and q where there is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…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  (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 n+1 premises to this rule: the n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and the one implication. The conclusion is the result of applying the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consequent q. 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{x/John, y/John} 	q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1E048392-AE65-444C-9CA2-E483A8BD9E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1061" y="2458994"/>
            <a:ext cx="4958150" cy="24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AB809-8A46-4E8F-B6CD-43E98B739131}"/>
              </a:ext>
            </a:extLst>
          </p:cNvPr>
          <p:cNvSpPr txBox="1"/>
          <p:nvPr/>
        </p:nvSpPr>
        <p:spPr>
          <a:xfrm>
            <a:off x="6376086" y="5449330"/>
            <a:ext cx="56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King(John), Greedy(y),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/>
              <a:t>                               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SUBST(</a:t>
            </a:r>
            <a:r>
              <a:rPr lang="el-G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Evil(x)) </a:t>
            </a:r>
            <a:endParaRPr lang="en-US" dirty="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CA5B1D1-4722-4A32-A19F-3182D0DA4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9216" y="5795318"/>
            <a:ext cx="5232059" cy="17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4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7F1502-B621-4F06-9EA5-D43D0B7A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7" y="128091"/>
            <a:ext cx="6983627" cy="83348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Generalized Modus Ponens (GMP)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FEBEC5-7B81-4BBE-B2CD-8507245E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6088" y="1118993"/>
            <a:ext cx="9899823" cy="526945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and q where there is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…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used with KB of </a:t>
            </a:r>
            <a:r>
              <a:rPr lang="en-US" altLang="en-US" sz="2400" dirty="0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positive literal)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solidFill>
                  <a:srgbClr val="6F2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variables assumed universally quantified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is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of Modus Ponens: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raises Modus Ponens from ground (variable-free) propositional logic to first order logic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advantage of lifted inference rules over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is:</a:t>
            </a:r>
          </a:p>
          <a:p>
            <a:pPr marL="13716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make only those substitutions that are required to allow particular inferences to proceed. 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1E048392-AE65-444C-9CA2-E483A8BD9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232" y="2348136"/>
            <a:ext cx="5264383" cy="1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6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25592C8-A373-4947-BE0E-D3AB33C0C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7757" y="178569"/>
            <a:ext cx="6983627" cy="105371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Soundness of GMP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A5E68A64-BD88-4900-899D-A963B15757C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07756" y="999200"/>
                <a:ext cx="8911281" cy="5680231"/>
              </a:xfrm>
            </p:spPr>
            <p:txBody>
              <a:bodyPr>
                <a:noAutofit/>
              </a:bodyPr>
              <a:lstStyle/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 that </a:t>
                </a:r>
              </a:p>
              <a:p>
                <a:pPr marL="533400" indent="-53340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', …,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', 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q)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 </a:t>
                </a:r>
              </a:p>
              <a:p>
                <a:pPr marL="533400" indent="-53340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provided that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=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all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 For any sentence </a:t>
                </a:r>
                <a:r>
                  <a:rPr lang="en-US" altLang="en-US" sz="2400" i="1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:r>
                  <a:rPr lang="en-US" altLang="en-US" sz="2400" i="1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6F2FEF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solidFill>
                      <a:srgbClr val="6F2FE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p) by Universal Instantiation (UI)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Apply UI to the sentences using all the ground terms substitutions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∋ 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=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all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to form propositional KB, which consists proposition symbols: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q)) = (SUBST(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',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’),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∋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=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all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1 and 2,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 follows by ordinary Modus Ponens</a:t>
                </a:r>
              </a:p>
            </p:txBody>
          </p:sp>
        </mc:Choice>
        <mc:Fallback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A5E68A64-BD88-4900-899D-A963B1575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7756" y="999200"/>
                <a:ext cx="8911281" cy="5680231"/>
              </a:xfrm>
              <a:blipFill>
                <a:blip r:embed="rId2"/>
                <a:stretch>
                  <a:fillRect l="-958" t="-858" r="-274" b="-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516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48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415168" y="663180"/>
            <a:ext cx="200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Unification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15168" y="1615610"/>
            <a:ext cx="93492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Lifted inference rules requires finding substitutions that make different logical expressions look identical. This process is called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Unification process is a key component of all FO inference algorithms.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 takes two sentences p and q,  and returns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unifier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them if one exists: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UNIFY(p, q)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for two atomic sentences p and q.</a:t>
            </a: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16BAEB-6394-480A-AA97-C37F65C76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311" y="218280"/>
            <a:ext cx="5797378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Unification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1985BC-260F-4364-B9E5-C6F574C14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11" y="1143792"/>
            <a:ext cx="10515600" cy="54959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 y/John} works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Knows(John, x) to be “whom does John know?); Knows(y, Bill) means “everyone knows Bill”, etc. Find all the sentences in KB that unify with Knows(John).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6C0B05E6-7DC3-4726-B6B5-493FDFFC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854" y="4365281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550DA908-367C-450E-B1A5-9FD232F42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416" y="436528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192287C0-685C-4F97-99AE-757EBF6DC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611" y="436528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355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19255CC-DC81-4D75-9DC7-1D5DD3D5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341076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3297CBB-6662-4E64-923B-675DDFA3F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53331"/>
            <a:ext cx="10515600" cy="5135112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y/John}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	Knows(y,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 	Knows(y, Mother(y))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61D217DB-4735-4597-9D46-C73299C0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70" y="3793524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5">
            <a:extLst>
              <a:ext uri="{FF2B5EF4-FFF2-40B4-BE49-F238E27FC236}">
                <a16:creationId xmlns:a16="http://schemas.microsoft.com/office/drawing/2014/main" id="{DB75DD38-8714-4B27-91CF-9AAC91045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605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9D1351CD-FB20-42FB-8B81-062632E7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6945" y="341046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3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548F507-1EFF-41C7-ACF7-DF1DABE5C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2237"/>
            <a:ext cx="4438135" cy="1168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  <a:endParaRPr lang="en-US" altLang="en-US" sz="32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ADF27B-1511-48EC-A31C-F991170C8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8862"/>
            <a:ext cx="10515600" cy="541608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0FD56E25-FE59-4849-A217-638477198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049" y="3612292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8C9E7AFA-9200-4EFC-A256-A599AC2F1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205" y="3581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422071E3-5388-4FD7-B642-9CE6E72FB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9043" y="3581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8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A37F9-6C60-4EF2-93F7-A5318C232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413422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8165E67-F2A9-464B-B619-D56C68878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0639"/>
            <a:ext cx="10515600" cy="534494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y/John}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           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,x)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811D28D1-96FF-4D08-BEAA-383599C04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523" y="3867665"/>
            <a:ext cx="88989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DEE65566-D5E8-4BC0-AEDE-BC82CBB4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6562" y="342282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55E15F8A-40FF-4A68-9284-58924FBE7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9616" y="342282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D3F110-EB5D-4C0A-B0F7-08AD03E6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1855"/>
            <a:ext cx="5958015" cy="914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5C7647-F2D9-4462-85B0-97D4F9C5C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124" y="1307027"/>
            <a:ext cx="10319951" cy="5299118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{fail}
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apart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overlap of variables, e.g., Knows(z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D7DE70EF-3709-427B-9E30-4CD7130A9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9757" y="3429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5A4C3DD3-2B04-494F-937D-15B7B0C44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3060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F9A42E2E-63E0-4581-B3E8-F2C212DB3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687" y="354433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483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D3F110-EB5D-4C0A-B0F7-08AD03E6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1855"/>
            <a:ext cx="5958015" cy="914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5C7647-F2D9-4462-85B0-97D4F9C5C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024" y="1166256"/>
            <a:ext cx="10319951" cy="5691744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{fail}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Knows(x, Bill)  means “everyone knows Bill.”  so, it can infer that “John knows Bill.”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that the two sentences happen to use the same variable name x for different objects.</a:t>
            </a:r>
          </a:p>
          <a:p>
            <a:pPr marL="457200" indent="-457200"/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apart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overlap of variables, e.g., rename x as a new variable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Knows(x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 without changing its meanings.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UNIFY(Knows(John, x), Knows(x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 ) = {x/Bill,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D7DE70EF-3709-427B-9E30-4CD7130A9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1476" y="2125360"/>
            <a:ext cx="8631194" cy="486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5A4C3DD3-2B04-494F-937D-15B7B0C44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271" y="213553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F9A42E2E-63E0-4581-B3E8-F2C212DB3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1466" y="213553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56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5480EEF-5724-420D-BABD-46ED5D830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692" y="116016"/>
            <a:ext cx="4895335" cy="113004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11CFFF-51CE-4BF8-BDDF-528FA08FC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692" y="1154476"/>
            <a:ext cx="9207844" cy="5488653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unify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Knows(John, x)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Knows(y, z)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{y/John, x/z } or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{y/John, x/John, z/John}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unifier is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general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second, because it  places fewer restriction on the values of the variables.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unifiable pair of express, there is a single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unifier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(MGU) that is unique up to renaming and substitution of variables.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{y/John} and  {x/John} are equivalent.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{x/John, y/John} and { x/John, y/z } are equivalent.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it is { y/John, x/z }.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MGU = { y/John, x/z }</a:t>
            </a:r>
          </a:p>
        </p:txBody>
      </p:sp>
    </p:spTree>
    <p:extLst>
      <p:ext uri="{BB962C8B-B14F-4D97-AF65-F5344CB8AC3E}">
        <p14:creationId xmlns:p14="http://schemas.microsoft.com/office/powerpoint/2010/main" val="1000917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415168" y="663180"/>
            <a:ext cx="2006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Unification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15168" y="1615610"/>
            <a:ext cx="9349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Unification is a "pattern matching" procedure that takes two atomic sentences,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input, and returns "failure" if they do not match and a substitution list,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if they do match.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unify(p, q)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p) =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two atomic sentences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unifier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variables in the given two literals are implicitly universally quantified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literals match, replace (universally quantified) variables by terms</a:t>
            </a:r>
          </a:p>
        </p:txBody>
      </p:sp>
    </p:spTree>
    <p:extLst>
      <p:ext uri="{BB962C8B-B14F-4D97-AF65-F5344CB8AC3E}">
        <p14:creationId xmlns:p14="http://schemas.microsoft.com/office/powerpoint/2010/main" val="1506091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D72841-159E-41E7-BBFE-8795FD14A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836243" cy="106825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The unification algorithm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49DE1AA4-3744-490A-9688-B4F3C76D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7083" r="8594" b="19792"/>
          <a:stretch>
            <a:fillRect/>
          </a:stretch>
        </p:blipFill>
        <p:spPr bwMode="auto">
          <a:xfrm>
            <a:off x="975819" y="1346886"/>
            <a:ext cx="10048223" cy="53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17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2AF263-0651-4E07-BF4B-53F00B7D3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0816" y="340413"/>
            <a:ext cx="6983627" cy="95704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The unification algorithm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7641DA3D-73B5-410B-A0C1-2633F7C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50000" r="8984" b="14583"/>
          <a:stretch>
            <a:fillRect/>
          </a:stretch>
        </p:blipFill>
        <p:spPr bwMode="auto">
          <a:xfrm>
            <a:off x="1553819" y="1521942"/>
            <a:ext cx="9839111" cy="369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88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86DA47-A78F-413C-A179-74FF3E4EF639}"/>
              </a:ext>
            </a:extLst>
          </p:cNvPr>
          <p:cNvSpPr/>
          <p:nvPr/>
        </p:nvSpPr>
        <p:spPr>
          <a:xfrm>
            <a:off x="775216" y="339087"/>
            <a:ext cx="5648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Unification algorithm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B1E5C7-12E3-4AF5-8C9E-D13E919397D7}"/>
              </a:ext>
            </a:extLst>
          </p:cNvPr>
          <p:cNvSpPr/>
          <p:nvPr/>
        </p:nvSpPr>
        <p:spPr>
          <a:xfrm>
            <a:off x="895107" y="1363590"/>
            <a:ext cx="9961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unify(p, q,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Scan p and q left-to-right and find the first corresponding terms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where p and q “disagree” (i.e., p and q not equal)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there is no disagreement, return θ (success!)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Let r and s be the terms in p and q, respectively,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where disagreement first occurs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variable(r) then {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Let θ = union(θ, {r/s})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Return unify(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p),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q), θ)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 else if variable(s) then {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Let θ = union(θ, {s/r})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Return unify(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p),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q), θ)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 else return “Failure”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/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syntax of the FOL with equality,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Function(Term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Constant | Variable </a:t>
                </a:r>
              </a:p>
              <a:p>
                <a:pPr marL="742950" lvl="1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AtomicSentence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Predicate  | Predicate(Term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|          		                             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Term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AtomicSentence |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 Sentence ) | [ Sentence ] |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Sentence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					Sentence ∧ Sentence | Sentence ∨ Sentence | 					Sentence ⇒ Sentence | Sentence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 | 				Quantifier Variable, … Sentence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3F1752E-2124-4092-8E1D-0D6454C00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02" y="2233237"/>
                <a:ext cx="9591555" cy="4185761"/>
              </a:xfrm>
              <a:prstGeom prst="rect">
                <a:avLst/>
              </a:prstGeom>
              <a:blipFill>
                <a:blip r:embed="rId2"/>
                <a:stretch>
                  <a:fillRect l="-1017" t="-1164"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/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5DFD9A-0A5D-43FD-BAF6-9D63D2BFD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94244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1C733639-DEEF-4A3C-8A83-E562D8012101}"/>
              </a:ext>
            </a:extLst>
          </p:cNvPr>
          <p:cNvSpPr/>
          <p:nvPr/>
        </p:nvSpPr>
        <p:spPr>
          <a:xfrm>
            <a:off x="1032817" y="950030"/>
            <a:ext cx="893179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NewRomanPSMT"/>
              </a:rPr>
              <a:t>First-Order Logic (FOL): </a:t>
            </a:r>
            <a:r>
              <a:rPr lang="en-US" sz="3200" i="1" dirty="0">
                <a:latin typeface="Times New Roman" panose="02020603050405020304" pitchFamily="18" charset="0"/>
              </a:rPr>
              <a:t>Syntax </a:t>
            </a:r>
          </a:p>
          <a:p>
            <a:r>
              <a:rPr lang="en-US" sz="2400" i="1" dirty="0">
                <a:latin typeface="Times New Roman" panose="02020603050405020304" pitchFamily="18" charset="0"/>
              </a:rPr>
              <a:t>(specified in Backus-Naur form)                           ….Recalled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995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Unification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147466"/>
            <a:ext cx="93492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BC9F1F-5D36-46B8-935B-C11D8B4E5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16407"/>
              </p:ext>
            </p:extLst>
          </p:nvPr>
        </p:nvGraphicFramePr>
        <p:xfrm>
          <a:off x="1310996" y="2145204"/>
          <a:ext cx="979896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244">
                  <a:extLst>
                    <a:ext uri="{9D8B030D-6E8A-4147-A177-3AD203B41FA5}">
                      <a16:colId xmlns:a16="http://schemas.microsoft.com/office/drawing/2014/main" val="3542676891"/>
                    </a:ext>
                  </a:extLst>
                </a:gridCol>
                <a:gridCol w="3637399">
                  <a:extLst>
                    <a:ext uri="{9D8B030D-6E8A-4147-A177-3AD203B41FA5}">
                      <a16:colId xmlns:a16="http://schemas.microsoft.com/office/drawing/2014/main" val="3832391271"/>
                    </a:ext>
                  </a:extLst>
                </a:gridCol>
                <a:gridCol w="3266321">
                  <a:extLst>
                    <a:ext uri="{9D8B030D-6E8A-4147-A177-3AD203B41FA5}">
                      <a16:colId xmlns:a16="http://schemas.microsoft.com/office/drawing/2014/main" val="2370807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Literal 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Literal 2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baseline="0" dirty="0">
                          <a:solidFill>
                            <a:schemeClr val="tx1"/>
                          </a:solidFill>
                          <a:latin typeface="TimesNewRomanPS-BoldMT"/>
                        </a:rPr>
                        <a:t>Literal 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85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parents(x, father(x),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mother(Bill))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parents(x, father(x),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mother(Bill))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parents(x, father(x),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mother(Jane))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parents(Bill, father(Bill), y)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parents(Bill, father(y), z)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parents(Bill, father(y), mother(y))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{x/Bill, y/mother(Bill)}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{x/Bill, y/Bill,</a:t>
                      </a: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z/mother(Bill)}</a:t>
                      </a:r>
                    </a:p>
                    <a:p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Failure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6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615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Unification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656752"/>
            <a:ext cx="925669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is a linear time algorithm that returns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unifier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a shortest length substitution list that makes the two literals match.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general, there is not a unique minimum length substitution list, but unify returns one of them.)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variable can never be replaced by a term containing that variable. For example,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x/f(x)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illegal.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"occurs check"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done in the above pseudocode before making the recursive calls.</a:t>
            </a:r>
          </a:p>
        </p:txBody>
      </p:sp>
    </p:spTree>
    <p:extLst>
      <p:ext uri="{BB962C8B-B14F-4D97-AF65-F5344CB8AC3E}">
        <p14:creationId xmlns:p14="http://schemas.microsoft.com/office/powerpoint/2010/main" val="38962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571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More Unification Examples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772499"/>
            <a:ext cx="93492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look alike.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p(a, b)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b)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f(Y))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p(X, b)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b)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b) and p(X, X)</a:t>
            </a:r>
          </a:p>
        </p:txBody>
      </p:sp>
    </p:spTree>
    <p:extLst>
      <p:ext uri="{BB962C8B-B14F-4D97-AF65-F5344CB8AC3E}">
        <p14:creationId xmlns:p14="http://schemas.microsoft.com/office/powerpoint/2010/main" val="678254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571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More Unification Examples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890117"/>
            <a:ext cx="858761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p(a, b)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X/b 				p(a, b)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b)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Y/a, X/b 				p(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f(Y))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Y/a, X/f(a) 			p(a, f(a))</a:t>
            </a:r>
          </a:p>
        </p:txBody>
      </p:sp>
    </p:spTree>
    <p:extLst>
      <p:ext uri="{BB962C8B-B14F-4D97-AF65-F5344CB8AC3E}">
        <p14:creationId xmlns:p14="http://schemas.microsoft.com/office/powerpoint/2010/main" val="1967988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571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More Unification Examples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645178"/>
            <a:ext cx="934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p(X,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failure. θ is undefined for X/a and Y/b are not well defined.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X) and p(Y,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answer: Y/a, X/b 				p(a, 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p(a, b) and p(X, 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Failure. θ is undefined for a variable X cannot replace by a and b., i.e., 	    		X/a and X/b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p(X, f(Y), b) and P(X, f(b), b)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answer: Y/b 				this is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X/b, Y/b 				this in not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X can be referred to different 					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537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Most General  Unifier (</a:t>
            </a:r>
            <a:r>
              <a:rPr lang="en-US" sz="3600" dirty="0" err="1"/>
              <a:t>mgu</a:t>
            </a:r>
            <a:r>
              <a:rPr lang="en-US" sz="3600"/>
              <a:t>)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691476"/>
            <a:ext cx="934928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 is any unifier of expressions E and g is the most general unifier of E, then for s applied to E there exists another unifier s’ such that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(s, E) =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(s’, subs(g, E)).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Commit a variable to an expression only if you have to; keep it as general as possible.</a:t>
            </a:r>
          </a:p>
        </p:txBody>
      </p:sp>
    </p:spTree>
    <p:extLst>
      <p:ext uri="{BB962C8B-B14F-4D97-AF65-F5344CB8AC3E}">
        <p14:creationId xmlns:p14="http://schemas.microsoft.com/office/powerpoint/2010/main" val="2374879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2229022" y="1269513"/>
                <a:ext cx="9014927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statement is in conjunctive normal form if it is a conjunction</a:t>
                </a:r>
                <a:r>
                  <a:rPr kumimoji="0" lang="en-US" altLang="en-US" sz="2400" b="0" i="0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(sequence of ANDs) consisting of one or more conjuncts, each of which is a disjunction (OR) of one or more literals  (i.e., statement</a:t>
                </a:r>
                <a:r>
                  <a:rPr kumimoji="0" lang="en-US" altLang="en-US" sz="2400" b="0" i="0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letters and negations of statement letters.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2400" u="non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 of conjunctive normal forms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(CNF) include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                                                      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˅ 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˄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˅ C)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˅</a:t>
                </a:r>
                <a:r>
                  <a:rPr lang="en-US" altLang="en-US" sz="24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˄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˅</a:t>
                </a:r>
                <a:r>
                  <a:rPr kumimoji="0" lang="en-US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C)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9022" y="1269513"/>
                <a:ext cx="9014927" cy="4154984"/>
              </a:xfrm>
              <a:prstGeom prst="rect">
                <a:avLst/>
              </a:prstGeom>
              <a:blipFill>
                <a:blip r:embed="rId2"/>
                <a:stretch>
                  <a:fillRect l="-1083" t="-587" b="-2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86968" y="8412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2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136" y="777901"/>
            <a:ext cx="8985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formulas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formula F in CNF is a </a:t>
            </a:r>
            <a:r>
              <a:rPr 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formula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every disjunction in F contains at most one positive literal.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disjunction in a Horn formula can equivalently be viewed as an implication K → B where K is a conjunction of atoms or K = T and B is an atom or B = ⊥: </a:t>
            </a:r>
          </a:p>
          <a:p>
            <a:pPr marL="18288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(¬A ∨ ¬B ∨ C) ≡ (A ∧ B → C) </a:t>
            </a:r>
          </a:p>
          <a:p>
            <a:pPr marL="18288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(¬A ∨ ¬B) ≡ (A ∧ B → ⊥) </a:t>
            </a:r>
          </a:p>
          <a:p>
            <a:pPr marL="18288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≡ (T → A) </a:t>
            </a:r>
          </a:p>
        </p:txBody>
      </p:sp>
    </p:spTree>
    <p:extLst>
      <p:ext uri="{BB962C8B-B14F-4D97-AF65-F5344CB8AC3E}">
        <p14:creationId xmlns:p14="http://schemas.microsoft.com/office/powerpoint/2010/main" val="3451436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Assume KB are Horn Clauses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250066" y="1157468"/>
            <a:ext cx="94102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Horn clause is a sentence of the form:</a:t>
            </a:r>
          </a:p>
          <a:p>
            <a:pPr marL="463550" indent="-463550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P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∧ P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∧ ... ∧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⇒ Q(x)</a:t>
            </a:r>
          </a:p>
          <a:p>
            <a:pPr marL="463550" indent="-463550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where</a:t>
            </a:r>
          </a:p>
          <a:p>
            <a:pPr marL="1377950" lvl="3" indent="-4635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511425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 are positive (i.e., non-negated) literals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Equivalently: P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∨ P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… ∨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where</a:t>
            </a:r>
          </a:p>
          <a:p>
            <a:pPr marL="463550" indent="-463550"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the P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all literals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most one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Prolog is based on Horn clauses</a:t>
            </a:r>
          </a:p>
          <a:p>
            <a:pPr marL="463550" indent="-4635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 clauses represent a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set of sentences representable in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B7422-ABC5-4E42-B84B-C97CA20B1D8F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B7422-ABC5-4E42-B84B-C97CA20B1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084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Horn Clauses 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250066" y="1157468"/>
            <a:ext cx="941021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cases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fact: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rule: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...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Q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Constraint: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...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false</a:t>
            </a:r>
          </a:p>
          <a:p>
            <a:pPr marL="463550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Prolog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:- 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?- 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(only in a query)</a:t>
            </a:r>
          </a:p>
          <a:p>
            <a:pPr marL="463550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not Horn clauses: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p(a) ∨ q(a)</a:t>
            </a:r>
          </a:p>
          <a:p>
            <a:pPr marL="920750" lvl="1" indent="-463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 ∧ Q) ⇒ (R ∨ 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B7422-ABC5-4E42-B84B-C97CA20B1D8F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7B7422-ABC5-4E42-B84B-C97CA20B1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  <a:blipFill>
                <a:blip r:embed="rId2"/>
                <a:stretch>
                  <a:fillRect l="-3456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83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DF442-1668-4645-90B2-9AEDF62C9483}"/>
              </a:ext>
            </a:extLst>
          </p:cNvPr>
          <p:cNvSpPr/>
          <p:nvPr/>
        </p:nvSpPr>
        <p:spPr>
          <a:xfrm>
            <a:off x="1135896" y="616880"/>
            <a:ext cx="601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First-Order Logic (FOL) </a:t>
            </a:r>
            <a:r>
              <a:rPr lang="en-US" sz="3600" i="1" dirty="0"/>
              <a:t>Syntax…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0DF100-7D90-40AB-99B1-398A17B95995}"/>
                  </a:ext>
                </a:extLst>
              </p:cNvPr>
              <p:cNvSpPr/>
              <p:nvPr/>
            </p:nvSpPr>
            <p:spPr>
              <a:xfrm>
                <a:off x="1261640" y="1356095"/>
                <a:ext cx="9942654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built up of terms and atoms: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(denoting a real-world object) is a constant symbol, a variable symbol, or a function e.g. left-leg-of ( ). For example,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...,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terms, where each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term.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has value true or false) is either an n-place predicate of n terms, or, if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atoms, then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atoms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sentence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atom, or, if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sentence and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variable, then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sentences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well-formed formula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wff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sentence containing no "free“ variables. i.e., all variables are "bound" by universal or existential quantifiers.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as a universally quantified variable, but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free.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F0DF100-7D90-40AB-99B1-398A17B95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40" y="1356095"/>
                <a:ext cx="9942654" cy="5262979"/>
              </a:xfrm>
              <a:prstGeom prst="rect">
                <a:avLst/>
              </a:prstGeom>
              <a:blipFill>
                <a:blip r:embed="rId2"/>
                <a:stretch>
                  <a:fillRect l="-858" t="-926" r="-1104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7AC64A-22C5-4AFD-9ED4-FCE34762A18C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7AC64A-22C5-4AFD-9ED4-FCE34762A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461665"/>
              </a:xfrm>
              <a:prstGeom prst="rect">
                <a:avLst/>
              </a:prstGeom>
              <a:blipFill>
                <a:blip r:embed="rId3"/>
                <a:stretch>
                  <a:fillRect l="-3456" t="-131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821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Horn Clauses 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/>
              <p:nvPr/>
            </p:nvSpPr>
            <p:spPr>
              <a:xfrm>
                <a:off x="1253523" y="1633602"/>
                <a:ext cx="9684953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are the quantifiers?</a:t>
                </a:r>
              </a:p>
              <a:p>
                <a:pPr marL="920750" lvl="1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appearing in clauses are universally quantified</a:t>
                </a:r>
              </a:p>
              <a:p>
                <a:pPr marL="463550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grandparent relation</a:t>
                </a:r>
              </a:p>
              <a:p>
                <a:pPr marL="920750" lvl="1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parent(P1, 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parent(X, P2)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grandParent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(P1, P2)</a:t>
                </a:r>
              </a:p>
              <a:p>
                <a:pPr marL="920750" lvl="1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P1, P2, X (parent(P1, 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parent(X, P2)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grandParent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(P1, P2))</a:t>
                </a:r>
              </a:p>
              <a:p>
                <a:pPr marL="920750" lvl="1" indent="-46355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Prolog:</a:t>
                </a:r>
              </a:p>
              <a:p>
                <a:pPr lvl="2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grandParent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(P1, P2) :- parent(P1, X), parent(X, P2).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23" y="1633602"/>
                <a:ext cx="9684953" cy="4062651"/>
              </a:xfrm>
              <a:prstGeom prst="rect">
                <a:avLst/>
              </a:prstGeom>
              <a:blipFill>
                <a:blip r:embed="rId2"/>
                <a:stretch>
                  <a:fillRect l="-882" t="-1201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8DBA10-803F-4A54-8A5B-DF77FB5FA9C6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8DBA10-803F-4A54-8A5B-DF77FB5FA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3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192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164CFA1-2DF7-4E9C-8692-3650FEAA6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55293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knowledge base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5859F8-D446-4460-A6E7-18A95830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0049" y="1800912"/>
            <a:ext cx="9405551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says that it is a crime for an American to sell weapons to hostile nations.  The country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enemy of America, has some missiles, and all of its missiles were sold to it by Colonel West, who is American.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that Col. West is a criminal</a:t>
            </a:r>
          </a:p>
        </p:txBody>
      </p:sp>
    </p:spTree>
    <p:extLst>
      <p:ext uri="{BB962C8B-B14F-4D97-AF65-F5344CB8AC3E}">
        <p14:creationId xmlns:p14="http://schemas.microsoft.com/office/powerpoint/2010/main" val="3262518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4A23A4-5261-4E7F-A51F-B0B99DCAB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329" y="179775"/>
            <a:ext cx="8837141" cy="116711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knowledge base contd.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B670AD-FD19-47E7-BDA4-C839EB66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94254" y="1223319"/>
            <a:ext cx="9763898" cy="53189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it is a crime for an American to sell weapons to hostile nations: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Weapon(y)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Sells(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Hostile(z)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Criminal(x)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has some missiles, i.e.,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Owns(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Missile(x):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Owns(Nono,M</a:t>
            </a:r>
            <a:r>
              <a:rPr lang="en-US" altLang="en-US" sz="2200" i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Missile(M</a:t>
            </a:r>
            <a:r>
              <a:rPr lang="en-US" altLang="en-US" sz="2200" i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all of its missiles were sold to it by Colonel West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Owns(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Nono,x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Sells(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West,x,Nono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Missiles are weapons: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Weapon(x)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enemy of America counts as "hostile“: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Enemy(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x,America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Hostile(x)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West, who is American …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American(West)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enemy of America …</a:t>
            </a: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Enemy(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Nono,America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dirty="0">
                <a:solidFill>
                  <a:srgbClr val="CC0099"/>
                </a:solidFill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5678544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&amp; Backward Reasoning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21356" y="1714626"/>
            <a:ext cx="934928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usually talk about two reasoning strategies: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Forward and backward ‘chaining’</a:t>
            </a: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equally powerful</a:t>
            </a: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have a mixed strategy</a:t>
            </a:r>
          </a:p>
        </p:txBody>
      </p:sp>
    </p:spTree>
    <p:extLst>
      <p:ext uri="{BB962C8B-B14F-4D97-AF65-F5344CB8AC3E}">
        <p14:creationId xmlns:p14="http://schemas.microsoft.com/office/powerpoint/2010/main" val="1325057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Chaining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21356" y="1714626"/>
            <a:ext cx="91694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Proofs start with the given axioms/premises in KB, deriving new sentences using GMP until the goal/query sentence is derived</a:t>
            </a: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defines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forward-chaining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procedure because it moves “forward” from the KB to the goal [eventually]</a:t>
            </a: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using GMP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KBs containing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Horn clauses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61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75519F0-0B1E-4EDD-8027-3F98F43BE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2097" y="340412"/>
            <a:ext cx="6946557" cy="88290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algorithm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FCBBD57A-EE3A-4473-A228-06ACDDAD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32292" r="8984" b="12500"/>
          <a:stretch>
            <a:fillRect/>
          </a:stretch>
        </p:blipFill>
        <p:spPr bwMode="auto">
          <a:xfrm>
            <a:off x="944205" y="1223319"/>
            <a:ext cx="9488284" cy="529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272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Chaining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3F196-2135-4594-9F41-C34F2F9E7F77}"/>
              </a:ext>
            </a:extLst>
          </p:cNvPr>
          <p:cNvSpPr txBox="1"/>
          <p:nvPr/>
        </p:nvSpPr>
        <p:spPr>
          <a:xfrm>
            <a:off x="1759352" y="2627453"/>
            <a:ext cx="684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Unification, forward chaining algorithm and backward chaining algorithm are in chapter 09 and their example.</a:t>
            </a:r>
          </a:p>
        </p:txBody>
      </p:sp>
    </p:spTree>
    <p:extLst>
      <p:ext uri="{BB962C8B-B14F-4D97-AF65-F5344CB8AC3E}">
        <p14:creationId xmlns:p14="http://schemas.microsoft.com/office/powerpoint/2010/main" val="35386217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88599F-B191-4289-AB4B-3155ED6A3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62" y="340412"/>
            <a:ext cx="6946557" cy="111768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4581" name="Picture 5" descr="crime-fc1c">
            <a:extLst>
              <a:ext uri="{FF2B5EF4-FFF2-40B4-BE49-F238E27FC236}">
                <a16:creationId xmlns:a16="http://schemas.microsoft.com/office/drawing/2014/main" id="{13AE3A27-E461-4F85-8741-54A8F0F9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38" y="1556951"/>
            <a:ext cx="9658072" cy="41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37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EB60CC1-9434-4547-A9B5-4A04CB20C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7757" y="117990"/>
            <a:ext cx="630400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5605" name="Picture 5" descr="crime-fc2c">
            <a:extLst>
              <a:ext uri="{FF2B5EF4-FFF2-40B4-BE49-F238E27FC236}">
                <a16:creationId xmlns:a16="http://schemas.microsoft.com/office/drawing/2014/main" id="{C66EB1B0-DD12-4D81-9B80-741D0144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2" y="1297459"/>
            <a:ext cx="11168998" cy="46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71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E4132DE-1D0A-4645-A180-9944C48AA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4254" y="216845"/>
            <a:ext cx="7304903" cy="93233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6629" name="Picture 5" descr="crime-fc3c">
            <a:extLst>
              <a:ext uri="{FF2B5EF4-FFF2-40B4-BE49-F238E27FC236}">
                <a16:creationId xmlns:a16="http://schemas.microsoft.com/office/drawing/2014/main" id="{4F0F4C5C-E455-4046-B6F8-C26F7F22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0" y="1421027"/>
            <a:ext cx="10280218" cy="43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0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A41D2E5-9489-4D43-A1C0-E306278E0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3093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Equality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C23FC9F-B4AB-46C7-A253-3907B9692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532165" cy="4351338"/>
          </a:xfrm>
        </p:spPr>
        <p:txBody>
          <a:bodyPr>
            <a:no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under a given interpretation if and only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same object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definition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(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Sibling(x, y)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= y)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f)(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= f)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Parent(m, 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Parent(f, 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Parent(m, y)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Parent(f, y))]</a:t>
            </a:r>
          </a:p>
        </p:txBody>
      </p:sp>
    </p:spTree>
    <p:extLst>
      <p:ext uri="{BB962C8B-B14F-4D97-AF65-F5344CB8AC3E}">
        <p14:creationId xmlns:p14="http://schemas.microsoft.com/office/powerpoint/2010/main" val="2670223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Chaining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09781" y="1818798"/>
            <a:ext cx="9169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allergies(X) ⇒ sneeze(X)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cat(Y)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⇒ allergies(X)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sneeze(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34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Chaining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/>
              <p:nvPr/>
            </p:nvSpPr>
            <p:spPr>
              <a:xfrm>
                <a:off x="1409781" y="1818798"/>
                <a:ext cx="9169479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KB = All cats like fish, cats eat everything they like, and Ziggy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cat. In FOL, KB =</a:t>
                </a:r>
              </a:p>
              <a:p>
                <a:pPr lvl="1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cat(x)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likes(x, Fish)</a:t>
                </a:r>
              </a:p>
              <a:p>
                <a:pPr lvl="1"/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 (</a:t>
                </a:r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eats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s-E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s-E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cat(Ziggy)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Goal query: Does Ziggy eat fish?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Use GMP with (1) and (3) to derive: 4.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likes(Ziggy, Fish)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Use GMP with (3), (4) and (2) to derive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eats(Ziggy, Fish)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So, yes, Ziggy eats fish.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81" y="1818798"/>
                <a:ext cx="9169479" cy="3785652"/>
              </a:xfrm>
              <a:prstGeom prst="rect">
                <a:avLst/>
              </a:prstGeom>
              <a:blipFill>
                <a:blip r:embed="rId2"/>
                <a:stretch>
                  <a:fillRect l="-997" t="-1288" r="-266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3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993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F96D945-DC46-4BC9-BF58-5AD0FE323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8" y="171621"/>
            <a:ext cx="7687962" cy="101883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Properties of forward chaining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BEFF27B-68C5-4F9C-99FB-35FE631DF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1768" y="1677344"/>
            <a:ext cx="9776254" cy="435133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and complete for first-order definite clauses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first-order definite clauses +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functions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terminates for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finite number of iterations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terminate in general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entailed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unavoidable: entailment with definite clauses is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11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ED2DEC-2996-4EB9-9C34-B931B175D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63" y="130347"/>
            <a:ext cx="7626178" cy="117947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Efficiency of forward chaining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80679EE-9217-47C6-ADFA-866EC3B96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182" y="1309817"/>
            <a:ext cx="10081055" cy="51033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forward chaining: no need to match a rule on iteration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premise wasn't added on iteration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each rule whose premise contains a newly added positive literal
</a:t>
            </a:r>
          </a:p>
          <a:p>
            <a:pPr lvl="4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itself can be expensive: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indexing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O(1) retrieval of known facts
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query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Missile(M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is widely used in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deductive databases</a:t>
            </a:r>
          </a:p>
        </p:txBody>
      </p:sp>
    </p:spTree>
    <p:extLst>
      <p:ext uri="{BB962C8B-B14F-4D97-AF65-F5344CB8AC3E}">
        <p14:creationId xmlns:p14="http://schemas.microsoft.com/office/powerpoint/2010/main" val="11026301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E14EFA-FE0B-402D-A00A-B55A057C4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844" y="212725"/>
            <a:ext cx="7687962" cy="93027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matching example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6ED6790-CE00-4DF4-8037-9585BE51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6791" y="4679093"/>
            <a:ext cx="8614719" cy="1721707"/>
          </a:xfrm>
        </p:spPr>
        <p:txBody>
          <a:bodyPr>
            <a:normAutofit/>
          </a:bodyPr>
          <a:lstStyle/>
          <a:p>
            <a:r>
              <a:rPr lang="en-US" altLang="en-US" i="1" dirty="0"/>
              <a:t>Colorable</a:t>
            </a:r>
            <a:r>
              <a:rPr lang="en-US" altLang="en-US" dirty="0"/>
              <a:t>() is inferred </a:t>
            </a:r>
            <a:r>
              <a:rPr lang="en-US" altLang="en-US" dirty="0" err="1"/>
              <a:t>iff</a:t>
            </a:r>
            <a:r>
              <a:rPr lang="en-US" altLang="en-US" dirty="0"/>
              <a:t> the CSP has a solution</a:t>
            </a:r>
          </a:p>
          <a:p>
            <a:r>
              <a:rPr lang="en-US" altLang="en-US" dirty="0"/>
              <a:t>CSPs include 3SAT as a special case, hence matching is NP-hard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0109C61-B558-4903-B55F-7DD75E4E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51" y="1189614"/>
            <a:ext cx="47717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/>
              <a:t>Diff(</a:t>
            </a:r>
            <a:r>
              <a:rPr lang="en-US" altLang="en-US" sz="2400" i="1" dirty="0" err="1"/>
              <a:t>wa,nt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wa,sa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nt,q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nt,sa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q,nsw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q,sa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i="1" dirty="0"/>
              <a:t>Diff(</a:t>
            </a:r>
            <a:r>
              <a:rPr lang="en-US" altLang="en-US" sz="2400" i="1" dirty="0" err="1"/>
              <a:t>nsw,v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nsw,sa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i="1" dirty="0"/>
              <a:t>Diff(</a:t>
            </a:r>
            <a:r>
              <a:rPr lang="en-US" altLang="en-US" sz="2400" i="1" dirty="0" err="1"/>
              <a:t>v,sa</a:t>
            </a:r>
            <a:r>
              <a:rPr lang="en-US" altLang="en-US" sz="2400" i="1" dirty="0"/>
              <a:t>) </a:t>
            </a:r>
            <a:r>
              <a:rPr lang="en-US" altLang="en-US" sz="2400" i="1" dirty="0">
                <a:sym typeface="Symbol" panose="05050102010706020507" pitchFamily="18" charset="2"/>
              </a:rPr>
              <a:t> </a:t>
            </a:r>
            <a:r>
              <a:rPr lang="en-US" altLang="en-US" sz="2400" i="1" dirty="0"/>
              <a:t>Colorable()</a:t>
            </a:r>
          </a:p>
          <a:p>
            <a:endParaRPr lang="en-US" altLang="en-US" sz="2400" i="1" dirty="0"/>
          </a:p>
          <a:p>
            <a:r>
              <a:rPr lang="en-US" altLang="en-US" sz="2400" i="1" dirty="0"/>
              <a:t>Diff(</a:t>
            </a:r>
            <a:r>
              <a:rPr lang="en-US" altLang="en-US" sz="2400" i="1" dirty="0" err="1"/>
              <a:t>Red,Blue</a:t>
            </a:r>
            <a:r>
              <a:rPr lang="en-US" altLang="en-US" sz="2400" i="1" dirty="0"/>
              <a:t>) 	  Diff (</a:t>
            </a:r>
            <a:r>
              <a:rPr lang="en-US" altLang="en-US" sz="2400" i="1" dirty="0" err="1"/>
              <a:t>Red,Green</a:t>
            </a:r>
            <a:r>
              <a:rPr lang="en-US" altLang="en-US" sz="2400" i="1" dirty="0"/>
              <a:t>) Diff(</a:t>
            </a:r>
            <a:r>
              <a:rPr lang="en-US" altLang="en-US" sz="2400" i="1" dirty="0" err="1"/>
              <a:t>Green,Red</a:t>
            </a:r>
            <a:r>
              <a:rPr lang="en-US" altLang="en-US" sz="2400" i="1" dirty="0"/>
              <a:t>)  Diff(</a:t>
            </a:r>
            <a:r>
              <a:rPr lang="en-US" altLang="en-US" sz="2400" i="1" dirty="0" err="1"/>
              <a:t>Green,Blue</a:t>
            </a:r>
            <a:r>
              <a:rPr lang="en-US" altLang="en-US" sz="2400" i="1" dirty="0"/>
              <a:t>) Diff(</a:t>
            </a:r>
            <a:r>
              <a:rPr lang="en-US" altLang="en-US" sz="2400" i="1" dirty="0" err="1"/>
              <a:t>Blue,Red</a:t>
            </a:r>
            <a:r>
              <a:rPr lang="en-US" altLang="en-US" sz="2400" i="1" dirty="0"/>
              <a:t>) 	  Diff(</a:t>
            </a:r>
            <a:r>
              <a:rPr lang="en-US" altLang="en-US" sz="2400" i="1" dirty="0" err="1"/>
              <a:t>Blue,Green</a:t>
            </a:r>
            <a:r>
              <a:rPr lang="en-US" altLang="en-US" sz="2400" i="1" dirty="0"/>
              <a:t>)</a:t>
            </a:r>
          </a:p>
        </p:txBody>
      </p:sp>
      <p:pic>
        <p:nvPicPr>
          <p:cNvPr id="29701" name="Picture 5" descr="australia-csp">
            <a:extLst>
              <a:ext uri="{FF2B5EF4-FFF2-40B4-BE49-F238E27FC236}">
                <a16:creationId xmlns:a16="http://schemas.microsoft.com/office/drawing/2014/main" id="{D4FB53B6-D980-4AD3-B27D-CC5C7FD2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1" y="984250"/>
            <a:ext cx="36766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92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21BE255-818A-4B30-A77D-9A2FF110D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549" y="365125"/>
            <a:ext cx="8590005" cy="67284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Backward chaining algorithm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29DB666-19C1-4258-86EF-47B185374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549" y="2311358"/>
            <a:ext cx="10004759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SUBST(COMPOSE(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2</a:t>
            </a:r>
            <a:r>
              <a:rPr lang="en-US" altLang="en-US" dirty="0"/>
              <a:t>), p) = SUBST(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2</a:t>
            </a:r>
            <a:r>
              <a:rPr lang="en-US" altLang="en-US" dirty="0"/>
              <a:t>, SUBST(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>
                <a:cs typeface="Arial" panose="020B0604020202020204" pitchFamily="34" charset="0"/>
              </a:rPr>
              <a:t>1</a:t>
            </a:r>
            <a:r>
              <a:rPr lang="en-US" altLang="en-US" dirty="0"/>
              <a:t>, p))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C50881B6-B66F-4368-A511-119C7FA6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7083" r="8984" b="27083"/>
          <a:stretch>
            <a:fillRect/>
          </a:stretch>
        </p:blipFill>
        <p:spPr bwMode="auto">
          <a:xfrm>
            <a:off x="1182549" y="1037968"/>
            <a:ext cx="10004759" cy="463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94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Backward Chaining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3F196-2135-4594-9F41-C34F2F9E7F77}"/>
              </a:ext>
            </a:extLst>
          </p:cNvPr>
          <p:cNvSpPr txBox="1"/>
          <p:nvPr/>
        </p:nvSpPr>
        <p:spPr>
          <a:xfrm>
            <a:off x="1759352" y="2627453"/>
            <a:ext cx="684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Unification, forward chaining algorithm and backward chaining algorithm are in chapter 09 and their example.</a:t>
            </a:r>
          </a:p>
        </p:txBody>
      </p:sp>
    </p:spTree>
    <p:extLst>
      <p:ext uri="{BB962C8B-B14F-4D97-AF65-F5344CB8AC3E}">
        <p14:creationId xmlns:p14="http://schemas.microsoft.com/office/powerpoint/2010/main" val="3827197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C793ACB-6308-492D-99C5-2AFA71A9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117991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  <p:pic>
        <p:nvPicPr>
          <p:cNvPr id="37892" name="Picture 4" descr="crime-bc01c">
            <a:extLst>
              <a:ext uri="{FF2B5EF4-FFF2-40B4-BE49-F238E27FC236}">
                <a16:creationId xmlns:a16="http://schemas.microsoft.com/office/drawing/2014/main" id="{82B0F26F-04B2-4E47-9BD7-0F2D792C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" y="1443554"/>
            <a:ext cx="10316238" cy="507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480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rime-bc02c">
            <a:extLst>
              <a:ext uri="{FF2B5EF4-FFF2-40B4-BE49-F238E27FC236}">
                <a16:creationId xmlns:a16="http://schemas.microsoft.com/office/drawing/2014/main" id="{66439F8B-4303-40B3-AAAA-B6A41BB7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15" y="1828799"/>
            <a:ext cx="10029360" cy="45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0550C51-4E7E-471D-A11A-25833112F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117991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0000177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rime-bc03c">
            <a:extLst>
              <a:ext uri="{FF2B5EF4-FFF2-40B4-BE49-F238E27FC236}">
                <a16:creationId xmlns:a16="http://schemas.microsoft.com/office/drawing/2014/main" id="{948C878C-8EA5-47B0-A123-B69E45E7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1828799"/>
            <a:ext cx="10219620" cy="46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00F9C8A-5318-468B-B812-A99089690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472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83012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1B3F127-B826-4AAC-88A3-3D2A339BA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70694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Using FOL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17A670D-A554-41B9-8C09-D7897ACA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07573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kinship domain: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Brothers are siblings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Brother(x, y)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Sibling(x, y)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One's mother is one's female parent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Mother(c)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(Female(m)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Parent(m, c))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“Sibling” is symmetric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Sibling(x, y)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Sibling(y, x)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07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rime-bc04c">
            <a:extLst>
              <a:ext uri="{FF2B5EF4-FFF2-40B4-BE49-F238E27FC236}">
                <a16:creationId xmlns:a16="http://schemas.microsoft.com/office/drawing/2014/main" id="{28FC4D9C-B5B6-4847-ADDD-43297487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15" y="1251109"/>
            <a:ext cx="10430288" cy="48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54E952D-1330-437C-9E3A-5CAEAF2BF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87859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rime-bc01c">
            <a:extLst>
              <a:ext uri="{FF2B5EF4-FFF2-40B4-BE49-F238E27FC236}">
                <a16:creationId xmlns:a16="http://schemas.microsoft.com/office/drawing/2014/main" id="{9711424A-3E85-48F9-A212-68FFF60F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1"/>
            <a:ext cx="67818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crime-bc05c">
            <a:extLst>
              <a:ext uri="{FF2B5EF4-FFF2-40B4-BE49-F238E27FC236}">
                <a16:creationId xmlns:a16="http://schemas.microsoft.com/office/drawing/2014/main" id="{726AEC11-C168-482A-9192-619F8C19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84" y="1325563"/>
            <a:ext cx="10320880" cy="50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890E626-AE8C-4AA2-8717-8E94D5D8F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829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548168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rime-bc06c">
            <a:extLst>
              <a:ext uri="{FF2B5EF4-FFF2-40B4-BE49-F238E27FC236}">
                <a16:creationId xmlns:a16="http://schemas.microsoft.com/office/drawing/2014/main" id="{793DED03-5CA5-4D7C-8A91-D005B167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2" y="1325563"/>
            <a:ext cx="10348058" cy="47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277FCF-EE92-482D-884D-F0999837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6547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0552161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crime-bc07c">
            <a:extLst>
              <a:ext uri="{FF2B5EF4-FFF2-40B4-BE49-F238E27FC236}">
                <a16:creationId xmlns:a16="http://schemas.microsoft.com/office/drawing/2014/main" id="{4EC36A04-5E6F-4763-9A48-974AD872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083293"/>
            <a:ext cx="9433308" cy="51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8B84D01-9705-4E0A-AFEE-A14E752AE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3031741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rime-bc07c">
            <a:extLst>
              <a:ext uri="{FF2B5EF4-FFF2-40B4-BE49-F238E27FC236}">
                <a16:creationId xmlns:a16="http://schemas.microsoft.com/office/drawing/2014/main" id="{994D6FB6-465C-44B1-B350-B108107E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6" y="1198604"/>
            <a:ext cx="10192437" cy="50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6266A87-9313-492A-B1E3-74C45FD5B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688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009798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Backward Chaining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09781" y="1818798"/>
            <a:ext cx="9169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allergies(X) ⇒ sneeze(X)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cat(Y)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⇒ allergies(X)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sneeze(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12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53203E7-6B07-4EC9-9324-7602E2078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9911" y="0"/>
            <a:ext cx="8547786" cy="117947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Properties of backward chaining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5AC6EA-3A6C-4578-9B38-95D150590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9242" y="1334531"/>
            <a:ext cx="9181071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 recursive proof search: space is linear in size of proof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due to infinite loops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 by checking current goal against every goal on stack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Inefficient due to repeated subgoals (both success and failure)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fix using caching of previous results (extra space)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for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 programming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45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Forward vs Backward Chaining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704535" y="1841947"/>
            <a:ext cx="7948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Automatic, unconscious processing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recognition, routine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do lots of work that is irrelevant to the goal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when you want to compute all conclusions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goal-driven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better for problem-solving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my keys? How do I get to my next class?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of BC can be much less than linear in the size of the KB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when you want one or a few decisions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646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Mixed Strategy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666755" y="1759353"/>
            <a:ext cx="7986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practical reasoning systems do both forward and backward chaining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you encode a rule determines how it is used, as in % this is a forward chaining rule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spouse(X,Y) ⇒ spouse(Y,X).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% this is a backward chaining rule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wife(X,Y)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⇐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spouse(X,Y), female(X).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 model of the rules you have and the kind of reason you need to do, it’s possible to decide which to encode as FC and which as BC rules.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6999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Completeness of GMP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/>
              <p:nvPr/>
            </p:nvSpPr>
            <p:spPr>
              <a:xfrm>
                <a:off x="1666755" y="1759353"/>
                <a:ext cx="7986532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GMP (using forward or backward chaining) is complete for KBs that contain only Horn clauses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simple KBs with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non-Horn clauses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entail that S(A) is true:</a:t>
                </a:r>
              </a:p>
              <a:p>
                <a:pPr marL="920750" lvl="1" indent="-463550">
                  <a:buFont typeface="+mj-lt"/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P(x) ⇒ Q(x)</a:t>
                </a:r>
              </a:p>
              <a:p>
                <a:pPr marL="920750" lvl="1" indent="-463550">
                  <a:buFont typeface="+mj-lt"/>
                  <a:buAutoNum type="arabicPeriod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R(x)</a:t>
                </a:r>
              </a:p>
              <a:p>
                <a:pPr marL="920750" lvl="1" indent="-463550">
                  <a:buFont typeface="+mj-lt"/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Q(x) ⇒ S(x)</a:t>
                </a:r>
              </a:p>
              <a:p>
                <a:pPr marL="920750" lvl="1" indent="-463550">
                  <a:buFont typeface="+mj-lt"/>
                  <a:buAutoNum type="arabicPeriod"/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x) R(x)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S(x)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want to conclude S(A), with GMP we cannot, since the second one is not a Horn clause</a:t>
                </a:r>
              </a:p>
              <a:p>
                <a:pPr marL="463550" indent="-4635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equivalent to P(x) ∨ R(x)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5B195BB-3BE3-43EF-BF82-CFCAC3D56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55" y="1759353"/>
                <a:ext cx="7986532" cy="4154984"/>
              </a:xfrm>
              <a:prstGeom prst="rect">
                <a:avLst/>
              </a:prstGeom>
              <a:blipFill>
                <a:blip r:embed="rId2"/>
                <a:stretch>
                  <a:fillRect l="-992" t="-1175" r="-992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3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08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4532A5B-51CB-4063-8A2A-F4D01CD0E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2490"/>
            <a:ext cx="10515600" cy="9388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389F82-AB75-4C48-AA30-B83F48E5A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664" y="1253331"/>
            <a:ext cx="10515600" cy="49327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domain: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Set(s)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= {} 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Set(s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{x |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 {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x|s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{}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{x | s}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 = {y |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= 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37528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Resolution Covers Many Cases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666755" y="1759353"/>
            <a:ext cx="7986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Modes Ponens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 and P ⇒ Q derive Q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 derive Q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Chaining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 ⇒ Q and Q ⇒ R derive P ⇒ R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Q) and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∨ R) derive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R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 detection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derive false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derive the empty clause (=false)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319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Resolution in First-Order Logic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163090"/>
            <a:ext cx="95923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sentences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… 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… 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literals, i.e., positive or negated predicate symbol with its terms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substitution list θ, then derive the resolvent sentence: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… ∨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… 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… ∨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… 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clause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P(x, f(a))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P(x, f(y))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Q(y)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clause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P(z, f(a))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Q(z)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resolvent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P(z, f(y))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Q(y)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Q(z)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= {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x/z}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4981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Resolution Proof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EAF118D-7E71-4363-8C7C-AB70DA6C0DBC}"/>
              </a:ext>
            </a:extLst>
          </p:cNvPr>
          <p:cNvSpPr/>
          <p:nvPr/>
        </p:nvSpPr>
        <p:spPr>
          <a:xfrm>
            <a:off x="1392420" y="1208840"/>
            <a:ext cx="94071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l-PL" sz="2000" dirty="0">
                <a:solidFill>
                  <a:srgbClr val="FF0000"/>
                </a:solidFill>
                <a:latin typeface="TimesNewRomanPSMT"/>
              </a:rPr>
              <a:t>P(w) v Q(w)</a:t>
            </a:r>
            <a:r>
              <a:rPr lang="en-US" sz="2000" dirty="0">
                <a:solidFill>
                  <a:srgbClr val="FF0000"/>
                </a:solidFill>
                <a:latin typeface="TimesNewRomanPSMT"/>
              </a:rPr>
              <a:t> 		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l-PL" sz="2000" dirty="0">
                <a:solidFill>
                  <a:srgbClr val="FF0000"/>
                </a:solidFill>
                <a:latin typeface="TimesNewRomanPSMT"/>
              </a:rPr>
              <a:t>Q(y) v S(y)</a:t>
            </a:r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r>
              <a:rPr lang="pt-BR" sz="2000" dirty="0">
                <a:solidFill>
                  <a:srgbClr val="FF0000"/>
                </a:solidFill>
                <a:latin typeface="TimesNewRomanPSMT"/>
              </a:rPr>
              <a:t>						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pt-BR" sz="2000" dirty="0">
                <a:solidFill>
                  <a:srgbClr val="FF0000"/>
                </a:solidFill>
                <a:latin typeface="TimesNewRomanPSMT"/>
              </a:rPr>
              <a:t>True v P(x) v R(x)</a:t>
            </a:r>
          </a:p>
          <a:p>
            <a:r>
              <a:rPr lang="pt-BR" sz="2000" dirty="0">
                <a:solidFill>
                  <a:srgbClr val="FF0000"/>
                </a:solidFill>
                <a:latin typeface="TimesNewRomanPSMT"/>
              </a:rPr>
              <a:t>						P(x) v R(x)</a:t>
            </a: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l-PL" sz="2000" dirty="0">
                <a:solidFill>
                  <a:srgbClr val="FF0000"/>
                </a:solidFill>
                <a:latin typeface="TimesNewRomanPSMT"/>
              </a:rPr>
              <a:t>P(w) v S(w)</a:t>
            </a:r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pl-PL" sz="2000" dirty="0">
              <a:solidFill>
                <a:srgbClr val="FF0000"/>
              </a:solidFill>
              <a:latin typeface="TimesNewRomanPSMT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NewRomanPSMT"/>
              </a:rPr>
              <a:t>							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pl-PL" sz="2000" dirty="0">
                <a:solidFill>
                  <a:srgbClr val="FF0000"/>
                </a:solidFill>
                <a:latin typeface="TimesNewRomanPSMT"/>
              </a:rPr>
              <a:t>R(w) v S(w)</a:t>
            </a:r>
            <a:r>
              <a:rPr lang="en-US" sz="2000" dirty="0">
                <a:solidFill>
                  <a:srgbClr val="FF0000"/>
                </a:solidFill>
                <a:latin typeface="TimesNewRomanPSMT"/>
              </a:rPr>
              <a:t> </a:t>
            </a:r>
            <a:endParaRPr lang="en-US" sz="2000" dirty="0"/>
          </a:p>
          <a:p>
            <a:endParaRPr lang="pl-PL" sz="2000" dirty="0">
              <a:solidFill>
                <a:srgbClr val="FF0000"/>
              </a:solidFill>
              <a:latin typeface="TimesNewRomanPSMT"/>
            </a:endParaRPr>
          </a:p>
          <a:p>
            <a:r>
              <a:rPr lang="pt-BR" sz="2000" dirty="0">
                <a:solidFill>
                  <a:srgbClr val="FF0000"/>
                </a:solidFill>
                <a:latin typeface="TimesNewRomanPSMT"/>
              </a:rPr>
              <a:t>              	        S(x) v R(x)</a:t>
            </a:r>
          </a:p>
          <a:p>
            <a:r>
              <a:rPr lang="en-US" sz="2000" dirty="0">
                <a:solidFill>
                  <a:srgbClr val="FF0000"/>
                </a:solidFill>
                <a:latin typeface="TimesNewRomanPSMT"/>
              </a:rPr>
              <a:t>				</a:t>
            </a: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endParaRPr lang="en-US" sz="2000" dirty="0">
              <a:solidFill>
                <a:srgbClr val="FF0000"/>
              </a:solidFill>
              <a:latin typeface="TimesNewRomanPSMT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NewRomanPSMT"/>
              </a:rPr>
              <a:t>					</a:t>
            </a:r>
            <a:r>
              <a:rPr lang="pt-BR" sz="2000" dirty="0">
                <a:solidFill>
                  <a:srgbClr val="FF0000"/>
                </a:solidFill>
                <a:latin typeface="TimesNewRomanPSMT"/>
              </a:rPr>
              <a:t>S(A)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95CB1-DA65-42C4-A212-B8B9326122CF}"/>
              </a:ext>
            </a:extLst>
          </p:cNvPr>
          <p:cNvSpPr txBox="1"/>
          <p:nvPr/>
        </p:nvSpPr>
        <p:spPr>
          <a:xfrm>
            <a:off x="1226918" y="1597307"/>
            <a:ext cx="17940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P(w) ⇒  Q(w)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9C89B-78C9-4253-9266-5729B5342633}"/>
              </a:ext>
            </a:extLst>
          </p:cNvPr>
          <p:cNvSpPr txBox="1"/>
          <p:nvPr/>
        </p:nvSpPr>
        <p:spPr>
          <a:xfrm>
            <a:off x="4064645" y="1597307"/>
            <a:ext cx="17940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Q(y) ⇒  S(y)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9D3C0-A30C-4A53-96EA-2B3C64E08F65}"/>
              </a:ext>
            </a:extLst>
          </p:cNvPr>
          <p:cNvSpPr txBox="1"/>
          <p:nvPr/>
        </p:nvSpPr>
        <p:spPr>
          <a:xfrm>
            <a:off x="2675682" y="3034932"/>
            <a:ext cx="17940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P(w) ⇒  S(w)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CF7AE-E328-4623-A7E9-C49BD80EB344}"/>
              </a:ext>
            </a:extLst>
          </p:cNvPr>
          <p:cNvSpPr txBox="1"/>
          <p:nvPr/>
        </p:nvSpPr>
        <p:spPr>
          <a:xfrm>
            <a:off x="5580927" y="3034932"/>
            <a:ext cx="2741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⇒ P(x) ∨ Q(x)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1CE23-3540-4BEC-B85E-C3F4C7569FB0}"/>
              </a:ext>
            </a:extLst>
          </p:cNvPr>
          <p:cNvSpPr txBox="1"/>
          <p:nvPr/>
        </p:nvSpPr>
        <p:spPr>
          <a:xfrm>
            <a:off x="4064645" y="4594135"/>
            <a:ext cx="274126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⇒ S(x) ∨ R(x)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AE7BB-E572-4D4E-8142-9CF66E4D2D6D}"/>
              </a:ext>
            </a:extLst>
          </p:cNvPr>
          <p:cNvSpPr txBox="1"/>
          <p:nvPr/>
        </p:nvSpPr>
        <p:spPr>
          <a:xfrm>
            <a:off x="7958840" y="4594135"/>
            <a:ext cx="17940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R(z) ⇒  S(z)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4403A-597D-40A0-8055-FBCB4F4C93BA}"/>
              </a:ext>
            </a:extLst>
          </p:cNvPr>
          <p:cNvSpPr txBox="1"/>
          <p:nvPr/>
        </p:nvSpPr>
        <p:spPr>
          <a:xfrm>
            <a:off x="6596886" y="6031760"/>
            <a:ext cx="16976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⇒ S(A)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738C66-952F-4BBB-9898-13F12E6C47D4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123956" y="1997417"/>
            <a:ext cx="1448764" cy="1037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E19F60-A28D-4A30-AFF4-4E8599A52267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3572720" y="1997417"/>
            <a:ext cx="1388963" cy="1037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EDECD5-D218-4297-BA24-DBD6DD0A1A6B}"/>
              </a:ext>
            </a:extLst>
          </p:cNvPr>
          <p:cNvCxnSpPr>
            <a:endCxn id="10" idx="0"/>
          </p:cNvCxnSpPr>
          <p:nvPr/>
        </p:nvCxnSpPr>
        <p:spPr>
          <a:xfrm>
            <a:off x="3572720" y="3429000"/>
            <a:ext cx="1862560" cy="1165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63A139-18F0-4FEC-ADCC-6DBFD073FECB}"/>
              </a:ext>
            </a:extLst>
          </p:cNvPr>
          <p:cNvCxnSpPr>
            <a:stCxn id="9" idx="2"/>
          </p:cNvCxnSpPr>
          <p:nvPr/>
        </p:nvCxnSpPr>
        <p:spPr>
          <a:xfrm flipH="1">
            <a:off x="5435279" y="3435042"/>
            <a:ext cx="1516283" cy="1159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EC7BE-3F87-4215-8260-DB6B053BD6D0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5435280" y="4994245"/>
            <a:ext cx="2010415" cy="1037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D60AC2-74B5-47EA-BF31-45446307C335}"/>
              </a:ext>
            </a:extLst>
          </p:cNvPr>
          <p:cNvCxnSpPr>
            <a:stCxn id="11" idx="2"/>
          </p:cNvCxnSpPr>
          <p:nvPr/>
        </p:nvCxnSpPr>
        <p:spPr>
          <a:xfrm flipH="1">
            <a:off x="7445695" y="4994245"/>
            <a:ext cx="1410183" cy="1031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A2214DF-A19F-4900-B28E-31EDD6ACED8C}"/>
              </a:ext>
            </a:extLst>
          </p:cNvPr>
          <p:cNvSpPr/>
          <p:nvPr/>
        </p:nvSpPr>
        <p:spPr>
          <a:xfrm>
            <a:off x="3254617" y="2513006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latin typeface="TimesNewRomanPSMT"/>
              </a:rPr>
              <a:t>(y/w) 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CC8293-103C-4DCB-89F2-7E20AEE69FE5}"/>
              </a:ext>
            </a:extLst>
          </p:cNvPr>
          <p:cNvSpPr/>
          <p:nvPr/>
        </p:nvSpPr>
        <p:spPr>
          <a:xfrm>
            <a:off x="5116210" y="403737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NewRomanPSMT"/>
              </a:rPr>
              <a:t>(w/x)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597E46-BE44-4338-A36A-F652C1F835EE}"/>
              </a:ext>
            </a:extLst>
          </p:cNvPr>
          <p:cNvSpPr/>
          <p:nvPr/>
        </p:nvSpPr>
        <p:spPr>
          <a:xfrm>
            <a:off x="6823043" y="5394478"/>
            <a:ext cx="117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NewRomanPSMT"/>
              </a:rPr>
              <a:t>(x/A  z/A)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872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Refutation Resolution Proof Tree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409781" y="1818798"/>
            <a:ext cx="9169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allergies(X) ⇒ sneeze(X)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cat(Y) ∧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⇒ allergies(X)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marL="920750" lvl="1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sneeze(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5469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Resolution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⇐ ,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9441453-11A1-45EA-897B-92674F8B9C5B}"/>
              </a:ext>
            </a:extLst>
          </p:cNvPr>
          <p:cNvSpPr/>
          <p:nvPr/>
        </p:nvSpPr>
        <p:spPr>
          <a:xfrm>
            <a:off x="1310996" y="1208840"/>
            <a:ext cx="97891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allergies(w)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sneeze(w) 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cat(y)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¬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allergies(z)</a:t>
            </a:r>
          </a:p>
          <a:p>
            <a:pPr marL="342900" indent="-342900">
              <a:buFont typeface="Symbol" panose="05050102010706020507" pitchFamily="18" charset="2"/>
              <a:buChar char="Ø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w/z</a:t>
            </a: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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cat(y)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sneeze(z)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               cat(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Symbol" panose="05050102010706020507" pitchFamily="18" charset="2"/>
              <a:buChar char="Ø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y/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felix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sneeze(z)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¬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(z)   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allergicToCats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z/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sneeze(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000" dirty="0">
                <a:solidFill>
                  <a:srgbClr val="336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sneeze(</a:t>
            </a:r>
            <a:r>
              <a:rPr lang="en-US" sz="2000" dirty="0" err="1">
                <a:solidFill>
                  <a:srgbClr val="336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r>
              <a:rPr lang="en-US" sz="2000" dirty="0">
                <a:solidFill>
                  <a:srgbClr val="336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solidFill>
                <a:srgbClr val="336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336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6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endParaRPr lang="en-US" sz="2000" dirty="0">
              <a:solidFill>
                <a:srgbClr val="336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negated query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2BED97-BF60-40C2-B029-D8CD88908138}"/>
              </a:ext>
            </a:extLst>
          </p:cNvPr>
          <p:cNvCxnSpPr/>
          <p:nvPr/>
        </p:nvCxnSpPr>
        <p:spPr>
          <a:xfrm>
            <a:off x="2789499" y="1585732"/>
            <a:ext cx="790135" cy="57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10505D-5B3B-4950-8163-9E62C9473DB7}"/>
              </a:ext>
            </a:extLst>
          </p:cNvPr>
          <p:cNvCxnSpPr/>
          <p:nvPr/>
        </p:nvCxnSpPr>
        <p:spPr>
          <a:xfrm flipH="1">
            <a:off x="3576577" y="1655180"/>
            <a:ext cx="3102015" cy="509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9F1190-9360-4B9E-A194-913ECCE19BF2}"/>
              </a:ext>
            </a:extLst>
          </p:cNvPr>
          <p:cNvCxnSpPr>
            <a:cxnSpLocks/>
          </p:cNvCxnSpPr>
          <p:nvPr/>
        </p:nvCxnSpPr>
        <p:spPr>
          <a:xfrm>
            <a:off x="3368233" y="2541358"/>
            <a:ext cx="1030147" cy="887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845A3A-744C-4059-99D1-07D366E2C02E}"/>
              </a:ext>
            </a:extLst>
          </p:cNvPr>
          <p:cNvCxnSpPr>
            <a:cxnSpLocks/>
          </p:cNvCxnSpPr>
          <p:nvPr/>
        </p:nvCxnSpPr>
        <p:spPr>
          <a:xfrm flipH="1">
            <a:off x="4398381" y="2541358"/>
            <a:ext cx="2893670" cy="887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476C1-90DC-4076-B0EF-98D9628E2FED}"/>
              </a:ext>
            </a:extLst>
          </p:cNvPr>
          <p:cNvCxnSpPr/>
          <p:nvPr/>
        </p:nvCxnSpPr>
        <p:spPr>
          <a:xfrm>
            <a:off x="4676172" y="3735063"/>
            <a:ext cx="790135" cy="57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479D38-4C65-4F8E-AA3D-4713682E754E}"/>
              </a:ext>
            </a:extLst>
          </p:cNvPr>
          <p:cNvCxnSpPr>
            <a:cxnSpLocks/>
          </p:cNvCxnSpPr>
          <p:nvPr/>
        </p:nvCxnSpPr>
        <p:spPr>
          <a:xfrm flipH="1">
            <a:off x="5466307" y="3805892"/>
            <a:ext cx="2115111" cy="51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F66362-3660-40D9-A371-4835EDBA19D5}"/>
              </a:ext>
            </a:extLst>
          </p:cNvPr>
          <p:cNvCxnSpPr/>
          <p:nvPr/>
        </p:nvCxnSpPr>
        <p:spPr>
          <a:xfrm>
            <a:off x="5466307" y="4619860"/>
            <a:ext cx="790135" cy="57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EED543-3754-48F3-B27E-C5182104AA78}"/>
              </a:ext>
            </a:extLst>
          </p:cNvPr>
          <p:cNvCxnSpPr>
            <a:cxnSpLocks/>
          </p:cNvCxnSpPr>
          <p:nvPr/>
        </p:nvCxnSpPr>
        <p:spPr>
          <a:xfrm flipH="1">
            <a:off x="6256443" y="4693534"/>
            <a:ext cx="1892134" cy="517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4068BE-87B5-4FDA-B12A-47706FA0B383}"/>
              </a:ext>
            </a:extLst>
          </p:cNvPr>
          <p:cNvCxnSpPr/>
          <p:nvPr/>
        </p:nvCxnSpPr>
        <p:spPr>
          <a:xfrm flipV="1">
            <a:off x="8148577" y="4693534"/>
            <a:ext cx="185195" cy="1070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F842CDF-AF0F-4174-BF4F-4C4A49B3D8DF}"/>
              </a:ext>
            </a:extLst>
          </p:cNvPr>
          <p:cNvSpPr/>
          <p:nvPr/>
        </p:nvSpPr>
        <p:spPr>
          <a:xfrm>
            <a:off x="1310996" y="5449105"/>
            <a:ext cx="238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old/new</a:t>
            </a:r>
          </a:p>
        </p:txBody>
      </p:sp>
    </p:spTree>
    <p:extLst>
      <p:ext uri="{BB962C8B-B14F-4D97-AF65-F5344CB8AC3E}">
        <p14:creationId xmlns:p14="http://schemas.microsoft.com/office/powerpoint/2010/main" val="4294759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D7D5-1A3E-4799-9348-A44001437EC9}"/>
              </a:ext>
            </a:extLst>
          </p:cNvPr>
          <p:cNvSpPr/>
          <p:nvPr/>
        </p:nvSpPr>
        <p:spPr>
          <a:xfrm>
            <a:off x="1310996" y="377843"/>
            <a:ext cx="7520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Questions to be Answered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B195BB-3BE3-43EF-BF82-CFCAC3D5644F}"/>
              </a:ext>
            </a:extLst>
          </p:cNvPr>
          <p:cNvSpPr/>
          <p:nvPr/>
        </p:nvSpPr>
        <p:spPr>
          <a:xfrm>
            <a:off x="1310996" y="1946119"/>
            <a:ext cx="916947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convert FOL sentences to conjunctive normal form (a.k.a. CNF, clause form):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and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skolemization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unify two argument lists, i.e., how to find their most general unifier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q: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unification</a:t>
            </a:r>
          </a:p>
          <a:p>
            <a:pPr marL="463550" indent="-4635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which two clauses in KB should be resolved next (among all resolvable pairs of clauses)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(search) strategy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/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A90A10-5DEC-4CF2-844E-FECC0176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238927"/>
                <a:ext cx="2548921" cy="830997"/>
              </a:xfrm>
              <a:prstGeom prst="rect">
                <a:avLst/>
              </a:prstGeom>
              <a:blipFill>
                <a:blip r:embed="rId2"/>
                <a:stretch>
                  <a:fillRect l="-3828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1146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DDDD65-546C-4AD4-8177-AE72ABE63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Logic programming: Prolog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7A14F8-EF1E-4EF2-92A4-E720D3489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3892"/>
            <a:ext cx="10515600" cy="500307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= Logic + Control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Basis: backward chaining with Horn clauses + bells &amp; whistles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Widely used in Europe, Japan (basis of 5th Generation project)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Compilation techniques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million LIPS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= set of clauses = head :- literal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criminal(X) :-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(X), weapon(Y), sells(X,Y,Z), hostile(Z).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Depth-first, left-to-right backward chaining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predicates for arithmetic etc., e.g., X is Y*Z+3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predicates that have side effects (e.g., input and output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predicates, assert/retract predicates)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Closed-world assumption ("negation as failure")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given alive(X) :- not dead(X).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alive(joe) succeeds if dead(joe) fails</a:t>
            </a:r>
          </a:p>
        </p:txBody>
      </p:sp>
    </p:spTree>
    <p:extLst>
      <p:ext uri="{BB962C8B-B14F-4D97-AF65-F5344CB8AC3E}">
        <p14:creationId xmlns:p14="http://schemas.microsoft.com/office/powerpoint/2010/main" val="2409659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C201F4E-4712-4F00-8252-18B7DDCC9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621" y="18255"/>
            <a:ext cx="6699422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Prolog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8378331-CA25-44D4-95A6-5153BE1FA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546" y="1343818"/>
            <a:ext cx="10538254" cy="483314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Appending two lists to produce a third: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append([],Y,Y).                         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append([X|L],Y,[X|Z]) :- append(L,Y,Z). 
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query:   	append(A,B,[1,2]) ?            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answers: 	A=[]    B=[1,2]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A=[1]   B=[2]
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A=[1,2] B=[]
</a:t>
            </a:r>
          </a:p>
        </p:txBody>
      </p:sp>
    </p:spTree>
    <p:extLst>
      <p:ext uri="{BB962C8B-B14F-4D97-AF65-F5344CB8AC3E}">
        <p14:creationId xmlns:p14="http://schemas.microsoft.com/office/powerpoint/2010/main" val="17761335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E3B757-D15A-4E60-944F-689EAE48C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Resolution: brief summary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3E2DD95-8900-45AC-87AB-4C586C42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32500"/>
            <a:ext cx="10515600" cy="53907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first-order version: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Unify(l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clauses are assumed to be standardized apart so that they share no variables.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with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{x/Ken}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resolution steps to CNF(KB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complete for FOL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4CC06C94-31D9-411F-9ADD-E99D01776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552" y="490563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3D1D07B3-C069-4942-9CA1-BCF4674E8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110946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65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1E9AF10-B062-4E6B-87C0-1C90D8C6C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194" y="18255"/>
            <a:ext cx="6798276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Conversion to CNF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1B3FBE-1D3F-4B8E-BF0B-677A8BB9F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1194" y="1343818"/>
            <a:ext cx="10342606" cy="48331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who loves all animals is loved by someone: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  <a:p>
            <a:pPr lvl="4">
              <a:lnSpc>
                <a:spcPct val="80000"/>
              </a:lnSpc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Eliminate biconditionals and implications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Move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inwards: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≡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≡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
</a:t>
            </a:r>
          </a:p>
        </p:txBody>
      </p:sp>
    </p:spTree>
    <p:extLst>
      <p:ext uri="{BB962C8B-B14F-4D97-AF65-F5344CB8AC3E}">
        <p14:creationId xmlns:p14="http://schemas.microsoft.com/office/powerpoint/2010/main" val="256933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590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B3B3B6C-488C-4719-9B37-2D48B4B0A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8046308" cy="121742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Conversion to CNF contd.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FC74757-4C98-46F8-90E5-B376E0488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71862"/>
            <a:ext cx="10258168" cy="5427791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 variables: each quantifier should use a different one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
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Skolemize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more general form of existential instantiation.</a:t>
            </a:r>
          </a:p>
          <a:p>
            <a:pPr marL="457200" lvl="1" indent="-4572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Each existential variable is replaced by a </a:t>
            </a:r>
            <a:r>
              <a:rPr lang="en-US" altLang="en-US" sz="2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Skolem</a:t>
            </a:r>
            <a:r>
              <a:rPr lang="en-US" alt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enclosing universally quantified variables:
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09800" lvl="4" indent="-381000">
              <a:lnSpc>
                <a:spcPct val="80000"/>
              </a:lnSpc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5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universal quantifiers: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 Distribute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
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</p:txBody>
      </p:sp>
    </p:spTree>
    <p:extLst>
      <p:ext uri="{BB962C8B-B14F-4D97-AF65-F5344CB8AC3E}">
        <p14:creationId xmlns:p14="http://schemas.microsoft.com/office/powerpoint/2010/main" val="37202152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9EBC865-0C5E-464E-9B2E-1C9B3BAAD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324" y="204487"/>
            <a:ext cx="8822724" cy="78405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Resolution proof: definite clauses</a:t>
            </a:r>
          </a:p>
        </p:txBody>
      </p:sp>
      <p:pic>
        <p:nvPicPr>
          <p:cNvPr id="45060" name="Picture 4" descr="crime-resolution">
            <a:extLst>
              <a:ext uri="{FF2B5EF4-FFF2-40B4-BE49-F238E27FC236}">
                <a16:creationId xmlns:a16="http://schemas.microsoft.com/office/drawing/2014/main" id="{35A83BDE-447B-4593-8242-783B4101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6" y="1018831"/>
            <a:ext cx="9420661" cy="56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67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7508</Words>
  <Application>Microsoft Office PowerPoint</Application>
  <PresentationFormat>Widescreen</PresentationFormat>
  <Paragraphs>718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Calibri Light</vt:lpstr>
      <vt:lpstr>Cambria Math</vt:lpstr>
      <vt:lpstr>Symbol</vt:lpstr>
      <vt:lpstr>Times New Roman</vt:lpstr>
      <vt:lpstr>TimesNewRomanPS-BoldMT</vt:lpstr>
      <vt:lpstr>TimesNewRomanPSMT</vt:lpstr>
      <vt:lpstr>Office Theme</vt:lpstr>
      <vt:lpstr>Chapter 09</vt:lpstr>
      <vt:lpstr>Outline</vt:lpstr>
      <vt:lpstr>PowerPoint Presentation</vt:lpstr>
      <vt:lpstr>PowerPoint Presentation</vt:lpstr>
      <vt:lpstr>PowerPoint Presentation</vt:lpstr>
      <vt:lpstr>Equality</vt:lpstr>
      <vt:lpstr>Using FOL</vt:lpstr>
      <vt:lpstr>Using FOL</vt:lpstr>
      <vt:lpstr>PowerPoint Presentation</vt:lpstr>
      <vt:lpstr>Universal instantiation (UI)</vt:lpstr>
      <vt:lpstr>Universal instantiation (UI)</vt:lpstr>
      <vt:lpstr>Existential instantiation (EI)</vt:lpstr>
      <vt:lpstr>Existential instantiation (EI)</vt:lpstr>
      <vt:lpstr>Reduction to propositional inference (Propositionalization)</vt:lpstr>
      <vt:lpstr>Reduction to propositional inference (Propositionalization)</vt:lpstr>
      <vt:lpstr>Reduction to propositional inference (Propositionalization)</vt:lpstr>
      <vt:lpstr>Reduction to propositional inference (Propositionalization)</vt:lpstr>
      <vt:lpstr>PowerPoint Presentation</vt:lpstr>
      <vt:lpstr>Problems with Propositionalization</vt:lpstr>
      <vt:lpstr>Problems with Propositionalization</vt:lpstr>
      <vt:lpstr>PowerPoint Presentation</vt:lpstr>
      <vt:lpstr>PowerPoint Presentation</vt:lpstr>
      <vt:lpstr>PowerPoint Presentation</vt:lpstr>
      <vt:lpstr>Generalized Modus Ponens (GMP)</vt:lpstr>
      <vt:lpstr>Generalized Modus Ponens (GMP)</vt:lpstr>
      <vt:lpstr>Soundness of GMP</vt:lpstr>
      <vt:lpstr>PowerPoint Presentation</vt:lpstr>
      <vt:lpstr>PowerPoint Presentation</vt:lpstr>
      <vt:lpstr>Unification</vt:lpstr>
      <vt:lpstr>Unification</vt:lpstr>
      <vt:lpstr>Unification</vt:lpstr>
      <vt:lpstr>Unification</vt:lpstr>
      <vt:lpstr>Unification</vt:lpstr>
      <vt:lpstr>Unification</vt:lpstr>
      <vt:lpstr>Unification</vt:lpstr>
      <vt:lpstr>PowerPoint Presentation</vt:lpstr>
      <vt:lpstr>The unification algorithm</vt:lpstr>
      <vt:lpstr>The unification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knowledge base</vt:lpstr>
      <vt:lpstr>Example knowledge base contd.</vt:lpstr>
      <vt:lpstr>PowerPoint Presentation</vt:lpstr>
      <vt:lpstr>PowerPoint Presentation</vt:lpstr>
      <vt:lpstr>Forward chaining algorithm</vt:lpstr>
      <vt:lpstr>PowerPoint Presentation</vt:lpstr>
      <vt:lpstr>Forward chaining proof</vt:lpstr>
      <vt:lpstr>Forward chaining proof</vt:lpstr>
      <vt:lpstr>Forward chaining proof</vt:lpstr>
      <vt:lpstr>PowerPoint Presentation</vt:lpstr>
      <vt:lpstr>PowerPoint Presentation</vt:lpstr>
      <vt:lpstr>Properties of forward chaining</vt:lpstr>
      <vt:lpstr>Efficiency of forward chaining</vt:lpstr>
      <vt:lpstr>Hard matching example</vt:lpstr>
      <vt:lpstr>Backward chaining algorithm</vt:lpstr>
      <vt:lpstr>PowerPoint Presentation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PowerPoint Presentation</vt:lpstr>
      <vt:lpstr>Properties of backward chaining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 programming: Prolog</vt:lpstr>
      <vt:lpstr>Prolog</vt:lpstr>
      <vt:lpstr>Resolution: brief summary</vt:lpstr>
      <vt:lpstr>Conversion to CNF</vt:lpstr>
      <vt:lpstr>Conversion to CNF contd.</vt:lpstr>
      <vt:lpstr>Resolution proof: definite clauses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162</cp:revision>
  <cp:lastPrinted>2022-03-17T17:09:48Z</cp:lastPrinted>
  <dcterms:created xsi:type="dcterms:W3CDTF">2016-10-13T00:10:31Z</dcterms:created>
  <dcterms:modified xsi:type="dcterms:W3CDTF">2022-03-17T17:18:22Z</dcterms:modified>
</cp:coreProperties>
</file>