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93" r:id="rId6"/>
    <p:sldId id="260" r:id="rId7"/>
    <p:sldId id="394" r:id="rId8"/>
    <p:sldId id="261" r:id="rId9"/>
    <p:sldId id="262" r:id="rId10"/>
    <p:sldId id="263" r:id="rId11"/>
    <p:sldId id="395" r:id="rId12"/>
    <p:sldId id="264" r:id="rId13"/>
    <p:sldId id="396" r:id="rId14"/>
    <p:sldId id="397" r:id="rId15"/>
    <p:sldId id="398" r:id="rId16"/>
    <p:sldId id="399" r:id="rId17"/>
    <p:sldId id="401" r:id="rId18"/>
    <p:sldId id="400" r:id="rId19"/>
    <p:sldId id="269" r:id="rId20"/>
    <p:sldId id="374" r:id="rId21"/>
    <p:sldId id="375" r:id="rId22"/>
    <p:sldId id="376" r:id="rId23"/>
    <p:sldId id="377" r:id="rId24"/>
    <p:sldId id="402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0" r:id="rId53"/>
    <p:sldId id="391" r:id="rId54"/>
    <p:sldId id="392" r:id="rId55"/>
    <p:sldId id="285" r:id="rId56"/>
    <p:sldId id="286" r:id="rId57"/>
    <p:sldId id="287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  <p:sldId id="300" r:id="rId71"/>
    <p:sldId id="301" r:id="rId72"/>
    <p:sldId id="302" r:id="rId73"/>
    <p:sldId id="303" r:id="rId74"/>
    <p:sldId id="304" r:id="rId75"/>
    <p:sldId id="305" r:id="rId76"/>
    <p:sldId id="306" r:id="rId77"/>
    <p:sldId id="307" r:id="rId78"/>
    <p:sldId id="308" r:id="rId79"/>
    <p:sldId id="309" r:id="rId80"/>
    <p:sldId id="310" r:id="rId81"/>
    <p:sldId id="311" r:id="rId82"/>
    <p:sldId id="312" r:id="rId83"/>
    <p:sldId id="313" r:id="rId84"/>
    <p:sldId id="314" r:id="rId85"/>
    <p:sldId id="315" r:id="rId86"/>
    <p:sldId id="316" r:id="rId87"/>
    <p:sldId id="317" r:id="rId88"/>
    <p:sldId id="318" r:id="rId89"/>
    <p:sldId id="319" r:id="rId90"/>
    <p:sldId id="320" r:id="rId91"/>
    <p:sldId id="321" r:id="rId92"/>
    <p:sldId id="322" r:id="rId93"/>
    <p:sldId id="323" r:id="rId94"/>
    <p:sldId id="324" r:id="rId95"/>
    <p:sldId id="325" r:id="rId96"/>
    <p:sldId id="326" r:id="rId97"/>
    <p:sldId id="327" r:id="rId98"/>
    <p:sldId id="328" r:id="rId99"/>
    <p:sldId id="329" r:id="rId100"/>
    <p:sldId id="330" r:id="rId101"/>
    <p:sldId id="331" r:id="rId102"/>
    <p:sldId id="332" r:id="rId103"/>
    <p:sldId id="333" r:id="rId104"/>
    <p:sldId id="334" r:id="rId105"/>
    <p:sldId id="335" r:id="rId106"/>
    <p:sldId id="336" r:id="rId107"/>
    <p:sldId id="337" r:id="rId108"/>
    <p:sldId id="338" r:id="rId109"/>
    <p:sldId id="339" r:id="rId110"/>
    <p:sldId id="340" r:id="rId111"/>
    <p:sldId id="341" r:id="rId112"/>
    <p:sldId id="342" r:id="rId113"/>
    <p:sldId id="343" r:id="rId114"/>
    <p:sldId id="344" r:id="rId115"/>
    <p:sldId id="345" r:id="rId116"/>
    <p:sldId id="346" r:id="rId117"/>
    <p:sldId id="347" r:id="rId118"/>
    <p:sldId id="348" r:id="rId119"/>
    <p:sldId id="349" r:id="rId120"/>
    <p:sldId id="350" r:id="rId121"/>
    <p:sldId id="351" r:id="rId122"/>
    <p:sldId id="352" r:id="rId123"/>
    <p:sldId id="353" r:id="rId124"/>
    <p:sldId id="354" r:id="rId125"/>
    <p:sldId id="355" r:id="rId126"/>
    <p:sldId id="356" r:id="rId127"/>
    <p:sldId id="357" r:id="rId128"/>
    <p:sldId id="358" r:id="rId129"/>
    <p:sldId id="359" r:id="rId130"/>
    <p:sldId id="360" r:id="rId131"/>
    <p:sldId id="361" r:id="rId132"/>
    <p:sldId id="362" r:id="rId133"/>
    <p:sldId id="363" r:id="rId134"/>
    <p:sldId id="364" r:id="rId135"/>
    <p:sldId id="365" r:id="rId136"/>
    <p:sldId id="366" r:id="rId137"/>
    <p:sldId id="367" r:id="rId138"/>
    <p:sldId id="368" r:id="rId139"/>
    <p:sldId id="369" r:id="rId140"/>
    <p:sldId id="370" r:id="rId141"/>
    <p:sldId id="371" r:id="rId142"/>
    <p:sldId id="372" r:id="rId143"/>
    <p:sldId id="373" r:id="rId1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26F8"/>
    <a:srgbClr val="382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1624041-E062-47B7-BE33-047854C18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339" y="1215041"/>
            <a:ext cx="10515600" cy="55513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Herbrand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(1930). If a sentence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entailed by an FOL KB, it is entailed by a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subset of the propositionalized KB
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For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to ∞ do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create a propositional KB by instantiating with depth - n of nesting among its ground terms substitution with function symbol until we are able to construct a propositional proof of the entailed sentence. i.e., to see if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entailed by this KB
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works if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entailed, loops if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entailed since when the KB includes a function symbol, the set of possible ground-term substitutions is infinite. E.g., Father(Father(… (Father(John))…))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Theorem: Both Turing (1936) and Church (1936) proved: the question of entailment 	     for FOL is </a:t>
            </a:r>
            <a:r>
              <a:rPr lang="en-US" altLang="en-US" sz="2400" dirty="0" err="1">
                <a:solidFill>
                  <a:srgbClr val="382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semidecidable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(algorithms exist that say yes to every entailed sentence, but no algorithm exists that also says no to every non-entailed sentence.)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1183215-C7BA-4850-83E1-C598594E0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339" y="245887"/>
            <a:ext cx="9887465" cy="96915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Reduction to propositional inference (</a:t>
            </a:r>
            <a:r>
              <a:rPr lang="en-US" altLang="en-US" sz="3200" dirty="0" err="1">
                <a:latin typeface="+mn-lt"/>
              </a:rPr>
              <a:t>Propositionalization</a:t>
            </a:r>
            <a:r>
              <a:rPr lang="en-US" altLang="en-US" sz="32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873239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86173-8597-41E0-9B66-83A9DC618CD3}"/>
              </a:ext>
            </a:extLst>
          </p:cNvPr>
          <p:cNvSpPr/>
          <p:nvPr/>
        </p:nvSpPr>
        <p:spPr>
          <a:xfrm>
            <a:off x="1188611" y="570582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Automated inference for FOL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7FB6B0-8DCC-40D5-A434-314A85B72FF1}"/>
              </a:ext>
            </a:extLst>
          </p:cNvPr>
          <p:cNvSpPr/>
          <p:nvPr/>
        </p:nvSpPr>
        <p:spPr>
          <a:xfrm>
            <a:off x="1128670" y="1594444"/>
            <a:ext cx="99346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inference using FOL is harder than PL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can potentially take on an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possible values from their domains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 there are potentially an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ways to apply the Universal Elimination rule of inference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Godel's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Completeness Theorem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 that FOL entailment is only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semidecidable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sentence is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 set of axioms, there is a procedure that will determine this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sentence is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then there is no guarantee that a procedure will ever determine this —i.e., it </a:t>
            </a:r>
            <a:r>
              <a:rPr lang="en-US" sz="2400" b="1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never halt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884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13820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22004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801A71-F75F-4396-AC1F-043145734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491151" cy="115563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Problems with </a:t>
            </a:r>
            <a:r>
              <a:rPr lang="en-US" altLang="en-US" sz="3200" dirty="0" err="1">
                <a:latin typeface="+mn-lt"/>
              </a:rPr>
              <a:t>Propositionalization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3FF2413-9078-49BE-93EE-A3A5038E9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43818"/>
            <a:ext cx="10319951" cy="5020018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Propositionalization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seems to generate lots of irrelevant sentences.</a:t>
            </a:r>
          </a:p>
          <a:p>
            <a:pPr marL="457200" indent="-457200"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from the KB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Brother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seems obvious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but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propositionalization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produces lots of facts such as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are irrelevant</a:t>
            </a:r>
          </a:p>
          <a:p>
            <a:pPr marL="457200" indent="-457200"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predicates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constants, there are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p·n</a:t>
            </a:r>
            <a:r>
              <a:rPr lang="en-US" alt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instantiations.</a:t>
            </a:r>
          </a:p>
        </p:txBody>
      </p:sp>
    </p:spTree>
    <p:extLst>
      <p:ext uri="{BB962C8B-B14F-4D97-AF65-F5344CB8AC3E}">
        <p14:creationId xmlns:p14="http://schemas.microsoft.com/office/powerpoint/2010/main" val="244105464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0709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98102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58767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8946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47800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4752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8016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34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82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D801A71-F75F-4396-AC1F-043145734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491151" cy="115563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Problems with </a:t>
            </a:r>
            <a:r>
              <a:rPr lang="en-US" altLang="en-US" sz="3200" dirty="0" err="1">
                <a:latin typeface="+mn-lt"/>
              </a:rPr>
              <a:t>Propositionalization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3FF2413-9078-49BE-93EE-A3A5038E9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54914"/>
            <a:ext cx="10319951" cy="546945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First-Order Inference Rule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from the KB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-457200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Brother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inference of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sentences as follows: We can conclude that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true.  King(John) states that John is a king. John is greedy because everyone is greedy.  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substitution ground terms for variables, {x/John, y/John} to the implication sentences: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Substitute y/John in the FO sentence 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yield Greedy(John) which is true, because everyone is greedy.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Substitute x/John in the FO sentence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obtain King(John)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Greedy(John)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Evil(John). King(John) is given in the KB to be true.  That is, true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true 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Evil(John). Thus we conclude that Evil(John) is true.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7740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53784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35249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604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29044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40680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2985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5028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76540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602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03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281AB2-B611-4305-B24A-FBD4F7537487}"/>
              </a:ext>
            </a:extLst>
          </p:cNvPr>
          <p:cNvSpPr/>
          <p:nvPr/>
        </p:nvSpPr>
        <p:spPr>
          <a:xfrm>
            <a:off x="1122744" y="570582"/>
            <a:ext cx="6516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Generalized Modus Ponens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1B07BDD-AC24-4845-B89D-D8EA78EE9059}"/>
                  </a:ext>
                </a:extLst>
              </p:cNvPr>
              <p:cNvSpPr/>
              <p:nvPr/>
            </p:nvSpPr>
            <p:spPr>
              <a:xfrm>
                <a:off x="1219199" y="1600883"/>
                <a:ext cx="10112416" cy="4124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Modus Ponens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⊨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Generalized Modus Ponens (GMP) extends this to rules in FOL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Combines And-Introduction, Universal-Elimination, and Modus Ponens, e.g.,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P(c) and Q(c)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P(x)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Q(x)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R(x)  derive R(c)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deal with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than one condition on left side of rule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1B07BDD-AC24-4845-B89D-D8EA78EE9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1600883"/>
                <a:ext cx="10112416" cy="4124206"/>
              </a:xfrm>
              <a:prstGeom prst="rect">
                <a:avLst/>
              </a:prstGeom>
              <a:blipFill>
                <a:blip r:embed="rId2"/>
                <a:stretch>
                  <a:fillRect l="-784" t="-1183" r="-663" b="-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F718CD-9FD6-4BAD-B067-C215A2D95614}"/>
                  </a:ext>
                </a:extLst>
              </p:cNvPr>
              <p:cNvSpPr/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F718CD-9FD6-4BAD-B067-C215A2D956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  <a:blipFill>
                <a:blip r:embed="rId3"/>
                <a:stretch>
                  <a:fillRect l="-3456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40467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38626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62964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6234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48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281AB2-B611-4305-B24A-FBD4F7537487}"/>
              </a:ext>
            </a:extLst>
          </p:cNvPr>
          <p:cNvSpPr/>
          <p:nvPr/>
        </p:nvSpPr>
        <p:spPr>
          <a:xfrm>
            <a:off x="1111213" y="292790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Generalized Modus Ponens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B07BDD-AC24-4845-B89D-D8EA78EE9059}"/>
              </a:ext>
            </a:extLst>
          </p:cNvPr>
          <p:cNvSpPr/>
          <p:nvPr/>
        </p:nvSpPr>
        <p:spPr>
          <a:xfrm>
            <a:off x="1223058" y="1207343"/>
            <a:ext cx="97458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case: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sentences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 sentence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 are atomic sentences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subst(θ,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subst(θ,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i=1,...,N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 new sentence: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(θ, α) denotes the result of applying a set of substitutions defined by θ to the sentence α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substitution list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= {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means to replace all occurrences of variable symbol vi by term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Substitutions made in left-to-right order in the 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({x/Cheese, y/Mickey}, eats(y, x)) = eats(Mickey, Cheese)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6B72A-88DD-4583-840B-9D8A0651DBEC}"/>
                  </a:ext>
                </a:extLst>
              </p:cNvPr>
              <p:cNvSpPr/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6B72A-88DD-4583-840B-9D8A0651D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668" y="238926"/>
                <a:ext cx="2643672" cy="830997"/>
              </a:xfrm>
              <a:prstGeom prst="rect">
                <a:avLst/>
              </a:prstGeom>
              <a:blipFill>
                <a:blip r:embed="rId2"/>
                <a:stretch>
                  <a:fillRect l="-3456" t="-729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99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7F1502-B621-4F06-9EA5-D43D0B7AE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767" y="128091"/>
            <a:ext cx="6983627" cy="83348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Generalized Modus Ponens (GMP)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AFEBEC5-7B81-4BBE-B2CD-8507245E2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1767" y="1242561"/>
            <a:ext cx="10515600" cy="526945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atomic sentences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and q where there is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that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all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…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(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q)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 n+1 premises to this rule: the n atomic sentences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 and the one implication. The conclusion is the result of applying the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consequent q. 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{x/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John,y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/John} 	q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q) is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1E048392-AE65-444C-9CA2-E483A8BD9E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1061" y="2471351"/>
            <a:ext cx="4834582" cy="119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6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7F1502-B621-4F06-9EA5-D43D0B7AE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767" y="128091"/>
            <a:ext cx="6983627" cy="83348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Generalized Modus Ponens (GMP)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AFEBEC5-7B81-4BBE-B2CD-8507245E2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1767" y="1304344"/>
            <a:ext cx="10515600" cy="526945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atomic sentences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and q where there is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that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all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… 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(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GMP used with KB of </a:t>
            </a:r>
            <a:r>
              <a:rPr lang="en-US" altLang="en-US" sz="2400" dirty="0">
                <a:solidFill>
                  <a:srgbClr val="382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clauses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3829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positive literal)</a:t>
            </a:r>
          </a:p>
          <a:p>
            <a:pPr marL="457200" indent="-457200">
              <a:lnSpc>
                <a:spcPct val="9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variables assumed universally quantified</a:t>
            </a: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1E048392-AE65-444C-9CA2-E483A8BD9E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1061" y="2471351"/>
            <a:ext cx="4834582" cy="119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5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25592C8-A373-4947-BE0E-D3AB33C0C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7757" y="178569"/>
            <a:ext cx="6983627" cy="105371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Soundness of GMP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>
                <a:extLst>
                  <a:ext uri="{FF2B5EF4-FFF2-40B4-BE49-F238E27FC236}">
                    <a16:creationId xmlns:a16="http://schemas.microsoft.com/office/drawing/2014/main" id="{A5E68A64-BD88-4900-899D-A963B15757C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07757" y="1135123"/>
                <a:ext cx="8686800" cy="5544307"/>
              </a:xfrm>
            </p:spPr>
            <p:txBody>
              <a:bodyPr>
                <a:noAutofit/>
              </a:bodyPr>
              <a:lstStyle/>
              <a:p>
                <a:pPr marL="533400" indent="-5334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show that </a:t>
                </a:r>
              </a:p>
              <a:p>
                <a:pPr marL="533400" indent="-53340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', …,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', 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q)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SUBST(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q) </a:t>
                </a:r>
              </a:p>
              <a:p>
                <a:pPr marL="533400" indent="-53340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3400" indent="-5334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provided that SUBST(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') = SUBST(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all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3400" indent="-53340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33400" indent="-533400">
                  <a:lnSpc>
                    <a:spcPct val="8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Lemma: For any sentence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SUBST(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p) by Universal Instantiation (UI)</a:t>
                </a:r>
              </a:p>
              <a:p>
                <a:pPr marL="533400" indent="-533400">
                  <a:lnSpc>
                    <a:spcPct val="80000"/>
                  </a:lnSpc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00000"/>
                  </a:lnSpc>
                  <a:buFontTx/>
                  <a:buAutoNum type="arabicPeriod"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q)) = (SUBST(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q)</a:t>
                </a:r>
              </a:p>
              <a:p>
                <a:pPr marL="914400" lvl="1" indent="-457200">
                  <a:lnSpc>
                    <a:spcPct val="100000"/>
                  </a:lnSpc>
                  <a:buFontTx/>
                  <a:buAutoNum type="arabicPeriod"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'; …;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') </a:t>
                </a:r>
              </a:p>
              <a:p>
                <a:pPr marL="914400" lvl="1" indent="-457200">
                  <a:lnSpc>
                    <a:spcPct val="100000"/>
                  </a:lnSpc>
                  <a:buFontTx/>
                  <a:buAutoNum type="arabicPeriod"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1 and 2, SUBST(</a:t>
                </a:r>
                <a:r>
                  <a:rPr lang="el-G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q) follows by ordinary Modus Ponens</a:t>
                </a:r>
              </a:p>
            </p:txBody>
          </p:sp>
        </mc:Choice>
        <mc:Fallback xmlns="">
          <p:sp>
            <p:nvSpPr>
              <p:cNvPr id="20483" name="Rectangle 3">
                <a:extLst>
                  <a:ext uri="{FF2B5EF4-FFF2-40B4-BE49-F238E27FC236}">
                    <a16:creationId xmlns:a16="http://schemas.microsoft.com/office/drawing/2014/main" id="{A5E68A64-BD88-4900-899D-A963B15757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07757" y="1135123"/>
                <a:ext cx="8686800" cy="5544307"/>
              </a:xfrm>
              <a:blipFill>
                <a:blip r:embed="rId2"/>
                <a:stretch>
                  <a:fillRect l="-982" t="-879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938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216BAEB-6394-480A-AA97-C37F65C76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311" y="218280"/>
            <a:ext cx="5797378" cy="92551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Unification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71985BC-260F-4364-B9E5-C6F574C14A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311" y="1143792"/>
            <a:ext cx="10515600" cy="5495927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{x/John,  y/John} works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Knows(John, x) to be “whom does John know?); Knows(y, Bill) means “everyone knows Bill”, etc. Find all the sentences in KB that unify with Knows(John).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Knows(y, Mother(y))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Knows(x,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6C0B05E6-7DC3-4726-B6B5-493FDFFCC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1854" y="4365281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550DA908-367C-450E-B1A5-9FD232F42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416" y="436528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192287C0-685C-4F97-99AE-757EBF6DC7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2611" y="436528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3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D1703FD8-E7B2-4AFF-AD96-992B21868D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Inference in first-order logic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18C16BF-B3F4-46C6-871F-8E4B3C1A2F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Chapter 9</a:t>
            </a:r>
          </a:p>
        </p:txBody>
      </p:sp>
    </p:spTree>
    <p:extLst>
      <p:ext uri="{BB962C8B-B14F-4D97-AF65-F5344CB8AC3E}">
        <p14:creationId xmlns:p14="http://schemas.microsoft.com/office/powerpoint/2010/main" val="253826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19255CC-DC81-4D75-9DC7-1D5DD3D5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341076" cy="92551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3297CBB-6662-4E64-923B-675DDFA3F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53331"/>
            <a:ext cx="10515600" cy="5135112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{x/John, y/John} works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Knows(John, x) 	Knows(John, Jane)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Knows(John, x)	Knows(y,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Knows(John, x) 	Knows(y, Mother(y))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Knows(John, x)	Knows(x,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61D217DB-4735-4597-9D46-C73299C0C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4470" y="3793524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Line 5">
            <a:extLst>
              <a:ext uri="{FF2B5EF4-FFF2-40B4-BE49-F238E27FC236}">
                <a16:creationId xmlns:a16="http://schemas.microsoft.com/office/drawing/2014/main" id="{DB75DD38-8714-4B27-91CF-9AAC91045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8605" y="3429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>
            <a:extLst>
              <a:ext uri="{FF2B5EF4-FFF2-40B4-BE49-F238E27FC236}">
                <a16:creationId xmlns:a16="http://schemas.microsoft.com/office/drawing/2014/main" id="{9D1351CD-FB20-42FB-8B81-062632E7F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6945" y="341046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43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548F507-1EFF-41C7-ACF7-DF1DABE5C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22237"/>
            <a:ext cx="4438135" cy="116840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  <a:endParaRPr lang="en-US" altLang="en-US" sz="3200" dirty="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6ADF27B-1511-48EC-A31C-F991170C8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58862"/>
            <a:ext cx="10515600" cy="541608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John,y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/John} works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	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{x/Bill, y/John}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Knows(y, Mother(y))	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Knows(x,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0FD56E25-FE59-4849-A217-638477198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2049" y="3612292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8C9E7AFA-9200-4EFC-A256-A599AC2F1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4205" y="3581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6">
            <a:extLst>
              <a:ext uri="{FF2B5EF4-FFF2-40B4-BE49-F238E27FC236}">
                <a16:creationId xmlns:a16="http://schemas.microsoft.com/office/drawing/2014/main" id="{422071E3-5388-4FD7-B642-9CE6E72FB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9043" y="3581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8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5A37F9-6C60-4EF2-93F7-A5318C232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413422" cy="92551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8165E67-F2A9-464B-B619-D56C68878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0639"/>
            <a:ext cx="10515600" cy="534494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{x/John, y/John} works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           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{x/Bill, y/John}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Knows(y, Mother(y))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{y/John, x/Mother(John)}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 ,x)	Knows(x, Bill) 		</a:t>
            </a:r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endParaRPr lang="en-US" altLang="en-US" sz="24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811D28D1-96FF-4D08-BEAA-383599C04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8523" y="3867665"/>
            <a:ext cx="889892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DEE65566-D5E8-4BC0-AEDE-BC82CBB4F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6562" y="342282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55E15F8A-40FF-4A68-9284-58924FBE7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9616" y="342282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8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0D3F110-EB5D-4C0A-B0F7-08AD03E69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1855"/>
            <a:ext cx="5958015" cy="91440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25C7647-F2D9-4462-85B0-97D4F9C5C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124" y="1307027"/>
            <a:ext cx="10319951" cy="5299118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get the inference immediately if we can find a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Greedy(x)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Greedy(y)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John,y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/John} works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{x/Bill, y/John}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 x) 	Knows(y, Mother(y))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{y/John, x/Mother(John)}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Knows(x, Bill)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{fail}
</a:t>
            </a:r>
          </a:p>
          <a:p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Standardizing apart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eliminates overlap of variables, e.g., Knows(z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Bill)</a:t>
            </a:r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D7DE70EF-3709-427B-9E30-4CD7130A9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9757" y="3429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5A4C3DD3-2B04-494F-937D-15B7B0C44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3060" y="34290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F9A42E2E-63E0-4581-B3E8-F2C212DB3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687" y="354433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0483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0D3F110-EB5D-4C0A-B0F7-08AD03E69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1855"/>
            <a:ext cx="5958015" cy="91440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25C7647-F2D9-4462-85B0-97D4F9C5C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6024" y="1166256"/>
            <a:ext cx="10319951" cy="5691744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SUBST(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p 			q	 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 	Knows(John, Jane)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{x/Jane}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Knows(y, Bill)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{x/Bill, y/John}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 x) 	Knows(y, Mother(y))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{y/John, x/Mother(John)}</a:t>
            </a:r>
          </a:p>
          <a:p>
            <a:pP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Knows(John, x)	Knows(x, Bill) 	    </a:t>
            </a: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{fail}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Knows(x, Bill)  means “everyone knows Bill.”  so, it can infer that “John knows Bill.”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is that the two sentences happen to use the same variable name x for different objects.</a:t>
            </a:r>
          </a:p>
          <a:p>
            <a:pPr marL="457200" indent="-457200"/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Standardizing apart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eliminates overlap of variables, e.g., rename x as a new variable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Knows(x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Bill) without changing its meanings.</a:t>
            </a: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UNIFY(Knows(John, x), Knows(x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Bill) ) = {x/Bill, x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/John}</a:t>
            </a:r>
          </a:p>
        </p:txBody>
      </p:sp>
      <p:sp>
        <p:nvSpPr>
          <p:cNvPr id="51204" name="Line 4">
            <a:extLst>
              <a:ext uri="{FF2B5EF4-FFF2-40B4-BE49-F238E27FC236}">
                <a16:creationId xmlns:a16="http://schemas.microsoft.com/office/drawing/2014/main" id="{D7DE70EF-3709-427B-9E30-4CD7130A95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1476" y="2125360"/>
            <a:ext cx="8631194" cy="486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5">
            <a:extLst>
              <a:ext uri="{FF2B5EF4-FFF2-40B4-BE49-F238E27FC236}">
                <a16:creationId xmlns:a16="http://schemas.microsoft.com/office/drawing/2014/main" id="{5A4C3DD3-2B04-494F-937D-15B7B0C44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271" y="213553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Line 6">
            <a:extLst>
              <a:ext uri="{FF2B5EF4-FFF2-40B4-BE49-F238E27FC236}">
                <a16:creationId xmlns:a16="http://schemas.microsoft.com/office/drawing/2014/main" id="{F9A42E2E-63E0-4581-B3E8-F2C212DB3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1466" y="213553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256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5480EEF-5724-420D-BABD-46ED5D830B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692" y="116016"/>
            <a:ext cx="4895335" cy="113004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Unification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B11CFFF-51CE-4BF8-BDDF-528FA08FC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692" y="1154476"/>
            <a:ext cx="9207844" cy="5488653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unify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Knows(John, x)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Knows(y, z)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{y/John, x/z } or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{y/John, x/John, z/John}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unifier is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general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second, because it  places fewer restriction on the values of the variables.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unifiable pair of express, there is a single </a:t>
            </a:r>
            <a:r>
              <a:rPr lang="en-US" altLang="en-US" sz="2400" dirty="0">
                <a:solidFill>
                  <a:srgbClr val="6C26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general unifier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(MGU) that is unique up to renaming and substitution of variables.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{y/John} and  {x/John} are equivalent.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{x/John, y/John} and { x/John, y/z } are equivalent. </a:t>
            </a:r>
          </a:p>
          <a:p>
            <a:pPr marL="914400" lvl="1" indent="-4572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case, it is { y/John, x/z }.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MGU = { y/John, x/z }</a:t>
            </a:r>
          </a:p>
        </p:txBody>
      </p:sp>
    </p:spTree>
    <p:extLst>
      <p:ext uri="{BB962C8B-B14F-4D97-AF65-F5344CB8AC3E}">
        <p14:creationId xmlns:p14="http://schemas.microsoft.com/office/powerpoint/2010/main" val="1000917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D72841-159E-41E7-BBFE-8795FD14A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unification algorithm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49DE1AA4-3744-490A-9688-B4F3C76D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7083" r="8594" b="19792"/>
          <a:stretch>
            <a:fillRect/>
          </a:stretch>
        </p:blipFill>
        <p:spPr bwMode="auto">
          <a:xfrm>
            <a:off x="2057400" y="1600201"/>
            <a:ext cx="80772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17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12AF263-0651-4E07-BF4B-53F00B7D36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unification algorithm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7641DA3D-73B5-410B-A0C1-2633F7CF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50000" r="8984" b="14583"/>
          <a:stretch>
            <a:fillRect/>
          </a:stretch>
        </p:blipFill>
        <p:spPr bwMode="auto">
          <a:xfrm>
            <a:off x="1981200" y="1447801"/>
            <a:ext cx="82296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88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7F1502-B621-4F06-9EA5-D43D0B7AE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Generalized Modus Ponens (GMP)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AFEBEC5-7B81-4BBE-B2CD-8507245E2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p</a:t>
            </a:r>
            <a:r>
              <a:rPr lang="en-US" altLang="en-US" sz="2000" baseline="-25000"/>
              <a:t>1</a:t>
            </a:r>
            <a:r>
              <a:rPr lang="en-US" altLang="en-US" sz="2000"/>
              <a:t>', p</a:t>
            </a:r>
            <a:r>
              <a:rPr lang="en-US" altLang="en-US" sz="2000" baseline="-25000"/>
              <a:t>2</a:t>
            </a:r>
            <a:r>
              <a:rPr lang="en-US" altLang="en-US" sz="2000"/>
              <a:t>', … , p</a:t>
            </a:r>
            <a:r>
              <a:rPr lang="en-US" altLang="en-US" sz="2000" baseline="-25000"/>
              <a:t>n</a:t>
            </a:r>
            <a:r>
              <a:rPr lang="en-US" altLang="en-US" sz="2000"/>
              <a:t>', ( p</a:t>
            </a:r>
            <a:r>
              <a:rPr lang="en-US" altLang="en-US" sz="2000" baseline="-25000"/>
              <a:t>1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p</a:t>
            </a:r>
            <a:r>
              <a:rPr lang="en-US" altLang="en-US" sz="2000" baseline="-25000"/>
              <a:t>2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…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p</a:t>
            </a:r>
            <a:r>
              <a:rPr lang="en-US" altLang="en-US" sz="2000" baseline="-25000"/>
              <a:t>n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</a:t>
            </a:r>
            <a:r>
              <a:rPr lang="en-US" altLang="en-US" sz="2000"/>
              <a:t>q)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                         q</a:t>
            </a:r>
            <a:r>
              <a:rPr lang="el-GR" altLang="en-US" sz="2000">
                <a:cs typeface="Arial" panose="020B0604020202020204" pitchFamily="34" charset="0"/>
              </a:rPr>
              <a:t>θ</a:t>
            </a:r>
            <a:endParaRPr lang="en-US" altLang="en-US" sz="20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p</a:t>
            </a:r>
            <a:r>
              <a:rPr lang="en-US" altLang="en-US" sz="2000" baseline="-25000"/>
              <a:t>1</a:t>
            </a:r>
            <a:r>
              <a:rPr lang="en-US" altLang="en-US" sz="2000"/>
              <a:t>' is </a:t>
            </a:r>
            <a:r>
              <a:rPr lang="en-US" altLang="en-US" sz="2000" i="1"/>
              <a:t>King</a:t>
            </a:r>
            <a:r>
              <a:rPr lang="en-US" altLang="en-US" sz="2000"/>
              <a:t>(</a:t>
            </a:r>
            <a:r>
              <a:rPr lang="en-US" altLang="en-US" sz="2000" i="1"/>
              <a:t>John</a:t>
            </a:r>
            <a:r>
              <a:rPr lang="en-US" altLang="en-US" sz="2000"/>
              <a:t>)  	p</a:t>
            </a:r>
            <a:r>
              <a:rPr lang="en-US" altLang="en-US" sz="2000" baseline="-25000"/>
              <a:t>1</a:t>
            </a:r>
            <a:r>
              <a:rPr lang="en-US" altLang="en-US" sz="2000"/>
              <a:t> is </a:t>
            </a:r>
            <a:r>
              <a:rPr lang="en-US" altLang="en-US" sz="2000" i="1"/>
              <a:t>King</a:t>
            </a:r>
            <a:r>
              <a:rPr lang="en-US" altLang="en-US" sz="2000"/>
              <a:t>(</a:t>
            </a:r>
            <a:r>
              <a:rPr lang="en-US" altLang="en-US" sz="2000" i="1"/>
              <a:t>x</a:t>
            </a:r>
            <a:r>
              <a:rPr lang="en-US" altLang="en-US" sz="200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p</a:t>
            </a:r>
            <a:r>
              <a:rPr lang="en-US" altLang="en-US" sz="2000" baseline="-25000"/>
              <a:t>2</a:t>
            </a:r>
            <a:r>
              <a:rPr lang="en-US" altLang="en-US" sz="2000"/>
              <a:t>' is </a:t>
            </a:r>
            <a:r>
              <a:rPr lang="en-US" altLang="en-US" sz="2000" i="1"/>
              <a:t>Greedy</a:t>
            </a:r>
            <a:r>
              <a:rPr lang="en-US" altLang="en-US" sz="2000"/>
              <a:t>(</a:t>
            </a:r>
            <a:r>
              <a:rPr lang="en-US" altLang="en-US" sz="2000" i="1"/>
              <a:t>y</a:t>
            </a:r>
            <a:r>
              <a:rPr lang="en-US" altLang="en-US" sz="2000"/>
              <a:t>)  	p</a:t>
            </a:r>
            <a:r>
              <a:rPr lang="en-US" altLang="en-US" sz="2000" baseline="-25000"/>
              <a:t>2 </a:t>
            </a:r>
            <a:r>
              <a:rPr lang="en-US" altLang="en-US" sz="2000"/>
              <a:t>is </a:t>
            </a:r>
            <a:r>
              <a:rPr lang="en-US" altLang="en-US" sz="2000" i="1"/>
              <a:t>Greedy</a:t>
            </a:r>
            <a:r>
              <a:rPr lang="en-US" altLang="en-US" sz="2000"/>
              <a:t>(</a:t>
            </a:r>
            <a:r>
              <a:rPr lang="en-US" altLang="en-US" sz="2000" i="1"/>
              <a:t>x</a:t>
            </a:r>
            <a:r>
              <a:rPr lang="en-US" altLang="en-US" sz="200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altLang="en-US" sz="2000">
                <a:cs typeface="Arial" panose="020B0604020202020204" pitchFamily="34" charset="0"/>
              </a:rPr>
              <a:t>θ</a:t>
            </a:r>
            <a:r>
              <a:rPr lang="en-US" altLang="en-US" sz="2000"/>
              <a:t> is {x/John,y/John} 	q is </a:t>
            </a:r>
            <a:r>
              <a:rPr lang="en-US" altLang="en-US" sz="2000" i="1"/>
              <a:t>Evil</a:t>
            </a:r>
            <a:r>
              <a:rPr lang="en-US" altLang="en-US" sz="2000"/>
              <a:t>(</a:t>
            </a:r>
            <a:r>
              <a:rPr lang="en-US" altLang="en-US" sz="2000" i="1"/>
              <a:t>x</a:t>
            </a:r>
            <a:r>
              <a:rPr lang="en-US" altLang="en-US" sz="200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q </a:t>
            </a:r>
            <a:r>
              <a:rPr lang="el-GR" altLang="en-US" sz="2000">
                <a:cs typeface="Arial" panose="020B0604020202020204" pitchFamily="34" charset="0"/>
              </a:rPr>
              <a:t>θ</a:t>
            </a:r>
            <a:r>
              <a:rPr lang="en-US" altLang="en-US" sz="2000"/>
              <a:t> is </a:t>
            </a:r>
            <a:r>
              <a:rPr lang="en-US" altLang="en-US" sz="2000" i="1"/>
              <a:t>Evil</a:t>
            </a:r>
            <a:r>
              <a:rPr lang="en-US" altLang="en-US" sz="2000"/>
              <a:t>(</a:t>
            </a:r>
            <a:r>
              <a:rPr lang="en-US" altLang="en-US" sz="2000" i="1"/>
              <a:t>John</a:t>
            </a:r>
            <a:r>
              <a:rPr lang="en-US" altLang="en-US" sz="2000"/>
              <a:t>)
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GMP used with KB of </a:t>
            </a:r>
            <a:r>
              <a:rPr lang="en-US" altLang="en-US" sz="2000">
                <a:solidFill>
                  <a:schemeClr val="accent2"/>
                </a:solidFill>
              </a:rPr>
              <a:t>definite clauses</a:t>
            </a:r>
            <a:r>
              <a:rPr lang="en-US" altLang="en-US" sz="2000"/>
              <a:t> (</a:t>
            </a:r>
            <a:r>
              <a:rPr lang="en-US" altLang="en-US" sz="2000">
                <a:solidFill>
                  <a:srgbClr val="FF0000"/>
                </a:solidFill>
              </a:rPr>
              <a:t>exactly</a:t>
            </a:r>
            <a:r>
              <a:rPr lang="en-US" altLang="en-US" sz="2000"/>
              <a:t> one positive literal)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/>
              <a:t>All variables assumed universally quantified
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E26F263-087F-415F-B6EA-6E8DD22F5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752601"/>
            <a:ext cx="2414572" cy="59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/>
              <a:t>where p</a:t>
            </a:r>
            <a:r>
              <a:rPr lang="en-US" altLang="en-US" baseline="-25000"/>
              <a:t>i</a:t>
            </a:r>
            <a:r>
              <a:rPr lang="en-US" altLang="en-US"/>
              <a:t>'</a:t>
            </a:r>
            <a:r>
              <a:rPr lang="el-GR" altLang="en-US"/>
              <a:t>θ</a:t>
            </a:r>
            <a:r>
              <a:rPr lang="en-US" altLang="en-US"/>
              <a:t> = p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l-GR" altLang="en-US"/>
              <a:t>θ</a:t>
            </a:r>
            <a:r>
              <a:rPr lang="en-US" altLang="en-US"/>
              <a:t> for all </a:t>
            </a:r>
            <a:r>
              <a:rPr lang="en-US" altLang="en-US" i="1"/>
              <a:t>i</a:t>
            </a:r>
            <a:r>
              <a:rPr lang="en-US" altLang="en-US"/>
              <a:t>
</a:t>
            </a:r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1E048392-AE65-444C-9CA2-E483A8BD9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981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8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25592C8-A373-4947-BE0E-D3AB33C0C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Soundness of GMP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5E68A64-BD88-4900-899D-A963B1575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1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80000"/>
              </a:lnSpc>
            </a:pPr>
            <a:r>
              <a:rPr lang="en-US" altLang="en-US" sz="2400"/>
              <a:t>Need to show that 
</a:t>
            </a:r>
          </a:p>
          <a:p>
            <a:pPr marL="533400" indent="-533400" algn="ctr">
              <a:lnSpc>
                <a:spcPct val="80000"/>
              </a:lnSpc>
              <a:buNone/>
            </a:pPr>
            <a:r>
              <a:rPr lang="en-US" altLang="en-US" sz="2400"/>
              <a:t>p</a:t>
            </a:r>
            <a:r>
              <a:rPr lang="en-US" altLang="en-US" sz="2400" baseline="-25000"/>
              <a:t>1</a:t>
            </a:r>
            <a:r>
              <a:rPr lang="en-US" altLang="en-US" sz="2400"/>
              <a:t>', …, p</a:t>
            </a:r>
            <a:r>
              <a:rPr lang="en-US" altLang="en-US" sz="2400" baseline="-25000"/>
              <a:t>n</a:t>
            </a:r>
            <a:r>
              <a:rPr lang="en-US" altLang="en-US" sz="2400"/>
              <a:t>', (p</a:t>
            </a:r>
            <a:r>
              <a:rPr lang="en-US" altLang="en-US" sz="2400" baseline="-25000"/>
              <a:t>1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</a:t>
            </a:r>
            <a:r>
              <a:rPr lang="en-US" altLang="en-US" sz="2400"/>
              <a:t> … </a:t>
            </a:r>
            <a:r>
              <a:rPr lang="en-US" altLang="en-US" sz="2400">
                <a:sym typeface="Symbol" panose="05050102010706020507" pitchFamily="18" charset="2"/>
              </a:rPr>
              <a:t></a:t>
            </a:r>
            <a:r>
              <a:rPr lang="en-US" altLang="en-US" sz="2400"/>
              <a:t> p</a:t>
            </a:r>
            <a:r>
              <a:rPr lang="en-US" altLang="en-US" sz="2400" baseline="-25000"/>
              <a:t>n</a:t>
            </a:r>
            <a:r>
              <a:rPr lang="en-US" altLang="en-US" sz="2400"/>
              <a:t> </a:t>
            </a:r>
            <a:r>
              <a:rPr lang="en-US" altLang="en-US" sz="2400">
                <a:sym typeface="Symbol" panose="05050102010706020507" pitchFamily="18" charset="2"/>
              </a:rPr>
              <a:t> </a:t>
            </a:r>
            <a:r>
              <a:rPr lang="en-US" altLang="en-US" sz="2400"/>
              <a:t>q) </a:t>
            </a:r>
            <a:r>
              <a:rPr lang="en-US" altLang="en-US" sz="2400">
                <a:cs typeface="Arial" panose="020B0604020202020204" pitchFamily="34" charset="0"/>
              </a:rPr>
              <a:t>╞</a:t>
            </a:r>
            <a:r>
              <a:rPr lang="en-US" altLang="en-US" sz="2400"/>
              <a:t> q</a:t>
            </a:r>
            <a:r>
              <a:rPr lang="el-GR" altLang="en-US" sz="2400">
                <a:cs typeface="Arial" panose="020B0604020202020204" pitchFamily="34" charset="0"/>
              </a:rPr>
              <a:t>θ</a:t>
            </a:r>
            <a:r>
              <a:rPr lang="en-US" altLang="en-US" sz="2400"/>
              <a:t>
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altLang="en-US" sz="2400"/>
              <a:t>	provided that p</a:t>
            </a:r>
            <a:r>
              <a:rPr lang="en-US" altLang="en-US" sz="2400" baseline="-25000"/>
              <a:t>i</a:t>
            </a:r>
            <a:r>
              <a:rPr lang="en-US" altLang="en-US" sz="2400"/>
              <a:t>'</a:t>
            </a:r>
            <a:r>
              <a:rPr lang="el-GR" altLang="en-US" sz="2400">
                <a:cs typeface="Arial" panose="020B0604020202020204" pitchFamily="34" charset="0"/>
              </a:rPr>
              <a:t>θ</a:t>
            </a:r>
            <a:r>
              <a:rPr lang="en-US" altLang="en-US" sz="2400"/>
              <a:t> = p</a:t>
            </a:r>
            <a:r>
              <a:rPr lang="en-US" altLang="en-US" sz="2400" baseline="-25000"/>
              <a:t>i</a:t>
            </a:r>
            <a:r>
              <a:rPr lang="el-GR" altLang="en-US" sz="2400">
                <a:cs typeface="Arial" panose="020B0604020202020204" pitchFamily="34" charset="0"/>
              </a:rPr>
              <a:t>θ</a:t>
            </a:r>
            <a:r>
              <a:rPr lang="en-US" altLang="en-US" sz="2400"/>
              <a:t> for all </a:t>
            </a:r>
            <a:r>
              <a:rPr lang="en-US" altLang="en-US" sz="2400" i="1"/>
              <a:t>I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400"/>
          </a:p>
          <a:p>
            <a:pPr marL="533400" indent="-533400">
              <a:lnSpc>
                <a:spcPct val="80000"/>
              </a:lnSpc>
            </a:pPr>
            <a:r>
              <a:rPr lang="en-US" altLang="en-US" sz="2400"/>
              <a:t>Lemma: For any sentence </a:t>
            </a:r>
            <a:r>
              <a:rPr lang="en-US" altLang="en-US" sz="2400" i="1"/>
              <a:t>p</a:t>
            </a:r>
            <a:r>
              <a:rPr lang="en-US" altLang="en-US" sz="2400"/>
              <a:t>, we have </a:t>
            </a:r>
            <a:r>
              <a:rPr lang="en-US" altLang="en-US" sz="2400" i="1"/>
              <a:t>p</a:t>
            </a:r>
            <a:r>
              <a:rPr lang="en-US" altLang="en-US" sz="2400"/>
              <a:t> </a:t>
            </a:r>
            <a:r>
              <a:rPr lang="en-US" altLang="en-US" sz="2400">
                <a:cs typeface="Arial" panose="020B0604020202020204" pitchFamily="34" charset="0"/>
              </a:rPr>
              <a:t>╞</a:t>
            </a:r>
            <a:r>
              <a:rPr lang="en-US" altLang="en-US" sz="2400"/>
              <a:t> p</a:t>
            </a:r>
            <a:r>
              <a:rPr lang="el-GR" altLang="en-US" sz="2400">
                <a:cs typeface="Arial" panose="020B0604020202020204" pitchFamily="34" charset="0"/>
              </a:rPr>
              <a:t>θ</a:t>
            </a:r>
            <a:r>
              <a:rPr lang="en-US" altLang="en-US" sz="2400"/>
              <a:t> by UI
</a:t>
            </a:r>
          </a:p>
          <a:p>
            <a:pPr marL="533400" indent="-533400">
              <a:lnSpc>
                <a:spcPct val="80000"/>
              </a:lnSpc>
              <a:buNone/>
            </a:pPr>
            <a:endParaRPr lang="en-US" altLang="en-US" sz="2400"/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r>
              <a:rPr lang="en-US" altLang="en-US" sz="2000"/>
              <a:t>(p</a:t>
            </a:r>
            <a:r>
              <a:rPr lang="en-US" altLang="en-US" sz="2000" baseline="-25000"/>
              <a:t>1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…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p</a:t>
            </a:r>
            <a:r>
              <a:rPr lang="en-US" altLang="en-US" sz="2000" baseline="-25000"/>
              <a:t>n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</a:t>
            </a:r>
            <a:r>
              <a:rPr lang="en-US" altLang="en-US" sz="2000"/>
              <a:t> q) </a:t>
            </a:r>
            <a:r>
              <a:rPr lang="en-US" altLang="en-US" sz="2000">
                <a:cs typeface="Arial" panose="020B0604020202020204" pitchFamily="34" charset="0"/>
              </a:rPr>
              <a:t>╞</a:t>
            </a:r>
            <a:r>
              <a:rPr lang="en-US" altLang="en-US" sz="2000"/>
              <a:t> (p</a:t>
            </a:r>
            <a:r>
              <a:rPr lang="en-US" altLang="en-US" sz="2000" baseline="-25000"/>
              <a:t>1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…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p</a:t>
            </a:r>
            <a:r>
              <a:rPr lang="en-US" altLang="en-US" sz="2000" baseline="-25000"/>
              <a:t>n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</a:t>
            </a:r>
            <a:r>
              <a:rPr lang="en-US" altLang="en-US" sz="2000"/>
              <a:t> q)</a:t>
            </a:r>
            <a:r>
              <a:rPr lang="el-GR" altLang="en-US" sz="2000">
                <a:cs typeface="Arial" panose="020B0604020202020204" pitchFamily="34" charset="0"/>
              </a:rPr>
              <a:t>θ</a:t>
            </a:r>
            <a:r>
              <a:rPr lang="en-US" altLang="en-US" sz="2000">
                <a:cs typeface="Arial" panose="020B0604020202020204" pitchFamily="34" charset="0"/>
              </a:rPr>
              <a:t> = </a:t>
            </a:r>
            <a:r>
              <a:rPr lang="en-US" altLang="en-US" sz="2000"/>
              <a:t>(p</a:t>
            </a:r>
            <a:r>
              <a:rPr lang="en-US" altLang="en-US" sz="2000" baseline="-25000"/>
              <a:t>1</a:t>
            </a:r>
            <a:r>
              <a:rPr lang="el-GR" altLang="en-US" sz="2000">
                <a:cs typeface="Arial" panose="020B0604020202020204" pitchFamily="34" charset="0"/>
              </a:rPr>
              <a:t>θ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…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p</a:t>
            </a:r>
            <a:r>
              <a:rPr lang="en-US" altLang="en-US" sz="2000" baseline="-25000"/>
              <a:t>n</a:t>
            </a:r>
            <a:r>
              <a:rPr lang="el-GR" altLang="en-US" sz="2000">
                <a:cs typeface="Arial" panose="020B0604020202020204" pitchFamily="34" charset="0"/>
              </a:rPr>
              <a:t>θ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</a:t>
            </a:r>
            <a:r>
              <a:rPr lang="en-US" altLang="en-US" sz="2000"/>
              <a:t> q</a:t>
            </a:r>
            <a:r>
              <a:rPr lang="el-GR" altLang="en-US" sz="2000">
                <a:cs typeface="Arial" panose="020B0604020202020204" pitchFamily="34" charset="0"/>
              </a:rPr>
              <a:t>θ</a:t>
            </a:r>
            <a:r>
              <a:rPr lang="en-US" altLang="en-US" sz="2000"/>
              <a:t>)
</a:t>
            </a:r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r>
              <a:rPr lang="en-US" altLang="en-US" sz="2000"/>
              <a:t>p</a:t>
            </a:r>
            <a:r>
              <a:rPr lang="en-US" altLang="en-US" sz="2000" baseline="-25000"/>
              <a:t>1</a:t>
            </a:r>
            <a:r>
              <a:rPr lang="en-US" altLang="en-US" sz="2000"/>
              <a:t>', \; …, \;p</a:t>
            </a:r>
            <a:r>
              <a:rPr lang="en-US" altLang="en-US" sz="2000" baseline="-25000"/>
              <a:t>n</a:t>
            </a:r>
            <a:r>
              <a:rPr lang="en-US" altLang="en-US" sz="2000"/>
              <a:t>' </a:t>
            </a:r>
            <a:r>
              <a:rPr lang="en-US" altLang="en-US" sz="2000">
                <a:cs typeface="Arial" panose="020B0604020202020204" pitchFamily="34" charset="0"/>
              </a:rPr>
              <a:t>╞ </a:t>
            </a:r>
            <a:r>
              <a:rPr lang="en-US" altLang="en-US" sz="2000"/>
              <a:t>p</a:t>
            </a:r>
            <a:r>
              <a:rPr lang="en-US" altLang="en-US" sz="2000" baseline="-25000"/>
              <a:t>1</a:t>
            </a:r>
            <a:r>
              <a:rPr lang="en-US" altLang="en-US" sz="2000"/>
              <a:t>'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…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p</a:t>
            </a:r>
            <a:r>
              <a:rPr lang="en-US" altLang="en-US" sz="2000" baseline="-25000"/>
              <a:t>n</a:t>
            </a:r>
            <a:r>
              <a:rPr lang="en-US" altLang="en-US" sz="2000"/>
              <a:t>' </a:t>
            </a:r>
            <a:r>
              <a:rPr lang="en-US" altLang="en-US" sz="2000">
                <a:cs typeface="Arial" panose="020B0604020202020204" pitchFamily="34" charset="0"/>
              </a:rPr>
              <a:t>╞ </a:t>
            </a:r>
            <a:r>
              <a:rPr lang="en-US" altLang="en-US" sz="2000"/>
              <a:t>p</a:t>
            </a:r>
            <a:r>
              <a:rPr lang="en-US" altLang="en-US" sz="2000" baseline="-25000"/>
              <a:t>1</a:t>
            </a:r>
            <a:r>
              <a:rPr lang="en-US" altLang="en-US" sz="2000"/>
              <a:t>'</a:t>
            </a:r>
            <a:r>
              <a:rPr lang="el-GR" altLang="en-US" sz="2000">
                <a:cs typeface="Arial" panose="020B0604020202020204" pitchFamily="34" charset="0"/>
              </a:rPr>
              <a:t>θ</a:t>
            </a:r>
            <a:r>
              <a:rPr lang="en-US" altLang="en-US" sz="2000"/>
              <a:t>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… </a:t>
            </a:r>
            <a:r>
              <a:rPr lang="en-US" altLang="en-US" sz="2000">
                <a:sym typeface="Symbol" panose="05050102010706020507" pitchFamily="18" charset="2"/>
              </a:rPr>
              <a:t></a:t>
            </a:r>
            <a:r>
              <a:rPr lang="en-US" altLang="en-US" sz="2000"/>
              <a:t> p</a:t>
            </a:r>
            <a:r>
              <a:rPr lang="en-US" altLang="en-US" sz="2000" baseline="-25000"/>
              <a:t>n</a:t>
            </a:r>
            <a:r>
              <a:rPr lang="en-US" altLang="en-US" sz="2000"/>
              <a:t>'</a:t>
            </a:r>
            <a:r>
              <a:rPr lang="el-GR" altLang="en-US" sz="2000">
                <a:cs typeface="Arial" panose="020B0604020202020204" pitchFamily="34" charset="0"/>
              </a:rPr>
              <a:t>θ</a:t>
            </a:r>
            <a:r>
              <a:rPr lang="en-US" altLang="en-US" sz="2000"/>
              <a:t> </a:t>
            </a:r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r>
              <a:rPr lang="en-US" altLang="en-US" sz="2000"/>
              <a:t>From 1 and 2, q</a:t>
            </a:r>
            <a:r>
              <a:rPr lang="el-GR" altLang="en-US" sz="2000">
                <a:cs typeface="Arial" panose="020B0604020202020204" pitchFamily="34" charset="0"/>
              </a:rPr>
              <a:t>θ</a:t>
            </a:r>
            <a:r>
              <a:rPr lang="en-US" altLang="en-US" sz="2000"/>
              <a:t> follows by ordinary Modus Ponens
</a:t>
            </a:r>
          </a:p>
        </p:txBody>
      </p:sp>
    </p:spTree>
    <p:extLst>
      <p:ext uri="{BB962C8B-B14F-4D97-AF65-F5344CB8AC3E}">
        <p14:creationId xmlns:p14="http://schemas.microsoft.com/office/powerpoint/2010/main" val="181879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B98F55-1E4D-43B9-810B-678DD0B39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B16B934-75E5-4842-8652-C55901654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Reducing first-order inference to propositional inference</a:t>
            </a:r>
          </a:p>
          <a:p>
            <a:r>
              <a:rPr lang="en-US" altLang="en-US"/>
              <a:t>Unification</a:t>
            </a:r>
          </a:p>
          <a:p>
            <a:r>
              <a:rPr lang="en-US" altLang="en-US"/>
              <a:t>Generalized Modus Ponens</a:t>
            </a:r>
          </a:p>
          <a:p>
            <a:r>
              <a:rPr lang="en-US" altLang="en-US"/>
              <a:t>Forward chaining</a:t>
            </a:r>
          </a:p>
          <a:p>
            <a:r>
              <a:rPr lang="en-US" altLang="en-US"/>
              <a:t>Backward chaining</a:t>
            </a:r>
          </a:p>
          <a:p>
            <a:r>
              <a:rPr lang="en-US" altLang="en-US"/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1059718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164CFA1-2DF7-4E9C-8692-3650FEAA6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552935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knowledge base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95859F8-D446-4460-A6E7-18A958301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0049" y="1800912"/>
            <a:ext cx="9405551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law says that it is a crime for an American to sell weapons to hostile nations.  The country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enemy of America, has some missiles, and all of its missiles were sold to it by Colonel West, who is American.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that Col. West is a criminal</a:t>
            </a:r>
          </a:p>
        </p:txBody>
      </p:sp>
    </p:spTree>
    <p:extLst>
      <p:ext uri="{BB962C8B-B14F-4D97-AF65-F5344CB8AC3E}">
        <p14:creationId xmlns:p14="http://schemas.microsoft.com/office/powerpoint/2010/main" val="2232427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4A23A4-5261-4E7F-A51F-B0B99DCAB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79775"/>
            <a:ext cx="8837141" cy="116711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knowledge base contd.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BB670AD-FD19-47E7-BDA4-C839EB66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410" y="1359243"/>
            <a:ext cx="10505304" cy="53189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it is a crime for an American to sell weapons to hostile nations: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American(x)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Weapon(y)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Sells(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Hostile(z)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Criminal(x)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has some missiles, i.e., 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Owns(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Missile(x):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Owns(Nono,M</a:t>
            </a:r>
            <a:r>
              <a:rPr lang="en-US" altLang="en-US" sz="2200" i="1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Missile(M</a:t>
            </a:r>
            <a:r>
              <a:rPr lang="en-US" altLang="en-US" sz="2200" i="1" baseline="-25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all of its missiles were sold to it by Colonel West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Missile(x)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Owns(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Nono,x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Sells(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West,x,Nono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Missiles are weapons: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Missile(x)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Weapon(x)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enemy of America counts as "hostile“: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Enemy(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x,America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Hostile(x)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West, who is American …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American(West)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enemy of America …</a:t>
            </a:r>
            <a:endParaRPr lang="en-US" alt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Enemy(</a:t>
            </a:r>
            <a:r>
              <a:rPr lang="en-US" altLang="en-US" sz="2200" i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Nono,America</a:t>
            </a:r>
            <a:r>
              <a:rPr lang="en-US" altLang="en-US" sz="2200" i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200" dirty="0">
                <a:solidFill>
                  <a:srgbClr val="CC0099"/>
                </a:solidFill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167070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75519F0-0B1E-4EDD-8027-3F98F43BE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Forward chaining algorithm</a:t>
            </a: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FCBBD57A-EE3A-4473-A228-06ACDDAD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32292" r="8984" b="12500"/>
          <a:stretch>
            <a:fillRect/>
          </a:stretch>
        </p:blipFill>
        <p:spPr bwMode="auto">
          <a:xfrm>
            <a:off x="2057400" y="1371601"/>
            <a:ext cx="807720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272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88599F-B191-4289-AB4B-3155ED6A3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762" y="340412"/>
            <a:ext cx="6946557" cy="111768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proof</a:t>
            </a:r>
          </a:p>
        </p:txBody>
      </p:sp>
      <p:pic>
        <p:nvPicPr>
          <p:cNvPr id="24581" name="Picture 5" descr="crime-fc1c">
            <a:extLst>
              <a:ext uri="{FF2B5EF4-FFF2-40B4-BE49-F238E27FC236}">
                <a16:creationId xmlns:a16="http://schemas.microsoft.com/office/drawing/2014/main" id="{13AE3A27-E461-4F85-8741-54A8F0F9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38" y="1556951"/>
            <a:ext cx="9658072" cy="41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37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EB60CC1-9434-4547-A9B5-4A04CB20C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7757" y="117990"/>
            <a:ext cx="6304005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proof</a:t>
            </a:r>
          </a:p>
        </p:txBody>
      </p:sp>
      <p:pic>
        <p:nvPicPr>
          <p:cNvPr id="25605" name="Picture 5" descr="crime-fc2c">
            <a:extLst>
              <a:ext uri="{FF2B5EF4-FFF2-40B4-BE49-F238E27FC236}">
                <a16:creationId xmlns:a16="http://schemas.microsoft.com/office/drawing/2014/main" id="{C66EB1B0-DD12-4D81-9B80-741D0144C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2" y="1297459"/>
            <a:ext cx="11168998" cy="46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71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E4132DE-1D0A-4645-A180-9944C48AA6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4254" y="216845"/>
            <a:ext cx="7304903" cy="93233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Forward chaining proof</a:t>
            </a:r>
          </a:p>
        </p:txBody>
      </p:sp>
      <p:pic>
        <p:nvPicPr>
          <p:cNvPr id="26629" name="Picture 5" descr="crime-fc3c">
            <a:extLst>
              <a:ext uri="{FF2B5EF4-FFF2-40B4-BE49-F238E27FC236}">
                <a16:creationId xmlns:a16="http://schemas.microsoft.com/office/drawing/2014/main" id="{4F0F4C5C-E455-4046-B6F8-C26F7F22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0" y="1421027"/>
            <a:ext cx="10280218" cy="43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07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F96D945-DC46-4BC9-BF58-5AD0FE323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768" y="171621"/>
            <a:ext cx="7687962" cy="101883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Properties of forward chaining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BEFF27B-68C5-4F9C-99FB-35FE631DFB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1768" y="1677344"/>
            <a:ext cx="9776254" cy="4351338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and complete for first-order definite clauses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Datalog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first-order definite clauses +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functions</a:t>
            </a: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 terminates for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Datalog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finite number of iterations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terminate in general if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entailed</a:t>
            </a:r>
          </a:p>
          <a:p>
            <a:pPr lvl="4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unavoidable: entailment with definite clauses is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semidecidable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11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CED2DEC-2996-4EB9-9C34-B931B175D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4763" y="130347"/>
            <a:ext cx="7626178" cy="117947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Efficiency of forward chaining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80679EE-9217-47C6-ADFA-866EC3B96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182" y="1309817"/>
            <a:ext cx="10081055" cy="51033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forward chaining: no need to match a rule on iteration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premise wasn't added on iteration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each rule whose premise contains a newly added positive literal
</a:t>
            </a:r>
          </a:p>
          <a:p>
            <a:pPr lvl="4">
              <a:lnSpc>
                <a:spcPct val="9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itself can be expensive: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indexing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allows O(1) retrieval of known facts
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query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Missile(x)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retrieves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Missile(M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9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 is widely used in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deductive databases</a:t>
            </a:r>
          </a:p>
        </p:txBody>
      </p:sp>
    </p:spTree>
    <p:extLst>
      <p:ext uri="{BB962C8B-B14F-4D97-AF65-F5344CB8AC3E}">
        <p14:creationId xmlns:p14="http://schemas.microsoft.com/office/powerpoint/2010/main" val="1102630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BE14EFA-FE0B-402D-A00A-B55A057C4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844" y="212725"/>
            <a:ext cx="7687962" cy="93027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matching example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6ED6790-CE00-4DF4-8037-9585BE515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6791" y="4679093"/>
            <a:ext cx="8614719" cy="1721707"/>
          </a:xfrm>
        </p:spPr>
        <p:txBody>
          <a:bodyPr>
            <a:normAutofit/>
          </a:bodyPr>
          <a:lstStyle/>
          <a:p>
            <a:r>
              <a:rPr lang="en-US" altLang="en-US" i="1" dirty="0"/>
              <a:t>Colorable</a:t>
            </a:r>
            <a:r>
              <a:rPr lang="en-US" altLang="en-US" dirty="0"/>
              <a:t>() is inferred </a:t>
            </a:r>
            <a:r>
              <a:rPr lang="en-US" altLang="en-US" dirty="0" err="1"/>
              <a:t>iff</a:t>
            </a:r>
            <a:r>
              <a:rPr lang="en-US" altLang="en-US" dirty="0"/>
              <a:t> the CSP has a solution</a:t>
            </a:r>
          </a:p>
          <a:p>
            <a:r>
              <a:rPr lang="en-US" altLang="en-US" dirty="0"/>
              <a:t>CSPs include 3SAT as a special case, hence matching is NP-hard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00109C61-B558-4903-B55F-7DD75E4E8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151" y="1189614"/>
            <a:ext cx="477176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i="1" dirty="0"/>
              <a:t>Diff(</a:t>
            </a:r>
            <a:r>
              <a:rPr lang="en-US" altLang="en-US" sz="2400" i="1" dirty="0" err="1"/>
              <a:t>wa,nt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wa,sa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nt,q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nt,sa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q,nsw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q,sa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dirty="0"/>
              <a:t> </a:t>
            </a:r>
            <a:r>
              <a:rPr lang="en-US" altLang="en-US" sz="2400" i="1" dirty="0"/>
              <a:t>Diff(</a:t>
            </a:r>
            <a:r>
              <a:rPr lang="en-US" altLang="en-US" sz="2400" i="1" dirty="0" err="1"/>
              <a:t>nsw,v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/>
              <a:t> Diff(</a:t>
            </a:r>
            <a:r>
              <a:rPr lang="en-US" altLang="en-US" sz="2400" i="1" dirty="0" err="1"/>
              <a:t>nsw,sa</a:t>
            </a:r>
            <a:r>
              <a:rPr lang="en-US" altLang="en-US" sz="2400" i="1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</a:t>
            </a:r>
            <a:r>
              <a:rPr lang="en-US" altLang="en-US" sz="2400" i="1" dirty="0">
                <a:sym typeface="Symbol" panose="05050102010706020507" pitchFamily="18" charset="2"/>
              </a:rPr>
              <a:t> </a:t>
            </a:r>
            <a:r>
              <a:rPr lang="en-US" altLang="en-US" sz="2400" i="1" dirty="0"/>
              <a:t>Diff(</a:t>
            </a:r>
            <a:r>
              <a:rPr lang="en-US" altLang="en-US" sz="2400" i="1" dirty="0" err="1"/>
              <a:t>v,sa</a:t>
            </a:r>
            <a:r>
              <a:rPr lang="en-US" altLang="en-US" sz="2400" i="1" dirty="0"/>
              <a:t>) </a:t>
            </a:r>
            <a:r>
              <a:rPr lang="en-US" altLang="en-US" sz="2400" i="1" dirty="0">
                <a:sym typeface="Symbol" panose="05050102010706020507" pitchFamily="18" charset="2"/>
              </a:rPr>
              <a:t> </a:t>
            </a:r>
            <a:r>
              <a:rPr lang="en-US" altLang="en-US" sz="2400" i="1" dirty="0"/>
              <a:t>Colorable()</a:t>
            </a:r>
          </a:p>
          <a:p>
            <a:endParaRPr lang="en-US" altLang="en-US" sz="2400" i="1" dirty="0"/>
          </a:p>
          <a:p>
            <a:r>
              <a:rPr lang="en-US" altLang="en-US" sz="2400" i="1" dirty="0"/>
              <a:t>Diff(</a:t>
            </a:r>
            <a:r>
              <a:rPr lang="en-US" altLang="en-US" sz="2400" i="1" dirty="0" err="1"/>
              <a:t>Red,Blue</a:t>
            </a:r>
            <a:r>
              <a:rPr lang="en-US" altLang="en-US" sz="2400" i="1" dirty="0"/>
              <a:t>) 	  Diff (</a:t>
            </a:r>
            <a:r>
              <a:rPr lang="en-US" altLang="en-US" sz="2400" i="1" dirty="0" err="1"/>
              <a:t>Red,Green</a:t>
            </a:r>
            <a:r>
              <a:rPr lang="en-US" altLang="en-US" sz="2400" i="1" dirty="0"/>
              <a:t>) Diff(</a:t>
            </a:r>
            <a:r>
              <a:rPr lang="en-US" altLang="en-US" sz="2400" i="1" dirty="0" err="1"/>
              <a:t>Green,Red</a:t>
            </a:r>
            <a:r>
              <a:rPr lang="en-US" altLang="en-US" sz="2400" i="1" dirty="0"/>
              <a:t>)  Diff(</a:t>
            </a:r>
            <a:r>
              <a:rPr lang="en-US" altLang="en-US" sz="2400" i="1" dirty="0" err="1"/>
              <a:t>Green,Blue</a:t>
            </a:r>
            <a:r>
              <a:rPr lang="en-US" altLang="en-US" sz="2400" i="1" dirty="0"/>
              <a:t>) Diff(</a:t>
            </a:r>
            <a:r>
              <a:rPr lang="en-US" altLang="en-US" sz="2400" i="1" dirty="0" err="1"/>
              <a:t>Blue,Red</a:t>
            </a:r>
            <a:r>
              <a:rPr lang="en-US" altLang="en-US" sz="2400" i="1" dirty="0"/>
              <a:t>) 	  Diff(</a:t>
            </a:r>
            <a:r>
              <a:rPr lang="en-US" altLang="en-US" sz="2400" i="1" dirty="0" err="1"/>
              <a:t>Blue,Green</a:t>
            </a:r>
            <a:r>
              <a:rPr lang="en-US" altLang="en-US" sz="2400" i="1" dirty="0"/>
              <a:t>)</a:t>
            </a:r>
          </a:p>
        </p:txBody>
      </p:sp>
      <p:pic>
        <p:nvPicPr>
          <p:cNvPr id="29701" name="Picture 5" descr="australia-csp">
            <a:extLst>
              <a:ext uri="{FF2B5EF4-FFF2-40B4-BE49-F238E27FC236}">
                <a16:creationId xmlns:a16="http://schemas.microsoft.com/office/drawing/2014/main" id="{D4FB53B6-D980-4AD3-B27D-CC5C7FD2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81" y="984250"/>
            <a:ext cx="36766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09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21BE255-818A-4B30-A77D-9A2FF110D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2549" y="365125"/>
            <a:ext cx="8590005" cy="67284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Backward chaining algorithm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29DB666-19C1-4258-86EF-47B185374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549" y="2311358"/>
            <a:ext cx="10004759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SUBST(COMPOSE(</a:t>
            </a:r>
            <a:r>
              <a:rPr lang="el-GR" altLang="en-US" dirty="0">
                <a:cs typeface="Arial" panose="020B0604020202020204" pitchFamily="34" charset="0"/>
              </a:rPr>
              <a:t>θ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l-GR" altLang="en-US" dirty="0">
                <a:cs typeface="Arial" panose="020B0604020202020204" pitchFamily="34" charset="0"/>
              </a:rPr>
              <a:t>θ</a:t>
            </a:r>
            <a:r>
              <a:rPr lang="en-US" altLang="en-US" baseline="-25000" dirty="0"/>
              <a:t>2</a:t>
            </a:r>
            <a:r>
              <a:rPr lang="en-US" altLang="en-US" dirty="0"/>
              <a:t>), p) = SUBST(</a:t>
            </a:r>
            <a:r>
              <a:rPr lang="el-GR" altLang="en-US" dirty="0">
                <a:cs typeface="Arial" panose="020B0604020202020204" pitchFamily="34" charset="0"/>
              </a:rPr>
              <a:t>θ</a:t>
            </a:r>
            <a:r>
              <a:rPr lang="en-US" altLang="en-US" baseline="-25000" dirty="0"/>
              <a:t>2</a:t>
            </a:r>
            <a:r>
              <a:rPr lang="en-US" altLang="en-US" dirty="0"/>
              <a:t>, SUBST(</a:t>
            </a:r>
            <a:r>
              <a:rPr lang="el-GR" altLang="en-US" dirty="0">
                <a:cs typeface="Arial" panose="020B0604020202020204" pitchFamily="34" charset="0"/>
              </a:rPr>
              <a:t>θ</a:t>
            </a:r>
            <a:r>
              <a:rPr lang="en-US" altLang="en-US" baseline="-25000" dirty="0">
                <a:cs typeface="Arial" panose="020B0604020202020204" pitchFamily="34" charset="0"/>
              </a:rPr>
              <a:t>1</a:t>
            </a:r>
            <a:r>
              <a:rPr lang="en-US" altLang="en-US" dirty="0"/>
              <a:t>, p))</a:t>
            </a: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C50881B6-B66F-4368-A511-119C7FA6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27083" r="8984" b="27083"/>
          <a:stretch>
            <a:fillRect/>
          </a:stretch>
        </p:blipFill>
        <p:spPr bwMode="auto">
          <a:xfrm>
            <a:off x="1182549" y="1037968"/>
            <a:ext cx="10004759" cy="463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9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D9821-DDEF-4E9A-A0F9-60B4D9866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697" y="181119"/>
            <a:ext cx="8241145" cy="93720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Universal instantiation (UI)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AA5AA0-7D50-4EE7-A493-1D1FDDE1D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697" y="1253331"/>
            <a:ext cx="10085704" cy="5423550"/>
          </a:xfrm>
        </p:spPr>
        <p:txBody>
          <a:bodyPr>
            <a:noAutofit/>
          </a:bodyPr>
          <a:lstStyle/>
          <a:p>
            <a:pPr marL="461963" indent="-461963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instantiation of a universally quantified sentence,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entailed by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
Let substitution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where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any variable and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any ground term.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substitution list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=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to replace all occurrences of variable symbol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term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Substitutions made in left-to-right order in the list.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({x/Cheese, y/Mickey}, eats(y, x)) = eats(Mickey, Cheese)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SUBST({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/g},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denote the result of applying the substitution</a:t>
            </a:r>
            <a:r>
              <a:rPr lang="el-GR" altLang="en-US" sz="2400" dirty="0">
                <a:cs typeface="Arial" panose="020B0604020202020204" pitchFamily="34" charset="0"/>
              </a:rPr>
              <a:t>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sentence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The inference rule for universal quantifier is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 algn="ctr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SUBST({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/g},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61963" indent="-461963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any variable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ground term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0DFB8111-6DA4-424E-9F99-0B0537007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3445" y="5602361"/>
            <a:ext cx="2085109" cy="2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44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C793ACB-6308-492D-99C5-2AFA71A97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115" y="117991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  <p:pic>
        <p:nvPicPr>
          <p:cNvPr id="37892" name="Picture 4" descr="crime-bc01c">
            <a:extLst>
              <a:ext uri="{FF2B5EF4-FFF2-40B4-BE49-F238E27FC236}">
                <a16:creationId xmlns:a16="http://schemas.microsoft.com/office/drawing/2014/main" id="{82B0F26F-04B2-4E47-9BD7-0F2D792C1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0" y="1828801"/>
            <a:ext cx="10316238" cy="46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48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crime-bc02c">
            <a:extLst>
              <a:ext uri="{FF2B5EF4-FFF2-40B4-BE49-F238E27FC236}">
                <a16:creationId xmlns:a16="http://schemas.microsoft.com/office/drawing/2014/main" id="{66439F8B-4303-40B3-AAAA-B6A41BB7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15" y="1828799"/>
            <a:ext cx="10029360" cy="45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0550C51-4E7E-471D-A11A-25833112F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115" y="117991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3000017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rime-bc03c">
            <a:extLst>
              <a:ext uri="{FF2B5EF4-FFF2-40B4-BE49-F238E27FC236}">
                <a16:creationId xmlns:a16="http://schemas.microsoft.com/office/drawing/2014/main" id="{948C878C-8EA5-47B0-A123-B69E45E7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1828799"/>
            <a:ext cx="10219620" cy="46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00F9C8A-5318-468B-B812-A99089690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2472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830126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rime-bc04c">
            <a:extLst>
              <a:ext uri="{FF2B5EF4-FFF2-40B4-BE49-F238E27FC236}">
                <a16:creationId xmlns:a16="http://schemas.microsoft.com/office/drawing/2014/main" id="{28FC4D9C-B5B6-4847-ADDD-43297487C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15" y="1251109"/>
            <a:ext cx="10430288" cy="48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54E952D-1330-437C-9E3A-5CAEAF2BF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115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287859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rime-bc01c">
            <a:extLst>
              <a:ext uri="{FF2B5EF4-FFF2-40B4-BE49-F238E27FC236}">
                <a16:creationId xmlns:a16="http://schemas.microsoft.com/office/drawing/2014/main" id="{9711424A-3E85-48F9-A212-68FFF60F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1"/>
            <a:ext cx="678180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crime-bc05c">
            <a:extLst>
              <a:ext uri="{FF2B5EF4-FFF2-40B4-BE49-F238E27FC236}">
                <a16:creationId xmlns:a16="http://schemas.microsoft.com/office/drawing/2014/main" id="{726AEC11-C168-482A-9192-619F8C19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84" y="1325563"/>
            <a:ext cx="10320880" cy="50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890E626-AE8C-4AA2-8717-8E94D5D8F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4829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548168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crime-bc06c">
            <a:extLst>
              <a:ext uri="{FF2B5EF4-FFF2-40B4-BE49-F238E27FC236}">
                <a16:creationId xmlns:a16="http://schemas.microsoft.com/office/drawing/2014/main" id="{793DED03-5CA5-4D7C-8A91-D005B167F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62" y="1325563"/>
            <a:ext cx="10348058" cy="47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4277FCF-EE92-482D-884D-F0999837A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6547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2055216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crime-bc07c">
            <a:extLst>
              <a:ext uri="{FF2B5EF4-FFF2-40B4-BE49-F238E27FC236}">
                <a16:creationId xmlns:a16="http://schemas.microsoft.com/office/drawing/2014/main" id="{4EC36A04-5E6F-4763-9A48-974AD872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083293"/>
            <a:ext cx="9433308" cy="51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8B84D01-9705-4E0A-AFEE-A14E752AE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1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303174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crime-bc07c">
            <a:extLst>
              <a:ext uri="{FF2B5EF4-FFF2-40B4-BE49-F238E27FC236}">
                <a16:creationId xmlns:a16="http://schemas.microsoft.com/office/drawing/2014/main" id="{994D6FB6-465C-44B1-B350-B108107E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46" y="1198604"/>
            <a:ext cx="10192437" cy="50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6266A87-9313-492A-B1E3-74C45FD5B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688" y="0"/>
            <a:ext cx="73914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Backward chaining example</a:t>
            </a:r>
          </a:p>
        </p:txBody>
      </p:sp>
    </p:spTree>
    <p:extLst>
      <p:ext uri="{BB962C8B-B14F-4D97-AF65-F5344CB8AC3E}">
        <p14:creationId xmlns:p14="http://schemas.microsoft.com/office/powerpoint/2010/main" val="1009798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53203E7-6B07-4EC9-9324-7602E2078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backward chaining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85AC6EA-3A6C-4578-9B38-95D150590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Depth-first recursive proof search: space is linear in size of proof
</a:t>
            </a:r>
          </a:p>
          <a:p>
            <a:r>
              <a:rPr lang="en-US" altLang="en-US"/>
              <a:t>Incomplete due to infinite loops
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</a:t>
            </a:r>
            <a:r>
              <a:rPr lang="en-US" altLang="en-US"/>
              <a:t> fix by checking current goal against every goal on stack
</a:t>
            </a:r>
          </a:p>
          <a:p>
            <a:r>
              <a:rPr lang="en-US" altLang="en-US"/>
              <a:t>Inefficient due to repeated subgoals (both success and failure)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</a:t>
            </a:r>
            <a:r>
              <a:rPr lang="en-US" altLang="en-US"/>
              <a:t> fix using caching of previous results (extra space)
</a:t>
            </a:r>
          </a:p>
          <a:p>
            <a:r>
              <a:rPr lang="en-US" altLang="en-US"/>
              <a:t>Widely used for </a:t>
            </a:r>
            <a:r>
              <a:rPr lang="en-US" altLang="en-US">
                <a:solidFill>
                  <a:schemeClr val="accent2"/>
                </a:solidFill>
              </a:rPr>
              <a:t>logic programming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245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8DDDD65-546C-4AD4-8177-AE72ABE63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Logic programming: Prolog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37A14F8-EF1E-4EF2-92A4-E720D3489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73892"/>
            <a:ext cx="10515600" cy="500307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= Logic + Control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Basis: backward chaining with Horn clauses + bells &amp; whistles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Widely used in Europe, Japan (basis of 5th Generation project)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Compilation techniques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million LIPS
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= set of clauses = head :- literal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criminal(X) :-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(X), weapon(Y), sells(X,Y,Z), hostile(Z).
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Depth-first, left-to-right backward chaining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Built-in predicates for arithmetic etc., e.g., X is Y*Z+3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Built-in predicates that have side effects (e.g., input and output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predicates, assert/retract predicates)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Closed-world assumption ("negation as failure")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given alive(X) :- not dead(X).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alive(joe) succeeds if dead(joe) fails</a:t>
            </a:r>
          </a:p>
        </p:txBody>
      </p:sp>
    </p:spTree>
    <p:extLst>
      <p:ext uri="{BB962C8B-B14F-4D97-AF65-F5344CB8AC3E}">
        <p14:creationId xmlns:p14="http://schemas.microsoft.com/office/powerpoint/2010/main" val="240965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D9821-DDEF-4E9A-A0F9-60B4D9866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697" y="181119"/>
            <a:ext cx="8241145" cy="93720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Universal instantiation (UI)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AA5AA0-7D50-4EE7-A493-1D1FDDE1D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4878" y="1413884"/>
            <a:ext cx="10122243" cy="482989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pPr marL="461963" indent="-461963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Let KB contains an axiom stating “all greedy kings are evil”: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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61963" indent="-461963"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sentences are obtained with the substitutions {x/John}, {x/Richard} and {x/Father(John)}</a:t>
            </a:r>
          </a:p>
          <a:p>
            <a:pPr marL="461963" indent="-461963">
              <a:spcBef>
                <a:spcPts val="1200"/>
              </a:spcBef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	King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lvl="1" indent="-461963">
              <a:spcBef>
                <a:spcPts val="120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lvl="1" indent="-461963">
              <a:spcBef>
                <a:spcPts val="120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461963" lvl="1" indent="-461963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.</a:t>
            </a:r>
          </a:p>
          <a:p>
            <a:pPr marL="461963" lvl="1" indent="-461963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.</a:t>
            </a:r>
          </a:p>
          <a:p>
            <a:pPr marL="461963" lvl="1" indent="-461963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.</a:t>
            </a:r>
          </a:p>
        </p:txBody>
      </p:sp>
    </p:spTree>
    <p:extLst>
      <p:ext uri="{BB962C8B-B14F-4D97-AF65-F5344CB8AC3E}">
        <p14:creationId xmlns:p14="http://schemas.microsoft.com/office/powerpoint/2010/main" val="1638438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C201F4E-4712-4F00-8252-18B7DDCC9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621" y="18255"/>
            <a:ext cx="6699422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Prolog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8378331-CA25-44D4-95A6-5153BE1FA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5546" y="1343818"/>
            <a:ext cx="10538254" cy="4833145"/>
          </a:xfrm>
        </p:spPr>
        <p:txBody>
          <a:bodyPr>
            <a:noAutofit/>
          </a:bodyPr>
          <a:lstStyle/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Appending two lists to produce a third: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append([],Y,Y).                         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append([X|L],Y,[X|Z]) :- append(L,Y,Z). 
</a:t>
            </a: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query:   	append(A,B,[1,2]) ?            </a:t>
            </a:r>
          </a:p>
          <a:p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answers: 	A=[]    B=[1,2]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A=[1]   B=[2]
</a:t>
            </a:r>
          </a:p>
          <a:p>
            <a:pPr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A=[1,2] B=[]
</a:t>
            </a:r>
          </a:p>
        </p:txBody>
      </p:sp>
    </p:spTree>
    <p:extLst>
      <p:ext uri="{BB962C8B-B14F-4D97-AF65-F5344CB8AC3E}">
        <p14:creationId xmlns:p14="http://schemas.microsoft.com/office/powerpoint/2010/main" val="1776133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1E3B757-D15A-4E60-944F-689EAE48C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Resolution: brief summary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3E2DD95-8900-45AC-87AB-4C586C42D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32500"/>
            <a:ext cx="10515600" cy="539072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first-order version: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···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 Unify(l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
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clauses are assumed to be standardized apart so that they share no variables.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Unhappy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Unhappy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with 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{x/Ken}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resolution steps to CNF(KB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complete for FOL</a:t>
            </a:r>
          </a:p>
        </p:txBody>
      </p:sp>
      <p:sp>
        <p:nvSpPr>
          <p:cNvPr id="41988" name="Line 4">
            <a:extLst>
              <a:ext uri="{FF2B5EF4-FFF2-40B4-BE49-F238E27FC236}">
                <a16:creationId xmlns:a16="http://schemas.microsoft.com/office/drawing/2014/main" id="{4CC06C94-31D9-411F-9ADD-E99D01776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3552" y="4905632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5">
            <a:extLst>
              <a:ext uri="{FF2B5EF4-FFF2-40B4-BE49-F238E27FC236}">
                <a16:creationId xmlns:a16="http://schemas.microsoft.com/office/drawing/2014/main" id="{3D1D07B3-C069-4942-9CA1-BCF4674E8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110946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6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1E9AF10-B062-4E6B-87C0-1C90D8C6C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194" y="18255"/>
            <a:ext cx="6798276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Conversion to CNF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31B3FBE-1D3F-4B8E-BF0B-677A8BB9F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1194" y="1343818"/>
            <a:ext cx="10342606" cy="483314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who loves all animals is loved by someone: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
</a:t>
            </a:r>
          </a:p>
          <a:p>
            <a:pPr lvl="4">
              <a:lnSpc>
                <a:spcPct val="80000"/>
              </a:lnSpc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Eliminate biconditionals and implications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
</a:t>
            </a:r>
          </a:p>
          <a:p>
            <a:pPr lvl="4">
              <a:lnSpc>
                <a:spcPct val="80000"/>
              </a:lnSpc>
              <a:buFontTx/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Move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inwards: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p ≡ 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p ≡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
</a:t>
            </a:r>
          </a:p>
        </p:txBody>
      </p:sp>
    </p:spTree>
    <p:extLst>
      <p:ext uri="{BB962C8B-B14F-4D97-AF65-F5344CB8AC3E}">
        <p14:creationId xmlns:p14="http://schemas.microsoft.com/office/powerpoint/2010/main" val="25693302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B3B3B6C-488C-4719-9B37-2D48B4B0A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8046308" cy="121742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Conversion to CNF contd.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FC74757-4C98-46F8-90E5-B376E0488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71862"/>
            <a:ext cx="10258168" cy="5427791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 variables: each quantifier should use a different one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z,x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
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3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Skolemize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more general form of existential instantiation.</a:t>
            </a:r>
          </a:p>
          <a:p>
            <a:pPr marL="457200" lvl="1" indent="-4572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Each existential variable is replaced by a </a:t>
            </a:r>
            <a:r>
              <a:rPr lang="en-US" altLang="en-US" sz="2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Skolem</a:t>
            </a:r>
            <a:r>
              <a:rPr lang="en-US" altLang="en-US" sz="2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enclosing universally quantified variables:
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[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209800" lvl="4" indent="-381000">
              <a:lnSpc>
                <a:spcPct val="80000"/>
              </a:lnSpc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 startAt="5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universal quantifiers: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))]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90600" lvl="1" indent="-533400">
              <a:lnSpc>
                <a:spcPct val="80000"/>
              </a:lnSpc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4" indent="-4572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 Distribute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
</a:t>
            </a:r>
          </a:p>
          <a:p>
            <a:pPr marL="990600" lvl="1" indent="-533400">
              <a:lnSpc>
                <a:spcPct val="80000"/>
              </a:lnSpc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x,F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
</a:t>
            </a:r>
          </a:p>
        </p:txBody>
      </p:sp>
    </p:spTree>
    <p:extLst>
      <p:ext uri="{BB962C8B-B14F-4D97-AF65-F5344CB8AC3E}">
        <p14:creationId xmlns:p14="http://schemas.microsoft.com/office/powerpoint/2010/main" val="37202152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9EBC865-0C5E-464E-9B2E-1C9B3BAAD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0324" y="204487"/>
            <a:ext cx="8822724" cy="78405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Resolution proof: definite clauses</a:t>
            </a:r>
          </a:p>
        </p:txBody>
      </p:sp>
      <p:pic>
        <p:nvPicPr>
          <p:cNvPr id="45060" name="Picture 4" descr="crime-resolution">
            <a:extLst>
              <a:ext uri="{FF2B5EF4-FFF2-40B4-BE49-F238E27FC236}">
                <a16:creationId xmlns:a16="http://schemas.microsoft.com/office/drawing/2014/main" id="{35A83BDE-447B-4593-8242-783B4101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56" y="1018831"/>
            <a:ext cx="9420661" cy="56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67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C08546B-B1B7-4E84-8726-CB9F0807E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7520709" cy="102956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Existential instantiation (EI)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D9B072-4A14-44D6-A048-044E38E8A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090" y="1394692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sentence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variable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constant symbol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does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 elsewhere in the knowledge base: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SUBST({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 Let the KB contain a sentence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   	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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OnHead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yields:</a:t>
            </a:r>
          </a:p>
          <a:p>
            <a:pPr marL="1828800" lvl="4" indent="0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This can infer the sentence </a:t>
            </a:r>
          </a:p>
          <a:p>
            <a:pPr marL="1828800" lvl="4" indent="0">
              <a:lnSpc>
                <a:spcPct val="80000"/>
              </a:lnSpc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Crown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OnHead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provided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new constant symbol, called a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Skolem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constant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                          (namely, as long as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appear elsewhere in the KB)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A49494C5-FA8D-4813-A9B1-6C29E4868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6228" y="2447636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32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CD9821-DDEF-4E9A-A0F9-60B4D9866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4224" y="355661"/>
            <a:ext cx="8241145" cy="93720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Existential instantiation (EI)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9AA5AA0-7D50-4EE7-A493-1D1FDDE1D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4224" y="1937400"/>
            <a:ext cx="8440976" cy="1954729"/>
          </a:xfrm>
        </p:spPr>
        <p:txBody>
          <a:bodyPr>
            <a:noAutofit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Basically, the existential sentence says there is some object satisfying a condition, and apply the existential instantiation rule just gives a name to that object, provided hat name must not already belong to another object.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EECFF4-48FF-4B81-AA00-E25F06DA5C90}"/>
                  </a:ext>
                </a:extLst>
              </p:cNvPr>
              <p:cNvSpPr txBox="1"/>
              <p:nvPr/>
            </p:nvSpPr>
            <p:spPr>
              <a:xfrm>
                <a:off x="8894618" y="355661"/>
                <a:ext cx="29279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EECFF4-48FF-4B81-AA00-E25F06DA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618" y="355661"/>
                <a:ext cx="2927927" cy="369332"/>
              </a:xfrm>
              <a:prstGeom prst="rect">
                <a:avLst/>
              </a:prstGeom>
              <a:blipFill>
                <a:blip r:embed="rId2"/>
                <a:stretch>
                  <a:fillRect l="-1667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0834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D9C6A1C-20CE-408A-B9B6-67B835A20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129" y="0"/>
            <a:ext cx="9887465" cy="96915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Reduction to propositional inference (</a:t>
            </a:r>
            <a:r>
              <a:rPr lang="en-US" altLang="en-US" sz="3200" dirty="0" err="1">
                <a:latin typeface="+mn-lt"/>
              </a:rPr>
              <a:t>Propositionalization</a:t>
            </a:r>
            <a:r>
              <a:rPr lang="en-US" altLang="en-US" sz="3200" dirty="0">
                <a:latin typeface="+mn-lt"/>
              </a:rPr>
              <a:t>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A72D8CF-C2AA-443C-9EC6-1B36A295F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9882" y="940209"/>
            <a:ext cx="10212236" cy="591779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the KB containing just the following: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King(x)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Greedy(x)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Evil(x)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Brother(Richard, John)
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Instantiating the universal sentence in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possible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ways, the new KB is 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propositionalized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proposition symbols are 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Greedy(John)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King(Richard)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Greedy(Richard)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Evil(Richard)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Greedy(John)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Brother(Richard, John)</a:t>
            </a:r>
          </a:p>
          <a:p>
            <a:pPr marL="457200" indent="-457200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any of the complete propositional algorithm can be applied to obtain such as Evil(John).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82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46AD579-2EAC-4C90-81DE-3D0E679FFD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340" y="1640274"/>
            <a:ext cx="9887465" cy="4351338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FOL KB can be propositionalized so as to preserve entailment</a:t>
            </a:r>
          </a:p>
          <a:p>
            <a:pPr marL="457200" lvl="4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ground sentence is entailed by new KB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entailed by original KB)</a:t>
            </a:r>
          </a:p>
          <a:p>
            <a:pPr marL="457200" lvl="4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 propositionalize KB and query, apply resolution, return result</a:t>
            </a:r>
          </a:p>
          <a:p>
            <a:pPr marL="457200" lvl="4" indent="-457200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with function symbols, there are infinitely many ground terms,</a:t>
            </a:r>
          </a:p>
          <a:p>
            <a:pPr marL="914400" lvl="2" indent="-457200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2D64A7A-0C78-483B-A8FA-2AED1866C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339" y="245887"/>
            <a:ext cx="9887465" cy="96915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Reduction to propositional inference (</a:t>
            </a:r>
            <a:r>
              <a:rPr lang="en-US" altLang="en-US" sz="3200" dirty="0" err="1">
                <a:latin typeface="+mn-lt"/>
              </a:rPr>
              <a:t>Propositionalization</a:t>
            </a:r>
            <a:r>
              <a:rPr lang="en-US" altLang="en-US" sz="32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40319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4891</Words>
  <Application>Microsoft Office PowerPoint</Application>
  <PresentationFormat>Widescreen</PresentationFormat>
  <Paragraphs>376</Paragraphs>
  <Slides>143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9" baseType="lpstr">
      <vt:lpstr>Arial</vt:lpstr>
      <vt:lpstr>Calibri</vt:lpstr>
      <vt:lpstr>Calibri Light</vt:lpstr>
      <vt:lpstr>Cambria Math</vt:lpstr>
      <vt:lpstr>Times New Roman</vt:lpstr>
      <vt:lpstr>Office Theme</vt:lpstr>
      <vt:lpstr>Chapter 01</vt:lpstr>
      <vt:lpstr>Inference in first-order logic</vt:lpstr>
      <vt:lpstr>Outline</vt:lpstr>
      <vt:lpstr>Universal instantiation (UI)</vt:lpstr>
      <vt:lpstr>Universal instantiation (UI)</vt:lpstr>
      <vt:lpstr>Existential instantiation (EI)</vt:lpstr>
      <vt:lpstr>Existential instantiation (EI)</vt:lpstr>
      <vt:lpstr>Reduction to propositional inference (Propositionalization)</vt:lpstr>
      <vt:lpstr>Reduction to propositional inference (Propositionalization)</vt:lpstr>
      <vt:lpstr>Reduction to propositional inference (Propositionalization)</vt:lpstr>
      <vt:lpstr>PowerPoint Presentation</vt:lpstr>
      <vt:lpstr>Problems with Propositionalization</vt:lpstr>
      <vt:lpstr>Problems with Propositionalization</vt:lpstr>
      <vt:lpstr>PowerPoint Presentation</vt:lpstr>
      <vt:lpstr>PowerPoint Presentation</vt:lpstr>
      <vt:lpstr>Generalized Modus Ponens (GMP)</vt:lpstr>
      <vt:lpstr>Generalized Modus Ponens (GMP)</vt:lpstr>
      <vt:lpstr>Soundness of GMP</vt:lpstr>
      <vt:lpstr>Unification</vt:lpstr>
      <vt:lpstr>Unification</vt:lpstr>
      <vt:lpstr>Unification</vt:lpstr>
      <vt:lpstr>Unification</vt:lpstr>
      <vt:lpstr>Unification</vt:lpstr>
      <vt:lpstr>Unification</vt:lpstr>
      <vt:lpstr>Unification</vt:lpstr>
      <vt:lpstr>The unification algorithm</vt:lpstr>
      <vt:lpstr>The unification algorithm</vt:lpstr>
      <vt:lpstr>Generalized Modus Ponens (GMP)</vt:lpstr>
      <vt:lpstr>Soundness of GMP</vt:lpstr>
      <vt:lpstr>Example knowledge base</vt:lpstr>
      <vt:lpstr>Example knowledge base contd.</vt:lpstr>
      <vt:lpstr>Forward chaining algorithm</vt:lpstr>
      <vt:lpstr>Forward chaining proof</vt:lpstr>
      <vt:lpstr>Forward chaining proof</vt:lpstr>
      <vt:lpstr>Forward chaining proof</vt:lpstr>
      <vt:lpstr>Properties of forward chaining</vt:lpstr>
      <vt:lpstr>Efficiency of forward chaining</vt:lpstr>
      <vt:lpstr>Hard matching example</vt:lpstr>
      <vt:lpstr>Backward chaining algorithm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Backward chaining example</vt:lpstr>
      <vt:lpstr>Properties of backward chaining</vt:lpstr>
      <vt:lpstr>Logic programming: Prolog</vt:lpstr>
      <vt:lpstr>Prolog</vt:lpstr>
      <vt:lpstr>Resolution: brief summary</vt:lpstr>
      <vt:lpstr>Conversion to CNF</vt:lpstr>
      <vt:lpstr>Conversion to CNF contd.</vt:lpstr>
      <vt:lpstr>Resolution proof: definite clauses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20</cp:revision>
  <dcterms:created xsi:type="dcterms:W3CDTF">2016-10-13T00:10:31Z</dcterms:created>
  <dcterms:modified xsi:type="dcterms:W3CDTF">2022-03-17T05:11:47Z</dcterms:modified>
</cp:coreProperties>
</file>