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575" r:id="rId5"/>
    <p:sldId id="260" r:id="rId6"/>
    <p:sldId id="415" r:id="rId7"/>
    <p:sldId id="417" r:id="rId8"/>
    <p:sldId id="416" r:id="rId9"/>
    <p:sldId id="418" r:id="rId10"/>
    <p:sldId id="420" r:id="rId11"/>
    <p:sldId id="419" r:id="rId12"/>
    <p:sldId id="576" r:id="rId13"/>
    <p:sldId id="578" r:id="rId14"/>
    <p:sldId id="577" r:id="rId15"/>
    <p:sldId id="580" r:id="rId16"/>
    <p:sldId id="261" r:id="rId17"/>
    <p:sldId id="421" r:id="rId18"/>
    <p:sldId id="422" r:id="rId19"/>
    <p:sldId id="424" r:id="rId20"/>
    <p:sldId id="374" r:id="rId21"/>
    <p:sldId id="382" r:id="rId22"/>
    <p:sldId id="425" r:id="rId23"/>
    <p:sldId id="426" r:id="rId24"/>
    <p:sldId id="579" r:id="rId25"/>
    <p:sldId id="583" r:id="rId26"/>
    <p:sldId id="427" r:id="rId27"/>
    <p:sldId id="582" r:id="rId28"/>
    <p:sldId id="581" r:id="rId29"/>
    <p:sldId id="263" r:id="rId30"/>
    <p:sldId id="584" r:id="rId31"/>
    <p:sldId id="380" r:id="rId32"/>
    <p:sldId id="384" r:id="rId33"/>
    <p:sldId id="376" r:id="rId34"/>
    <p:sldId id="264" r:id="rId35"/>
    <p:sldId id="586" r:id="rId36"/>
    <p:sldId id="585" r:id="rId37"/>
    <p:sldId id="265" r:id="rId38"/>
    <p:sldId id="375" r:id="rId39"/>
    <p:sldId id="266" r:id="rId40"/>
    <p:sldId id="587" r:id="rId41"/>
    <p:sldId id="267" r:id="rId42"/>
    <p:sldId id="383" r:id="rId43"/>
    <p:sldId id="588" r:id="rId44"/>
    <p:sldId id="589" r:id="rId45"/>
    <p:sldId id="269" r:id="rId46"/>
    <p:sldId id="270" r:id="rId47"/>
    <p:sldId id="590" r:id="rId48"/>
    <p:sldId id="592" r:id="rId49"/>
    <p:sldId id="591" r:id="rId50"/>
    <p:sldId id="593" r:id="rId51"/>
    <p:sldId id="428" r:id="rId52"/>
    <p:sldId id="429" r:id="rId53"/>
    <p:sldId id="594" r:id="rId54"/>
    <p:sldId id="600" r:id="rId55"/>
    <p:sldId id="381" r:id="rId56"/>
    <p:sldId id="271" r:id="rId57"/>
    <p:sldId id="285" r:id="rId58"/>
    <p:sldId id="599" r:id="rId59"/>
    <p:sldId id="389" r:id="rId60"/>
    <p:sldId id="601" r:id="rId61"/>
    <p:sldId id="606" r:id="rId62"/>
    <p:sldId id="607" r:id="rId63"/>
    <p:sldId id="608" r:id="rId64"/>
    <p:sldId id="604" r:id="rId65"/>
    <p:sldId id="609" r:id="rId66"/>
    <p:sldId id="272" r:id="rId67"/>
    <p:sldId id="610" r:id="rId68"/>
    <p:sldId id="611" r:id="rId69"/>
    <p:sldId id="273" r:id="rId70"/>
    <p:sldId id="612" r:id="rId71"/>
    <p:sldId id="613" r:id="rId72"/>
    <p:sldId id="274" r:id="rId73"/>
    <p:sldId id="275" r:id="rId74"/>
    <p:sldId id="276" r:id="rId75"/>
    <p:sldId id="614" r:id="rId76"/>
    <p:sldId id="277" r:id="rId77"/>
    <p:sldId id="278" r:id="rId78"/>
    <p:sldId id="279" r:id="rId79"/>
    <p:sldId id="280" r:id="rId80"/>
    <p:sldId id="281" r:id="rId81"/>
    <p:sldId id="282" r:id="rId82"/>
    <p:sldId id="283" r:id="rId83"/>
    <p:sldId id="574" r:id="rId84"/>
    <p:sldId id="597" r:id="rId85"/>
    <p:sldId id="598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FEF"/>
    <a:srgbClr val="6C2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08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 (FOL)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aka. predicate calculus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CE1CD-58F2-4F74-8C9C-FDBECB9F658E}"/>
              </a:ext>
            </a:extLst>
          </p:cNvPr>
          <p:cNvSpPr/>
          <p:nvPr/>
        </p:nvSpPr>
        <p:spPr>
          <a:xfrm>
            <a:off x="1265688" y="1122363"/>
            <a:ext cx="7630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48240C1-4BEE-4AC5-B4FA-B2D6BB127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316110" cy="84347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Models for FOL: Example</a:t>
            </a:r>
          </a:p>
        </p:txBody>
      </p:sp>
      <p:pic>
        <p:nvPicPr>
          <p:cNvPr id="11268" name="Picture 4" descr="fol-model">
            <a:extLst>
              <a:ext uri="{FF2B5EF4-FFF2-40B4-BE49-F238E27FC236}">
                <a16:creationId xmlns:a16="http://schemas.microsoft.com/office/drawing/2014/main" id="{54EDD1EE-BB10-43FA-B9E9-57F5AA6E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6705600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7EC29-6538-4212-8B50-FBB9DF23A617}"/>
              </a:ext>
            </a:extLst>
          </p:cNvPr>
          <p:cNvSpPr txBox="1"/>
          <p:nvPr/>
        </p:nvSpPr>
        <p:spPr>
          <a:xfrm>
            <a:off x="561474" y="3013497"/>
            <a:ext cx="23100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8.2:   A model containing five objects, two binary relations, </a:t>
            </a:r>
            <a:r>
              <a:rPr lang="en-US" sz="22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unary relations</a:t>
            </a:r>
            <a:r>
              <a:rPr lang="en-US" sz="2200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(indicated by labels on the objects), and one unary function, left-leg.</a:t>
            </a:r>
          </a:p>
        </p:txBody>
      </p:sp>
    </p:spTree>
    <p:extLst>
      <p:ext uri="{BB962C8B-B14F-4D97-AF65-F5344CB8AC3E}">
        <p14:creationId xmlns:p14="http://schemas.microsoft.com/office/powerpoint/2010/main" val="214945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48240C1-4BEE-4AC5-B4FA-B2D6BB1270B0}"/>
              </a:ext>
            </a:extLst>
          </p:cNvPr>
          <p:cNvSpPr txBox="1">
            <a:spLocks noChangeArrowheads="1"/>
          </p:cNvSpPr>
          <p:nvPr/>
        </p:nvSpPr>
        <p:spPr>
          <a:xfrm>
            <a:off x="1121133" y="810661"/>
            <a:ext cx="5231959" cy="45386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01581B-1178-470A-ADF4-CE2B82B5693E}"/>
              </a:ext>
            </a:extLst>
          </p:cNvPr>
          <p:cNvSpPr txBox="1"/>
          <p:nvPr/>
        </p:nvSpPr>
        <p:spPr>
          <a:xfrm>
            <a:off x="1270244" y="751344"/>
            <a:ext cx="1024288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Models for first-order logic: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model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set of 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 </a:t>
            </a:r>
            <a:r>
              <a:rPr lang="en-US" sz="2400" i="1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elements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it contains.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sets of </a:t>
            </a:r>
            <a:r>
              <a:rPr lang="en-US" sz="2400" i="1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tuples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objects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related.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tuple is a collection of objects arranged in </a:t>
            </a:r>
            <a:r>
              <a:rPr lang="en-US" sz="2400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fixed order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 written with angle brackets surrounding the objects.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in the model of Fig. 8.2, the 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brotherhood relation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set of tuples of related objects, 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{&lt;Richard the Lionheart, King John&gt;, &lt;King John, Richard the  	 	 	Lionheart&gt;}.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brother relation is a binary relation. It relates a pair of objects.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3E439-0667-40F2-888E-054DEDFF4900}"/>
              </a:ext>
            </a:extLst>
          </p:cNvPr>
          <p:cNvSpPr txBox="1"/>
          <p:nvPr/>
        </p:nvSpPr>
        <p:spPr>
          <a:xfrm>
            <a:off x="2336801" y="5783490"/>
            <a:ext cx="8497453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the Lionheart, King John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brother(King John, Richard the Lionheart 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0052" y="1037591"/>
            <a:ext cx="47230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Elements are symbols which stands for objects.</a:t>
            </a:r>
          </a:p>
        </p:txBody>
      </p:sp>
    </p:spTree>
    <p:extLst>
      <p:ext uri="{BB962C8B-B14F-4D97-AF65-F5344CB8AC3E}">
        <p14:creationId xmlns:p14="http://schemas.microsoft.com/office/powerpoint/2010/main" val="384275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48240C1-4BEE-4AC5-B4FA-B2D6BB1270B0}"/>
              </a:ext>
            </a:extLst>
          </p:cNvPr>
          <p:cNvSpPr txBox="1">
            <a:spLocks noChangeArrowheads="1"/>
          </p:cNvSpPr>
          <p:nvPr/>
        </p:nvSpPr>
        <p:spPr>
          <a:xfrm>
            <a:off x="930303" y="956936"/>
            <a:ext cx="5398935" cy="45386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01581B-1178-470A-ADF4-CE2B82B5693E}"/>
              </a:ext>
            </a:extLst>
          </p:cNvPr>
          <p:cNvSpPr txBox="1"/>
          <p:nvPr/>
        </p:nvSpPr>
        <p:spPr>
          <a:xfrm>
            <a:off x="1177880" y="956936"/>
            <a:ext cx="95005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Models for first-order logic: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 the model of Figure 8.2: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crown is on King John’s head.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on-head” relation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sz="2400" i="1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tuple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&lt;the crown, King John&gt;.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“on-head” relation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contain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tuple &lt;King John, the crown &gt;, where “King John is on head of the crown” does not make any sense.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on-head relation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binary relation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relates a pair of objects, the crown and King John.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3E439-0667-40F2-888E-054DEDFF4900}"/>
              </a:ext>
            </a:extLst>
          </p:cNvPr>
          <p:cNvSpPr txBox="1"/>
          <p:nvPr/>
        </p:nvSpPr>
        <p:spPr>
          <a:xfrm>
            <a:off x="2230154" y="5732703"/>
            <a:ext cx="3698004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on-head(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crown, King John).</a:t>
            </a:r>
            <a:endParaRPr lang="en-US" dirty="0"/>
          </a:p>
          <a:p>
            <a:r>
              <a:rPr lang="en-US" dirty="0"/>
              <a:t>(the crown).on-head(</a:t>
            </a:r>
            <a:r>
              <a:rPr lang="en-US" dirty="0" err="1"/>
              <a:t>John.King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024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48240C1-4BEE-4AC5-B4FA-B2D6BB1270B0}"/>
              </a:ext>
            </a:extLst>
          </p:cNvPr>
          <p:cNvSpPr txBox="1">
            <a:spLocks noChangeArrowheads="1"/>
          </p:cNvSpPr>
          <p:nvPr/>
        </p:nvSpPr>
        <p:spPr>
          <a:xfrm>
            <a:off x="697064" y="257360"/>
            <a:ext cx="5398935" cy="45386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01581B-1178-470A-ADF4-CE2B82B5693E}"/>
              </a:ext>
            </a:extLst>
          </p:cNvPr>
          <p:cNvSpPr txBox="1"/>
          <p:nvPr/>
        </p:nvSpPr>
        <p:spPr>
          <a:xfrm>
            <a:off x="974558" y="257360"/>
            <a:ext cx="102428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Models for first-order logic: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in Figure 8.2 has three unary relations or properties: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“person” property of is true of both  Richard and John. i.e., person(Richard the Lionheart), person(King John).  {&lt;Richard, true&gt;, &lt;John, true&gt;}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property of “king” is true only of John.  i.e., king(John)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property of “crown” is true only of the crown; i.e., crown(the crown)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A7802-FBF7-4D90-ACB5-54B83B3096ED}"/>
              </a:ext>
            </a:extLst>
          </p:cNvPr>
          <p:cNvSpPr txBox="1"/>
          <p:nvPr/>
        </p:nvSpPr>
        <p:spPr>
          <a:xfrm>
            <a:off x="2023481" y="4413885"/>
            <a:ext cx="3240281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person(Richard)</a:t>
            </a:r>
          </a:p>
          <a:p>
            <a:r>
              <a:rPr lang="en-US" dirty="0"/>
              <a:t>person(John)</a:t>
            </a:r>
          </a:p>
          <a:p>
            <a:r>
              <a:rPr lang="en-US" dirty="0"/>
              <a:t>{&lt;Richard, true&gt;, &lt;John, true&gt;}</a:t>
            </a:r>
          </a:p>
          <a:p>
            <a:r>
              <a:rPr lang="en-US" dirty="0"/>
              <a:t>(Richard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 John</a:t>
            </a:r>
            <a:r>
              <a:rPr lang="en-US" dirty="0"/>
              <a:t>).person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BC5A3-66AD-42E2-BE93-18AD33CF78BB}"/>
              </a:ext>
            </a:extLst>
          </p:cNvPr>
          <p:cNvSpPr txBox="1"/>
          <p:nvPr/>
        </p:nvSpPr>
        <p:spPr>
          <a:xfrm>
            <a:off x="6356943" y="4485399"/>
            <a:ext cx="2998884" cy="17543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king(John)</a:t>
            </a:r>
          </a:p>
          <a:p>
            <a:r>
              <a:rPr lang="en-US" dirty="0"/>
              <a:t>{&lt;John, true&gt;}</a:t>
            </a:r>
          </a:p>
          <a:p>
            <a:r>
              <a:rPr lang="en-US" dirty="0"/>
              <a:t>crown(the crown)</a:t>
            </a:r>
          </a:p>
          <a:p>
            <a:r>
              <a:rPr lang="en-US" dirty="0"/>
              <a:t>{&lt;the crown, true&gt;}</a:t>
            </a:r>
          </a:p>
          <a:p>
            <a:r>
              <a:rPr lang="en-US" dirty="0"/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crown.crown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9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48240C1-4BEE-4AC5-B4FA-B2D6BB1270B0}"/>
              </a:ext>
            </a:extLst>
          </p:cNvPr>
          <p:cNvSpPr txBox="1">
            <a:spLocks noChangeArrowheads="1"/>
          </p:cNvSpPr>
          <p:nvPr/>
        </p:nvSpPr>
        <p:spPr>
          <a:xfrm>
            <a:off x="652007" y="328863"/>
            <a:ext cx="5398935" cy="45386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01581B-1178-470A-ADF4-CE2B82B5693E}"/>
                  </a:ext>
                </a:extLst>
              </p:cNvPr>
              <p:cNvSpPr txBox="1"/>
              <p:nvPr/>
            </p:nvSpPr>
            <p:spPr>
              <a:xfrm>
                <a:off x="882316" y="328863"/>
                <a:ext cx="10068969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cs typeface="Times New Roman" panose="02020603050405020304" pitchFamily="18" charset="0"/>
                  </a:rPr>
                  <a:t>Models for first-order logic:</a:t>
                </a:r>
              </a:p>
              <a:p>
                <a:pPr lvl="1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Certain kinds of relationships are best considered as functions.</a:t>
                </a:r>
              </a:p>
              <a:p>
                <a:pPr marL="461963" lvl="1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function, a given object must be related to exactly one object. It is a (m, n) relation</a:t>
                </a:r>
              </a:p>
              <a:p>
                <a:pPr marL="461963" lvl="1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function is a relation in which there is only one “value” for a given input.</a:t>
                </a:r>
              </a:p>
              <a:p>
                <a:pPr marL="0"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Examples:</a:t>
                </a:r>
              </a:p>
              <a:p>
                <a:pPr marL="461963" lvl="1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person has one left leg.</a:t>
                </a:r>
              </a:p>
              <a:p>
                <a:pPr marL="461963" lvl="1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model has a unary “left-leg” </a:t>
                </a:r>
                <a:r>
                  <a:rPr 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has two mappings:</a:t>
                </a:r>
              </a:p>
              <a:p>
                <a:pPr marL="461963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Richard the Lionheart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Richard’s left leg </a:t>
                </a:r>
              </a:p>
              <a:p>
                <a:pPr marL="461963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King John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John’s left leg</a:t>
                </a: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 in FOL requires </a:t>
                </a:r>
                <a:r>
                  <a:rPr 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function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i.e., there must be a value for every input tuple. The crown must have a left leg and so much each of the left legs.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01581B-1178-470A-ADF4-CE2B82B5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6" y="328863"/>
                <a:ext cx="10068969" cy="4955203"/>
              </a:xfrm>
              <a:prstGeom prst="rect">
                <a:avLst/>
              </a:prstGeom>
              <a:blipFill>
                <a:blip r:embed="rId2"/>
                <a:stretch>
                  <a:fillRect l="-1272" t="-1230" r="-363" b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8519708-A8C4-4C9D-9324-F72843509707}"/>
              </a:ext>
            </a:extLst>
          </p:cNvPr>
          <p:cNvSpPr txBox="1"/>
          <p:nvPr/>
        </p:nvSpPr>
        <p:spPr>
          <a:xfrm>
            <a:off x="1004612" y="5393885"/>
            <a:ext cx="5737281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left-leg(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the Lionheart ) = (Richard’s left leg)</a:t>
            </a:r>
          </a:p>
          <a:p>
            <a:r>
              <a:rPr lang="en-US" dirty="0"/>
              <a:t>left-leg(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John) = John’s left leg ……infix notation</a:t>
            </a:r>
            <a:endParaRPr lang="en-US" dirty="0"/>
          </a:p>
          <a:p>
            <a:r>
              <a:rPr lang="en-US" dirty="0"/>
              <a:t>left-leg(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Richard the Lionheart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).(Richard’s left leg) </a:t>
            </a:r>
            <a:endParaRPr lang="en-US" dirty="0"/>
          </a:p>
          <a:p>
            <a:r>
              <a:rPr lang="en-US" dirty="0"/>
              <a:t>left-leg(</a:t>
            </a:r>
            <a:r>
              <a:rPr lang="en-US" dirty="0" err="1"/>
              <a:t>John.King</a:t>
            </a:r>
            <a:r>
              <a:rPr lang="en-US" dirty="0"/>
              <a:t>).(John’s left leg).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925" y="5273085"/>
            <a:ext cx="5002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function: </a:t>
            </a:r>
            <a:r>
              <a:rPr lang="en-US" b="1" dirty="0"/>
              <a:t>A function which is defined for all inputs of the right type, that is, for all of a domain</a:t>
            </a:r>
            <a:r>
              <a:rPr lang="en-US" dirty="0"/>
              <a:t>. </a:t>
            </a:r>
          </a:p>
          <a:p>
            <a:r>
              <a:rPr lang="en-US" dirty="0"/>
              <a:t>Partial function</a:t>
            </a:r>
            <a:r>
              <a:rPr lang="en-US" b="1" dirty="0"/>
              <a:t>: A function which is not defined for some inputs of the right type, that is, for some of a domain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84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48240C1-4BEE-4AC5-B4FA-B2D6BB127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212743" cy="84347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Models for FOL: Example</a:t>
            </a:r>
          </a:p>
        </p:txBody>
      </p:sp>
      <p:pic>
        <p:nvPicPr>
          <p:cNvPr id="11268" name="Picture 4" descr="fol-model">
            <a:extLst>
              <a:ext uri="{FF2B5EF4-FFF2-40B4-BE49-F238E27FC236}">
                <a16:creationId xmlns:a16="http://schemas.microsoft.com/office/drawing/2014/main" id="{54EDD1EE-BB10-43FA-B9E9-57F5AA6E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6705600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7EC29-6538-4212-8B50-FBB9DF23A617}"/>
              </a:ext>
            </a:extLst>
          </p:cNvPr>
          <p:cNvSpPr txBox="1"/>
          <p:nvPr/>
        </p:nvSpPr>
        <p:spPr>
          <a:xfrm>
            <a:off x="561474" y="3013497"/>
            <a:ext cx="23100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8.2:   A model containing five objects, two binary relations, </a:t>
            </a:r>
            <a:r>
              <a:rPr lang="en-US" sz="22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unary relations</a:t>
            </a:r>
            <a:r>
              <a:rPr lang="en-US" sz="2200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(indicated by labels on the objects), and one unary function, left-leg.</a:t>
            </a:r>
          </a:p>
        </p:txBody>
      </p:sp>
    </p:spTree>
    <p:extLst>
      <p:ext uri="{BB962C8B-B14F-4D97-AF65-F5344CB8AC3E}">
        <p14:creationId xmlns:p14="http://schemas.microsoft.com/office/powerpoint/2010/main" val="21166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6D19301-BCB5-4317-8812-B73B5B0A1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7427" y="150199"/>
            <a:ext cx="6706514" cy="101045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Syntax of FOL: Basic elements (objects)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810B2FB-CDD0-4311-9728-2CC718FAE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7427" y="1327868"/>
            <a:ext cx="9202334" cy="5530132"/>
          </a:xfrm>
        </p:spPr>
        <p:txBody>
          <a:bodyPr>
            <a:noAutofit/>
          </a:bodyPr>
          <a:lstStyle/>
          <a:p>
            <a:pPr marL="461963" indent="-461963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	Richard, John, 1, 2, 3, squares, pits,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wumpus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(objects) </a:t>
            </a:r>
          </a:p>
          <a:p>
            <a:pPr marL="461963" indent="-461963"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 	Brother,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OnHead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Person, King, Crown, neighboring, 		smelly,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isBreezy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greater, equal, less than, &gt;,... (relations)</a:t>
            </a:r>
          </a:p>
          <a:p>
            <a:pPr marL="461963" indent="-461963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   Sqrt,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LeftLegOf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	x, y, a, b,..., P, Q, …</a:t>
            </a:r>
          </a:p>
          <a:p>
            <a:pPr marL="461963" indent="-461963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Connective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</a:p>
          <a:p>
            <a:pPr marL="461963" indent="-461963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Equality (Predicate)	 = </a:t>
            </a:r>
          </a:p>
          <a:p>
            <a:pPr marL="461963" indent="-461963"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Quantifier  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, 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 equality predicate is always in the vocabulary.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It is written in infix notation, such as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Plus(1, 2) = 3,  instead of prefix notation = (Plus(1, 2), 3).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Very often, it is included in Connective.</a:t>
            </a:r>
          </a:p>
        </p:txBody>
      </p:sp>
    </p:spTree>
    <p:extLst>
      <p:ext uri="{BB962C8B-B14F-4D97-AF65-F5344CB8AC3E}">
        <p14:creationId xmlns:p14="http://schemas.microsoft.com/office/powerpoint/2010/main" val="7925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67627A-BCE9-4D8D-9C8F-0ADB497AB413}"/>
              </a:ext>
            </a:extLst>
          </p:cNvPr>
          <p:cNvSpPr txBox="1"/>
          <p:nvPr/>
        </p:nvSpPr>
        <p:spPr>
          <a:xfrm>
            <a:off x="1177317" y="254442"/>
            <a:ext cx="494571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for first-order logic: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01581B-1178-470A-ADF4-CE2B82B5693E}"/>
                  </a:ext>
                </a:extLst>
              </p:cNvPr>
              <p:cNvSpPr txBox="1"/>
              <p:nvPr/>
            </p:nvSpPr>
            <p:spPr>
              <a:xfrm>
                <a:off x="1001585" y="839217"/>
                <a:ext cx="10242883" cy="606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model is the set of </a:t>
                </a:r>
                <a:r>
                  <a:rPr 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elements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it contains.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sets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tuples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objects that are related.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unary “left-leg” </a:t>
                </a:r>
                <a:r>
                  <a:rPr 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has two mappings: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Richard the Lionheart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Richard’s left leg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King John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John’s left leg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interpretation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specifies exactly which objects, relations and function are referred to by the constant, predicate, and function symbols.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 interpretation for our example: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Maps</a:t>
                </a:r>
                <a:r>
                  <a:rPr lang="en-US" sz="22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Richard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Richard the Lionheart and John to the evil King John.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Brother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refers to the brotherhood relation. The set of tuples of objects {&lt;Richard, John&gt;, &lt;John, Richard&gt;}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OnHead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refers to the “on-head” relation that holds between the crown and King John. on-head(the crown, King John). The set of only tuples of objects {&lt;the crown, King John&gt;}.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2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Crown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refers to the set of objects that are persons, kings and crowns. Person(Richard), King(John), Crown(the crown). {&lt;Richard, true&gt;} …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01581B-1178-470A-ADF4-CE2B82B5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85" y="839217"/>
                <a:ext cx="10242883" cy="6063198"/>
              </a:xfrm>
              <a:prstGeom prst="rect">
                <a:avLst/>
              </a:prstGeom>
              <a:blipFill>
                <a:blip r:embed="rId2"/>
                <a:stretch>
                  <a:fillRect l="-892" t="-805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FB37D5C-A270-43E9-BBDB-77625BA10D4F}"/>
              </a:ext>
            </a:extLst>
          </p:cNvPr>
          <p:cNvSpPr txBox="1"/>
          <p:nvPr/>
        </p:nvSpPr>
        <p:spPr>
          <a:xfrm>
            <a:off x="6909684" y="2019274"/>
            <a:ext cx="5123772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left-leg(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the Lionheart ).is(Richard’s left leg) </a:t>
            </a:r>
            <a:endParaRPr lang="en-US" dirty="0"/>
          </a:p>
          <a:p>
            <a:r>
              <a:rPr lang="en-US" dirty="0"/>
              <a:t>left-leg(</a:t>
            </a:r>
            <a:r>
              <a:rPr lang="en-US" dirty="0" err="1"/>
              <a:t>John.King</a:t>
            </a:r>
            <a:r>
              <a:rPr lang="en-US" dirty="0"/>
              <a:t>).is(John’s left leg).</a:t>
            </a:r>
          </a:p>
        </p:txBody>
      </p:sp>
    </p:spTree>
    <p:extLst>
      <p:ext uri="{BB962C8B-B14F-4D97-AF65-F5344CB8AC3E}">
        <p14:creationId xmlns:p14="http://schemas.microsoft.com/office/powerpoint/2010/main" val="76299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88D76F-C9AC-49FA-B13F-721A3B4102D4}"/>
              </a:ext>
            </a:extLst>
          </p:cNvPr>
          <p:cNvSpPr/>
          <p:nvPr/>
        </p:nvSpPr>
        <p:spPr>
          <a:xfrm>
            <a:off x="1558476" y="1776756"/>
            <a:ext cx="9075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Figure 8.2,  there are five objects in the model, two binary relations, 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unary relations</a:t>
            </a:r>
            <a:r>
              <a:rPr lang="en-US" sz="2400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(indicated by labels on the objects), and one unary function, left-leg.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objects in the model, with Brother,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OnHead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Person, King, Crown,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LeftLeg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predicate symbols. So there are 25 possible interpretations, just for the constant symbols, Richard and John.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3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873" y="206734"/>
            <a:ext cx="376096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719429-2395-42D5-ACB3-6E8D1731138C}"/>
                  </a:ext>
                </a:extLst>
              </p:cNvPr>
              <p:cNvSpPr txBox="1"/>
              <p:nvPr/>
            </p:nvSpPr>
            <p:spPr>
              <a:xfrm>
                <a:off x="1054873" y="890547"/>
                <a:ext cx="987552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basic syntactic elements of FOL are the symbols that stand for objects, relations, and functions.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symbols stand for objects,	e.g.,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Richard, John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Predicate symbols stand for relations,   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e.g.,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Brother,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OnHead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Person, King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Crown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symbols stand for functions, e.g.,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LeftLeg</a:t>
                </a:r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model includes objects, relations, functions, and an interpretation which objects, relations, and functions are </a:t>
                </a:r>
                <a:r>
                  <a:rPr lang="en-US" sz="20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referred to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constant, predicate and function symbols.</a:t>
                </a:r>
              </a:p>
              <a:p>
                <a:pPr marL="0"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intended interpretation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as follows:</a:t>
                </a:r>
              </a:p>
              <a:p>
                <a:pPr marL="0" lvl="1"/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refers to Richard the Lionheart and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John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refers to the evil King John. (?assign to )</a:t>
                </a:r>
              </a:p>
              <a:p>
                <a:pPr marL="0" lvl="1"/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Brother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refers to the brotherhood relation, </a:t>
                </a:r>
              </a:p>
              <a:p>
                <a:pPr marL="0"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{&lt;Richard the Lionheart, King John&gt;, &lt;King John, Richard the Lionheart&gt;}. </a:t>
                </a:r>
              </a:p>
              <a:p>
                <a:pPr marL="0" lvl="1"/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OnHead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refers to the “on head” relation that holds between the crown and King John; </a:t>
                </a:r>
              </a:p>
              <a:p>
                <a:pPr marL="0" lvl="1"/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Crown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 to the sets of objects that are persons, kings, and crowns.</a:t>
                </a:r>
              </a:p>
              <a:p>
                <a:pPr marL="0" lvl="1"/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LeftLeg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refers to the “left leg” function, that is the mapping </a:t>
                </a:r>
              </a:p>
              <a:p>
                <a:pPr marL="0"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Richard the Lionheart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Richard’s left leg  and King John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John’s left leg.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719429-2395-42D5-ACB3-6E8D17311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73" y="890547"/>
                <a:ext cx="9875520" cy="5632311"/>
              </a:xfrm>
              <a:prstGeom prst="rect">
                <a:avLst/>
              </a:prstGeom>
              <a:blipFill>
                <a:blip r:embed="rId2"/>
                <a:stretch>
                  <a:fillRect l="-617" t="-541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865703" y="1789043"/>
            <a:ext cx="271139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Assign a constant symbols “evil King John” to an object, which has constant symbol John</a:t>
            </a:r>
          </a:p>
        </p:txBody>
      </p:sp>
    </p:spTree>
    <p:extLst>
      <p:ext uri="{BB962C8B-B14F-4D97-AF65-F5344CB8AC3E}">
        <p14:creationId xmlns:p14="http://schemas.microsoft.com/office/powerpoint/2010/main" val="42977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B3F274C3-BEFA-44B0-B5C4-D4976C6D3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3505" y="2496099"/>
            <a:ext cx="7952749" cy="3183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800" dirty="0">
                <a:latin typeface="+mn-lt"/>
              </a:rPr>
              <a:t>		</a:t>
            </a:r>
            <a:r>
              <a:rPr lang="en-US" altLang="en-US" sz="3900" dirty="0"/>
              <a:t>Outline</a:t>
            </a:r>
            <a:endParaRPr lang="en-US" altLang="en-US" sz="3900" dirty="0"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FOL?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and semantics of FOL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FOL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Wumpus world in FOL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engineering in FOL</a:t>
            </a:r>
          </a:p>
        </p:txBody>
      </p:sp>
    </p:spTree>
    <p:extLst>
      <p:ext uri="{BB962C8B-B14F-4D97-AF65-F5344CB8AC3E}">
        <p14:creationId xmlns:p14="http://schemas.microsoft.com/office/powerpoint/2010/main" val="392148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733639-DEEF-4A3C-8A83-E562D8012101}"/>
              </a:ext>
            </a:extLst>
          </p:cNvPr>
          <p:cNvSpPr/>
          <p:nvPr/>
        </p:nvSpPr>
        <p:spPr>
          <a:xfrm>
            <a:off x="1126601" y="819884"/>
            <a:ext cx="701702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First-Order Logic (FOL): </a:t>
            </a:r>
            <a:r>
              <a:rPr lang="en-US" sz="3200" i="1" dirty="0">
                <a:latin typeface="Times New Roman" panose="02020603050405020304" pitchFamily="18" charset="0"/>
              </a:rPr>
              <a:t>Syntax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F1752E-2124-4092-8E1D-0D6454C007A7}"/>
              </a:ext>
            </a:extLst>
          </p:cNvPr>
          <p:cNvSpPr/>
          <p:nvPr/>
        </p:nvSpPr>
        <p:spPr>
          <a:xfrm>
            <a:off x="1206115" y="2134768"/>
            <a:ext cx="98405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defines these primitives: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symbols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(objects: i.e., the "individuals" in the world)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e.g., Richard, John, Mary,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symbols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(functions: mapping individuals to individuals)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e.g.,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left_leg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(John) = John’s left leg, father-of(Mary) = John,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color-of(Sky) = Blue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 symbols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(relations: mapping from individuals to truth values)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e.g., brother(Richard, John),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onHead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crown, King John),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person(John), king(John), crown(the crown), greater(5,3),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green(Grass), color(Grass, Green) … </a:t>
            </a:r>
          </a:p>
        </p:txBody>
      </p:sp>
    </p:spTree>
    <p:extLst>
      <p:ext uri="{BB962C8B-B14F-4D97-AF65-F5344CB8AC3E}">
        <p14:creationId xmlns:p14="http://schemas.microsoft.com/office/powerpoint/2010/main" val="2558370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733639-DEEF-4A3C-8A83-E562D8012101}"/>
              </a:ext>
            </a:extLst>
          </p:cNvPr>
          <p:cNvSpPr/>
          <p:nvPr/>
        </p:nvSpPr>
        <p:spPr>
          <a:xfrm>
            <a:off x="1126602" y="850157"/>
            <a:ext cx="893179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First-Order Logic (FOL): </a:t>
            </a:r>
            <a:r>
              <a:rPr lang="en-US" sz="3200" i="1" dirty="0">
                <a:latin typeface="Times New Roman" panose="02020603050405020304" pitchFamily="18" charset="0"/>
              </a:rPr>
              <a:t>Syntax </a:t>
            </a:r>
          </a:p>
          <a:p>
            <a:r>
              <a:rPr lang="en-US" sz="2400" i="1" dirty="0">
                <a:latin typeface="Times New Roman" panose="02020603050405020304" pitchFamily="18" charset="0"/>
              </a:rPr>
              <a:t>(specified in Backus-Naur form)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/>
              <p:nvPr/>
            </p:nvSpPr>
            <p:spPr>
              <a:xfrm>
                <a:off x="1126602" y="2083457"/>
                <a:ext cx="8788675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syntax of the FOL with equality,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Connectives:  not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equal (=), and (∧), or (∨), implies (⇒), if and only if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Operator Precedence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x | y | …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John | crown | A | 3 | …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true | false | After | Raining | Loves | Brother | …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Mother |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FatherOf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Leftleg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…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Quantifiers</a:t>
                </a:r>
                <a:r>
                  <a:rPr lang="en-US" sz="2400" dirty="0">
                    <a:highlight>
                      <a:srgbClr val="FFFF00"/>
                    </a:highlight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Universal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Existential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2" y="2083457"/>
                <a:ext cx="8788675" cy="3970318"/>
              </a:xfrm>
              <a:prstGeom prst="rect">
                <a:avLst/>
              </a:prstGeom>
              <a:blipFill>
                <a:blip r:embed="rId2"/>
                <a:stretch>
                  <a:fillRect l="-1110" t="-1229" r="-693" b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5C1A055-038D-4541-A582-8C0968794630}"/>
              </a:ext>
            </a:extLst>
          </p:cNvPr>
          <p:cNvSpPr txBox="1"/>
          <p:nvPr/>
        </p:nvSpPr>
        <p:spPr>
          <a:xfrm>
            <a:off x="1550504" y="6053775"/>
            <a:ext cx="936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Operator </a:t>
            </a:r>
            <a:r>
              <a:rPr lang="en-US" dirty="0" err="1"/>
              <a:t>precedences</a:t>
            </a:r>
            <a:r>
              <a:rPr lang="en-US" dirty="0"/>
              <a:t> are specified, from highest to lowest. The precedence of quantifiers is such that a quantifier holds over everything to the right of it.</a:t>
            </a:r>
          </a:p>
        </p:txBody>
      </p:sp>
    </p:spTree>
    <p:extLst>
      <p:ext uri="{BB962C8B-B14F-4D97-AF65-F5344CB8AC3E}">
        <p14:creationId xmlns:p14="http://schemas.microsoft.com/office/powerpoint/2010/main" val="157283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/>
              <p:nvPr/>
            </p:nvSpPr>
            <p:spPr>
              <a:xfrm>
                <a:off x="1126602" y="2233237"/>
                <a:ext cx="9591555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syntax of the FOL with equality, 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Function(Term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Constant | Variable 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Predicate  | Predicate(Term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         		                             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AtomicSentence |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 Sentence ) | [ Sentence ] |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					Sentence ∧ Sentence | Sentence ∨ Sentence | 					Sentence ⇒ Sentence | Sentence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Sentence | 				Quantifier Variable, … Sentence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2" y="2233237"/>
                <a:ext cx="9591555" cy="4185761"/>
              </a:xfrm>
              <a:prstGeom prst="rect">
                <a:avLst/>
              </a:prstGeom>
              <a:blipFill>
                <a:blip r:embed="rId2"/>
                <a:stretch>
                  <a:fillRect l="-1017" t="-1164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C733639-DEEF-4A3C-8A83-E562D8012101}"/>
              </a:ext>
            </a:extLst>
          </p:cNvPr>
          <p:cNvSpPr/>
          <p:nvPr/>
        </p:nvSpPr>
        <p:spPr>
          <a:xfrm>
            <a:off x="1032817" y="950030"/>
            <a:ext cx="893179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First-Order Logic (FOL): </a:t>
            </a:r>
            <a:r>
              <a:rPr lang="en-US" sz="3200" i="1" dirty="0">
                <a:latin typeface="Times New Roman" panose="02020603050405020304" pitchFamily="18" charset="0"/>
              </a:rPr>
              <a:t>Syntax </a:t>
            </a:r>
          </a:p>
          <a:p>
            <a:r>
              <a:rPr lang="en-US" sz="2400" i="1" dirty="0">
                <a:latin typeface="Times New Roman" panose="02020603050405020304" pitchFamily="18" charset="0"/>
              </a:rPr>
              <a:t>(specified in Backus-Naur form)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557468" y="3315695"/>
            <a:ext cx="133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Predicate:</a:t>
            </a:r>
          </a:p>
          <a:p>
            <a:r>
              <a:rPr lang="en-US" dirty="0"/>
              <a:t>true, 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0296" y="6234332"/>
            <a:ext cx="404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ease to read,  (Q x, y, z) S</a:t>
            </a:r>
          </a:p>
        </p:txBody>
      </p:sp>
    </p:spTree>
    <p:extLst>
      <p:ext uri="{BB962C8B-B14F-4D97-AF65-F5344CB8AC3E}">
        <p14:creationId xmlns:p14="http://schemas.microsoft.com/office/powerpoint/2010/main" val="144602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/>
              <p:nvPr/>
            </p:nvSpPr>
            <p:spPr>
              <a:xfrm>
                <a:off x="1126602" y="1723022"/>
                <a:ext cx="9591555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syntax of the FOL with equality,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Constant | Variable </a:t>
                </a:r>
              </a:p>
              <a:p>
                <a:pPr marL="1376363" lvl="2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Function(Term) is a Term.</a:t>
                </a:r>
              </a:p>
              <a:p>
                <a:pPr marL="1828800" lvl="3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LeftLeg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(John) for the expression of an object “King John’s left leg”. This does not a “subroutine call” that “returns a value.”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formal semantics of terms is:</a:t>
                </a:r>
              </a:p>
              <a:p>
                <a:pPr marL="1376363" lvl="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terms refers to objects in the domain of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each of which is d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function symbol Function refers to some function in the model which takes the argument terms. The value of the function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refers to the term as a whole.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2" y="1723022"/>
                <a:ext cx="9591555" cy="4924425"/>
              </a:xfrm>
              <a:prstGeom prst="rect">
                <a:avLst/>
              </a:prstGeom>
              <a:blipFill>
                <a:blip r:embed="rId2"/>
                <a:stretch>
                  <a:fillRect l="-1017" t="-991" r="-509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C733639-DEEF-4A3C-8A83-E562D8012101}"/>
              </a:ext>
            </a:extLst>
          </p:cNvPr>
          <p:cNvSpPr/>
          <p:nvPr/>
        </p:nvSpPr>
        <p:spPr>
          <a:xfrm>
            <a:off x="1126602" y="525076"/>
            <a:ext cx="619783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First-Order Logic (FOL): </a:t>
            </a:r>
            <a:r>
              <a:rPr lang="en-US" sz="3200" i="1" dirty="0">
                <a:latin typeface="Times New Roman" panose="02020603050405020304" pitchFamily="18" charset="0"/>
              </a:rPr>
              <a:t>Syntax </a:t>
            </a:r>
          </a:p>
          <a:p>
            <a:r>
              <a:rPr lang="en-US" sz="2400" i="1" dirty="0">
                <a:latin typeface="Times New Roman" panose="02020603050405020304" pitchFamily="18" charset="0"/>
              </a:rPr>
              <a:t>(specified in Backus-Naur form)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772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/>
              <p:nvPr/>
            </p:nvSpPr>
            <p:spPr>
              <a:xfrm>
                <a:off x="1126602" y="1299715"/>
                <a:ext cx="9591555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indent="-4524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formal semantics of terms is:</a:t>
                </a:r>
              </a:p>
              <a:p>
                <a:pPr marL="1376363" lvl="2" indent="-4524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term f(t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The function symbol f refers to some function (call F) in the model; the argument terms refers to objects (call d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)in the domain; and the terms as a whole refers to the objects that is the value of the function F applied to d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marL="1376363" lvl="2" indent="-4524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LeftLeg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 symbol (f) refers to the function (F) shown as follows: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Richard the Lionheart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Richard’s left leg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King John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John’s left leg</a:t>
                </a:r>
              </a:p>
              <a:p>
                <a:pPr marL="1376363" lvl="2" indent="-461963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and John refers to King John (d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LeftLeg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(John) refers to King John’s left leg.</a:t>
                </a:r>
              </a:p>
              <a:p>
                <a:pPr marL="1376363" lvl="2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way, the interpretation fixes the referent of every term.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2" y="1299715"/>
                <a:ext cx="9591555" cy="5509200"/>
              </a:xfrm>
              <a:prstGeom prst="rect">
                <a:avLst/>
              </a:prstGeom>
              <a:blipFill>
                <a:blip r:embed="rId2"/>
                <a:stretch>
                  <a:fillRect t="-885" r="-191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C733639-DEEF-4A3C-8A83-E562D8012101}"/>
              </a:ext>
            </a:extLst>
          </p:cNvPr>
          <p:cNvSpPr/>
          <p:nvPr/>
        </p:nvSpPr>
        <p:spPr>
          <a:xfrm>
            <a:off x="1126602" y="169826"/>
            <a:ext cx="6225543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First-Order Logic (FOL): </a:t>
            </a:r>
            <a:r>
              <a:rPr lang="en-US" sz="3200" i="1" dirty="0">
                <a:latin typeface="Times New Roman" panose="02020603050405020304" pitchFamily="18" charset="0"/>
              </a:rPr>
              <a:t>Syntax </a:t>
            </a:r>
          </a:p>
          <a:p>
            <a:r>
              <a:rPr lang="en-US" sz="2400" i="1" dirty="0">
                <a:latin typeface="Times New Roman" panose="02020603050405020304" pitchFamily="18" charset="0"/>
              </a:rPr>
              <a:t>(specified in Backus-Naur form)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735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/>
              <p:nvPr/>
            </p:nvSpPr>
            <p:spPr>
              <a:xfrm>
                <a:off x="1126602" y="1123933"/>
                <a:ext cx="9591555" cy="5601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524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LeftLeg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 symbol (f) refers to the function (F) shown as follows: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Richard the Lionheart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Richard’s left leg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King John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John’s left leg</a:t>
                </a:r>
              </a:p>
              <a:p>
                <a:pPr marL="461963" indent="-461963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and John refers to King John (d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LeftLeg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(John) refers to King John’s left leg.</a:t>
                </a:r>
              </a:p>
              <a:p>
                <a:pPr marL="461963" indent="-46196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&gt;        ( Length (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LeftLeg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Richard )), Length (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LeftLeg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 John ) ) 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Constant                             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Function (     Term  )                   Function ( Term  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Function (        Term            )  Function (         Term            )</a:t>
                </a:r>
              </a:p>
              <a:p>
                <a:pPr marL="461963" indent="-461963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Predicate  (                  Term   ,                                       Term                  )</a:t>
                </a:r>
              </a:p>
              <a:p>
                <a:pPr marL="461963" indent="-461963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AtomicSentence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2" y="1123933"/>
                <a:ext cx="9591555" cy="5601533"/>
              </a:xfrm>
              <a:prstGeom prst="rect">
                <a:avLst/>
              </a:prstGeom>
              <a:blipFill>
                <a:blip r:embed="rId2"/>
                <a:stretch>
                  <a:fillRect l="-890" t="-871" r="-1589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C733639-DEEF-4A3C-8A83-E562D8012101}"/>
              </a:ext>
            </a:extLst>
          </p:cNvPr>
          <p:cNvSpPr/>
          <p:nvPr/>
        </p:nvSpPr>
        <p:spPr>
          <a:xfrm>
            <a:off x="1126602" y="169826"/>
            <a:ext cx="6225543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First-Order Logic (FOL): </a:t>
            </a:r>
            <a:r>
              <a:rPr lang="en-US" sz="3200" i="1" dirty="0">
                <a:latin typeface="Times New Roman" panose="02020603050405020304" pitchFamily="18" charset="0"/>
              </a:rPr>
              <a:t>Syntax </a:t>
            </a:r>
          </a:p>
          <a:p>
            <a:r>
              <a:rPr lang="en-US" sz="2400" i="1" dirty="0">
                <a:latin typeface="Times New Roman" panose="02020603050405020304" pitchFamily="18" charset="0"/>
              </a:rPr>
              <a:t>(specified in Backus-Naur form)</a:t>
            </a:r>
            <a:endParaRPr lang="en-US" sz="24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CB1887E-61AE-4A6D-867E-ACE7960BB5BF}"/>
              </a:ext>
            </a:extLst>
          </p:cNvPr>
          <p:cNvSpPr/>
          <p:nvPr/>
        </p:nvSpPr>
        <p:spPr>
          <a:xfrm rot="5400000">
            <a:off x="5804341" y="3786352"/>
            <a:ext cx="236074" cy="7941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AC3E707-B2A0-4676-937B-2DD10610EDEF}"/>
              </a:ext>
            </a:extLst>
          </p:cNvPr>
          <p:cNvSpPr/>
          <p:nvPr/>
        </p:nvSpPr>
        <p:spPr>
          <a:xfrm rot="5400000">
            <a:off x="9446707" y="3786352"/>
            <a:ext cx="236074" cy="7941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CD3F859-2A42-4C08-9D7D-30124FD6F91B}"/>
              </a:ext>
            </a:extLst>
          </p:cNvPr>
          <p:cNvSpPr/>
          <p:nvPr/>
        </p:nvSpPr>
        <p:spPr>
          <a:xfrm rot="5400000">
            <a:off x="4736985" y="4044046"/>
            <a:ext cx="236076" cy="32998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AEAF6A0-C85E-4042-B9B5-810997FC6366}"/>
              </a:ext>
            </a:extLst>
          </p:cNvPr>
          <p:cNvSpPr/>
          <p:nvPr/>
        </p:nvSpPr>
        <p:spPr>
          <a:xfrm rot="5400000">
            <a:off x="9617494" y="282205"/>
            <a:ext cx="118040" cy="9579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8AB4B0B-C8EC-4314-AF95-144227F120DB}"/>
              </a:ext>
            </a:extLst>
          </p:cNvPr>
          <p:cNvSpPr/>
          <p:nvPr/>
        </p:nvSpPr>
        <p:spPr>
          <a:xfrm rot="5400000">
            <a:off x="4518393" y="4174893"/>
            <a:ext cx="236074" cy="7941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CCC5D06-F8AB-4368-8F7B-8604C0CBA102}"/>
              </a:ext>
            </a:extLst>
          </p:cNvPr>
          <p:cNvSpPr/>
          <p:nvPr/>
        </p:nvSpPr>
        <p:spPr>
          <a:xfrm rot="5400000">
            <a:off x="5804341" y="4221630"/>
            <a:ext cx="236074" cy="7941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5466C17-4D23-4B91-9381-C3D36412DD1E}"/>
              </a:ext>
            </a:extLst>
          </p:cNvPr>
          <p:cNvSpPr/>
          <p:nvPr/>
        </p:nvSpPr>
        <p:spPr>
          <a:xfrm rot="5400000">
            <a:off x="5147788" y="3987830"/>
            <a:ext cx="274745" cy="24395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FC248B3D-43C1-450A-B7EC-69A9D94132A7}"/>
              </a:ext>
            </a:extLst>
          </p:cNvPr>
          <p:cNvSpPr/>
          <p:nvPr/>
        </p:nvSpPr>
        <p:spPr>
          <a:xfrm rot="5400000">
            <a:off x="8979529" y="4296252"/>
            <a:ext cx="259428" cy="17648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BE145F2-A6C0-44C3-B2AE-FF936DFF916A}"/>
              </a:ext>
            </a:extLst>
          </p:cNvPr>
          <p:cNvSpPr/>
          <p:nvPr/>
        </p:nvSpPr>
        <p:spPr>
          <a:xfrm rot="5400000">
            <a:off x="6038193" y="1999412"/>
            <a:ext cx="236076" cy="85210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3AC3446-6A58-40F6-BB6E-E8B07772C644}"/>
              </a:ext>
            </a:extLst>
          </p:cNvPr>
          <p:cNvSpPr/>
          <p:nvPr/>
        </p:nvSpPr>
        <p:spPr>
          <a:xfrm rot="5400000">
            <a:off x="9476554" y="4239945"/>
            <a:ext cx="236074" cy="7941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CF34B2CC-4D33-494F-88B3-F6016820CCC8}"/>
              </a:ext>
            </a:extLst>
          </p:cNvPr>
          <p:cNvSpPr/>
          <p:nvPr/>
        </p:nvSpPr>
        <p:spPr>
          <a:xfrm rot="5400000">
            <a:off x="8320793" y="4093916"/>
            <a:ext cx="236074" cy="7941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4820AAA-05D1-4DA5-AC50-93E8108AECA7}"/>
              </a:ext>
            </a:extLst>
          </p:cNvPr>
          <p:cNvSpPr/>
          <p:nvPr/>
        </p:nvSpPr>
        <p:spPr>
          <a:xfrm rot="5400000">
            <a:off x="3348940" y="4721918"/>
            <a:ext cx="236074" cy="7941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07F3848A-6563-4682-9467-A4309758C8EE}"/>
              </a:ext>
            </a:extLst>
          </p:cNvPr>
          <p:cNvSpPr/>
          <p:nvPr/>
        </p:nvSpPr>
        <p:spPr>
          <a:xfrm rot="5400000">
            <a:off x="7247856" y="4713781"/>
            <a:ext cx="236074" cy="7941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4FDD3B5-7F1C-4EA1-A13D-945653879202}"/>
              </a:ext>
            </a:extLst>
          </p:cNvPr>
          <p:cNvSpPr/>
          <p:nvPr/>
        </p:nvSpPr>
        <p:spPr>
          <a:xfrm rot="5400000" flipV="1">
            <a:off x="8488855" y="4191704"/>
            <a:ext cx="236075" cy="3004532"/>
          </a:xfrm>
          <a:prstGeom prst="rightBrace">
            <a:avLst>
              <a:gd name="adj1" fmla="val 8333"/>
              <a:gd name="adj2" fmla="val 506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51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/>
              <p:nvPr/>
            </p:nvSpPr>
            <p:spPr>
              <a:xfrm>
                <a:off x="1152777" y="1258406"/>
                <a:ext cx="9591555" cy="5555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Predicate  | Predicate(Term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         		                         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Constant | Variable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John | Richard | A | 3 | …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Derivation of a sentence Brother(John, Richard).</a:t>
                </a:r>
              </a:p>
              <a:p>
                <a:pPr lvl="1">
                  <a:spcAft>
                    <a:spcPts val="2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Brother (    John , 	         Richard)</a:t>
                </a:r>
              </a:p>
              <a:p>
                <a:pPr lvl="1">
                  <a:spcAft>
                    <a:spcPts val="2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Constant            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24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Predicate  ( Term ,                   Term )</a:t>
                </a:r>
              </a:p>
              <a:p>
                <a:pPr lvl="1">
                  <a:spcAft>
                    <a:spcPts val="1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AtomicSentence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Sentence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77" y="1258406"/>
                <a:ext cx="9591555" cy="5555367"/>
              </a:xfrm>
              <a:prstGeom prst="rect">
                <a:avLst/>
              </a:prstGeom>
              <a:blipFill>
                <a:blip r:embed="rId2"/>
                <a:stretch>
                  <a:fillRect l="-826" t="-877" b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/>
              <p:nvPr/>
            </p:nvSpPr>
            <p:spPr>
              <a:xfrm>
                <a:off x="8932514" y="-63075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514" y="-63075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C733639-DEEF-4A3C-8A83-E562D8012101}"/>
              </a:ext>
            </a:extLst>
          </p:cNvPr>
          <p:cNvSpPr/>
          <p:nvPr/>
        </p:nvSpPr>
        <p:spPr>
          <a:xfrm>
            <a:off x="1101888" y="44227"/>
            <a:ext cx="733471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First-Order Logic (FOL): </a:t>
            </a:r>
            <a:r>
              <a:rPr lang="en-US" sz="3200" i="1" dirty="0">
                <a:latin typeface="Times New Roman" panose="02020603050405020304" pitchFamily="18" charset="0"/>
              </a:rPr>
              <a:t>Syntax </a:t>
            </a:r>
          </a:p>
          <a:p>
            <a:r>
              <a:rPr lang="en-US" sz="2400" i="1" dirty="0">
                <a:latin typeface="Times New Roman" panose="02020603050405020304" pitchFamily="18" charset="0"/>
              </a:rPr>
              <a:t>(specified in Backus-Naur form)</a:t>
            </a:r>
            <a:endParaRPr lang="en-US" sz="2400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C15B6DA0-9265-43FC-A39F-3A571FBAEB48}"/>
              </a:ext>
            </a:extLst>
          </p:cNvPr>
          <p:cNvSpPr/>
          <p:nvPr/>
        </p:nvSpPr>
        <p:spPr>
          <a:xfrm rot="5400000">
            <a:off x="4101219" y="3919319"/>
            <a:ext cx="259491" cy="34351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182C5BB-B83E-493B-9F81-9A3DBA353847}"/>
              </a:ext>
            </a:extLst>
          </p:cNvPr>
          <p:cNvSpPr/>
          <p:nvPr/>
        </p:nvSpPr>
        <p:spPr>
          <a:xfrm rot="5400000">
            <a:off x="3657071" y="4479443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CCAE55D-A298-4C58-A98E-11C8408EEEE4}"/>
              </a:ext>
            </a:extLst>
          </p:cNvPr>
          <p:cNvSpPr/>
          <p:nvPr/>
        </p:nvSpPr>
        <p:spPr>
          <a:xfrm rot="5400000">
            <a:off x="5955010" y="4531572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9AEDA16-B011-4E04-BBC7-140C86D9C4FB}"/>
              </a:ext>
            </a:extLst>
          </p:cNvPr>
          <p:cNvSpPr/>
          <p:nvPr/>
        </p:nvSpPr>
        <p:spPr>
          <a:xfrm rot="5400000">
            <a:off x="5955010" y="3834103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B9A4B5A-E9D7-4097-B277-6B92291B7B50}"/>
              </a:ext>
            </a:extLst>
          </p:cNvPr>
          <p:cNvSpPr/>
          <p:nvPr/>
        </p:nvSpPr>
        <p:spPr>
          <a:xfrm rot="5400000">
            <a:off x="3657071" y="3843717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0AEC147-603E-49CF-B9EE-8852CBA82D55}"/>
              </a:ext>
            </a:extLst>
          </p:cNvPr>
          <p:cNvSpPr/>
          <p:nvPr/>
        </p:nvSpPr>
        <p:spPr>
          <a:xfrm rot="5400000">
            <a:off x="2445122" y="4256158"/>
            <a:ext cx="407938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3D32E6F-37EB-47FB-83A4-98F016BF8E44}"/>
              </a:ext>
            </a:extLst>
          </p:cNvPr>
          <p:cNvSpPr/>
          <p:nvPr/>
        </p:nvSpPr>
        <p:spPr>
          <a:xfrm rot="5400000">
            <a:off x="4155832" y="5809509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24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/>
              <p:nvPr/>
            </p:nvSpPr>
            <p:spPr>
              <a:xfrm>
                <a:off x="1101888" y="1212240"/>
                <a:ext cx="9591555" cy="5601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Predicate  | Predicate(Term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         		                          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Predicate symbols refers to relations.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the facts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Brother(Richard, John) states under the intended interpretation that Richard the Lionheart is the brother of King John.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Pit(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AtLocation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j))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 sentence can have complex terms as arguments, such as,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Married(Father(Richard), Mother(John))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isBreezy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(agent(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AtLocation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j)),  pit(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AtLocation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j+1))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atomic sentence is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given model if the relation referred to by the predicate symbol  holds among the objects referred to by the arguments.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88" y="1212240"/>
                <a:ext cx="9591555" cy="5601533"/>
              </a:xfrm>
              <a:prstGeom prst="rect">
                <a:avLst/>
              </a:prstGeom>
              <a:blipFill>
                <a:blip r:embed="rId2"/>
                <a:stretch>
                  <a:fillRect l="-890" t="-871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/>
              <p:nvPr/>
            </p:nvSpPr>
            <p:spPr>
              <a:xfrm>
                <a:off x="8932514" y="-63075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514" y="-63075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C733639-DEEF-4A3C-8A83-E562D8012101}"/>
              </a:ext>
            </a:extLst>
          </p:cNvPr>
          <p:cNvSpPr/>
          <p:nvPr/>
        </p:nvSpPr>
        <p:spPr>
          <a:xfrm>
            <a:off x="1101888" y="44227"/>
            <a:ext cx="733471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First-Order Logic (FOL): </a:t>
            </a:r>
            <a:r>
              <a:rPr lang="en-US" sz="3200" i="1" dirty="0">
                <a:latin typeface="Times New Roman" panose="02020603050405020304" pitchFamily="18" charset="0"/>
              </a:rPr>
              <a:t>Syntax </a:t>
            </a:r>
          </a:p>
          <a:p>
            <a:r>
              <a:rPr lang="en-US" sz="2400" i="1" dirty="0">
                <a:latin typeface="Times New Roman" panose="02020603050405020304" pitchFamily="18" charset="0"/>
              </a:rPr>
              <a:t>(specified in Backus-Naur form)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622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9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A23F362-8A2E-4029-A277-6D7798FC0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887" y="513209"/>
            <a:ext cx="5375031" cy="98659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6F2FEF"/>
                </a:solidFill>
                <a:latin typeface="+mn-lt"/>
              </a:rPr>
              <a:t>Complex sentences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435A312-C1F1-4EFF-B8C5-CA0CC818B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887" y="1804946"/>
            <a:ext cx="9833113" cy="4372017"/>
          </a:xfrm>
        </p:spPr>
        <p:txBody>
          <a:bodyPr>
            <a:normAutofit lnSpcReduction="10000"/>
          </a:bodyPr>
          <a:lstStyle/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sentences are made from atomic sentences using connectives</a:t>
            </a:r>
          </a:p>
          <a:p>
            <a:pPr algn="ct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(as in propositional logic)</a:t>
            </a:r>
          </a:p>
          <a:p>
            <a:pPr marL="461963" lvl="4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Sibling(King John, Richard)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Sibling(Richard, King 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Brother(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LeftLeg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(Richard), John)</a:t>
            </a:r>
          </a:p>
          <a:p>
            <a:pPr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Brother(Richard, John)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Brother(John, Richard)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King(Richard)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King(John)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King(Richard)   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461963" indent="-461963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These sentences are true in the model (Figure 8,2) under our intended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213267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522208A-E6BB-4C50-BCC9-878903880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4735"/>
            <a:ext cx="10515600" cy="83355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Pros and Cons of Propositional Logic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A15B013-BC00-458F-8F26-A6C95E5B4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5310"/>
            <a:ext cx="10328564" cy="4919269"/>
          </a:xfrm>
        </p:spPr>
        <p:txBody>
          <a:bodyPr>
            <a:noAutofit/>
          </a:bodyPr>
          <a:lstStyle/>
          <a:p>
            <a:pPr marL="461963" indent="-461963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J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is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declarative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procedural approach in programming language</a:t>
            </a:r>
          </a:p>
          <a:p>
            <a:pPr marL="919163" lvl="1" indent="-461963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Its semantics is based on a truth relation between sentences and possible worlds.</a:t>
            </a:r>
          </a:p>
          <a:p>
            <a:pPr marL="919163" lvl="1" indent="-461963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knowledge and inference are separate, and inference is entirely domain independent.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Propositional logic has sufficient expressive power to handle partial information, using disjunction and negation</a:t>
            </a:r>
          </a:p>
          <a:p>
            <a:pPr marL="914400" lvl="1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most data structures and databases, which are done by a domain-specific procedure</a:t>
            </a:r>
          </a:p>
          <a:p>
            <a:pPr marL="461963" indent="-461963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J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is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of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derived from meaning of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in propositional logic is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context-independent</a:t>
            </a:r>
          </a:p>
          <a:p>
            <a:pPr marL="914400" lvl="1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(unlike natural language, where meaning depends on context)</a:t>
            </a:r>
          </a:p>
          <a:p>
            <a:pPr marL="914400" lvl="1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the sentence depends both on the sentence itself and on the context in which the sentence was spoken.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8619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A23F362-8A2E-4029-A277-6D7798FC0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887" y="389641"/>
            <a:ext cx="5375031" cy="98659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6F2FEF"/>
                </a:solidFill>
                <a:latin typeface="+mn-lt"/>
              </a:rPr>
              <a:t>Complex sentences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435A312-C1F1-4EFF-B8C5-CA0CC818B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887" y="1376238"/>
            <a:ext cx="9833113" cy="5358194"/>
          </a:xfrm>
        </p:spPr>
        <p:txBody>
          <a:bodyPr>
            <a:normAutofit/>
          </a:bodyPr>
          <a:lstStyle/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sentences are made from atomic sentences using connectives</a:t>
            </a:r>
          </a:p>
          <a:p>
            <a:pPr algn="ct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(as in propositional logic)</a:t>
            </a:r>
          </a:p>
          <a:p>
            <a:pPr marL="461963" lvl="4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Sibling(King John, Richard)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Sibling(Richard, King 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     Constant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Predicate(    Term   ,   Term )       Predicate( Term,      Term   )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AtomicSentence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AtomicSentence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Sentence 	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Sentence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ComplexSentence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Sentence</a:t>
            </a:r>
          </a:p>
          <a:p>
            <a:pPr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1B70FE6-8FEF-49E6-B910-AC76076D762F}"/>
              </a:ext>
            </a:extLst>
          </p:cNvPr>
          <p:cNvSpPr/>
          <p:nvPr/>
        </p:nvSpPr>
        <p:spPr>
          <a:xfrm rot="5400000">
            <a:off x="3381412" y="3067901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BF39337-499A-4F16-82DD-1C9C1EDC3F6D}"/>
              </a:ext>
            </a:extLst>
          </p:cNvPr>
          <p:cNvSpPr/>
          <p:nvPr/>
        </p:nvSpPr>
        <p:spPr>
          <a:xfrm rot="5400000">
            <a:off x="4608850" y="3067900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1D96BD3-6C26-4294-BD49-D2C210C01B49}"/>
              </a:ext>
            </a:extLst>
          </p:cNvPr>
          <p:cNvSpPr/>
          <p:nvPr/>
        </p:nvSpPr>
        <p:spPr>
          <a:xfrm rot="5400000">
            <a:off x="7205256" y="3067900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885A8FF-75F6-43FD-A331-403384475A57}"/>
              </a:ext>
            </a:extLst>
          </p:cNvPr>
          <p:cNvSpPr/>
          <p:nvPr/>
        </p:nvSpPr>
        <p:spPr>
          <a:xfrm rot="5400000">
            <a:off x="8523803" y="3067901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B24CAF3-2BE7-4F20-9580-79CD4E08625B}"/>
              </a:ext>
            </a:extLst>
          </p:cNvPr>
          <p:cNvSpPr/>
          <p:nvPr/>
        </p:nvSpPr>
        <p:spPr>
          <a:xfrm rot="5400000">
            <a:off x="8523802" y="3553245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394E49E-A84F-4A3C-A3CB-605AD8DC6835}"/>
              </a:ext>
            </a:extLst>
          </p:cNvPr>
          <p:cNvSpPr/>
          <p:nvPr/>
        </p:nvSpPr>
        <p:spPr>
          <a:xfrm rot="5400000">
            <a:off x="7329316" y="3553246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38739B0-35EF-4DEF-A69F-EA354F64886E}"/>
              </a:ext>
            </a:extLst>
          </p:cNvPr>
          <p:cNvSpPr/>
          <p:nvPr/>
        </p:nvSpPr>
        <p:spPr>
          <a:xfrm rot="5400000">
            <a:off x="6201075" y="3474726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8FECB1D-9135-472D-9367-BA5BFB002A66}"/>
              </a:ext>
            </a:extLst>
          </p:cNvPr>
          <p:cNvSpPr/>
          <p:nvPr/>
        </p:nvSpPr>
        <p:spPr>
          <a:xfrm rot="5400000">
            <a:off x="2356821" y="3455930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59DF869-EA16-4095-B721-854D86318C78}"/>
              </a:ext>
            </a:extLst>
          </p:cNvPr>
          <p:cNvSpPr/>
          <p:nvPr/>
        </p:nvSpPr>
        <p:spPr>
          <a:xfrm rot="5400000">
            <a:off x="3456154" y="3474726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47DA47D-58AE-4C48-8716-A173870D9798}"/>
              </a:ext>
            </a:extLst>
          </p:cNvPr>
          <p:cNvSpPr/>
          <p:nvPr/>
        </p:nvSpPr>
        <p:spPr>
          <a:xfrm rot="5400000">
            <a:off x="4678257" y="3508103"/>
            <a:ext cx="281979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3C44F2E-07E0-4C49-87BC-6CF16DAB983D}"/>
              </a:ext>
            </a:extLst>
          </p:cNvPr>
          <p:cNvSpPr/>
          <p:nvPr/>
        </p:nvSpPr>
        <p:spPr>
          <a:xfrm rot="5400000">
            <a:off x="3671646" y="2921266"/>
            <a:ext cx="173957" cy="31254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34D1419-96C5-475B-973D-7D2DA1BAE536}"/>
              </a:ext>
            </a:extLst>
          </p:cNvPr>
          <p:cNvSpPr/>
          <p:nvPr/>
        </p:nvSpPr>
        <p:spPr>
          <a:xfrm rot="5400000">
            <a:off x="7576724" y="2845051"/>
            <a:ext cx="173957" cy="32077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53E5F73-0BE0-4348-B13B-C3956DD0C9B8}"/>
              </a:ext>
            </a:extLst>
          </p:cNvPr>
          <p:cNvSpPr/>
          <p:nvPr/>
        </p:nvSpPr>
        <p:spPr>
          <a:xfrm rot="5400000">
            <a:off x="3353210" y="4352827"/>
            <a:ext cx="173958" cy="11686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9231BBFB-F48F-4AAD-9269-0671CB700653}"/>
              </a:ext>
            </a:extLst>
          </p:cNvPr>
          <p:cNvSpPr/>
          <p:nvPr/>
        </p:nvSpPr>
        <p:spPr>
          <a:xfrm rot="5400000">
            <a:off x="7761356" y="4349958"/>
            <a:ext cx="173958" cy="11686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A55A40F-F525-4333-9431-9901D20505DA}"/>
              </a:ext>
            </a:extLst>
          </p:cNvPr>
          <p:cNvSpPr/>
          <p:nvPr/>
        </p:nvSpPr>
        <p:spPr>
          <a:xfrm rot="5400000">
            <a:off x="5752446" y="2504430"/>
            <a:ext cx="206521" cy="57116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5871C9E-BFE1-4D80-A0BB-5C75F52C16B5}"/>
              </a:ext>
            </a:extLst>
          </p:cNvPr>
          <p:cNvSpPr/>
          <p:nvPr/>
        </p:nvSpPr>
        <p:spPr>
          <a:xfrm rot="5400000">
            <a:off x="5481232" y="4811732"/>
            <a:ext cx="206523" cy="20033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55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B0C95E-9221-4920-8DF1-B29EA41366E6}"/>
              </a:ext>
            </a:extLst>
          </p:cNvPr>
          <p:cNvSpPr/>
          <p:nvPr/>
        </p:nvSpPr>
        <p:spPr>
          <a:xfrm>
            <a:off x="1284789" y="294244"/>
            <a:ext cx="443544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Translating English to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5BBCA0-28AA-46A7-BFE0-C39E624C7735}"/>
                  </a:ext>
                </a:extLst>
              </p:cNvPr>
              <p:cNvSpPr/>
              <p:nvPr/>
            </p:nvSpPr>
            <p:spPr>
              <a:xfrm>
                <a:off x="1284789" y="879019"/>
                <a:ext cx="10122119" cy="577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gardener likes the sun. (The symbol x is a variable, which is a term.)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Gardener(x)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Likes(x, Sun)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kings are persons.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King(x)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Person(x, Sun)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(For all x, if x is a king, then x is a person.)</a:t>
                </a:r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Squares neighboring the Wumpus are smelly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𝐬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Smelly(s)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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w)Neighboring(w, s)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Wumpus(w)</a:t>
                </a:r>
              </a:p>
              <a:p>
                <a:pPr marL="457200" indent="-457200">
                  <a:lnSpc>
                    <a:spcPct val="8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Squares adjacent to pits are breezy. </a:t>
                </a:r>
              </a:p>
              <a:p>
                <a:pPr marL="457200" lvl="1" indent="0">
                  <a:lnSpc>
                    <a:spcPct val="80000"/>
                  </a:lnSpc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Breezy(s)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w)Adjacent(w, s) ∧ Pit(w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You can fool some of the people all of the time.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t) (Person(x)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Time(t))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Can-Fool(x, t)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You can fool all of the people some of the time.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t) (Person(x)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Time(t))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Can-Fool(x, t)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All purple mushrooms are poisonous.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(Mushroom(x)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Purple(x))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Poisonous(x)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5BBCA0-28AA-46A7-BFE0-C39E624C7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89" y="879019"/>
                <a:ext cx="10122119" cy="5776966"/>
              </a:xfrm>
              <a:prstGeom prst="rect">
                <a:avLst/>
              </a:prstGeom>
              <a:blipFill>
                <a:blip r:embed="rId2"/>
                <a:stretch>
                  <a:fillRect l="-964" t="-844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5B16DE-331A-42C1-ABB6-B087692D1917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5B16DE-331A-42C1-ABB6-B087692D1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39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B0C95E-9221-4920-8DF1-B29EA41366E6}"/>
              </a:ext>
            </a:extLst>
          </p:cNvPr>
          <p:cNvSpPr/>
          <p:nvPr/>
        </p:nvSpPr>
        <p:spPr>
          <a:xfrm>
            <a:off x="1284790" y="653385"/>
            <a:ext cx="443544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Translating English to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5BBCA0-28AA-46A7-BFE0-C39E624C7735}"/>
                  </a:ext>
                </a:extLst>
              </p:cNvPr>
              <p:cNvSpPr/>
              <p:nvPr/>
            </p:nvSpPr>
            <p:spPr>
              <a:xfrm>
                <a:off x="1284790" y="1575618"/>
                <a:ext cx="9850055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No purple mushroom is poisonous.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Purple(x) ∧ Mushroom(x) ∧ Poisonous(x)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or, equivalently,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(Mushroom(x) ∧ Purple(x)) ⇒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oisonous(x)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There are </a:t>
                </a:r>
                <a:r>
                  <a:rPr 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exactly two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purple mushrooms.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 Mushroom(x) ∧ Purple(x) ∧ Mushroom(y) ∧ Purple(y) ∧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(x=y)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∧ </a:t>
                </a:r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ushroom(z)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urple(z))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((x=z)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pl-P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(y=z))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Deb is not tall.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all(Deb)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X is above Y if X is directly on top of Y or else there is a pile of one or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more other objects directly on top of one another starting with X and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ending with Y.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 Above(x, y)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(On(x, y) ∨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 (On(x, z) ∧ Above(z, y)))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5BBCA0-28AA-46A7-BFE0-C39E624C7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90" y="1575618"/>
                <a:ext cx="9850055" cy="4893647"/>
              </a:xfrm>
              <a:prstGeom prst="rect">
                <a:avLst/>
              </a:prstGeom>
              <a:blipFill>
                <a:blip r:embed="rId2"/>
                <a:stretch>
                  <a:fillRect l="-990" t="-996" r="-2228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5B16DE-331A-42C1-ABB6-B087692D1917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5B16DE-331A-42C1-ABB6-B087692D1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91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8553" y="3907001"/>
            <a:ext cx="10101385" cy="8916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615" y="755909"/>
            <a:ext cx="10096526" cy="11588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20C136-4FB1-47EB-8163-0C16196084A2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20C136-4FB1-47EB-8163-0C1619608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2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6A1EA-A0B3-4969-8E74-5E6A9B3C0D4E}"/>
                  </a:ext>
                </a:extLst>
              </p:cNvPr>
              <p:cNvSpPr txBox="1"/>
              <p:nvPr/>
            </p:nvSpPr>
            <p:spPr>
              <a:xfrm>
                <a:off x="922352" y="755909"/>
                <a:ext cx="9994789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universally quantified sentence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King(x) ⇒  Person(x) is true in the original model if the sentence King(x) ⇒  Person(x) is true under each of the five extended interpretations: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 	Richard the Lionheart,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 	King John,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		Richard’s left leg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		John’s left leg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		the crown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the universally quantified sentence is equivalent to asserting the following sentences: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 the Lionheart is a king ⇒  Richard the Lionheart is a person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King John is a king ⇒   King John is a person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Richard’s left leg is a king ⇒  Richard’s left leg is a person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John’s left leg is a king ⇒  John’s left leg is a person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crown is a king ⇒   the crown is a person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6A1EA-A0B3-4969-8E74-5E6A9B3C0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52" y="755909"/>
                <a:ext cx="9994789" cy="6001643"/>
              </a:xfrm>
              <a:prstGeom prst="rect">
                <a:avLst/>
              </a:prstGeom>
              <a:blipFill>
                <a:blip r:embed="rId3"/>
                <a:stretch>
                  <a:fillRect l="-915" t="-914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49B4BE-1A9D-4509-ACCE-E724FA3535CD}"/>
              </a:ext>
            </a:extLst>
          </p:cNvPr>
          <p:cNvCxnSpPr/>
          <p:nvPr/>
        </p:nvCxnSpPr>
        <p:spPr>
          <a:xfrm>
            <a:off x="2064688" y="2101147"/>
            <a:ext cx="405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562C7C-E266-4018-8375-EE2A47B1AB02}"/>
              </a:ext>
            </a:extLst>
          </p:cNvPr>
          <p:cNvCxnSpPr/>
          <p:nvPr/>
        </p:nvCxnSpPr>
        <p:spPr>
          <a:xfrm>
            <a:off x="2064688" y="2492086"/>
            <a:ext cx="405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2AC00F-A2BC-4F01-80CB-A607B1C0B02D}"/>
              </a:ext>
            </a:extLst>
          </p:cNvPr>
          <p:cNvCxnSpPr/>
          <p:nvPr/>
        </p:nvCxnSpPr>
        <p:spPr>
          <a:xfrm>
            <a:off x="2064688" y="2875072"/>
            <a:ext cx="405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259257-F78A-45B6-9507-38E75436B2A9}"/>
              </a:ext>
            </a:extLst>
          </p:cNvPr>
          <p:cNvCxnSpPr/>
          <p:nvPr/>
        </p:nvCxnSpPr>
        <p:spPr>
          <a:xfrm>
            <a:off x="2009028" y="3234207"/>
            <a:ext cx="405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FE5A28-FCB5-452F-94AD-5CA0D447ADFE}"/>
              </a:ext>
            </a:extLst>
          </p:cNvPr>
          <p:cNvCxnSpPr/>
          <p:nvPr/>
        </p:nvCxnSpPr>
        <p:spPr>
          <a:xfrm>
            <a:off x="2009028" y="3593341"/>
            <a:ext cx="405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9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588" y="324059"/>
            <a:ext cx="7270736" cy="11588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B34ADA15-722B-430B-9313-DEA9AF930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838" y="324059"/>
            <a:ext cx="7070124" cy="98659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Semantics (Truth) in first-order logic:</a:t>
            </a:r>
            <a:br>
              <a:rPr lang="en-US" altLang="en-US" sz="3200" dirty="0">
                <a:latin typeface="+mn-lt"/>
              </a:rPr>
            </a:br>
            <a:r>
              <a:rPr lang="en-US" altLang="en-US" sz="2800" dirty="0">
                <a:latin typeface="+mn-lt"/>
              </a:rPr>
              <a:t>models of FOL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C6EEDBC-B66A-4164-A5C1-6B7C05A16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519" y="1755207"/>
            <a:ext cx="10510962" cy="4778734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are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which consists of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domain (also called universe)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contains objects (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elements of a model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relations among them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 non-empty (finite or infinite) set of arbitrary elements (objects)</a:t>
            </a:r>
          </a:p>
          <a:p>
            <a:pPr marL="457200" indent="-457200"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specifies referents for (assign to each)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symbol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→  a domain element (</a:t>
            </a: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object)  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e.g.,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King John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predicate symbol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→  a </a:t>
            </a: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on the domain of appropriate arity. e.g.,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                                                        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Mary, John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Spouse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symbol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→  a function on the domain (</a:t>
            </a: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relation) of          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appropriate arity.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e.g.,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John, Left-leg →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Left_leg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98492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588" y="324059"/>
            <a:ext cx="7270736" cy="11588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B34ADA15-722B-430B-9313-DEA9AF930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838" y="324059"/>
            <a:ext cx="7070124" cy="98659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Semantics (Truth) in first-order logic:</a:t>
            </a:r>
            <a:br>
              <a:rPr lang="en-US" altLang="en-US" sz="3200" dirty="0">
                <a:latin typeface="+mn-lt"/>
              </a:rPr>
            </a:br>
            <a:r>
              <a:rPr lang="en-US" altLang="en-US" sz="2800" dirty="0">
                <a:latin typeface="+mn-lt"/>
              </a:rPr>
              <a:t>models of FOL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C6EEDBC-B66A-4164-A5C1-6B7C05A16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2950" y="1482919"/>
            <a:ext cx="10510962" cy="5051022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are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a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and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contains objects (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elements of a model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relations among them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specifies referents for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constant symbols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→ 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 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King John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predicate symbols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→  </a:t>
            </a: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on the domain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Mary, John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Spouse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symbols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→  </a:t>
            </a: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relations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John, Left-leg →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Left_leg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atomic sentence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predicate(term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to by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are in the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referred to by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080674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588" y="324059"/>
            <a:ext cx="7270736" cy="11588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B34ADA15-722B-430B-9313-DEA9AF930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838" y="324059"/>
            <a:ext cx="7070124" cy="98659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Semantics (Truth) in first-order logic:</a:t>
            </a:r>
            <a:br>
              <a:rPr lang="en-US" altLang="en-US" sz="3200" dirty="0">
                <a:latin typeface="+mn-lt"/>
              </a:rPr>
            </a:br>
            <a:r>
              <a:rPr lang="en-US" altLang="en-US" sz="2800" dirty="0">
                <a:latin typeface="+mn-lt"/>
              </a:rPr>
              <a:t>models of FOL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C6EEDBC-B66A-4164-A5C1-6B7C05A16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2950" y="1482919"/>
            <a:ext cx="10006218" cy="505102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should we says: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atomic sentence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predicate(term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in a certain model (that consists of a domain and an interpretation)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the domain elements that are the interpretations of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are in the relation that is the interpretation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 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truth value of a </a:t>
            </a:r>
            <a:r>
              <a:rPr lang="en-US" altLang="en-US" sz="2400" i="1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model 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is computed from the truth-values of its atomic sentence 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 the same way as in propositional logic.</a:t>
            </a:r>
          </a:p>
        </p:txBody>
      </p:sp>
    </p:spTree>
    <p:extLst>
      <p:ext uri="{BB962C8B-B14F-4D97-AF65-F5344CB8AC3E}">
        <p14:creationId xmlns:p14="http://schemas.microsoft.com/office/powerpoint/2010/main" val="1569376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48240C1-4BEE-4AC5-B4FA-B2D6BB127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843" y="364441"/>
            <a:ext cx="5507892" cy="84347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Models for FOL: Example</a:t>
            </a:r>
          </a:p>
        </p:txBody>
      </p:sp>
      <p:pic>
        <p:nvPicPr>
          <p:cNvPr id="11268" name="Picture 4" descr="fol-model">
            <a:extLst>
              <a:ext uri="{FF2B5EF4-FFF2-40B4-BE49-F238E27FC236}">
                <a16:creationId xmlns:a16="http://schemas.microsoft.com/office/drawing/2014/main" id="{54EDD1EE-BB10-43FA-B9E9-57F5AA6E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41" y="1447800"/>
            <a:ext cx="6705600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7E4188-80BB-4774-928C-2E97CA9488BF}"/>
              </a:ext>
            </a:extLst>
          </p:cNvPr>
          <p:cNvSpPr txBox="1"/>
          <p:nvPr/>
        </p:nvSpPr>
        <p:spPr>
          <a:xfrm>
            <a:off x="862910" y="5448295"/>
            <a:ext cx="474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Constants: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KingJohn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Richard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Predicates: person, king, crown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  brother, on-head, left-leg</a:t>
            </a:r>
          </a:p>
        </p:txBody>
      </p:sp>
    </p:spTree>
    <p:extLst>
      <p:ext uri="{BB962C8B-B14F-4D97-AF65-F5344CB8AC3E}">
        <p14:creationId xmlns:p14="http://schemas.microsoft.com/office/powerpoint/2010/main" val="152240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C62B5B-ADB6-44BF-A4C3-8000FA99B064}"/>
              </a:ext>
            </a:extLst>
          </p:cNvPr>
          <p:cNvSpPr/>
          <p:nvPr/>
        </p:nvSpPr>
        <p:spPr>
          <a:xfrm>
            <a:off x="1155362" y="443261"/>
            <a:ext cx="203818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26625D-8980-4A3A-98EC-9139C3B3C194}"/>
                  </a:ext>
                </a:extLst>
              </p:cNvPr>
              <p:cNvSpPr/>
              <p:nvPr/>
            </p:nvSpPr>
            <p:spPr>
              <a:xfrm>
                <a:off x="1216850" y="1089592"/>
                <a:ext cx="10368199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Universal quantification corresponds to conjunction ("and" (∧)) in that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x)P(x)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that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holds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of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domain associated with that variable.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sv-S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</a:t>
                </a:r>
                <a:r>
                  <a:rPr lang="sv-S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dolphine(x)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sv-S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mammal(x)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Existential quantification corresponds to disjunction ("or“(∨)) in that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x)P(x)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that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holds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of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domain associated with that variable.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mammal(x)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lays-eggs(x)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Universal quantifiers are usually used with "implies“(⇒) to form "if-then rules."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sz="2400" b="1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6C26F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b="1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cs380-student(x) </a:t>
                </a:r>
                <a:r>
                  <a:rPr 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b="1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smart(x)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"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cs380 students are smart."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Rarely use universal quantification to make blanket statements about every individual in the world: </a:t>
                </a:r>
                <a:r>
                  <a:rPr lang="en-US" sz="2400" b="1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6C26F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b="1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x)cs380-student(x) </a:t>
                </a:r>
                <a:r>
                  <a:rPr 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b="1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smart(x)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meaning that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everyone in the world is a cs380 student and is smart.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common mistake!)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26625D-8980-4A3A-98EC-9139C3B3C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50" y="1089592"/>
                <a:ext cx="10368199" cy="5262979"/>
              </a:xfrm>
              <a:prstGeom prst="rect">
                <a:avLst/>
              </a:prstGeom>
              <a:blipFill>
                <a:blip r:embed="rId2"/>
                <a:stretch>
                  <a:fillRect l="-824" t="-1043" r="-882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281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E0CD554-D323-436D-98D6-BD18EEC17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5679831" cy="8991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Universal quantification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B3C7DFF-94A7-4BC2-8746-AAABBF0E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2885" y="1340594"/>
            <a:ext cx="9784743" cy="531464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Syntax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ComplexSentence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Quantifier Variable,… Sentence 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Quantifier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 | 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lvl="4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Everyone at Google is smart: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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At(x, Google)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Smart(x)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    	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	At(x, Google)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Smart(x)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Quantifier  variable                  Sentence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lnSpc>
                <a:spcPct val="80000"/>
              </a:lnSpc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ComplexSentence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FB93BA0-0FB6-4DF2-BC86-4FA6CFEE9725}"/>
              </a:ext>
            </a:extLst>
          </p:cNvPr>
          <p:cNvSpPr/>
          <p:nvPr/>
        </p:nvSpPr>
        <p:spPr>
          <a:xfrm rot="5400000">
            <a:off x="2394496" y="4729282"/>
            <a:ext cx="157202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A320872-426A-4FFD-BD2F-043A86499AFC}"/>
              </a:ext>
            </a:extLst>
          </p:cNvPr>
          <p:cNvSpPr/>
          <p:nvPr/>
        </p:nvSpPr>
        <p:spPr>
          <a:xfrm rot="5400000">
            <a:off x="3698368" y="4807883"/>
            <a:ext cx="157202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660E4C4-87B9-43A2-A417-9277E51D03B9}"/>
              </a:ext>
            </a:extLst>
          </p:cNvPr>
          <p:cNvSpPr/>
          <p:nvPr/>
        </p:nvSpPr>
        <p:spPr>
          <a:xfrm rot="5400000">
            <a:off x="6422452" y="3577170"/>
            <a:ext cx="157202" cy="33084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306BE5A-6BFD-4E26-91A6-4B144E9C65A9}"/>
              </a:ext>
            </a:extLst>
          </p:cNvPr>
          <p:cNvSpPr/>
          <p:nvPr/>
        </p:nvSpPr>
        <p:spPr>
          <a:xfrm rot="5400000">
            <a:off x="4357867" y="3861743"/>
            <a:ext cx="157202" cy="41631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C25A5F8-FA2D-485E-83B4-4BE6B63A1E5F}"/>
              </a:ext>
            </a:extLst>
          </p:cNvPr>
          <p:cNvSpPr txBox="1">
            <a:spLocks noChangeArrowheads="1"/>
          </p:cNvSpPr>
          <p:nvPr/>
        </p:nvSpPr>
        <p:spPr>
          <a:xfrm>
            <a:off x="811034" y="489527"/>
            <a:ext cx="6947511" cy="6727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+mn-lt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522208A-E6BB-4C50-BCC9-878903880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5020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Pros and Cons of 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BA15B013-BC00-458F-8F26-A6C95E5B4B3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11034" y="1258893"/>
                <a:ext cx="10392676" cy="5378575"/>
              </a:xfrm>
            </p:spPr>
            <p:txBody>
              <a:bodyPr>
                <a:noAutofit/>
              </a:bodyPr>
              <a:lstStyle/>
              <a:p>
                <a:pPr marL="461963" indent="-461963">
                  <a:lnSpc>
                    <a:spcPct val="8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 	</a:t>
                </a:r>
                <a:r>
                  <a:rPr lang="en-US" alt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Propositional logic has very limited expressive power for concisely describing an environment with many objects.</a:t>
                </a:r>
              </a:p>
              <a:p>
                <a:pPr marL="914400" lvl="1" indent="-457200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alt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 can write one sentence about breezes and pits for each square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such as </a:t>
                </a:r>
                <a:r>
                  <a:rPr lang="en-US" alt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“a square [1, 1] is breeze </a:t>
                </a:r>
                <a:r>
                  <a:rPr lang="en-US" altLang="en-US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pit in a neighboring square.” 		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altLang="en-US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altLang="en-US" dirty="0">
                    <a:solidFill>
                      <a:srgbClr val="6C26F8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 language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syntax and semantics of English, </a:t>
                </a:r>
                <a:r>
                  <a:rPr lang="en-US" altLang="en-US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able to describe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environment concisely, such as, it is enough to say </a:t>
                </a:r>
                <a:r>
                  <a:rPr lang="en-US" altLang="en-US" dirty="0">
                    <a:solidFill>
                      <a:srgbClr val="6C26F8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“squares adjacent to pits are breezy. </a:t>
                </a:r>
              </a:p>
              <a:p>
                <a:pPr marL="457200" lvl="1" indent="0">
                  <a:lnSpc>
                    <a:spcPct val="80000"/>
                  </a:lnSpc>
                  <a:spcAft>
                    <a:spcPts val="600"/>
                  </a:spcAft>
                  <a:buNone/>
                </a:pPr>
                <a:r>
                  <a:rPr lang="en-US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b="0" i="1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Breezy(s) </a:t>
                </a:r>
                <a:r>
                  <a:rPr lang="en-US" alt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w)Adjacent(w, s) ∧ Pit(w</a:t>
                </a:r>
                <a:r>
                  <a:rPr lang="en-US" b="1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altLang="en-US" dirty="0">
                    <a:solidFill>
                      <a:srgbClr val="6C26F8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 lacks the expressive power </a:t>
                </a:r>
                <a:r>
                  <a:rPr lang="en-US" altLang="en-US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describe concisely an environment with many objects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such as </a:t>
                </a:r>
                <a:r>
                  <a:rPr lang="en-US" alt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 cannot say </a:t>
                </a:r>
                <a:r>
                  <a:rPr lang="en-US" altLang="en-US" dirty="0">
                    <a:solidFill>
                      <a:srgbClr val="6C26F8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"pits cause breezes in adjacent squares”.</a:t>
                </a:r>
              </a:p>
              <a:p>
                <a:pPr marL="914400" lvl="1" indent="-457200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 write a separate rule about breezes and pits for each square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such as 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describing “a square [1, 1] is breeze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is a pit in a neighboring square.” 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457200" lvl="1" indent="0">
                  <a:lnSpc>
                    <a:spcPct val="80000"/>
                  </a:lnSpc>
                  <a:spcAft>
                    <a:spcPts val="6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
</a:t>
                </a:r>
              </a:p>
            </p:txBody>
          </p:sp>
        </mc:Choice>
        <mc:Fallback xmlns="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BA15B013-BC00-458F-8F26-A6C95E5B4B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1034" y="1258893"/>
                <a:ext cx="10392676" cy="5378575"/>
              </a:xfrm>
              <a:blipFill>
                <a:blip r:embed="rId2"/>
                <a:stretch>
                  <a:fillRect l="-880" t="-2268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74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E0CD554-D323-436D-98D6-BD18EEC17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411" y="93278"/>
            <a:ext cx="5679831" cy="8991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Universal quantification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B3C7DFF-94A7-4BC2-8746-AAABBF0E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411" y="1153048"/>
            <a:ext cx="9784743" cy="531464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in a model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with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being each possible object in the model.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Equivalently,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in a model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all domain elements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model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in the model when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interpreted by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</a:t>
            </a:r>
          </a:p>
          <a:p>
            <a:pPr marL="395288" indent="-395288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roughly equivalent to the </a:t>
            </a:r>
            <a:r>
              <a:rPr lang="en-US" altLang="en-US" sz="2400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400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instantiations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At(x, England)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is equivalent to: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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
</a:t>
            </a:r>
          </a:p>
        </p:txBody>
      </p:sp>
    </p:spTree>
    <p:extLst>
      <p:ext uri="{BB962C8B-B14F-4D97-AF65-F5344CB8AC3E}">
        <p14:creationId xmlns:p14="http://schemas.microsoft.com/office/powerpoint/2010/main" val="3716628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176C2C-6ECF-4E92-8D69-F2C022FC7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6556" y="548682"/>
            <a:ext cx="6938108" cy="97130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Universal quantification:</a:t>
            </a:r>
            <a:br>
              <a:rPr lang="en-US" altLang="en-US" sz="3200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3200" dirty="0">
                <a:latin typeface="+mn-lt"/>
              </a:rPr>
              <a:t>A common mistake to avoid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DAA7BBE-4B5F-476E-94E8-8CFC70CF6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3548" y="1829660"/>
            <a:ext cx="9084904" cy="43720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main connective with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mistake: using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main connective with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Wrong sentence: 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At(x, Google)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Smart(x)</a:t>
            </a:r>
          </a:p>
          <a:p>
            <a:pPr marL="0" indent="0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means “Everyone is at Google and everyone is smart” </a:t>
            </a:r>
          </a:p>
          <a:p>
            <a:pPr marL="0" indent="0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    i.e., “Everyone is at Google and is smart.”</a:t>
            </a:r>
          </a:p>
          <a:p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good (correct) sentence:</a:t>
            </a:r>
          </a:p>
          <a:p>
            <a:pPr lvl="1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At(x, Google)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Smart(x)</a:t>
            </a:r>
          </a:p>
          <a:p>
            <a:pPr lvl="1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“all person in Google are smart.” </a:t>
            </a:r>
          </a:p>
          <a:p>
            <a:pPr lvl="1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i.e., “everyone who is in Google is smart.”</a:t>
            </a:r>
          </a:p>
          <a:p>
            <a:pPr lvl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27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C62B5B-ADB6-44BF-A4C3-8000FA99B064}"/>
              </a:ext>
            </a:extLst>
          </p:cNvPr>
          <p:cNvSpPr/>
          <p:nvPr/>
        </p:nvSpPr>
        <p:spPr>
          <a:xfrm>
            <a:off x="1155362" y="443261"/>
            <a:ext cx="46893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Existential Quantification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26625D-8980-4A3A-98EC-9139C3B3C194}"/>
                  </a:ext>
                </a:extLst>
              </p:cNvPr>
              <p:cNvSpPr/>
              <p:nvPr/>
            </p:nvSpPr>
            <p:spPr>
              <a:xfrm>
                <a:off x="1296365" y="1266783"/>
                <a:ext cx="10104698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Existential quantifiers are usually used with "and" to specify a list of properties or facts about an individual.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cs380-student(x)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smart(x)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"there is a cs380 student who is smart."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common mistake is to represent this English sentence as the FOL sentence:</a:t>
                </a:r>
              </a:p>
              <a:p>
                <a:pPr lvl="1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cs380-student(x)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smart(x)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Switching the order of universal quantifiers does not change the meaning: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y)P(x, y)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logically equivalent to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x)P(x, y).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you can switch the order of existential quantifiers.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Switching the order of universals and existential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meaning: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Everyone likes someone: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y)likes(x, y)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Someone is liked by everyone: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x)likes(x, y)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26625D-8980-4A3A-98EC-9139C3B3C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65" y="1266783"/>
                <a:ext cx="10104698" cy="4893647"/>
              </a:xfrm>
              <a:prstGeom prst="rect">
                <a:avLst/>
              </a:prstGeom>
              <a:blipFill>
                <a:blip r:embed="rId2"/>
                <a:stretch>
                  <a:fillRect l="-845" t="-996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4CE621-2CCB-4990-91D0-152839CB57A2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4CE621-2CCB-4990-91D0-152839CB5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960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C62B5B-ADB6-44BF-A4C3-8000FA99B064}"/>
              </a:ext>
            </a:extLst>
          </p:cNvPr>
          <p:cNvSpPr/>
          <p:nvPr/>
        </p:nvSpPr>
        <p:spPr>
          <a:xfrm>
            <a:off x="1155362" y="294244"/>
            <a:ext cx="46893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Existential Quantification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26625D-8980-4A3A-98EC-9139C3B3C194}"/>
              </a:ext>
            </a:extLst>
          </p:cNvPr>
          <p:cNvSpPr/>
          <p:nvPr/>
        </p:nvSpPr>
        <p:spPr>
          <a:xfrm>
            <a:off x="1043651" y="879019"/>
            <a:ext cx="10104698" cy="594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Syntax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ComplexSentence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Quantifier Variable,… Sentence 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Quantifier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 | 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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lvl="4" indent="0">
              <a:lnSpc>
                <a:spcPct val="80000"/>
              </a:lnSpc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Someone at Google is smart: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 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At(x, Google)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Smart(x)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 	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	        At(    x,      Google )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Smart(     x     )</a:t>
            </a:r>
          </a:p>
          <a:p>
            <a:pPr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Predicate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Term,      Term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Predicate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AtomicSentence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AtomicSentence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	            Sentence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ComplexSentence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Quantifier  variable                                   Sentence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ComplexSentence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Sentence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4CE621-2CCB-4990-91D0-152839CB57A2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4CE621-2CCB-4990-91D0-152839CB5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2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73072E35-9200-4060-A715-A8554B180AB6}"/>
              </a:ext>
            </a:extLst>
          </p:cNvPr>
          <p:cNvSpPr/>
          <p:nvPr/>
        </p:nvSpPr>
        <p:spPr>
          <a:xfrm rot="5400000">
            <a:off x="5264055" y="3351589"/>
            <a:ext cx="157202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0F301A5-1A70-4CFF-9FF7-5693ADDB2E5A}"/>
              </a:ext>
            </a:extLst>
          </p:cNvPr>
          <p:cNvSpPr/>
          <p:nvPr/>
        </p:nvSpPr>
        <p:spPr>
          <a:xfrm rot="5400000">
            <a:off x="6380282" y="3351589"/>
            <a:ext cx="157202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6139369-883F-4D42-BD5A-B5AABEEC6651}"/>
              </a:ext>
            </a:extLst>
          </p:cNvPr>
          <p:cNvSpPr/>
          <p:nvPr/>
        </p:nvSpPr>
        <p:spPr>
          <a:xfrm rot="5400000">
            <a:off x="9231993" y="3351589"/>
            <a:ext cx="157202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8608B8C-9B1F-4355-AE42-1CBFFF996695}"/>
              </a:ext>
            </a:extLst>
          </p:cNvPr>
          <p:cNvSpPr/>
          <p:nvPr/>
        </p:nvSpPr>
        <p:spPr>
          <a:xfrm rot="5400000">
            <a:off x="5264055" y="3656615"/>
            <a:ext cx="157202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D73A614-85C5-4631-80B8-D7DFE7190FBA}"/>
              </a:ext>
            </a:extLst>
          </p:cNvPr>
          <p:cNvSpPr/>
          <p:nvPr/>
        </p:nvSpPr>
        <p:spPr>
          <a:xfrm rot="5400000">
            <a:off x="6417352" y="3685445"/>
            <a:ext cx="157202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2A6E7E3-86CD-499A-BB05-A11805BB8102}"/>
              </a:ext>
            </a:extLst>
          </p:cNvPr>
          <p:cNvSpPr/>
          <p:nvPr/>
        </p:nvSpPr>
        <p:spPr>
          <a:xfrm rot="5400000">
            <a:off x="9325309" y="3667905"/>
            <a:ext cx="157202" cy="1004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2806B05-1045-4986-92D3-6D30679FB8FF}"/>
              </a:ext>
            </a:extLst>
          </p:cNvPr>
          <p:cNvSpPr/>
          <p:nvPr/>
        </p:nvSpPr>
        <p:spPr>
          <a:xfrm rot="5400000">
            <a:off x="5262413" y="3091027"/>
            <a:ext cx="157202" cy="30092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06E4C0F-50D9-4B9F-A018-35380FEB22BD}"/>
              </a:ext>
            </a:extLst>
          </p:cNvPr>
          <p:cNvSpPr/>
          <p:nvPr/>
        </p:nvSpPr>
        <p:spPr>
          <a:xfrm rot="5400000">
            <a:off x="8813152" y="3509869"/>
            <a:ext cx="85661" cy="21000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735B7E5-6577-4597-8004-BFDA557DEC11}"/>
              </a:ext>
            </a:extLst>
          </p:cNvPr>
          <p:cNvSpPr/>
          <p:nvPr/>
        </p:nvSpPr>
        <p:spPr>
          <a:xfrm rot="5400000">
            <a:off x="8858989" y="3909414"/>
            <a:ext cx="85661" cy="21000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42E988E5-6881-4398-A5CE-6687BCC5EB39}"/>
              </a:ext>
            </a:extLst>
          </p:cNvPr>
          <p:cNvSpPr/>
          <p:nvPr/>
        </p:nvSpPr>
        <p:spPr>
          <a:xfrm rot="5400000">
            <a:off x="5298183" y="3902950"/>
            <a:ext cx="85661" cy="21000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B5769BB9-2A39-4CEE-B727-93E58D911DFE}"/>
              </a:ext>
            </a:extLst>
          </p:cNvPr>
          <p:cNvSpPr/>
          <p:nvPr/>
        </p:nvSpPr>
        <p:spPr>
          <a:xfrm rot="5400000">
            <a:off x="7004124" y="3044309"/>
            <a:ext cx="169685" cy="4456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F1BAAB1-83FC-47CC-9913-9A2DD2BD3799}"/>
              </a:ext>
            </a:extLst>
          </p:cNvPr>
          <p:cNvSpPr/>
          <p:nvPr/>
        </p:nvSpPr>
        <p:spPr>
          <a:xfrm rot="5400000">
            <a:off x="4858420" y="3018511"/>
            <a:ext cx="212955" cy="60598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AAFDCA0-4E62-465D-9AF4-2CB8B275A5C7}"/>
              </a:ext>
            </a:extLst>
          </p:cNvPr>
          <p:cNvSpPr/>
          <p:nvPr/>
        </p:nvSpPr>
        <p:spPr>
          <a:xfrm rot="5400000">
            <a:off x="7352909" y="4613230"/>
            <a:ext cx="85661" cy="21000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E721109-322E-419C-A219-98A075BDCEFF}"/>
              </a:ext>
            </a:extLst>
          </p:cNvPr>
          <p:cNvSpPr/>
          <p:nvPr/>
        </p:nvSpPr>
        <p:spPr>
          <a:xfrm rot="5400000">
            <a:off x="5703368" y="5392182"/>
            <a:ext cx="85661" cy="21000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30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E0CD554-D323-436D-98D6-BD18EEC17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411" y="93278"/>
            <a:ext cx="5679831" cy="8991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Existential quantification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B3C7DFF-94A7-4BC2-8746-AAABBF0EF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411" y="1153048"/>
            <a:ext cx="9784743" cy="531464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in a model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with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being one possible object in the model.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Equivalently,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in a model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is a domain element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model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in the model when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interpreted by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</a:t>
            </a:r>
          </a:p>
          <a:p>
            <a:pPr marL="395288" indent="-395288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roughly equivalent to the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disjunction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instances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At(x, England)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   is equivalent to: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
</a:t>
            </a:r>
          </a:p>
        </p:txBody>
      </p:sp>
    </p:spTree>
    <p:extLst>
      <p:ext uri="{BB962C8B-B14F-4D97-AF65-F5344CB8AC3E}">
        <p14:creationId xmlns:p14="http://schemas.microsoft.com/office/powerpoint/2010/main" val="4050214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D392E4-29A7-4500-8F01-5BEF5FF8C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7367954" cy="101045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/>
              <a:t>Existential Quantification</a:t>
            </a:r>
            <a:br>
              <a:rPr lang="en-US" sz="3200" dirty="0"/>
            </a:br>
            <a:r>
              <a:rPr lang="en-US" altLang="en-US" sz="3200" dirty="0">
                <a:latin typeface="+mn-lt"/>
              </a:rPr>
              <a:t>Another common mistake to avoid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15C88B-9BC4-49E8-B22F-19FFCFBD4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main connective with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mistake: using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main connective with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Example:</a:t>
            </a: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Wrong;	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At(x, Google)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Smart(x)</a:t>
            </a: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“There is someone who, if he/she at Google, is smart.”</a:t>
            </a: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This is true if there is anyone who is not at Google!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i.e., there is anyone not at Google is smart.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Correct: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At(x, Google)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Smart(x)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“There is someone who is at Google and is smart.”</a:t>
            </a:r>
          </a:p>
        </p:txBody>
      </p:sp>
    </p:spTree>
    <p:extLst>
      <p:ext uri="{BB962C8B-B14F-4D97-AF65-F5344CB8AC3E}">
        <p14:creationId xmlns:p14="http://schemas.microsoft.com/office/powerpoint/2010/main" val="4285595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C2E612B-9D10-4E0B-85A2-C89E774DF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410" y="365126"/>
            <a:ext cx="7959811" cy="9070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Properties of quantifiers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82E9B07-82AB-4984-8EF0-B11366472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410" y="1623501"/>
            <a:ext cx="9516763" cy="486937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Quantifiers of same type commute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x 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same as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x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x y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same as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52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C2E612B-9D10-4E0B-85A2-C89E774DF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268" y="290986"/>
            <a:ext cx="7608674" cy="9070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Properties of quantifiers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82E9B07-82AB-4984-8EF0-B11366472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2267" y="1399908"/>
            <a:ext cx="9887465" cy="486937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Quantifiers of different type do not commute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as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x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Example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Loves(x, y)</a:t>
            </a:r>
          </a:p>
          <a:p>
            <a:pPr marL="0" lvl="1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“There is a person who loves everyone in the world”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Loves(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1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“Everyone in the world is loved by at least one person”</a:t>
            </a:r>
          </a:p>
          <a:p>
            <a:pPr marL="457200" lvl="1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(Both hopefully true but different).</a:t>
            </a:r>
          </a:p>
        </p:txBody>
      </p:sp>
    </p:spTree>
    <p:extLst>
      <p:ext uri="{BB962C8B-B14F-4D97-AF65-F5344CB8AC3E}">
        <p14:creationId xmlns:p14="http://schemas.microsoft.com/office/powerpoint/2010/main" val="2222084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C2E612B-9D10-4E0B-85A2-C89E774DF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268" y="290986"/>
            <a:ext cx="7608674" cy="9070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Properties of quantifiers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82E9B07-82AB-4984-8EF0-B11366472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2267" y="1486405"/>
            <a:ext cx="9887465" cy="486937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Quantifiers of different type do not commute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as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Example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Correct:    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1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“Everyone has a mother.”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Wrong:      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1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“There is a person who is the mother of everyone.”</a:t>
            </a:r>
          </a:p>
        </p:txBody>
      </p:sp>
    </p:spTree>
    <p:extLst>
      <p:ext uri="{BB962C8B-B14F-4D97-AF65-F5344CB8AC3E}">
        <p14:creationId xmlns:p14="http://schemas.microsoft.com/office/powerpoint/2010/main" val="2036773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C2E612B-9D10-4E0B-85A2-C89E774DF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197" y="365126"/>
            <a:ext cx="7243119" cy="9070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Properties of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182E9B07-82AB-4984-8EF0-B1136647274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15197" y="1623501"/>
                <a:ext cx="9961605" cy="486937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80000"/>
                  </a:lnSpc>
                  <a:spcAft>
                    <a:spcPts val="6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Quantifiers duality</a:t>
                </a:r>
              </a:p>
              <a:p>
                <a:pPr marL="457200" indent="-457200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Quantifier duality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each can be expressed using the other</a:t>
                </a:r>
              </a:p>
              <a:p>
                <a:pPr marL="457200" indent="-457200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IceCream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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IceCream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0" indent="-457200">
                  <a:lnSpc>
                    <a:spcPct val="80000"/>
                  </a:lnSpc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Broccoli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Broccoli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0" indent="-457200">
                  <a:lnSpc>
                    <a:spcPct val="80000"/>
                  </a:lnSpc>
                  <a:spcAft>
                    <a:spcPts val="600"/>
                  </a:spcAft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spcAft>
                    <a:spcPts val="600"/>
                  </a:spcAft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182E9B07-82AB-4984-8EF0-B113664727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15197" y="1623501"/>
                <a:ext cx="9961605" cy="4869373"/>
              </a:xfrm>
              <a:blipFill>
                <a:blip r:embed="rId2"/>
                <a:stretch>
                  <a:fillRect l="-979" t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6F71ABF9-B9C1-4573-98A6-7D07430F6B9D}"/>
              </a:ext>
            </a:extLst>
          </p:cNvPr>
          <p:cNvSpPr txBox="1">
            <a:spLocks noChangeArrowheads="1"/>
          </p:cNvSpPr>
          <p:nvPr/>
        </p:nvSpPr>
        <p:spPr>
          <a:xfrm>
            <a:off x="1267597" y="517526"/>
            <a:ext cx="7243119" cy="9070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>
                <a:latin typeface="+mn-lt"/>
              </a:rPr>
              <a:t>Properties of quantifiers</a:t>
            </a:r>
            <a:endParaRPr lang="en-US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33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FBC5809-42CD-455C-9A19-784EFFA86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6128" y="362130"/>
            <a:ext cx="4278745" cy="96491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First-order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>
                <a:extLst>
                  <a:ext uri="{FF2B5EF4-FFF2-40B4-BE49-F238E27FC236}">
                    <a16:creationId xmlns:a16="http://schemas.microsoft.com/office/drawing/2014/main" id="{F4C9E9B1-2424-45E8-8121-78ECC8E2E8A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81098" y="1789043"/>
                <a:ext cx="10815646" cy="4387920"/>
              </a:xfrm>
            </p:spPr>
            <p:txBody>
              <a:bodyPr>
                <a:normAutofit fontScale="92500" lnSpcReduction="10000"/>
              </a:bodyPr>
              <a:lstStyle/>
              <a:p>
                <a:pPr marL="461963" indent="-461963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Propositional logic </a:t>
                </a:r>
                <a:r>
                  <a:rPr lang="en-US" alt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assumes the world contains facts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such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First-order logic (like natural language) </a:t>
                </a:r>
                <a:r>
                  <a:rPr lang="en-US" alt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assumes the world contains</a:t>
                </a:r>
              </a:p>
              <a:p>
                <a:pPr marL="914400" lvl="1" indent="-457200"/>
                <a:r>
                  <a:rPr lang="en-US" altLang="en-US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Objects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squares, pits,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wumpus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people, houses, numbers, colors, wars	   	  baseball games, … (nouns and noun phrases in natural language)</a:t>
                </a:r>
              </a:p>
              <a:p>
                <a:pPr marL="457200" lvl="1" indent="0">
                  <a:buNone/>
                </a:pP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69963" indent="-508000"/>
                <a:r>
                  <a:rPr lang="en-US" altLang="en-US" sz="2400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Relations among objects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is breezy, is adjacent to, shoots(verbs and verb phrase in			    natural language)—Breezy(s), Adjacent(s, p), Shoot(a, w)</a:t>
                </a:r>
              </a:p>
              <a:p>
                <a:pPr marL="3887788" lvl="1" indent="0">
                  <a:buNone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(it can be </a:t>
                </a:r>
                <a:r>
                  <a:rPr lang="en-US" alt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unary relations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properties, such as red, round, prime, or </a:t>
                </a:r>
                <a:r>
                  <a:rPr lang="en-US" alt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</a:t>
                </a:r>
                <a:r>
                  <a:rPr lang="en-US" altLang="en-US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ary</a:t>
                </a:r>
                <a:r>
                  <a:rPr lang="en-US" alt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relations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such as brother of, bigger than, inside, part of, has color, occurred after, owns, come between, … )	… Breezy(s) is true/false		</a:t>
                </a:r>
              </a:p>
              <a:p>
                <a:pPr marL="914400" lvl="1" indent="-452438"/>
                <a:r>
                  <a:rPr lang="en-US" altLang="en-US" dirty="0">
                    <a:solidFill>
                      <a:srgbClr val="6C26F8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Functions</a:t>
                </a:r>
                <a:r>
                  <a:rPr lang="en-US" alt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relations in which there is only one “value” for a given “input”,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as the father of, best friend, one more than, plus, … Equal(Plus(1, 2), 3) is true/false.</a:t>
                </a:r>
              </a:p>
            </p:txBody>
          </p:sp>
        </mc:Choice>
        <mc:Fallback xmlns="">
          <p:sp>
            <p:nvSpPr>
              <p:cNvPr id="6147" name="Rectangle 3">
                <a:extLst>
                  <a:ext uri="{FF2B5EF4-FFF2-40B4-BE49-F238E27FC236}">
                    <a16:creationId xmlns:a16="http://schemas.microsoft.com/office/drawing/2014/main" id="{F4C9E9B1-2424-45E8-8121-78ECC8E2E8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81098" y="1789043"/>
                <a:ext cx="10815646" cy="4387920"/>
              </a:xfrm>
              <a:blipFill>
                <a:blip r:embed="rId2"/>
                <a:stretch>
                  <a:fillRect l="-620" t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0940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182E9B07-82AB-4984-8EF0-B11366472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5197" y="1623501"/>
            <a:ext cx="9961605" cy="4869373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“Brothers are siblings.”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“Sibling” is symmetric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“One’s mother is one’s female parent.”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first cousin is a child of a parent’s sibling.”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FirstCousin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Parent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		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Parent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)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2230F1-31B1-40FC-BE83-1B616512713E}"/>
              </a:ext>
            </a:extLst>
          </p:cNvPr>
          <p:cNvSpPr txBox="1">
            <a:spLocks noChangeArrowheads="1"/>
          </p:cNvSpPr>
          <p:nvPr/>
        </p:nvSpPr>
        <p:spPr>
          <a:xfrm>
            <a:off x="954559" y="472218"/>
            <a:ext cx="7243119" cy="9070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+mn-lt"/>
              </a:rPr>
              <a:t>Fun with Sentences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2E02D75-DF50-4486-B251-5DA9E9ACE8DF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2E02D75-DF50-4486-B251-5DA9E9ACE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2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994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AF4E63-A815-4596-BD08-043818917BF4}"/>
                  </a:ext>
                </a:extLst>
              </p:cNvPr>
              <p:cNvSpPr txBox="1"/>
              <p:nvPr/>
            </p:nvSpPr>
            <p:spPr>
              <a:xfrm>
                <a:off x="787179" y="715617"/>
                <a:ext cx="10281037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 is a conjunction over the universe of objects and  is a disjunction, They obey De Moran’s rules:</a:t>
                </a: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x</m:t>
                    </m:r>
                    <m:r>
                      <m:rPr>
                        <m:nor/>
                      </m:rPr>
                      <a:rPr lang="en-US" alt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P</m:t>
                    </m:r>
                  </m:oMath>
                </a14:m>
                <a:endPara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x</m:t>
                    </m:r>
                    <m:r>
                      <m:rPr>
                        <m:nor/>
                      </m:rPr>
                      <a:rPr lang="en-US" altLang="en-US" sz="24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P</m:t>
                    </m:r>
                  </m:oMath>
                </a14:m>
                <a:endPara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x</m:t>
                    </m:r>
                    <m:r>
                      <m:rPr>
                        <m:nor/>
                      </m:rPr>
                      <a:rPr lang="en-US" alt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P</m:t>
                    </m:r>
                  </m:oMath>
                </a14:m>
                <a:endPara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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x</m:t>
                    </m:r>
                    <m:r>
                      <m:rPr>
                        <m:nor/>
                      </m:rPr>
                      <a: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P</m:t>
                    </m:r>
                  </m:oMath>
                </a14:m>
                <a:endPara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Q</a:t>
                </a:r>
                <a:endPara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Q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Q</a:t>
                </a:r>
                <a:endPara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Q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m:rPr>
                        <m:nor/>
                      </m:rP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m:rPr>
                        <m:nor/>
                      </m:rPr>
                      <a:rPr lang="en-US" alt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P</m:t>
                    </m:r>
                    <m:r>
                      <m:rPr>
                        <m:nor/>
                      </m:rPr>
                      <a: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∨ </m:t>
                    </m:r>
                    <m:r>
                      <m:rPr>
                        <m:nor/>
                      </m:rP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Q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m:rPr>
                        <m:nor/>
                      </m:rP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m:rPr>
                        <m:nor/>
                      </m:rPr>
                      <a:rPr lang="en-US" alt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m:rPr>
                        <m:nor/>
                      </m:rPr>
                      <a: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P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m:rPr>
                        <m:nor/>
                      </m:rPr>
                      <a:rPr lang="en-US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Q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AF4E63-A815-4596-BD08-04381891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79" y="715617"/>
                <a:ext cx="10281037" cy="5262979"/>
              </a:xfrm>
              <a:prstGeom prst="rect">
                <a:avLst/>
              </a:prstGeom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7501AE-D249-4ABB-B043-72CAC6E37F24}"/>
                  </a:ext>
                </a:extLst>
              </p:cNvPr>
              <p:cNvSpPr/>
              <p:nvPr/>
            </p:nvSpPr>
            <p:spPr>
              <a:xfrm>
                <a:off x="7470765" y="253952"/>
                <a:ext cx="32316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7501AE-D249-4ABB-B043-72CAC6E37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765" y="253952"/>
                <a:ext cx="3231690" cy="461665"/>
              </a:xfrm>
              <a:prstGeom prst="rect">
                <a:avLst/>
              </a:prstGeom>
              <a:blipFill>
                <a:blip r:embed="rId3"/>
                <a:stretch>
                  <a:fillRect l="-3019" t="-13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966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BEE4F8-1B13-4152-A0D3-98A05E7967C5}"/>
                  </a:ext>
                </a:extLst>
              </p:cNvPr>
              <p:cNvSpPr txBox="1"/>
              <p:nvPr/>
            </p:nvSpPr>
            <p:spPr>
              <a:xfrm>
                <a:off x="1208598" y="1200647"/>
                <a:ext cx="1020152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Equality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equality symbol to signify that two terms refer to the same object.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Father(John) = Henry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says that the object referred to by Father(John) and the object referred to by Henry ae the same.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equality symbol to state facts.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with negation to insist that two terms are not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sameobjects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 Brother(x, Richard) ∧ Brother(y, Richard)) ∧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 = y)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state that Richard has at least two brothers.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sentence does not have he intended meaning.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 Brother(x, Richard) ∧ Brother(y, Richard))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BEE4F8-1B13-4152-A0D3-98A05E796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598" y="1200647"/>
                <a:ext cx="10201524" cy="4893647"/>
              </a:xfrm>
              <a:prstGeom prst="rect">
                <a:avLst/>
              </a:prstGeom>
              <a:blipFill>
                <a:blip r:embed="rId2"/>
                <a:stretch>
                  <a:fillRect l="-896" t="-996" b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3756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BEE4F8-1B13-4152-A0D3-98A05E7967C5}"/>
                  </a:ext>
                </a:extLst>
              </p:cNvPr>
              <p:cNvSpPr txBox="1"/>
              <p:nvPr/>
            </p:nvSpPr>
            <p:spPr>
              <a:xfrm>
                <a:off x="1208598" y="1373641"/>
                <a:ext cx="1020152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Syntax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AtomicSentence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Predicate  | Predicate(Term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         		                          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Semantics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under a given interpretation</a:t>
                </a:r>
              </a:p>
              <a:p>
                <a:pPr marL="457200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the same interpretation</a:t>
                </a:r>
              </a:p>
              <a:p>
                <a:pPr marL="457200" indent="-4572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of (full) sibling in terms of Parent</a:t>
                </a:r>
              </a:p>
              <a:p>
                <a:pPr marL="457200" indent="-45720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	(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Sibling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457200" indent="-45720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                            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Parent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∧</a:t>
                </a:r>
              </a:p>
              <a:p>
                <a:pPr marL="457200" indent="-45720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                            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Parent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)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BEE4F8-1B13-4152-A0D3-98A05E796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598" y="1373641"/>
                <a:ext cx="10201524" cy="4524315"/>
              </a:xfrm>
              <a:prstGeom prst="rect">
                <a:avLst/>
              </a:prstGeom>
              <a:blipFill>
                <a:blip r:embed="rId2"/>
                <a:stretch>
                  <a:fillRect l="-896" t="-1077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324BD1-4CC2-421D-B88A-42CF22B256AF}"/>
              </a:ext>
            </a:extLst>
          </p:cNvPr>
          <p:cNvSpPr txBox="1"/>
          <p:nvPr/>
        </p:nvSpPr>
        <p:spPr>
          <a:xfrm>
            <a:off x="1208598" y="394374"/>
            <a:ext cx="609805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853169-3927-4720-8947-28ECAE494865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853169-3927-4720-8947-28ECAE494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883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/>
              <p:nvPr/>
            </p:nvSpPr>
            <p:spPr>
              <a:xfrm>
                <a:off x="1126602" y="2233237"/>
                <a:ext cx="9591555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syntax of the FOL with equality, 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Function(Term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Constant | Variable 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Predicate  | Predicate(Term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         		                             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AtomicSentence |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 Sentence ) | [ Sentence ] |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					Sentence ∧ Sentence | Sentence ∨ Sentence | 					Sentence ⇒ Sentence | Sentence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Sentence | 				Quantifier Variable, … Sentence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2" y="2233237"/>
                <a:ext cx="9591555" cy="4185761"/>
              </a:xfrm>
              <a:prstGeom prst="rect">
                <a:avLst/>
              </a:prstGeom>
              <a:blipFill>
                <a:blip r:embed="rId2"/>
                <a:stretch>
                  <a:fillRect l="-1017" t="-1164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C733639-DEEF-4A3C-8A83-E562D8012101}"/>
              </a:ext>
            </a:extLst>
          </p:cNvPr>
          <p:cNvSpPr/>
          <p:nvPr/>
        </p:nvSpPr>
        <p:spPr>
          <a:xfrm>
            <a:off x="1032817" y="950030"/>
            <a:ext cx="893179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First-Order Logic (FOL): </a:t>
            </a:r>
            <a:r>
              <a:rPr lang="en-US" sz="3200" i="1" dirty="0">
                <a:latin typeface="Times New Roman" panose="02020603050405020304" pitchFamily="18" charset="0"/>
              </a:rPr>
              <a:t>Syntax </a:t>
            </a:r>
          </a:p>
          <a:p>
            <a:r>
              <a:rPr lang="en-US" sz="2400" i="1" dirty="0">
                <a:latin typeface="Times New Roman" panose="02020603050405020304" pitchFamily="18" charset="0"/>
              </a:rPr>
              <a:t>(specified in Backus-Naur form)                           ….Recalled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5838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ADF442-1668-4645-90B2-9AEDF62C9483}"/>
              </a:ext>
            </a:extLst>
          </p:cNvPr>
          <p:cNvSpPr/>
          <p:nvPr/>
        </p:nvSpPr>
        <p:spPr>
          <a:xfrm>
            <a:off x="1135896" y="616880"/>
            <a:ext cx="5384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First-Order Logic (FOL) </a:t>
            </a:r>
            <a:r>
              <a:rPr lang="en-US" sz="3200" i="1" dirty="0"/>
              <a:t>Syntax…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F0DF100-7D90-40AB-99B1-398A17B95995}"/>
                  </a:ext>
                </a:extLst>
              </p:cNvPr>
              <p:cNvSpPr/>
              <p:nvPr/>
            </p:nvSpPr>
            <p:spPr>
              <a:xfrm>
                <a:off x="1261640" y="1356095"/>
                <a:ext cx="9942654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built up of terms and atoms: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(denoting a real-world object) is a constant symbol, a variable symbol, or a function e.g. left-leg-of ( ). For example,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...,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terms, where each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term.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(which has value true or false) is either an n-place predicate of n terms, or, if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atoms, then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atoms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atom, or, if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sentence and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variable, then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sentences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well-formed formula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wff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sentence containing no "free“ variables. i.e., all variables are "bound" by universal or existential quantifiers.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 as a universally quantified variable, but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free.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F0DF100-7D90-40AB-99B1-398A17B95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40" y="1356095"/>
                <a:ext cx="9942654" cy="5262979"/>
              </a:xfrm>
              <a:prstGeom prst="rect">
                <a:avLst/>
              </a:prstGeom>
              <a:blipFill>
                <a:blip r:embed="rId2"/>
                <a:stretch>
                  <a:fillRect l="-858" t="-926" r="-1104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7AC64A-22C5-4AFD-9ED4-FCE34762A18C}"/>
                  </a:ext>
                </a:extLst>
              </p:cNvPr>
              <p:cNvSpPr/>
              <p:nvPr/>
            </p:nvSpPr>
            <p:spPr>
              <a:xfrm>
                <a:off x="7486668" y="238926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7AC64A-22C5-4AFD-9ED4-FCE34762A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38926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202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A41D2E5-9489-4D43-A1C0-E306278E0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291" y="420544"/>
            <a:ext cx="4195618" cy="93093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Equality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23FC9F-B4AB-46C7-A253-3907B9692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5291" y="1825625"/>
            <a:ext cx="9210965" cy="4351338"/>
          </a:xfrm>
        </p:spPr>
        <p:txBody>
          <a:bodyPr>
            <a:noAutofit/>
          </a:bodyPr>
          <a:lstStyle/>
          <a:p>
            <a:pPr marL="461963" indent="-461963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under a given interpretation if and only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the same object</a:t>
            </a:r>
          </a:p>
          <a:p>
            <a:pPr marL="461963" lvl="4" indent="-461963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definition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(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3636589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24845-A259-4A55-8A24-C828DDEBCDE9}"/>
              </a:ext>
            </a:extLst>
          </p:cNvPr>
          <p:cNvSpPr txBox="1"/>
          <p:nvPr/>
        </p:nvSpPr>
        <p:spPr>
          <a:xfrm>
            <a:off x="1075038" y="494270"/>
            <a:ext cx="53504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Properties of First-order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337E1-1571-40E0-BB97-F90D6F86B751}"/>
                  </a:ext>
                </a:extLst>
              </p:cNvPr>
              <p:cNvSpPr txBox="1"/>
              <p:nvPr/>
            </p:nvSpPr>
            <p:spPr>
              <a:xfrm>
                <a:off x="1161535" y="1507524"/>
                <a:ext cx="9712411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 Notions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Validity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Satisfiability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Unsatisfiability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defined for first-order logic in the same way as propositional logic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Calculi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sound and complete calculi for first-order logic (e.g., resolution)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Whenever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it is also true that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Whenever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it is also true that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these calculi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decide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validity, entailment, etc.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337E1-1571-40E0-BB97-F90D6F86B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35" y="1507524"/>
                <a:ext cx="9712411" cy="4893647"/>
              </a:xfrm>
              <a:prstGeom prst="rect">
                <a:avLst/>
              </a:prstGeom>
              <a:blipFill>
                <a:blip r:embed="rId2"/>
                <a:stretch>
                  <a:fillRect l="-1004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24845-A259-4A55-8A24-C828DDEBCDE9}"/>
              </a:ext>
            </a:extLst>
          </p:cNvPr>
          <p:cNvSpPr txBox="1"/>
          <p:nvPr/>
        </p:nvSpPr>
        <p:spPr>
          <a:xfrm>
            <a:off x="1337026" y="558924"/>
            <a:ext cx="53504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Properties of First-order logic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337E1-1571-40E0-BB97-F90D6F86B751}"/>
              </a:ext>
            </a:extLst>
          </p:cNvPr>
          <p:cNvSpPr txBox="1"/>
          <p:nvPr/>
        </p:nvSpPr>
        <p:spPr>
          <a:xfrm>
            <a:off x="1337026" y="1535233"/>
            <a:ext cx="8989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proposition logic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Validity, Satisfiability,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Unsatisfiability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decidable.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first-order logic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valid, and the set of unsatisfiable formulas are enumerable.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satisfiable formulas is not even enumerable.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295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49305B-145C-4A88-8099-1A5BFE1F580F}"/>
                  </a:ext>
                </a:extLst>
              </p:cNvPr>
              <p:cNvSpPr/>
              <p:nvPr/>
            </p:nvSpPr>
            <p:spPr>
              <a:xfrm>
                <a:off x="7581418" y="183509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49305B-145C-4A88-8099-1A5BFE1F5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183509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3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75D907D-2E20-4EDB-851F-1F80083AF3F7}"/>
              </a:ext>
            </a:extLst>
          </p:cNvPr>
          <p:cNvSpPr txBox="1"/>
          <p:nvPr/>
        </p:nvSpPr>
        <p:spPr>
          <a:xfrm>
            <a:off x="4461982" y="2636982"/>
            <a:ext cx="326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How do you use FOL?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A34D6-EBE6-44A1-B9F6-B89892FE0AF1}"/>
              </a:ext>
            </a:extLst>
          </p:cNvPr>
          <p:cNvSpPr txBox="1"/>
          <p:nvPr/>
        </p:nvSpPr>
        <p:spPr>
          <a:xfrm>
            <a:off x="2290617" y="3597739"/>
            <a:ext cx="8654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 with a brief description of the TELL/ASK interface for FOL knowledge base.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domains of family relations, numbers, sets, and lists and a Wumpus world.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a more substantial example (electronic circuits) and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covers everything in the universe.</a:t>
            </a:r>
          </a:p>
        </p:txBody>
      </p:sp>
    </p:spTree>
    <p:extLst>
      <p:ext uri="{BB962C8B-B14F-4D97-AF65-F5344CB8AC3E}">
        <p14:creationId xmlns:p14="http://schemas.microsoft.com/office/powerpoint/2010/main" val="406135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C4B9AAE-8C49-4733-97CA-217F04630E9D}"/>
              </a:ext>
            </a:extLst>
          </p:cNvPr>
          <p:cNvSpPr txBox="1">
            <a:spLocks noChangeArrowheads="1"/>
          </p:cNvSpPr>
          <p:nvPr/>
        </p:nvSpPr>
        <p:spPr>
          <a:xfrm>
            <a:off x="1243521" y="1135737"/>
            <a:ext cx="9589362" cy="92332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5C8DC8-AEA4-4FD7-98F9-9F07BA18FEFC}"/>
              </a:ext>
            </a:extLst>
          </p:cNvPr>
          <p:cNvSpPr txBox="1"/>
          <p:nvPr/>
        </p:nvSpPr>
        <p:spPr>
          <a:xfrm>
            <a:off x="1451811" y="1243263"/>
            <a:ext cx="89113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assertion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thought of 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referring to objects and properties or relations.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“One plus two equals three.”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Objects: one, two, three, one plus two.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Relation: equals;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 plus.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(“one plus two” is a name for the object that is obtained by applying the function “plus” to the objects “one” and “two”.  “Three” is another name for this object.)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“Squares neighboring the Wumpus are smelly.”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Objects: Wumpus, squares;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Properties:  smelly; is breezy,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Relation: neighboring.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37DD3-969F-4564-958D-E4CBABB70F78}"/>
              </a:ext>
            </a:extLst>
          </p:cNvPr>
          <p:cNvSpPr txBox="1"/>
          <p:nvPr/>
        </p:nvSpPr>
        <p:spPr>
          <a:xfrm>
            <a:off x="7720227" y="2373744"/>
            <a:ext cx="311265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plus(one, two). </a:t>
            </a:r>
          </a:p>
          <a:p>
            <a:r>
              <a:rPr lang="en-US" dirty="0"/>
              <a:t>The result of plus is an object.</a:t>
            </a:r>
          </a:p>
          <a:p>
            <a:r>
              <a:rPr lang="en-US" dirty="0"/>
              <a:t>plus(one, two).equals(three)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64341-83BB-4827-9724-D39F34CEA5A4}"/>
              </a:ext>
            </a:extLst>
          </p:cNvPr>
          <p:cNvSpPr txBox="1"/>
          <p:nvPr/>
        </p:nvSpPr>
        <p:spPr>
          <a:xfrm>
            <a:off x="7823200" y="5075380"/>
            <a:ext cx="3713018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Wumpus.smelly</a:t>
            </a:r>
            <a:endParaRPr lang="en-US" dirty="0"/>
          </a:p>
          <a:p>
            <a:r>
              <a:rPr lang="en-US" dirty="0" err="1"/>
              <a:t>square.neighboring</a:t>
            </a:r>
            <a:r>
              <a:rPr lang="en-US" dirty="0"/>
              <a:t>(</a:t>
            </a:r>
            <a:r>
              <a:rPr lang="en-US" dirty="0" err="1"/>
              <a:t>Wumpus.smelly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06118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184CE-D395-4C92-8216-01F86FD90B30}"/>
              </a:ext>
            </a:extLst>
          </p:cNvPr>
          <p:cNvSpPr txBox="1"/>
          <p:nvPr/>
        </p:nvSpPr>
        <p:spPr>
          <a:xfrm>
            <a:off x="1523999" y="766618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Assertions and queries in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E9FA9-2711-4012-BBD2-F0D0A771715C}"/>
                  </a:ext>
                </a:extLst>
              </p:cNvPr>
              <p:cNvSpPr txBox="1"/>
              <p:nvPr/>
            </p:nvSpPr>
            <p:spPr>
              <a:xfrm>
                <a:off x="1523999" y="1514765"/>
                <a:ext cx="9559636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use TELL to add sentences (called </a:t>
                </a:r>
                <a:r>
                  <a:rPr lang="en-US" sz="2400" b="1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assertions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a knowledge base,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Assert that John is a king, Richard is a person, and all kinds are persons.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)).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)).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King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use ASK to ask questions (called </a:t>
                </a:r>
                <a:r>
                  <a:rPr lang="en-US" sz="2400" b="1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queries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sz="2400" b="1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the knowledge base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ASK(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ASK(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Person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)).   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E9FA9-2711-4012-BBD2-F0D0A7717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1514765"/>
                <a:ext cx="9559636" cy="4893647"/>
              </a:xfrm>
              <a:prstGeom prst="rect">
                <a:avLst/>
              </a:prstGeom>
              <a:blipFill>
                <a:blip r:embed="rId2"/>
                <a:stretch>
                  <a:fillRect l="-957" t="-996" r="-255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174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184CE-D395-4C92-8216-01F86FD90B30}"/>
              </a:ext>
            </a:extLst>
          </p:cNvPr>
          <p:cNvSpPr txBox="1"/>
          <p:nvPr/>
        </p:nvSpPr>
        <p:spPr>
          <a:xfrm>
            <a:off x="1523999" y="766618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Assertions and queries in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E9FA9-2711-4012-BBD2-F0D0A771715C}"/>
                  </a:ext>
                </a:extLst>
              </p:cNvPr>
              <p:cNvSpPr txBox="1"/>
              <p:nvPr/>
            </p:nvSpPr>
            <p:spPr>
              <a:xfrm>
                <a:off x="1523999" y="1514765"/>
                <a:ext cx="955963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query that is logically entailed by the knowledge base,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be answered affirmatively.  For example, given the assertions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Given the assertions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)),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)),</a:t>
                </a:r>
              </a:p>
              <a:p>
                <a:pPr lvl="1"/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TELL(</a:t>
                </a:r>
                <a:r>
                  <a:rPr lang="en-US" sz="2400" i="1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trike="sngStrik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i="1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King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:r>
                  <a:rPr lang="en-US" sz="2400" i="1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two queries</a:t>
                </a:r>
              </a:p>
              <a:p>
                <a:pPr marL="461963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ASK(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pPr marL="461963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ASK(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Person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     …..(this is also called quantified query.)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 the answer which is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E9FA9-2711-4012-BBD2-F0D0A7717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1514765"/>
                <a:ext cx="9559636" cy="4154984"/>
              </a:xfrm>
              <a:prstGeom prst="rect">
                <a:avLst/>
              </a:prstGeom>
              <a:blipFill>
                <a:blip r:embed="rId2"/>
                <a:stretch>
                  <a:fillRect l="-957" t="-1173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8285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184CE-D395-4C92-8216-01F86FD90B30}"/>
              </a:ext>
            </a:extLst>
          </p:cNvPr>
          <p:cNvSpPr txBox="1"/>
          <p:nvPr/>
        </p:nvSpPr>
        <p:spPr>
          <a:xfrm>
            <a:off x="1523999" y="295563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Assertions and queries in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E9FA9-2711-4012-BBD2-F0D0A771715C}"/>
                  </a:ext>
                </a:extLst>
              </p:cNvPr>
              <p:cNvSpPr txBox="1"/>
              <p:nvPr/>
            </p:nvSpPr>
            <p:spPr>
              <a:xfrm>
                <a:off x="1431635" y="982176"/>
                <a:ext cx="9559636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query that is logically entailed by the knowledge base,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be answered affirmatively.  For example, given the assertions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Given the assertions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)),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)),</a:t>
                </a:r>
              </a:p>
              <a:p>
                <a:pPr lvl="1"/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TELL(</a:t>
                </a:r>
                <a:r>
                  <a:rPr lang="en-US" sz="2400" i="1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trike="sngStrik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i="1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King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:r>
                  <a:rPr lang="en-US" sz="2400" i="1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query</a:t>
                </a:r>
              </a:p>
              <a:p>
                <a:pPr marL="461963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ASK(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Person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     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 provide what value of x makes the sentence true.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need a different function ASKVARS to call</a:t>
                </a:r>
              </a:p>
              <a:p>
                <a:pPr marL="461963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ASKVARS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it yields a stream of answers.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case, there will be two answers 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and 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an answer is called a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sz="2400" b="1" i="1" dirty="0">
                    <a:solidFill>
                      <a:srgbClr val="6C26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binding list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E9FA9-2711-4012-BBD2-F0D0A7717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35" y="982176"/>
                <a:ext cx="9559636" cy="5632311"/>
              </a:xfrm>
              <a:prstGeom prst="rect">
                <a:avLst/>
              </a:prstGeom>
              <a:blipFill>
                <a:blip r:embed="rId2"/>
                <a:stretch>
                  <a:fillRect l="-1020" t="-86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8096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184CE-D395-4C92-8216-01F86FD90B30}"/>
              </a:ext>
            </a:extLst>
          </p:cNvPr>
          <p:cNvSpPr txBox="1"/>
          <p:nvPr/>
        </p:nvSpPr>
        <p:spPr>
          <a:xfrm>
            <a:off x="1523999" y="295563"/>
            <a:ext cx="52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Assertions and queries in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E9FA9-2711-4012-BBD2-F0D0A771715C}"/>
                  </a:ext>
                </a:extLst>
              </p:cNvPr>
              <p:cNvSpPr txBox="1"/>
              <p:nvPr/>
            </p:nvSpPr>
            <p:spPr>
              <a:xfrm>
                <a:off x="1440871" y="880338"/>
                <a:ext cx="9559636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ASKVARS is usually reserved for knowledge bases consisting solely of Horn clauses. </a:t>
                </a:r>
              </a:p>
              <a:p>
                <a:pPr marL="919163" lvl="1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such knowledge bases, every way of making the query true will bind the variables to specific values. </a:t>
                </a:r>
              </a:p>
              <a:p>
                <a:pPr marL="919163" lvl="1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not the case with FOL. </a:t>
                </a: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KB has been told King(John) ∨ King(Richard), then there is no binding to x for the query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King(x), even though the query is true.</a:t>
                </a: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Given the assertions</a:t>
                </a:r>
              </a:p>
              <a:p>
                <a:pPr lvl="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∨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),</a:t>
                </a:r>
              </a:p>
              <a:p>
                <a:pPr marL="1376363" lvl="2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the query</a:t>
                </a:r>
              </a:p>
              <a:p>
                <a:pPr marL="1376363" lvl="2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ASK(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King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         </a:t>
                </a:r>
              </a:p>
              <a:p>
                <a:pPr marL="1376363" lvl="1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does not provide what value of x makes the sentence true. 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We need a different function ASKVARS to call</a:t>
                </a:r>
              </a:p>
              <a:p>
                <a:pPr marL="1376363" lvl="2" indent="-4619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ASKVARS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King(x)), 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but it yields a stream of answers 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and 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E9FA9-2711-4012-BBD2-F0D0A7717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871" y="880338"/>
                <a:ext cx="9559636" cy="6001643"/>
              </a:xfrm>
              <a:prstGeom prst="rect">
                <a:avLst/>
              </a:prstGeom>
              <a:blipFill>
                <a:blip r:embed="rId2"/>
                <a:stretch>
                  <a:fillRect l="-829" t="-812" r="-1402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560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0622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1B3F127-B826-4AAC-88A3-3D2A339BA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7069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Using FOL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17A670D-A554-41B9-8C09-D7897ACA2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35820"/>
            <a:ext cx="10515600" cy="512413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domain of family relationships, or kinship: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kinship domain includes: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facts: such as, “Elizabeth is the mother of Charles”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“Charles is the father of William” 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Rules: such as “One’s grandmother is the mother of one’s parent.”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domain 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Objects are people.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Unary predicates: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predicates: (represent Kinship relations, such as, parenthood, brotherhood, marriage, etc.) </a:t>
            </a:r>
          </a:p>
          <a:p>
            <a:pPr marL="1376363" lvl="2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Spouse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Husband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Grandparent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Grandchild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Cousin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>
              <a:spcAft>
                <a:spcPts val="600"/>
              </a:spcAft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783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1B3F127-B826-4AAC-88A3-3D2A339BA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3509"/>
            <a:ext cx="4943764" cy="68990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Using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517A670D-A554-41B9-8C09-D7897ACA27A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95219" y="1014506"/>
                <a:ext cx="9746674" cy="577422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kinship domain: Each of these sentences can be viewed as an 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axiom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kinship domain.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Brothers are siblings</a:t>
                </a:r>
              </a:p>
              <a:p>
                <a:pPr marL="461963" lvl="1" indent="-461963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(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Brother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Sibling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One's mother is one's female parent</a:t>
                </a:r>
              </a:p>
              <a:p>
                <a:pPr marL="461963" lvl="1" indent="-461963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(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Mother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Female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One’s husband is one’s male spouse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		(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Husband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h, 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Spouse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h, 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 and Female are disjoint categories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		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Female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 and child are inverse relations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		(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 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grandparent is a parent of one’s parent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		(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Grandparent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g, c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sibling is another child of one’s parents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(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Sibling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517A670D-A554-41B9-8C09-D7897ACA2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5219" y="1014506"/>
                <a:ext cx="9746674" cy="5774221"/>
              </a:xfrm>
              <a:blipFill>
                <a:blip r:embed="rId2"/>
                <a:stretch>
                  <a:fillRect l="-813" t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2FC54E-EDB7-46F1-B21D-8462DD364798}"/>
                  </a:ext>
                </a:extLst>
              </p:cNvPr>
              <p:cNvSpPr/>
              <p:nvPr/>
            </p:nvSpPr>
            <p:spPr>
              <a:xfrm>
                <a:off x="7581418" y="183509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,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2FC54E-EDB7-46F1-B21D-8462DD364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183509"/>
                <a:ext cx="2548921" cy="830997"/>
              </a:xfrm>
              <a:prstGeom prst="rect">
                <a:avLst/>
              </a:prstGeom>
              <a:blipFill>
                <a:blip r:embed="rId3"/>
                <a:stretch>
                  <a:fillRect l="-3828" t="-73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1584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1B3F127-B826-4AAC-88A3-3D2A339BA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3509"/>
            <a:ext cx="4943764" cy="68990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Using FOL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17A670D-A554-41B9-8C09-D7897ACA2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873413"/>
            <a:ext cx="10633365" cy="57742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kinship domain: 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kinship domain is a sentence (assertion).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kinship axioms are also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they have form </a:t>
            </a:r>
          </a:p>
          <a:p>
            <a:pPr marL="461963" lvl="1" indent="-461963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(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919163" lvl="2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the basic factual information for deriving useful conclusions.</a:t>
            </a:r>
          </a:p>
          <a:p>
            <a:pPr marL="919163" lvl="2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define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Mother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and the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Husband, Male, Parent, Grandparent,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alt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9163" lvl="2" indent="-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Sibling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predicates in terms of other predicates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are, in turn, defined at a basic set of predicates 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Child, Spouse, Female,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Male)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which the others are ultimate defined.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logical sentences about a domain are axioms. Some are theorems 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Axioms entail theorems.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Consider the assertion that siblinghood “Sibling” is symmetric</a:t>
            </a:r>
          </a:p>
          <a:p>
            <a:pPr marL="461963" lvl="1" indent="-461963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(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theorem (not an axiom) that follows logically from the axioms that defines siblinghood. If we ask the knowledge base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	ASK(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it returns the answer which is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2FC54E-EDB7-46F1-B21D-8462DD364798}"/>
                  </a:ext>
                </a:extLst>
              </p:cNvPr>
              <p:cNvSpPr/>
              <p:nvPr/>
            </p:nvSpPr>
            <p:spPr>
              <a:xfrm>
                <a:off x="7581418" y="183509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,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2FC54E-EDB7-46F1-B21D-8462DD364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183509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3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601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1B3F127-B826-4AAC-88A3-3D2A339BA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3509"/>
            <a:ext cx="4943764" cy="68990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Using FOL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17A670D-A554-41B9-8C09-D7897ACA2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562" y="1279814"/>
            <a:ext cx="10633365" cy="50840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kinship domain: 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axioms are definitions.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predicates have no complete definition 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 allows to make use of predicate without completely defining it.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(there is no obvious definitive way to complete the sentence.) 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Axioms can be “just plain facts”:</a:t>
            </a:r>
          </a:p>
          <a:p>
            <a:pPr marL="919163" lvl="1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1376363" lvl="2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376363" lvl="2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Spouse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James, Cecilia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2FC54E-EDB7-46F1-B21D-8462DD364798}"/>
                  </a:ext>
                </a:extLst>
              </p:cNvPr>
              <p:cNvSpPr/>
              <p:nvPr/>
            </p:nvSpPr>
            <p:spPr>
              <a:xfrm>
                <a:off x="7581418" y="183509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,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2FC54E-EDB7-46F1-B21D-8462DD364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183509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3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8705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4532A5B-51CB-4063-8A2A-F4D01CD0E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2490"/>
            <a:ext cx="5257800" cy="93888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FOL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0389F82-AB75-4C48-AA30-B83F48E5A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664" y="1253331"/>
            <a:ext cx="10515600" cy="49327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domain: One possible set of axioms is as follows: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only sets are the empty set and those made by adjoining something to a set.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{} 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Set(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})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empty set has no elements adjoined into it. (i.e., there is no way to decompose {} into a smaller set and an element.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(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= {}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Adjoining an element already in the set has no effect.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(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only members of a set are the elements that were adjoined into it. Recursively, x is a member of s if and only if s is equal to some set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adjoined with some element y, where either y is the same as x or x is a member of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))]</a:t>
            </a:r>
          </a:p>
        </p:txBody>
      </p:sp>
    </p:spTree>
    <p:extLst>
      <p:ext uri="{BB962C8B-B14F-4D97-AF65-F5344CB8AC3E}">
        <p14:creationId xmlns:p14="http://schemas.microsoft.com/office/powerpoint/2010/main" val="270058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C7C3D8E-08F5-4A1A-8D40-9EC3D6C00A5C}"/>
              </a:ext>
            </a:extLst>
          </p:cNvPr>
          <p:cNvSpPr txBox="1">
            <a:spLocks noChangeArrowheads="1"/>
          </p:cNvSpPr>
          <p:nvPr/>
        </p:nvSpPr>
        <p:spPr>
          <a:xfrm>
            <a:off x="1197235" y="1357409"/>
            <a:ext cx="9589362" cy="92332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5C8DC8-AEA4-4FD7-98F9-9F07BA18FEFC}"/>
              </a:ext>
            </a:extLst>
          </p:cNvPr>
          <p:cNvSpPr txBox="1"/>
          <p:nvPr/>
        </p:nvSpPr>
        <p:spPr>
          <a:xfrm>
            <a:off x="1405403" y="1492645"/>
            <a:ext cx="8911389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assertion can be thought of as referring to objects and properties or relations.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“Evil King John ruled England in 1200.”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Objects: John, England.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Relation: ruled;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Properties: evil, king.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FC3E1-FE4C-493F-9DF1-A0925C4F3BA3}"/>
              </a:ext>
            </a:extLst>
          </p:cNvPr>
          <p:cNvSpPr txBox="1"/>
          <p:nvPr/>
        </p:nvSpPr>
        <p:spPr>
          <a:xfrm>
            <a:off x="2316205" y="4854260"/>
            <a:ext cx="4481134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John.evil</a:t>
            </a:r>
            <a:r>
              <a:rPr lang="en-US" dirty="0"/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dirty="0"/>
              <a:t> </a:t>
            </a:r>
            <a:r>
              <a:rPr lang="en-US" dirty="0" err="1"/>
              <a:t>John.King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John.evil</a:t>
            </a:r>
            <a:r>
              <a:rPr lang="en-US" dirty="0"/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dirty="0"/>
              <a:t> </a:t>
            </a:r>
            <a:r>
              <a:rPr lang="en-US" dirty="0" err="1"/>
              <a:t>John.King</a:t>
            </a:r>
            <a:r>
              <a:rPr lang="en-US" dirty="0"/>
              <a:t>).ruled(England).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10959B-D885-4323-A99F-98AD845C045A}"/>
                  </a:ext>
                </a:extLst>
              </p:cNvPr>
              <p:cNvSpPr/>
              <p:nvPr/>
            </p:nvSpPr>
            <p:spPr>
              <a:xfrm>
                <a:off x="6913756" y="332584"/>
                <a:ext cx="34030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10959B-D885-4323-A99F-98AD845C0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56" y="332584"/>
                <a:ext cx="3403036" cy="461665"/>
              </a:xfrm>
              <a:prstGeom prst="rect">
                <a:avLst/>
              </a:prstGeom>
              <a:blipFill>
                <a:blip r:embed="rId2"/>
                <a:stretch>
                  <a:fillRect l="-2688" t="-1333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3409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4532A5B-51CB-4063-8A2A-F4D01CD0E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2490"/>
            <a:ext cx="5257800" cy="93888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FOL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0389F82-AB75-4C48-AA30-B83F48E5A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191" y="1419586"/>
            <a:ext cx="10515600" cy="49327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domain: One possible set of axioms is as follows: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set is a subset of another set if and only all of the first set’s members are members of the second set: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Two sets are equal if and only if each is subset of the other.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 object is in the intersection of two sets if and only if it is a member of both sets.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object is in the union of two sets if and only if it is a member of either set.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062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D3EDFEC-9C4F-40DB-B2F5-022D311EB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7495"/>
            <a:ext cx="10515600" cy="90708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The Wumpus world: Interacting with FOL KBs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B5B722F-D70D-4723-A303-5D0FC6DE5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713" y="1134579"/>
            <a:ext cx="8584096" cy="5608844"/>
          </a:xfrm>
        </p:spPr>
        <p:txBody>
          <a:bodyPr>
            <a:noAutofit/>
          </a:bodyPr>
          <a:lstStyle/>
          <a:p>
            <a:pPr marL="461963" indent="-461963">
              <a:lnSpc>
                <a:spcPct val="8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agent receives a percept specified as a binary predicate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Percept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Stench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Breeze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Glitter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Bump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where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time at which it occurred.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actions in the Wumpus world can be represented by logical terms: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Shoot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lnSpc>
                <a:spcPct val="80000"/>
              </a:lnSpc>
              <a:spcBef>
                <a:spcPts val="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wumpus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-world agent is using an FOL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perceives a smell and a breeze (but no glitter) 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t=5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61963" lvl="4" indent="-461963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6363" lvl="3" indent="-461963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([Smell, Breeze, None, None, None], 5))</a:t>
            </a:r>
          </a:p>
          <a:p>
            <a:pPr marL="1376363" lvl="3" indent="-461963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AskVARS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BestAction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5))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461963" indent="-461963">
              <a:lnSpc>
                <a:spcPct val="8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does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entail some best action 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t=5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61963" indent="-461963">
              <a:lnSpc>
                <a:spcPct val="80000"/>
              </a:lnSpc>
              <a:spcBef>
                <a:spcPts val="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9163" lvl="1" indent="-461963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Answer: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{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a/Shoot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 	← </a:t>
            </a:r>
            <a:r>
              <a:rPr lang="en-US" altLang="en-US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(binding list)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8277712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D3EDFEC-9C4F-40DB-B2F5-022D311EB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7495"/>
            <a:ext cx="10515600" cy="90708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The Wumpus world: Interacting with FOL KBs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B5B722F-D70D-4723-A303-5D0FC6DE5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713" y="1791855"/>
            <a:ext cx="8584096" cy="3860800"/>
          </a:xfrm>
        </p:spPr>
        <p:txBody>
          <a:bodyPr>
            <a:noAutofit/>
          </a:bodyPr>
          <a:lstStyle/>
          <a:p>
            <a:pPr marL="461963" indent="-461963">
              <a:lnSpc>
                <a:spcPct val="8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sentence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61963" indent="-461963">
              <a:lnSpc>
                <a:spcPct val="80000"/>
              </a:lnSpc>
              <a:spcBef>
                <a:spcPts val="0"/>
              </a:spcBef>
            </a:pP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S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denotes the result of plugging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e.g.,</a:t>
            </a:r>
          </a:p>
          <a:p>
            <a:pPr marL="461963" lvl="1" indent="-461963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lvl="1" indent="-461963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461963" lvl="1" indent="-461963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ASKVAR(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returns some/all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⊨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9104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22178BA-89DC-4E44-9F4B-CEB14236F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7539182" cy="87254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Knowledge base for the </a:t>
            </a:r>
            <a:r>
              <a:rPr lang="en-US" altLang="en-US" sz="3200" dirty="0" err="1">
                <a:latin typeface="+mn-lt"/>
              </a:rPr>
              <a:t>wumpus</a:t>
            </a:r>
            <a:r>
              <a:rPr lang="en-US" altLang="en-US" sz="3200" dirty="0">
                <a:latin typeface="+mn-lt"/>
              </a:rPr>
              <a:t> world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22B6349-5125-4179-B40B-AC75EECAC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7767" y="1812896"/>
            <a:ext cx="8929315" cy="4348163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tabLst>
                <a:tab pos="461963" algn="l"/>
              </a:tabLst>
            </a:pP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raw percept data implies certain facts about the current state.</a:t>
            </a:r>
          </a:p>
          <a:p>
            <a:pPr marL="461963" indent="-461963">
              <a:tabLst>
                <a:tab pos="461963" algn="l"/>
              </a:tabLst>
            </a:pP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c)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Glitter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Glitter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Glitter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BestAction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tabLst>
                <a:tab pos="461963" algn="l"/>
              </a:tabLst>
            </a:pP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c)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Breeze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Breeze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Breeze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BestAction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220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F2A2A6B-404B-4F78-B8D6-84CE3690A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5701145" cy="74323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Deducing hidden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>
                <a:extLst>
                  <a:ext uri="{FF2B5EF4-FFF2-40B4-BE49-F238E27FC236}">
                    <a16:creationId xmlns:a16="http://schemas.microsoft.com/office/drawing/2014/main" id="{6DFE8780-23C7-47B4-80A9-9048757A951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041893"/>
                <a:ext cx="10515600" cy="5450981"/>
              </a:xfrm>
            </p:spPr>
            <p:txBody>
              <a:bodyPr>
                <a:noAutofit/>
              </a:bodyPr>
              <a:lstStyle/>
              <a:p>
                <a:pPr marL="461963" indent="-461963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Using list term [x, y], define adjacency of any two squares as: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	 (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Adjacent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([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], [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((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((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-1) ∨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+1))) ∨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((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-1) ∨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+1))) 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{[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], [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], [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+1], [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-1]}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 of squares: If the agent is at a square and perceives a breeze, then that square is breezy.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Agent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Breeze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Breezy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Squares are breezy near a pit: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Diagnostic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rule---infer cause from effect</a:t>
                </a:r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Breezy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Adjacent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Causal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rule---infer effect from cause</a:t>
                </a:r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Adjacent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Breezy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]</a:t>
                </a:r>
              </a:p>
            </p:txBody>
          </p:sp>
        </mc:Choice>
        <mc:Fallback xmlns="">
          <p:sp>
            <p:nvSpPr>
              <p:cNvPr id="22531" name="Rectangle 3">
                <a:extLst>
                  <a:ext uri="{FF2B5EF4-FFF2-40B4-BE49-F238E27FC236}">
                    <a16:creationId xmlns:a16="http://schemas.microsoft.com/office/drawing/2014/main" id="{6DFE8780-23C7-47B4-80A9-9048757A9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041893"/>
                <a:ext cx="10515600" cy="5450981"/>
              </a:xfrm>
              <a:blipFill>
                <a:blip r:embed="rId2"/>
                <a:stretch>
                  <a:fillRect l="-928" t="-895" b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1D1B04-1229-47B3-91D0-BBF1E5E40C66}"/>
                  </a:ext>
                </a:extLst>
              </p:cNvPr>
              <p:cNvSpPr/>
              <p:nvPr/>
            </p:nvSpPr>
            <p:spPr>
              <a:xfrm>
                <a:off x="7581418" y="183509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,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1D1B04-1229-47B3-91D0-BBF1E5E40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183509"/>
                <a:ext cx="2548921" cy="830997"/>
              </a:xfrm>
              <a:prstGeom prst="rect">
                <a:avLst/>
              </a:prstGeom>
              <a:blipFill>
                <a:blip r:embed="rId3"/>
                <a:stretch>
                  <a:fillRect l="-3828" t="-73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9363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F2A2A6B-404B-4F78-B8D6-84CE3690A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5701145" cy="74323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Deducing hidden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>
                <a:extLst>
                  <a:ext uri="{FF2B5EF4-FFF2-40B4-BE49-F238E27FC236}">
                    <a16:creationId xmlns:a16="http://schemas.microsoft.com/office/drawing/2014/main" id="{6DFE8780-23C7-47B4-80A9-9048757A951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041893"/>
                <a:ext cx="10515600" cy="5450981"/>
              </a:xfrm>
            </p:spPr>
            <p:txBody>
              <a:bodyPr>
                <a:noAutofit/>
              </a:bodyPr>
              <a:lstStyle/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Using list term [x, y], define a unary predicate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Pit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true of squares containing pits: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i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Pit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([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]) 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Using list term [c, r], define one exactly Wumpus, which is located in the square [c, r], where c, r are constants. 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Wumpus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([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]).    … No quantifier is needed, for c and r are constants.</a:t>
                </a:r>
              </a:p>
              <a:p>
                <a:pPr marL="45720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In FOL, we can quantify over time, there needs one successor-state axiom for each predicate, rather than a different copy for each time step.</a:t>
                </a:r>
              </a:p>
              <a:p>
                <a:pPr marL="45720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 the axiom for the arrow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HaveArrow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+1)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</a:t>
                </a:r>
                <a:r>
                  <a:rPr lang="en-US" sz="2400" i="1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HaveArrow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i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Action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Shoot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))</a:t>
                </a:r>
                <a:endParaRPr lang="en-US" sz="24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531" name="Rectangle 3">
                <a:extLst>
                  <a:ext uri="{FF2B5EF4-FFF2-40B4-BE49-F238E27FC236}">
                    <a16:creationId xmlns:a16="http://schemas.microsoft.com/office/drawing/2014/main" id="{6DFE8780-23C7-47B4-80A9-9048757A9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041893"/>
                <a:ext cx="10515600" cy="5450981"/>
              </a:xfrm>
              <a:blipFill>
                <a:blip r:embed="rId2"/>
                <a:stretch>
                  <a:fillRect l="-812" t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1D1B04-1229-47B3-91D0-BBF1E5E40C66}"/>
                  </a:ext>
                </a:extLst>
              </p:cNvPr>
              <p:cNvSpPr/>
              <p:nvPr/>
            </p:nvSpPr>
            <p:spPr>
              <a:xfrm>
                <a:off x="7581418" y="183509"/>
                <a:ext cx="258819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1D1B04-1229-47B3-91D0-BBF1E5E40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183509"/>
                <a:ext cx="2588193" cy="830997"/>
              </a:xfrm>
              <a:prstGeom prst="rect">
                <a:avLst/>
              </a:prstGeom>
              <a:blipFill>
                <a:blip r:embed="rId3"/>
                <a:stretch>
                  <a:fillRect l="-3774" t="-7353" r="-188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7367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8E1ED44-1359-4748-916D-BF0A68236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22986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Knowledge engineering in FOL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0DC43F9-B6EB-4D68-9F37-7DBFC491E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75768"/>
            <a:ext cx="10515600" cy="4351338"/>
          </a:xfrm>
        </p:spPr>
        <p:txBody>
          <a:bodyPr>
            <a:noAutofit/>
          </a:bodyPr>
          <a:lstStyle/>
          <a:p>
            <a:pPr marL="533400" indent="-533400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task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Assemble the relevant knowledge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on a vocabulary of predicates, functions, and constants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general knowledge about the domain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a description of the specific problem instance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 queries to the inference procedure and get answers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Debug the knowledge base</a:t>
            </a:r>
          </a:p>
        </p:txBody>
      </p:sp>
    </p:spTree>
    <p:extLst>
      <p:ext uri="{BB962C8B-B14F-4D97-AF65-F5344CB8AC3E}">
        <p14:creationId xmlns:p14="http://schemas.microsoft.com/office/powerpoint/2010/main" val="25387026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F863582-68A6-4C9F-B3B5-147F4E0F7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1045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electronic circuits domain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6F471D5-572F-4BDD-B156-0D9479133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One-bit full adder</a:t>
            </a:r>
            <a:r>
              <a:rPr lang="en-US" altLang="en-US" dirty="0"/>
              <a:t>
</a:t>
            </a:r>
          </a:p>
          <a:p>
            <a:endParaRPr lang="en-US" altLang="en-US" dirty="0"/>
          </a:p>
        </p:txBody>
      </p:sp>
      <p:pic>
        <p:nvPicPr>
          <p:cNvPr id="24580" name="Picture 4" descr="adder">
            <a:extLst>
              <a:ext uri="{FF2B5EF4-FFF2-40B4-BE49-F238E27FC236}">
                <a16:creationId xmlns:a16="http://schemas.microsoft.com/office/drawing/2014/main" id="{8C76E954-AD8E-48FA-8CC8-0B2EAF70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1"/>
            <a:ext cx="74676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723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B17F283-4CBA-409D-B28D-52FF5581E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762" y="110684"/>
            <a:ext cx="10515600" cy="1225136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electronic circuits domain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734A63F-5A16-4A50-91BE-0B9499D0C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762" y="1253331"/>
            <a:ext cx="10515600" cy="5338300"/>
          </a:xfrm>
        </p:spPr>
        <p:txBody>
          <a:bodyPr>
            <a:noAutofit/>
          </a:bodyPr>
          <a:lstStyle/>
          <a:p>
            <a:pPr marL="533400" indent="-533400">
              <a:lnSpc>
                <a:spcPct val="100000"/>
              </a:lnSpc>
              <a:spcAft>
                <a:spcPts val="600"/>
              </a:spcAft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task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circuit actually add properly? (circuit verification)</a:t>
            </a:r>
          </a:p>
          <a:p>
            <a:pPr marL="533400" indent="-533400">
              <a:lnSpc>
                <a:spcPct val="100000"/>
              </a:lnSpc>
              <a:spcAft>
                <a:spcPts val="600"/>
              </a:spcAft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Assemble the relevant knowledge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wires and gates; Types of gates (AND, OR, XOR, NOT)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Irrelevant: size, shape, color, cost of gates</a:t>
            </a:r>
          </a:p>
          <a:p>
            <a:pPr marL="533400" indent="-533400">
              <a:lnSpc>
                <a:spcPct val="100000"/>
              </a:lnSpc>
              <a:spcAft>
                <a:spcPts val="600"/>
              </a:spcAft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on a vocabulary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Alternatives:</a:t>
            </a:r>
          </a:p>
          <a:p>
            <a:pPr marL="1295400" lvl="2" indent="-3810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Type(X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XOR</a:t>
            </a:r>
          </a:p>
          <a:p>
            <a:pPr marL="1295400" lvl="2" indent="-3810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Type(X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XOR)</a:t>
            </a:r>
          </a:p>
          <a:p>
            <a:pPr marL="1295400" lvl="2" indent="-38100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XOR(X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</p:txBody>
      </p:sp>
    </p:spTree>
    <p:extLst>
      <p:ext uri="{BB962C8B-B14F-4D97-AF65-F5344CB8AC3E}">
        <p14:creationId xmlns:p14="http://schemas.microsoft.com/office/powerpoint/2010/main" val="8980946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166DDBB-F410-4FA1-BFE8-3E9FE71C4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9118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electronic circuits domain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81B8D09-C67C-48E2-8C43-69EEABFC5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762" y="1253330"/>
            <a:ext cx="10515600" cy="5465521"/>
          </a:xfrm>
        </p:spPr>
        <p:txBody>
          <a:bodyPr>
            <a:noAutofit/>
          </a:bodyPr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rabicPeriod" startAt="4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general knowledge of the domain
</a:t>
            </a:r>
          </a:p>
          <a:p>
            <a:pPr marL="990600" lvl="1" indent="-5334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Connected(t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Signal(t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Signal(t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90600" lvl="1" indent="-5334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Signal(t) = 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Signal(t) = 0</a:t>
            </a:r>
          </a:p>
          <a:p>
            <a:pPr marL="990600" lvl="1" indent="-5334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≠ 0</a:t>
            </a:r>
          </a:p>
          <a:p>
            <a:pPr marL="990600" lvl="1" indent="-5334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Connected(t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Connected(t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90600" lvl="1" indent="-5334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Type(g) = OR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Signal(Out(1, g)) = 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Signal(In(n, g)) = 1</a:t>
            </a:r>
          </a:p>
          <a:p>
            <a:pPr marL="990600" lvl="1" indent="-5334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Type(g) = AND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Signal(Out(1, g)) = 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Signal(In(n, g)) = 0</a:t>
            </a:r>
          </a:p>
          <a:p>
            <a:pPr marL="990600" lvl="1" indent="-5334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Type(g) = XOR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Signal(Out(1, g)) = 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Signal(In(1, g)) ≠ Signal(In(2,g))</a:t>
            </a:r>
          </a:p>
          <a:p>
            <a:pPr marL="990600" lvl="1" indent="-533400">
              <a:lnSpc>
                <a:spcPct val="100000"/>
              </a:lnSpc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Type(g) = NOT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Signal(Out(1, g)) ≠ Signal(In(1, g))</a:t>
            </a:r>
          </a:p>
        </p:txBody>
      </p:sp>
    </p:spTree>
    <p:extLst>
      <p:ext uri="{BB962C8B-B14F-4D97-AF65-F5344CB8AC3E}">
        <p14:creationId xmlns:p14="http://schemas.microsoft.com/office/powerpoint/2010/main" val="180156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61AEEC8-FEC8-4A61-96B3-AB290D6EDB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852360"/>
                  </p:ext>
                </p:extLst>
              </p:nvPr>
            </p:nvGraphicFramePr>
            <p:xfrm>
              <a:off x="1331497" y="2131366"/>
              <a:ext cx="9616590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632">
                      <a:extLst>
                        <a:ext uri="{9D8B030D-6E8A-4147-A177-3AD203B41FA5}">
                          <a16:colId xmlns:a16="http://schemas.microsoft.com/office/drawing/2014/main" val="4234882971"/>
                        </a:ext>
                      </a:extLst>
                    </a:gridCol>
                    <a:gridCol w="3343207">
                      <a:extLst>
                        <a:ext uri="{9D8B030D-6E8A-4147-A177-3AD203B41FA5}">
                          <a16:colId xmlns:a16="http://schemas.microsoft.com/office/drawing/2014/main" val="2455332000"/>
                        </a:ext>
                      </a:extLst>
                    </a:gridCol>
                    <a:gridCol w="4075751">
                      <a:extLst>
                        <a:ext uri="{9D8B030D-6E8A-4147-A177-3AD203B41FA5}">
                          <a16:colId xmlns:a16="http://schemas.microsoft.com/office/drawing/2014/main" val="220999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Language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Ontological Commitment             (What exists in the world)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Epistemological Commitment               (What an agent believes about facts)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23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Propositional logic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true/false/unknown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2958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First-order logic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facts, objects, relations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true/false/unknown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79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Temporal logic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facts, objects, relations, times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true/false/unknown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301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Probability theory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degree of belief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[0, 1]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651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Fuzzy logic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facts with degree of truth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[0, 1]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known interval value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357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61AEEC8-FEC8-4A61-96B3-AB290D6EDB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852360"/>
                  </p:ext>
                </p:extLst>
              </p:nvPr>
            </p:nvGraphicFramePr>
            <p:xfrm>
              <a:off x="1331497" y="2131366"/>
              <a:ext cx="9616590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632">
                      <a:extLst>
                        <a:ext uri="{9D8B030D-6E8A-4147-A177-3AD203B41FA5}">
                          <a16:colId xmlns:a16="http://schemas.microsoft.com/office/drawing/2014/main" val="4234882971"/>
                        </a:ext>
                      </a:extLst>
                    </a:gridCol>
                    <a:gridCol w="3343207">
                      <a:extLst>
                        <a:ext uri="{9D8B030D-6E8A-4147-A177-3AD203B41FA5}">
                          <a16:colId xmlns:a16="http://schemas.microsoft.com/office/drawing/2014/main" val="2455332000"/>
                        </a:ext>
                      </a:extLst>
                    </a:gridCol>
                    <a:gridCol w="4075751">
                      <a:extLst>
                        <a:ext uri="{9D8B030D-6E8A-4147-A177-3AD203B41FA5}">
                          <a16:colId xmlns:a16="http://schemas.microsoft.com/office/drawing/2014/main" val="220999968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Language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Ontological Commitment             (What exists in the world)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Epistemological Commitment               (What an agent believes about facts)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23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Propositional logic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true/false/unknown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2958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First-order logic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facts, objects, relations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true/false/unknown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79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Temporal logic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facts, objects, relations, times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true/false/unknown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301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Probability theory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024" t="-480328" r="-448" b="-1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6515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Fuzzy logic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058" t="-337143" r="-122628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known interval value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3576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EE68B95-7F04-4222-B7E2-6BA09FF35A4C}"/>
              </a:ext>
            </a:extLst>
          </p:cNvPr>
          <p:cNvSpPr txBox="1"/>
          <p:nvPr/>
        </p:nvSpPr>
        <p:spPr>
          <a:xfrm>
            <a:off x="1235243" y="5261810"/>
            <a:ext cx="9897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8.1 Formal languages and their ontological and epistemological commitments.</a:t>
            </a:r>
          </a:p>
        </p:txBody>
      </p:sp>
    </p:spTree>
    <p:extLst>
      <p:ext uri="{BB962C8B-B14F-4D97-AF65-F5344CB8AC3E}">
        <p14:creationId xmlns:p14="http://schemas.microsoft.com/office/powerpoint/2010/main" val="35708439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79A4985-931C-4982-A06F-BB349D08A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electronic circuits domain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EC4986A-B74E-4432-A386-A52684123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664" y="1253330"/>
            <a:ext cx="10515600" cy="5012297"/>
          </a:xfrm>
        </p:spPr>
        <p:txBody>
          <a:bodyPr>
            <a:noAutofit/>
          </a:bodyPr>
          <a:lstStyle/>
          <a:p>
            <a:pPr marL="381000" indent="-381000">
              <a:buFontTx/>
              <a:buAutoNum type="arabicPeriod" startAt="5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the specific problem instance
</a:t>
            </a:r>
          </a:p>
          <a:p>
            <a:pPr marL="800100" lvl="1" indent="-34290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Type(X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XOR 		Type(X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XOR</a:t>
            </a:r>
          </a:p>
          <a:p>
            <a:pPr marL="800100" lvl="1" indent="-34290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Type(A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AND 		Type(A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AND</a:t>
            </a:r>
          </a:p>
          <a:p>
            <a:pPr marL="800100" lvl="1" indent="-34290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Type(O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OR</a:t>
            </a:r>
          </a:p>
          <a:p>
            <a:pPr marL="800100" lvl="1" indent="-34290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Connected(Out(1, 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),In(1, 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	Connected(In(1, 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),In(1, 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800100" lvl="1" indent="-34290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Connected(Out(1, 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),In(2,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	Connected(In(1, 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),In(1,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800100" lvl="1" indent="-34290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Connected(Out(1,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),In(1, O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	Connected(In(2, 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),In(2, 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800100" lvl="1" indent="-34290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Connected(Out(1,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),In(2, O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	Connected(In(2, 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),In(2,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800100" lvl="1" indent="-34290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Connected(Out(1, 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),Out(1, 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	Connected(In(3, 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),In(2, X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800100" lvl="1" indent="-34290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Connected(Out(1, O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),Out(2, 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	Connected(In(3, C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),In(1,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800100" lvl="1" indent="-34290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2621178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37A1CF4-8B40-4AD5-AAA9-65A8B80D9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7527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electronic circuits domain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C4F16A3-31AB-4E7C-93AA-2C22A5CBD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609600" indent="-609600">
              <a:buFontTx/>
              <a:buAutoNum type="arabicPeriod" startAt="6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 queries to the inference procedure
What are the possible sets of values of all the terminals for the adder circuit? 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Signal(In(1, C_1)) = 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Signal(In(2, C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= 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Signal(In(3, C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= 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Signal(Out(1, C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= 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Signal(Out(2, C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= 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2209800" lvl="4" indent="-381000">
              <a:buFontTx/>
              <a:buAutoNum type="arabicPeriod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  Debug the knowledge base
9.    May have omitted assertions like 1 ≠ 0</a:t>
            </a:r>
          </a:p>
        </p:txBody>
      </p:sp>
    </p:spTree>
    <p:extLst>
      <p:ext uri="{BB962C8B-B14F-4D97-AF65-F5344CB8AC3E}">
        <p14:creationId xmlns:p14="http://schemas.microsoft.com/office/powerpoint/2010/main" val="38215169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9748A13-751D-4993-85D3-4FC18FB15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6830"/>
            <a:ext cx="10515600" cy="118537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Summary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B708A3C-AD2C-4DF8-A890-208EF4573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7226" y="1817673"/>
            <a:ext cx="9872207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First-order logic: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and relations are semantic primitives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syntax: constants, functions, predicates, equality, quantifiers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expressive power: sufficient to define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wumpus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</a:p>
        </p:txBody>
      </p:sp>
    </p:spTree>
    <p:extLst>
      <p:ext uri="{BB962C8B-B14F-4D97-AF65-F5344CB8AC3E}">
        <p14:creationId xmlns:p14="http://schemas.microsoft.com/office/powerpoint/2010/main" val="24062418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AB5FC2-BCE7-4E36-99F7-CE711F3FFC17}"/>
                  </a:ext>
                </a:extLst>
              </p:cNvPr>
              <p:cNvSpPr txBox="1"/>
              <p:nvPr/>
            </p:nvSpPr>
            <p:spPr>
              <a:xfrm>
                <a:off x="7575959" y="1454727"/>
                <a:ext cx="2999678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AB5FC2-BCE7-4E36-99F7-CE711F3F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959" y="1454727"/>
                <a:ext cx="2999678" cy="1477328"/>
              </a:xfrm>
              <a:prstGeom prst="rect">
                <a:avLst/>
              </a:prstGeom>
              <a:blipFill>
                <a:blip r:embed="rId2"/>
                <a:stretch>
                  <a:fillRect l="-1619" t="-204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51FE20-E1B5-459A-91B8-5C385A7A36B6}"/>
                  </a:ext>
                </a:extLst>
              </p:cNvPr>
              <p:cNvSpPr/>
              <p:nvPr/>
            </p:nvSpPr>
            <p:spPr>
              <a:xfrm>
                <a:off x="7482426" y="332585"/>
                <a:ext cx="34439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51FE20-E1B5-459A-91B8-5C385A7A3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426" y="332585"/>
                <a:ext cx="3443966" cy="830997"/>
              </a:xfrm>
              <a:prstGeom prst="rect">
                <a:avLst/>
              </a:prstGeom>
              <a:blipFill>
                <a:blip r:embed="rId3"/>
                <a:stretch>
                  <a:fillRect t="-6618" r="-1239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6351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3556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01581B-1178-470A-ADF4-CE2B82B5693E}"/>
              </a:ext>
            </a:extLst>
          </p:cNvPr>
          <p:cNvSpPr txBox="1"/>
          <p:nvPr/>
        </p:nvSpPr>
        <p:spPr>
          <a:xfrm>
            <a:off x="1677251" y="1666886"/>
            <a:ext cx="883749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What are the models of a logical language: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models of a logical language are 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formal structures about the possible worlds under consideration. 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Each model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 the vocabulary (words, such as, PL’s symbols used to refer to objects, predicates, functions) of the logical sentences to elements (entities) of the possible world, so that the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truth of any sentence can be determined.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8.2 shows a model.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for propositional logic link proposition symbols to predefined truth values.  For example,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to be true.</a:t>
            </a:r>
          </a:p>
        </p:txBody>
      </p:sp>
    </p:spTree>
    <p:extLst>
      <p:ext uri="{BB962C8B-B14F-4D97-AF65-F5344CB8AC3E}">
        <p14:creationId xmlns:p14="http://schemas.microsoft.com/office/powerpoint/2010/main" val="144140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10540</Words>
  <Application>Microsoft Office PowerPoint</Application>
  <PresentationFormat>Widescreen</PresentationFormat>
  <Paragraphs>867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5" baseType="lpstr">
      <vt:lpstr>DengXian</vt:lpstr>
      <vt:lpstr>Arial</vt:lpstr>
      <vt:lpstr>Calibri</vt:lpstr>
      <vt:lpstr>Calibri Light</vt:lpstr>
      <vt:lpstr>Cambria Math</vt:lpstr>
      <vt:lpstr>Symbol</vt:lpstr>
      <vt:lpstr>Times New Roman</vt:lpstr>
      <vt:lpstr>TimesNewRomanPSMT</vt:lpstr>
      <vt:lpstr>Wingdings</vt:lpstr>
      <vt:lpstr>Office Theme</vt:lpstr>
      <vt:lpstr>Chapter 08</vt:lpstr>
      <vt:lpstr>PowerPoint Presentation</vt:lpstr>
      <vt:lpstr>Pros and Cons of Propositional Logic</vt:lpstr>
      <vt:lpstr>Pros and Cons of Propositional Logic</vt:lpstr>
      <vt:lpstr>First-order logic</vt:lpstr>
      <vt:lpstr>PowerPoint Presentation</vt:lpstr>
      <vt:lpstr>PowerPoint Presentation</vt:lpstr>
      <vt:lpstr>PowerPoint Presentation</vt:lpstr>
      <vt:lpstr>PowerPoint Presentation</vt:lpstr>
      <vt:lpstr>Models for FOL: Example</vt:lpstr>
      <vt:lpstr>PowerPoint Presentation</vt:lpstr>
      <vt:lpstr>PowerPoint Presentation</vt:lpstr>
      <vt:lpstr>PowerPoint Presentation</vt:lpstr>
      <vt:lpstr>PowerPoint Presentation</vt:lpstr>
      <vt:lpstr>Models for FOL: Example</vt:lpstr>
      <vt:lpstr>Syntax of FOL: Basic elements (objects)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sentences</vt:lpstr>
      <vt:lpstr>Complex sentences</vt:lpstr>
      <vt:lpstr>PowerPoint Presentation</vt:lpstr>
      <vt:lpstr>PowerPoint Presentation</vt:lpstr>
      <vt:lpstr>PowerPoint Presentation</vt:lpstr>
      <vt:lpstr>Semantics (Truth) in first-order logic: models of FOL</vt:lpstr>
      <vt:lpstr>Semantics (Truth) in first-order logic: models of FOL</vt:lpstr>
      <vt:lpstr>Semantics (Truth) in first-order logic: models of FOL</vt:lpstr>
      <vt:lpstr>Models for FOL: Example</vt:lpstr>
      <vt:lpstr>PowerPoint Presentation</vt:lpstr>
      <vt:lpstr>Universal quantification</vt:lpstr>
      <vt:lpstr>Universal quantification</vt:lpstr>
      <vt:lpstr>Universal quantification: A common mistake to avoid</vt:lpstr>
      <vt:lpstr>PowerPoint Presentation</vt:lpstr>
      <vt:lpstr>PowerPoint Presentation</vt:lpstr>
      <vt:lpstr>Existential quantification</vt:lpstr>
      <vt:lpstr>Existential Quantification Another common mistake to avoid</vt:lpstr>
      <vt:lpstr>Properties of quantifiers</vt:lpstr>
      <vt:lpstr>Properties of quantifiers</vt:lpstr>
      <vt:lpstr>Properties of quantifiers</vt:lpstr>
      <vt:lpstr>Properties of quantifiers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FOL</vt:lpstr>
      <vt:lpstr>Using FOL</vt:lpstr>
      <vt:lpstr>Using FOL</vt:lpstr>
      <vt:lpstr>Using FOL</vt:lpstr>
      <vt:lpstr>Using FOL</vt:lpstr>
      <vt:lpstr>Using FOL</vt:lpstr>
      <vt:lpstr>The Wumpus world: Interacting with FOL KBs</vt:lpstr>
      <vt:lpstr>The Wumpus world: Interacting with FOL KBs</vt:lpstr>
      <vt:lpstr>Knowledge base for the wumpus world</vt:lpstr>
      <vt:lpstr>Deducing hidden properties</vt:lpstr>
      <vt:lpstr>Deducing hidden properties</vt:lpstr>
      <vt:lpstr>Knowledge engineering in FOL</vt:lpstr>
      <vt:lpstr>The electronic circuits domain</vt:lpstr>
      <vt:lpstr>The electronic circuits domain</vt:lpstr>
      <vt:lpstr>The electronic circuits domain</vt:lpstr>
      <vt:lpstr>The electronic circuits domain</vt:lpstr>
      <vt:lpstr>The electronic circuits domain</vt:lpstr>
      <vt:lpstr>Summary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162</cp:revision>
  <dcterms:created xsi:type="dcterms:W3CDTF">2016-10-13T00:10:31Z</dcterms:created>
  <dcterms:modified xsi:type="dcterms:W3CDTF">2023-04-27T17:11:23Z</dcterms:modified>
</cp:coreProperties>
</file>