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449" r:id="rId4"/>
    <p:sldId id="445" r:id="rId5"/>
    <p:sldId id="271" r:id="rId6"/>
    <p:sldId id="544" r:id="rId7"/>
    <p:sldId id="272" r:id="rId8"/>
    <p:sldId id="273" r:id="rId9"/>
    <p:sldId id="274" r:id="rId10"/>
    <p:sldId id="275" r:id="rId11"/>
    <p:sldId id="276" r:id="rId12"/>
    <p:sldId id="382" r:id="rId13"/>
    <p:sldId id="383" r:id="rId14"/>
    <p:sldId id="384" r:id="rId15"/>
    <p:sldId id="280" r:id="rId16"/>
    <p:sldId id="450" r:id="rId17"/>
    <p:sldId id="490" r:id="rId18"/>
    <p:sldId id="451" r:id="rId19"/>
    <p:sldId id="452" r:id="rId20"/>
    <p:sldId id="453" r:id="rId21"/>
    <p:sldId id="454" r:id="rId22"/>
    <p:sldId id="281" r:id="rId23"/>
    <p:sldId id="455" r:id="rId24"/>
    <p:sldId id="491" r:id="rId25"/>
    <p:sldId id="492" r:id="rId26"/>
    <p:sldId id="493" r:id="rId27"/>
    <p:sldId id="546" r:id="rId28"/>
    <p:sldId id="456" r:id="rId29"/>
    <p:sldId id="284" r:id="rId30"/>
    <p:sldId id="283" r:id="rId31"/>
    <p:sldId id="495" r:id="rId32"/>
    <p:sldId id="496" r:id="rId33"/>
    <p:sldId id="282" r:id="rId34"/>
    <p:sldId id="457" r:id="rId35"/>
    <p:sldId id="458" r:id="rId36"/>
    <p:sldId id="459" r:id="rId37"/>
    <p:sldId id="545" r:id="rId38"/>
    <p:sldId id="497" r:id="rId39"/>
    <p:sldId id="498" r:id="rId40"/>
    <p:sldId id="499" r:id="rId41"/>
    <p:sldId id="547" r:id="rId42"/>
    <p:sldId id="548" r:id="rId43"/>
    <p:sldId id="500" r:id="rId44"/>
    <p:sldId id="502" r:id="rId45"/>
    <p:sldId id="506" r:id="rId46"/>
    <p:sldId id="501" r:id="rId47"/>
    <p:sldId id="460" r:id="rId48"/>
    <p:sldId id="507" r:id="rId49"/>
    <p:sldId id="461" r:id="rId50"/>
    <p:sldId id="462" r:id="rId51"/>
    <p:sldId id="464" r:id="rId52"/>
    <p:sldId id="463" r:id="rId53"/>
    <p:sldId id="465" r:id="rId54"/>
    <p:sldId id="387" r:id="rId55"/>
    <p:sldId id="504" r:id="rId56"/>
    <p:sldId id="466" r:id="rId57"/>
    <p:sldId id="467" r:id="rId58"/>
    <p:sldId id="468" r:id="rId59"/>
    <p:sldId id="469" r:id="rId60"/>
    <p:sldId id="508" r:id="rId61"/>
    <p:sldId id="470" r:id="rId62"/>
    <p:sldId id="472" r:id="rId63"/>
    <p:sldId id="386" r:id="rId64"/>
    <p:sldId id="385" r:id="rId65"/>
    <p:sldId id="471" r:id="rId66"/>
    <p:sldId id="473" r:id="rId67"/>
    <p:sldId id="474" r:id="rId68"/>
    <p:sldId id="475" r:id="rId69"/>
    <p:sldId id="476" r:id="rId70"/>
    <p:sldId id="477" r:id="rId71"/>
    <p:sldId id="478" r:id="rId72"/>
    <p:sldId id="480" r:id="rId73"/>
    <p:sldId id="479" r:id="rId74"/>
    <p:sldId id="481" r:id="rId75"/>
    <p:sldId id="482" r:id="rId76"/>
    <p:sldId id="503" r:id="rId77"/>
    <p:sldId id="483" r:id="rId78"/>
    <p:sldId id="509" r:id="rId79"/>
    <p:sldId id="510" r:id="rId80"/>
    <p:sldId id="538" r:id="rId81"/>
    <p:sldId id="484" r:id="rId82"/>
    <p:sldId id="485" r:id="rId83"/>
    <p:sldId id="488" r:id="rId84"/>
    <p:sldId id="519" r:id="rId85"/>
    <p:sldId id="517" r:id="rId86"/>
    <p:sldId id="518" r:id="rId87"/>
    <p:sldId id="520" r:id="rId88"/>
    <p:sldId id="533" r:id="rId89"/>
    <p:sldId id="535" r:id="rId90"/>
    <p:sldId id="534" r:id="rId91"/>
    <p:sldId id="521" r:id="rId92"/>
    <p:sldId id="536" r:id="rId93"/>
    <p:sldId id="537" r:id="rId94"/>
    <p:sldId id="522" r:id="rId95"/>
    <p:sldId id="523" r:id="rId96"/>
    <p:sldId id="524" r:id="rId97"/>
    <p:sldId id="525" r:id="rId98"/>
    <p:sldId id="526" r:id="rId99"/>
    <p:sldId id="527" r:id="rId100"/>
    <p:sldId id="528" r:id="rId101"/>
    <p:sldId id="529" r:id="rId102"/>
    <p:sldId id="388" r:id="rId103"/>
    <p:sldId id="487" r:id="rId104"/>
    <p:sldId id="389" r:id="rId105"/>
    <p:sldId id="390" r:id="rId106"/>
    <p:sldId id="391" r:id="rId107"/>
    <p:sldId id="392" r:id="rId108"/>
    <p:sldId id="393" r:id="rId109"/>
    <p:sldId id="394" r:id="rId110"/>
    <p:sldId id="395" r:id="rId111"/>
    <p:sldId id="396" r:id="rId112"/>
    <p:sldId id="397" r:id="rId113"/>
    <p:sldId id="398" r:id="rId114"/>
    <p:sldId id="399" r:id="rId115"/>
    <p:sldId id="400" r:id="rId116"/>
    <p:sldId id="401" r:id="rId117"/>
    <p:sldId id="402" r:id="rId118"/>
    <p:sldId id="403" r:id="rId119"/>
    <p:sldId id="404" r:id="rId120"/>
    <p:sldId id="405" r:id="rId121"/>
    <p:sldId id="406" r:id="rId122"/>
    <p:sldId id="407" r:id="rId123"/>
    <p:sldId id="408" r:id="rId124"/>
    <p:sldId id="409" r:id="rId125"/>
    <p:sldId id="410" r:id="rId126"/>
    <p:sldId id="411" r:id="rId127"/>
    <p:sldId id="412" r:id="rId128"/>
    <p:sldId id="413" r:id="rId129"/>
    <p:sldId id="414" r:id="rId130"/>
    <p:sldId id="415" r:id="rId131"/>
    <p:sldId id="416" r:id="rId132"/>
    <p:sldId id="417" r:id="rId133"/>
    <p:sldId id="418" r:id="rId134"/>
    <p:sldId id="489" r:id="rId135"/>
    <p:sldId id="419" r:id="rId136"/>
    <p:sldId id="420" r:id="rId137"/>
    <p:sldId id="421" r:id="rId138"/>
    <p:sldId id="286" r:id="rId139"/>
    <p:sldId id="422" r:id="rId140"/>
    <p:sldId id="423" r:id="rId141"/>
    <p:sldId id="424" r:id="rId142"/>
    <p:sldId id="425" r:id="rId143"/>
    <p:sldId id="426" r:id="rId144"/>
    <p:sldId id="427" r:id="rId145"/>
    <p:sldId id="428" r:id="rId146"/>
    <p:sldId id="429" r:id="rId147"/>
    <p:sldId id="430" r:id="rId148"/>
    <p:sldId id="285" r:id="rId149"/>
    <p:sldId id="287" r:id="rId150"/>
    <p:sldId id="511" r:id="rId151"/>
    <p:sldId id="512" r:id="rId152"/>
    <p:sldId id="515" r:id="rId153"/>
    <p:sldId id="516" r:id="rId154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1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54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34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thesaurus.com/rationale" TargetMode="External"/><Relationship Id="rId13" Type="http://schemas.openxmlformats.org/officeDocument/2006/relationships/hyperlink" Target="https://www.freethesaurus.com/reason" TargetMode="External"/><Relationship Id="rId18" Type="http://schemas.openxmlformats.org/officeDocument/2006/relationships/hyperlink" Target="https://www.thefreedictionary.com/" TargetMode="External"/><Relationship Id="rId3" Type="http://schemas.openxmlformats.org/officeDocument/2006/relationships/hyperlink" Target="https://www.freethesaurus.com/dialectics" TargetMode="External"/><Relationship Id="rId7" Type="http://schemas.openxmlformats.org/officeDocument/2006/relationships/hyperlink" Target="https://www.freethesaurus.com/connection" TargetMode="External"/><Relationship Id="rId12" Type="http://schemas.openxmlformats.org/officeDocument/2006/relationships/hyperlink" Target="https://www.freethesaurus.com/train+of+thought" TargetMode="External"/><Relationship Id="rId17" Type="http://schemas.openxmlformats.org/officeDocument/2006/relationships/hyperlink" Target="https://www.freethesaurus.com/sound+judgment" TargetMode="External"/><Relationship Id="rId2" Type="http://schemas.openxmlformats.org/officeDocument/2006/relationships/hyperlink" Target="https://www.freethesaurus.com/deduction" TargetMode="External"/><Relationship Id="rId16" Type="http://schemas.openxmlformats.org/officeDocument/2006/relationships/hyperlink" Target="https://www.freethesaurus.com/good+sen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thesaurus.com/syllogism" TargetMode="External"/><Relationship Id="rId11" Type="http://schemas.openxmlformats.org/officeDocument/2006/relationships/hyperlink" Target="https://www.freethesaurus.com/link" TargetMode="External"/><Relationship Id="rId5" Type="http://schemas.openxmlformats.org/officeDocument/2006/relationships/hyperlink" Target="https://www.freethesaurus.com/ratiocination" TargetMode="External"/><Relationship Id="rId15" Type="http://schemas.openxmlformats.org/officeDocument/2006/relationships/hyperlink" Target="https://www.freethesaurus.com/sense" TargetMode="External"/><Relationship Id="rId10" Type="http://schemas.openxmlformats.org/officeDocument/2006/relationships/hyperlink" Target="https://www.freethesaurus.com/relationship" TargetMode="External"/><Relationship Id="rId4" Type="http://schemas.openxmlformats.org/officeDocument/2006/relationships/hyperlink" Target="https://www.freethesaurus.com/argumentation" TargetMode="External"/><Relationship Id="rId9" Type="http://schemas.openxmlformats.org/officeDocument/2006/relationships/hyperlink" Target="https://www.freethesaurus.com/coherence" TargetMode="External"/><Relationship Id="rId14" Type="http://schemas.openxmlformats.org/officeDocument/2006/relationships/hyperlink" Target="https://www.freethesaurus.com/reasoni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07_05 (combined)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(PL)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CED20-6882-4CC3-BFEC-7F305745E9B8}"/>
              </a:ext>
            </a:extLst>
          </p:cNvPr>
          <p:cNvSpPr/>
          <p:nvPr/>
        </p:nvSpPr>
        <p:spPr>
          <a:xfrm>
            <a:off x="1480823" y="1410678"/>
            <a:ext cx="473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D13B444-718F-4F88-A599-3B700206B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138" y="1"/>
            <a:ext cx="946404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Wumpus models</a:t>
            </a:r>
          </a:p>
        </p:txBody>
      </p:sp>
      <p:pic>
        <p:nvPicPr>
          <p:cNvPr id="21508" name="Picture 4" descr="wumpus-models1">
            <a:extLst>
              <a:ext uri="{FF2B5EF4-FFF2-40B4-BE49-F238E27FC236}">
                <a16:creationId xmlns:a16="http://schemas.microsoft.com/office/drawing/2014/main" id="{CE6753D8-A09F-4F51-9D14-4DEE29BA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34" y="938654"/>
            <a:ext cx="7227531" cy="53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379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E957DE-7FE8-443D-8B70-F7A8C1279A5F}"/>
              </a:ext>
            </a:extLst>
          </p:cNvPr>
          <p:cNvSpPr/>
          <p:nvPr/>
        </p:nvSpPr>
        <p:spPr>
          <a:xfrm>
            <a:off x="1431757" y="302359"/>
            <a:ext cx="3007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NewRomanPSMT"/>
              </a:rPr>
              <a:t>• 	p </a:t>
            </a:r>
            <a:r>
              <a:rPr lang="en-US" sz="1400" dirty="0" err="1">
                <a:latin typeface="TimesNewRomanPSMT"/>
              </a:rPr>
              <a:t>cnf</a:t>
            </a:r>
            <a:r>
              <a:rPr lang="en-US" sz="1400" dirty="0">
                <a:latin typeface="TimesNewRomanPSMT"/>
              </a:rPr>
              <a:t> 16 80</a:t>
            </a:r>
          </a:p>
          <a:p>
            <a:r>
              <a:rPr lang="en-US" sz="1400" dirty="0">
                <a:latin typeface="TimesNewRomanPSMT"/>
              </a:rPr>
              <a:t>• 	1 2 3 4 0</a:t>
            </a:r>
          </a:p>
          <a:p>
            <a:r>
              <a:rPr lang="en-US" sz="1400" dirty="0">
                <a:latin typeface="TimesNewRomanPSMT"/>
              </a:rPr>
              <a:t>•	 -1 -2 0				</a:t>
            </a:r>
          </a:p>
          <a:p>
            <a:r>
              <a:rPr lang="en-US" sz="1400" dirty="0">
                <a:latin typeface="TimesNewRomanPSMT"/>
              </a:rPr>
              <a:t>• 	-1 -3 0</a:t>
            </a:r>
          </a:p>
          <a:p>
            <a:r>
              <a:rPr lang="en-US" sz="1400" dirty="0">
                <a:latin typeface="TimesNewRomanPSMT"/>
              </a:rPr>
              <a:t>• 	-1 -4 0</a:t>
            </a:r>
          </a:p>
          <a:p>
            <a:r>
              <a:rPr lang="en-US" sz="1400" dirty="0">
                <a:latin typeface="TimesNewRomanPSMT"/>
              </a:rPr>
              <a:t>• 	-2 -3 0</a:t>
            </a:r>
          </a:p>
          <a:p>
            <a:r>
              <a:rPr lang="en-US" sz="1400" dirty="0">
                <a:latin typeface="TimesNewRomanPSMT"/>
              </a:rPr>
              <a:t>• 	-2 -4 0</a:t>
            </a:r>
          </a:p>
          <a:p>
            <a:r>
              <a:rPr lang="en-US" sz="1400" dirty="0">
                <a:latin typeface="TimesNewRomanPSMT"/>
              </a:rPr>
              <a:t>• 	-3 -4 0</a:t>
            </a:r>
          </a:p>
          <a:p>
            <a:r>
              <a:rPr lang="en-US" sz="1400" dirty="0">
                <a:latin typeface="TimesNewRomanPSMT"/>
              </a:rPr>
              <a:t>• 	5 6 7 8 0</a:t>
            </a:r>
          </a:p>
          <a:p>
            <a:r>
              <a:rPr lang="en-US" sz="1400" dirty="0">
                <a:latin typeface="TimesNewRomanPSMT"/>
              </a:rPr>
              <a:t>• 	-5 -6 0</a:t>
            </a:r>
          </a:p>
          <a:p>
            <a:r>
              <a:rPr lang="en-US" sz="1400" dirty="0">
                <a:latin typeface="TimesNewRomanPSMT"/>
              </a:rPr>
              <a:t>• 	-5 -7 0</a:t>
            </a:r>
          </a:p>
          <a:p>
            <a:r>
              <a:rPr lang="en-US" sz="1400" dirty="0">
                <a:latin typeface="TimesNewRomanPSMT"/>
              </a:rPr>
              <a:t>• 	-5 -8 0</a:t>
            </a:r>
          </a:p>
          <a:p>
            <a:r>
              <a:rPr lang="en-US" sz="1400" dirty="0">
                <a:latin typeface="TimesNewRomanPSMT"/>
              </a:rPr>
              <a:t>• 	-6 -7 0</a:t>
            </a:r>
          </a:p>
          <a:p>
            <a:r>
              <a:rPr lang="en-US" sz="1400" dirty="0">
                <a:latin typeface="TimesNewRomanPSMT"/>
              </a:rPr>
              <a:t>• 	-6 -8 0</a:t>
            </a:r>
          </a:p>
          <a:p>
            <a:r>
              <a:rPr lang="en-US" sz="1400" dirty="0">
                <a:latin typeface="TimesNewRomanPSMT"/>
              </a:rPr>
              <a:t>• 	-7 -8 0</a:t>
            </a:r>
          </a:p>
          <a:p>
            <a:r>
              <a:rPr lang="en-US" sz="1400" dirty="0">
                <a:latin typeface="TimesNewRomanPSMT"/>
              </a:rPr>
              <a:t>• 	9 10 11 12 0</a:t>
            </a:r>
          </a:p>
          <a:p>
            <a:r>
              <a:rPr lang="en-US" sz="1400" dirty="0">
                <a:latin typeface="TimesNewRomanPSMT"/>
              </a:rPr>
              <a:t>• 	-9 -10 0</a:t>
            </a:r>
          </a:p>
          <a:p>
            <a:r>
              <a:rPr lang="en-US" sz="1400" dirty="0">
                <a:latin typeface="TimesNewRomanPSMT"/>
              </a:rPr>
              <a:t>• 	-9 -11 0</a:t>
            </a:r>
          </a:p>
          <a:p>
            <a:r>
              <a:rPr lang="en-US" sz="1400" dirty="0">
                <a:latin typeface="TimesNewRomanPSMT"/>
              </a:rPr>
              <a:t>• 	-9 -12 0</a:t>
            </a:r>
          </a:p>
          <a:p>
            <a:r>
              <a:rPr lang="en-US" sz="1400" dirty="0">
                <a:latin typeface="TimesNewRomanPSMT"/>
              </a:rPr>
              <a:t>• 	-10 -11 0</a:t>
            </a:r>
          </a:p>
          <a:p>
            <a:r>
              <a:rPr lang="en-US" sz="1400" dirty="0">
                <a:latin typeface="TimesNewRomanPSMT"/>
              </a:rPr>
              <a:t>• 	-10 -12 0</a:t>
            </a:r>
          </a:p>
          <a:p>
            <a:r>
              <a:rPr lang="en-US" sz="1400" dirty="0">
                <a:latin typeface="TimesNewRomanPSMT"/>
              </a:rPr>
              <a:t>• 	-11 -12 0</a:t>
            </a:r>
          </a:p>
          <a:p>
            <a:r>
              <a:rPr lang="en-US" sz="1400" dirty="0">
                <a:latin typeface="TimesNewRomanPSMT"/>
              </a:rPr>
              <a:t>• 	13 14 15 16 0</a:t>
            </a:r>
          </a:p>
          <a:p>
            <a:r>
              <a:rPr lang="en-US" sz="1400" dirty="0">
                <a:latin typeface="TimesNewRomanPSMT"/>
              </a:rPr>
              <a:t>• 	-13 -14 0</a:t>
            </a:r>
          </a:p>
          <a:p>
            <a:r>
              <a:rPr lang="en-US" sz="1400" dirty="0">
                <a:latin typeface="TimesNewRomanPSMT"/>
              </a:rPr>
              <a:t>• 	-13 -15 0</a:t>
            </a:r>
          </a:p>
          <a:p>
            <a:r>
              <a:rPr lang="en-US" sz="1400" dirty="0">
                <a:latin typeface="TimesNewRomanPSMT"/>
              </a:rPr>
              <a:t>• 	-13 -16 0</a:t>
            </a:r>
          </a:p>
          <a:p>
            <a:r>
              <a:rPr lang="en-US" sz="1400" dirty="0">
                <a:latin typeface="TimesNewRomanPSMT"/>
              </a:rPr>
              <a:t>• 	-14 -15 0</a:t>
            </a:r>
          </a:p>
          <a:p>
            <a:r>
              <a:rPr lang="en-US" sz="1400" dirty="0">
                <a:latin typeface="TimesNewRomanPSMT"/>
              </a:rPr>
              <a:t>• 	-14 -16 0</a:t>
            </a:r>
          </a:p>
          <a:p>
            <a:r>
              <a:rPr lang="en-US" sz="1400" dirty="0">
                <a:latin typeface="TimesNewRomanPSMT"/>
              </a:rPr>
              <a:t>• 	-15 -16 0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7AA7E-A446-49F6-86E5-44A785BB2F70}"/>
              </a:ext>
            </a:extLst>
          </p:cNvPr>
          <p:cNvSpPr/>
          <p:nvPr/>
        </p:nvSpPr>
        <p:spPr>
          <a:xfrm>
            <a:off x="4150895" y="811060"/>
            <a:ext cx="11550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NewRomanPSMT"/>
              </a:rPr>
              <a:t>1 5 9 13 0</a:t>
            </a:r>
          </a:p>
          <a:p>
            <a:r>
              <a:rPr lang="en-US" sz="1400" dirty="0">
                <a:latin typeface="TimesNewRomanPSMT"/>
              </a:rPr>
              <a:t>-1 -5 0</a:t>
            </a:r>
          </a:p>
          <a:p>
            <a:r>
              <a:rPr lang="en-US" sz="1400" dirty="0">
                <a:latin typeface="TimesNewRomanPSMT"/>
              </a:rPr>
              <a:t>-1 -9 0</a:t>
            </a:r>
          </a:p>
          <a:p>
            <a:r>
              <a:rPr lang="en-US" sz="1400" dirty="0">
                <a:latin typeface="TimesNewRomanPSMT"/>
              </a:rPr>
              <a:t>-1 -13 0</a:t>
            </a:r>
          </a:p>
          <a:p>
            <a:r>
              <a:rPr lang="en-US" sz="1400" dirty="0">
                <a:latin typeface="TimesNewRomanPSMT"/>
              </a:rPr>
              <a:t>-5 -9 0</a:t>
            </a:r>
          </a:p>
          <a:p>
            <a:r>
              <a:rPr lang="en-US" sz="1400" dirty="0">
                <a:latin typeface="TimesNewRomanPSMT"/>
              </a:rPr>
              <a:t>-5 -13 0</a:t>
            </a:r>
          </a:p>
          <a:p>
            <a:r>
              <a:rPr lang="en-US" sz="1400" dirty="0">
                <a:latin typeface="TimesNewRomanPSMT"/>
              </a:rPr>
              <a:t>-9 -13 0</a:t>
            </a:r>
          </a:p>
          <a:p>
            <a:r>
              <a:rPr lang="en-US" sz="1400" dirty="0">
                <a:latin typeface="TimesNewRomanPSMT"/>
              </a:rPr>
              <a:t>2 6 10 14 0</a:t>
            </a:r>
          </a:p>
          <a:p>
            <a:r>
              <a:rPr lang="en-US" sz="1400" dirty="0">
                <a:latin typeface="TimesNewRomanPSMT"/>
              </a:rPr>
              <a:t>-2 -6 0</a:t>
            </a:r>
          </a:p>
          <a:p>
            <a:r>
              <a:rPr lang="en-US" sz="1400" dirty="0">
                <a:latin typeface="TimesNewRomanPSMT"/>
              </a:rPr>
              <a:t>-2 -10 0</a:t>
            </a:r>
          </a:p>
          <a:p>
            <a:r>
              <a:rPr lang="en-US" sz="1400" dirty="0">
                <a:latin typeface="TimesNewRomanPSMT"/>
              </a:rPr>
              <a:t>-2 -14 0</a:t>
            </a:r>
          </a:p>
          <a:p>
            <a:r>
              <a:rPr lang="en-US" sz="1400" dirty="0">
                <a:latin typeface="TimesNewRomanPSMT"/>
              </a:rPr>
              <a:t>-6 -10 0</a:t>
            </a:r>
          </a:p>
          <a:p>
            <a:r>
              <a:rPr lang="en-US" sz="1400" dirty="0">
                <a:latin typeface="TimesNewRomanPSMT"/>
              </a:rPr>
              <a:t>-6 -14 0</a:t>
            </a:r>
          </a:p>
          <a:p>
            <a:r>
              <a:rPr lang="en-US" sz="1400" dirty="0">
                <a:latin typeface="TimesNewRomanPSMT"/>
              </a:rPr>
              <a:t>-10 -14 0</a:t>
            </a:r>
          </a:p>
          <a:p>
            <a:r>
              <a:rPr lang="en-US" sz="1400" dirty="0">
                <a:latin typeface="TimesNewRomanPSMT"/>
              </a:rPr>
              <a:t>3 7 11 15 0</a:t>
            </a:r>
          </a:p>
          <a:p>
            <a:r>
              <a:rPr lang="en-US" sz="1400" dirty="0">
                <a:latin typeface="TimesNewRomanPSMT"/>
              </a:rPr>
              <a:t>-3 -7 0</a:t>
            </a:r>
          </a:p>
          <a:p>
            <a:r>
              <a:rPr lang="en-US" sz="1400" dirty="0">
                <a:latin typeface="TimesNewRomanPSMT"/>
              </a:rPr>
              <a:t>-3 -11 0</a:t>
            </a:r>
          </a:p>
          <a:p>
            <a:r>
              <a:rPr lang="en-US" sz="1400" dirty="0">
                <a:latin typeface="TimesNewRomanPSMT"/>
              </a:rPr>
              <a:t>-3 -15 0</a:t>
            </a:r>
          </a:p>
          <a:p>
            <a:r>
              <a:rPr lang="en-US" sz="1400" dirty="0">
                <a:latin typeface="TimesNewRomanPSMT"/>
              </a:rPr>
              <a:t>-7 -11 0</a:t>
            </a:r>
          </a:p>
          <a:p>
            <a:r>
              <a:rPr lang="en-US" sz="1400" dirty="0">
                <a:latin typeface="TimesNewRomanPSMT"/>
              </a:rPr>
              <a:t>-7 -15 0</a:t>
            </a:r>
          </a:p>
          <a:p>
            <a:r>
              <a:rPr lang="en-US" sz="1400" dirty="0">
                <a:latin typeface="TimesNewRomanPSMT"/>
              </a:rPr>
              <a:t>-11 -15 0</a:t>
            </a:r>
          </a:p>
          <a:p>
            <a:r>
              <a:rPr lang="en-US" sz="1400" dirty="0">
                <a:latin typeface="TimesNewRomanPSMT"/>
              </a:rPr>
              <a:t>4 8 12 16 0</a:t>
            </a:r>
          </a:p>
          <a:p>
            <a:r>
              <a:rPr lang="en-US" sz="1400" dirty="0">
                <a:latin typeface="TimesNewRomanPSMT"/>
              </a:rPr>
              <a:t>-4 -8 0</a:t>
            </a:r>
          </a:p>
          <a:p>
            <a:r>
              <a:rPr lang="en-US" sz="1400" dirty="0">
                <a:latin typeface="TimesNewRomanPSMT"/>
              </a:rPr>
              <a:t>-4 -12 0</a:t>
            </a:r>
          </a:p>
          <a:p>
            <a:r>
              <a:rPr lang="en-US" sz="1400" dirty="0">
                <a:latin typeface="TimesNewRomanPSMT"/>
              </a:rPr>
              <a:t>-4 -16 0</a:t>
            </a:r>
          </a:p>
          <a:p>
            <a:r>
              <a:rPr lang="en-US" sz="1400" dirty="0">
                <a:latin typeface="TimesNewRomanPSMT"/>
              </a:rPr>
              <a:t>-8 -12 0</a:t>
            </a:r>
          </a:p>
          <a:p>
            <a:r>
              <a:rPr lang="en-US" sz="1400" dirty="0">
                <a:latin typeface="TimesNewRomanPSMT"/>
              </a:rPr>
              <a:t>-8 -16 0</a:t>
            </a:r>
          </a:p>
          <a:p>
            <a:r>
              <a:rPr lang="en-US" sz="1400" dirty="0">
                <a:latin typeface="TimesNewRomanPSMT"/>
              </a:rPr>
              <a:t>-12 -16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7777F-DCA5-42C2-8837-16C37B58622C}"/>
              </a:ext>
            </a:extLst>
          </p:cNvPr>
          <p:cNvSpPr/>
          <p:nvPr/>
        </p:nvSpPr>
        <p:spPr>
          <a:xfrm>
            <a:off x="5763129" y="811060"/>
            <a:ext cx="13956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NewRomanPSMT"/>
              </a:rPr>
              <a:t>-1 -6 0</a:t>
            </a:r>
          </a:p>
          <a:p>
            <a:r>
              <a:rPr lang="en-US" sz="1400" dirty="0">
                <a:latin typeface="TimesNewRomanPSMT"/>
              </a:rPr>
              <a:t>-1 -11 0</a:t>
            </a:r>
          </a:p>
          <a:p>
            <a:r>
              <a:rPr lang="en-US" sz="1400" dirty="0">
                <a:latin typeface="TimesNewRomanPSMT"/>
              </a:rPr>
              <a:t>-1 -16 0</a:t>
            </a:r>
          </a:p>
          <a:p>
            <a:r>
              <a:rPr lang="en-US" sz="1400" dirty="0">
                <a:latin typeface="TimesNewRomanPSMT"/>
              </a:rPr>
              <a:t>-6 -11 0</a:t>
            </a:r>
          </a:p>
          <a:p>
            <a:r>
              <a:rPr lang="en-US" sz="1400" dirty="0">
                <a:latin typeface="TimesNewRomanPSMT"/>
              </a:rPr>
              <a:t>-6 -16 0</a:t>
            </a:r>
          </a:p>
          <a:p>
            <a:r>
              <a:rPr lang="en-US" sz="1400" dirty="0">
                <a:latin typeface="TimesNewRomanPSMT"/>
              </a:rPr>
              <a:t>-11 -16 0</a:t>
            </a:r>
          </a:p>
          <a:p>
            <a:r>
              <a:rPr lang="en-US" sz="1400" dirty="0">
                <a:latin typeface="TimesNewRomanPSMT"/>
              </a:rPr>
              <a:t>-2 -7 0</a:t>
            </a:r>
          </a:p>
          <a:p>
            <a:r>
              <a:rPr lang="en-US" sz="1400" dirty="0">
                <a:latin typeface="TimesNewRomanPSMT"/>
              </a:rPr>
              <a:t>-2 -12 0</a:t>
            </a:r>
          </a:p>
          <a:p>
            <a:r>
              <a:rPr lang="en-US" sz="1400" dirty="0">
                <a:latin typeface="TimesNewRomanPSMT"/>
              </a:rPr>
              <a:t>-7 -12 0</a:t>
            </a:r>
          </a:p>
          <a:p>
            <a:r>
              <a:rPr lang="en-US" sz="1400" dirty="0">
                <a:latin typeface="TimesNewRomanPSMT"/>
              </a:rPr>
              <a:t>-3 -8 0</a:t>
            </a:r>
          </a:p>
          <a:p>
            <a:r>
              <a:rPr lang="en-US" sz="1400" dirty="0">
                <a:latin typeface="TimesNewRomanPSMT"/>
              </a:rPr>
              <a:t>-5 -10 0</a:t>
            </a:r>
          </a:p>
          <a:p>
            <a:r>
              <a:rPr lang="en-US" sz="1400" dirty="0">
                <a:latin typeface="TimesNewRomanPSMT"/>
              </a:rPr>
              <a:t>-5 -15 0</a:t>
            </a:r>
          </a:p>
          <a:p>
            <a:r>
              <a:rPr lang="en-US" sz="1400" dirty="0">
                <a:latin typeface="TimesNewRomanPSMT"/>
              </a:rPr>
              <a:t>-10 -15 0</a:t>
            </a:r>
          </a:p>
          <a:p>
            <a:r>
              <a:rPr lang="en-US" sz="1400" dirty="0">
                <a:latin typeface="TimesNewRomanPSMT"/>
              </a:rPr>
              <a:t>-9 -14 0</a:t>
            </a:r>
          </a:p>
          <a:p>
            <a:r>
              <a:rPr lang="en-US" sz="1400" dirty="0">
                <a:latin typeface="TimesNewRomanPSMT"/>
              </a:rPr>
              <a:t>-4 -7 0</a:t>
            </a:r>
          </a:p>
          <a:p>
            <a:r>
              <a:rPr lang="en-US" sz="1400" dirty="0">
                <a:latin typeface="TimesNewRomanPSMT"/>
              </a:rPr>
              <a:t>-4 -10 0</a:t>
            </a:r>
          </a:p>
          <a:p>
            <a:r>
              <a:rPr lang="en-US" sz="1400" dirty="0">
                <a:latin typeface="TimesNewRomanPSMT"/>
              </a:rPr>
              <a:t>-4 -13 0</a:t>
            </a:r>
          </a:p>
          <a:p>
            <a:r>
              <a:rPr lang="en-US" sz="1400" dirty="0">
                <a:latin typeface="TimesNewRomanPSMT"/>
              </a:rPr>
              <a:t>-7 -10 0</a:t>
            </a:r>
          </a:p>
          <a:p>
            <a:r>
              <a:rPr lang="en-US" sz="1400" dirty="0">
                <a:latin typeface="TimesNewRomanPSMT"/>
              </a:rPr>
              <a:t>-7 -13 0</a:t>
            </a:r>
          </a:p>
          <a:p>
            <a:r>
              <a:rPr lang="en-US" sz="1400" dirty="0">
                <a:latin typeface="TimesNewRomanPSMT"/>
              </a:rPr>
              <a:t>-10 -13 0</a:t>
            </a:r>
          </a:p>
          <a:p>
            <a:r>
              <a:rPr lang="en-US" sz="1400" dirty="0">
                <a:latin typeface="TimesNewRomanPSMT"/>
              </a:rPr>
              <a:t>-3 -6 0</a:t>
            </a:r>
          </a:p>
          <a:p>
            <a:r>
              <a:rPr lang="en-US" sz="1400" dirty="0">
                <a:latin typeface="TimesNewRomanPSMT"/>
              </a:rPr>
              <a:t>-3 -9 0</a:t>
            </a:r>
          </a:p>
          <a:p>
            <a:r>
              <a:rPr lang="en-US" sz="1400" dirty="0">
                <a:latin typeface="TimesNewRomanPSMT"/>
              </a:rPr>
              <a:t>-6 -9 0</a:t>
            </a:r>
          </a:p>
          <a:p>
            <a:r>
              <a:rPr lang="en-US" sz="1400" dirty="0">
                <a:latin typeface="TimesNewRomanPSMT"/>
              </a:rPr>
              <a:t>-2 -5 0</a:t>
            </a:r>
          </a:p>
          <a:p>
            <a:r>
              <a:rPr lang="en-US" sz="1400" dirty="0">
                <a:latin typeface="TimesNewRomanPSMT"/>
              </a:rPr>
              <a:t>-8 -11 0</a:t>
            </a:r>
          </a:p>
          <a:p>
            <a:r>
              <a:rPr lang="en-US" sz="1400" dirty="0">
                <a:latin typeface="TimesNewRomanPSMT"/>
              </a:rPr>
              <a:t>-8 -14 0</a:t>
            </a:r>
          </a:p>
          <a:p>
            <a:r>
              <a:rPr lang="en-US" sz="1400" dirty="0">
                <a:latin typeface="TimesNewRomanPSMT"/>
              </a:rPr>
              <a:t>-11 -14 0</a:t>
            </a:r>
          </a:p>
          <a:p>
            <a:r>
              <a:rPr lang="en-US" sz="1400" dirty="0">
                <a:latin typeface="TimesNewRomanPSMT"/>
              </a:rPr>
              <a:t>-12 -15 0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7EAC-0FC0-4307-ABE2-EC6C6641AF20}"/>
              </a:ext>
            </a:extLst>
          </p:cNvPr>
          <p:cNvSpPr/>
          <p:nvPr/>
        </p:nvSpPr>
        <p:spPr>
          <a:xfrm>
            <a:off x="7459579" y="1178258"/>
            <a:ext cx="2418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NewRomanPSMT"/>
              </a:rPr>
              <a:t>SAT Instance</a:t>
            </a:r>
          </a:p>
          <a:p>
            <a:r>
              <a:rPr lang="en-US" sz="2400" dirty="0">
                <a:latin typeface="TimesNewRomanPSMT"/>
              </a:rPr>
              <a:t>for 4x4 Queen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2978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401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7005D85-67A7-41D4-9563-82891F5A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6"/>
            <a:ext cx="9464040" cy="84560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Validity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79780" y="1131359"/>
                <a:ext cx="9464040" cy="52863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models,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  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	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	(A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
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 is connected to inference via the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Deduction Theorem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valid
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 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	C</a:t>
                </a:r>
              </a:p>
              <a:p>
                <a:pPr lvl="4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lvl="4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 is connected to inference via the following: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unsatisfiable
</a:t>
                </a: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780" y="1131359"/>
                <a:ext cx="9464040" cy="5286374"/>
              </a:xfrm>
              <a:blipFill>
                <a:blip r:embed="rId2"/>
                <a:stretch>
                  <a:fillRect l="-1031" t="-2307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7898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203" y="432510"/>
            <a:ext cx="4205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Resolution Procedure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7203" y="1525601"/>
            <a:ext cx="836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by contradiction, i.e., show KB ∧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unsatisfiable</a:t>
            </a:r>
          </a:p>
        </p:txBody>
      </p:sp>
    </p:spTree>
    <p:extLst>
      <p:ext uri="{BB962C8B-B14F-4D97-AF65-F5344CB8AC3E}">
        <p14:creationId xmlns:p14="http://schemas.microsoft.com/office/powerpoint/2010/main" val="22638199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6622B4-6FE0-4836-88AE-02728746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514" y="161927"/>
            <a:ext cx="9464040" cy="86254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Proof methods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75B1435-4FAA-463F-8299-9E3CB4A88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914" y="1072090"/>
            <a:ext cx="9464040" cy="5785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methods divide into (roughly) two kinds: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inference rules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Legitimate (sound) generation of new sentences from old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 sequence of inference rule applications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inference rules as operators in a standard search algorithm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require transformation of sentences into a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form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 table enumeration (always exponential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backtracking, e.g., Davis--Putnam-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-Loveland (DPLL)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 search in model space (sound but incomplete)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e.g., min-conflicts-like hill-climbing algorithms
</a:t>
            </a:r>
          </a:p>
        </p:txBody>
      </p:sp>
    </p:spTree>
    <p:extLst>
      <p:ext uri="{BB962C8B-B14F-4D97-AF65-F5344CB8AC3E}">
        <p14:creationId xmlns:p14="http://schemas.microsoft.com/office/powerpoint/2010/main" val="27075353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C1F0447-9728-48C7-88AA-F84659DAA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811" y="238126"/>
            <a:ext cx="9464040" cy="84560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Resolution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314CC01-4D7B-42C8-B587-B83369B726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5810" y="1028440"/>
            <a:ext cx="9464040" cy="4991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(CNF)</a:t>
            </a:r>
          </a:p>
          <a:p>
            <a:pPr>
              <a:lnSpc>
                <a:spcPct val="80000"/>
              </a:lnSpc>
            </a:pPr>
            <a:r>
              <a:rPr lang="en-US" alt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7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alt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7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disjunctions</a:t>
            </a:r>
            <a:r>
              <a:rPr lang="en-US" alt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7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literals</a:t>
            </a:r>
            <a:r>
              <a:rPr lang="en-US" alt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clauses</a:t>
            </a:r>
            <a:r>
              <a:rPr lang="en-US" altLang="en-US" sz="2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e.g., (A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Resolution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inference rule (for CNF):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	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where 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complementary literals.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e.g.,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	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sound and complete  for propositional logic</a:t>
            </a:r>
          </a:p>
        </p:txBody>
      </p:sp>
      <p:pic>
        <p:nvPicPr>
          <p:cNvPr id="36868" name="Picture 4" descr="wumpus-seq5c">
            <a:extLst>
              <a:ext uri="{FF2B5EF4-FFF2-40B4-BE49-F238E27FC236}">
                <a16:creationId xmlns:a16="http://schemas.microsoft.com/office/drawing/2014/main" id="{4BFBC2E3-A346-4731-A446-625E0833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30" y="3988471"/>
            <a:ext cx="2409129" cy="24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Line 5">
            <a:extLst>
              <a:ext uri="{FF2B5EF4-FFF2-40B4-BE49-F238E27FC236}">
                <a16:creationId xmlns:a16="http://schemas.microsoft.com/office/drawing/2014/main" id="{FA5CF4F0-7CEA-4520-9B5B-634F5B255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1073" y="3187702"/>
            <a:ext cx="72135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1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604DC76C-2C68-436F-B0D1-DF55827E3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5" y="4847171"/>
            <a:ext cx="31072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5679756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83C5DA8-B077-4AFB-9F00-91C8A117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9464040" cy="87947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Resolution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ED5C265-9444-4B0D-BD96-AEEB2D897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Soundness of resolution inference rule: </a:t>
            </a:r>
          </a:p>
          <a:p>
            <a:pPr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       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26392B1F-C6A3-4F27-A2E1-86E27D410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733" y="3600451"/>
            <a:ext cx="767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468057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FE9688-08D7-4225-96E4-C6F343844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5913" y="178861"/>
            <a:ext cx="9464040" cy="93027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Conversion to CNF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91453F-2685-46ED-B355-CD65F85F2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4380" y="1236133"/>
            <a:ext cx="9464040" cy="4940830"/>
          </a:xfrm>
        </p:spPr>
        <p:txBody>
          <a:bodyPr>
            <a:noAutofit/>
          </a:bodyPr>
          <a:lstStyle/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342889" indent="-342889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replacing 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with (α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α).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Eliminate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, 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eplacing 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β.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inwards using de Morgan's rules and double-negation: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Apply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distributivity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flatten: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16783087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8E0F5F6-1475-41F0-B066-9980BC9A5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847" y="263526"/>
            <a:ext cx="9464040" cy="97260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Resolution algorithm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05A9FFC-F185-4102-B707-75C59C6EC5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7350" y="1253331"/>
            <a:ext cx="946404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Proof by contradiction, i.e., show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 unsatisfiable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knowledge base, a sentence in proportional logic  	      	      α, the query, a sentence in proportional logic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54917D8D-5706-478D-82DC-1335A7E0C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8125" r="5469" b="32292"/>
          <a:stretch>
            <a:fillRect/>
          </a:stretch>
        </p:blipFill>
        <p:spPr bwMode="auto">
          <a:xfrm>
            <a:off x="1158820" y="2553882"/>
            <a:ext cx="8561099" cy="404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006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B32663-00D5-4E44-97EE-5F60C8ADD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9464040" cy="90487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Resolution example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C068B8-41A1-41B1-ABC0-914547DEB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2731" y="1554692"/>
            <a:ext cx="966280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1" dirty="0"/>
              <a:t>  KB</a:t>
            </a:r>
            <a:r>
              <a:rPr lang="en-US" altLang="en-US" dirty="0"/>
              <a:t>  = { (B</a:t>
            </a:r>
            <a:r>
              <a:rPr lang="en-US" altLang="en-US" baseline="-25000" dirty="0"/>
              <a:t>1,1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</a:t>
            </a:r>
            <a:r>
              <a:rPr lang="en-US" altLang="en-US" dirty="0"/>
              <a:t> (P</a:t>
            </a:r>
            <a:r>
              <a:rPr lang="en-US" altLang="en-US" baseline="-25000" dirty="0"/>
              <a:t>1,2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P</a:t>
            </a:r>
            <a:r>
              <a:rPr lang="en-US" altLang="en-US" baseline="-25000" dirty="0"/>
              <a:t>2,1</a:t>
            </a:r>
            <a:r>
              <a:rPr lang="en-US" altLang="en-US" dirty="0"/>
              <a:t>)) </a:t>
            </a:r>
            <a:r>
              <a:rPr lang="en-US" altLang="en-US" dirty="0">
                <a:sym typeface="Symbol" panose="05050102010706020507" pitchFamily="18" charset="2"/>
              </a:rPr>
              <a:t> </a:t>
            </a:r>
            <a:r>
              <a:rPr lang="en-US" altLang="en-US" dirty="0"/>
              <a:t>B</a:t>
            </a:r>
            <a:r>
              <a:rPr lang="en-US" altLang="en-US" baseline="-25000" dirty="0"/>
              <a:t>1,1 </a:t>
            </a:r>
            <a:r>
              <a:rPr lang="en-US" altLang="en-US" dirty="0"/>
              <a:t> }</a:t>
            </a:r>
            <a:endParaRPr lang="en-US" altLang="en-US" sz="2800" baseline="-25000" dirty="0"/>
          </a:p>
          <a:p>
            <a:pPr marL="0" indent="0">
              <a:buNone/>
            </a:pPr>
            <a:r>
              <a:rPr lang="en-US" altLang="en-US" dirty="0"/>
              <a:t>    α  =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altLang="en-US" dirty="0"/>
              <a:t>P</a:t>
            </a:r>
            <a:r>
              <a:rPr lang="en-US" altLang="en-US" baseline="-25000" dirty="0"/>
              <a:t>1,2</a:t>
            </a:r>
          </a:p>
          <a:p>
            <a:pPr marL="0" indent="0">
              <a:buNone/>
            </a:pPr>
            <a:r>
              <a:rPr lang="en-US" dirty="0"/>
              <a:t>CNF = {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P</a:t>
            </a:r>
            <a:r>
              <a:rPr lang="en-US" baseline="-25000" dirty="0"/>
              <a:t>1,2</a:t>
            </a:r>
            <a:r>
              <a:rPr lang="en-US" dirty="0"/>
              <a:t> ∨ B</a:t>
            </a:r>
            <a:r>
              <a:rPr lang="en-US" baseline="-25000" dirty="0"/>
              <a:t>1,1</a:t>
            </a:r>
            <a:r>
              <a:rPr lang="en-US" dirty="0"/>
              <a:t>,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 ∨ P</a:t>
            </a:r>
            <a:r>
              <a:rPr lang="en-US" baseline="-25000" dirty="0"/>
              <a:t>1,2</a:t>
            </a:r>
            <a:r>
              <a:rPr lang="en-US" dirty="0"/>
              <a:t> ∨ P</a:t>
            </a:r>
            <a:r>
              <a:rPr lang="en-US" baseline="-25000" dirty="0"/>
              <a:t>2,1</a:t>
            </a:r>
            <a:r>
              <a:rPr lang="en-US" dirty="0"/>
              <a:t>,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P</a:t>
            </a:r>
            <a:r>
              <a:rPr lang="en-US" baseline="-25000" dirty="0"/>
              <a:t>1,2</a:t>
            </a:r>
            <a:r>
              <a:rPr lang="en-US" dirty="0"/>
              <a:t> ∨ B</a:t>
            </a:r>
            <a:r>
              <a:rPr lang="en-US" baseline="-25000" dirty="0"/>
              <a:t>1,1</a:t>
            </a:r>
            <a:r>
              <a:rPr lang="en-US" dirty="0"/>
              <a:t>,    </a:t>
            </a:r>
            <a:r>
              <a:rPr lang="en-US" alt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B</a:t>
            </a:r>
            <a:r>
              <a:rPr lang="en-US" baseline="-25000" dirty="0"/>
              <a:t>1,1</a:t>
            </a:r>
            <a:r>
              <a:rPr lang="en-US" dirty="0"/>
              <a:t>, P</a:t>
            </a:r>
            <a:r>
              <a:rPr lang="en-US" baseline="-25000" dirty="0"/>
              <a:t>1,2</a:t>
            </a:r>
            <a:r>
              <a:rPr lang="en-US" dirty="0"/>
              <a:t>}</a:t>
            </a:r>
            <a:endParaRPr lang="en-US" altLang="en-US" dirty="0"/>
          </a:p>
        </p:txBody>
      </p:sp>
      <p:pic>
        <p:nvPicPr>
          <p:cNvPr id="40964" name="Picture 4" descr="wumpus-resolution">
            <a:extLst>
              <a:ext uri="{FF2B5EF4-FFF2-40B4-BE49-F238E27FC236}">
                <a16:creationId xmlns:a16="http://schemas.microsoft.com/office/drawing/2014/main" id="{76765268-FD9D-48E9-88FB-97A5AA1B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2" y="3712635"/>
            <a:ext cx="9345599" cy="20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8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9A26CD-A547-4BBE-B3CA-99511FB7B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2" y="80562"/>
            <a:ext cx="9464040" cy="1098534"/>
          </a:xfrm>
        </p:spPr>
        <p:txBody>
          <a:bodyPr>
            <a:normAutofit/>
          </a:bodyPr>
          <a:lstStyle/>
          <a:p>
            <a:r>
              <a:rPr lang="en-US" altLang="en-US" sz="3600" dirty="0" err="1">
                <a:latin typeface="+mn-lt"/>
              </a:rPr>
              <a:t>Wumpus</a:t>
            </a:r>
            <a:r>
              <a:rPr lang="en-US" altLang="en-US" sz="3600" dirty="0">
                <a:latin typeface="+mn-lt"/>
              </a:rPr>
              <a:t> models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42F297B-5602-4BCB-AACB-62F23D122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2833" y="6186974"/>
            <a:ext cx="6172200" cy="590464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i="1" dirty="0"/>
              <a:t>KB </a:t>
            </a:r>
            <a:r>
              <a:rPr lang="en-US" altLang="en-US" dirty="0"/>
              <a:t>= </a:t>
            </a:r>
            <a:r>
              <a:rPr lang="en-US" altLang="en-US" dirty="0" err="1"/>
              <a:t>wumpus</a:t>
            </a:r>
            <a:r>
              <a:rPr lang="en-US" altLang="en-US" dirty="0"/>
              <a:t>-world rules + observations</a:t>
            </a:r>
          </a:p>
        </p:txBody>
      </p:sp>
      <p:pic>
        <p:nvPicPr>
          <p:cNvPr id="22532" name="Picture 4" descr="wumpus-models2">
            <a:extLst>
              <a:ext uri="{FF2B5EF4-FFF2-40B4-BE49-F238E27FC236}">
                <a16:creationId xmlns:a16="http://schemas.microsoft.com/office/drawing/2014/main" id="{58120DAF-7202-4207-A5B1-AA116925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991137"/>
            <a:ext cx="6683543" cy="50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262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E2A49AD-0047-49AA-814E-9971F5B34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234" y="229659"/>
            <a:ext cx="9464040" cy="86254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and backward chaining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5F73698-FEBB-4D44-8C4F-589412C56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2053" y="1241424"/>
            <a:ext cx="9487167" cy="5219533"/>
          </a:xfrm>
        </p:spPr>
        <p:txBody>
          <a:bodyPr>
            <a:noAutofit/>
          </a:bodyPr>
          <a:lstStyle/>
          <a:p>
            <a:pPr marL="205740" lvl="2">
              <a:lnSpc>
                <a:spcPct val="80000"/>
              </a:lnSpc>
              <a:spcBef>
                <a:spcPts val="9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Horn Clause: propositional symbol (p) 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(conjunction of symbols)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</a:p>
          <a:p>
            <a:pPr marL="0" lvl="2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symbol, such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p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Horn Form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(restricted): set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{C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(understood as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KB =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clauses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     e.g., 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
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 Horn Form): complete for Horn KBs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and complete for Horn Form KBs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with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algorithms are very natural and run in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131A9D37-66C6-4928-8484-A43863E54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4" y="4813298"/>
            <a:ext cx="4682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368984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1655AC-6BD7-4F80-A6F1-2901C4E78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237958"/>
            <a:ext cx="9464040" cy="88615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F572B3D-77C3-4FCB-9441-8F9A3E15D0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4380" y="1407695"/>
            <a:ext cx="9472462" cy="443238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Fire any rule whose premises are satisfied in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11480" lvl="1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add its conclusion to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until query is found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6FE6C2FB-04B2-44D9-A4B8-AF274A2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32292" r="4688" b="30208"/>
          <a:stretch>
            <a:fillRect/>
          </a:stretch>
        </p:blipFill>
        <p:spPr bwMode="auto">
          <a:xfrm>
            <a:off x="2273968" y="2334126"/>
            <a:ext cx="6178997" cy="397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12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9C33FCB-5098-4C07-989D-C96E7A633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161510"/>
            <a:ext cx="9464040" cy="102634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algorithm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D39181-8DFB-440F-B2B4-F4D04B252D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3770" y="6246746"/>
            <a:ext cx="8728910" cy="5941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is sound and complete for Horn KB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6419FF0C-1262-45F8-B4F0-26EB3C25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0208" r="781" b="17708"/>
          <a:stretch>
            <a:fillRect/>
          </a:stretch>
        </p:blipFill>
        <p:spPr bwMode="auto">
          <a:xfrm>
            <a:off x="973770" y="1022684"/>
            <a:ext cx="8838647" cy="50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986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fc-horn-example01c">
            <a:extLst>
              <a:ext uri="{FF2B5EF4-FFF2-40B4-BE49-F238E27FC236}">
                <a16:creationId xmlns:a16="http://schemas.microsoft.com/office/drawing/2014/main" id="{10614531-F943-40F1-93BE-A22D6F9E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784250"/>
            <a:ext cx="4247148" cy="59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E5293334-24BA-48E2-92F5-903465618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3" y="106188"/>
            <a:ext cx="9464040" cy="104884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2041691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fc-horn-example02c">
            <a:extLst>
              <a:ext uri="{FF2B5EF4-FFF2-40B4-BE49-F238E27FC236}">
                <a16:creationId xmlns:a16="http://schemas.microsoft.com/office/drawing/2014/main" id="{11418FB5-4445-4BB7-9273-2FC045FB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57" y="902368"/>
            <a:ext cx="4203811" cy="5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FB824210-1A7A-433F-86DC-FB1D378A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101274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2458371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fc-horn-example03c">
            <a:extLst>
              <a:ext uri="{FF2B5EF4-FFF2-40B4-BE49-F238E27FC236}">
                <a16:creationId xmlns:a16="http://schemas.microsoft.com/office/drawing/2014/main" id="{B28A5A40-F2E2-4D92-96B7-B3FB8A60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21" y="837926"/>
            <a:ext cx="4295274" cy="57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E5787432-7256-4A38-A6B0-99EA47F9F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106087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9625356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fc-horn-example04c">
            <a:extLst>
              <a:ext uri="{FF2B5EF4-FFF2-40B4-BE49-F238E27FC236}">
                <a16:creationId xmlns:a16="http://schemas.microsoft.com/office/drawing/2014/main" id="{E1FC5C3B-7CCB-41EF-A3D1-40E71A26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21" y="818147"/>
            <a:ext cx="4224353" cy="57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66E852-E6D2-4484-A423-2CE66A1A3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46030"/>
            <a:ext cx="9464040" cy="96462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7537280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fc-horn-example05c">
            <a:extLst>
              <a:ext uri="{FF2B5EF4-FFF2-40B4-BE49-F238E27FC236}">
                <a16:creationId xmlns:a16="http://schemas.microsoft.com/office/drawing/2014/main" id="{26CAB8C6-89AD-46A1-9D66-2A12F54A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5" y="878305"/>
            <a:ext cx="4099678" cy="58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A1E64D6C-524E-4ED0-A3B7-0FCCB73DE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46030"/>
            <a:ext cx="9464040" cy="11330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718267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fc-horn-example06c">
            <a:extLst>
              <a:ext uri="{FF2B5EF4-FFF2-40B4-BE49-F238E27FC236}">
                <a16:creationId xmlns:a16="http://schemas.microsoft.com/office/drawing/2014/main" id="{EA54C2B1-9995-4605-AE26-1409D036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5" y="819411"/>
            <a:ext cx="4150896" cy="59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C67CA3EE-7383-4B9E-A165-1202CEF26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980" y="46030"/>
            <a:ext cx="9464040" cy="9044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02979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fc-horn-example07c">
            <a:extLst>
              <a:ext uri="{FF2B5EF4-FFF2-40B4-BE49-F238E27FC236}">
                <a16:creationId xmlns:a16="http://schemas.microsoft.com/office/drawing/2014/main" id="{1A7F2DEE-517B-43B4-A3C5-121D54AE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784251"/>
            <a:ext cx="4247148" cy="61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B8E282FA-9769-4AF8-BB22-ADBF71464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48" y="24056"/>
            <a:ext cx="9464040" cy="100646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69804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wumpus-models3">
            <a:extLst>
              <a:ext uri="{FF2B5EF4-FFF2-40B4-BE49-F238E27FC236}">
                <a16:creationId xmlns:a16="http://schemas.microsoft.com/office/drawing/2014/main" id="{C67D0EA4-34AB-4336-A0B7-4441B64E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1" y="797273"/>
            <a:ext cx="6560122" cy="4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2" name="Rectangle 2">
            <a:extLst>
              <a:ext uri="{FF2B5EF4-FFF2-40B4-BE49-F238E27FC236}">
                <a16:creationId xmlns:a16="http://schemas.microsoft.com/office/drawing/2014/main" id="{557A1285-9596-44DF-A2FA-4E7FEB03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48" y="0"/>
            <a:ext cx="9464040" cy="101065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Wumpus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>
                <a:extLst>
                  <a:ext uri="{FF2B5EF4-FFF2-40B4-BE49-F238E27FC236}">
                    <a16:creationId xmlns:a16="http://schemas.microsoft.com/office/drawing/2014/main" id="{F7133C29-D4C6-47C8-B10F-562B1709E81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90439" y="5828452"/>
                <a:ext cx="8957508" cy="822723"/>
              </a:xfrm>
            </p:spPr>
            <p:txBody>
              <a:bodyPr>
                <a:noAutofit/>
              </a:bodyPr>
              <a:lstStyle/>
              <a:p>
                <a:pPr marL="349250" indent="-349250">
                  <a:lnSpc>
                    <a:spcPct val="90000"/>
                  </a:lnSpc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-world rules + observations</a:t>
                </a:r>
              </a:p>
              <a:p>
                <a:pPr marL="349250" indent="-34925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"[1,2] is safe",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proved by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checking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63" name="Rectangle 3">
                <a:extLst>
                  <a:ext uri="{FF2B5EF4-FFF2-40B4-BE49-F238E27FC236}">
                    <a16:creationId xmlns:a16="http://schemas.microsoft.com/office/drawing/2014/main" id="{F7133C29-D4C6-47C8-B10F-562B1709E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0439" y="5828452"/>
                <a:ext cx="8957508" cy="822723"/>
              </a:xfrm>
              <a:blipFill>
                <a:blip r:embed="rId3"/>
                <a:stretch>
                  <a:fillRect l="-884" t="-103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5016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fc-horn-example08c">
            <a:extLst>
              <a:ext uri="{FF2B5EF4-FFF2-40B4-BE49-F238E27FC236}">
                <a16:creationId xmlns:a16="http://schemas.microsoft.com/office/drawing/2014/main" id="{7935ED3F-E630-4FE1-8F69-B3002778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63" y="748468"/>
            <a:ext cx="4463715" cy="60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0F1E8029-6151-445D-8D49-3D240716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17" y="46031"/>
            <a:ext cx="9464040" cy="103681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5614704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10B3827-BDB7-4E38-B416-071B86E03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88401"/>
            <a:ext cx="9464040" cy="83803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Proof of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F728771B-75AC-4543-A65C-A6A5CDC0543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2822" y="1082842"/>
                <a:ext cx="9464040" cy="50820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 derives every atomic sentence that is entailed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 reaches a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 point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no new atomic sentences (propositional symbols) are inferred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final state as a model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assigning true to the inferred symbols and false to the other symbols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 Every clause in the original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satisfied (i.e., true)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Suppose a clause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falsified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.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satisfied by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not.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what not inferred, contradicting the assumption that</a:t>
                </a:r>
              </a:p>
              <a:p>
                <a:pPr marL="822960" lvl="2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had reached a fixed point!</a:t>
                </a:r>
                <a:r>
                  <a:rPr lang="en-US" altLang="en-US" sz="168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model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25" lvl="1" indent="-400037">
                  <a:buFontTx/>
                  <a:buAutoNum type="arabicPeriod"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including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F728771B-75AC-4543-A65C-A6A5CDC05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22" y="1082842"/>
                <a:ext cx="9464040" cy="5082089"/>
              </a:xfrm>
              <a:blipFill>
                <a:blip r:embed="rId2"/>
                <a:stretch>
                  <a:fillRect l="-96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147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88B5D9-2B5A-4FE9-89CF-3EEAE82A8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18256"/>
            <a:ext cx="9464040" cy="96833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3BE6737-603F-4200-9873-8243E1FBCC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170" y="1253331"/>
            <a:ext cx="9464040" cy="4351338"/>
          </a:xfrm>
        </p:spPr>
        <p:txBody>
          <a:bodyPr>
            <a:noAutofit/>
          </a:bodyPr>
          <a:lstStyle/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work backwards from the query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
	   to infer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BC,</a:t>
            </a:r>
          </a:p>
          <a:p>
            <a:pPr marL="1028665" lvl="2" indent="-342889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check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already, or</a:t>
            </a:r>
          </a:p>
          <a:p>
            <a:pPr marL="1028665" lvl="2" indent="-342889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infer by BC all premises of some rule concluding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loops: check if new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subgoal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already on the goal stack</a:t>
            </a:r>
          </a:p>
          <a:p>
            <a:pPr marL="457185" indent="-457185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5" indent="-457185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repeated work: check if new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subgoal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25" lvl="1" indent="-400037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already been inferred (i.e., proved true), or</a:t>
            </a:r>
          </a:p>
          <a:p>
            <a:pPr marL="742925" lvl="1" indent="-400037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already failed</a:t>
            </a:r>
          </a:p>
        </p:txBody>
      </p:sp>
    </p:spTree>
    <p:extLst>
      <p:ext uri="{BB962C8B-B14F-4D97-AF65-F5344CB8AC3E}">
        <p14:creationId xmlns:p14="http://schemas.microsoft.com/office/powerpoint/2010/main" val="5325534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2B6F4CA-7CDD-4F04-B625-A4778C43A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0" y="148559"/>
            <a:ext cx="9464040" cy="826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55301" name="Picture 5" descr="bc-horn-example01c">
            <a:extLst>
              <a:ext uri="{FF2B5EF4-FFF2-40B4-BE49-F238E27FC236}">
                <a16:creationId xmlns:a16="http://schemas.microsoft.com/office/drawing/2014/main" id="{4E20A154-FA67-42E9-86FB-2E2AAB4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29" y="974560"/>
            <a:ext cx="4173465" cy="5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198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559D9665-6614-4201-9B77-A19A51EC5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0"/>
            <a:ext cx="9464040" cy="104674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4693" name="Picture 5" descr="bc-horn-example02c">
            <a:extLst>
              <a:ext uri="{FF2B5EF4-FFF2-40B4-BE49-F238E27FC236}">
                <a16:creationId xmlns:a16="http://schemas.microsoft.com/office/drawing/2014/main" id="{9354B48A-76BF-4AEF-9318-4AD6A8EE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1" y="793400"/>
            <a:ext cx="4223084" cy="59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5866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92BDA0-3F1F-4ABE-A37E-0B1040BE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46032"/>
            <a:ext cx="9464040" cy="96462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5716" name="Picture 4" descr="bc-horn-example03c">
            <a:extLst>
              <a:ext uri="{FF2B5EF4-FFF2-40B4-BE49-F238E27FC236}">
                <a16:creationId xmlns:a16="http://schemas.microsoft.com/office/drawing/2014/main" id="{A9AA15CC-61A7-4519-952B-79B4B67D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97" y="1010653"/>
            <a:ext cx="4197323" cy="57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574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A2C10EE-D226-4CCA-B57D-9B2BB6D8F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2" y="46033"/>
            <a:ext cx="9464040" cy="8804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Backward chaining example</a:t>
            </a:r>
          </a:p>
        </p:txBody>
      </p:sp>
      <p:pic>
        <p:nvPicPr>
          <p:cNvPr id="116740" name="Picture 4" descr="bc-horn-example04c">
            <a:extLst>
              <a:ext uri="{FF2B5EF4-FFF2-40B4-BE49-F238E27FC236}">
                <a16:creationId xmlns:a16="http://schemas.microsoft.com/office/drawing/2014/main" id="{D20972E1-94FF-47EA-B107-0A65D588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8" y="757612"/>
            <a:ext cx="4427621" cy="59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216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5525EE1-0DE8-4B49-B1DA-9540F7B51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46033"/>
            <a:ext cx="9464040" cy="988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7764" name="Picture 4" descr="bc-horn-example05c">
            <a:extLst>
              <a:ext uri="{FF2B5EF4-FFF2-40B4-BE49-F238E27FC236}">
                <a16:creationId xmlns:a16="http://schemas.microsoft.com/office/drawing/2014/main" id="{C91ECFEA-344C-47DA-9EDE-FB4D8644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8" y="757612"/>
            <a:ext cx="4307305" cy="5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485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461FBE6E-1812-4F88-B6E4-A5CD356FE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17" y="46033"/>
            <a:ext cx="9464040" cy="103680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8788" name="Picture 4" descr="bc-horn-example06c">
            <a:extLst>
              <a:ext uri="{FF2B5EF4-FFF2-40B4-BE49-F238E27FC236}">
                <a16:creationId xmlns:a16="http://schemas.microsoft.com/office/drawing/2014/main" id="{45E8B3AA-E254-4C5E-9D1A-E1A241ED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918658"/>
            <a:ext cx="4343400" cy="58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625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514D312-1A6D-443C-A72A-50969EC96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94158"/>
            <a:ext cx="9464040" cy="1012747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19812" name="Picture 4" descr="bc-horn-example07c">
            <a:extLst>
              <a:ext uri="{FF2B5EF4-FFF2-40B4-BE49-F238E27FC236}">
                <a16:creationId xmlns:a16="http://schemas.microsoft.com/office/drawing/2014/main" id="{01959A9F-CA8C-4339-BB2B-51D45ADD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11" y="900765"/>
            <a:ext cx="4162926" cy="57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8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1F63B90-397E-42DC-A975-96AE2BEA8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48" y="1"/>
            <a:ext cx="9464040" cy="109487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Wumpus models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05D8C4C-F3DC-47D1-943E-41C8ABD3A1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08659" y="6239815"/>
            <a:ext cx="6343651" cy="497870"/>
          </a:xfrm>
        </p:spPr>
        <p:txBody>
          <a:bodyPr/>
          <a:lstStyle/>
          <a:p>
            <a:pPr marL="349250" indent="-349250"/>
            <a:r>
              <a:rPr lang="en-US" altLang="en-US" i="1" dirty="0"/>
              <a:t>KB </a:t>
            </a:r>
            <a:r>
              <a:rPr lang="en-US" altLang="en-US" dirty="0"/>
              <a:t>= </a:t>
            </a:r>
            <a:r>
              <a:rPr lang="en-US" altLang="en-US" dirty="0" err="1"/>
              <a:t>wumpus</a:t>
            </a:r>
            <a:r>
              <a:rPr lang="en-US" altLang="en-US" dirty="0"/>
              <a:t>-world rules + observations</a:t>
            </a:r>
          </a:p>
        </p:txBody>
      </p:sp>
      <p:pic>
        <p:nvPicPr>
          <p:cNvPr id="93188" name="Picture 4" descr="wumpus-models2">
            <a:extLst>
              <a:ext uri="{FF2B5EF4-FFF2-40B4-BE49-F238E27FC236}">
                <a16:creationId xmlns:a16="http://schemas.microsoft.com/office/drawing/2014/main" id="{ED4F5EBF-9F6A-4779-BF33-D242EF79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15" y="830179"/>
            <a:ext cx="7282734" cy="54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291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729E6DB-7CEC-401A-911C-BFAD6679F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1" y="46032"/>
            <a:ext cx="9464040" cy="102477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0836" name="Picture 4" descr="bc-horn-example08c">
            <a:extLst>
              <a:ext uri="{FF2B5EF4-FFF2-40B4-BE49-F238E27FC236}">
                <a16:creationId xmlns:a16="http://schemas.microsoft.com/office/drawing/2014/main" id="{F22AC78B-BB4F-443E-9017-46A2B040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1" y="918658"/>
            <a:ext cx="4150895" cy="58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737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04118643-BEFC-418B-A988-74E4AEE24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46033"/>
            <a:ext cx="9464040" cy="91649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1860" name="Picture 4" descr="bc-horn-example09c">
            <a:extLst>
              <a:ext uri="{FF2B5EF4-FFF2-40B4-BE49-F238E27FC236}">
                <a16:creationId xmlns:a16="http://schemas.microsoft.com/office/drawing/2014/main" id="{F5D55AA6-689A-4FDE-9409-87627627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82" y="866274"/>
            <a:ext cx="4258718" cy="59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64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1EC8879-2521-4158-BAA5-E4EA890E5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46032"/>
            <a:ext cx="9464040" cy="96462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Backward chaining example</a:t>
            </a:r>
          </a:p>
        </p:txBody>
      </p:sp>
      <p:pic>
        <p:nvPicPr>
          <p:cNvPr id="122884" name="Picture 4" descr="bc-horn-example10c">
            <a:extLst>
              <a:ext uri="{FF2B5EF4-FFF2-40B4-BE49-F238E27FC236}">
                <a16:creationId xmlns:a16="http://schemas.microsoft.com/office/drawing/2014/main" id="{FB895ECF-EA5B-4CE8-80D4-B1FC4AEA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79" y="882870"/>
            <a:ext cx="4223083" cy="59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136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D42ED3B-0F75-4461-8906-3895CC4EA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726" y="210760"/>
            <a:ext cx="9464040" cy="100442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Forward vs. backward chaining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FFB958E-C5B8-459B-BC82-42D9C719E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0484" y="1399297"/>
            <a:ext cx="9496525" cy="43962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is </a:t>
            </a: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data-driven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automatic, unconscious processing,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object recognition, routine decisions</a:t>
            </a:r>
          </a:p>
          <a:p>
            <a:pPr lvl="4">
              <a:lnSpc>
                <a:spcPct val="90000"/>
              </a:lnSpc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do lots of work that is irrelevant to the goal </a:t>
            </a:r>
          </a:p>
          <a:p>
            <a:pPr lvl="4">
              <a:lnSpc>
                <a:spcPct val="90000"/>
              </a:lnSpc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is </a:t>
            </a:r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goal-driven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appropriate for problem-solving,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Where are my keys? How do I get into a PhD program?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BC can be 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less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linear in size of KB</a:t>
            </a:r>
          </a:p>
        </p:txBody>
      </p:sp>
    </p:spTree>
    <p:extLst>
      <p:ext uri="{BB962C8B-B14F-4D97-AF65-F5344CB8AC3E}">
        <p14:creationId xmlns:p14="http://schemas.microsoft.com/office/powerpoint/2010/main" val="388636227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A86B0-F831-4FEB-958B-5CD6EBDDC201}"/>
              </a:ext>
            </a:extLst>
          </p:cNvPr>
          <p:cNvSpPr/>
          <p:nvPr/>
        </p:nvSpPr>
        <p:spPr>
          <a:xfrm>
            <a:off x="1093886" y="368787"/>
            <a:ext cx="581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Model Checking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48CAF-FA38-4801-A272-3602F5B915A2}"/>
              </a:ext>
            </a:extLst>
          </p:cNvPr>
          <p:cNvSpPr/>
          <p:nvPr/>
        </p:nvSpPr>
        <p:spPr>
          <a:xfrm>
            <a:off x="1256805" y="1173267"/>
            <a:ext cx="911441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effective procedures for propositional satisfiability are based on CSP techniques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domain: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sets of clauses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E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Improvements: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unit propagation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variable and value ordering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intelligent backtracking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clause learning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random restarts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clever indexing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subproblem decomposition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2002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00EF9E4-6C1F-4663-A9C7-6B4A67826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3" y="18255"/>
            <a:ext cx="946404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Efficient propositional inference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1EE9D28-4547-4EFD-993E-5DABAAFFC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0653" y="1696452"/>
            <a:ext cx="9472462" cy="323649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families of efficient algorithms for propositional inference:
</a:t>
            </a:r>
          </a:p>
          <a:p>
            <a:pPr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backtracking search algorithms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DPLL algorithm (Davis, Putnam,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Loveland)</a:t>
            </a: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local search algorithms</a:t>
            </a:r>
          </a:p>
          <a:p>
            <a:pPr lvl="2"/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WalkSAT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6031202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B6B8D88-3C99-49C1-A018-0E7DD6C8B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134353"/>
            <a:ext cx="9464040" cy="90036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DPLL algorithm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9F23CAF-8440-40DC-96BD-E9E9FA689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7044" y="938464"/>
            <a:ext cx="9464040" cy="4351338"/>
          </a:xfrm>
        </p:spPr>
        <p:txBody>
          <a:bodyPr>
            <a:noAutofit/>
          </a:bodyPr>
          <a:lstStyle/>
          <a:p>
            <a:pPr marL="28574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if an input propositional logic sentence (in CNF) is satisfiable.
</a:t>
            </a:r>
          </a:p>
          <a:p>
            <a:pPr marL="28574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over truth table enumeration: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Early termination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clause is true if any literal is true.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sentence is false if any clause is false.
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Pure symbol heuristic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Pure symbol: always appears with the same "sign" in all clauses. 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e.g., In the three clauses (A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B),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C), (C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A), A and B are pure, C is impure. 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Make a pure symbol literal true.
</a:t>
            </a:r>
          </a:p>
          <a:p>
            <a:pPr marL="600053" lvl="1" indent="-257166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Unit clause heuristic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Unit clause: only one literal in the clause</a:t>
            </a:r>
          </a:p>
          <a:p>
            <a:pPr marL="914368" lvl="2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only literal in a unit clause must be true.
</a:t>
            </a:r>
          </a:p>
        </p:txBody>
      </p:sp>
    </p:spTree>
    <p:extLst>
      <p:ext uri="{BB962C8B-B14F-4D97-AF65-F5344CB8AC3E}">
        <p14:creationId xmlns:p14="http://schemas.microsoft.com/office/powerpoint/2010/main" val="11465564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87414CC-0100-494C-95BF-6DAE4C075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3" y="0"/>
            <a:ext cx="9464040" cy="101065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DPLL algorithm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7801050B-C69F-4104-82B9-8A2BB249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17708"/>
          <a:stretch>
            <a:fillRect/>
          </a:stretch>
        </p:blipFill>
        <p:spPr bwMode="auto">
          <a:xfrm>
            <a:off x="980323" y="830179"/>
            <a:ext cx="9406540" cy="59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491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E184B-0C44-498E-816B-30B16E9CBF5E}"/>
              </a:ext>
            </a:extLst>
          </p:cNvPr>
          <p:cNvSpPr/>
          <p:nvPr/>
        </p:nvSpPr>
        <p:spPr>
          <a:xfrm>
            <a:off x="1062708" y="741767"/>
            <a:ext cx="464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DPLL Exercise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4E1A3E-7C27-4B89-BA5D-2F9F87BBDBA4}"/>
              </a:ext>
            </a:extLst>
          </p:cNvPr>
          <p:cNvSpPr/>
          <p:nvPr/>
        </p:nvSpPr>
        <p:spPr>
          <a:xfrm>
            <a:off x="1130967" y="1974867"/>
            <a:ext cx="91560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(2)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(3)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(5)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(6)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96298A5-3FAB-4200-A756-B499801CF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044" y="0"/>
            <a:ext cx="9464040" cy="118490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en-US" sz="3600" dirty="0" err="1">
                <a:latin typeface="+mn-lt"/>
                <a:cs typeface="Times New Roman" panose="02020603050405020304" pitchFamily="18" charset="0"/>
              </a:rPr>
              <a:t>WalkSAT</a:t>
            </a: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 algorithm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7118AA8-B145-4071-882D-C073DDA78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4737" y="1777499"/>
            <a:ext cx="9276347" cy="3432175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Incomplete, local search algorithm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Evaluation function: The min-conflict heuristic of minimizing  </a:t>
            </a:r>
          </a:p>
          <a:p>
            <a:pPr marL="0" indent="0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number of unsatisfied clauses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Balance between greediness and randomness</a:t>
            </a:r>
          </a:p>
        </p:txBody>
      </p:sp>
    </p:spTree>
    <p:extLst>
      <p:ext uri="{BB962C8B-B14F-4D97-AF65-F5344CB8AC3E}">
        <p14:creationId xmlns:p14="http://schemas.microsoft.com/office/powerpoint/2010/main" val="68762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3E288D9-D023-409D-A00C-FCE18F026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48" y="39625"/>
            <a:ext cx="9464040" cy="99444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Wumpus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>
                <a:extLst>
                  <a:ext uri="{FF2B5EF4-FFF2-40B4-BE49-F238E27FC236}">
                    <a16:creationId xmlns:a16="http://schemas.microsoft.com/office/drawing/2014/main" id="{3745CF61-70B7-4CA5-977B-BB99B673A79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171701" y="5892469"/>
                <a:ext cx="7682162" cy="822723"/>
              </a:xfrm>
            </p:spPr>
            <p:txBody>
              <a:bodyPr>
                <a:noAutofit/>
              </a:bodyPr>
              <a:lstStyle/>
              <a:p>
                <a:pPr marL="349250" indent="-349250">
                  <a:lnSpc>
                    <a:spcPct val="90000"/>
                  </a:lnSpc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-world rules + observations</a:t>
                </a:r>
              </a:p>
              <a:p>
                <a:pPr marL="349250" indent="-34925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"[2,2] is safe",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211" name="Rectangle 3">
                <a:extLst>
                  <a:ext uri="{FF2B5EF4-FFF2-40B4-BE49-F238E27FC236}">
                    <a16:creationId xmlns:a16="http://schemas.microsoft.com/office/drawing/2014/main" id="{3745CF61-70B7-4CA5-977B-BB99B673A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01" y="5892469"/>
                <a:ext cx="7682162" cy="822723"/>
              </a:xfrm>
              <a:blipFill>
                <a:blip r:embed="rId2"/>
                <a:stretch>
                  <a:fillRect l="-1032" t="-103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215" name="Picture 7" descr="wumpus-models4">
            <a:extLst>
              <a:ext uri="{FF2B5EF4-FFF2-40B4-BE49-F238E27FC236}">
                <a16:creationId xmlns:a16="http://schemas.microsoft.com/office/drawing/2014/main" id="{06AA13B2-5C76-43D5-BB71-553E3CF4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4" y="843321"/>
            <a:ext cx="6930190" cy="5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1426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4D476A2-383C-41F0-B4F3-8A5FDED02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980" y="1"/>
            <a:ext cx="9464040" cy="1022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The </a:t>
            </a:r>
            <a:r>
              <a:rPr lang="en-US" altLang="en-US" sz="3600" dirty="0" err="1">
                <a:latin typeface="+mn-lt"/>
              </a:rPr>
              <a:t>WalkSAT</a:t>
            </a:r>
            <a:r>
              <a:rPr lang="en-US" altLang="en-US" sz="3600" dirty="0">
                <a:latin typeface="+mn-lt"/>
              </a:rPr>
              <a:t> algorithm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8C30AE15-CFA3-45E0-9F92-3D53259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 bwMode="auto">
          <a:xfrm>
            <a:off x="1113748" y="926432"/>
            <a:ext cx="10122813" cy="54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78925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EAE6BDF-BC13-4D6D-AC04-82777BA89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0"/>
            <a:ext cx="9464040" cy="98241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BF3927C-C1D2-4C07-9228-84F67384A5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494" y="1816768"/>
            <a:ext cx="9460431" cy="4336131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Consider random 3-CNF sentences. e.g.,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
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clauses </a:t>
            </a:r>
          </a:p>
          <a:p>
            <a:pPr lvl="1"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number of symbols
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Hard problems seem to cluster near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4.3 (critical point)</a:t>
            </a:r>
          </a:p>
        </p:txBody>
      </p:sp>
    </p:spTree>
    <p:extLst>
      <p:ext uri="{BB962C8B-B14F-4D97-AF65-F5344CB8AC3E}">
        <p14:creationId xmlns:p14="http://schemas.microsoft.com/office/powerpoint/2010/main" val="40712150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8E5BC51-EF86-4253-B76B-4BDB5D1A3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1"/>
            <a:ext cx="9464040" cy="102268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pic>
        <p:nvPicPr>
          <p:cNvPr id="73732" name="Picture 4" descr="random-3sat-satisfiability">
            <a:extLst>
              <a:ext uri="{FF2B5EF4-FFF2-40B4-BE49-F238E27FC236}">
                <a16:creationId xmlns:a16="http://schemas.microsoft.com/office/drawing/2014/main" id="{ED1B9265-5623-4B37-A0AD-24E6AA3E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58" y="854242"/>
            <a:ext cx="7764808" cy="55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324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63337C7-BA21-4356-B912-20C92394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885" y="112463"/>
            <a:ext cx="9464040" cy="1040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Hard satisfiability problems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F9104EC-4F50-4A90-8A5A-FD815DF8E2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5743" y="6090087"/>
            <a:ext cx="8985182" cy="651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runtime for 100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3-CNF sentences,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p:pic>
        <p:nvPicPr>
          <p:cNvPr id="74757" name="Picture 5" descr="random-3sat-performance">
            <a:extLst>
              <a:ext uri="{FF2B5EF4-FFF2-40B4-BE49-F238E27FC236}">
                <a16:creationId xmlns:a16="http://schemas.microsoft.com/office/drawing/2014/main" id="{45570F83-918A-49A7-A3A0-1826034E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3" y="914400"/>
            <a:ext cx="7872261" cy="5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9126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B992FF2-B989-4537-B7DF-0649EC0AB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1" y="0"/>
            <a:ext cx="9464040" cy="112679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Inference-based agents in the </a:t>
            </a:r>
            <a:r>
              <a:rPr lang="en-US" altLang="en-US" sz="3600" dirty="0" err="1">
                <a:latin typeface="+mn-lt"/>
              </a:rPr>
              <a:t>wumpus</a:t>
            </a:r>
            <a:r>
              <a:rPr lang="en-US" altLang="en-US" sz="3600" dirty="0">
                <a:latin typeface="+mn-lt"/>
              </a:rPr>
              <a:t> world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D4F0D3A-7E15-4C36-BC8D-B1A6354B7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33" y="1253330"/>
            <a:ext cx="9464040" cy="548435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wumpus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-world agent using propositional logic: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x,y+1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x,y-1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x,y+1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x,y-1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distinct proposition symbols, 155 sentences
</a:t>
            </a:r>
          </a:p>
        </p:txBody>
      </p:sp>
    </p:spTree>
    <p:extLst>
      <p:ext uri="{BB962C8B-B14F-4D97-AF65-F5344CB8AC3E}">
        <p14:creationId xmlns:p14="http://schemas.microsoft.com/office/powerpoint/2010/main" val="311777339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>
            <a:extLst>
              <a:ext uri="{FF2B5EF4-FFF2-40B4-BE49-F238E27FC236}">
                <a16:creationId xmlns:a16="http://schemas.microsoft.com/office/drawing/2014/main" id="{E6B37ED6-72D6-41BA-BA5C-F786A50D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4583" r="4688" b="20833"/>
          <a:stretch>
            <a:fillRect/>
          </a:stretch>
        </p:blipFill>
        <p:spPr bwMode="auto">
          <a:xfrm>
            <a:off x="1416761" y="312821"/>
            <a:ext cx="9058402" cy="654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5603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1DAAD00-AFDD-4ED3-92AA-7A1BDEB4F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9464040" cy="94631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Expressiveness limitation of propositional logic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A11EAB6-5D6D-4CAE-8DF2-99208075BC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958" y="1828800"/>
            <a:ext cx="9472462" cy="358541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KB contains "physics" sentences for every single square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 every time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every location [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pPr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FacingRight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x+1,y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Rapid proliferation of clauses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95D5DC75-490C-4006-8931-9ED2BBE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1" y="3314704"/>
            <a:ext cx="223138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1"/>
              <a:t>t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8F34D800-645D-40A3-8DBC-2D66A963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14704"/>
            <a:ext cx="223138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330025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D98B2B9-22F4-4B4F-B3C3-CC72A3A7C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81046"/>
            <a:ext cx="9464040" cy="121836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Summary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0B923BE-C980-448E-A37A-85F3DFCA2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4854" y="1031541"/>
            <a:ext cx="9464040" cy="52970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Logical agents apply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derive new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information and make decisions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Basic concepts of logic: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syntax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formal structure of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semantics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sentences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entailment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necessary truth of one sentence given another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inference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deriving sentences from other sentences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soundness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derivations produce only entailed sentences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4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completeness</a:t>
            </a:r>
            <a:r>
              <a:rPr lang="en-US" altLang="en-US" sz="2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derivations can produce all entailed sentences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Wumpus world requires the ability to represent partial and negated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information, reason by cases, etc.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Resolution is complete for propositional logic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Forward, backward chaining are linear-time, complete for Horn clauses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Propositional logic lacks expressive power</a:t>
            </a:r>
          </a:p>
        </p:txBody>
      </p:sp>
    </p:spTree>
    <p:extLst>
      <p:ext uri="{BB962C8B-B14F-4D97-AF65-F5344CB8AC3E}">
        <p14:creationId xmlns:p14="http://schemas.microsoft.com/office/powerpoint/2010/main" val="38397793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E837AE-8A3D-44EF-8839-38A9528D81C4}"/>
                  </a:ext>
                </a:extLst>
              </p:cNvPr>
              <p:cNvSpPr/>
              <p:nvPr/>
            </p:nvSpPr>
            <p:spPr>
              <a:xfrm>
                <a:off x="1010653" y="731729"/>
                <a:ext cx="8506327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is a weak KR language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Hard to identify “individuals” (e.g., Mary, 3)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Can’t directly talk about properties of individuals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relations between individuals (e.g., “Bill is tall”)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Generalizations, patterns, regularities can’t easily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represented (e.g., “all triangles have 3 sides”)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First-Order Logic (FOL) is expressive enough to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this kind of information using relations,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and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quantifiers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e.g.,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elephant is gray: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(elephant(x) → gray(x))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white alligator: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(alligator(X)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white(X))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E837AE-8A3D-44EF-8839-38A9528D8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3" y="731729"/>
                <a:ext cx="8506327" cy="4585871"/>
              </a:xfrm>
              <a:prstGeom prst="rect">
                <a:avLst/>
              </a:prstGeom>
              <a:blipFill>
                <a:blip r:embed="rId2"/>
                <a:stretch>
                  <a:fillRect l="-1147" t="-1064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83825-078A-4457-A8BB-F9B0A20D53A9}"/>
              </a:ext>
            </a:extLst>
          </p:cNvPr>
          <p:cNvSpPr/>
          <p:nvPr/>
        </p:nvSpPr>
        <p:spPr>
          <a:xfrm>
            <a:off x="1245268" y="1366318"/>
            <a:ext cx="84822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PL Example</a:t>
            </a:r>
          </a:p>
          <a:p>
            <a:endParaRPr lang="en-US" dirty="0"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Consider the problem of representing the following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Every person is mortal.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Confucius is a person.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Confucius is mortal.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NewRomanPSMT"/>
              </a:rPr>
              <a:t>How can these sentences be represented so that we can infer the third sentence from the first two?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9379CF-5830-4E96-81AC-A8983A89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17" y="270918"/>
            <a:ext cx="9464040" cy="111271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8917" y="1576135"/>
                <a:ext cx="8695623" cy="4848727"/>
              </a:xfrm>
            </p:spPr>
            <p:txBody>
              <a:bodyPr>
                <a:noAutofit/>
              </a:bodyPr>
              <a:lstStyle/>
              <a:p>
                <a:pPr marL="396875" indent="-396875"/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=  sentence α can be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procedure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endParaRPr lang="en-US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it is also true that 			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:pPr marL="0" indent="0">
                  <a:buNone/>
                </a:pPr>
                <a:endParaRPr lang="en-US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complete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it is also true 			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</a:p>
              <a:p>
                <a:pPr marL="0" indent="0">
                  <a:buNone/>
                </a:pPr>
                <a:endParaRPr lang="en-US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Preview:    </a:t>
                </a: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define a logic (first-order logic) which is expressive enough to say almost anything of interest, and for which there exists a sound and complete inference procedure.</a:t>
                </a:r>
              </a:p>
              <a:p>
                <a:pPr marL="411480" lvl="1" indent="0">
                  <a:buNone/>
                </a:pPr>
                <a:endParaRPr lang="en-US" altLang="en-US" sz="44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procedure will answer any question whose answer follows from what is known by the </a:t>
                </a:r>
                <a:r>
                  <a:rPr lang="en-US" altLang="en-US" sz="2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917" y="1576135"/>
                <a:ext cx="8695623" cy="4848727"/>
              </a:xfrm>
              <a:blipFill>
                <a:blip r:embed="rId2"/>
                <a:stretch>
                  <a:fillRect l="-911" t="-188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0152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6B6181-F604-4621-AA2B-F4DBD5D7467B}"/>
                  </a:ext>
                </a:extLst>
              </p:cNvPr>
              <p:cNvSpPr/>
              <p:nvPr/>
            </p:nvSpPr>
            <p:spPr>
              <a:xfrm>
                <a:off x="1359568" y="1028343"/>
                <a:ext cx="8650706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PL Example</a:t>
                </a:r>
              </a:p>
              <a:p>
                <a:endParaRPr lang="en-US" dirty="0">
                  <a:latin typeface="TimesNewRomanPSM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PL we have to create propositional symbols to stand for all or part of each sentence, e.g.: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 = “person”; Q = “mortal”; R = “Confucius”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above 3 sentences are represented as:</a:t>
                </a:r>
              </a:p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Q; R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P;  R</a:t>
                </a:r>
                <a:r>
                  <a:rPr lang="pt-BR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3rd sentence is entailed by the first two, but we need an explicit symbol, R, to represent an individual, Confucius, who is a member of the classes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mortal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Representing other individuals requires introducing separate symbols for each, with some way to represent the fact that all individuals who are “people” are also “mortal”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6B6181-F604-4621-AA2B-F4DBD5D74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68" y="1028343"/>
                <a:ext cx="8650706" cy="4985980"/>
              </a:xfrm>
              <a:prstGeom prst="rect">
                <a:avLst/>
              </a:prstGeom>
              <a:blipFill>
                <a:blip r:embed="rId2"/>
                <a:stretch>
                  <a:fillRect l="-2114" t="-1956" r="-1339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254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1A015C-7AD0-4DCF-B7CA-9A13948A7CC8}"/>
              </a:ext>
            </a:extLst>
          </p:cNvPr>
          <p:cNvSpPr/>
          <p:nvPr/>
        </p:nvSpPr>
        <p:spPr>
          <a:xfrm>
            <a:off x="1106905" y="302359"/>
            <a:ext cx="896352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Propositional logic summary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is the process of deriving new sentences from 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derives true conclusions given true premises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derives all true conclusions from a set of premises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sentence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in all worlds under all interpretations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implication sentence can be shown to be valid, then — given its premise — its consequent can be derived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logics make different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what the world is made of and what kind of beliefs we can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commits only to the existence of facts that may or may not be the case in the world being represented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syntax and semantics suffices to illustrate the process of inference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can become impractical, even for very small worlds</a:t>
            </a:r>
          </a:p>
        </p:txBody>
      </p:sp>
    </p:spTree>
    <p:extLst>
      <p:ext uri="{BB962C8B-B14F-4D97-AF65-F5344CB8AC3E}">
        <p14:creationId xmlns:p14="http://schemas.microsoft.com/office/powerpoint/2010/main" val="389551068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373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21486-5E36-4266-9901-ECFAA107FE06}"/>
              </a:ext>
            </a:extLst>
          </p:cNvPr>
          <p:cNvSpPr txBox="1"/>
          <p:nvPr/>
        </p:nvSpPr>
        <p:spPr>
          <a:xfrm>
            <a:off x="2502568" y="1756611"/>
            <a:ext cx="368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End of review</a:t>
            </a:r>
          </a:p>
        </p:txBody>
      </p:sp>
    </p:spTree>
    <p:extLst>
      <p:ext uri="{BB962C8B-B14F-4D97-AF65-F5344CB8AC3E}">
        <p14:creationId xmlns:p14="http://schemas.microsoft.com/office/powerpoint/2010/main" val="250475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39090-EF55-4598-8978-7755E8B96CC6}"/>
              </a:ext>
            </a:extLst>
          </p:cNvPr>
          <p:cNvSpPr txBox="1"/>
          <p:nvPr/>
        </p:nvSpPr>
        <p:spPr>
          <a:xfrm>
            <a:off x="1468582" y="480291"/>
            <a:ext cx="1884218" cy="600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05746-B01B-4E1D-971E-E709381B065E}"/>
              </a:ext>
            </a:extLst>
          </p:cNvPr>
          <p:cNvSpPr/>
          <p:nvPr/>
        </p:nvSpPr>
        <p:spPr>
          <a:xfrm>
            <a:off x="1468582" y="480291"/>
            <a:ext cx="843219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Big Ideas</a:t>
            </a:r>
          </a:p>
          <a:p>
            <a:endParaRPr lang="en-US" sz="2800" b="1" dirty="0">
              <a:latin typeface="TimesNewRomanPS-BoldMT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knowledge representation language for many AI problems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 foundation for some AI problems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(FOL) 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expressive as a knowledge representation language and more commonly used in AI</a:t>
            </a:r>
          </a:p>
          <a:p>
            <a:pPr marL="0" lvl="1"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logic, higher order logic, three-valued logic, probabilistic logics, etc.</a:t>
            </a:r>
          </a:p>
        </p:txBody>
      </p:sp>
    </p:spTree>
    <p:extLst>
      <p:ext uri="{BB962C8B-B14F-4D97-AF65-F5344CB8AC3E}">
        <p14:creationId xmlns:p14="http://schemas.microsoft.com/office/powerpoint/2010/main" val="381446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CC6398-934C-429F-9D8A-18FD0DF855EE}"/>
              </a:ext>
            </a:extLst>
          </p:cNvPr>
          <p:cNvSpPr/>
          <p:nvPr/>
        </p:nvSpPr>
        <p:spPr>
          <a:xfrm>
            <a:off x="1042860" y="513166"/>
            <a:ext cx="17280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Logics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1B2D6-CE29-4CE7-B7EE-30451A5E87CB}"/>
              </a:ext>
            </a:extLst>
          </p:cNvPr>
          <p:cNvSpPr/>
          <p:nvPr/>
        </p:nvSpPr>
        <p:spPr>
          <a:xfrm>
            <a:off x="1042859" y="130538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triple </a:t>
            </a:r>
            <a:r>
              <a:rPr lang="en-US" sz="3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 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L, S, R </a:t>
            </a:r>
            <a:r>
              <a:rPr lang="en-US" sz="36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class of sentences described by a formal grammar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formal specification of how to assign meaning in the “real world” to the elements of 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logic’s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system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formal derivation rules over </a:t>
            </a:r>
            <a:r>
              <a:rPr lang="en-US" sz="2400" dirty="0">
                <a:solidFill>
                  <a:srgbClr val="FF00D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logics: propositional, first-order, higher-order, modal,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temporal, intuitionistic, linear, equational, non-monotonic, fuzzy, . . 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concentrate 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78685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38128" y="671408"/>
            <a:ext cx="457598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Propositional Logic (PL)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5958E-4BFF-4E67-A264-1D553C35196D}"/>
              </a:ext>
            </a:extLst>
          </p:cNvPr>
          <p:cNvSpPr/>
          <p:nvPr/>
        </p:nvSpPr>
        <p:spPr>
          <a:xfrm>
            <a:off x="927589" y="1551563"/>
            <a:ext cx="9117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sentence is made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variables (called symbols)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. . . , P, Q, . . 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constants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True, False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connectives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sentence </a:t>
            </a:r>
            <a:r>
              <a:rPr lang="en-US" sz="2400" i="1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negated atomic sentence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disjunction of literals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  		P, 		P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(binary) 	   (unit) 	false is often regarded as empty clause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propositional variable stands for a basic </a:t>
            </a:r>
            <a:r>
              <a:rPr lang="en-US" sz="2400" dirty="0">
                <a:solidFill>
                  <a:srgbClr val="FF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	means “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hungry”,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	means “Apples are red”,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 	means “Joe and Jill are married”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6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78A819-712F-4C1C-A3D7-BF15ABD5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236" y="374362"/>
            <a:ext cx="8415828" cy="1325563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145E0E-6124-4A98-8DD7-B0253FA2F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3236" y="1797916"/>
            <a:ext cx="8312728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agents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in general - models and entailment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(Boolean) logic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Equivalence, validity, satisfiability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and theorem proving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62902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27589" y="539780"/>
            <a:ext cx="34546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Propositional</a:t>
            </a:r>
            <a:r>
              <a:rPr lang="en-US" sz="3600" dirty="0"/>
              <a:t> Logic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B5958E-4BFF-4E67-A264-1D553C35196D}"/>
              </a:ext>
            </a:extLst>
          </p:cNvPr>
          <p:cNvSpPr/>
          <p:nvPr/>
        </p:nvSpPr>
        <p:spPr>
          <a:xfrm>
            <a:off x="992244" y="1225689"/>
            <a:ext cx="91176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Ontological Commitments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is about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 that are either true 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false, nothing else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 of Propositional Logic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propositional variables range over the Boolean values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{true, false},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since each of the variables stands for a fact about the world. </a:t>
            </a:r>
            <a:endParaRPr lang="en-US" sz="2400" dirty="0">
              <a:solidFill>
                <a:srgbClr val="4B21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defines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propositional symbol: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means “It is hot”, Q means “It is humid”, etc.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confuse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true, false,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values (i.e.,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semantical entities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True, False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logical constants (i.e., symbols of the language)</a:t>
            </a:r>
          </a:p>
        </p:txBody>
      </p:sp>
    </p:spTree>
    <p:extLst>
      <p:ext uri="{BB962C8B-B14F-4D97-AF65-F5344CB8AC3E}">
        <p14:creationId xmlns:p14="http://schemas.microsoft.com/office/powerpoint/2010/main" val="396185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82B5-9E80-4DB0-A012-766426369A7F}"/>
              </a:ext>
            </a:extLst>
          </p:cNvPr>
          <p:cNvSpPr/>
          <p:nvPr/>
        </p:nvSpPr>
        <p:spPr>
          <a:xfrm>
            <a:off x="928893" y="659853"/>
            <a:ext cx="33375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B5958E-4BFF-4E67-A264-1D553C35196D}"/>
                  </a:ext>
                </a:extLst>
              </p:cNvPr>
              <p:cNvSpPr/>
              <p:nvPr/>
            </p:nvSpPr>
            <p:spPr>
              <a:xfrm>
                <a:off x="1030736" y="1716646"/>
                <a:ext cx="911762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Language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(well-formed formula) is defined as follows: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propositional variable/symbol (</a:t>
                </a:r>
                <a:r>
                  <a:rPr lang="en-US" sz="2400" i="1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B, . . . , P, Q, . . .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logical constant (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True, 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all of the following are also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</a:t>
                </a:r>
                <a:r>
                  <a:rPr 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Nothing else is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B5958E-4BFF-4E67-A264-1D553C351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36" y="1716646"/>
                <a:ext cx="9117622" cy="3970318"/>
              </a:xfrm>
              <a:prstGeom prst="rect">
                <a:avLst/>
              </a:prstGeom>
              <a:blipFill>
                <a:blip r:embed="rId2"/>
                <a:stretch>
                  <a:fillRect l="-1003" t="-1229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20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41672B-13EA-4046-A57B-B82AC4D13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217" y="549855"/>
            <a:ext cx="7512165" cy="10185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Equivalently, Propositional logic (PL):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137" y="1890279"/>
                <a:ext cx="9496525" cy="3697720"/>
              </a:xfrm>
            </p:spPr>
            <p:txBody>
              <a:bodyPr>
                <a:noAutofit/>
              </a:bodyPr>
              <a:lstStyle/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Propositional logic is the simplest logic –  illustrates basic ideas</a:t>
                </a:r>
              </a:p>
              <a:p>
                <a:pPr marL="461963" indent="-461963">
                  <a:lnSpc>
                    <a:spcPct val="9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proposition symbols 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etc. are sentences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 is a sentence,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is a sentence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conjunction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2438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sentences,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biconditional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137" y="1890279"/>
                <a:ext cx="9496525" cy="3697720"/>
              </a:xfrm>
              <a:blipFill>
                <a:blip r:embed="rId2"/>
                <a:stretch>
                  <a:fillRect l="-834" t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6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41672B-13EA-4046-A57B-B82AC4D13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274" y="365128"/>
            <a:ext cx="8413683" cy="10185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The Language of </a:t>
            </a:r>
            <a:r>
              <a:rPr lang="en-US" altLang="en-US" sz="3200" dirty="0">
                <a:latin typeface="+mn-lt"/>
              </a:rPr>
              <a:t>Propositional logic: Syntax</a:t>
            </a:r>
            <a:br>
              <a:rPr lang="en-US" altLang="en-US" sz="3600" dirty="0">
                <a:latin typeface="+mn-lt"/>
              </a:rPr>
            </a:br>
            <a:r>
              <a:rPr lang="en-US" altLang="en-US" sz="2700" dirty="0">
                <a:latin typeface="+mn-lt"/>
              </a:rPr>
              <a:t>- </a:t>
            </a:r>
            <a:r>
              <a:rPr lang="en-US" altLang="en-US" sz="2800" dirty="0">
                <a:latin typeface="+mn-lt"/>
              </a:rPr>
              <a:t>Another way of saying….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66274" y="1485233"/>
                <a:ext cx="10022305" cy="51767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formally, it is the language generated by the following grammar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Propositional variables: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. . 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Logical constants:</a:t>
                </a:r>
              </a:p>
              <a:p>
                <a:pPr marL="822960" lvl="2" indent="0" defTabSz="81915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</a:p>
              <a:p>
                <a:pPr marL="822960" lvl="2" indent="0" defTabSz="81915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 ∨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822960" lvl="2" indent="0" defTabSz="81915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	⇔ (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equivalent,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biconditional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Grammar Rules: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Sentence ::=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::=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. . . | P | Q | . . .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::= (Sentence) | Sentence Connective Sentence 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Connective ::=  ∧ | ∨ | ⇒ | ⇔ 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9C89112F-A198-4BAE-A688-E3EB6F8D3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274" y="1485233"/>
                <a:ext cx="10022305" cy="5176754"/>
              </a:xfrm>
              <a:blipFill>
                <a:blip r:embed="rId2"/>
                <a:stretch>
                  <a:fillRect l="-912" t="-1649" b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23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6510F-33FA-44BD-A5A3-0296CAEB9409}"/>
              </a:ext>
            </a:extLst>
          </p:cNvPr>
          <p:cNvSpPr txBox="1"/>
          <p:nvPr/>
        </p:nvSpPr>
        <p:spPr>
          <a:xfrm>
            <a:off x="1256145" y="517681"/>
            <a:ext cx="2646828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F3E86-43EC-4614-9053-13184DC98EBF}"/>
              </a:ext>
            </a:extLst>
          </p:cNvPr>
          <p:cNvSpPr/>
          <p:nvPr/>
        </p:nvSpPr>
        <p:spPr>
          <a:xfrm>
            <a:off x="1431757" y="517681"/>
            <a:ext cx="83258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Some terms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or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sentence determines its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endParaRPr lang="en-US" sz="2400" b="1" dirty="0">
              <a:solidFill>
                <a:srgbClr val="3333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truth values of all symbols in a sentence, it can be “evaluated” to determine its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 value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(true or false)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propositional sentence is a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world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an assignment of truth values to propositional symbols that makes the sentence True.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(knowledge base) is a set of sentences; KB is equivalent to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conjunction of all the sentences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A3E5C-14BA-435A-B11D-42349BC1279E}"/>
              </a:ext>
            </a:extLst>
          </p:cNvPr>
          <p:cNvSpPr txBox="1"/>
          <p:nvPr/>
        </p:nvSpPr>
        <p:spPr>
          <a:xfrm>
            <a:off x="1094874" y="416081"/>
            <a:ext cx="3070726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2B6351-2C73-4D6F-9C06-350E19E53375}"/>
                  </a:ext>
                </a:extLst>
              </p:cNvPr>
              <p:cNvSpPr/>
              <p:nvPr/>
            </p:nvSpPr>
            <p:spPr>
              <a:xfrm>
                <a:off x="1094874" y="347860"/>
                <a:ext cx="8783052" cy="6386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Model for a KB</a:t>
                </a: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the KB be {P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 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P}.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(P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are the possible models? Consider all possible assignments of T (true) | F (false) to P, Q and R and check truth tables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FFF: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FFT: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FTF: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FTT: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TFF: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TFT: 	OK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F7F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TTF: 	NO</a:t>
                </a:r>
              </a:p>
              <a:p>
                <a:pPr marL="1311275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TTT: 	OK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KB is {P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P}, then the model is FFF, FFT, TFF, TFT and TTT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KB is {P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 Q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P,  Q}, then the only model is TTT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2B6351-2C73-4D6F-9C06-350E19E53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4" y="347860"/>
                <a:ext cx="8783052" cy="6386364"/>
              </a:xfrm>
              <a:prstGeom prst="rect">
                <a:avLst/>
              </a:prstGeom>
              <a:blipFill>
                <a:blip r:embed="rId2"/>
                <a:stretch>
                  <a:fillRect l="-1806" t="-1240" r="-1806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4328E47-8399-4EA5-B17C-D1F65C4C6700}"/>
              </a:ext>
            </a:extLst>
          </p:cNvPr>
          <p:cNvSpPr/>
          <p:nvPr/>
        </p:nvSpPr>
        <p:spPr>
          <a:xfrm>
            <a:off x="6641431" y="2991398"/>
            <a:ext cx="245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P: it’s hot</a:t>
            </a:r>
          </a:p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Q: it’s humid</a:t>
            </a:r>
          </a:p>
          <a:p>
            <a:r>
              <a:rPr lang="en-US" sz="2400" dirty="0">
                <a:solidFill>
                  <a:srgbClr val="FF0000"/>
                </a:solidFill>
                <a:latin typeface="TimesNewRomanPSMT"/>
              </a:rPr>
              <a:t>R: it’s 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44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FA1F7-AF85-4EFC-9755-108FEC22B2C9}"/>
              </a:ext>
            </a:extLst>
          </p:cNvPr>
          <p:cNvSpPr txBox="1"/>
          <p:nvPr/>
        </p:nvSpPr>
        <p:spPr>
          <a:xfrm>
            <a:off x="1311563" y="1366897"/>
            <a:ext cx="2724727" cy="5445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D4980-670E-444B-8B66-229752B0A832}"/>
              </a:ext>
            </a:extLst>
          </p:cNvPr>
          <p:cNvSpPr/>
          <p:nvPr/>
        </p:nvSpPr>
        <p:spPr>
          <a:xfrm>
            <a:off x="1395664" y="1366897"/>
            <a:ext cx="8686799" cy="4124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More terms</a:t>
            </a:r>
          </a:p>
          <a:p>
            <a:endParaRPr lang="en-US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2400" dirty="0">
                <a:solidFill>
                  <a:srgbClr val="2626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tautology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every interpretation is a model.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it has a model.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(or KB)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unsatisfiable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it has no model.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Satisfiability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 of deciding if a sentence is satisfiable.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Proving is the problem of deciding if a sentence is valid.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7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1CFE92-4B3D-491B-8C97-71FD6DB1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214132"/>
            <a:ext cx="3279723" cy="7886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2822" y="1102726"/>
                <a:ext cx="9464040" cy="554114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that one thing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follows from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another: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base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 if and only if α is true in all worlds where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</a:t>
                </a:r>
              </a:p>
              <a:p>
                <a:pPr marL="1645920" lvl="4" indent="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63650" lvl="1" indent="-34925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the KB containing “the Giants won” and “the Reds won”  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entails “Either the Giants won or the Reds won”</a:t>
                </a:r>
              </a:p>
              <a:p>
                <a:pPr marL="1257300" lvl="1" indent="-34290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 is a relationship between sentences (i.e.,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is based on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semantics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333C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Recall: 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entails Q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written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Q, means that </a:t>
                </a:r>
              </a:p>
              <a:p>
                <a:pPr marL="800100" lvl="1" indent="-34290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whenever P is True, so is Q. </a:t>
                </a:r>
              </a:p>
              <a:p>
                <a:pPr marL="800100" lvl="1" indent="-34290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other words, all models of P are also models of Q,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models(P) is a subset of models(Q),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M(P)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M(Q)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22" y="1102726"/>
                <a:ext cx="9464040" cy="5541142"/>
              </a:xfrm>
              <a:blipFill>
                <a:blip r:embed="rId2"/>
                <a:stretch>
                  <a:fillRect l="-837" t="-2200" b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/>
              <p:nvPr/>
            </p:nvSpPr>
            <p:spPr>
              <a:xfrm>
                <a:off x="7176656" y="1454788"/>
                <a:ext cx="314036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baseline="-25000" dirty="0" err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-25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be false. Otherwise 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either true or false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F5CE7D-8C51-4ACD-93EA-5BA16D081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56" y="1454788"/>
                <a:ext cx="3140363" cy="923330"/>
              </a:xfrm>
              <a:prstGeom prst="rect">
                <a:avLst/>
              </a:prstGeom>
              <a:blipFill>
                <a:blip r:embed="rId3"/>
                <a:stretch>
                  <a:fillRect l="-1553" t="-5298" r="-58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85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447F39-F898-4EBB-845B-2CF2424F7A8B}"/>
              </a:ext>
            </a:extLst>
          </p:cNvPr>
          <p:cNvSpPr/>
          <p:nvPr/>
        </p:nvSpPr>
        <p:spPr>
          <a:xfrm>
            <a:off x="982117" y="493125"/>
            <a:ext cx="448872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Wumpus world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/>
              <p:nvPr/>
            </p:nvSpPr>
            <p:spPr>
              <a:xfrm>
                <a:off x="982117" y="1548172"/>
                <a:ext cx="871086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column and j be row.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pit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breeze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“Pits cause breezes in adjacent squares”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</a:p>
              <a:p>
                <a:pPr lvl="3"/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3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 square is breezy if and only if there is an adjacent pit”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 (P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17" y="1548172"/>
                <a:ext cx="8710863" cy="4524315"/>
              </a:xfrm>
              <a:prstGeom prst="rect">
                <a:avLst/>
              </a:prstGeom>
              <a:blipFill>
                <a:blip r:embed="rId2"/>
                <a:stretch>
                  <a:fillRect l="-1050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CC20768E-1EB1-46AE-8E48-80925F24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80" y="1548172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3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4584C98-3F4A-462E-A761-0EFE9133E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4907511" cy="96752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Wumpus world sentences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C3C4BD0-7DC0-42EC-A728-616CA201A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0791" y="1813594"/>
            <a:ext cx="7226445" cy="44024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column and j be row.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pit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breeze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
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"Pits cause breezes in adjacent squares"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/>
              <a:t>
</a:t>
            </a:r>
          </a:p>
        </p:txBody>
      </p:sp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AFBE426F-E5C8-4B7A-8E71-4B576897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94" y="1886834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5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5A6F2-2FC6-4FC3-813B-E2D045FA8043}"/>
              </a:ext>
            </a:extLst>
          </p:cNvPr>
          <p:cNvSpPr/>
          <p:nvPr/>
        </p:nvSpPr>
        <p:spPr>
          <a:xfrm>
            <a:off x="2743200" y="2782669"/>
            <a:ext cx="5486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Review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752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A9325C9-8CA2-44EE-ADC4-D90CA9AFE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028" y="210833"/>
            <a:ext cx="6102405" cy="108336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Semantics of Propositional Logic: </a:t>
            </a:r>
            <a:br>
              <a:rPr 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Truth tables for connectives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C0DE9B94-AB46-4F9B-9704-18363898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1630185" y="3241178"/>
            <a:ext cx="7783600" cy="21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AEFE7B-3D84-4CD7-9D1B-0F1E257A2004}"/>
                  </a:ext>
                </a:extLst>
              </p:cNvPr>
              <p:cNvSpPr/>
              <p:nvPr/>
            </p:nvSpPr>
            <p:spPr>
              <a:xfrm>
                <a:off x="1191126" y="1302186"/>
                <a:ext cx="863867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meaning of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always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meaning of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always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meaning of the other sentences depends on the meaning of the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propositional variables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4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 cases: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truth tables (Note that: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AEFE7B-3D84-4CD7-9D1B-0F1E257A2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6" y="1302186"/>
                <a:ext cx="8638674" cy="1938992"/>
              </a:xfrm>
              <a:prstGeom prst="rect">
                <a:avLst/>
              </a:prstGeom>
              <a:blipFill>
                <a:blip r:embed="rId3"/>
                <a:stretch>
                  <a:fillRect l="-105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11C627-A015-473D-8109-1533A77E9BF1}"/>
              </a:ext>
            </a:extLst>
          </p:cNvPr>
          <p:cNvSpPr/>
          <p:nvPr/>
        </p:nvSpPr>
        <p:spPr>
          <a:xfrm>
            <a:off x="1191126" y="5460411"/>
            <a:ext cx="8867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400" dirty="0">
                <a:solidFill>
                  <a:srgbClr val="107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Non-base Cases: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by reduction to the base cases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Ex:   The meaning of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 ∨ Q) ∧ 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the meaning of</a:t>
            </a:r>
          </a:p>
          <a:p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 ∧ 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same meaning as </a:t>
            </a:r>
            <a:r>
              <a:rPr lang="en-US" sz="2400" dirty="0">
                <a:solidFill>
                  <a:srgbClr val="FF0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∨ Q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2A6FF-02BC-48E3-B08C-088CCF834589}"/>
              </a:ext>
            </a:extLst>
          </p:cNvPr>
          <p:cNvSpPr/>
          <p:nvPr/>
        </p:nvSpPr>
        <p:spPr>
          <a:xfrm>
            <a:off x="7368008" y="734163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21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BAEE1CF-D57B-4FDD-95C5-F7ACD614D752}"/>
              </a:ext>
            </a:extLst>
          </p:cNvPr>
          <p:cNvSpPr txBox="1">
            <a:spLocks noChangeArrowheads="1"/>
          </p:cNvSpPr>
          <p:nvPr/>
        </p:nvSpPr>
        <p:spPr>
          <a:xfrm>
            <a:off x="1246909" y="1115926"/>
            <a:ext cx="5874327" cy="76829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660D9-EF61-4DF8-A98F-2A246F1A38DB}"/>
              </a:ext>
            </a:extLst>
          </p:cNvPr>
          <p:cNvSpPr/>
          <p:nvPr/>
        </p:nvSpPr>
        <p:spPr>
          <a:xfrm>
            <a:off x="1466943" y="1115926"/>
            <a:ext cx="8038916" cy="462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On the implies connective:  P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⇒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Q</a:t>
            </a:r>
          </a:p>
          <a:p>
            <a:endParaRPr lang="en-US" sz="3200" dirty="0">
              <a:latin typeface="+mj-lt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is a logical connective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logical sentence and has a truth value, i.e., is either true or false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add this sentence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KB, it can be used by an inference rule,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derive/infer/prove Q if P is also in the KB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KB where P = True and Q = True, we can also derive/infer/prove  that P ⇒ Q is True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11FE5-A26D-4549-9AD1-CAE90FBE7600}"/>
              </a:ext>
            </a:extLst>
          </p:cNvPr>
          <p:cNvSpPr/>
          <p:nvPr/>
        </p:nvSpPr>
        <p:spPr>
          <a:xfrm>
            <a:off x="1466942" y="5742072"/>
            <a:ext cx="8038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Whenever a conditional statement and its antecedent are given to be true its consequent may be validly inferred.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160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DAEF0CA6-218A-40DA-80F7-129298323804}"/>
              </a:ext>
            </a:extLst>
          </p:cNvPr>
          <p:cNvSpPr txBox="1">
            <a:spLocks noChangeArrowheads="1"/>
          </p:cNvSpPr>
          <p:nvPr/>
        </p:nvSpPr>
        <p:spPr>
          <a:xfrm>
            <a:off x="986589" y="651523"/>
            <a:ext cx="5874327" cy="76829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/>
              <p:nvPr/>
            </p:nvSpPr>
            <p:spPr>
              <a:xfrm>
                <a:off x="986590" y="728630"/>
                <a:ext cx="8999621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P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3200" dirty="0"/>
                  <a:t> </a:t>
                </a:r>
                <a:r>
                  <a:rPr lang="en-US" sz="3200" b="1" dirty="0"/>
                  <a:t>Q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 that: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NewRomanPSMT"/>
                </a:endParaRPr>
              </a:p>
              <a:p>
                <a:endParaRPr lang="en-US" dirty="0">
                  <a:latin typeface="TimesNewRomanPSMT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is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true? Check (   ) all that apply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Q = true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Q = false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true, Q = false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 P = false, Q = 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get this from the truth table for ⇒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in FOL it’s much harder to prove that a conditional true.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  <a:tabLst>
                    <a:tab pos="2057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proving prime(x) ⇒ odd(x), except that the only even prime is 2. (Not all primes are odd.)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9660D9-EF61-4DF8-A98F-2A246F1A3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90" y="728630"/>
                <a:ext cx="8999621" cy="4832092"/>
              </a:xfrm>
              <a:prstGeom prst="rect">
                <a:avLst/>
              </a:prstGeom>
              <a:blipFill>
                <a:blip r:embed="rId2"/>
                <a:stretch>
                  <a:fillRect l="-1762" t="-189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/>
              <p:nvPr/>
            </p:nvSpPr>
            <p:spPr>
              <a:xfrm>
                <a:off x="2017295" y="2202975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02569-70F0-4185-9F80-07F452C5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5" y="2202975"/>
                <a:ext cx="228600" cy="297646"/>
              </a:xfrm>
              <a:prstGeom prst="rect">
                <a:avLst/>
              </a:prstGeom>
              <a:blipFill>
                <a:blip r:embed="rId3"/>
                <a:stretch>
                  <a:fillRect l="-35135" t="-10204" r="-3513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8DB6-D7B9-457C-93CF-DBAD6D11904F}"/>
                  </a:ext>
                </a:extLst>
              </p:cNvPr>
              <p:cNvSpPr txBox="1"/>
              <p:nvPr/>
            </p:nvSpPr>
            <p:spPr>
              <a:xfrm>
                <a:off x="2017295" y="2575137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C8DB6-D7B9-457C-93CF-DBAD6D119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5" y="2575137"/>
                <a:ext cx="228600" cy="297646"/>
              </a:xfrm>
              <a:prstGeom prst="rect">
                <a:avLst/>
              </a:prstGeom>
              <a:blipFill>
                <a:blip r:embed="rId4"/>
                <a:stretch>
                  <a:fillRect l="-35135" t="-10204" r="-35135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C1F9D-76EF-4C18-B8FF-F07BAE01C1E0}"/>
                  </a:ext>
                </a:extLst>
              </p:cNvPr>
              <p:cNvSpPr txBox="1"/>
              <p:nvPr/>
            </p:nvSpPr>
            <p:spPr>
              <a:xfrm>
                <a:off x="2024526" y="3298649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C1F9D-76EF-4C18-B8FF-F07BAE01C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526" y="3298649"/>
                <a:ext cx="228600" cy="297646"/>
              </a:xfrm>
              <a:prstGeom prst="rect">
                <a:avLst/>
              </a:prstGeom>
              <a:blipFill>
                <a:blip r:embed="rId5"/>
                <a:stretch>
                  <a:fillRect l="-34211" t="-12245" r="-31579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EE7C2-99C0-4B8D-95F0-B18237228D4F}"/>
                  </a:ext>
                </a:extLst>
              </p:cNvPr>
              <p:cNvSpPr txBox="1"/>
              <p:nvPr/>
            </p:nvSpPr>
            <p:spPr>
              <a:xfrm>
                <a:off x="5191265" y="1887627"/>
                <a:ext cx="228600" cy="297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EE7C2-99C0-4B8D-95F0-B1823722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65" y="1887627"/>
                <a:ext cx="228600" cy="297646"/>
              </a:xfrm>
              <a:prstGeom prst="rect">
                <a:avLst/>
              </a:prstGeom>
              <a:blipFill>
                <a:blip r:embed="rId6"/>
                <a:stretch>
                  <a:fillRect l="-35135" t="-12500" r="-351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57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706" y="120072"/>
            <a:ext cx="6159768" cy="7019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Propositional</a:t>
            </a:r>
            <a:r>
              <a:rPr lang="en-US" altLang="en-US" sz="3600" dirty="0">
                <a:latin typeface="+mn-lt"/>
              </a:rPr>
              <a:t>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0706" y="909639"/>
            <a:ext cx="9464040" cy="59483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model specifies true/false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false	true	false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these symbols, 8 (= 2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possible models, can be enumerated automatically.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evaluating truth with respect to a model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 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i.e.,     is false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recursive process evaluates an arbitrary sentence, e.g.,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56616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288" y="260519"/>
            <a:ext cx="5540932" cy="7333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Propositional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0632" y="993859"/>
            <a:ext cx="9464040" cy="5611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assignment of Boolean values to the propositional variables (i.e., symbols) of a sentence is an interpretation of the sentence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Interpretations: {P 7→ false, H 7→ false}, {P 7→ false, H 7→ true}, . .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semantics of Propositional Logic is compositional:</a:t>
            </a:r>
          </a:p>
          <a:p>
            <a:pPr marL="41148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a sentence is defined recursively in terms of the</a:t>
            </a:r>
          </a:p>
          <a:p>
            <a:pPr marL="41148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sentence’s components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8D5F0-978A-479A-8A4D-5D38B9D17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12759"/>
              </p:ext>
            </p:extLst>
          </p:nvPr>
        </p:nvGraphicFramePr>
        <p:xfrm>
          <a:off x="1215189" y="2205789"/>
          <a:ext cx="83017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53">
                  <a:extLst>
                    <a:ext uri="{9D8B030D-6E8A-4147-A177-3AD203B41FA5}">
                      <a16:colId xmlns:a16="http://schemas.microsoft.com/office/drawing/2014/main" val="1594619915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201885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49897981"/>
                    </a:ext>
                  </a:extLst>
                </a:gridCol>
                <a:gridCol w="1295668">
                  <a:extLst>
                    <a:ext uri="{9D8B030D-6E8A-4147-A177-3AD203B41FA5}">
                      <a16:colId xmlns:a16="http://schemas.microsoft.com/office/drawing/2014/main" val="3850541683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363089605"/>
                    </a:ext>
                  </a:extLst>
                </a:gridCol>
                <a:gridCol w="2683043">
                  <a:extLst>
                    <a:ext uri="{9D8B030D-6E8A-4147-A177-3AD203B41FA5}">
                      <a16:colId xmlns:a16="http://schemas.microsoft.com/office/drawing/2014/main" val="1733608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4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5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1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11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10D6E8-1573-49C2-8AAD-1804B113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632" y="1"/>
            <a:ext cx="8786663" cy="99385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Propositional logic: Semantics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7BF3DB9-D88C-4AAD-A3D4-5D3C5D95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0632" y="993859"/>
            <a:ext cx="9464040" cy="5611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of a sentence in general depends on its interpretation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sentences, however, have always the same meaning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 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is true in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unsatisfiable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true in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is true in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interpretation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is false in 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interpretation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C8D5F0-978A-479A-8A4D-5D38B9D17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28542"/>
              </p:ext>
            </p:extLst>
          </p:nvPr>
        </p:nvGraphicFramePr>
        <p:xfrm>
          <a:off x="1239252" y="1987717"/>
          <a:ext cx="83017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53">
                  <a:extLst>
                    <a:ext uri="{9D8B030D-6E8A-4147-A177-3AD203B41FA5}">
                      <a16:colId xmlns:a16="http://schemas.microsoft.com/office/drawing/2014/main" val="1594619915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2201885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49897981"/>
                    </a:ext>
                  </a:extLst>
                </a:gridCol>
                <a:gridCol w="1295668">
                  <a:extLst>
                    <a:ext uri="{9D8B030D-6E8A-4147-A177-3AD203B41FA5}">
                      <a16:colId xmlns:a16="http://schemas.microsoft.com/office/drawing/2014/main" val="3850541683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3363089605"/>
                    </a:ext>
                  </a:extLst>
                </a:gridCol>
                <a:gridCol w="2683043">
                  <a:extLst>
                    <a:ext uri="{9D8B030D-6E8A-4147-A177-3AD203B41FA5}">
                      <a16:colId xmlns:a16="http://schemas.microsoft.com/office/drawing/2014/main" val="1733608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((P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4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5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3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1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90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392851"/>
            <a:ext cx="192732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A Warning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171392"/>
                <a:ext cx="9575313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Disjunction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when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both are true (inclusive or)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⊕ 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sometimes used to mean “either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not both”  </a:t>
                </a:r>
              </a:p>
              <a:p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(exclusive or)</a:t>
                </a:r>
              </a:p>
              <a:p>
                <a:endParaRPr lang="en-US" sz="2600" dirty="0">
                  <a:solidFill>
                    <a:srgbClr val="107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107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⇒ 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require a causal connection between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Ex: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Sky-is-blue ⇒ Snow-is-white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When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false,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⇒ B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always true regardless of B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Ex: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Two-equals-four ⇒ Apples-are-red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Beware of negations in implications</a:t>
                </a:r>
              </a:p>
              <a:p>
                <a:pPr marL="461963" indent="-461963"/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Ex:  </a:t>
                </a:r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Lays-eggs    (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Lays-eggs)</a:t>
                </a:r>
                <a:endParaRPr lang="en-US" sz="2600" dirty="0">
                  <a:solidFill>
                    <a:srgbClr val="FF00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⇒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600" b="0" i="0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26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ays-eggs   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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Is-a-female-bird ∨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Lays-eggs)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171392"/>
                <a:ext cx="9575313" cy="5693866"/>
              </a:xfrm>
              <a:prstGeom prst="rect">
                <a:avLst/>
              </a:prstGeom>
              <a:blipFill>
                <a:blip r:embed="rId2"/>
                <a:stretch>
                  <a:fillRect l="-1146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7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9379CF-5830-4E96-81AC-A8983A89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6699" y="354046"/>
            <a:ext cx="3659265" cy="83744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38588" y="1566898"/>
                <a:ext cx="8695623" cy="5221829"/>
              </a:xfrm>
            </p:spPr>
            <p:txBody>
              <a:bodyPr>
                <a:noAutofit/>
              </a:bodyPr>
              <a:lstStyle/>
              <a:p>
                <a:pPr marL="396875" indent="-396875"/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=  sentence α can be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procedure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endParaRPr lang="en-US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Soundness: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it is also true that 			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:pPr marL="0" indent="0"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(Knowledge base </a:t>
                </a:r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 if and only if α is true in all world where </a:t>
                </a:r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true)</a:t>
                </a:r>
              </a:p>
              <a:p>
                <a:pPr marL="0" indent="0">
                  <a:buNone/>
                </a:pPr>
                <a:endParaRPr lang="en-US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/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Completeness: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complete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it is also true 			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</a:p>
              <a:p>
                <a:pPr marL="0" indent="0">
                  <a:buNone/>
                </a:pPr>
                <a:endParaRPr lang="en-US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Preview:    </a:t>
                </a: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define a logic (first-order logic) which is expressive enough to say almost anything of interest, and for which there exists a sound and complete inference procedure.</a:t>
                </a:r>
              </a:p>
              <a:p>
                <a:pPr marL="411480" lvl="1" indent="0">
                  <a:buNone/>
                </a:pPr>
                <a:endParaRPr lang="en-US" altLang="en-US" sz="44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8355" lvl="1" indent="-396875"/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procedure will answer any question whose answer follows from what is known by the </a:t>
                </a:r>
                <a:r>
                  <a:rPr lang="en-US" altLang="en-US" sz="2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0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9CF9E1CE-32F0-4C6F-B1AF-CA7098304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8588" y="1566898"/>
                <a:ext cx="8695623" cy="5221829"/>
              </a:xfrm>
              <a:blipFill>
                <a:blip r:embed="rId2"/>
                <a:stretch>
                  <a:fillRect l="-98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563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A91F75-201B-4062-8F5E-4C770CF99448}"/>
              </a:ext>
            </a:extLst>
          </p:cNvPr>
          <p:cNvSpPr/>
          <p:nvPr/>
        </p:nvSpPr>
        <p:spPr>
          <a:xfrm>
            <a:off x="926432" y="328199"/>
            <a:ext cx="32206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2532-EE9C-49C7-A383-CB1D22A37682}"/>
                  </a:ext>
                </a:extLst>
              </p:cNvPr>
              <p:cNvSpPr/>
              <p:nvPr/>
            </p:nvSpPr>
            <p:spPr>
              <a:xfrm>
                <a:off x="1118936" y="251207"/>
                <a:ext cx="8734927" cy="6294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Inference rules</a:t>
                </a:r>
              </a:p>
              <a:p>
                <a:endParaRPr lang="en-US" sz="2400" dirty="0">
                  <a:solidFill>
                    <a:srgbClr val="3333CD"/>
                  </a:solidFill>
                  <a:latin typeface="TimesNewRomanPSMT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 inference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creates new sentences that logically follow from a set of sentences (KB)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 =  sentence α can be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procedure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operating on a KB, it can produce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sentence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logically follows from the KB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inference rule creates no contradictions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α, it is also true that 			  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b="1" dirty="0">
                    <a:solidFill>
                      <a:srgbClr val="3333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can produce every expression that logically follows from (is entailed by) the KB.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analogy to complete search algorithms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complete if whenever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it is also true 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C12532-EE9C-49C7-A383-CB1D22A37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36" y="251207"/>
                <a:ext cx="8734927" cy="6294031"/>
              </a:xfrm>
              <a:prstGeom prst="rect">
                <a:avLst/>
              </a:prstGeom>
              <a:blipFill>
                <a:blip r:embed="rId2"/>
                <a:stretch>
                  <a:fillRect l="-1816" t="-1258" r="-181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767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EB9FFA-54CB-4140-8839-8247668090F5}"/>
              </a:ext>
            </a:extLst>
          </p:cNvPr>
          <p:cNvSpPr/>
          <p:nvPr/>
        </p:nvSpPr>
        <p:spPr>
          <a:xfrm>
            <a:off x="1009030" y="941405"/>
            <a:ext cx="45414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5CDF-B255-4437-8AD8-F6D2E85209FF}"/>
              </a:ext>
            </a:extLst>
          </p:cNvPr>
          <p:cNvSpPr/>
          <p:nvPr/>
        </p:nvSpPr>
        <p:spPr>
          <a:xfrm>
            <a:off x="1347536" y="1070010"/>
            <a:ext cx="89514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Sound rules of inference</a:t>
            </a:r>
          </a:p>
          <a:p>
            <a:endParaRPr lang="en-US" dirty="0">
              <a:solidFill>
                <a:srgbClr val="000000"/>
              </a:solidFill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examples of sound rules of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can be shown to be sound using a truth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						PREMISE 				CONCLUSION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 			A, 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				B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Introduction 			A, 	B 					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Elimination			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					A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Negation 		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 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					A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Resolution 			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			A</a:t>
            </a:r>
          </a:p>
          <a:p>
            <a:r>
              <a:rPr lang="en-US" sz="2400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				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	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AF03E-0495-460D-8A47-4BA7128014EE}"/>
              </a:ext>
            </a:extLst>
          </p:cNvPr>
          <p:cNvSpPr/>
          <p:nvPr/>
        </p:nvSpPr>
        <p:spPr>
          <a:xfrm>
            <a:off x="1157081" y="5975503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7DF9A-4743-41B5-9010-C4FF3D6711A9}"/>
              </a:ext>
            </a:extLst>
          </p:cNvPr>
          <p:cNvSpPr txBox="1"/>
          <p:nvPr/>
        </p:nvSpPr>
        <p:spPr>
          <a:xfrm>
            <a:off x="1157081" y="5731929"/>
            <a:ext cx="661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Modus ponens (or implication elimination) is a rule of inference</a:t>
            </a:r>
          </a:p>
        </p:txBody>
      </p:sp>
    </p:spTree>
    <p:extLst>
      <p:ext uri="{BB962C8B-B14F-4D97-AF65-F5344CB8AC3E}">
        <p14:creationId xmlns:p14="http://schemas.microsoft.com/office/powerpoint/2010/main" val="14884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B3FB33-74A2-44A7-A723-E5D9605F063A}"/>
              </a:ext>
            </a:extLst>
          </p:cNvPr>
          <p:cNvSpPr/>
          <p:nvPr/>
        </p:nvSpPr>
        <p:spPr>
          <a:xfrm>
            <a:off x="6021805" y="64692"/>
            <a:ext cx="28875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of reasoning</a:t>
            </a:r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Look up in Thesaurus"/>
              </a:rPr>
              <a:t>deduction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Look up in Thesaurus"/>
              </a:rPr>
              <a:t>dialectics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Look up in Thesaurus"/>
              </a:rPr>
              <a:t>argumentation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Look up in Thesaurus"/>
              </a:rPr>
              <a:t>ratiocination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Look up in Thesaurus"/>
              </a:rPr>
              <a:t>syllogistic reasoning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3C8B2-0760-417A-8E51-E87959EA0C0E}"/>
              </a:ext>
            </a:extLst>
          </p:cNvPr>
          <p:cNvSpPr/>
          <p:nvPr/>
        </p:nvSpPr>
        <p:spPr>
          <a:xfrm>
            <a:off x="7964905" y="3595379"/>
            <a:ext cx="28875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7" tooltip="Look up in Thesaurus"/>
              </a:rPr>
              <a:t>connection</a:t>
            </a:r>
            <a:endParaRPr lang="en-US" sz="2400" dirty="0"/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8" tooltip="Look up in Thesaurus"/>
              </a:rPr>
              <a:t>rationale</a:t>
            </a:r>
            <a:endParaRPr lang="en-US" sz="2400" dirty="0"/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9" tooltip="Look up in Thesaurus"/>
              </a:rPr>
              <a:t>coherence</a:t>
            </a:r>
            <a:endParaRPr lang="en-US" sz="2400" dirty="0"/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0" tooltip="Look up in Thesaurus"/>
              </a:rPr>
              <a:t>relationship</a:t>
            </a:r>
            <a:endParaRPr lang="en-US" sz="2400" dirty="0"/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1" tooltip="Look up in Thesaurus"/>
              </a:rPr>
              <a:t>link</a:t>
            </a:r>
            <a:endParaRPr lang="en-US" sz="2400" dirty="0"/>
          </a:p>
          <a:p>
            <a:pPr fontAlgn="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2" tooltip="Look up in Thesaurus"/>
              </a:rPr>
              <a:t>chain of thought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6F0AAD-BE6A-43FD-ACB8-C8D20AC67967}"/>
              </a:ext>
            </a:extLst>
          </p:cNvPr>
          <p:cNvSpPr/>
          <p:nvPr/>
        </p:nvSpPr>
        <p:spPr>
          <a:xfrm>
            <a:off x="5486400" y="3429000"/>
            <a:ext cx="1287379" cy="413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logic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FE35CA-4CF1-4B62-AA10-6A7E854D2839}"/>
              </a:ext>
            </a:extLst>
          </p:cNvPr>
          <p:cNvSpPr/>
          <p:nvPr/>
        </p:nvSpPr>
        <p:spPr>
          <a:xfrm>
            <a:off x="2881563" y="1308703"/>
            <a:ext cx="1888958" cy="50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Science of Reasoning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26321B-EB25-4FCB-8848-D057098DB897}"/>
              </a:ext>
            </a:extLst>
          </p:cNvPr>
          <p:cNvSpPr/>
          <p:nvPr/>
        </p:nvSpPr>
        <p:spPr>
          <a:xfrm>
            <a:off x="5077326" y="5134262"/>
            <a:ext cx="1888958" cy="50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FFEFBF-8C18-4E39-A0A3-C6A21E7BD12A}"/>
              </a:ext>
            </a:extLst>
          </p:cNvPr>
          <p:cNvSpPr/>
          <p:nvPr/>
        </p:nvSpPr>
        <p:spPr>
          <a:xfrm>
            <a:off x="848227" y="2869216"/>
            <a:ext cx="1888958" cy="50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9B6E9-440A-43AA-9F38-13BF4DCD445F}"/>
              </a:ext>
            </a:extLst>
          </p:cNvPr>
          <p:cNvSpPr/>
          <p:nvPr/>
        </p:nvSpPr>
        <p:spPr>
          <a:xfrm>
            <a:off x="2009275" y="3595379"/>
            <a:ext cx="28875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3" tooltip="Look up in Thesaurus"/>
              </a:rPr>
              <a:t>reason</a:t>
            </a:r>
            <a:endParaRPr lang="en-US" sz="2400" dirty="0"/>
          </a:p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4" tooltip="Look up in Thesaurus"/>
              </a:rPr>
              <a:t>reasoning</a:t>
            </a:r>
            <a:endParaRPr lang="en-US" sz="2400" dirty="0"/>
          </a:p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5" tooltip="Look up in Thesaurus"/>
              </a:rPr>
              <a:t>sense</a:t>
            </a:r>
            <a:endParaRPr lang="en-US" sz="2400" dirty="0"/>
          </a:p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good reason</a:t>
            </a:r>
            <a:endParaRPr lang="en-US" sz="2400" dirty="0"/>
          </a:p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hlinkClick r:id="rId16" tooltip="Look up in Thesaurus"/>
              </a:rPr>
              <a:t>good sense</a:t>
            </a:r>
            <a:endParaRPr lang="en-US" sz="2400" dirty="0">
              <a:solidFill>
                <a:srgbClr val="404040"/>
              </a:solidFill>
            </a:endParaRPr>
          </a:p>
          <a:p>
            <a:pPr fontAlgn="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hlinkClick r:id="rId17" tooltip="Look up in Thesaurus"/>
              </a:rPr>
              <a:t>sound judgment</a:t>
            </a: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577ED0-8393-44CD-AC1D-24EF01DA7EF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4006516" y="1810215"/>
            <a:ext cx="2123574" cy="1618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2181D8-691C-425D-8109-DECAE52EC59F}"/>
              </a:ext>
            </a:extLst>
          </p:cNvPr>
          <p:cNvCxnSpPr>
            <a:stCxn id="7" idx="1"/>
            <a:endCxn id="10" idx="3"/>
          </p:cNvCxnSpPr>
          <p:nvPr/>
        </p:nvCxnSpPr>
        <p:spPr>
          <a:xfrm flipH="1" flipV="1">
            <a:off x="2737185" y="3119972"/>
            <a:ext cx="2749215" cy="515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63565F-963D-4EF6-9296-358D3A4E2831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6021805" y="3842280"/>
            <a:ext cx="108285" cy="1291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3E859C-5F7C-4B2B-9FA0-3A1C0592049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770521" y="281251"/>
            <a:ext cx="1359568" cy="1278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EF9BC5-FE88-482C-BF97-0B173B052550}"/>
              </a:ext>
            </a:extLst>
          </p:cNvPr>
          <p:cNvCxnSpPr>
            <a:stCxn id="8" idx="3"/>
          </p:cNvCxnSpPr>
          <p:nvPr/>
        </p:nvCxnSpPr>
        <p:spPr>
          <a:xfrm flipV="1">
            <a:off x="4770521" y="807191"/>
            <a:ext cx="1359568" cy="75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9906D8-5601-419B-8560-C1329EE3F529}"/>
              </a:ext>
            </a:extLst>
          </p:cNvPr>
          <p:cNvCxnSpPr>
            <a:stCxn id="8" idx="3"/>
          </p:cNvCxnSpPr>
          <p:nvPr/>
        </p:nvCxnSpPr>
        <p:spPr>
          <a:xfrm flipV="1">
            <a:off x="4770521" y="1321756"/>
            <a:ext cx="1359568" cy="237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14DF6A-7B11-4F69-ACC2-6B0673FD11E4}"/>
              </a:ext>
            </a:extLst>
          </p:cNvPr>
          <p:cNvCxnSpPr>
            <a:stCxn id="8" idx="3"/>
          </p:cNvCxnSpPr>
          <p:nvPr/>
        </p:nvCxnSpPr>
        <p:spPr>
          <a:xfrm>
            <a:off x="4770521" y="1559459"/>
            <a:ext cx="1431760" cy="26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6974BA-7193-437D-8372-331B35DE248C}"/>
              </a:ext>
            </a:extLst>
          </p:cNvPr>
          <p:cNvCxnSpPr>
            <a:stCxn id="8" idx="3"/>
          </p:cNvCxnSpPr>
          <p:nvPr/>
        </p:nvCxnSpPr>
        <p:spPr>
          <a:xfrm>
            <a:off x="4770521" y="1559459"/>
            <a:ext cx="1359568" cy="77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476DE8-C148-4C49-A02F-C9A00381EE3E}"/>
              </a:ext>
            </a:extLst>
          </p:cNvPr>
          <p:cNvCxnSpPr>
            <a:stCxn id="8" idx="3"/>
          </p:cNvCxnSpPr>
          <p:nvPr/>
        </p:nvCxnSpPr>
        <p:spPr>
          <a:xfrm>
            <a:off x="4770521" y="1559459"/>
            <a:ext cx="1431760" cy="130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AC63E5-60F4-4D52-A52A-71CA87B7D3E6}"/>
              </a:ext>
            </a:extLst>
          </p:cNvPr>
          <p:cNvCxnSpPr>
            <a:stCxn id="9" idx="3"/>
          </p:cNvCxnSpPr>
          <p:nvPr/>
        </p:nvCxnSpPr>
        <p:spPr>
          <a:xfrm flipV="1">
            <a:off x="6966284" y="3802019"/>
            <a:ext cx="1179095" cy="1582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79BC76-3C9D-4DD7-AE4B-9B46046CDE51}"/>
              </a:ext>
            </a:extLst>
          </p:cNvPr>
          <p:cNvCxnSpPr>
            <a:stCxn id="9" idx="3"/>
          </p:cNvCxnSpPr>
          <p:nvPr/>
        </p:nvCxnSpPr>
        <p:spPr>
          <a:xfrm flipV="1">
            <a:off x="6966284" y="4319337"/>
            <a:ext cx="1124951" cy="1065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33A6A0-AABE-42B0-8738-178BAAC2CEEF}"/>
              </a:ext>
            </a:extLst>
          </p:cNvPr>
          <p:cNvCxnSpPr>
            <a:stCxn id="9" idx="3"/>
          </p:cNvCxnSpPr>
          <p:nvPr/>
        </p:nvCxnSpPr>
        <p:spPr>
          <a:xfrm flipV="1">
            <a:off x="6966284" y="4836695"/>
            <a:ext cx="1124951" cy="548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51488E-9D71-4C00-BBD3-353D237DCD5D}"/>
              </a:ext>
            </a:extLst>
          </p:cNvPr>
          <p:cNvCxnSpPr>
            <a:stCxn id="9" idx="3"/>
          </p:cNvCxnSpPr>
          <p:nvPr/>
        </p:nvCxnSpPr>
        <p:spPr>
          <a:xfrm>
            <a:off x="6966284" y="5385018"/>
            <a:ext cx="1124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E9A7EF-3E54-4C3A-B9AA-58B48B8F7772}"/>
              </a:ext>
            </a:extLst>
          </p:cNvPr>
          <p:cNvCxnSpPr>
            <a:stCxn id="9" idx="3"/>
          </p:cNvCxnSpPr>
          <p:nvPr/>
        </p:nvCxnSpPr>
        <p:spPr>
          <a:xfrm>
            <a:off x="6966284" y="5385018"/>
            <a:ext cx="1179095" cy="51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CFC164-3DF5-4914-B343-404EDB5A5052}"/>
              </a:ext>
            </a:extLst>
          </p:cNvPr>
          <p:cNvCxnSpPr>
            <a:stCxn id="9" idx="3"/>
          </p:cNvCxnSpPr>
          <p:nvPr/>
        </p:nvCxnSpPr>
        <p:spPr>
          <a:xfrm>
            <a:off x="6966284" y="5385018"/>
            <a:ext cx="1179095" cy="103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9D0FC-06BA-4813-A67F-78324D61F770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60947" cy="43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14C737-69B6-4007-A0BD-FD37CE858964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45909" cy="948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B05872-57F1-4746-B42D-D27C9884330D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60947" cy="1481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A02A98-9F40-4B82-9DBD-8622B3600B4E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54933" cy="201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33F223-91B1-44C1-B2F7-435A897D36E8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45909" cy="252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FB1D8ED-8145-4ED8-B37E-D84C8074BDB5}"/>
              </a:ext>
            </a:extLst>
          </p:cNvPr>
          <p:cNvCxnSpPr>
            <a:stCxn id="10" idx="2"/>
          </p:cNvCxnSpPr>
          <p:nvPr/>
        </p:nvCxnSpPr>
        <p:spPr>
          <a:xfrm>
            <a:off x="1792706" y="3370728"/>
            <a:ext cx="345909" cy="304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94AF906-79C3-4B94-B5C6-E7786360581C}"/>
              </a:ext>
            </a:extLst>
          </p:cNvPr>
          <p:cNvSpPr txBox="1"/>
          <p:nvPr/>
        </p:nvSpPr>
        <p:spPr>
          <a:xfrm>
            <a:off x="962526" y="553453"/>
            <a:ext cx="135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Synonyms of Logic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7800" y="3013615"/>
            <a:ext cx="391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00" u="sng" dirty="0">
                <a:solidFill>
                  <a:srgbClr val="1C7DFF"/>
                </a:solidFill>
                <a:latin typeface="Arial" pitchFamily="34" charset="0"/>
                <a:cs typeface="Arial" pitchFamily="34" charset="0"/>
                <a:hlinkClick r:id="rId18"/>
              </a:rPr>
              <a:t>form</a:t>
            </a:r>
            <a:r>
              <a:rPr lang="en-US" altLang="en-US" sz="11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 of deductive reasoning consisting of a major premise, a minor premise, and a conclusion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6152592" y="2465718"/>
            <a:ext cx="394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the process of logical reasoning or rational thought.</a:t>
            </a:r>
          </a:p>
        </p:txBody>
      </p:sp>
    </p:spTree>
    <p:extLst>
      <p:ext uri="{BB962C8B-B14F-4D97-AF65-F5344CB8AC3E}">
        <p14:creationId xmlns:p14="http://schemas.microsoft.com/office/powerpoint/2010/main" val="3170985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304A7-2D7A-458A-92E7-3D73DBC005B2}"/>
              </a:ext>
            </a:extLst>
          </p:cNvPr>
          <p:cNvSpPr/>
          <p:nvPr/>
        </p:nvSpPr>
        <p:spPr>
          <a:xfrm>
            <a:off x="1459832" y="524264"/>
            <a:ext cx="535660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Soundness of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098960"/>
                  </p:ext>
                </p:extLst>
              </p:nvPr>
            </p:nvGraphicFramePr>
            <p:xfrm>
              <a:off x="1564105" y="1961150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380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rgbClr val="4B2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B21FD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098960"/>
                  </p:ext>
                </p:extLst>
              </p:nvPr>
            </p:nvGraphicFramePr>
            <p:xfrm>
              <a:off x="1564105" y="1961150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90110" r="-667" b="-3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192222" r="-667" b="-2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289011" r="-667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393333" r="-667" b="-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EA817C-1D6E-4F9A-A985-5FECC6AEE410}"/>
              </a:ext>
            </a:extLst>
          </p:cNvPr>
          <p:cNvSpPr/>
          <p:nvPr/>
        </p:nvSpPr>
        <p:spPr>
          <a:xfrm>
            <a:off x="1459832" y="1170595"/>
            <a:ext cx="8173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validity of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classical two-valued logic can be clearly demonstrated by use of a truth table. (Mode that affirms by affirming)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A8E7D-1A99-41C0-B264-82560B3A5E1E}"/>
              </a:ext>
            </a:extLst>
          </p:cNvPr>
          <p:cNvSpPr/>
          <p:nvPr/>
        </p:nvSpPr>
        <p:spPr>
          <a:xfrm>
            <a:off x="1564105" y="4650908"/>
            <a:ext cx="7688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instances of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ponens,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as premises that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 and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true. Only one line of the truth table—</a:t>
            </a: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—satisfies these two conditions (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On this line,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also true. Therefore, whenever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 and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true,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must also be true.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		If today is July the Fourth, then we celebrate.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Today is July the Fourth.</a:t>
            </a:r>
          </a:p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Therefore, we celebrate.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28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DADD63-298A-431A-BDE0-8BCC0EFAD29F}"/>
              </a:ext>
            </a:extLst>
          </p:cNvPr>
          <p:cNvSpPr/>
          <p:nvPr/>
        </p:nvSpPr>
        <p:spPr>
          <a:xfrm>
            <a:off x="850643" y="497154"/>
            <a:ext cx="322069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C1912-B820-45A0-91F7-ECD99E4E2C5D}"/>
              </a:ext>
            </a:extLst>
          </p:cNvPr>
          <p:cNvSpPr/>
          <p:nvPr/>
        </p:nvSpPr>
        <p:spPr>
          <a:xfrm>
            <a:off x="1093676" y="501135"/>
            <a:ext cx="252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</a:rPr>
              <a:t>Modus tollens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6DF51-5AB2-48E6-98CF-9F3F25753C37}"/>
              </a:ext>
            </a:extLst>
          </p:cNvPr>
          <p:cNvSpPr/>
          <p:nvPr/>
        </p:nvSpPr>
        <p:spPr>
          <a:xfrm>
            <a:off x="1093676" y="1089891"/>
            <a:ext cx="85860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 propositional logic,  </a:t>
            </a:r>
            <a:r>
              <a:rPr lang="en-US" sz="2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tollens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denying the consequent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 argument form and a rule of inference – mode that denies by denying.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a conditional statement and the negation of its consequent are given to be true, the negation of its antecedent may be validly inferred.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modus tollens rule can be stated formally as: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	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stands for the statement “A implies B”,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stands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“it is not the case that B” (or in brief “not B”). Then whenever </a:t>
            </a:r>
          </a:p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B” each appears by themselves as a line of a proof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A” can validly be placed on a subsequent line.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inference rule modus tollens validates the inference from A implies B and the contradictory of B to the contradictory of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A9EDCF-9AC5-4883-BB33-480D34F56411}"/>
                  </a:ext>
                </a:extLst>
              </p:cNvPr>
              <p:cNvSpPr txBox="1"/>
              <p:nvPr/>
            </p:nvSpPr>
            <p:spPr>
              <a:xfrm>
                <a:off x="7892383" y="3354647"/>
                <a:ext cx="1986741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Q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Q</a:t>
                </a:r>
              </a:p>
              <a:p>
                <a:r>
                  <a:rPr lang="en-US" dirty="0"/>
                  <a:t>Therefore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P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A9EDCF-9AC5-4883-BB33-480D34F5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83" y="3354647"/>
                <a:ext cx="1986741" cy="923330"/>
              </a:xfrm>
              <a:prstGeom prst="rect">
                <a:avLst/>
              </a:prstGeom>
              <a:blipFill>
                <a:blip r:embed="rId2"/>
                <a:stretch>
                  <a:fillRect l="-2439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99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304A7-2D7A-458A-92E7-3D73DBC005B2}"/>
              </a:ext>
            </a:extLst>
          </p:cNvPr>
          <p:cNvSpPr/>
          <p:nvPr/>
        </p:nvSpPr>
        <p:spPr>
          <a:xfrm>
            <a:off x="1459832" y="524264"/>
            <a:ext cx="69662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Soundness of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497707"/>
                  </p:ext>
                </p:extLst>
              </p:nvPr>
            </p:nvGraphicFramePr>
            <p:xfrm>
              <a:off x="1564105" y="2057402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3809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trike="noStrike" kern="1200" baseline="0" dirty="0" smtClean="0">
                                    <a:solidFill>
                                      <a:srgbClr val="4B2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B21FD"/>
                            </a:solidFill>
                            <a:latin typeface="Agency FB" panose="020B0503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C1A10F8-1D0D-455F-A3E1-BAC51045A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497707"/>
                  </p:ext>
                </p:extLst>
              </p:nvPr>
            </p:nvGraphicFramePr>
            <p:xfrm>
              <a:off x="1564105" y="2057402"/>
              <a:ext cx="7315200" cy="2657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5872836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69742418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35945465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151675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A → B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b="1" i="0" u="none" strike="noStrike" baseline="0" dirty="0">
                              <a:solidFill>
                                <a:schemeClr val="tx1"/>
                              </a:solidFill>
                              <a:latin typeface="TimesNewRomanPS-BoldMT"/>
                            </a:rPr>
                            <a:t>OK?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878680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90110" r="-667" b="-321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6766565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192222" r="-667" b="-2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491692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289011" r="-667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924909"/>
                      </a:ext>
                    </a:extLst>
                  </a:tr>
                  <a:tr h="549974"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B21FD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67" t="-393333" r="-667" b="-2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23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EA817C-1D6E-4F9A-A985-5FECC6AEE410}"/>
              </a:ext>
            </a:extLst>
          </p:cNvPr>
          <p:cNvSpPr/>
          <p:nvPr/>
        </p:nvSpPr>
        <p:spPr>
          <a:xfrm>
            <a:off x="1459832" y="1247789"/>
            <a:ext cx="817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validity of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modus tollens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in classical two-valued logic can be clearly demonstrated by use of a truth table. (Mode that denies by denying)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A8E7D-1A99-41C0-B264-82560B3A5E1E}"/>
              </a:ext>
            </a:extLst>
          </p:cNvPr>
          <p:cNvSpPr/>
          <p:nvPr/>
        </p:nvSpPr>
        <p:spPr>
          <a:xfrm>
            <a:off x="1459832" y="4734342"/>
            <a:ext cx="76881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instances of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modus tollens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we assume as premises that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true and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false. Only one line of the truth table—</a:t>
            </a:r>
            <a:r>
              <a:rPr lang="en-US" dirty="0">
                <a:solidFill>
                  <a:srgbClr val="4B21FD"/>
                </a:solidFill>
                <a:latin typeface="Arial" panose="020B0604020202020204" pitchFamily="34" charset="0"/>
              </a:rPr>
              <a:t>the fourth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—satisfies these two conditions (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and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). In this line,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also false. Therefore, whenever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→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true and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true,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must also be false.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Example:	</a:t>
            </a: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dog detects an intruder, the dog will bark.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 dog did not bark.</a:t>
            </a:r>
          </a:p>
          <a:p>
            <a:pPr lvl="1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Therefore, no intruder was detected by the dog.</a:t>
            </a:r>
          </a:p>
        </p:txBody>
      </p:sp>
    </p:spTree>
    <p:extLst>
      <p:ext uri="{BB962C8B-B14F-4D97-AF65-F5344CB8AC3E}">
        <p14:creationId xmlns:p14="http://schemas.microsoft.com/office/powerpoint/2010/main" val="3990633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09893" y="537228"/>
            <a:ext cx="19567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Resolution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82841" y="1720840"/>
            <a:ext cx="85905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valid inference rule producing a new clause implied by two clauses containing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literal is an atomic symbol or its negation, i.e., P,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Amazingly, this is the only interference rule you need to build a sound and complete theorem prover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proof by contradiction and usually called resolution refutation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rule was discovered by Alan Robinson (CS, U. of Syracuse) in the mid 60s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0119C-38A0-41A6-9B87-8ED5DC33AEF8}"/>
              </a:ext>
            </a:extLst>
          </p:cNvPr>
          <p:cNvSpPr/>
          <p:nvPr/>
        </p:nvSpPr>
        <p:spPr>
          <a:xfrm>
            <a:off x="3095107" y="528870"/>
            <a:ext cx="77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					PREMISE 			CONCLUSION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Resolution 	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			A</a:t>
            </a:r>
          </a:p>
          <a:p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		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	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73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09893" y="53722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34715" y="1351508"/>
            <a:ext cx="85905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KB is actually a set of sentences all of which are true, i.e., a conjunction of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resolution, put KB into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(CNF), where each sentence written as a disjunction of (one or more) literals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KB: [P ⇒ Q , Q ⇒ R ∧ S]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in CNF: [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 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∨ R 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∨ S]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KB(1) and KB(2) producing: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KB(1) and KB(3) producing: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KB: [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 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∨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∨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 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S]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E9D10-E031-4CE7-BE70-8A44A6AFE271}"/>
              </a:ext>
            </a:extLst>
          </p:cNvPr>
          <p:cNvSpPr/>
          <p:nvPr/>
        </p:nvSpPr>
        <p:spPr>
          <a:xfrm>
            <a:off x="5053263" y="721894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4FC85-94B7-446D-BABE-D8B539017435}"/>
              </a:ext>
            </a:extLst>
          </p:cNvPr>
          <p:cNvSpPr/>
          <p:nvPr/>
        </p:nvSpPr>
        <p:spPr>
          <a:xfrm>
            <a:off x="1034715" y="5490489"/>
            <a:ext cx="5486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Tautologies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⇒ B)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∨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∨ (B ∧ C))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∨ B) ∧ (A ∨ C)</a:t>
            </a:r>
          </a:p>
        </p:txBody>
      </p:sp>
    </p:spTree>
    <p:extLst>
      <p:ext uri="{BB962C8B-B14F-4D97-AF65-F5344CB8AC3E}">
        <p14:creationId xmlns:p14="http://schemas.microsoft.com/office/powerpoint/2010/main" val="4147085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0514-77D3-4E6E-9676-B12088D399EE}"/>
              </a:ext>
            </a:extLst>
          </p:cNvPr>
          <p:cNvSpPr/>
          <p:nvPr/>
        </p:nvSpPr>
        <p:spPr>
          <a:xfrm>
            <a:off x="933956" y="398728"/>
            <a:ext cx="3387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Theorem Proving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C5768-8C9D-4757-8A36-596B88FBCEF5}"/>
              </a:ext>
            </a:extLst>
          </p:cNvPr>
          <p:cNvSpPr/>
          <p:nvPr/>
        </p:nvSpPr>
        <p:spPr>
          <a:xfrm>
            <a:off x="1046747" y="1544013"/>
            <a:ext cx="939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of sentences, where each is a premise or is derived from earlier sentences in the proof by an inference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sentence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goal or query) that we want to 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for the “weather problem”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			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premise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“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Lisa 	premise 					“If it’s humid, it’s hot”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			modus ponens(1,2) 		“It’s hot”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(Lisa 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⇒ R 	premise 	“If it’s hot &amp; humid, it’s raining”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and introduction(1,3) 		“It’s hot and humid”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				modus ponens(4,5) 		“It’s raining”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E9D10-E031-4CE7-BE70-8A44A6AFE271}"/>
              </a:ext>
            </a:extLst>
          </p:cNvPr>
          <p:cNvSpPr/>
          <p:nvPr/>
        </p:nvSpPr>
        <p:spPr>
          <a:xfrm>
            <a:off x="5053263" y="721894"/>
            <a:ext cx="2084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249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58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6316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Entailment in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18937" y="1879697"/>
                <a:ext cx="9156031" cy="3098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sentences and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sentence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write</a:t>
                </a:r>
              </a:p>
              <a:p>
                <a:r>
                  <a:rPr lang="en-US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every interpretation that makes all sentences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 makes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read as “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or “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logically follows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37" y="1879697"/>
                <a:ext cx="9156031" cy="3098605"/>
              </a:xfrm>
              <a:prstGeom prst="rect">
                <a:avLst/>
              </a:prstGeom>
              <a:blipFill>
                <a:blip r:embed="rId2"/>
                <a:stretch>
                  <a:fillRect l="-1065" t="-1572" b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833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6316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Entailment in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18937" y="1879697"/>
                <a:ext cx="9156031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Entailment: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entailed by KB (set sentences)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no logically possible world where Q is false while all the sentences in KB are true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stated positively, Q is entailed by KB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conclusion is true in every logically possible world in which all the premises in KB are true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37" y="1879697"/>
                <a:ext cx="9156031" cy="2985433"/>
              </a:xfrm>
              <a:prstGeom prst="rect">
                <a:avLst/>
              </a:prstGeom>
              <a:blipFill>
                <a:blip r:embed="rId2"/>
                <a:stretch>
                  <a:fillRect l="-932" t="-1633" r="-266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09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6316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Entailment in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034716" y="1542813"/>
                <a:ext cx="9156031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{A, A ⇒ B} 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{A} 	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B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{A, B} 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∧ B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{} 		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{A} 			|</a:t>
                </a:r>
                <a:r>
                  <a:rPr lang="en-US" sz="2400" dirty="0">
                    <a:latin typeface="Aharoni" panose="020B0604020202020204" pitchFamily="2" charset="-79"/>
                    <a:cs typeface="Aharoni" panose="020B0604020202020204" pitchFamily="2" charset="-79"/>
                  </a:rPr>
                  <a:t>≠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A} 		|</a:t>
                </a:r>
                <a:r>
                  <a:rPr lang="en-US" sz="2400" dirty="0">
                    <a:latin typeface="Aharoni" panose="020B0604020202020204" pitchFamily="2" charset="-79"/>
                    <a:cs typeface="Aharoni" panose="020B0604020202020204" pitchFamily="2" charset="-79"/>
                  </a:rPr>
                  <a:t>≠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16" y="1542813"/>
                <a:ext cx="9156031" cy="4893647"/>
              </a:xfrm>
              <a:prstGeom prst="rect">
                <a:avLst/>
              </a:prstGeom>
              <a:blipFill>
                <a:blip r:embed="rId2"/>
                <a:stretch>
                  <a:fillRect l="-1065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17FE2-8DEF-4C4A-84E4-EDCA3FB14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48285"/>
              </p:ext>
            </p:extLst>
          </p:nvPr>
        </p:nvGraphicFramePr>
        <p:xfrm>
          <a:off x="1660700" y="4453202"/>
          <a:ext cx="827738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83">
                  <a:extLst>
                    <a:ext uri="{9D8B030D-6E8A-4147-A177-3AD203B41FA5}">
                      <a16:colId xmlns:a16="http://schemas.microsoft.com/office/drawing/2014/main" val="4011423858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847068995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1930643658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1669243880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375434555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2364334833"/>
                    </a:ext>
                  </a:extLst>
                </a:gridCol>
                <a:gridCol w="1182483">
                  <a:extLst>
                    <a:ext uri="{9D8B030D-6E8A-4147-A177-3AD203B41FA5}">
                      <a16:colId xmlns:a16="http://schemas.microsoft.com/office/drawing/2014/main" val="1982249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⇒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∨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∧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∨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8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2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6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9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0BD895-5AA7-4CA5-88A6-72581A35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926" y="365126"/>
            <a:ext cx="8814493" cy="9824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Logic in general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1BF73EA-0A79-4BC0-BA7D-CF82C54B3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4813" y="1347537"/>
            <a:ext cx="9464040" cy="49329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formal languages for representing information such that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conclusions can be drawn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defines the sentences in the language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 the "meaning" of sentences;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i.e., define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sentence in a world</a:t>
            </a:r>
          </a:p>
          <a:p>
            <a:pPr marL="411480" lvl="1" indent="0">
              <a:lnSpc>
                <a:spcPct val="90000"/>
              </a:lnSpc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e.g., the language of arithmetic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x+2 ≥ y is a sentence; x2+y &gt; {} is not a sentence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x+2 ≥ y is true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number x+2 is no less than the number y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x+2 ≥ y is true in a world where x = 7, y = 1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x+2 ≥ y is false in a world where x = 0, y = 6</a:t>
            </a:r>
          </a:p>
        </p:txBody>
      </p:sp>
    </p:spTree>
    <p:extLst>
      <p:ext uri="{BB962C8B-B14F-4D97-AF65-F5344CB8AC3E}">
        <p14:creationId xmlns:p14="http://schemas.microsoft.com/office/powerpoint/2010/main" val="2417388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474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Properties of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3" y="1879697"/>
                <a:ext cx="934853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(inclusion property of PL)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⊇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(monotonicity of PL)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valid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}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(also written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unsatisfiable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set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∪ {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is unsatisfiable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3" y="1879697"/>
                <a:ext cx="9348536" cy="2862322"/>
              </a:xfrm>
              <a:prstGeom prst="rect">
                <a:avLst/>
              </a:prstGeom>
              <a:blipFill>
                <a:blip r:embed="rId2"/>
                <a:stretch>
                  <a:fillRect l="-1369" t="-2340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380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332268"/>
                <a:ext cx="934853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logically equivalent, written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•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 every interpretation assigns the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same Boolean value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•    Implication and equivalence (⇒, ⇔), which are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syntactical entities, are intimately related to entailment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and logical equivalence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≡), which are </a:t>
                </a:r>
                <a:r>
                  <a:rPr lang="en-US" sz="2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semantical </a:t>
                </a:r>
              </a:p>
              <a:p>
                <a:r>
                  <a:rPr lang="en-US" sz="2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notions: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332268"/>
                <a:ext cx="9348536" cy="5262979"/>
              </a:xfrm>
              <a:prstGeom prst="rect">
                <a:avLst/>
              </a:prstGeom>
              <a:blipFill>
                <a:blip r:embed="rId2"/>
                <a:stretch>
                  <a:fillRect l="-1369" t="-1275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89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6372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Properties of 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332268"/>
                <a:ext cx="9348536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commutative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associative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mutually distributive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∨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related by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DeMorgan’s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Laws)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≡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≡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332268"/>
                <a:ext cx="9348536" cy="4493538"/>
              </a:xfrm>
              <a:prstGeom prst="rect">
                <a:avLst/>
              </a:prstGeom>
              <a:blipFill>
                <a:blip r:embed="rId2"/>
                <a:stretch>
                  <a:fillRect l="-1173" t="-1493" b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90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6372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Properties of 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741342"/>
                <a:ext cx="9348536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⇒, and ⇔ are actually redundant: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≡ 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≡ 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keep them all mainly for convenience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  Use the truth tables to verify all the logical  				             equivalences seen so far.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741342"/>
                <a:ext cx="9348536" cy="4401205"/>
              </a:xfrm>
              <a:prstGeom prst="rect">
                <a:avLst/>
              </a:prstGeom>
              <a:blipFill>
                <a:blip r:embed="rId2"/>
                <a:stretch>
                  <a:fillRect l="-1369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6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EBC37D-20AC-4879-BFC2-853A9749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0"/>
            <a:ext cx="9464040" cy="89819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769B3E5-11B0-451C-82A9-565DEAD5279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98759" y="898190"/>
                <a:ext cx="9893567" cy="545180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are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logically equivalent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 in same models: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α ≡ ß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</p:txBody>
          </p:sp>
        </mc:Choice>
        <mc:Fallback xmlns="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769B3E5-11B0-451C-82A9-565DEAD52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759" y="898190"/>
                <a:ext cx="9893567" cy="5451809"/>
              </a:xfrm>
              <a:blipFill>
                <a:blip r:embed="rId2"/>
                <a:stretch>
                  <a:fillRect l="-801" t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6" name="Picture 4">
            <a:extLst>
              <a:ext uri="{FF2B5EF4-FFF2-40B4-BE49-F238E27FC236}">
                <a16:creationId xmlns:a16="http://schemas.microsoft.com/office/drawing/2014/main" id="{7F2339A4-7779-4567-97C3-2267CA6A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2026533" y="1925053"/>
            <a:ext cx="8336266" cy="44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62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EBC37D-20AC-4879-BFC2-853A9749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0"/>
            <a:ext cx="9464040" cy="89819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 (?)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769B3E5-11B0-451C-82A9-565DEAD52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8759" y="813969"/>
            <a:ext cx="9893567" cy="5451809"/>
          </a:xfrm>
        </p:spPr>
        <p:txBody>
          <a:bodyPr>
            <a:normAutofit/>
          </a:bodyPr>
          <a:lstStyle/>
          <a:p>
            <a:pPr marL="396875" indent="-396875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sentences p an q are logically equivalent 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is a tautology</a:t>
            </a:r>
          </a:p>
          <a:p>
            <a:pPr marL="396875" indent="-396875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therefore p and q have the same truth value for all truth assignments)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F2339A4-7779-4567-97C3-2267CA6A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2110754" y="2433054"/>
            <a:ext cx="8336266" cy="44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75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Inference Systems for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741342"/>
                <a:ext cx="9348536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system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PL is a procedure that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of sentences and a sentence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reply “yes”, “no”, or run forever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replies positively to input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we say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(or,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write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8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Intuitively,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such that it replies “yes” on input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fact entailed 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741342"/>
                <a:ext cx="9348536" cy="4401205"/>
              </a:xfrm>
              <a:prstGeom prst="rect">
                <a:avLst/>
              </a:prstGeom>
              <a:blipFill>
                <a:blip r:embed="rId2"/>
                <a:stretch>
                  <a:fillRect l="-1369" t="-1524" r="-652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5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320662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All These Fancy Symbols!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368363"/>
                <a:ext cx="9348536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⇒ C is a sentence, a bunch of symbols manipulated by an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is a mathematical abbreviation standing for the statement: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“every interpretation that makes A ∧ B true, makes C also true”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is a mathematical abbreviation standing for the statement: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“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derives C from A ∧ B”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other words,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is a formal symbol of the logic, which is used by the inference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shorthand we use to talk about the meaning of formal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shorthand we use to talk about the output of the inference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368363"/>
                <a:ext cx="9348536" cy="5324535"/>
              </a:xfrm>
              <a:prstGeom prst="rect">
                <a:avLst/>
              </a:prstGeom>
              <a:blipFill>
                <a:blip r:embed="rId2"/>
                <a:stretch>
                  <a:fillRect l="-1043" t="-915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047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All These Fancy Symbols!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812132" y="1490008"/>
                <a:ext cx="934853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connective ⇒ and the shorthand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related as follows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sentence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⇒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valid (always true) if and only if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A ⇒ (A ∨ B) is valid and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2" y="1490008"/>
                <a:ext cx="9348536" cy="2677656"/>
              </a:xfrm>
              <a:prstGeom prst="rect">
                <a:avLst/>
              </a:prstGeom>
              <a:blipFill>
                <a:blip r:embed="rId2"/>
                <a:stretch>
                  <a:fillRect l="-978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42CD63-635F-4C54-8AFF-4FBBBB5CA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68280"/>
              </p:ext>
            </p:extLst>
          </p:nvPr>
        </p:nvGraphicFramePr>
        <p:xfrm>
          <a:off x="1179095" y="3826042"/>
          <a:ext cx="837397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69">
                  <a:extLst>
                    <a:ext uri="{9D8B030D-6E8A-4147-A177-3AD203B41FA5}">
                      <a16:colId xmlns:a16="http://schemas.microsoft.com/office/drawing/2014/main" val="4011423858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847068995"/>
                    </a:ext>
                  </a:extLst>
                </a:gridCol>
                <a:gridCol w="1359568">
                  <a:extLst>
                    <a:ext uri="{9D8B030D-6E8A-4147-A177-3AD203B41FA5}">
                      <a16:colId xmlns:a16="http://schemas.microsoft.com/office/drawing/2014/main" val="1930643658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1669243880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375434555"/>
                    </a:ext>
                  </a:extLst>
                </a:gridCol>
                <a:gridCol w="1852862">
                  <a:extLst>
                    <a:ext uri="{9D8B030D-6E8A-4147-A177-3AD203B41FA5}">
                      <a16:colId xmlns:a16="http://schemas.microsoft.com/office/drawing/2014/main" val="1982249237"/>
                    </a:ext>
                  </a:extLst>
                </a:gridCol>
              </a:tblGrid>
              <a:tr h="3949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⇒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∨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⇒ (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∨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8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2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6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407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All These Fancy Symbols!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693216"/>
                <a:ext cx="9348536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shorthands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⊢</a:t>
                </a:r>
                <a:r>
                  <a:rPr lang="en-US" sz="28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related as follows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sound inference system can derive only sentences that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8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complete inference system can derive all sentences that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8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693216"/>
                <a:ext cx="9348536" cy="4401205"/>
              </a:xfrm>
              <a:prstGeom prst="rect">
                <a:avLst/>
              </a:prstGeom>
              <a:blipFill>
                <a:blip r:embed="rId2"/>
                <a:stretch>
                  <a:fillRect l="-1369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45C91A-FE67-42AE-AA4B-366F84BAC54C}"/>
              </a:ext>
            </a:extLst>
          </p:cNvPr>
          <p:cNvSpPr/>
          <p:nvPr/>
        </p:nvSpPr>
        <p:spPr>
          <a:xfrm>
            <a:off x="925975" y="621001"/>
            <a:ext cx="95606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 have, impose, or require as a necessary accompaniment or consequence: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66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investment entailed a high risk.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proposition </a:t>
            </a:r>
            <a:r>
              <a:rPr lang="en-US" sz="20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 is a rose</a:t>
            </a:r>
            <a:r>
              <a:rPr lang="en-US" sz="2000" b="1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entails the proposition </a:t>
            </a:r>
            <a:r>
              <a:rPr lang="en-US" sz="20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 is a flower</a:t>
            </a:r>
            <a:r>
              <a:rPr lang="en-US" sz="2000" b="1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because all roses     are flowers.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1" dirty="0">
              <a:solidFill>
                <a:srgbClr val="966A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(Logic) the act of entailing or the condition of being entailed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(Philosophy)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relationship between propositions such that one must be true if the others are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proposition whose truth depends on such a relationship.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 that is inferred (deduced or entailed or implied);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"his resignation had political implications"   - implication, deduction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synonyms are illation, inference -</a:t>
            </a:r>
          </a:p>
          <a:p>
            <a:pPr marL="341313" indent="-34131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 reasoning involved in drawing a conclusion or making a logical judgment on the      basis of circumstantial evidence and prior conclusions rather than on the basis of direct observation</a:t>
            </a:r>
          </a:p>
        </p:txBody>
      </p:sp>
    </p:spTree>
    <p:extLst>
      <p:ext uri="{BB962C8B-B14F-4D97-AF65-F5344CB8AC3E}">
        <p14:creationId xmlns:p14="http://schemas.microsoft.com/office/powerpoint/2010/main" val="2326191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854243" y="272535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Entailment and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98620" y="1376067"/>
                <a:ext cx="938463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Entailment: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entailed by KB (set sentences)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no logically possible world where Q is false while all the sentences in KB are true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stated positively, Q is entailed by KB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conclusion is true in every logically possible world in which all the premises in KB are true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Derivation: 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derive Q from KB if there’s a proof consisting of a sequence of valid inference steps starting from the premises in KB and resulting in Q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20" y="1376067"/>
                <a:ext cx="9384632" cy="4401205"/>
              </a:xfrm>
              <a:prstGeom prst="rect">
                <a:avLst/>
              </a:prstGeom>
              <a:blipFill>
                <a:blip r:embed="rId2"/>
                <a:stretch>
                  <a:fillRect l="-910" t="-1108" r="-1170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012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820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Inference systems for PL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80AB8-945E-4C59-8639-EA1DB8B31109}"/>
              </a:ext>
            </a:extLst>
          </p:cNvPr>
          <p:cNvSpPr/>
          <p:nvPr/>
        </p:nvSpPr>
        <p:spPr>
          <a:xfrm>
            <a:off x="926432" y="1693216"/>
            <a:ext cx="9348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(roughly) two kinds: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Rule-based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Sound generation of new sentences from old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inference rule applications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Can use inference rules as operators as in a standard search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procedures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Typically require translation of sentences into some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form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Model-based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Truth table enumeration (always exponential in n)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Improved backtracking, e.g., Davis–Putnam–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–Loveland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Heuristic search in model space (incomplete)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e.g., min-conflicts-like hill-climbing algorithms</a:t>
            </a:r>
          </a:p>
        </p:txBody>
      </p:sp>
    </p:spTree>
    <p:extLst>
      <p:ext uri="{BB962C8B-B14F-4D97-AF65-F5344CB8AC3E}">
        <p14:creationId xmlns:p14="http://schemas.microsoft.com/office/powerpoint/2010/main" val="4137655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9464040" cy="8380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Inference by Truth Tables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70020" y="1780674"/>
                <a:ext cx="9448399" cy="23581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proof system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specified as follows: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⊢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all the values in the truth table of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baseline="-25000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true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020" y="1780674"/>
                <a:ext cx="9448399" cy="2358189"/>
              </a:xfrm>
              <a:blipFill>
                <a:blip r:embed="rId2"/>
                <a:stretch>
                  <a:fillRect l="-1290" t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523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-26151"/>
            <a:ext cx="9464040" cy="94055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Inference by 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46096" y="914401"/>
                <a:ext cx="10062009" cy="581125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truth-tables-based inference system is sound: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⊢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implies truth table of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true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implies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valid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implies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implies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implies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It is also complete (exercise: prove it)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Its time complexity is O(2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n is the number of propositional variables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We cannot hope to do better in general because the dual problem: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determining the satisfiability of a sentence, is NP-complete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However, really hard cases of propositional inference are somewhat rare in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practice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096" y="914401"/>
                <a:ext cx="10062009" cy="5811252"/>
              </a:xfrm>
              <a:blipFill>
                <a:blip r:embed="rId2"/>
                <a:stretch>
                  <a:fillRect l="-969" t="-1469" r="-909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10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DB18D2-B4D2-47EF-A6E6-02270E7D0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766" y="1"/>
            <a:ext cx="9464040" cy="10574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Truth tables for inference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F9BFE14A-EDE6-4F27-9892-375FC594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32292"/>
          <a:stretch>
            <a:fillRect/>
          </a:stretch>
        </p:blipFill>
        <p:spPr bwMode="auto">
          <a:xfrm>
            <a:off x="1052765" y="1287378"/>
            <a:ext cx="9474423" cy="487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59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18255"/>
            <a:ext cx="9464040" cy="94853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Inference by enumeration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62709A-1CD9-497F-9D02-28F4528CBA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463" y="966794"/>
            <a:ext cx="9424336" cy="57588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enumeration of all models is sound and complete 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symbols, time complexity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O(2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space complexity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894E145-8516-4D0B-9BCA-86CF03E5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5417" r="781" b="19792"/>
          <a:stretch>
            <a:fillRect/>
          </a:stretch>
        </p:blipFill>
        <p:spPr bwMode="auto">
          <a:xfrm>
            <a:off x="1283681" y="1479885"/>
            <a:ext cx="9299007" cy="4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729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-2615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Rule-Based Inference in PL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truth-tables-based inference system is sound: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⊢</a:t>
                </a:r>
                <a14:m>
                  <m:oMath xmlns:m="http://schemas.openxmlformats.org/officeDocument/2006/math"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implies truth table of 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true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inference system in Propositional Logic can also be specified as a set </a:t>
                </a:r>
                <a:r>
                  <a:rPr lang="en-US" sz="26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inference (or derivation) rules</a:t>
                </a:r>
              </a:p>
              <a:p>
                <a:pPr marL="1263650" indent="-385763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Each rule is just a pattern premises/conclusion</a:t>
                </a:r>
              </a:p>
              <a:p>
                <a:pPr marL="1263650" indent="-385763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rule applies to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derives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</a:p>
              <a:p>
                <a:pPr marL="1768475" indent="-385763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some of the sentences in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match with the premises of the   </a:t>
                </a:r>
              </a:p>
              <a:p>
                <a:pPr marL="1768475" indent="-385763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rule, and</a:t>
                </a:r>
              </a:p>
              <a:p>
                <a:pPr marL="1768475" indent="-385763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matches with the conclusion</a:t>
                </a:r>
              </a:p>
              <a:p>
                <a:pPr marL="1263650" indent="-385763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rule is sound it the set of its premises entails its conclusion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  <a:blipFill>
                <a:blip r:embed="rId2"/>
                <a:stretch>
                  <a:fillRect l="-1090" t="-1870" r="-1030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541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-2615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Some Inference Rules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And-Introduction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And-Elimination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Or-Introduction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  <a:blipFill>
                <a:blip r:embed="rId2"/>
                <a:stretch>
                  <a:fillRect l="-1030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19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-2615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Some Inference Rules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Implication-Elimination (aka Modus Ponens)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Unit Resolution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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Resolution 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or,   equivalently,	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8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	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   </m:t>
                    </m:r>
                    <m:r>
                      <m:rPr>
                        <m:nor/>
                      </m:rPr>
                      <a: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  <a:blipFill>
                <a:blip r:embed="rId2"/>
                <a:stretch>
                  <a:fillRect l="-1090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715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-2615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Some Inference Rules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Double-Negation-Elimination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       </a:t>
                </a:r>
                <a14:m>
                  <m:oMath xmlns:m="http://schemas.openxmlformats.org/officeDocument/2006/math">
                    <m: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</m:t>
                    </m:r>
                    <m:r>
                      <m:rPr>
                        <m:nor/>
                      </m:rPr>
                      <a:rPr lang="en-US" altLang="en-US" sz="2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</m:t>
                    </m:r>
                    <m:r>
                      <a:rPr lang="en-US" sz="26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u="sng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b="0" u="sng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False-Introduction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   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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  <m:r>
                      <a:rPr lang="en-US" sz="2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    </a:t>
                </a:r>
                <a14:m>
                  <m:oMath xmlns:m="http://schemas.openxmlformats.org/officeDocument/2006/math">
                    <m:r>
                      <a:rPr lang="en-US" sz="2600" b="0" i="0" u="sng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600" b="0" i="0" u="sng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  <a:blipFill>
                <a:blip r:embed="rId2"/>
                <a:stretch>
                  <a:fillRect l="-1090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1CFE92-4B3D-491B-8C97-71FD6DB1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822" y="0"/>
            <a:ext cx="9464040" cy="110272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A4C6E655-3B92-421D-B506-C44DE33858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2822" y="1102726"/>
                <a:ext cx="9464040" cy="554114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that one thing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follows from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another:</a:t>
                </a:r>
              </a:p>
              <a:p>
                <a:pPr marL="457200" indent="-45720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ctr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  <a:p>
                <a:pPr marL="457200" indent="-45720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base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α,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(KB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if and only if α is true in all worlds where 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</a:t>
                </a:r>
              </a:p>
              <a:p>
                <a:pPr lvl="4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63650" lvl="1" indent="-34925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the KB containing “the Giants won” and “the Reds won”  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entails “Either the Giants won or the Reds won”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63650" lvl="1" indent="-34925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x + y = 4 entails  4 = x + y; 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It also entails x + y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≮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and x + y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≯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  <a:p>
                <a:pPr marL="914400" lvl="1" indent="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63650" lvl="1" indent="-34925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 is a relationship between sentences (i.e.,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is based on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semantics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C6E655-3B92-421D-B506-C44DE3385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22" y="1102726"/>
                <a:ext cx="9464040" cy="5541142"/>
              </a:xfrm>
              <a:blipFill rotWithShape="1">
                <a:blip r:embed="rId2"/>
                <a:stretch>
                  <a:fillRect l="-837" t="-2200" r="-1030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169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763" y="0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Inference by Proof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48143" y="953616"/>
                <a:ext cx="9792858" cy="52355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an 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we can derive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applying the rules of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repeatedly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its derived sentences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 	a proof of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{(P ∨ H) ∧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H}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∨ H)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assumption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H 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-elimination applied to (1)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3.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-elimination applied to (1)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unit resolution applied to (2),(3)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represent a proof more visually as a proof tree: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∨ H) ∧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∨ H) ∧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∨ H			         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     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P    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143" y="953616"/>
                <a:ext cx="9792858" cy="5235518"/>
              </a:xfrm>
              <a:blipFill>
                <a:blip r:embed="rId2"/>
                <a:stretch>
                  <a:fillRect l="-996" t="-1630" r="-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99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896" y="177800"/>
            <a:ext cx="9464040" cy="812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Rule-Based Inference in Propositional Logic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7343" y="1478549"/>
                <a:ext cx="9154023" cy="39485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precisely, 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 if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   there is a rule in R that applies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produces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3.    there is a proof of each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 and a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 rule that applies to {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and produces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inference system R is specified as follows: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R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343" y="1478549"/>
                <a:ext cx="9154023" cy="3948584"/>
              </a:xfrm>
              <a:blipFill>
                <a:blip r:embed="rId2"/>
                <a:stretch>
                  <a:fillRect l="-999" t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127" y="227555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 Inference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And-Introduction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And-Elimination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Or-Introduction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  <a:blipFill>
                <a:blip r:embed="rId2"/>
                <a:stretch>
                  <a:fillRect l="-1030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465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030" y="151649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 Inference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Implication-Elimination (aka Modus Ponens)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Unit Resolution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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Resolution 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or,   equivalently,	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8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	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   </m:t>
                    </m:r>
                    <m:r>
                      <m:rPr>
                        <m:nor/>
                      </m:rPr>
                      <a: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  <a:blipFill>
                <a:blip r:embed="rId2"/>
                <a:stretch>
                  <a:fillRect l="-1090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6687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1" y="8422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 Inference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0791" y="1403686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Double-Negation-Elimination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       </a:t>
                </a:r>
                <a14:m>
                  <m:oMath xmlns:m="http://schemas.openxmlformats.org/officeDocument/2006/math">
                    <m: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</m:t>
                    </m:r>
                    <m:r>
                      <m:rPr>
                        <m:nor/>
                      </m:rPr>
                      <a:rPr lang="en-US" altLang="en-US" sz="2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</m:t>
                    </m:r>
                    <m:r>
                      <a:rPr lang="en-US" sz="26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u="sng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b="0" u="sng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False-Introduction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   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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  <m:r>
                      <a:rPr lang="en-US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    </a:t>
                </a:r>
                <a14:m>
                  <m:oMath xmlns:m="http://schemas.openxmlformats.org/officeDocument/2006/math">
                    <m:r>
                      <a:rPr lang="en-US" sz="2600" b="0" i="0" u="sng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600" b="0" i="0" u="sng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791" y="1403686"/>
                <a:ext cx="10062009" cy="5235518"/>
              </a:xfrm>
              <a:blipFill>
                <a:blip r:embed="rId2"/>
                <a:stretch>
                  <a:fillRect l="-1090" t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99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193982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Soundness of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1999" y="856357"/>
                <a:ext cx="9262533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given system R is sound because all of its rules are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Example: the Resolution rule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sz="2400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sz="2400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sz="2400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All the interpretations that satisfy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and ￢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/>
                  <a:t> (4,5,6,8) satisfy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/>
                  <a:t> as well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856357"/>
                <a:ext cx="9262533" cy="6001643"/>
              </a:xfrm>
              <a:prstGeom prst="rect">
                <a:avLst/>
              </a:prstGeom>
              <a:blipFill>
                <a:blip r:embed="rId2"/>
                <a:stretch>
                  <a:fillRect l="-987" t="-812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486395"/>
                  </p:ext>
                </p:extLst>
              </p:nvPr>
            </p:nvGraphicFramePr>
            <p:xfrm>
              <a:off x="1430866" y="2424853"/>
              <a:ext cx="808566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4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4295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8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486395"/>
                  </p:ext>
                </p:extLst>
              </p:nvPr>
            </p:nvGraphicFramePr>
            <p:xfrm>
              <a:off x="1430866" y="2424853"/>
              <a:ext cx="808566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4448"/>
                    <a:gridCol w="1054286"/>
                    <a:gridCol w="1176867"/>
                    <a:gridCol w="1066800"/>
                    <a:gridCol w="1091140"/>
                    <a:gridCol w="1010708"/>
                    <a:gridCol w="1010708"/>
                    <a:gridCol w="101070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584" t="-1667" r="-604046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6632" t="-1667" r="-441451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72000" t="-1667" r="-386857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63687" t="-1667" r="-278212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0000" t="-1667" r="-200000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3636" t="-1667" r="-101212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99398" t="-1667" r="-602" b="-89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1141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193982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Soundness of the resolution inference rule,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2664" y="965200"/>
                <a:ext cx="926253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rightmost three columns of this truth table, we can see that</a:t>
                </a:r>
              </a:p>
              <a:p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(α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(α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valid (i.e., always true regardless of the truth values assigned to α, β and γ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interpretations that satisfy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￢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(4,5,6,8) satisfy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well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64" y="965200"/>
                <a:ext cx="9262533" cy="5632311"/>
              </a:xfrm>
              <a:prstGeom prst="rect">
                <a:avLst/>
              </a:prstGeom>
              <a:blipFill>
                <a:blip r:embed="rId2"/>
                <a:stretch>
                  <a:fillRect l="-1053" t="-866" r="-158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983282"/>
                  </p:ext>
                </p:extLst>
              </p:nvPr>
            </p:nvGraphicFramePr>
            <p:xfrm>
              <a:off x="1094874" y="2184220"/>
              <a:ext cx="8048679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4295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8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983282"/>
                  </p:ext>
                </p:extLst>
              </p:nvPr>
            </p:nvGraphicFramePr>
            <p:xfrm>
              <a:off x="1094874" y="2184220"/>
              <a:ext cx="8048679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16" t="-1667" r="-605780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523" t="-1667" r="-443005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71" t="-1667" r="-388571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335" t="-1667" r="-279888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386" t="-1667" r="-201807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386" t="-1667" r="-101807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6386" t="-1667" r="-1807" b="-8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70597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464916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Soundness of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096" y="1846956"/>
            <a:ext cx="9262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system </a:t>
            </a:r>
            <a:r>
              <a:rPr lang="en-US" sz="28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sound because all of its rules are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 Prove that the other inference rules are sound as well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complete?</a:t>
            </a:r>
          </a:p>
        </p:txBody>
      </p:sp>
    </p:spTree>
    <p:extLst>
      <p:ext uri="{BB962C8B-B14F-4D97-AF65-F5344CB8AC3E}">
        <p14:creationId xmlns:p14="http://schemas.microsoft.com/office/powerpoint/2010/main" val="40109143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464916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Two important properties for inference -R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9D83-668E-44C2-8863-8CF46E03D3C4}"/>
                  </a:ext>
                </a:extLst>
              </p:cNvPr>
              <p:cNvSpPr/>
              <p:nvPr/>
            </p:nvSpPr>
            <p:spPr>
              <a:xfrm>
                <a:off x="926430" y="1474329"/>
                <a:ext cx="9183705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Soundness: If KB |- Q then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Q is derived from KB using a given set of rules of inference, then Q is entailed by KB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inference produces only real entailments, or any sentence that follows deductively from the premises is valid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Completeness: If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then 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Q is entailed by KB, then Q can be derived from KB using the rules of inference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inference produces all entailments, or all valid sentences can be proved from the premises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9D83-668E-44C2-8863-8CF46E03D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0" y="1474329"/>
                <a:ext cx="9183705" cy="4555093"/>
              </a:xfrm>
              <a:prstGeom prst="rect">
                <a:avLst/>
              </a:prstGeom>
              <a:blipFill>
                <a:blip r:embed="rId2"/>
                <a:stretch>
                  <a:fillRect l="-1062" t="-1071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728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754379" y="585232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Propositional logic: pro and con</a:t>
            </a:r>
            <a:endParaRPr lang="en-US" altLang="en-US" sz="36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09D83-668E-44C2-8863-8CF46E03D3C4}"/>
              </a:ext>
            </a:extLst>
          </p:cNvPr>
          <p:cNvSpPr/>
          <p:nvPr/>
        </p:nvSpPr>
        <p:spPr>
          <a:xfrm>
            <a:off x="894547" y="1782395"/>
            <a:ext cx="91837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KR language sufficient for some 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Lays the foundation for higher logics (e.g., FOL)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is decidable, though NP complete, 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techniques exist for many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expressive enough for most problems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when it is, it can very “un-concise”</a:t>
            </a:r>
          </a:p>
        </p:txBody>
      </p:sp>
    </p:spTree>
    <p:extLst>
      <p:ext uri="{BB962C8B-B14F-4D97-AF65-F5344CB8AC3E}">
        <p14:creationId xmlns:p14="http://schemas.microsoft.com/office/powerpoint/2010/main" val="176400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B8314B-C19C-43C1-9386-94160DD88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854" y="0"/>
            <a:ext cx="9464040" cy="76875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>
                <a:extLst>
                  <a:ext uri="{FF2B5EF4-FFF2-40B4-BE49-F238E27FC236}">
                    <a16:creationId xmlns:a16="http://schemas.microsoft.com/office/drawing/2014/main" id="{86BFD93C-8D2E-4D71-A98D-C289E3E45B5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43138" y="1178667"/>
                <a:ext cx="9464040" cy="4351338"/>
              </a:xfrm>
            </p:spPr>
            <p:txBody>
              <a:bodyPr>
                <a:noAutofit/>
              </a:bodyPr>
              <a:lstStyle/>
              <a:p>
                <a:pPr marL="396875" indent="-396875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Logicians typically think in terms of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are formally structured worlds with respect to which truth can be evaluated</a:t>
                </a:r>
              </a:p>
              <a:p>
                <a:pPr marL="396875" indent="-396875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model of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α  if α is true in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marL="396875" indent="-396875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80000"/>
                  </a:lnSpc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M(α)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set of all models of α</a:t>
                </a:r>
              </a:p>
              <a:p>
                <a:pPr marL="396875" indent="-396875">
                  <a:lnSpc>
                    <a:spcPct val="80000"/>
                  </a:lnSpc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96875" indent="-396875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M(KB)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</a:t>
                </a:r>
              </a:p>
              <a:p>
                <a:pPr marL="806450" lvl="1" indent="-34925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Giants won and Reds won</a:t>
                </a:r>
                <a:b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α = Giants won</a:t>
                </a:r>
              </a:p>
            </p:txBody>
          </p:sp>
        </mc:Choice>
        <mc:Fallback xmlns="">
          <p:sp>
            <p:nvSpPr>
              <p:cNvPr id="19459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BFD93C-8D2E-4D71-A98D-C289E3E45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138" y="1178667"/>
                <a:ext cx="9464040" cy="4351338"/>
              </a:xfrm>
              <a:blipFill rotWithShape="1">
                <a:blip r:embed="rId2"/>
                <a:stretch>
                  <a:fillRect l="-83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FB888-B36E-498B-9661-BAF37D0196C1}"/>
                  </a:ext>
                </a:extLst>
              </p:cNvPr>
              <p:cNvSpPr txBox="1"/>
              <p:nvPr/>
            </p:nvSpPr>
            <p:spPr>
              <a:xfrm>
                <a:off x="7391400" y="3055620"/>
                <a:ext cx="311577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DFB888-B36E-498B-9661-BAF37D019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055620"/>
                <a:ext cx="3115778" cy="3046988"/>
              </a:xfrm>
              <a:prstGeom prst="rect">
                <a:avLst/>
              </a:prstGeom>
              <a:blipFill>
                <a:blip r:embed="rId3"/>
                <a:stretch>
                  <a:fillRect l="-313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794CD0-4ADC-4B81-B8A1-05B42D829AD4}"/>
              </a:ext>
            </a:extLst>
          </p:cNvPr>
          <p:cNvSpPr/>
          <p:nvPr/>
        </p:nvSpPr>
        <p:spPr>
          <a:xfrm>
            <a:off x="7619796" y="3370237"/>
            <a:ext cx="2658986" cy="2634478"/>
          </a:xfrm>
          <a:custGeom>
            <a:avLst/>
            <a:gdLst>
              <a:gd name="connsiteX0" fmla="*/ 654926 w 2349216"/>
              <a:gd name="connsiteY0" fmla="*/ 28438 h 2634478"/>
              <a:gd name="connsiteX1" fmla="*/ 654926 w 2349216"/>
              <a:gd name="connsiteY1" fmla="*/ 28438 h 2634478"/>
              <a:gd name="connsiteX2" fmla="*/ 1104506 w 2349216"/>
              <a:gd name="connsiteY2" fmla="*/ 13198 h 2634478"/>
              <a:gd name="connsiteX3" fmla="*/ 1150226 w 2349216"/>
              <a:gd name="connsiteY3" fmla="*/ 36058 h 2634478"/>
              <a:gd name="connsiteX4" fmla="*/ 1173086 w 2349216"/>
              <a:gd name="connsiteY4" fmla="*/ 43678 h 2634478"/>
              <a:gd name="connsiteX5" fmla="*/ 1211186 w 2349216"/>
              <a:gd name="connsiteY5" fmla="*/ 58918 h 2634478"/>
              <a:gd name="connsiteX6" fmla="*/ 1279766 w 2349216"/>
              <a:gd name="connsiteY6" fmla="*/ 89398 h 2634478"/>
              <a:gd name="connsiteX7" fmla="*/ 1310246 w 2349216"/>
              <a:gd name="connsiteY7" fmla="*/ 97018 h 2634478"/>
              <a:gd name="connsiteX8" fmla="*/ 1340726 w 2349216"/>
              <a:gd name="connsiteY8" fmla="*/ 127498 h 2634478"/>
              <a:gd name="connsiteX9" fmla="*/ 1371206 w 2349216"/>
              <a:gd name="connsiteY9" fmla="*/ 135118 h 2634478"/>
              <a:gd name="connsiteX10" fmla="*/ 1447406 w 2349216"/>
              <a:gd name="connsiteY10" fmla="*/ 180838 h 2634478"/>
              <a:gd name="connsiteX11" fmla="*/ 1447406 w 2349216"/>
              <a:gd name="connsiteY11" fmla="*/ 180838 h 2634478"/>
              <a:gd name="connsiteX12" fmla="*/ 1493126 w 2349216"/>
              <a:gd name="connsiteY12" fmla="*/ 211318 h 2634478"/>
              <a:gd name="connsiteX13" fmla="*/ 1538846 w 2349216"/>
              <a:gd name="connsiteY13" fmla="*/ 249418 h 2634478"/>
              <a:gd name="connsiteX14" fmla="*/ 1561706 w 2349216"/>
              <a:gd name="connsiteY14" fmla="*/ 272278 h 2634478"/>
              <a:gd name="connsiteX15" fmla="*/ 1592186 w 2349216"/>
              <a:gd name="connsiteY15" fmla="*/ 295138 h 2634478"/>
              <a:gd name="connsiteX16" fmla="*/ 1615046 w 2349216"/>
              <a:gd name="connsiteY16" fmla="*/ 325618 h 2634478"/>
              <a:gd name="connsiteX17" fmla="*/ 1660766 w 2349216"/>
              <a:gd name="connsiteY17" fmla="*/ 371338 h 2634478"/>
              <a:gd name="connsiteX18" fmla="*/ 1698866 w 2349216"/>
              <a:gd name="connsiteY18" fmla="*/ 424678 h 2634478"/>
              <a:gd name="connsiteX19" fmla="*/ 1744586 w 2349216"/>
              <a:gd name="connsiteY19" fmla="*/ 470398 h 2634478"/>
              <a:gd name="connsiteX20" fmla="*/ 1782686 w 2349216"/>
              <a:gd name="connsiteY20" fmla="*/ 523738 h 2634478"/>
              <a:gd name="connsiteX21" fmla="*/ 1805546 w 2349216"/>
              <a:gd name="connsiteY21" fmla="*/ 554218 h 2634478"/>
              <a:gd name="connsiteX22" fmla="*/ 1828406 w 2349216"/>
              <a:gd name="connsiteY22" fmla="*/ 592318 h 2634478"/>
              <a:gd name="connsiteX23" fmla="*/ 1858886 w 2349216"/>
              <a:gd name="connsiteY23" fmla="*/ 622798 h 2634478"/>
              <a:gd name="connsiteX24" fmla="*/ 1874126 w 2349216"/>
              <a:gd name="connsiteY24" fmla="*/ 653278 h 2634478"/>
              <a:gd name="connsiteX25" fmla="*/ 1881746 w 2349216"/>
              <a:gd name="connsiteY25" fmla="*/ 676138 h 2634478"/>
              <a:gd name="connsiteX26" fmla="*/ 1919846 w 2349216"/>
              <a:gd name="connsiteY26" fmla="*/ 714238 h 2634478"/>
              <a:gd name="connsiteX27" fmla="*/ 1950326 w 2349216"/>
              <a:gd name="connsiteY27" fmla="*/ 782818 h 2634478"/>
              <a:gd name="connsiteX28" fmla="*/ 2003666 w 2349216"/>
              <a:gd name="connsiteY28" fmla="*/ 851398 h 2634478"/>
              <a:gd name="connsiteX29" fmla="*/ 2041766 w 2349216"/>
              <a:gd name="connsiteY29" fmla="*/ 919978 h 2634478"/>
              <a:gd name="connsiteX30" fmla="*/ 2057006 w 2349216"/>
              <a:gd name="connsiteY30" fmla="*/ 950458 h 2634478"/>
              <a:gd name="connsiteX31" fmla="*/ 2079866 w 2349216"/>
              <a:gd name="connsiteY31" fmla="*/ 973318 h 2634478"/>
              <a:gd name="connsiteX32" fmla="*/ 2095106 w 2349216"/>
              <a:gd name="connsiteY32" fmla="*/ 1003798 h 2634478"/>
              <a:gd name="connsiteX33" fmla="*/ 2117966 w 2349216"/>
              <a:gd name="connsiteY33" fmla="*/ 1034278 h 2634478"/>
              <a:gd name="connsiteX34" fmla="*/ 2133206 w 2349216"/>
              <a:gd name="connsiteY34" fmla="*/ 1095238 h 2634478"/>
              <a:gd name="connsiteX35" fmla="*/ 2163686 w 2349216"/>
              <a:gd name="connsiteY35" fmla="*/ 1163818 h 2634478"/>
              <a:gd name="connsiteX36" fmla="*/ 2178926 w 2349216"/>
              <a:gd name="connsiteY36" fmla="*/ 1186678 h 2634478"/>
              <a:gd name="connsiteX37" fmla="*/ 2186546 w 2349216"/>
              <a:gd name="connsiteY37" fmla="*/ 1209538 h 2634478"/>
              <a:gd name="connsiteX38" fmla="*/ 2217026 w 2349216"/>
              <a:gd name="connsiteY38" fmla="*/ 1270498 h 2634478"/>
              <a:gd name="connsiteX39" fmla="*/ 2232266 w 2349216"/>
              <a:gd name="connsiteY39" fmla="*/ 1339078 h 2634478"/>
              <a:gd name="connsiteX40" fmla="*/ 2247506 w 2349216"/>
              <a:gd name="connsiteY40" fmla="*/ 1384798 h 2634478"/>
              <a:gd name="connsiteX41" fmla="*/ 2255126 w 2349216"/>
              <a:gd name="connsiteY41" fmla="*/ 1438138 h 2634478"/>
              <a:gd name="connsiteX42" fmla="*/ 2262746 w 2349216"/>
              <a:gd name="connsiteY42" fmla="*/ 1521958 h 2634478"/>
              <a:gd name="connsiteX43" fmla="*/ 2285606 w 2349216"/>
              <a:gd name="connsiteY43" fmla="*/ 1598158 h 2634478"/>
              <a:gd name="connsiteX44" fmla="*/ 2293226 w 2349216"/>
              <a:gd name="connsiteY44" fmla="*/ 1651498 h 2634478"/>
              <a:gd name="connsiteX45" fmla="*/ 2308466 w 2349216"/>
              <a:gd name="connsiteY45" fmla="*/ 1704838 h 2634478"/>
              <a:gd name="connsiteX46" fmla="*/ 2316086 w 2349216"/>
              <a:gd name="connsiteY46" fmla="*/ 1735318 h 2634478"/>
              <a:gd name="connsiteX47" fmla="*/ 2323706 w 2349216"/>
              <a:gd name="connsiteY47" fmla="*/ 1781038 h 2634478"/>
              <a:gd name="connsiteX48" fmla="*/ 2346566 w 2349216"/>
              <a:gd name="connsiteY48" fmla="*/ 1895338 h 2634478"/>
              <a:gd name="connsiteX49" fmla="*/ 2331326 w 2349216"/>
              <a:gd name="connsiteY49" fmla="*/ 2123938 h 2634478"/>
              <a:gd name="connsiteX50" fmla="*/ 2316086 w 2349216"/>
              <a:gd name="connsiteY50" fmla="*/ 2154418 h 2634478"/>
              <a:gd name="connsiteX51" fmla="*/ 2308466 w 2349216"/>
              <a:gd name="connsiteY51" fmla="*/ 2184898 h 2634478"/>
              <a:gd name="connsiteX52" fmla="*/ 2285606 w 2349216"/>
              <a:gd name="connsiteY52" fmla="*/ 2222998 h 2634478"/>
              <a:gd name="connsiteX53" fmla="*/ 2270366 w 2349216"/>
              <a:gd name="connsiteY53" fmla="*/ 2253478 h 2634478"/>
              <a:gd name="connsiteX54" fmla="*/ 2255126 w 2349216"/>
              <a:gd name="connsiteY54" fmla="*/ 2291578 h 2634478"/>
              <a:gd name="connsiteX55" fmla="*/ 2247506 w 2349216"/>
              <a:gd name="connsiteY55" fmla="*/ 2314438 h 2634478"/>
              <a:gd name="connsiteX56" fmla="*/ 2232266 w 2349216"/>
              <a:gd name="connsiteY56" fmla="*/ 2344918 h 2634478"/>
              <a:gd name="connsiteX57" fmla="*/ 2224646 w 2349216"/>
              <a:gd name="connsiteY57" fmla="*/ 2367778 h 2634478"/>
              <a:gd name="connsiteX58" fmla="*/ 2163686 w 2349216"/>
              <a:gd name="connsiteY58" fmla="*/ 2436358 h 2634478"/>
              <a:gd name="connsiteX59" fmla="*/ 2140826 w 2349216"/>
              <a:gd name="connsiteY59" fmla="*/ 2459218 h 2634478"/>
              <a:gd name="connsiteX60" fmla="*/ 2117966 w 2349216"/>
              <a:gd name="connsiteY60" fmla="*/ 2482078 h 2634478"/>
              <a:gd name="connsiteX61" fmla="*/ 2049386 w 2349216"/>
              <a:gd name="connsiteY61" fmla="*/ 2512558 h 2634478"/>
              <a:gd name="connsiteX62" fmla="*/ 1996046 w 2349216"/>
              <a:gd name="connsiteY62" fmla="*/ 2535418 h 2634478"/>
              <a:gd name="connsiteX63" fmla="*/ 1866506 w 2349216"/>
              <a:gd name="connsiteY63" fmla="*/ 2550658 h 2634478"/>
              <a:gd name="connsiteX64" fmla="*/ 1736966 w 2349216"/>
              <a:gd name="connsiteY64" fmla="*/ 2573518 h 2634478"/>
              <a:gd name="connsiteX65" fmla="*/ 1576946 w 2349216"/>
              <a:gd name="connsiteY65" fmla="*/ 2581138 h 2634478"/>
              <a:gd name="connsiteX66" fmla="*/ 1409306 w 2349216"/>
              <a:gd name="connsiteY66" fmla="*/ 2596378 h 2634478"/>
              <a:gd name="connsiteX67" fmla="*/ 1363586 w 2349216"/>
              <a:gd name="connsiteY67" fmla="*/ 2603998 h 2634478"/>
              <a:gd name="connsiteX68" fmla="*/ 1195946 w 2349216"/>
              <a:gd name="connsiteY68" fmla="*/ 2611618 h 2634478"/>
              <a:gd name="connsiteX69" fmla="*/ 1142606 w 2349216"/>
              <a:gd name="connsiteY69" fmla="*/ 2619238 h 2634478"/>
              <a:gd name="connsiteX70" fmla="*/ 1066406 w 2349216"/>
              <a:gd name="connsiteY70" fmla="*/ 2634478 h 2634478"/>
              <a:gd name="connsiteX71" fmla="*/ 822566 w 2349216"/>
              <a:gd name="connsiteY71" fmla="*/ 2626858 h 2634478"/>
              <a:gd name="connsiteX72" fmla="*/ 753986 w 2349216"/>
              <a:gd name="connsiteY72" fmla="*/ 2603998 h 2634478"/>
              <a:gd name="connsiteX73" fmla="*/ 723506 w 2349216"/>
              <a:gd name="connsiteY73" fmla="*/ 2596378 h 2634478"/>
              <a:gd name="connsiteX74" fmla="*/ 654926 w 2349216"/>
              <a:gd name="connsiteY74" fmla="*/ 2573518 h 2634478"/>
              <a:gd name="connsiteX75" fmla="*/ 632066 w 2349216"/>
              <a:gd name="connsiteY75" fmla="*/ 2565898 h 2634478"/>
              <a:gd name="connsiteX76" fmla="*/ 609206 w 2349216"/>
              <a:gd name="connsiteY76" fmla="*/ 2558278 h 2634478"/>
              <a:gd name="connsiteX77" fmla="*/ 586346 w 2349216"/>
              <a:gd name="connsiteY77" fmla="*/ 2543038 h 2634478"/>
              <a:gd name="connsiteX78" fmla="*/ 555866 w 2349216"/>
              <a:gd name="connsiteY78" fmla="*/ 2535418 h 2634478"/>
              <a:gd name="connsiteX79" fmla="*/ 533006 w 2349216"/>
              <a:gd name="connsiteY79" fmla="*/ 2527798 h 2634478"/>
              <a:gd name="connsiteX80" fmla="*/ 517766 w 2349216"/>
              <a:gd name="connsiteY80" fmla="*/ 2504938 h 2634478"/>
              <a:gd name="connsiteX81" fmla="*/ 494906 w 2349216"/>
              <a:gd name="connsiteY81" fmla="*/ 2497318 h 2634478"/>
              <a:gd name="connsiteX82" fmla="*/ 441566 w 2349216"/>
              <a:gd name="connsiteY82" fmla="*/ 2474458 h 2634478"/>
              <a:gd name="connsiteX83" fmla="*/ 418706 w 2349216"/>
              <a:gd name="connsiteY83" fmla="*/ 2443978 h 2634478"/>
              <a:gd name="connsiteX84" fmla="*/ 395846 w 2349216"/>
              <a:gd name="connsiteY84" fmla="*/ 2436358 h 2634478"/>
              <a:gd name="connsiteX85" fmla="*/ 372986 w 2349216"/>
              <a:gd name="connsiteY85" fmla="*/ 2413498 h 2634478"/>
              <a:gd name="connsiteX86" fmla="*/ 350126 w 2349216"/>
              <a:gd name="connsiteY86" fmla="*/ 2398258 h 2634478"/>
              <a:gd name="connsiteX87" fmla="*/ 296786 w 2349216"/>
              <a:gd name="connsiteY87" fmla="*/ 2344918 h 2634478"/>
              <a:gd name="connsiteX88" fmla="*/ 251066 w 2349216"/>
              <a:gd name="connsiteY88" fmla="*/ 2314438 h 2634478"/>
              <a:gd name="connsiteX89" fmla="*/ 220586 w 2349216"/>
              <a:gd name="connsiteY89" fmla="*/ 2299198 h 2634478"/>
              <a:gd name="connsiteX90" fmla="*/ 174866 w 2349216"/>
              <a:gd name="connsiteY90" fmla="*/ 2268718 h 2634478"/>
              <a:gd name="connsiteX91" fmla="*/ 152006 w 2349216"/>
              <a:gd name="connsiteY91" fmla="*/ 2245858 h 2634478"/>
              <a:gd name="connsiteX92" fmla="*/ 113906 w 2349216"/>
              <a:gd name="connsiteY92" fmla="*/ 2230618 h 2634478"/>
              <a:gd name="connsiteX93" fmla="*/ 91046 w 2349216"/>
              <a:gd name="connsiteY93" fmla="*/ 2184898 h 2634478"/>
              <a:gd name="connsiteX94" fmla="*/ 75806 w 2349216"/>
              <a:gd name="connsiteY94" fmla="*/ 2162038 h 2634478"/>
              <a:gd name="connsiteX95" fmla="*/ 68186 w 2349216"/>
              <a:gd name="connsiteY95" fmla="*/ 2139178 h 2634478"/>
              <a:gd name="connsiteX96" fmla="*/ 52946 w 2349216"/>
              <a:gd name="connsiteY96" fmla="*/ 2116318 h 2634478"/>
              <a:gd name="connsiteX97" fmla="*/ 45326 w 2349216"/>
              <a:gd name="connsiteY97" fmla="*/ 2093458 h 2634478"/>
              <a:gd name="connsiteX98" fmla="*/ 37706 w 2349216"/>
              <a:gd name="connsiteY98" fmla="*/ 2062978 h 2634478"/>
              <a:gd name="connsiteX99" fmla="*/ 14846 w 2349216"/>
              <a:gd name="connsiteY99" fmla="*/ 2032498 h 2634478"/>
              <a:gd name="connsiteX100" fmla="*/ 14846 w 2349216"/>
              <a:gd name="connsiteY100" fmla="*/ 1651498 h 2634478"/>
              <a:gd name="connsiteX101" fmla="*/ 22466 w 2349216"/>
              <a:gd name="connsiteY101" fmla="*/ 1628638 h 2634478"/>
              <a:gd name="connsiteX102" fmla="*/ 52946 w 2349216"/>
              <a:gd name="connsiteY102" fmla="*/ 1544818 h 2634478"/>
              <a:gd name="connsiteX103" fmla="*/ 68186 w 2349216"/>
              <a:gd name="connsiteY103" fmla="*/ 1491478 h 2634478"/>
              <a:gd name="connsiteX104" fmla="*/ 83426 w 2349216"/>
              <a:gd name="connsiteY104" fmla="*/ 1460998 h 2634478"/>
              <a:gd name="connsiteX105" fmla="*/ 91046 w 2349216"/>
              <a:gd name="connsiteY105" fmla="*/ 1407658 h 2634478"/>
              <a:gd name="connsiteX106" fmla="*/ 98666 w 2349216"/>
              <a:gd name="connsiteY106" fmla="*/ 1384798 h 2634478"/>
              <a:gd name="connsiteX107" fmla="*/ 113906 w 2349216"/>
              <a:gd name="connsiteY107" fmla="*/ 1331458 h 2634478"/>
              <a:gd name="connsiteX108" fmla="*/ 121526 w 2349216"/>
              <a:gd name="connsiteY108" fmla="*/ 950458 h 2634478"/>
              <a:gd name="connsiteX109" fmla="*/ 129146 w 2349216"/>
              <a:gd name="connsiteY109" fmla="*/ 889498 h 2634478"/>
              <a:gd name="connsiteX110" fmla="*/ 136766 w 2349216"/>
              <a:gd name="connsiteY110" fmla="*/ 866638 h 2634478"/>
              <a:gd name="connsiteX111" fmla="*/ 144386 w 2349216"/>
              <a:gd name="connsiteY111" fmla="*/ 836158 h 2634478"/>
              <a:gd name="connsiteX112" fmla="*/ 152006 w 2349216"/>
              <a:gd name="connsiteY112" fmla="*/ 813298 h 2634478"/>
              <a:gd name="connsiteX113" fmla="*/ 159626 w 2349216"/>
              <a:gd name="connsiteY113" fmla="*/ 782818 h 2634478"/>
              <a:gd name="connsiteX114" fmla="*/ 182486 w 2349216"/>
              <a:gd name="connsiteY114" fmla="*/ 759958 h 2634478"/>
              <a:gd name="connsiteX115" fmla="*/ 212966 w 2349216"/>
              <a:gd name="connsiteY115" fmla="*/ 691378 h 2634478"/>
              <a:gd name="connsiteX116" fmla="*/ 220586 w 2349216"/>
              <a:gd name="connsiteY116" fmla="*/ 668518 h 2634478"/>
              <a:gd name="connsiteX117" fmla="*/ 243446 w 2349216"/>
              <a:gd name="connsiteY117" fmla="*/ 645658 h 2634478"/>
              <a:gd name="connsiteX118" fmla="*/ 258686 w 2349216"/>
              <a:gd name="connsiteY118" fmla="*/ 615178 h 2634478"/>
              <a:gd name="connsiteX119" fmla="*/ 281546 w 2349216"/>
              <a:gd name="connsiteY119" fmla="*/ 584698 h 2634478"/>
              <a:gd name="connsiteX120" fmla="*/ 304406 w 2349216"/>
              <a:gd name="connsiteY120" fmla="*/ 531358 h 2634478"/>
              <a:gd name="connsiteX121" fmla="*/ 319646 w 2349216"/>
              <a:gd name="connsiteY121" fmla="*/ 470398 h 2634478"/>
              <a:gd name="connsiteX122" fmla="*/ 334886 w 2349216"/>
              <a:gd name="connsiteY122" fmla="*/ 439918 h 2634478"/>
              <a:gd name="connsiteX123" fmla="*/ 357746 w 2349216"/>
              <a:gd name="connsiteY123" fmla="*/ 348478 h 2634478"/>
              <a:gd name="connsiteX124" fmla="*/ 380606 w 2349216"/>
              <a:gd name="connsiteY124" fmla="*/ 317998 h 2634478"/>
              <a:gd name="connsiteX125" fmla="*/ 403466 w 2349216"/>
              <a:gd name="connsiteY125" fmla="*/ 295138 h 2634478"/>
              <a:gd name="connsiteX126" fmla="*/ 433946 w 2349216"/>
              <a:gd name="connsiteY126" fmla="*/ 249418 h 2634478"/>
              <a:gd name="connsiteX127" fmla="*/ 449186 w 2349216"/>
              <a:gd name="connsiteY127" fmla="*/ 226558 h 2634478"/>
              <a:gd name="connsiteX128" fmla="*/ 472046 w 2349216"/>
              <a:gd name="connsiteY128" fmla="*/ 173218 h 2634478"/>
              <a:gd name="connsiteX129" fmla="*/ 517766 w 2349216"/>
              <a:gd name="connsiteY129" fmla="*/ 135118 h 2634478"/>
              <a:gd name="connsiteX130" fmla="*/ 540626 w 2349216"/>
              <a:gd name="connsiteY130" fmla="*/ 112258 h 2634478"/>
              <a:gd name="connsiteX131" fmla="*/ 586346 w 2349216"/>
              <a:gd name="connsiteY131" fmla="*/ 81778 h 2634478"/>
              <a:gd name="connsiteX132" fmla="*/ 601586 w 2349216"/>
              <a:gd name="connsiteY132" fmla="*/ 58918 h 2634478"/>
              <a:gd name="connsiteX133" fmla="*/ 624446 w 2349216"/>
              <a:gd name="connsiteY133" fmla="*/ 43678 h 2634478"/>
              <a:gd name="connsiteX134" fmla="*/ 654926 w 2349216"/>
              <a:gd name="connsiteY134" fmla="*/ 28438 h 263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349216" h="2634478">
                <a:moveTo>
                  <a:pt x="654926" y="28438"/>
                </a:moveTo>
                <a:lnTo>
                  <a:pt x="654926" y="28438"/>
                </a:lnTo>
                <a:cubicBezTo>
                  <a:pt x="873396" y="-18377"/>
                  <a:pt x="725248" y="4770"/>
                  <a:pt x="1104506" y="13198"/>
                </a:cubicBezTo>
                <a:cubicBezTo>
                  <a:pt x="1119746" y="20818"/>
                  <a:pt x="1134656" y="29138"/>
                  <a:pt x="1150226" y="36058"/>
                </a:cubicBezTo>
                <a:cubicBezTo>
                  <a:pt x="1157566" y="39320"/>
                  <a:pt x="1165565" y="40858"/>
                  <a:pt x="1173086" y="43678"/>
                </a:cubicBezTo>
                <a:cubicBezTo>
                  <a:pt x="1185893" y="48481"/>
                  <a:pt x="1198687" y="53363"/>
                  <a:pt x="1211186" y="58918"/>
                </a:cubicBezTo>
                <a:cubicBezTo>
                  <a:pt x="1251018" y="76621"/>
                  <a:pt x="1234590" y="74339"/>
                  <a:pt x="1279766" y="89398"/>
                </a:cubicBezTo>
                <a:cubicBezTo>
                  <a:pt x="1289701" y="92710"/>
                  <a:pt x="1300086" y="94478"/>
                  <a:pt x="1310246" y="97018"/>
                </a:cubicBezTo>
                <a:cubicBezTo>
                  <a:pt x="1320406" y="107178"/>
                  <a:pt x="1328542" y="119883"/>
                  <a:pt x="1340726" y="127498"/>
                </a:cubicBezTo>
                <a:cubicBezTo>
                  <a:pt x="1349607" y="133049"/>
                  <a:pt x="1361839" y="130434"/>
                  <a:pt x="1371206" y="135118"/>
                </a:cubicBezTo>
                <a:cubicBezTo>
                  <a:pt x="1397700" y="148365"/>
                  <a:pt x="1422006" y="165598"/>
                  <a:pt x="1447406" y="180838"/>
                </a:cubicBezTo>
                <a:lnTo>
                  <a:pt x="1447406" y="180838"/>
                </a:lnTo>
                <a:cubicBezTo>
                  <a:pt x="1475946" y="209378"/>
                  <a:pt x="1460043" y="200290"/>
                  <a:pt x="1493126" y="211318"/>
                </a:cubicBezTo>
                <a:cubicBezTo>
                  <a:pt x="1559912" y="278104"/>
                  <a:pt x="1475193" y="196374"/>
                  <a:pt x="1538846" y="249418"/>
                </a:cubicBezTo>
                <a:cubicBezTo>
                  <a:pt x="1547125" y="256317"/>
                  <a:pt x="1553524" y="265265"/>
                  <a:pt x="1561706" y="272278"/>
                </a:cubicBezTo>
                <a:cubicBezTo>
                  <a:pt x="1571349" y="280543"/>
                  <a:pt x="1583206" y="286158"/>
                  <a:pt x="1592186" y="295138"/>
                </a:cubicBezTo>
                <a:cubicBezTo>
                  <a:pt x="1601166" y="304118"/>
                  <a:pt x="1606550" y="316178"/>
                  <a:pt x="1615046" y="325618"/>
                </a:cubicBezTo>
                <a:cubicBezTo>
                  <a:pt x="1629464" y="341638"/>
                  <a:pt x="1648811" y="353405"/>
                  <a:pt x="1660766" y="371338"/>
                </a:cubicBezTo>
                <a:cubicBezTo>
                  <a:pt x="1671367" y="387239"/>
                  <a:pt x="1686714" y="411176"/>
                  <a:pt x="1698866" y="424678"/>
                </a:cubicBezTo>
                <a:cubicBezTo>
                  <a:pt x="1713284" y="440698"/>
                  <a:pt x="1731654" y="453156"/>
                  <a:pt x="1744586" y="470398"/>
                </a:cubicBezTo>
                <a:cubicBezTo>
                  <a:pt x="1819296" y="570011"/>
                  <a:pt x="1726974" y="445742"/>
                  <a:pt x="1782686" y="523738"/>
                </a:cubicBezTo>
                <a:cubicBezTo>
                  <a:pt x="1790068" y="534072"/>
                  <a:pt x="1798501" y="543651"/>
                  <a:pt x="1805546" y="554218"/>
                </a:cubicBezTo>
                <a:cubicBezTo>
                  <a:pt x="1813761" y="566541"/>
                  <a:pt x="1819313" y="580627"/>
                  <a:pt x="1828406" y="592318"/>
                </a:cubicBezTo>
                <a:cubicBezTo>
                  <a:pt x="1837227" y="603660"/>
                  <a:pt x="1850265" y="611303"/>
                  <a:pt x="1858886" y="622798"/>
                </a:cubicBezTo>
                <a:cubicBezTo>
                  <a:pt x="1865702" y="631885"/>
                  <a:pt x="1869651" y="642837"/>
                  <a:pt x="1874126" y="653278"/>
                </a:cubicBezTo>
                <a:cubicBezTo>
                  <a:pt x="1877290" y="660661"/>
                  <a:pt x="1876927" y="669712"/>
                  <a:pt x="1881746" y="676138"/>
                </a:cubicBezTo>
                <a:cubicBezTo>
                  <a:pt x="1892522" y="690506"/>
                  <a:pt x="1907146" y="701538"/>
                  <a:pt x="1919846" y="714238"/>
                </a:cubicBezTo>
                <a:cubicBezTo>
                  <a:pt x="1928698" y="740793"/>
                  <a:pt x="1932691" y="756366"/>
                  <a:pt x="1950326" y="782818"/>
                </a:cubicBezTo>
                <a:cubicBezTo>
                  <a:pt x="1966390" y="806915"/>
                  <a:pt x="2003666" y="851398"/>
                  <a:pt x="2003666" y="851398"/>
                </a:cubicBezTo>
                <a:cubicBezTo>
                  <a:pt x="2024738" y="914615"/>
                  <a:pt x="1989363" y="815172"/>
                  <a:pt x="2041766" y="919978"/>
                </a:cubicBezTo>
                <a:cubicBezTo>
                  <a:pt x="2046846" y="930138"/>
                  <a:pt x="2050404" y="941215"/>
                  <a:pt x="2057006" y="950458"/>
                </a:cubicBezTo>
                <a:cubicBezTo>
                  <a:pt x="2063270" y="959227"/>
                  <a:pt x="2073602" y="964549"/>
                  <a:pt x="2079866" y="973318"/>
                </a:cubicBezTo>
                <a:cubicBezTo>
                  <a:pt x="2086468" y="982561"/>
                  <a:pt x="2089086" y="994165"/>
                  <a:pt x="2095106" y="1003798"/>
                </a:cubicBezTo>
                <a:cubicBezTo>
                  <a:pt x="2101837" y="1014568"/>
                  <a:pt x="2110346" y="1024118"/>
                  <a:pt x="2117966" y="1034278"/>
                </a:cubicBezTo>
                <a:cubicBezTo>
                  <a:pt x="2123046" y="1054598"/>
                  <a:pt x="2121588" y="1077810"/>
                  <a:pt x="2133206" y="1095238"/>
                </a:cubicBezTo>
                <a:cubicBezTo>
                  <a:pt x="2167696" y="1146973"/>
                  <a:pt x="2127414" y="1082206"/>
                  <a:pt x="2163686" y="1163818"/>
                </a:cubicBezTo>
                <a:cubicBezTo>
                  <a:pt x="2167405" y="1172187"/>
                  <a:pt x="2174830" y="1178487"/>
                  <a:pt x="2178926" y="1186678"/>
                </a:cubicBezTo>
                <a:cubicBezTo>
                  <a:pt x="2182518" y="1193862"/>
                  <a:pt x="2183222" y="1202226"/>
                  <a:pt x="2186546" y="1209538"/>
                </a:cubicBezTo>
                <a:cubicBezTo>
                  <a:pt x="2195947" y="1230220"/>
                  <a:pt x="2217026" y="1270498"/>
                  <a:pt x="2217026" y="1270498"/>
                </a:cubicBezTo>
                <a:cubicBezTo>
                  <a:pt x="2221377" y="1292251"/>
                  <a:pt x="2225809" y="1317556"/>
                  <a:pt x="2232266" y="1339078"/>
                </a:cubicBezTo>
                <a:cubicBezTo>
                  <a:pt x="2236882" y="1354465"/>
                  <a:pt x="2242426" y="1369558"/>
                  <a:pt x="2247506" y="1384798"/>
                </a:cubicBezTo>
                <a:cubicBezTo>
                  <a:pt x="2250046" y="1402578"/>
                  <a:pt x="2253143" y="1420287"/>
                  <a:pt x="2255126" y="1438138"/>
                </a:cubicBezTo>
                <a:cubicBezTo>
                  <a:pt x="2258224" y="1466022"/>
                  <a:pt x="2258134" y="1494285"/>
                  <a:pt x="2262746" y="1521958"/>
                </a:cubicBezTo>
                <a:cubicBezTo>
                  <a:pt x="2265654" y="1539405"/>
                  <a:pt x="2278454" y="1576701"/>
                  <a:pt x="2285606" y="1598158"/>
                </a:cubicBezTo>
                <a:cubicBezTo>
                  <a:pt x="2288146" y="1615938"/>
                  <a:pt x="2290013" y="1633827"/>
                  <a:pt x="2293226" y="1651498"/>
                </a:cubicBezTo>
                <a:cubicBezTo>
                  <a:pt x="2299181" y="1684252"/>
                  <a:pt x="2300305" y="1676275"/>
                  <a:pt x="2308466" y="1704838"/>
                </a:cubicBezTo>
                <a:cubicBezTo>
                  <a:pt x="2311343" y="1714908"/>
                  <a:pt x="2314032" y="1725049"/>
                  <a:pt x="2316086" y="1735318"/>
                </a:cubicBezTo>
                <a:cubicBezTo>
                  <a:pt x="2319116" y="1750468"/>
                  <a:pt x="2320815" y="1765861"/>
                  <a:pt x="2323706" y="1781038"/>
                </a:cubicBezTo>
                <a:cubicBezTo>
                  <a:pt x="2330976" y="1819206"/>
                  <a:pt x="2346566" y="1895338"/>
                  <a:pt x="2346566" y="1895338"/>
                </a:cubicBezTo>
                <a:cubicBezTo>
                  <a:pt x="2345420" y="1926289"/>
                  <a:pt x="2359855" y="2057370"/>
                  <a:pt x="2331326" y="2123938"/>
                </a:cubicBezTo>
                <a:cubicBezTo>
                  <a:pt x="2326851" y="2134379"/>
                  <a:pt x="2320074" y="2143782"/>
                  <a:pt x="2316086" y="2154418"/>
                </a:cubicBezTo>
                <a:cubicBezTo>
                  <a:pt x="2312409" y="2164224"/>
                  <a:pt x="2312719" y="2175328"/>
                  <a:pt x="2308466" y="2184898"/>
                </a:cubicBezTo>
                <a:cubicBezTo>
                  <a:pt x="2302451" y="2198432"/>
                  <a:pt x="2292799" y="2210051"/>
                  <a:pt x="2285606" y="2222998"/>
                </a:cubicBezTo>
                <a:cubicBezTo>
                  <a:pt x="2280089" y="2232928"/>
                  <a:pt x="2274979" y="2243098"/>
                  <a:pt x="2270366" y="2253478"/>
                </a:cubicBezTo>
                <a:cubicBezTo>
                  <a:pt x="2264811" y="2265977"/>
                  <a:pt x="2259929" y="2278771"/>
                  <a:pt x="2255126" y="2291578"/>
                </a:cubicBezTo>
                <a:cubicBezTo>
                  <a:pt x="2252306" y="2299099"/>
                  <a:pt x="2250670" y="2307055"/>
                  <a:pt x="2247506" y="2314438"/>
                </a:cubicBezTo>
                <a:cubicBezTo>
                  <a:pt x="2243031" y="2324879"/>
                  <a:pt x="2236741" y="2334477"/>
                  <a:pt x="2232266" y="2344918"/>
                </a:cubicBezTo>
                <a:cubicBezTo>
                  <a:pt x="2229102" y="2352301"/>
                  <a:pt x="2228238" y="2360594"/>
                  <a:pt x="2224646" y="2367778"/>
                </a:cubicBezTo>
                <a:cubicBezTo>
                  <a:pt x="2211048" y="2394973"/>
                  <a:pt x="2183881" y="2416163"/>
                  <a:pt x="2163686" y="2436358"/>
                </a:cubicBezTo>
                <a:lnTo>
                  <a:pt x="2140826" y="2459218"/>
                </a:lnTo>
                <a:cubicBezTo>
                  <a:pt x="2133206" y="2466838"/>
                  <a:pt x="2126932" y="2476100"/>
                  <a:pt x="2117966" y="2482078"/>
                </a:cubicBezTo>
                <a:cubicBezTo>
                  <a:pt x="2050722" y="2526907"/>
                  <a:pt x="2158202" y="2458150"/>
                  <a:pt x="2049386" y="2512558"/>
                </a:cubicBezTo>
                <a:cubicBezTo>
                  <a:pt x="2037092" y="2518705"/>
                  <a:pt x="2011743" y="2533176"/>
                  <a:pt x="1996046" y="2535418"/>
                </a:cubicBezTo>
                <a:cubicBezTo>
                  <a:pt x="1884393" y="2551368"/>
                  <a:pt x="1946754" y="2534608"/>
                  <a:pt x="1866506" y="2550658"/>
                </a:cubicBezTo>
                <a:cubicBezTo>
                  <a:pt x="1804088" y="2563142"/>
                  <a:pt x="1798293" y="2569289"/>
                  <a:pt x="1736966" y="2573518"/>
                </a:cubicBezTo>
                <a:cubicBezTo>
                  <a:pt x="1683692" y="2577192"/>
                  <a:pt x="1630217" y="2577421"/>
                  <a:pt x="1576946" y="2581138"/>
                </a:cubicBezTo>
                <a:cubicBezTo>
                  <a:pt x="1520972" y="2585043"/>
                  <a:pt x="1465097" y="2590400"/>
                  <a:pt x="1409306" y="2596378"/>
                </a:cubicBezTo>
                <a:cubicBezTo>
                  <a:pt x="1393944" y="2598024"/>
                  <a:pt x="1378997" y="2602897"/>
                  <a:pt x="1363586" y="2603998"/>
                </a:cubicBezTo>
                <a:cubicBezTo>
                  <a:pt x="1307790" y="2607983"/>
                  <a:pt x="1251826" y="2609078"/>
                  <a:pt x="1195946" y="2611618"/>
                </a:cubicBezTo>
                <a:cubicBezTo>
                  <a:pt x="1178166" y="2614158"/>
                  <a:pt x="1160293" y="2616117"/>
                  <a:pt x="1142606" y="2619238"/>
                </a:cubicBezTo>
                <a:cubicBezTo>
                  <a:pt x="1117097" y="2623740"/>
                  <a:pt x="1092302" y="2633861"/>
                  <a:pt x="1066406" y="2634478"/>
                </a:cubicBezTo>
                <a:lnTo>
                  <a:pt x="822566" y="2626858"/>
                </a:lnTo>
                <a:cubicBezTo>
                  <a:pt x="799706" y="2619238"/>
                  <a:pt x="777363" y="2609842"/>
                  <a:pt x="753986" y="2603998"/>
                </a:cubicBezTo>
                <a:cubicBezTo>
                  <a:pt x="743826" y="2601458"/>
                  <a:pt x="733516" y="2599458"/>
                  <a:pt x="723506" y="2596378"/>
                </a:cubicBezTo>
                <a:cubicBezTo>
                  <a:pt x="700475" y="2589292"/>
                  <a:pt x="677786" y="2581138"/>
                  <a:pt x="654926" y="2573518"/>
                </a:cubicBezTo>
                <a:lnTo>
                  <a:pt x="632066" y="2565898"/>
                </a:lnTo>
                <a:cubicBezTo>
                  <a:pt x="624446" y="2563358"/>
                  <a:pt x="615889" y="2562733"/>
                  <a:pt x="609206" y="2558278"/>
                </a:cubicBezTo>
                <a:cubicBezTo>
                  <a:pt x="601586" y="2553198"/>
                  <a:pt x="594764" y="2546646"/>
                  <a:pt x="586346" y="2543038"/>
                </a:cubicBezTo>
                <a:cubicBezTo>
                  <a:pt x="576720" y="2538913"/>
                  <a:pt x="565936" y="2538295"/>
                  <a:pt x="555866" y="2535418"/>
                </a:cubicBezTo>
                <a:cubicBezTo>
                  <a:pt x="548143" y="2533211"/>
                  <a:pt x="540626" y="2530338"/>
                  <a:pt x="533006" y="2527798"/>
                </a:cubicBezTo>
                <a:cubicBezTo>
                  <a:pt x="527926" y="2520178"/>
                  <a:pt x="524917" y="2510659"/>
                  <a:pt x="517766" y="2504938"/>
                </a:cubicBezTo>
                <a:cubicBezTo>
                  <a:pt x="511494" y="2499920"/>
                  <a:pt x="502289" y="2500482"/>
                  <a:pt x="494906" y="2497318"/>
                </a:cubicBezTo>
                <a:cubicBezTo>
                  <a:pt x="428994" y="2469070"/>
                  <a:pt x="495177" y="2492328"/>
                  <a:pt x="441566" y="2474458"/>
                </a:cubicBezTo>
                <a:cubicBezTo>
                  <a:pt x="433946" y="2464298"/>
                  <a:pt x="428462" y="2452108"/>
                  <a:pt x="418706" y="2443978"/>
                </a:cubicBezTo>
                <a:cubicBezTo>
                  <a:pt x="412536" y="2438836"/>
                  <a:pt x="402529" y="2440813"/>
                  <a:pt x="395846" y="2436358"/>
                </a:cubicBezTo>
                <a:cubicBezTo>
                  <a:pt x="386880" y="2430380"/>
                  <a:pt x="381265" y="2420397"/>
                  <a:pt x="372986" y="2413498"/>
                </a:cubicBezTo>
                <a:cubicBezTo>
                  <a:pt x="365951" y="2407635"/>
                  <a:pt x="356933" y="2404384"/>
                  <a:pt x="350126" y="2398258"/>
                </a:cubicBezTo>
                <a:cubicBezTo>
                  <a:pt x="331436" y="2381437"/>
                  <a:pt x="317708" y="2358866"/>
                  <a:pt x="296786" y="2344918"/>
                </a:cubicBezTo>
                <a:cubicBezTo>
                  <a:pt x="281546" y="2334758"/>
                  <a:pt x="267449" y="2322629"/>
                  <a:pt x="251066" y="2314438"/>
                </a:cubicBezTo>
                <a:cubicBezTo>
                  <a:pt x="240906" y="2309358"/>
                  <a:pt x="230326" y="2305042"/>
                  <a:pt x="220586" y="2299198"/>
                </a:cubicBezTo>
                <a:cubicBezTo>
                  <a:pt x="204880" y="2289774"/>
                  <a:pt x="189324" y="2279963"/>
                  <a:pt x="174866" y="2268718"/>
                </a:cubicBezTo>
                <a:cubicBezTo>
                  <a:pt x="166360" y="2262102"/>
                  <a:pt x="161144" y="2251569"/>
                  <a:pt x="152006" y="2245858"/>
                </a:cubicBezTo>
                <a:cubicBezTo>
                  <a:pt x="140407" y="2238609"/>
                  <a:pt x="126606" y="2235698"/>
                  <a:pt x="113906" y="2230618"/>
                </a:cubicBezTo>
                <a:cubicBezTo>
                  <a:pt x="70230" y="2165104"/>
                  <a:pt x="122594" y="2247994"/>
                  <a:pt x="91046" y="2184898"/>
                </a:cubicBezTo>
                <a:cubicBezTo>
                  <a:pt x="86950" y="2176707"/>
                  <a:pt x="79902" y="2170229"/>
                  <a:pt x="75806" y="2162038"/>
                </a:cubicBezTo>
                <a:cubicBezTo>
                  <a:pt x="72214" y="2154854"/>
                  <a:pt x="71778" y="2146362"/>
                  <a:pt x="68186" y="2139178"/>
                </a:cubicBezTo>
                <a:cubicBezTo>
                  <a:pt x="64090" y="2130987"/>
                  <a:pt x="57042" y="2124509"/>
                  <a:pt x="52946" y="2116318"/>
                </a:cubicBezTo>
                <a:cubicBezTo>
                  <a:pt x="49354" y="2109134"/>
                  <a:pt x="47533" y="2101181"/>
                  <a:pt x="45326" y="2093458"/>
                </a:cubicBezTo>
                <a:cubicBezTo>
                  <a:pt x="42449" y="2083388"/>
                  <a:pt x="42390" y="2072345"/>
                  <a:pt x="37706" y="2062978"/>
                </a:cubicBezTo>
                <a:cubicBezTo>
                  <a:pt x="32026" y="2051619"/>
                  <a:pt x="22466" y="2042658"/>
                  <a:pt x="14846" y="2032498"/>
                </a:cubicBezTo>
                <a:cubicBezTo>
                  <a:pt x="-10386" y="1881104"/>
                  <a:pt x="1336" y="1968989"/>
                  <a:pt x="14846" y="1651498"/>
                </a:cubicBezTo>
                <a:cubicBezTo>
                  <a:pt x="15187" y="1643473"/>
                  <a:pt x="20353" y="1636387"/>
                  <a:pt x="22466" y="1628638"/>
                </a:cubicBezTo>
                <a:cubicBezTo>
                  <a:pt x="42613" y="1554764"/>
                  <a:pt x="24913" y="1586867"/>
                  <a:pt x="52946" y="1544818"/>
                </a:cubicBezTo>
                <a:cubicBezTo>
                  <a:pt x="56813" y="1529351"/>
                  <a:pt x="61627" y="1506782"/>
                  <a:pt x="68186" y="1491478"/>
                </a:cubicBezTo>
                <a:cubicBezTo>
                  <a:pt x="72661" y="1481037"/>
                  <a:pt x="78346" y="1471158"/>
                  <a:pt x="83426" y="1460998"/>
                </a:cubicBezTo>
                <a:cubicBezTo>
                  <a:pt x="85966" y="1443218"/>
                  <a:pt x="87524" y="1425270"/>
                  <a:pt x="91046" y="1407658"/>
                </a:cubicBezTo>
                <a:cubicBezTo>
                  <a:pt x="92621" y="1399782"/>
                  <a:pt x="96459" y="1392521"/>
                  <a:pt x="98666" y="1384798"/>
                </a:cubicBezTo>
                <a:cubicBezTo>
                  <a:pt x="117802" y="1317821"/>
                  <a:pt x="95636" y="1386268"/>
                  <a:pt x="113906" y="1331458"/>
                </a:cubicBezTo>
                <a:cubicBezTo>
                  <a:pt x="116446" y="1204458"/>
                  <a:pt x="117148" y="1077408"/>
                  <a:pt x="121526" y="950458"/>
                </a:cubicBezTo>
                <a:cubicBezTo>
                  <a:pt x="122232" y="929992"/>
                  <a:pt x="125483" y="909646"/>
                  <a:pt x="129146" y="889498"/>
                </a:cubicBezTo>
                <a:cubicBezTo>
                  <a:pt x="130583" y="881595"/>
                  <a:pt x="134559" y="874361"/>
                  <a:pt x="136766" y="866638"/>
                </a:cubicBezTo>
                <a:cubicBezTo>
                  <a:pt x="139643" y="856568"/>
                  <a:pt x="141509" y="846228"/>
                  <a:pt x="144386" y="836158"/>
                </a:cubicBezTo>
                <a:cubicBezTo>
                  <a:pt x="146593" y="828435"/>
                  <a:pt x="149799" y="821021"/>
                  <a:pt x="152006" y="813298"/>
                </a:cubicBezTo>
                <a:cubicBezTo>
                  <a:pt x="154883" y="803228"/>
                  <a:pt x="154430" y="791911"/>
                  <a:pt x="159626" y="782818"/>
                </a:cubicBezTo>
                <a:cubicBezTo>
                  <a:pt x="164973" y="773462"/>
                  <a:pt x="174866" y="767578"/>
                  <a:pt x="182486" y="759958"/>
                </a:cubicBezTo>
                <a:cubicBezTo>
                  <a:pt x="221804" y="642005"/>
                  <a:pt x="176740" y="763831"/>
                  <a:pt x="212966" y="691378"/>
                </a:cubicBezTo>
                <a:cubicBezTo>
                  <a:pt x="216558" y="684194"/>
                  <a:pt x="216131" y="675201"/>
                  <a:pt x="220586" y="668518"/>
                </a:cubicBezTo>
                <a:cubicBezTo>
                  <a:pt x="226564" y="659552"/>
                  <a:pt x="237182" y="654427"/>
                  <a:pt x="243446" y="645658"/>
                </a:cubicBezTo>
                <a:cubicBezTo>
                  <a:pt x="250048" y="636415"/>
                  <a:pt x="252666" y="624811"/>
                  <a:pt x="258686" y="615178"/>
                </a:cubicBezTo>
                <a:cubicBezTo>
                  <a:pt x="265417" y="604408"/>
                  <a:pt x="273926" y="594858"/>
                  <a:pt x="281546" y="584698"/>
                </a:cubicBezTo>
                <a:cubicBezTo>
                  <a:pt x="297405" y="521263"/>
                  <a:pt x="278094" y="583981"/>
                  <a:pt x="304406" y="531358"/>
                </a:cubicBezTo>
                <a:cubicBezTo>
                  <a:pt x="315811" y="508547"/>
                  <a:pt x="310951" y="496483"/>
                  <a:pt x="319646" y="470398"/>
                </a:cubicBezTo>
                <a:cubicBezTo>
                  <a:pt x="323238" y="459622"/>
                  <a:pt x="329806" y="450078"/>
                  <a:pt x="334886" y="439918"/>
                </a:cubicBezTo>
                <a:cubicBezTo>
                  <a:pt x="338234" y="419830"/>
                  <a:pt x="344808" y="365729"/>
                  <a:pt x="357746" y="348478"/>
                </a:cubicBezTo>
                <a:cubicBezTo>
                  <a:pt x="365366" y="338318"/>
                  <a:pt x="372341" y="327641"/>
                  <a:pt x="380606" y="317998"/>
                </a:cubicBezTo>
                <a:cubicBezTo>
                  <a:pt x="387619" y="309816"/>
                  <a:pt x="396850" y="303644"/>
                  <a:pt x="403466" y="295138"/>
                </a:cubicBezTo>
                <a:cubicBezTo>
                  <a:pt x="414711" y="280680"/>
                  <a:pt x="423786" y="264658"/>
                  <a:pt x="433946" y="249418"/>
                </a:cubicBezTo>
                <a:cubicBezTo>
                  <a:pt x="439026" y="241798"/>
                  <a:pt x="446290" y="235246"/>
                  <a:pt x="449186" y="226558"/>
                </a:cubicBezTo>
                <a:cubicBezTo>
                  <a:pt x="455404" y="207903"/>
                  <a:pt x="460276" y="189696"/>
                  <a:pt x="472046" y="173218"/>
                </a:cubicBezTo>
                <a:cubicBezTo>
                  <a:pt x="491689" y="145718"/>
                  <a:pt x="494177" y="154776"/>
                  <a:pt x="517766" y="135118"/>
                </a:cubicBezTo>
                <a:cubicBezTo>
                  <a:pt x="526045" y="128219"/>
                  <a:pt x="532120" y="118874"/>
                  <a:pt x="540626" y="112258"/>
                </a:cubicBezTo>
                <a:cubicBezTo>
                  <a:pt x="555084" y="101013"/>
                  <a:pt x="586346" y="81778"/>
                  <a:pt x="586346" y="81778"/>
                </a:cubicBezTo>
                <a:cubicBezTo>
                  <a:pt x="591426" y="74158"/>
                  <a:pt x="595110" y="65394"/>
                  <a:pt x="601586" y="58918"/>
                </a:cubicBezTo>
                <a:cubicBezTo>
                  <a:pt x="608062" y="52442"/>
                  <a:pt x="617295" y="49399"/>
                  <a:pt x="624446" y="43678"/>
                </a:cubicBezTo>
                <a:cubicBezTo>
                  <a:pt x="630056" y="39190"/>
                  <a:pt x="649846" y="30978"/>
                  <a:pt x="654926" y="2843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65C73-047E-40C7-9C36-3E51A4C0BF19}"/>
              </a:ext>
            </a:extLst>
          </p:cNvPr>
          <p:cNvSpPr txBox="1"/>
          <p:nvPr/>
        </p:nvSpPr>
        <p:spPr>
          <a:xfrm>
            <a:off x="7806289" y="520462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M(KB)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D22BC4-9DA2-4890-A03B-ED3A8B21123B}"/>
              </a:ext>
            </a:extLst>
          </p:cNvPr>
          <p:cNvSpPr/>
          <p:nvPr/>
        </p:nvSpPr>
        <p:spPr>
          <a:xfrm>
            <a:off x="8294826" y="4056245"/>
            <a:ext cx="1485900" cy="1440180"/>
          </a:xfrm>
          <a:custGeom>
            <a:avLst/>
            <a:gdLst>
              <a:gd name="connsiteX0" fmla="*/ 129540 w 1402080"/>
              <a:gd name="connsiteY0" fmla="*/ 38100 h 1424940"/>
              <a:gd name="connsiteX1" fmla="*/ 129540 w 1402080"/>
              <a:gd name="connsiteY1" fmla="*/ 38100 h 1424940"/>
              <a:gd name="connsiteX2" fmla="*/ 243840 w 1402080"/>
              <a:gd name="connsiteY2" fmla="*/ 30480 h 1424940"/>
              <a:gd name="connsiteX3" fmla="*/ 289560 w 1402080"/>
              <a:gd name="connsiteY3" fmla="*/ 15240 h 1424940"/>
              <a:gd name="connsiteX4" fmla="*/ 381000 w 1402080"/>
              <a:gd name="connsiteY4" fmla="*/ 7620 h 1424940"/>
              <a:gd name="connsiteX5" fmla="*/ 457200 w 1402080"/>
              <a:gd name="connsiteY5" fmla="*/ 0 h 1424940"/>
              <a:gd name="connsiteX6" fmla="*/ 617220 w 1402080"/>
              <a:gd name="connsiteY6" fmla="*/ 15240 h 1424940"/>
              <a:gd name="connsiteX7" fmla="*/ 678180 w 1402080"/>
              <a:gd name="connsiteY7" fmla="*/ 53340 h 1424940"/>
              <a:gd name="connsiteX8" fmla="*/ 701040 w 1402080"/>
              <a:gd name="connsiteY8" fmla="*/ 68580 h 1424940"/>
              <a:gd name="connsiteX9" fmla="*/ 731520 w 1402080"/>
              <a:gd name="connsiteY9" fmla="*/ 99060 h 1424940"/>
              <a:gd name="connsiteX10" fmla="*/ 769620 w 1402080"/>
              <a:gd name="connsiteY10" fmla="*/ 121920 h 1424940"/>
              <a:gd name="connsiteX11" fmla="*/ 792480 w 1402080"/>
              <a:gd name="connsiteY11" fmla="*/ 144780 h 1424940"/>
              <a:gd name="connsiteX12" fmla="*/ 868680 w 1402080"/>
              <a:gd name="connsiteY12" fmla="*/ 175260 h 1424940"/>
              <a:gd name="connsiteX13" fmla="*/ 899160 w 1402080"/>
              <a:gd name="connsiteY13" fmla="*/ 190500 h 1424940"/>
              <a:gd name="connsiteX14" fmla="*/ 998220 w 1402080"/>
              <a:gd name="connsiteY14" fmla="*/ 228600 h 1424940"/>
              <a:gd name="connsiteX15" fmla="*/ 1059180 w 1402080"/>
              <a:gd name="connsiteY15" fmla="*/ 266700 h 1424940"/>
              <a:gd name="connsiteX16" fmla="*/ 1089660 w 1402080"/>
              <a:gd name="connsiteY16" fmla="*/ 312420 h 1424940"/>
              <a:gd name="connsiteX17" fmla="*/ 1104900 w 1402080"/>
              <a:gd name="connsiteY17" fmla="*/ 342900 h 1424940"/>
              <a:gd name="connsiteX18" fmla="*/ 1127760 w 1402080"/>
              <a:gd name="connsiteY18" fmla="*/ 365760 h 1424940"/>
              <a:gd name="connsiteX19" fmla="*/ 1150620 w 1402080"/>
              <a:gd name="connsiteY19" fmla="*/ 403860 h 1424940"/>
              <a:gd name="connsiteX20" fmla="*/ 1173480 w 1402080"/>
              <a:gd name="connsiteY20" fmla="*/ 426720 h 1424940"/>
              <a:gd name="connsiteX21" fmla="*/ 1188720 w 1402080"/>
              <a:gd name="connsiteY21" fmla="*/ 449580 h 1424940"/>
              <a:gd name="connsiteX22" fmla="*/ 1211580 w 1402080"/>
              <a:gd name="connsiteY22" fmla="*/ 464820 h 1424940"/>
              <a:gd name="connsiteX23" fmla="*/ 1295400 w 1402080"/>
              <a:gd name="connsiteY23" fmla="*/ 548640 h 1424940"/>
              <a:gd name="connsiteX24" fmla="*/ 1341120 w 1402080"/>
              <a:gd name="connsiteY24" fmla="*/ 594360 h 1424940"/>
              <a:gd name="connsiteX25" fmla="*/ 1371600 w 1402080"/>
              <a:gd name="connsiteY25" fmla="*/ 624840 h 1424940"/>
              <a:gd name="connsiteX26" fmla="*/ 1379220 w 1402080"/>
              <a:gd name="connsiteY26" fmla="*/ 647700 h 1424940"/>
              <a:gd name="connsiteX27" fmla="*/ 1394460 w 1402080"/>
              <a:gd name="connsiteY27" fmla="*/ 678180 h 1424940"/>
              <a:gd name="connsiteX28" fmla="*/ 1402080 w 1402080"/>
              <a:gd name="connsiteY28" fmla="*/ 708660 h 1424940"/>
              <a:gd name="connsiteX29" fmla="*/ 1394460 w 1402080"/>
              <a:gd name="connsiteY29" fmla="*/ 975360 h 1424940"/>
              <a:gd name="connsiteX30" fmla="*/ 1386840 w 1402080"/>
              <a:gd name="connsiteY30" fmla="*/ 1005840 h 1424940"/>
              <a:gd name="connsiteX31" fmla="*/ 1341120 w 1402080"/>
              <a:gd name="connsiteY31" fmla="*/ 1082040 h 1424940"/>
              <a:gd name="connsiteX32" fmla="*/ 1310640 w 1402080"/>
              <a:gd name="connsiteY32" fmla="*/ 1127760 h 1424940"/>
              <a:gd name="connsiteX33" fmla="*/ 1295400 w 1402080"/>
              <a:gd name="connsiteY33" fmla="*/ 1150620 h 1424940"/>
              <a:gd name="connsiteX34" fmla="*/ 1264920 w 1402080"/>
              <a:gd name="connsiteY34" fmla="*/ 1173480 h 1424940"/>
              <a:gd name="connsiteX35" fmla="*/ 1226820 w 1402080"/>
              <a:gd name="connsiteY35" fmla="*/ 1242060 h 1424940"/>
              <a:gd name="connsiteX36" fmla="*/ 1165860 w 1402080"/>
              <a:gd name="connsiteY36" fmla="*/ 1295400 h 1424940"/>
              <a:gd name="connsiteX37" fmla="*/ 1097280 w 1402080"/>
              <a:gd name="connsiteY37" fmla="*/ 1371600 h 1424940"/>
              <a:gd name="connsiteX38" fmla="*/ 1074420 w 1402080"/>
              <a:gd name="connsiteY38" fmla="*/ 1394460 h 1424940"/>
              <a:gd name="connsiteX39" fmla="*/ 1028700 w 1402080"/>
              <a:gd name="connsiteY39" fmla="*/ 1424940 h 1424940"/>
              <a:gd name="connsiteX40" fmla="*/ 914400 w 1402080"/>
              <a:gd name="connsiteY40" fmla="*/ 1417320 h 1424940"/>
              <a:gd name="connsiteX41" fmla="*/ 883920 w 1402080"/>
              <a:gd name="connsiteY41" fmla="*/ 1402080 h 1424940"/>
              <a:gd name="connsiteX42" fmla="*/ 838200 w 1402080"/>
              <a:gd name="connsiteY42" fmla="*/ 1386840 h 1424940"/>
              <a:gd name="connsiteX43" fmla="*/ 762000 w 1402080"/>
              <a:gd name="connsiteY43" fmla="*/ 1371600 h 1424940"/>
              <a:gd name="connsiteX44" fmla="*/ 723900 w 1402080"/>
              <a:gd name="connsiteY44" fmla="*/ 1363980 h 1424940"/>
              <a:gd name="connsiteX45" fmla="*/ 632460 w 1402080"/>
              <a:gd name="connsiteY45" fmla="*/ 1348740 h 1424940"/>
              <a:gd name="connsiteX46" fmla="*/ 571500 w 1402080"/>
              <a:gd name="connsiteY46" fmla="*/ 1333500 h 1424940"/>
              <a:gd name="connsiteX47" fmla="*/ 548640 w 1402080"/>
              <a:gd name="connsiteY47" fmla="*/ 1318260 h 1424940"/>
              <a:gd name="connsiteX48" fmla="*/ 502920 w 1402080"/>
              <a:gd name="connsiteY48" fmla="*/ 1310640 h 1424940"/>
              <a:gd name="connsiteX49" fmla="*/ 487680 w 1402080"/>
              <a:gd name="connsiteY49" fmla="*/ 1287780 h 1424940"/>
              <a:gd name="connsiteX50" fmla="*/ 480060 w 1402080"/>
              <a:gd name="connsiteY50" fmla="*/ 1257300 h 1424940"/>
              <a:gd name="connsiteX51" fmla="*/ 441960 w 1402080"/>
              <a:gd name="connsiteY51" fmla="*/ 1211580 h 1424940"/>
              <a:gd name="connsiteX52" fmla="*/ 434340 w 1402080"/>
              <a:gd name="connsiteY52" fmla="*/ 1135380 h 1424940"/>
              <a:gd name="connsiteX53" fmla="*/ 396240 w 1402080"/>
              <a:gd name="connsiteY53" fmla="*/ 1089660 h 1424940"/>
              <a:gd name="connsiteX54" fmla="*/ 342900 w 1402080"/>
              <a:gd name="connsiteY54" fmla="*/ 1036320 h 1424940"/>
              <a:gd name="connsiteX55" fmla="*/ 297180 w 1402080"/>
              <a:gd name="connsiteY55" fmla="*/ 1005840 h 1424940"/>
              <a:gd name="connsiteX56" fmla="*/ 251460 w 1402080"/>
              <a:gd name="connsiteY56" fmla="*/ 967740 h 1424940"/>
              <a:gd name="connsiteX57" fmla="*/ 198120 w 1402080"/>
              <a:gd name="connsiteY57" fmla="*/ 906780 h 1424940"/>
              <a:gd name="connsiteX58" fmla="*/ 152400 w 1402080"/>
              <a:gd name="connsiteY58" fmla="*/ 861060 h 1424940"/>
              <a:gd name="connsiteX59" fmla="*/ 129540 w 1402080"/>
              <a:gd name="connsiteY59" fmla="*/ 807720 h 1424940"/>
              <a:gd name="connsiteX60" fmla="*/ 106680 w 1402080"/>
              <a:gd name="connsiteY60" fmla="*/ 777240 h 1424940"/>
              <a:gd name="connsiteX61" fmla="*/ 83820 w 1402080"/>
              <a:gd name="connsiteY61" fmla="*/ 716280 h 1424940"/>
              <a:gd name="connsiteX62" fmla="*/ 68580 w 1402080"/>
              <a:gd name="connsiteY62" fmla="*/ 678180 h 1424940"/>
              <a:gd name="connsiteX63" fmla="*/ 60960 w 1402080"/>
              <a:gd name="connsiteY63" fmla="*/ 655320 h 1424940"/>
              <a:gd name="connsiteX64" fmla="*/ 45720 w 1402080"/>
              <a:gd name="connsiteY64" fmla="*/ 632460 h 1424940"/>
              <a:gd name="connsiteX65" fmla="*/ 30480 w 1402080"/>
              <a:gd name="connsiteY65" fmla="*/ 579120 h 1424940"/>
              <a:gd name="connsiteX66" fmla="*/ 15240 w 1402080"/>
              <a:gd name="connsiteY66" fmla="*/ 533400 h 1424940"/>
              <a:gd name="connsiteX67" fmla="*/ 7620 w 1402080"/>
              <a:gd name="connsiteY67" fmla="*/ 510540 h 1424940"/>
              <a:gd name="connsiteX68" fmla="*/ 0 w 1402080"/>
              <a:gd name="connsiteY68" fmla="*/ 457200 h 1424940"/>
              <a:gd name="connsiteX69" fmla="*/ 7620 w 1402080"/>
              <a:gd name="connsiteY69" fmla="*/ 281940 h 1424940"/>
              <a:gd name="connsiteX70" fmla="*/ 30480 w 1402080"/>
              <a:gd name="connsiteY70" fmla="*/ 213360 h 1424940"/>
              <a:gd name="connsiteX71" fmla="*/ 60960 w 1402080"/>
              <a:gd name="connsiteY71" fmla="*/ 144780 h 1424940"/>
              <a:gd name="connsiteX72" fmla="*/ 76200 w 1402080"/>
              <a:gd name="connsiteY72" fmla="*/ 114300 h 1424940"/>
              <a:gd name="connsiteX73" fmla="*/ 83820 w 1402080"/>
              <a:gd name="connsiteY73" fmla="*/ 91440 h 1424940"/>
              <a:gd name="connsiteX74" fmla="*/ 129540 w 1402080"/>
              <a:gd name="connsiteY74" fmla="*/ 3810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02080" h="1424940">
                <a:moveTo>
                  <a:pt x="129540" y="38100"/>
                </a:moveTo>
                <a:lnTo>
                  <a:pt x="129540" y="38100"/>
                </a:lnTo>
                <a:cubicBezTo>
                  <a:pt x="167640" y="35560"/>
                  <a:pt x="206039" y="35880"/>
                  <a:pt x="243840" y="30480"/>
                </a:cubicBezTo>
                <a:cubicBezTo>
                  <a:pt x="259743" y="28208"/>
                  <a:pt x="273714" y="17881"/>
                  <a:pt x="289560" y="15240"/>
                </a:cubicBezTo>
                <a:cubicBezTo>
                  <a:pt x="319729" y="10212"/>
                  <a:pt x="350540" y="10389"/>
                  <a:pt x="381000" y="7620"/>
                </a:cubicBezTo>
                <a:lnTo>
                  <a:pt x="457200" y="0"/>
                </a:lnTo>
                <a:cubicBezTo>
                  <a:pt x="467095" y="761"/>
                  <a:pt x="591158" y="8725"/>
                  <a:pt x="617220" y="15240"/>
                </a:cubicBezTo>
                <a:cubicBezTo>
                  <a:pt x="639253" y="20748"/>
                  <a:pt x="660757" y="40895"/>
                  <a:pt x="678180" y="53340"/>
                </a:cubicBezTo>
                <a:cubicBezTo>
                  <a:pt x="685632" y="58663"/>
                  <a:pt x="694087" y="62620"/>
                  <a:pt x="701040" y="68580"/>
                </a:cubicBezTo>
                <a:cubicBezTo>
                  <a:pt x="711949" y="77931"/>
                  <a:pt x="720178" y="90239"/>
                  <a:pt x="731520" y="99060"/>
                </a:cubicBezTo>
                <a:cubicBezTo>
                  <a:pt x="743211" y="108153"/>
                  <a:pt x="757772" y="113034"/>
                  <a:pt x="769620" y="121920"/>
                </a:cubicBezTo>
                <a:cubicBezTo>
                  <a:pt x="778241" y="128386"/>
                  <a:pt x="783711" y="138516"/>
                  <a:pt x="792480" y="144780"/>
                </a:cubicBezTo>
                <a:cubicBezTo>
                  <a:pt x="815224" y="161026"/>
                  <a:pt x="843444" y="165166"/>
                  <a:pt x="868680" y="175260"/>
                </a:cubicBezTo>
                <a:cubicBezTo>
                  <a:pt x="879227" y="179479"/>
                  <a:pt x="888613" y="186281"/>
                  <a:pt x="899160" y="190500"/>
                </a:cubicBezTo>
                <a:cubicBezTo>
                  <a:pt x="965547" y="217055"/>
                  <a:pt x="927327" y="193153"/>
                  <a:pt x="998220" y="228600"/>
                </a:cubicBezTo>
                <a:cubicBezTo>
                  <a:pt x="1016601" y="237791"/>
                  <a:pt x="1041046" y="254611"/>
                  <a:pt x="1059180" y="266700"/>
                </a:cubicBezTo>
                <a:cubicBezTo>
                  <a:pt x="1069340" y="281940"/>
                  <a:pt x="1081469" y="296037"/>
                  <a:pt x="1089660" y="312420"/>
                </a:cubicBezTo>
                <a:cubicBezTo>
                  <a:pt x="1094740" y="322580"/>
                  <a:pt x="1098298" y="333657"/>
                  <a:pt x="1104900" y="342900"/>
                </a:cubicBezTo>
                <a:cubicBezTo>
                  <a:pt x="1111164" y="351669"/>
                  <a:pt x="1121294" y="357139"/>
                  <a:pt x="1127760" y="365760"/>
                </a:cubicBezTo>
                <a:cubicBezTo>
                  <a:pt x="1136646" y="377608"/>
                  <a:pt x="1141734" y="392012"/>
                  <a:pt x="1150620" y="403860"/>
                </a:cubicBezTo>
                <a:cubicBezTo>
                  <a:pt x="1157086" y="412481"/>
                  <a:pt x="1166581" y="418441"/>
                  <a:pt x="1173480" y="426720"/>
                </a:cubicBezTo>
                <a:cubicBezTo>
                  <a:pt x="1179343" y="433755"/>
                  <a:pt x="1182244" y="443104"/>
                  <a:pt x="1188720" y="449580"/>
                </a:cubicBezTo>
                <a:cubicBezTo>
                  <a:pt x="1195196" y="456056"/>
                  <a:pt x="1204869" y="458588"/>
                  <a:pt x="1211580" y="464820"/>
                </a:cubicBezTo>
                <a:cubicBezTo>
                  <a:pt x="1240535" y="491707"/>
                  <a:pt x="1267460" y="520700"/>
                  <a:pt x="1295400" y="548640"/>
                </a:cubicBezTo>
                <a:lnTo>
                  <a:pt x="1341120" y="594360"/>
                </a:lnTo>
                <a:lnTo>
                  <a:pt x="1371600" y="624840"/>
                </a:lnTo>
                <a:cubicBezTo>
                  <a:pt x="1374140" y="632460"/>
                  <a:pt x="1376056" y="640317"/>
                  <a:pt x="1379220" y="647700"/>
                </a:cubicBezTo>
                <a:cubicBezTo>
                  <a:pt x="1383695" y="658141"/>
                  <a:pt x="1390472" y="667544"/>
                  <a:pt x="1394460" y="678180"/>
                </a:cubicBezTo>
                <a:cubicBezTo>
                  <a:pt x="1398137" y="687986"/>
                  <a:pt x="1399540" y="698500"/>
                  <a:pt x="1402080" y="708660"/>
                </a:cubicBezTo>
                <a:cubicBezTo>
                  <a:pt x="1399540" y="797560"/>
                  <a:pt x="1399015" y="886540"/>
                  <a:pt x="1394460" y="975360"/>
                </a:cubicBezTo>
                <a:cubicBezTo>
                  <a:pt x="1393924" y="985819"/>
                  <a:pt x="1390517" y="996034"/>
                  <a:pt x="1386840" y="1005840"/>
                </a:cubicBezTo>
                <a:cubicBezTo>
                  <a:pt x="1376798" y="1032619"/>
                  <a:pt x="1356311" y="1059253"/>
                  <a:pt x="1341120" y="1082040"/>
                </a:cubicBezTo>
                <a:lnTo>
                  <a:pt x="1310640" y="1127760"/>
                </a:lnTo>
                <a:cubicBezTo>
                  <a:pt x="1305560" y="1135380"/>
                  <a:pt x="1302726" y="1145125"/>
                  <a:pt x="1295400" y="1150620"/>
                </a:cubicBezTo>
                <a:cubicBezTo>
                  <a:pt x="1285240" y="1158240"/>
                  <a:pt x="1273357" y="1163988"/>
                  <a:pt x="1264920" y="1173480"/>
                </a:cubicBezTo>
                <a:cubicBezTo>
                  <a:pt x="1210003" y="1235261"/>
                  <a:pt x="1248994" y="1197711"/>
                  <a:pt x="1226820" y="1242060"/>
                </a:cubicBezTo>
                <a:cubicBezTo>
                  <a:pt x="1193800" y="1308100"/>
                  <a:pt x="1234440" y="1203960"/>
                  <a:pt x="1165860" y="1295400"/>
                </a:cubicBezTo>
                <a:cubicBezTo>
                  <a:pt x="1130068" y="1343122"/>
                  <a:pt x="1151980" y="1316900"/>
                  <a:pt x="1097280" y="1371600"/>
                </a:cubicBezTo>
                <a:cubicBezTo>
                  <a:pt x="1089660" y="1379220"/>
                  <a:pt x="1083386" y="1388482"/>
                  <a:pt x="1074420" y="1394460"/>
                </a:cubicBezTo>
                <a:lnTo>
                  <a:pt x="1028700" y="1424940"/>
                </a:lnTo>
                <a:cubicBezTo>
                  <a:pt x="990600" y="1422400"/>
                  <a:pt x="952117" y="1423275"/>
                  <a:pt x="914400" y="1417320"/>
                </a:cubicBezTo>
                <a:cubicBezTo>
                  <a:pt x="903180" y="1415548"/>
                  <a:pt x="894467" y="1406299"/>
                  <a:pt x="883920" y="1402080"/>
                </a:cubicBezTo>
                <a:cubicBezTo>
                  <a:pt x="869005" y="1396114"/>
                  <a:pt x="853440" y="1391920"/>
                  <a:pt x="838200" y="1386840"/>
                </a:cubicBezTo>
                <a:cubicBezTo>
                  <a:pt x="794385" y="1372235"/>
                  <a:pt x="832047" y="1383275"/>
                  <a:pt x="762000" y="1371600"/>
                </a:cubicBezTo>
                <a:cubicBezTo>
                  <a:pt x="749225" y="1369471"/>
                  <a:pt x="736675" y="1366109"/>
                  <a:pt x="723900" y="1363980"/>
                </a:cubicBezTo>
                <a:cubicBezTo>
                  <a:pt x="670248" y="1355038"/>
                  <a:pt x="679151" y="1359515"/>
                  <a:pt x="632460" y="1348740"/>
                </a:cubicBezTo>
                <a:cubicBezTo>
                  <a:pt x="612051" y="1344030"/>
                  <a:pt x="571500" y="1333500"/>
                  <a:pt x="571500" y="1333500"/>
                </a:cubicBezTo>
                <a:cubicBezTo>
                  <a:pt x="563880" y="1328420"/>
                  <a:pt x="557328" y="1321156"/>
                  <a:pt x="548640" y="1318260"/>
                </a:cubicBezTo>
                <a:cubicBezTo>
                  <a:pt x="533983" y="1313374"/>
                  <a:pt x="516739" y="1317550"/>
                  <a:pt x="502920" y="1310640"/>
                </a:cubicBezTo>
                <a:cubicBezTo>
                  <a:pt x="494729" y="1306544"/>
                  <a:pt x="492760" y="1295400"/>
                  <a:pt x="487680" y="1287780"/>
                </a:cubicBezTo>
                <a:cubicBezTo>
                  <a:pt x="485140" y="1277620"/>
                  <a:pt x="484185" y="1266926"/>
                  <a:pt x="480060" y="1257300"/>
                </a:cubicBezTo>
                <a:cubicBezTo>
                  <a:pt x="472103" y="1238735"/>
                  <a:pt x="455692" y="1225312"/>
                  <a:pt x="441960" y="1211580"/>
                </a:cubicBezTo>
                <a:cubicBezTo>
                  <a:pt x="439420" y="1186180"/>
                  <a:pt x="440080" y="1160253"/>
                  <a:pt x="434340" y="1135380"/>
                </a:cubicBezTo>
                <a:cubicBezTo>
                  <a:pt x="430794" y="1120016"/>
                  <a:pt x="404781" y="1099625"/>
                  <a:pt x="396240" y="1089660"/>
                </a:cubicBezTo>
                <a:cubicBezTo>
                  <a:pt x="359229" y="1046480"/>
                  <a:pt x="390071" y="1069340"/>
                  <a:pt x="342900" y="1036320"/>
                </a:cubicBezTo>
                <a:cubicBezTo>
                  <a:pt x="327895" y="1025816"/>
                  <a:pt x="308170" y="1020493"/>
                  <a:pt x="297180" y="1005840"/>
                </a:cubicBezTo>
                <a:cubicBezTo>
                  <a:pt x="269501" y="968934"/>
                  <a:pt x="286368" y="979376"/>
                  <a:pt x="251460" y="967740"/>
                </a:cubicBezTo>
                <a:cubicBezTo>
                  <a:pt x="188191" y="872836"/>
                  <a:pt x="250075" y="952962"/>
                  <a:pt x="198120" y="906780"/>
                </a:cubicBezTo>
                <a:cubicBezTo>
                  <a:pt x="182011" y="892461"/>
                  <a:pt x="152400" y="861060"/>
                  <a:pt x="152400" y="861060"/>
                </a:cubicBezTo>
                <a:cubicBezTo>
                  <a:pt x="144993" y="838838"/>
                  <a:pt x="142992" y="829242"/>
                  <a:pt x="129540" y="807720"/>
                </a:cubicBezTo>
                <a:cubicBezTo>
                  <a:pt x="122809" y="796950"/>
                  <a:pt x="112848" y="788342"/>
                  <a:pt x="106680" y="777240"/>
                </a:cubicBezTo>
                <a:cubicBezTo>
                  <a:pt x="95352" y="756849"/>
                  <a:pt x="91717" y="737338"/>
                  <a:pt x="83820" y="716280"/>
                </a:cubicBezTo>
                <a:cubicBezTo>
                  <a:pt x="79017" y="703473"/>
                  <a:pt x="73383" y="690987"/>
                  <a:pt x="68580" y="678180"/>
                </a:cubicBezTo>
                <a:cubicBezTo>
                  <a:pt x="65760" y="670659"/>
                  <a:pt x="64552" y="662504"/>
                  <a:pt x="60960" y="655320"/>
                </a:cubicBezTo>
                <a:cubicBezTo>
                  <a:pt x="56864" y="647129"/>
                  <a:pt x="49816" y="640651"/>
                  <a:pt x="45720" y="632460"/>
                </a:cubicBezTo>
                <a:cubicBezTo>
                  <a:pt x="39318" y="619656"/>
                  <a:pt x="34142" y="591327"/>
                  <a:pt x="30480" y="579120"/>
                </a:cubicBezTo>
                <a:cubicBezTo>
                  <a:pt x="25864" y="563733"/>
                  <a:pt x="20320" y="548640"/>
                  <a:pt x="15240" y="533400"/>
                </a:cubicBezTo>
                <a:lnTo>
                  <a:pt x="7620" y="510540"/>
                </a:lnTo>
                <a:cubicBezTo>
                  <a:pt x="5080" y="492760"/>
                  <a:pt x="0" y="475161"/>
                  <a:pt x="0" y="457200"/>
                </a:cubicBezTo>
                <a:cubicBezTo>
                  <a:pt x="0" y="398725"/>
                  <a:pt x="3454" y="340267"/>
                  <a:pt x="7620" y="281940"/>
                </a:cubicBezTo>
                <a:cubicBezTo>
                  <a:pt x="10803" y="237372"/>
                  <a:pt x="15293" y="251328"/>
                  <a:pt x="30480" y="213360"/>
                </a:cubicBezTo>
                <a:cubicBezTo>
                  <a:pt x="74828" y="102490"/>
                  <a:pt x="21866" y="213194"/>
                  <a:pt x="60960" y="144780"/>
                </a:cubicBezTo>
                <a:cubicBezTo>
                  <a:pt x="66596" y="134917"/>
                  <a:pt x="71725" y="124741"/>
                  <a:pt x="76200" y="114300"/>
                </a:cubicBezTo>
                <a:cubicBezTo>
                  <a:pt x="79364" y="106917"/>
                  <a:pt x="79365" y="98123"/>
                  <a:pt x="83820" y="91440"/>
                </a:cubicBezTo>
                <a:cubicBezTo>
                  <a:pt x="137572" y="10812"/>
                  <a:pt x="121920" y="46990"/>
                  <a:pt x="129540" y="381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F764-CC8A-44EB-B003-01187BDD3F17}"/>
              </a:ext>
            </a:extLst>
          </p:cNvPr>
          <p:cNvSpPr txBox="1"/>
          <p:nvPr/>
        </p:nvSpPr>
        <p:spPr>
          <a:xfrm>
            <a:off x="7978038" y="373055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98DCE-E808-4AD2-BA1A-F33212BB8BBF}"/>
              </a:ext>
            </a:extLst>
          </p:cNvPr>
          <p:cNvSpPr txBox="1"/>
          <p:nvPr/>
        </p:nvSpPr>
        <p:spPr>
          <a:xfrm>
            <a:off x="7917180" y="410474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1C13D-13F0-4425-A38A-40A6A03C8E61}"/>
              </a:ext>
            </a:extLst>
          </p:cNvPr>
          <p:cNvSpPr txBox="1"/>
          <p:nvPr/>
        </p:nvSpPr>
        <p:spPr>
          <a:xfrm>
            <a:off x="7795158" y="4340031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41E12-FA09-4E62-987E-ABEA8BD25CFF}"/>
              </a:ext>
            </a:extLst>
          </p:cNvPr>
          <p:cNvSpPr txBox="1"/>
          <p:nvPr/>
        </p:nvSpPr>
        <p:spPr>
          <a:xfrm>
            <a:off x="8000810" y="4746665"/>
            <a:ext cx="18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1A76E-89AD-4F2B-B474-D1CAD24EC770}"/>
              </a:ext>
            </a:extLst>
          </p:cNvPr>
          <p:cNvSpPr txBox="1"/>
          <p:nvPr/>
        </p:nvSpPr>
        <p:spPr>
          <a:xfrm>
            <a:off x="7814412" y="4585041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A0A6A-C544-42E6-A3DA-08D6454A9D7A}"/>
              </a:ext>
            </a:extLst>
          </p:cNvPr>
          <p:cNvSpPr txBox="1"/>
          <p:nvPr/>
        </p:nvSpPr>
        <p:spPr>
          <a:xfrm>
            <a:off x="8128835" y="500048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39039-B5EA-4BC5-AB1F-8BCBCFBB2529}"/>
              </a:ext>
            </a:extLst>
          </p:cNvPr>
          <p:cNvSpPr txBox="1"/>
          <p:nvPr/>
        </p:nvSpPr>
        <p:spPr>
          <a:xfrm>
            <a:off x="7742125" y="4777310"/>
            <a:ext cx="24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C7AF4-0CDB-45D4-86C4-30B707C4DE4F}"/>
              </a:ext>
            </a:extLst>
          </p:cNvPr>
          <p:cNvSpPr txBox="1"/>
          <p:nvPr/>
        </p:nvSpPr>
        <p:spPr>
          <a:xfrm>
            <a:off x="9570720" y="555877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8205F-34C0-4D4F-8992-5BA5D48E01D6}"/>
              </a:ext>
            </a:extLst>
          </p:cNvPr>
          <p:cNvSpPr txBox="1"/>
          <p:nvPr/>
        </p:nvSpPr>
        <p:spPr>
          <a:xfrm>
            <a:off x="9411502" y="5392645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BD8D2-FF3D-4DDB-8C36-FB14D79DE76D}"/>
              </a:ext>
            </a:extLst>
          </p:cNvPr>
          <p:cNvSpPr txBox="1"/>
          <p:nvPr/>
        </p:nvSpPr>
        <p:spPr>
          <a:xfrm>
            <a:off x="9248796" y="5522525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4A89E-DA0F-4B66-8908-2B1660ECAB07}"/>
              </a:ext>
            </a:extLst>
          </p:cNvPr>
          <p:cNvSpPr txBox="1"/>
          <p:nvPr/>
        </p:nvSpPr>
        <p:spPr>
          <a:xfrm>
            <a:off x="7776079" y="5032974"/>
            <a:ext cx="21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19D07-7F92-412C-B814-C4D636A4E1A1}"/>
              </a:ext>
            </a:extLst>
          </p:cNvPr>
          <p:cNvSpPr txBox="1"/>
          <p:nvPr/>
        </p:nvSpPr>
        <p:spPr>
          <a:xfrm>
            <a:off x="8892139" y="545799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588C5C-3943-4E08-A7F6-041A907ABACA}"/>
              </a:ext>
            </a:extLst>
          </p:cNvPr>
          <p:cNvSpPr txBox="1"/>
          <p:nvPr/>
        </p:nvSpPr>
        <p:spPr>
          <a:xfrm>
            <a:off x="8389620" y="5600192"/>
            <a:ext cx="23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11DE6-0439-4D39-9757-B7EA58B6248C}"/>
              </a:ext>
            </a:extLst>
          </p:cNvPr>
          <p:cNvSpPr txBox="1"/>
          <p:nvPr/>
        </p:nvSpPr>
        <p:spPr>
          <a:xfrm>
            <a:off x="8164966" y="344079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B7D7E3-0C5E-43EA-8CE0-6E6F81A858E6}"/>
              </a:ext>
            </a:extLst>
          </p:cNvPr>
          <p:cNvSpPr txBox="1"/>
          <p:nvPr/>
        </p:nvSpPr>
        <p:spPr>
          <a:xfrm>
            <a:off x="8420934" y="433165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DF974C-03A4-4EB1-BDB2-AA64D4994415}"/>
              </a:ext>
            </a:extLst>
          </p:cNvPr>
          <p:cNvSpPr txBox="1"/>
          <p:nvPr/>
        </p:nvSpPr>
        <p:spPr>
          <a:xfrm>
            <a:off x="9387840" y="4317468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CEF4C-0623-485A-B277-E7F2D12F9CEA}"/>
              </a:ext>
            </a:extLst>
          </p:cNvPr>
          <p:cNvSpPr txBox="1"/>
          <p:nvPr/>
        </p:nvSpPr>
        <p:spPr>
          <a:xfrm>
            <a:off x="8541099" y="4584498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AC41D1-0023-483B-B315-6DD56FD8051A}"/>
              </a:ext>
            </a:extLst>
          </p:cNvPr>
          <p:cNvSpPr txBox="1"/>
          <p:nvPr/>
        </p:nvSpPr>
        <p:spPr>
          <a:xfrm>
            <a:off x="8833577" y="494074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22ECA-3984-4501-80B6-824FABE40415}"/>
              </a:ext>
            </a:extLst>
          </p:cNvPr>
          <p:cNvSpPr txBox="1"/>
          <p:nvPr/>
        </p:nvSpPr>
        <p:spPr>
          <a:xfrm>
            <a:off x="9457630" y="455708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68E0DF-963A-4723-91CD-CB965E70B42C}"/>
              </a:ext>
            </a:extLst>
          </p:cNvPr>
          <p:cNvSpPr txBox="1"/>
          <p:nvPr/>
        </p:nvSpPr>
        <p:spPr>
          <a:xfrm>
            <a:off x="9547455" y="5226105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3113D9-BB5B-439F-98C6-C44F59DD66C3}"/>
              </a:ext>
            </a:extLst>
          </p:cNvPr>
          <p:cNvSpPr txBox="1"/>
          <p:nvPr/>
        </p:nvSpPr>
        <p:spPr>
          <a:xfrm>
            <a:off x="9803369" y="541552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81FAA6-BAB6-493F-A740-C7E4F473A075}"/>
              </a:ext>
            </a:extLst>
          </p:cNvPr>
          <p:cNvSpPr txBox="1"/>
          <p:nvPr/>
        </p:nvSpPr>
        <p:spPr>
          <a:xfrm>
            <a:off x="8135474" y="5453147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99F33-82FF-4EAD-9515-2EE9AEF3B4EE}"/>
              </a:ext>
            </a:extLst>
          </p:cNvPr>
          <p:cNvSpPr txBox="1"/>
          <p:nvPr/>
        </p:nvSpPr>
        <p:spPr>
          <a:xfrm>
            <a:off x="9083624" y="5393608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065B2C-F1C7-4435-971F-6766F7CDFFA9}"/>
              </a:ext>
            </a:extLst>
          </p:cNvPr>
          <p:cNvSpPr txBox="1"/>
          <p:nvPr/>
        </p:nvSpPr>
        <p:spPr>
          <a:xfrm>
            <a:off x="8686501" y="565083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908BE4-10A0-47DB-985E-DB67B367343E}"/>
              </a:ext>
            </a:extLst>
          </p:cNvPr>
          <p:cNvSpPr txBox="1"/>
          <p:nvPr/>
        </p:nvSpPr>
        <p:spPr>
          <a:xfrm>
            <a:off x="8069580" y="425714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9921C3-F4D5-48B0-81E8-143BCE7511BD}"/>
              </a:ext>
            </a:extLst>
          </p:cNvPr>
          <p:cNvSpPr txBox="1"/>
          <p:nvPr/>
        </p:nvSpPr>
        <p:spPr>
          <a:xfrm>
            <a:off x="8092345" y="4463755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B76312-5327-4FF8-9342-1F867424085B}"/>
              </a:ext>
            </a:extLst>
          </p:cNvPr>
          <p:cNvSpPr txBox="1"/>
          <p:nvPr/>
        </p:nvSpPr>
        <p:spPr>
          <a:xfrm>
            <a:off x="8199877" y="4652681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A14E90-4F13-4983-A0FF-2E06B3B80438}"/>
              </a:ext>
            </a:extLst>
          </p:cNvPr>
          <p:cNvSpPr txBox="1"/>
          <p:nvPr/>
        </p:nvSpPr>
        <p:spPr>
          <a:xfrm>
            <a:off x="8298180" y="480305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605F55-E7EC-4349-9AA6-21AD160C9221}"/>
              </a:ext>
            </a:extLst>
          </p:cNvPr>
          <p:cNvSpPr txBox="1"/>
          <p:nvPr/>
        </p:nvSpPr>
        <p:spPr>
          <a:xfrm>
            <a:off x="8679180" y="486674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41A051-B133-41AA-A10F-EDB46DE9362A}"/>
              </a:ext>
            </a:extLst>
          </p:cNvPr>
          <p:cNvSpPr txBox="1"/>
          <p:nvPr/>
        </p:nvSpPr>
        <p:spPr>
          <a:xfrm>
            <a:off x="8998815" y="5044698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A4CE1-36A2-40A2-B5AA-4D4393455FF8}"/>
              </a:ext>
            </a:extLst>
          </p:cNvPr>
          <p:cNvSpPr txBox="1"/>
          <p:nvPr/>
        </p:nvSpPr>
        <p:spPr>
          <a:xfrm>
            <a:off x="9266277" y="4769164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C2C5C3-76DE-4A81-A93A-FCB5ABC77A32}"/>
              </a:ext>
            </a:extLst>
          </p:cNvPr>
          <p:cNvSpPr txBox="1"/>
          <p:nvPr/>
        </p:nvSpPr>
        <p:spPr>
          <a:xfrm>
            <a:off x="9136380" y="532394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BC54D1-E52E-40E3-B7D6-2A234582D18D}"/>
              </a:ext>
            </a:extLst>
          </p:cNvPr>
          <p:cNvSpPr txBox="1"/>
          <p:nvPr/>
        </p:nvSpPr>
        <p:spPr>
          <a:xfrm>
            <a:off x="8553910" y="331096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CDDDD9-3E6D-48E9-9C9F-71227DEC0235}"/>
              </a:ext>
            </a:extLst>
          </p:cNvPr>
          <p:cNvSpPr txBox="1"/>
          <p:nvPr/>
        </p:nvSpPr>
        <p:spPr>
          <a:xfrm>
            <a:off x="8665709" y="42332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D1BB0F-D825-4189-A6FE-9EBE7FA106A8}"/>
              </a:ext>
            </a:extLst>
          </p:cNvPr>
          <p:cNvSpPr txBox="1"/>
          <p:nvPr/>
        </p:nvSpPr>
        <p:spPr>
          <a:xfrm>
            <a:off x="8726567" y="39284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5FE8DF-E1D1-4076-8CED-B94D52A89A39}"/>
              </a:ext>
            </a:extLst>
          </p:cNvPr>
          <p:cNvSpPr txBox="1"/>
          <p:nvPr/>
        </p:nvSpPr>
        <p:spPr>
          <a:xfrm>
            <a:off x="8680013" y="4454987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7097D3-4817-4B69-95AB-5A4D777D6063}"/>
              </a:ext>
            </a:extLst>
          </p:cNvPr>
          <p:cNvSpPr txBox="1"/>
          <p:nvPr/>
        </p:nvSpPr>
        <p:spPr>
          <a:xfrm>
            <a:off x="9031367" y="42332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ECC748-65DB-49BC-906B-B73366722CB6}"/>
              </a:ext>
            </a:extLst>
          </p:cNvPr>
          <p:cNvSpPr txBox="1"/>
          <p:nvPr/>
        </p:nvSpPr>
        <p:spPr>
          <a:xfrm>
            <a:off x="9183767" y="43856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E398B1-791F-4BF2-89EA-819422910FE9}"/>
              </a:ext>
            </a:extLst>
          </p:cNvPr>
          <p:cNvSpPr txBox="1"/>
          <p:nvPr/>
        </p:nvSpPr>
        <p:spPr>
          <a:xfrm>
            <a:off x="9024064" y="4642718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686C21-A4DA-4BFE-915E-5EC0DD0631C2}"/>
              </a:ext>
            </a:extLst>
          </p:cNvPr>
          <p:cNvSpPr txBox="1"/>
          <p:nvPr/>
        </p:nvSpPr>
        <p:spPr>
          <a:xfrm>
            <a:off x="9351685" y="495666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EC60B6-51C9-406A-8E2A-536AB9DF7FD0}"/>
              </a:ext>
            </a:extLst>
          </p:cNvPr>
          <p:cNvSpPr txBox="1"/>
          <p:nvPr/>
        </p:nvSpPr>
        <p:spPr>
          <a:xfrm>
            <a:off x="9524812" y="4766181"/>
            <a:ext cx="18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065CD4-D14A-46D5-81CE-E1B0C839B0F1}"/>
              </a:ext>
            </a:extLst>
          </p:cNvPr>
          <p:cNvSpPr txBox="1"/>
          <p:nvPr/>
        </p:nvSpPr>
        <p:spPr>
          <a:xfrm>
            <a:off x="9793367" y="49952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8133F0-AE3A-4BF9-8A6E-8F405523A26C}"/>
              </a:ext>
            </a:extLst>
          </p:cNvPr>
          <p:cNvSpPr txBox="1"/>
          <p:nvPr/>
        </p:nvSpPr>
        <p:spPr>
          <a:xfrm>
            <a:off x="9945767" y="5147613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732138-B0C0-4AEB-A0F3-30CC7F3874B8}"/>
              </a:ext>
            </a:extLst>
          </p:cNvPr>
          <p:cNvSpPr txBox="1"/>
          <p:nvPr/>
        </p:nvSpPr>
        <p:spPr>
          <a:xfrm>
            <a:off x="8706310" y="346336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C9FE39-D816-404A-AA35-C20DA98BD922}"/>
              </a:ext>
            </a:extLst>
          </p:cNvPr>
          <p:cNvSpPr txBox="1"/>
          <p:nvPr/>
        </p:nvSpPr>
        <p:spPr>
          <a:xfrm>
            <a:off x="8205866" y="3791554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53E778-DE9E-4A5A-A1C8-F764D2ACE3EF}"/>
              </a:ext>
            </a:extLst>
          </p:cNvPr>
          <p:cNvSpPr txBox="1"/>
          <p:nvPr/>
        </p:nvSpPr>
        <p:spPr>
          <a:xfrm>
            <a:off x="8498171" y="3616715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5CB077-CA74-469A-A097-F2F422F6FD48}"/>
              </a:ext>
            </a:extLst>
          </p:cNvPr>
          <p:cNvSpPr txBox="1"/>
          <p:nvPr/>
        </p:nvSpPr>
        <p:spPr>
          <a:xfrm>
            <a:off x="9238577" y="3668797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B5B4AE-98C3-4F17-BD03-FC3A02786371}"/>
              </a:ext>
            </a:extLst>
          </p:cNvPr>
          <p:cNvSpPr txBox="1"/>
          <p:nvPr/>
        </p:nvSpPr>
        <p:spPr>
          <a:xfrm>
            <a:off x="9018973" y="381428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141794-4C18-4E30-BDC3-D1F45C42CAC1}"/>
              </a:ext>
            </a:extLst>
          </p:cNvPr>
          <p:cNvSpPr txBox="1"/>
          <p:nvPr/>
        </p:nvSpPr>
        <p:spPr>
          <a:xfrm>
            <a:off x="9314606" y="392007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8E7D22-F783-4ABD-81C7-4446193F7737}"/>
              </a:ext>
            </a:extLst>
          </p:cNvPr>
          <p:cNvSpPr txBox="1"/>
          <p:nvPr/>
        </p:nvSpPr>
        <p:spPr>
          <a:xfrm>
            <a:off x="9598950" y="4177084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04CAAB-15F3-4C82-83E6-63ACE9EB505F}"/>
              </a:ext>
            </a:extLst>
          </p:cNvPr>
          <p:cNvSpPr txBox="1"/>
          <p:nvPr/>
        </p:nvSpPr>
        <p:spPr>
          <a:xfrm>
            <a:off x="9773110" y="453016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016A60-D838-49C2-A22B-66B12E499437}"/>
              </a:ext>
            </a:extLst>
          </p:cNvPr>
          <p:cNvSpPr txBox="1"/>
          <p:nvPr/>
        </p:nvSpPr>
        <p:spPr>
          <a:xfrm>
            <a:off x="9925510" y="4682562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297940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76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464916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Resolution</a:t>
            </a:r>
            <a:endParaRPr lang="en-US" alt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49" y="1254290"/>
            <a:ext cx="926253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Literal:  propositional symbol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negated prop. symbol 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Clause: set of literals 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(understood as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 ・ ・ ∨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Form: set of clauses 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(understood as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rule for CNF:</a:t>
            </a:r>
          </a:p>
          <a:p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 ・ ・ ∨ </a:t>
            </a:r>
            <a:r>
              <a:rPr lang="en-US" sz="2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6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 ・ ・ ∨ </a:t>
            </a:r>
            <a:r>
              <a:rPr lang="en-US" altLang="ja-JP" sz="2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6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6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 ・ ・ ∨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 ・ ・ ∨ </a:t>
            </a:r>
            <a:r>
              <a:rPr lang="en-US" altLang="ja-JP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</a:t>
            </a:r>
          </a:p>
          <a:p>
            <a:r>
              <a:rPr lang="en-US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sound and complete for CNF KBs</a:t>
            </a:r>
          </a:p>
        </p:txBody>
      </p:sp>
    </p:spTree>
    <p:extLst>
      <p:ext uri="{BB962C8B-B14F-4D97-AF65-F5344CB8AC3E}">
        <p14:creationId xmlns:p14="http://schemas.microsoft.com/office/powerpoint/2010/main" val="13881935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196" y="594268"/>
            <a:ext cx="880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Conversion to 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9933" y="1472905"/>
                <a:ext cx="8432799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Ex.: 	A ⇔ (B ∨ C)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Eliminate ⇔, 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∧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(A ⇒ (B ∨ C)) ∧ ((B ∨ C) ⇒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Eliminate ⇒,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 ∨ C) ∨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Move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inwards using de Morgan’s rules and double-negation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∨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 Apply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distributivity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law (∨ over ∧) and flatten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∨ A)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∨ A)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3" y="1472905"/>
                <a:ext cx="8432799" cy="4647426"/>
              </a:xfrm>
              <a:prstGeom prst="rect">
                <a:avLst/>
              </a:prstGeom>
              <a:blipFill>
                <a:blip r:embed="rId2"/>
                <a:stretch>
                  <a:fillRect l="-1084" t="-1181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82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215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86C2E-1E91-44D8-8235-4E7F2C6829F2}"/>
              </a:ext>
            </a:extLst>
          </p:cNvPr>
          <p:cNvSpPr/>
          <p:nvPr/>
        </p:nvSpPr>
        <p:spPr>
          <a:xfrm>
            <a:off x="1395662" y="1413063"/>
            <a:ext cx="87830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Survey of SAT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problem from theoretical point of 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 theorem, 1971: the first NP-complete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any NP problem...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Verification: Model Checking, theorem-proving, 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AI: Planning, automated deduction, 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analysis: CAD, VLSI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Physics: statistical mechanics (models for spin-glass material)</a:t>
            </a:r>
          </a:p>
        </p:txBody>
      </p:sp>
    </p:spTree>
    <p:extLst>
      <p:ext uri="{BB962C8B-B14F-4D97-AF65-F5344CB8AC3E}">
        <p14:creationId xmlns:p14="http://schemas.microsoft.com/office/powerpoint/2010/main" val="1461057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567FFD-17D9-4506-B183-6C4892224F7A}"/>
              </a:ext>
            </a:extLst>
          </p:cNvPr>
          <p:cNvSpPr/>
          <p:nvPr/>
        </p:nvSpPr>
        <p:spPr>
          <a:xfrm>
            <a:off x="1323474" y="1739279"/>
            <a:ext cx="85424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Literals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2400" i="1" dirty="0">
                <a:solidFill>
                  <a:srgbClr val="00C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variable or its negation.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var(x) is the variable associated with a literal x.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e.g., var(P) = P, var(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Q) =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literal is called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400" dirty="0">
                <a:solidFill>
                  <a:srgbClr val="00C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a negated variable, and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2400" dirty="0">
                <a:solidFill>
                  <a:srgbClr val="00C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1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F8B485-CD00-46E6-A2E2-9CA96BBCF8E1}"/>
                  </a:ext>
                </a:extLst>
              </p:cNvPr>
              <p:cNvSpPr/>
              <p:nvPr/>
            </p:nvSpPr>
            <p:spPr>
              <a:xfrm>
                <a:off x="1672391" y="1536174"/>
                <a:ext cx="860257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SAT basic definitions: literals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var(x) is unassigned, then x is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unresolved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x is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satisfied</a:t>
                </a:r>
                <a:r>
                  <a:rPr lang="en-US" sz="2400" dirty="0">
                    <a:solidFill>
                      <a:srgbClr val="00CD9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an assignment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(var(l)) = 1 and x is positive,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(var(x)) = 0 and x is negative,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and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unsatisfied</a:t>
                </a:r>
                <a:r>
                  <a:rPr lang="en-US" sz="2400" dirty="0">
                    <a:solidFill>
                      <a:srgbClr val="00CD9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F8B485-CD00-46E6-A2E2-9CA96BBCF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91" y="1536174"/>
                <a:ext cx="8602578" cy="3785652"/>
              </a:xfrm>
              <a:prstGeom prst="rect">
                <a:avLst/>
              </a:prstGeom>
              <a:blipFill>
                <a:blip r:embed="rId2"/>
                <a:stretch>
                  <a:fillRect l="-2125" t="-2576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783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E78054-5EEA-43BE-A8BF-04AF063DD4B3}"/>
                  </a:ext>
                </a:extLst>
              </p:cNvPr>
              <p:cNvSpPr/>
              <p:nvPr/>
            </p:nvSpPr>
            <p:spPr>
              <a:xfrm>
                <a:off x="1407695" y="1254949"/>
                <a:ext cx="841007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</a:rPr>
                  <a:t>SAT basic definitions: clauses</a:t>
                </a:r>
              </a:p>
              <a:p>
                <a:endParaRPr lang="en-US" sz="36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state of an n-literal clause C under a partial assignment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Satisfied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at least one of C’s literals is satisfied,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Conflicting</a:t>
                </a:r>
                <a:r>
                  <a:rPr lang="en-US" sz="2400" dirty="0">
                    <a:solidFill>
                      <a:srgbClr val="00CD9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of C’s literals are unsatisfied,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</a:t>
                </a:r>
                <a:r>
                  <a:rPr lang="en-US" sz="2400" dirty="0">
                    <a:solidFill>
                      <a:srgbClr val="00CD9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n-1 literals in C are unsatisfied and 1 literal is unresolved,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Unresolved</a:t>
                </a:r>
                <a:r>
                  <a:rPr lang="en-US" sz="2400" dirty="0">
                    <a:solidFill>
                      <a:srgbClr val="00CD9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E78054-5EEA-43BE-A8BF-04AF063DD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95" y="1254949"/>
                <a:ext cx="8410073" cy="3785652"/>
              </a:xfrm>
              <a:prstGeom prst="rect">
                <a:avLst/>
              </a:prstGeom>
              <a:blipFill>
                <a:blip r:embed="rId2"/>
                <a:stretch>
                  <a:fillRect l="-2246" t="-2576" r="-652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912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78054-5EEA-43BE-A8BF-04AF063DD4B3}"/>
              </a:ext>
            </a:extLst>
          </p:cNvPr>
          <p:cNvSpPr/>
          <p:nvPr/>
        </p:nvSpPr>
        <p:spPr>
          <a:xfrm>
            <a:off x="1407695" y="1254949"/>
            <a:ext cx="84100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SAT basic definitions: clauses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Given the partial assignment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{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1}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		is satisfied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				is conflicting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		is unit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(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		is unsolved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970623-1050-4279-954A-F1609356AB7B}"/>
              </a:ext>
            </a:extLst>
          </p:cNvPr>
          <p:cNvSpPr/>
          <p:nvPr/>
        </p:nvSpPr>
        <p:spPr>
          <a:xfrm>
            <a:off x="7493724" y="705671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∧, ∨, ⇒,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543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78054-5EEA-43BE-A8BF-04AF063DD4B3}"/>
              </a:ext>
            </a:extLst>
          </p:cNvPr>
          <p:cNvSpPr/>
          <p:nvPr/>
        </p:nvSpPr>
        <p:spPr>
          <a:xfrm>
            <a:off x="1407695" y="1254949"/>
            <a:ext cx="841007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SAT basic definitions: The Unit clauses rule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 clause rule: in a unit clause the unresolved literal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must be satisfied.</a:t>
            </a:r>
          </a:p>
        </p:txBody>
      </p:sp>
    </p:spTree>
    <p:extLst>
      <p:ext uri="{BB962C8B-B14F-4D97-AF65-F5344CB8AC3E}">
        <p14:creationId xmlns:p14="http://schemas.microsoft.com/office/powerpoint/2010/main" val="184962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E3E337-8F68-4ECE-A2B8-86E1D097E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5011" y="80563"/>
            <a:ext cx="9464040" cy="94212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Entailment in the </a:t>
            </a:r>
            <a:r>
              <a:rPr lang="en-US" altLang="en-US" sz="3600" dirty="0" err="1">
                <a:latin typeface="+mn-lt"/>
              </a:rPr>
              <a:t>wumpus</a:t>
            </a:r>
            <a:r>
              <a:rPr lang="en-US" altLang="en-US" sz="3600" dirty="0">
                <a:latin typeface="+mn-lt"/>
              </a:rPr>
              <a:t> world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AE21B1-E96E-472B-9699-9026B1605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7063" y="1660358"/>
            <a:ext cx="4878806" cy="3537284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after detecting nothing in [1,1], moving right, breeze in [2,1]</a:t>
            </a:r>
          </a:p>
          <a:p>
            <a:pPr marL="0" indent="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possible models for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only pits</a:t>
            </a:r>
          </a:p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Boolean choices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possible models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 ,  , ), (p,  , ), ( , p, ), ( ,  , p), (p, p, ),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(p,  , p), ( , p, p), ( p,  p, p)} 
</a:t>
            </a:r>
          </a:p>
        </p:txBody>
      </p:sp>
      <p:pic>
        <p:nvPicPr>
          <p:cNvPr id="20484" name="Picture 4" descr="wumpus-seq1c-alt">
            <a:extLst>
              <a:ext uri="{FF2B5EF4-FFF2-40B4-BE49-F238E27FC236}">
                <a16:creationId xmlns:a16="http://schemas.microsoft.com/office/drawing/2014/main" id="{7C6080B2-9272-42E5-A49C-9EA90AE5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1567115"/>
            <a:ext cx="4007815" cy="40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934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9A2F6D-7DF9-4C9C-8FE5-3F00C487B0E4}"/>
              </a:ext>
            </a:extLst>
          </p:cNvPr>
          <p:cNvSpPr/>
          <p:nvPr/>
        </p:nvSpPr>
        <p:spPr>
          <a:xfrm>
            <a:off x="1045153" y="825987"/>
            <a:ext cx="4200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 Basic SAT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328C92-98EC-4444-A266-FFEBEB28E137}"/>
                  </a:ext>
                </a:extLst>
              </p:cNvPr>
              <p:cNvSpPr/>
              <p:nvPr/>
            </p:nvSpPr>
            <p:spPr>
              <a:xfrm>
                <a:off x="1160549" y="1604682"/>
                <a:ext cx="6604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CNF: (x, y, z), (-x , y), (-y, z), (-x, -y, -z)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328C92-98EC-4444-A266-FFEBEB28E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49" y="1604682"/>
                <a:ext cx="6604180" cy="461665"/>
              </a:xfrm>
              <a:prstGeom prst="rect">
                <a:avLst/>
              </a:prstGeom>
              <a:blipFill>
                <a:blip r:embed="rId2"/>
                <a:stretch>
                  <a:fillRect l="-1384" t="-10526" r="-4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71ACD-AF30-4B9C-A671-216D3D3374CD}"/>
                  </a:ext>
                </a:extLst>
              </p:cNvPr>
              <p:cNvSpPr txBox="1"/>
              <p:nvPr/>
            </p:nvSpPr>
            <p:spPr>
              <a:xfrm>
                <a:off x="4438575" y="2490536"/>
                <a:ext cx="1793782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71ACD-AF30-4B9C-A671-216D3D337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75" y="2490536"/>
                <a:ext cx="1793782" cy="461665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5BA1D-7896-41AE-A764-AFBD5DA11574}"/>
                  </a:ext>
                </a:extLst>
              </p:cNvPr>
              <p:cNvSpPr txBox="1"/>
              <p:nvPr/>
            </p:nvSpPr>
            <p:spPr>
              <a:xfrm>
                <a:off x="1758438" y="3513347"/>
                <a:ext cx="2774259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 (−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 (−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−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5BA1D-7896-41AE-A764-AFBD5DA1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38" y="3513347"/>
                <a:ext cx="2774259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BF9480-61FE-4736-A5E9-49EF61DA5406}"/>
                  </a:ext>
                </a:extLst>
              </p:cNvPr>
              <p:cNvSpPr txBox="1"/>
              <p:nvPr/>
            </p:nvSpPr>
            <p:spPr>
              <a:xfrm>
                <a:off x="6287592" y="3508934"/>
                <a:ext cx="2549618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 (−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BF9480-61FE-4736-A5E9-49EF61DA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92" y="3508934"/>
                <a:ext cx="2549618" cy="461665"/>
              </a:xfrm>
              <a:prstGeom prst="rect">
                <a:avLst/>
              </a:prstGeom>
              <a:blipFill>
                <a:blip r:embed="rId5"/>
                <a:stretch>
                  <a:fillRect b="-1688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F3BD1-0605-4CD9-BC20-DDAD7E87462E}"/>
                  </a:ext>
                </a:extLst>
              </p:cNvPr>
              <p:cNvSpPr txBox="1"/>
              <p:nvPr/>
            </p:nvSpPr>
            <p:spPr>
              <a:xfrm>
                <a:off x="1299046" y="4480649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 (−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F3BD1-0605-4CD9-BC20-DDAD7E87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46" y="4480649"/>
                <a:ext cx="1339515" cy="461665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2BF05-57E8-4D3C-9F40-42C2023A21F5}"/>
                  </a:ext>
                </a:extLst>
              </p:cNvPr>
              <p:cNvSpPr txBox="1"/>
              <p:nvPr/>
            </p:nvSpPr>
            <p:spPr>
              <a:xfrm>
                <a:off x="3672029" y="4496727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2BF05-57E8-4D3C-9F40-42C2023A2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29" y="4496727"/>
                <a:ext cx="13395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2D15E-34BA-4BB6-B102-FA7F59579E8D}"/>
                  </a:ext>
                </a:extLst>
              </p:cNvPr>
              <p:cNvSpPr txBox="1"/>
              <p:nvPr/>
            </p:nvSpPr>
            <p:spPr>
              <a:xfrm>
                <a:off x="8052060" y="4496727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 (−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2D15E-34BA-4BB6-B102-FA7F5957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060" y="4496727"/>
                <a:ext cx="1339515" cy="461665"/>
              </a:xfrm>
              <a:prstGeom prst="rect">
                <a:avLst/>
              </a:prstGeom>
              <a:blipFill>
                <a:blip r:embed="rId8"/>
                <a:stretch>
                  <a:fillRect b="-1688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C285E-2308-49D6-A0B2-8BA43F7C11D5}"/>
                  </a:ext>
                </a:extLst>
              </p:cNvPr>
              <p:cNvSpPr txBox="1"/>
              <p:nvPr/>
            </p:nvSpPr>
            <p:spPr>
              <a:xfrm>
                <a:off x="5679077" y="4492403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C285E-2308-49D6-A0B2-8BA43F7C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077" y="4492403"/>
                <a:ext cx="133951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60FA7-8CFC-4279-9EAB-B81757CB926F}"/>
                  </a:ext>
                </a:extLst>
              </p:cNvPr>
              <p:cNvSpPr txBox="1"/>
              <p:nvPr/>
            </p:nvSpPr>
            <p:spPr>
              <a:xfrm>
                <a:off x="549442" y="5488784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60FA7-8CFC-4279-9EAB-B81757CB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42" y="5488784"/>
                <a:ext cx="133951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B077A4-3E21-4F23-B0A2-F9B812896716}"/>
                  </a:ext>
                </a:extLst>
              </p:cNvPr>
              <p:cNvSpPr txBox="1"/>
              <p:nvPr/>
            </p:nvSpPr>
            <p:spPr>
              <a:xfrm>
                <a:off x="2072365" y="5488784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B077A4-3E21-4F23-B0A2-F9B812896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5" y="5488784"/>
                <a:ext cx="133951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E4BB6-15F3-48C0-8440-4C884F55AC0D}"/>
                  </a:ext>
                </a:extLst>
              </p:cNvPr>
              <p:cNvSpPr txBox="1"/>
              <p:nvPr/>
            </p:nvSpPr>
            <p:spPr>
              <a:xfrm>
                <a:off x="7343810" y="5488784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E4BB6-15F3-48C0-8440-4C884F55A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10" y="5488784"/>
                <a:ext cx="133951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82DC0-DA78-42E1-B067-BC090F1B4B6A}"/>
                  </a:ext>
                </a:extLst>
              </p:cNvPr>
              <p:cNvSpPr txBox="1"/>
              <p:nvPr/>
            </p:nvSpPr>
            <p:spPr>
              <a:xfrm>
                <a:off x="8814365" y="5488784"/>
                <a:ext cx="1339515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82DC0-DA78-42E1-B067-BC090F1B4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65" y="5488784"/>
                <a:ext cx="133951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C51EF-F6F0-4A2A-BCBE-D6A3AA03D24C}"/>
                  </a:ext>
                </a:extLst>
              </p:cNvPr>
              <p:cNvSpPr txBox="1"/>
              <p:nvPr/>
            </p:nvSpPr>
            <p:spPr>
              <a:xfrm>
                <a:off x="685942" y="6066846"/>
                <a:ext cx="2594809" cy="46166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5C51EF-F6F0-4A2A-BCBE-D6A3AA03D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42" y="6066846"/>
                <a:ext cx="259480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857605-D61F-4CE3-B59F-9FDB9D1E11B4}"/>
                  </a:ext>
                </a:extLst>
              </p:cNvPr>
              <p:cNvSpPr txBox="1"/>
              <p:nvPr/>
            </p:nvSpPr>
            <p:spPr>
              <a:xfrm>
                <a:off x="7707727" y="5971832"/>
                <a:ext cx="2258967" cy="46166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857605-D61F-4CE3-B59F-9FDB9D1E1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27" y="5971832"/>
                <a:ext cx="225896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B003A3-27F2-4A13-B1EA-A885AD16C919}"/>
                  </a:ext>
                </a:extLst>
              </p:cNvPr>
              <p:cNvSpPr txBox="1"/>
              <p:nvPr/>
            </p:nvSpPr>
            <p:spPr>
              <a:xfrm>
                <a:off x="3839242" y="4966462"/>
                <a:ext cx="3040516" cy="48917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B003A3-27F2-4A13-B1EA-A885AD16C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42" y="4966462"/>
                <a:ext cx="3040516" cy="4891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B21D8B-E317-4EB3-8613-499E44C89CF7}"/>
                  </a:ext>
                </a:extLst>
              </p:cNvPr>
              <p:cNvSpPr txBox="1"/>
              <p:nvPr/>
            </p:nvSpPr>
            <p:spPr>
              <a:xfrm>
                <a:off x="8436059" y="2296464"/>
                <a:ext cx="1911032" cy="46166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ecide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B21D8B-E317-4EB3-8613-499E44C8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059" y="2296464"/>
                <a:ext cx="1911032" cy="461665"/>
              </a:xfrm>
              <a:prstGeom prst="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F26CCC-B1D1-4AC1-A1C0-D677178E16A1}"/>
                  </a:ext>
                </a:extLst>
              </p:cNvPr>
              <p:cNvSpPr txBox="1"/>
              <p:nvPr/>
            </p:nvSpPr>
            <p:spPr>
              <a:xfrm>
                <a:off x="3966142" y="6183763"/>
                <a:ext cx="3040516" cy="46166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err="1"/>
                  <a:t>Resolve_Conflict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F26CCC-B1D1-4AC1-A1C0-D677178E1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142" y="6183763"/>
                <a:ext cx="3040516" cy="461665"/>
              </a:xfrm>
              <a:prstGeom prst="rect">
                <a:avLst/>
              </a:prstGeom>
              <a:blipFill>
                <a:blip r:embed="rId18"/>
                <a:stretch>
                  <a:fillRect t="-8974" b="-26923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9FB031-B55F-4D8A-B08B-E45604B77902}"/>
                  </a:ext>
                </a:extLst>
              </p:cNvPr>
              <p:cNvSpPr txBox="1"/>
              <p:nvPr/>
            </p:nvSpPr>
            <p:spPr>
              <a:xfrm>
                <a:off x="9192125" y="3977573"/>
                <a:ext cx="1612676" cy="46166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educe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9FB031-B55F-4D8A-B08B-E45604B7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25" y="3977573"/>
                <a:ext cx="1612676" cy="461665"/>
              </a:xfrm>
              <a:prstGeom prst="rect">
                <a:avLst/>
              </a:prstGeom>
              <a:blipFill>
                <a:blip r:embed="rId19"/>
                <a:stretch>
                  <a:fillRect b="-15385"/>
                </a:stretch>
              </a:blip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FA812EB2-DED5-4AE2-A605-5C4ED1618BE0}"/>
              </a:ext>
            </a:extLst>
          </p:cNvPr>
          <p:cNvSpPr/>
          <p:nvPr/>
        </p:nvSpPr>
        <p:spPr>
          <a:xfrm rot="16200000">
            <a:off x="5082248" y="1048287"/>
            <a:ext cx="497306" cy="440065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8FEC9069-7766-456C-A620-BF3962AAA3A9}"/>
              </a:ext>
            </a:extLst>
          </p:cNvPr>
          <p:cNvSpPr/>
          <p:nvPr/>
        </p:nvSpPr>
        <p:spPr>
          <a:xfrm rot="16200000">
            <a:off x="2906643" y="3045504"/>
            <a:ext cx="497306" cy="237298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D9E199F-0DEC-40C2-A451-E3E6A94B940B}"/>
              </a:ext>
            </a:extLst>
          </p:cNvPr>
          <p:cNvSpPr/>
          <p:nvPr/>
        </p:nvSpPr>
        <p:spPr>
          <a:xfrm rot="16200000">
            <a:off x="1748531" y="4495293"/>
            <a:ext cx="497306" cy="148665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AA4E928-F439-494D-A4C3-BB217AF2C102}"/>
              </a:ext>
            </a:extLst>
          </p:cNvPr>
          <p:cNvSpPr/>
          <p:nvPr/>
        </p:nvSpPr>
        <p:spPr>
          <a:xfrm rot="16200000">
            <a:off x="7286675" y="3052974"/>
            <a:ext cx="497306" cy="237298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FDD9C9E-6362-43DE-99A4-9EF2903F3E7E}"/>
              </a:ext>
            </a:extLst>
          </p:cNvPr>
          <p:cNvSpPr/>
          <p:nvPr/>
        </p:nvSpPr>
        <p:spPr>
          <a:xfrm rot="16200000">
            <a:off x="8473164" y="4465177"/>
            <a:ext cx="497306" cy="148665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9D87AB-3820-457E-AF18-F5B7FFBF9050}"/>
              </a:ext>
            </a:extLst>
          </p:cNvPr>
          <p:cNvSpPr txBox="1"/>
          <p:nvPr/>
        </p:nvSpPr>
        <p:spPr>
          <a:xfrm>
            <a:off x="3062965" y="2851700"/>
            <a:ext cx="3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58FF5A-7118-41A8-A00A-179379DECD0F}"/>
              </a:ext>
            </a:extLst>
          </p:cNvPr>
          <p:cNvSpPr txBox="1"/>
          <p:nvPr/>
        </p:nvSpPr>
        <p:spPr>
          <a:xfrm>
            <a:off x="7324509" y="2866222"/>
            <a:ext cx="4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4E9F65-0DB3-49A6-AF9B-7F4FF3895892}"/>
              </a:ext>
            </a:extLst>
          </p:cNvPr>
          <p:cNvSpPr txBox="1"/>
          <p:nvPr/>
        </p:nvSpPr>
        <p:spPr>
          <a:xfrm>
            <a:off x="8721816" y="3969429"/>
            <a:ext cx="4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75701-7393-4674-B771-C8136B96AA23}"/>
              </a:ext>
            </a:extLst>
          </p:cNvPr>
          <p:cNvSpPr txBox="1"/>
          <p:nvPr/>
        </p:nvSpPr>
        <p:spPr>
          <a:xfrm>
            <a:off x="9465147" y="4874719"/>
            <a:ext cx="4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2E4D5-2453-4F4A-9DE4-941A81EC2EE6}"/>
              </a:ext>
            </a:extLst>
          </p:cNvPr>
          <p:cNvSpPr txBox="1"/>
          <p:nvPr/>
        </p:nvSpPr>
        <p:spPr>
          <a:xfrm>
            <a:off x="4222996" y="3889949"/>
            <a:ext cx="4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58FDC1-17DA-4FFA-8D3F-6D83E9B410BB}"/>
              </a:ext>
            </a:extLst>
          </p:cNvPr>
          <p:cNvSpPr txBox="1"/>
          <p:nvPr/>
        </p:nvSpPr>
        <p:spPr>
          <a:xfrm>
            <a:off x="2668283" y="4874719"/>
            <a:ext cx="47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7AFAF6-8B69-4B8D-B325-EB266BED48DB}"/>
              </a:ext>
            </a:extLst>
          </p:cNvPr>
          <p:cNvSpPr txBox="1"/>
          <p:nvPr/>
        </p:nvSpPr>
        <p:spPr>
          <a:xfrm>
            <a:off x="1670738" y="3919810"/>
            <a:ext cx="3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0429A4-EF92-4149-AE4A-D3A7589F8EE0}"/>
              </a:ext>
            </a:extLst>
          </p:cNvPr>
          <p:cNvSpPr txBox="1"/>
          <p:nvPr/>
        </p:nvSpPr>
        <p:spPr>
          <a:xfrm>
            <a:off x="976555" y="4869103"/>
            <a:ext cx="3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084B65-0E44-41CE-906F-E6E73AC1D500}"/>
              </a:ext>
            </a:extLst>
          </p:cNvPr>
          <p:cNvSpPr txBox="1"/>
          <p:nvPr/>
        </p:nvSpPr>
        <p:spPr>
          <a:xfrm>
            <a:off x="5960671" y="3940056"/>
            <a:ext cx="3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A5DDF3-B54C-44B5-B5BB-2DF7FAAB540D}"/>
              </a:ext>
            </a:extLst>
          </p:cNvPr>
          <p:cNvSpPr txBox="1"/>
          <p:nvPr/>
        </p:nvSpPr>
        <p:spPr>
          <a:xfrm>
            <a:off x="7703145" y="4893527"/>
            <a:ext cx="34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3D1E95-9A34-4BBA-8EC3-5B7863F247E8}"/>
              </a:ext>
            </a:extLst>
          </p:cNvPr>
          <p:cNvCxnSpPr>
            <a:stCxn id="22" idx="2"/>
          </p:cNvCxnSpPr>
          <p:nvPr/>
        </p:nvCxnSpPr>
        <p:spPr>
          <a:xfrm flipH="1">
            <a:off x="9685257" y="4439238"/>
            <a:ext cx="313206" cy="55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D8C4B-A09A-415E-B384-7407F34A3352}"/>
              </a:ext>
            </a:extLst>
          </p:cNvPr>
          <p:cNvCxnSpPr>
            <a:cxnSpLocks/>
            <a:stCxn id="20" idx="2"/>
            <a:endCxn id="29" idx="3"/>
          </p:cNvCxnSpPr>
          <p:nvPr/>
        </p:nvCxnSpPr>
        <p:spPr>
          <a:xfrm flipH="1">
            <a:off x="7764729" y="2758129"/>
            <a:ext cx="1626846" cy="33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56CD31-5539-46F6-AD06-EFEADE123AF2}"/>
              </a:ext>
            </a:extLst>
          </p:cNvPr>
          <p:cNvCxnSpPr>
            <a:cxnSpLocks/>
          </p:cNvCxnSpPr>
          <p:nvPr/>
        </p:nvCxnSpPr>
        <p:spPr>
          <a:xfrm flipH="1">
            <a:off x="9039538" y="2712931"/>
            <a:ext cx="390102" cy="140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2CE5415-A33E-43E0-9F56-8111D9BB5A65}"/>
              </a:ext>
            </a:extLst>
          </p:cNvPr>
          <p:cNvCxnSpPr/>
          <p:nvPr/>
        </p:nvCxnSpPr>
        <p:spPr>
          <a:xfrm flipV="1">
            <a:off x="6834556" y="6202664"/>
            <a:ext cx="1089820" cy="255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330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C2EBCC-8EA5-475F-B144-DF1176A20EC0}"/>
              </a:ext>
            </a:extLst>
          </p:cNvPr>
          <p:cNvSpPr/>
          <p:nvPr/>
        </p:nvSpPr>
        <p:spPr>
          <a:xfrm>
            <a:off x="1048938" y="609418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Basic Backtracking 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D874C-EC05-40E6-92B7-E5D3621564C2}"/>
              </a:ext>
            </a:extLst>
          </p:cNvPr>
          <p:cNvSpPr/>
          <p:nvPr/>
        </p:nvSpPr>
        <p:spPr>
          <a:xfrm>
            <a:off x="1133159" y="1920027"/>
            <a:ext cx="87447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search in the form of a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internal node corresponds to a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of the node in the decision tree is called the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Notation: x =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 is assigned v in {0,1} at decision level 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452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C2EBCC-8EA5-475F-B144-DF1176A20EC0}"/>
              </a:ext>
            </a:extLst>
          </p:cNvPr>
          <p:cNvSpPr/>
          <p:nvPr/>
        </p:nvSpPr>
        <p:spPr>
          <a:xfrm>
            <a:off x="1048938" y="609418"/>
            <a:ext cx="568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Backtracking Search in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F9524-F951-40D4-8423-3777BAA306E5}"/>
                  </a:ext>
                </a:extLst>
              </p:cNvPr>
              <p:cNvSpPr/>
              <p:nvPr/>
            </p:nvSpPr>
            <p:spPr>
              <a:xfrm>
                <a:off x="6412832" y="1749604"/>
                <a:ext cx="36094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F9524-F951-40D4-8423-3777BAA30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832" y="1749604"/>
                <a:ext cx="3609473" cy="1200329"/>
              </a:xfrm>
              <a:prstGeom prst="rect">
                <a:avLst/>
              </a:prstGeom>
              <a:blipFill>
                <a:blip r:embed="rId2"/>
                <a:stretch>
                  <a:fillRect t="-456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F841126-48E9-46FD-ABA0-B535FE0FBECC}"/>
              </a:ext>
            </a:extLst>
          </p:cNvPr>
          <p:cNvSpPr/>
          <p:nvPr/>
        </p:nvSpPr>
        <p:spPr>
          <a:xfrm>
            <a:off x="3392905" y="1749604"/>
            <a:ext cx="782053" cy="764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0CE10-6D2E-4ADA-A15B-AEABA557B0D6}"/>
              </a:ext>
            </a:extLst>
          </p:cNvPr>
          <p:cNvSpPr/>
          <p:nvPr/>
        </p:nvSpPr>
        <p:spPr>
          <a:xfrm>
            <a:off x="2426368" y="3292513"/>
            <a:ext cx="782053" cy="764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F3856-799E-4279-8E5E-5D59BA77EA00}"/>
              </a:ext>
            </a:extLst>
          </p:cNvPr>
          <p:cNvSpPr/>
          <p:nvPr/>
        </p:nvSpPr>
        <p:spPr>
          <a:xfrm>
            <a:off x="1155031" y="2268378"/>
            <a:ext cx="1961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05EDF-7ED3-46DA-A6D5-A6CFA9A4FC2E}"/>
              </a:ext>
            </a:extLst>
          </p:cNvPr>
          <p:cNvSpPr/>
          <p:nvPr/>
        </p:nvSpPr>
        <p:spPr>
          <a:xfrm>
            <a:off x="749968" y="3871537"/>
            <a:ext cx="1640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10C21-3F9D-4AB5-9770-B93A8AA2AF0F}"/>
              </a:ext>
            </a:extLst>
          </p:cNvPr>
          <p:cNvSpPr/>
          <p:nvPr/>
        </p:nvSpPr>
        <p:spPr>
          <a:xfrm>
            <a:off x="429126" y="4492842"/>
            <a:ext cx="1961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F30939-8B24-419C-94A6-1C0BA0714C8A}"/>
              </a:ext>
            </a:extLst>
          </p:cNvPr>
          <p:cNvSpPr/>
          <p:nvPr/>
        </p:nvSpPr>
        <p:spPr>
          <a:xfrm>
            <a:off x="5061608" y="3259512"/>
            <a:ext cx="3484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D12154-FB7E-4CBA-81C2-6ADD8EA2B296}"/>
                  </a:ext>
                </a:extLst>
              </p:cNvPr>
              <p:cNvSpPr txBox="1"/>
              <p:nvPr/>
            </p:nvSpPr>
            <p:spPr>
              <a:xfrm>
                <a:off x="565322" y="5381430"/>
                <a:ext cx="3218609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0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0" i="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0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0" i="0" baseline="-25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0</m:t>
                      </m:r>
                      <m:r>
                        <m:rPr>
                          <m:nor/>
                        </m:rP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D12154-FB7E-4CBA-81C2-6ADD8EA2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2" y="5381430"/>
                <a:ext cx="3218609" cy="461665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32272-FF45-48FE-A107-9C40CB66A621}"/>
                  </a:ext>
                </a:extLst>
              </p:cNvPr>
              <p:cNvSpPr txBox="1"/>
              <p:nvPr/>
            </p:nvSpPr>
            <p:spPr>
              <a:xfrm>
                <a:off x="4420683" y="5381429"/>
                <a:ext cx="3984297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1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0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0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32272-FF45-48FE-A107-9C40CB66A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83" y="5381429"/>
                <a:ext cx="3984297" cy="461665"/>
              </a:xfrm>
              <a:prstGeom prst="rect">
                <a:avLst/>
              </a:prstGeom>
              <a:blipFill>
                <a:blip r:embed="rId4"/>
                <a:stretch>
                  <a:fillRect l="-2134" t="-8974" b="-2692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7DC185-572C-4E3F-9E93-A93B6CA99441}"/>
              </a:ext>
            </a:extLst>
          </p:cNvPr>
          <p:cNvCxnSpPr>
            <a:stCxn id="5" idx="4"/>
            <a:endCxn id="12" idx="0"/>
          </p:cNvCxnSpPr>
          <p:nvPr/>
        </p:nvCxnSpPr>
        <p:spPr>
          <a:xfrm>
            <a:off x="3783932" y="2514600"/>
            <a:ext cx="2628900" cy="2866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D77272-D2DB-460D-95A4-BE14034904EA}"/>
              </a:ext>
            </a:extLst>
          </p:cNvPr>
          <p:cNvCxnSpPr>
            <a:stCxn id="6" idx="4"/>
            <a:endCxn id="11" idx="0"/>
          </p:cNvCxnSpPr>
          <p:nvPr/>
        </p:nvCxnSpPr>
        <p:spPr>
          <a:xfrm flipH="1">
            <a:off x="2174627" y="4057509"/>
            <a:ext cx="642768" cy="132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FB138B-9A0C-41AF-A7B6-015D1B900D8F}"/>
              </a:ext>
            </a:extLst>
          </p:cNvPr>
          <p:cNvCxnSpPr>
            <a:stCxn id="5" idx="4"/>
            <a:endCxn id="6" idx="7"/>
          </p:cNvCxnSpPr>
          <p:nvPr/>
        </p:nvCxnSpPr>
        <p:spPr>
          <a:xfrm flipH="1">
            <a:off x="3093892" y="2514600"/>
            <a:ext cx="690040" cy="88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E8295F1-269B-4099-A533-D34F31784E13}"/>
              </a:ext>
            </a:extLst>
          </p:cNvPr>
          <p:cNvSpPr/>
          <p:nvPr/>
        </p:nvSpPr>
        <p:spPr>
          <a:xfrm>
            <a:off x="2135604" y="6060513"/>
            <a:ext cx="7419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backtrack in this example, regardless of the decision!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A1ED05-12A5-4D7A-A20A-FC4B8BF502A6}"/>
              </a:ext>
            </a:extLst>
          </p:cNvPr>
          <p:cNvSpPr/>
          <p:nvPr/>
        </p:nvSpPr>
        <p:spPr>
          <a:xfrm>
            <a:off x="3607393" y="189592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01ACFA-471F-4AFD-B881-732D2816A733}"/>
              </a:ext>
            </a:extLst>
          </p:cNvPr>
          <p:cNvSpPr/>
          <p:nvPr/>
        </p:nvSpPr>
        <p:spPr>
          <a:xfrm>
            <a:off x="2616651" y="340454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5191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C2EBCC-8EA5-475F-B144-DF1176A20EC0}"/>
              </a:ext>
            </a:extLst>
          </p:cNvPr>
          <p:cNvSpPr/>
          <p:nvPr/>
        </p:nvSpPr>
        <p:spPr>
          <a:xfrm>
            <a:off x="1048938" y="609418"/>
            <a:ext cx="568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Backtracking Search in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F9524-F951-40D4-8423-3777BAA306E5}"/>
                  </a:ext>
                </a:extLst>
              </p:cNvPr>
              <p:cNvSpPr/>
              <p:nvPr/>
            </p:nvSpPr>
            <p:spPr>
              <a:xfrm>
                <a:off x="6412832" y="1749604"/>
                <a:ext cx="360947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F9524-F951-40D4-8423-3777BAA30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832" y="1749604"/>
                <a:ext cx="3609473" cy="1569660"/>
              </a:xfrm>
              <a:prstGeom prst="rect">
                <a:avLst/>
              </a:prstGeom>
              <a:blipFill>
                <a:blip r:embed="rId2"/>
                <a:stretch>
                  <a:fillRect t="-3502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F841126-48E9-46FD-ABA0-B535FE0FBECC}"/>
              </a:ext>
            </a:extLst>
          </p:cNvPr>
          <p:cNvSpPr/>
          <p:nvPr/>
        </p:nvSpPr>
        <p:spPr>
          <a:xfrm>
            <a:off x="3392905" y="1749604"/>
            <a:ext cx="782053" cy="764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0CE10-6D2E-4ADA-A15B-AEABA557B0D6}"/>
              </a:ext>
            </a:extLst>
          </p:cNvPr>
          <p:cNvSpPr/>
          <p:nvPr/>
        </p:nvSpPr>
        <p:spPr>
          <a:xfrm>
            <a:off x="4471507" y="3292512"/>
            <a:ext cx="782053" cy="764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F3856-799E-4279-8E5E-5D59BA77EA00}"/>
              </a:ext>
            </a:extLst>
          </p:cNvPr>
          <p:cNvSpPr/>
          <p:nvPr/>
        </p:nvSpPr>
        <p:spPr>
          <a:xfrm>
            <a:off x="3740902" y="2523036"/>
            <a:ext cx="1961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05EDF-7ED3-46DA-A6D5-A6CFA9A4FC2E}"/>
              </a:ext>
            </a:extLst>
          </p:cNvPr>
          <p:cNvSpPr/>
          <p:nvPr/>
        </p:nvSpPr>
        <p:spPr>
          <a:xfrm>
            <a:off x="5719242" y="3832024"/>
            <a:ext cx="1640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10C21-3F9D-4AB5-9770-B93A8AA2AF0F}"/>
              </a:ext>
            </a:extLst>
          </p:cNvPr>
          <p:cNvSpPr/>
          <p:nvPr/>
        </p:nvSpPr>
        <p:spPr>
          <a:xfrm>
            <a:off x="6018423" y="4297918"/>
            <a:ext cx="1961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F30939-8B24-419C-94A6-1C0BA0714C8A}"/>
              </a:ext>
            </a:extLst>
          </p:cNvPr>
          <p:cNvSpPr/>
          <p:nvPr/>
        </p:nvSpPr>
        <p:spPr>
          <a:xfrm>
            <a:off x="732468" y="3065738"/>
            <a:ext cx="2143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32272-FF45-48FE-A107-9C40CB66A621}"/>
                  </a:ext>
                </a:extLst>
              </p:cNvPr>
              <p:cNvSpPr txBox="1"/>
              <p:nvPr/>
            </p:nvSpPr>
            <p:spPr>
              <a:xfrm>
                <a:off x="4862533" y="5418659"/>
                <a:ext cx="3724692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0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0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532272-FF45-48FE-A107-9C40CB66A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533" y="5418659"/>
                <a:ext cx="3724692" cy="461665"/>
              </a:xfrm>
              <a:prstGeom prst="rect">
                <a:avLst/>
              </a:prstGeom>
              <a:blipFill>
                <a:blip r:embed="rId3"/>
                <a:stretch>
                  <a:fillRect t="-8974" b="-2692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7DC185-572C-4E3F-9E93-A93B6CA99441}"/>
              </a:ext>
            </a:extLst>
          </p:cNvPr>
          <p:cNvCxnSpPr>
            <a:cxnSpLocks/>
          </p:cNvCxnSpPr>
          <p:nvPr/>
        </p:nvCxnSpPr>
        <p:spPr>
          <a:xfrm flipH="1">
            <a:off x="2205573" y="2501784"/>
            <a:ext cx="1565953" cy="2722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D77272-D2DB-460D-95A4-BE14034904EA}"/>
              </a:ext>
            </a:extLst>
          </p:cNvPr>
          <p:cNvCxnSpPr>
            <a:cxnSpLocks/>
          </p:cNvCxnSpPr>
          <p:nvPr/>
        </p:nvCxnSpPr>
        <p:spPr>
          <a:xfrm>
            <a:off x="5123161" y="3944720"/>
            <a:ext cx="1603281" cy="146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FB138B-9A0C-41AF-A7B6-015D1B900D8F}"/>
              </a:ext>
            </a:extLst>
          </p:cNvPr>
          <p:cNvCxnSpPr>
            <a:cxnSpLocks/>
            <a:stCxn id="5" idx="4"/>
            <a:endCxn id="6" idx="1"/>
          </p:cNvCxnSpPr>
          <p:nvPr/>
        </p:nvCxnSpPr>
        <p:spPr>
          <a:xfrm>
            <a:off x="3783932" y="2514600"/>
            <a:ext cx="802104" cy="88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1A1ED05-12A5-4D7A-A20A-FC4B8BF502A6}"/>
              </a:ext>
            </a:extLst>
          </p:cNvPr>
          <p:cNvSpPr/>
          <p:nvPr/>
        </p:nvSpPr>
        <p:spPr>
          <a:xfrm>
            <a:off x="3607393" y="189592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01ACFA-471F-4AFD-B881-732D2816A733}"/>
              </a:ext>
            </a:extLst>
          </p:cNvPr>
          <p:cNvSpPr/>
          <p:nvPr/>
        </p:nvSpPr>
        <p:spPr>
          <a:xfrm>
            <a:off x="4682015" y="340454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81BFBA86-0315-4249-8C7A-CB38BA84948F}"/>
              </a:ext>
            </a:extLst>
          </p:cNvPr>
          <p:cNvSpPr/>
          <p:nvPr/>
        </p:nvSpPr>
        <p:spPr>
          <a:xfrm>
            <a:off x="1651575" y="5041556"/>
            <a:ext cx="1107996" cy="7457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03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C2C22-4C52-4B5E-813A-826D94B4AA90}"/>
              </a:ext>
            </a:extLst>
          </p:cNvPr>
          <p:cNvSpPr/>
          <p:nvPr/>
        </p:nvSpPr>
        <p:spPr>
          <a:xfrm>
            <a:off x="1347536" y="2375829"/>
            <a:ext cx="914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While (true)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if (!Decide()) return (SAT);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while (!Deduce())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		     if (!</a:t>
            </a:r>
            <a:r>
              <a:rPr lang="en-US" sz="2400" dirty="0" err="1">
                <a:latin typeface="Consolas" panose="020B0609020204030204" pitchFamily="49" charset="0"/>
              </a:rPr>
              <a:t>Resolve_Conflict</a:t>
            </a:r>
            <a:r>
              <a:rPr lang="en-US" sz="2400" dirty="0">
                <a:latin typeface="Consolas" panose="020B0609020204030204" pitchFamily="49" charset="0"/>
              </a:rPr>
              <a:t>()) return (UNSAT);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76F31-2360-4BE1-94A2-F6485394BF66}"/>
              </a:ext>
            </a:extLst>
          </p:cNvPr>
          <p:cNvSpPr/>
          <p:nvPr/>
        </p:nvSpPr>
        <p:spPr>
          <a:xfrm>
            <a:off x="1094148" y="417476"/>
            <a:ext cx="6751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 Basic SAT algorithm (DPLL-based)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3BC8D1F-D680-4D69-9696-FD9BC4113B83}"/>
              </a:ext>
            </a:extLst>
          </p:cNvPr>
          <p:cNvSpPr/>
          <p:nvPr/>
        </p:nvSpPr>
        <p:spPr>
          <a:xfrm>
            <a:off x="4211053" y="1335506"/>
            <a:ext cx="5257799" cy="1215190"/>
          </a:xfrm>
          <a:prstGeom prst="wedgeRectCallout">
            <a:avLst>
              <a:gd name="adj1" fmla="val -58307"/>
              <a:gd name="adj2" fmla="val 92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next variable and value.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False if all variables are assigned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ADD22AB-B3A3-4545-8E43-360BB792CC08}"/>
              </a:ext>
            </a:extLst>
          </p:cNvPr>
          <p:cNvSpPr/>
          <p:nvPr/>
        </p:nvSpPr>
        <p:spPr>
          <a:xfrm>
            <a:off x="2201779" y="5157013"/>
            <a:ext cx="3284621" cy="1215190"/>
          </a:xfrm>
          <a:prstGeom prst="wedgeRectCallout">
            <a:avLst>
              <a:gd name="adj1" fmla="val -4487"/>
              <a:gd name="adj2" fmla="val -1568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unit clause rule.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False if reached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conflict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B884804-F22E-4C86-AECB-39AF832D19A0}"/>
              </a:ext>
            </a:extLst>
          </p:cNvPr>
          <p:cNvSpPr/>
          <p:nvPr/>
        </p:nvSpPr>
        <p:spPr>
          <a:xfrm>
            <a:off x="6168189" y="5116881"/>
            <a:ext cx="3789947" cy="1215190"/>
          </a:xfrm>
          <a:prstGeom prst="wedgeRectCallout">
            <a:avLst>
              <a:gd name="adj1" fmla="val -75915"/>
              <a:gd name="adj2" fmla="val -1172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 until no conflict.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False if impossible</a:t>
            </a:r>
          </a:p>
        </p:txBody>
      </p:sp>
    </p:spTree>
    <p:extLst>
      <p:ext uri="{BB962C8B-B14F-4D97-AF65-F5344CB8AC3E}">
        <p14:creationId xmlns:p14="http://schemas.microsoft.com/office/powerpoint/2010/main" val="17674372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0A764-6966-49BC-9DB6-C583D3D42B4D}"/>
              </a:ext>
            </a:extLst>
          </p:cNvPr>
          <p:cNvSpPr/>
          <p:nvPr/>
        </p:nvSpPr>
        <p:spPr>
          <a:xfrm>
            <a:off x="1251283" y="517649"/>
            <a:ext cx="6436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Decision heuristics</a:t>
            </a:r>
          </a:p>
          <a:p>
            <a:r>
              <a:rPr lang="en-US" sz="2400" dirty="0">
                <a:latin typeface="TimesNewRomanPS-BoldMT"/>
              </a:rPr>
              <a:t>      DLIS (Dynamic Largest Individual Sum)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BA1790-8C45-4A3D-97D5-CA37E5640CF0}"/>
              </a:ext>
            </a:extLst>
          </p:cNvPr>
          <p:cNvSpPr/>
          <p:nvPr/>
        </p:nvSpPr>
        <p:spPr>
          <a:xfrm>
            <a:off x="1467853" y="2582614"/>
            <a:ext cx="84822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NewRomanPSMT"/>
              </a:rPr>
              <a:t>Maintain a counter for each literal: in how many unresolved clauses it appears 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NewRomanPSMT"/>
              </a:rPr>
              <a:t>Decide on the literal with the largest counter.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NewRomanPSMT"/>
              </a:rPr>
              <a:t>Requires O(#literals) queries for each decision.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764255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DD9609-7DEA-404D-93C4-F45FB9065E0A}"/>
                  </a:ext>
                </a:extLst>
              </p:cNvPr>
              <p:cNvSpPr/>
              <p:nvPr/>
            </p:nvSpPr>
            <p:spPr>
              <a:xfrm>
                <a:off x="1515976" y="879175"/>
                <a:ext cx="946283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0000"/>
                    </a:solidFill>
                    <a:latin typeface="TimesNewRomanPS-BoldMT"/>
                  </a:rPr>
                  <a:t>GSAT: stochastic SAT solving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CNF formula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choose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max_tries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max_flips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for </a:t>
                </a:r>
                <a:r>
                  <a:rPr lang="en-US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= 1 to </a:t>
                </a:r>
                <a:r>
                  <a:rPr lang="en-US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max_tries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{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	T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:= randomly generated truth assignment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	for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j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= 1 to </a:t>
                </a:r>
                <a:r>
                  <a:rPr lang="en-US" sz="2400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max_flips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{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		if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T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satisfies  return TRUE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		choose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v </a:t>
                </a:r>
                <a:r>
                  <a:rPr lang="en-US" sz="2400" dirty="0" err="1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s.t.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flipping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v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’s value gives </a:t>
                </a:r>
                <a:r>
                  <a:rPr lang="en-US" sz="2400" u="sng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largest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		 </a:t>
                </a:r>
                <a:r>
                  <a:rPr lang="en-US" sz="2400" u="sng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	increase in the # of satisfied clauses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(break 	 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     ties randomly).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		T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:=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T 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with </a:t>
                </a:r>
                <a:r>
                  <a:rPr lang="en-US" sz="24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v</a:t>
                </a:r>
                <a:r>
                  <a:rPr lang="en-US" sz="240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’s assignment flipped. } }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ADD9609-7DEA-404D-93C4-F45FB9065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76" y="879175"/>
                <a:ext cx="9462838" cy="4708981"/>
              </a:xfrm>
              <a:prstGeom prst="rect">
                <a:avLst/>
              </a:prstGeom>
              <a:blipFill>
                <a:blip r:embed="rId2"/>
                <a:stretch>
                  <a:fillRect l="-1997" t="-2070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6435495-FE8E-46FA-A047-8E7B45016286}"/>
              </a:ext>
            </a:extLst>
          </p:cNvPr>
          <p:cNvSpPr/>
          <p:nvPr/>
        </p:nvSpPr>
        <p:spPr>
          <a:xfrm>
            <a:off x="673765" y="5317957"/>
            <a:ext cx="1684421" cy="938464"/>
          </a:xfrm>
          <a:prstGeom prst="wedgeRectCallout">
            <a:avLst>
              <a:gd name="adj1" fmla="val 52739"/>
              <a:gd name="adj2" fmla="val -10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37401955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81C0B3-6A8D-4A51-ABF7-EB3A96F32432}"/>
              </a:ext>
            </a:extLst>
          </p:cNvPr>
          <p:cNvSpPr/>
          <p:nvPr/>
        </p:nvSpPr>
        <p:spPr>
          <a:xfrm>
            <a:off x="1900991" y="1426185"/>
            <a:ext cx="78566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Numerous progressing heuristics</a:t>
            </a:r>
          </a:p>
          <a:p>
            <a:endParaRPr lang="en-US" sz="2800" dirty="0">
              <a:latin typeface="TimesNewRomanPSMT"/>
            </a:endParaRPr>
          </a:p>
          <a:p>
            <a:r>
              <a:rPr lang="en-US" sz="2600" dirty="0">
                <a:latin typeface="TimesNewRomanPSMT"/>
              </a:rPr>
              <a:t>•    Hill-climbing</a:t>
            </a:r>
          </a:p>
          <a:p>
            <a:r>
              <a:rPr lang="en-US" sz="2600" dirty="0">
                <a:latin typeface="TimesNewRomanPSMT"/>
              </a:rPr>
              <a:t>•    </a:t>
            </a:r>
            <a:r>
              <a:rPr lang="en-US" sz="2600" dirty="0" err="1">
                <a:latin typeface="TimesNewRomanPSMT"/>
              </a:rPr>
              <a:t>Tabu</a:t>
            </a:r>
            <a:r>
              <a:rPr lang="en-US" sz="2600" dirty="0">
                <a:latin typeface="TimesNewRomanPSMT"/>
              </a:rPr>
              <a:t>-list</a:t>
            </a:r>
          </a:p>
          <a:p>
            <a:r>
              <a:rPr lang="en-US" sz="2600" dirty="0">
                <a:latin typeface="TimesNewRomanPSMT"/>
              </a:rPr>
              <a:t>•    Simulated-annealing</a:t>
            </a:r>
          </a:p>
          <a:p>
            <a:r>
              <a:rPr lang="en-US" sz="2600" dirty="0">
                <a:latin typeface="TimesNewRomanPSMT"/>
              </a:rPr>
              <a:t>•    Random-Walk</a:t>
            </a:r>
          </a:p>
          <a:p>
            <a:r>
              <a:rPr lang="en-US" sz="2600" dirty="0">
                <a:latin typeface="TimesNewRomanPSMT"/>
              </a:rPr>
              <a:t>•    ...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821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3A9513-033C-424F-9B22-94EE83389414}"/>
              </a:ext>
            </a:extLst>
          </p:cNvPr>
          <p:cNvSpPr/>
          <p:nvPr/>
        </p:nvSpPr>
        <p:spPr>
          <a:xfrm>
            <a:off x="1000421" y="248471"/>
            <a:ext cx="5968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Boolean Encoding for 4-Queen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C418FB-1247-43D1-8E35-6F19D520258D}"/>
                  </a:ext>
                </a:extLst>
              </p:cNvPr>
              <p:cNvSpPr/>
              <p:nvPr/>
            </p:nvSpPr>
            <p:spPr>
              <a:xfrm>
                <a:off x="1000421" y="1334125"/>
                <a:ext cx="9667374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Boolean variables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to 4, j = 1 to 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9B7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are of the form: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 and columns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1) then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 for all k = 1 to 4, 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(logical constraint)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for all k = 1 to 4, 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Diagonals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j+l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3,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j+l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(right and up)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i-l, 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j+l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3,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j+l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(right and down)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i-l, j-l 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3,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j -l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(left and down)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j-l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  l = 1 to 3,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i+l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j -l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(left and up)</a:t>
                </a:r>
              </a:p>
              <a:p>
                <a:r>
                  <a:rPr lang="en-US" sz="2400" b="1" dirty="0">
                    <a:solidFill>
                      <a:srgbClr val="009B7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N (= 4) queens on board!</a:t>
                </a:r>
                <a:endParaRPr lang="en-US" sz="2400" dirty="0">
                  <a:solidFill>
                    <a:srgbClr val="009B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row i: (X_i1  OR  X_i2  OR  X_i3  OR  X_i4)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2C418FB-1247-43D1-8E35-6F19D520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1" y="1334125"/>
                <a:ext cx="9667374" cy="4893647"/>
              </a:xfrm>
              <a:prstGeom prst="rect">
                <a:avLst/>
              </a:prstGeom>
              <a:blipFill>
                <a:blip r:embed="rId2"/>
                <a:stretch>
                  <a:fillRect l="-946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8737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CAA98F-1945-436A-BF04-51859BFE3E40}"/>
              </a:ext>
            </a:extLst>
          </p:cNvPr>
          <p:cNvSpPr/>
          <p:nvPr/>
        </p:nvSpPr>
        <p:spPr>
          <a:xfrm>
            <a:off x="1395663" y="1120676"/>
            <a:ext cx="87589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DIMACS Format for 4-Queen</a:t>
            </a:r>
          </a:p>
          <a:p>
            <a:endParaRPr lang="en-US" b="1" dirty="0">
              <a:latin typeface="TimesNewRomanPS-BoldMT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80 		% p=propositional,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=CNF, 16 var., 80 clauses.</a:t>
            </a:r>
          </a:p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 3 4 0 			% 1 = p11, 2 = p12, 3 = p13, 4 = p14</a:t>
            </a:r>
          </a:p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 7 8 0 			% 5 = p21, 6 = p22, 7 = p23, 8 = p24</a:t>
            </a:r>
          </a:p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10 11 12 0 		% 9 = p31, 10= p32, 11= p33, 12= p34</a:t>
            </a:r>
          </a:p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14 15 16 0 		% 13= p41, 14= p42, 15= p43, 16= p44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-12 -16 0 			% not p34 \/ not p44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-8 -16 0 			% not p24 \/ not p44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-1 -13 0 			% not p11 \/ not p41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-1 -6 0 				% not p11 \/ not p22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-2 -5 0 				% not p12 \/ not p21</a:t>
            </a:r>
          </a:p>
        </p:txBody>
      </p:sp>
    </p:spTree>
    <p:extLst>
      <p:ext uri="{BB962C8B-B14F-4D97-AF65-F5344CB8AC3E}">
        <p14:creationId xmlns:p14="http://schemas.microsoft.com/office/powerpoint/2010/main" val="15773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6030</TotalTime>
  <Words>12371</Words>
  <Application>Microsoft Office PowerPoint</Application>
  <PresentationFormat>Custom</PresentationFormat>
  <Paragraphs>1665</Paragraphs>
  <Slides>153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5" baseType="lpstr">
      <vt:lpstr>TimesNewRomanPS-BoldMT</vt:lpstr>
      <vt:lpstr>TimesNewRomanPSMT</vt:lpstr>
      <vt:lpstr>Agency FB</vt:lpstr>
      <vt:lpstr>Aharoni</vt:lpstr>
      <vt:lpstr>Arial</vt:lpstr>
      <vt:lpstr>Calibri</vt:lpstr>
      <vt:lpstr>Calibri Light</vt:lpstr>
      <vt:lpstr>Cambria Math</vt:lpstr>
      <vt:lpstr>Consolas</vt:lpstr>
      <vt:lpstr>Script MT Bold</vt:lpstr>
      <vt:lpstr>Times New Roman</vt:lpstr>
      <vt:lpstr>Office Theme</vt:lpstr>
      <vt:lpstr>Chapter 07_05 (combined)</vt:lpstr>
      <vt:lpstr>Outline</vt:lpstr>
      <vt:lpstr>PowerPoint Presentation</vt:lpstr>
      <vt:lpstr>PowerPoint Presentation</vt:lpstr>
      <vt:lpstr>Logic in general</vt:lpstr>
      <vt:lpstr>PowerPoint Presentation</vt:lpstr>
      <vt:lpstr>Entailment</vt:lpstr>
      <vt:lpstr>Models</vt:lpstr>
      <vt:lpstr>Entailment in the wumpus world</vt:lpstr>
      <vt:lpstr>Wumpus models</vt:lpstr>
      <vt:lpstr>Wumpus models</vt:lpstr>
      <vt:lpstr>Wumpus models</vt:lpstr>
      <vt:lpstr>Wumpus models</vt:lpstr>
      <vt:lpstr>Wumpus models</vt:lpstr>
      <vt:lpstr>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Equivalently, Propositional logic (PL): Syntax</vt:lpstr>
      <vt:lpstr>The Language of Propositional logic: Syntax - Another way of saying….</vt:lpstr>
      <vt:lpstr>PowerPoint Presentation</vt:lpstr>
      <vt:lpstr>PowerPoint Presentation</vt:lpstr>
      <vt:lpstr>PowerPoint Presentation</vt:lpstr>
      <vt:lpstr>Entailment</vt:lpstr>
      <vt:lpstr>PowerPoint Presentation</vt:lpstr>
      <vt:lpstr>Wumpus world sentences</vt:lpstr>
      <vt:lpstr>Semantics of Propositional Logic:  Truth tables for connectives</vt:lpstr>
      <vt:lpstr>PowerPoint Presentation</vt:lpstr>
      <vt:lpstr>PowerPoint Presentation</vt:lpstr>
      <vt:lpstr>Propositional logic: Semantics</vt:lpstr>
      <vt:lpstr>Propositional logic: Semantics</vt:lpstr>
      <vt:lpstr>Propositional logic: Semantics</vt:lpstr>
      <vt:lpstr>PowerPoint Presentation</vt:lpstr>
      <vt:lpstr>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equivalence</vt:lpstr>
      <vt:lpstr>Logical equivalence (?)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Inference by Truth Tables</vt:lpstr>
      <vt:lpstr>Inference by enumeration</vt:lpstr>
      <vt:lpstr>Truth tables for inference</vt:lpstr>
      <vt:lpstr>Inference by enumeration</vt:lpstr>
      <vt:lpstr>Rule-Based Inference in PL</vt:lpstr>
      <vt:lpstr>Some Inference Rules</vt:lpstr>
      <vt:lpstr>Some Inference Rules</vt:lpstr>
      <vt:lpstr>Some Inference Rules</vt:lpstr>
      <vt:lpstr>Inference by Proof</vt:lpstr>
      <vt:lpstr>Rule-Based Inference in Propositional Logic</vt:lpstr>
      <vt:lpstr>An Inference System R</vt:lpstr>
      <vt:lpstr>An Inference System R</vt:lpstr>
      <vt:lpstr>An Inference System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Validity and satisfiability</vt:lpstr>
      <vt:lpstr>PowerPoint Presentation</vt:lpstr>
      <vt:lpstr>Proof methods</vt:lpstr>
      <vt:lpstr>Resolution</vt:lpstr>
      <vt:lpstr>Resolution</vt:lpstr>
      <vt:lpstr>Conversion to CNF</vt:lpstr>
      <vt:lpstr>Resolution algorithm</vt:lpstr>
      <vt:lpstr>Resolution example</vt:lpstr>
      <vt:lpstr>Forward and backward chaining</vt:lpstr>
      <vt:lpstr>Forward chaining</vt:lpstr>
      <vt:lpstr>Forward chaining algorithm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Forward chaining example</vt:lpstr>
      <vt:lpstr>Proof of completeness</vt:lpstr>
      <vt:lpstr>Backward chaining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Forward vs. backward chaining</vt:lpstr>
      <vt:lpstr>PowerPoint Presentation</vt:lpstr>
      <vt:lpstr>Efficient propositional inference</vt:lpstr>
      <vt:lpstr>The DPLL algorithm</vt:lpstr>
      <vt:lpstr>The DPLL algorithm</vt:lpstr>
      <vt:lpstr>PowerPoint Presentation</vt:lpstr>
      <vt:lpstr>The WalkSAT algorithm</vt:lpstr>
      <vt:lpstr>The WalkSAT algorithm</vt:lpstr>
      <vt:lpstr>Hard satisfiability problems</vt:lpstr>
      <vt:lpstr>Hard satisfiability problems</vt:lpstr>
      <vt:lpstr>Hard satisfiability problems</vt:lpstr>
      <vt:lpstr>Inference-based agents in the wumpus world</vt:lpstr>
      <vt:lpstr>PowerPoint Presentation</vt:lpstr>
      <vt:lpstr>Expressiveness limitation of propositional logic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236</cp:revision>
  <dcterms:created xsi:type="dcterms:W3CDTF">2016-10-13T00:10:31Z</dcterms:created>
  <dcterms:modified xsi:type="dcterms:W3CDTF">2022-02-10T04:41:36Z</dcterms:modified>
</cp:coreProperties>
</file>