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8" r:id="rId3"/>
    <p:sldId id="597" r:id="rId4"/>
    <p:sldId id="588" r:id="rId5"/>
    <p:sldId id="590" r:id="rId6"/>
    <p:sldId id="591" r:id="rId7"/>
    <p:sldId id="395" r:id="rId8"/>
    <p:sldId id="592" r:id="rId9"/>
    <p:sldId id="589" r:id="rId10"/>
    <p:sldId id="593" r:id="rId11"/>
    <p:sldId id="572" r:id="rId12"/>
    <p:sldId id="601" r:id="rId13"/>
    <p:sldId id="602" r:id="rId14"/>
    <p:sldId id="396" r:id="rId15"/>
    <p:sldId id="599" r:id="rId16"/>
    <p:sldId id="600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603" r:id="rId28"/>
    <p:sldId id="598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529" r:id="rId42"/>
    <p:sldId id="489" r:id="rId43"/>
    <p:sldId id="419" r:id="rId44"/>
    <p:sldId id="420" r:id="rId45"/>
    <p:sldId id="421" r:id="rId46"/>
    <p:sldId id="286" r:id="rId47"/>
    <p:sldId id="422" r:id="rId48"/>
    <p:sldId id="423" r:id="rId49"/>
    <p:sldId id="424" r:id="rId50"/>
    <p:sldId id="425" r:id="rId51"/>
    <p:sldId id="426" r:id="rId52"/>
    <p:sldId id="427" r:id="rId53"/>
    <p:sldId id="428" r:id="rId54"/>
    <p:sldId id="429" r:id="rId55"/>
    <p:sldId id="430" r:id="rId56"/>
    <p:sldId id="285" r:id="rId57"/>
    <p:sldId id="287" r:id="rId58"/>
    <p:sldId id="511" r:id="rId59"/>
    <p:sldId id="512" r:id="rId60"/>
    <p:sldId id="574" r:id="rId61"/>
    <p:sldId id="515" r:id="rId62"/>
    <p:sldId id="516" r:id="rId63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1FD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456" y="5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6" d="100"/>
        <a:sy n="96" d="100"/>
      </p:scale>
      <p:origin x="0" y="-16531"/>
    </p:cViewPr>
  </p:sorter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1C4F27-6342-4020-91E3-35D14661CB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63A821-8152-42F9-A9E8-06BC2AF43C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527F7-BDB4-402C-A298-57A8F5B430B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94B1E-E909-472E-BE74-4BC5FE811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4438A-1D0A-4869-9575-9A930413A4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FBBCB-6DA2-4B93-ACCC-57E2149AC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2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AA25C-02D8-46D1-A5AA-D95B0E218E1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1BF1B-1666-4D95-9FE6-984BD3137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9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9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3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8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1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9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2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0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9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Chapter 07_04  part b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(PL)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6CED20-6882-4CC3-BFEC-7F305745E9B8}"/>
              </a:ext>
            </a:extLst>
          </p:cNvPr>
          <p:cNvSpPr/>
          <p:nvPr/>
        </p:nvSpPr>
        <p:spPr>
          <a:xfrm>
            <a:off x="2484433" y="1511040"/>
            <a:ext cx="6358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A56C998-85A1-4CF7-AD11-E31942D7D702}"/>
              </a:ext>
            </a:extLst>
          </p:cNvPr>
          <p:cNvSpPr txBox="1">
            <a:spLocks noChangeArrowheads="1"/>
          </p:cNvSpPr>
          <p:nvPr/>
        </p:nvSpPr>
        <p:spPr>
          <a:xfrm>
            <a:off x="916944" y="253033"/>
            <a:ext cx="9138911" cy="6498749"/>
          </a:xfrm>
          <a:prstGeom prst="rect">
            <a:avLst/>
          </a:prstGeom>
        </p:spPr>
        <p:txBody>
          <a:bodyPr>
            <a:no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Horn Clauses and Definite Clauses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bases containing only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 clauses are interesting for three reasons: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2400" dirty="0">
              <a:solidFill>
                <a:srgbClr val="4B21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…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with Horn clauses can be done through the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forward-chaining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backward-chaining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algorithms. </a:t>
            </a:r>
          </a:p>
          <a:p>
            <a:pPr marL="858838" indent="-4016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of these algorithms are natural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that the inference steps are obvious and easy for humans to follows. </a:t>
            </a:r>
          </a:p>
          <a:p>
            <a:pPr marL="858838" indent="-4016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type of inference with Horn clauses is the basis for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 programming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Deciding entailment with Horn clauses can be done in time that is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size of the knowledge base.</a:t>
            </a:r>
          </a:p>
        </p:txBody>
      </p:sp>
    </p:spTree>
    <p:extLst>
      <p:ext uri="{BB962C8B-B14F-4D97-AF65-F5344CB8AC3E}">
        <p14:creationId xmlns:p14="http://schemas.microsoft.com/office/powerpoint/2010/main" val="251322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84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6A43F4-C670-48ED-B251-FD8428D7BFE9}"/>
              </a:ext>
            </a:extLst>
          </p:cNvPr>
          <p:cNvSpPr txBox="1"/>
          <p:nvPr/>
        </p:nvSpPr>
        <p:spPr>
          <a:xfrm>
            <a:off x="2623127" y="2807854"/>
            <a:ext cx="5883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and Backward Chaining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1659F1-E923-4D2B-ABBB-A3A6FA89132F}"/>
                  </a:ext>
                </a:extLst>
              </p:cNvPr>
              <p:cNvSpPr/>
              <p:nvPr/>
            </p:nvSpPr>
            <p:spPr>
              <a:xfrm>
                <a:off x="6363714" y="428220"/>
                <a:ext cx="42859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1659F1-E923-4D2B-ABBB-A3A6FA891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714" y="428220"/>
                <a:ext cx="4285954" cy="461665"/>
              </a:xfrm>
              <a:prstGeom prst="rect">
                <a:avLst/>
              </a:prstGeom>
              <a:blipFill>
                <a:blip r:embed="rId2"/>
                <a:stretch>
                  <a:fillRect t="-13158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21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6A43F4-C670-48ED-B251-FD8428D7BFE9}"/>
                  </a:ext>
                </a:extLst>
              </p:cNvPr>
              <p:cNvSpPr txBox="1"/>
              <p:nvPr/>
            </p:nvSpPr>
            <p:spPr>
              <a:xfrm>
                <a:off x="1094933" y="820772"/>
                <a:ext cx="8719128" cy="5601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Forward Chaining Algorithm PL-FC-ENTAILS?(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determines if a single proposition symbol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the query – is entailed by a knowledge base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definite clauses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… ∧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begins from known facts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(positive literals) in the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KB. 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all the premises of an implication are known, then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 its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set of known facts. 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</a:t>
                </a:r>
              </a:p>
              <a:p>
                <a:pPr marL="803275" lvl="1" indent="-346075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if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1, 1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Breeze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known and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1, 1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Breeze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⇒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1, 1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in the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set of known facts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process continues until the query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added or until no further inferences can be made.     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6A43F4-C670-48ED-B251-FD8428D7B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933" y="820772"/>
                <a:ext cx="8719128" cy="5601533"/>
              </a:xfrm>
              <a:prstGeom prst="rect">
                <a:avLst/>
              </a:prstGeom>
              <a:blipFill>
                <a:blip r:embed="rId2"/>
                <a:stretch>
                  <a:fillRect l="-1119" t="-871" r="-1818"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89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71655AC-6BD7-4F80-A6F1-2901C4E78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893" y="47867"/>
            <a:ext cx="4732020" cy="88615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Forward chaining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F572B3D-77C3-4FCB-9441-8F9A3E15D0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5893" y="936869"/>
            <a:ext cx="9472462" cy="4432384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Idea: Fire any rule whose premises are satisfied in the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11480" lvl="1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add its conclusion to the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until query Q is found</a:t>
            </a:r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6FE6C2FB-04B2-44D9-A4B8-AF274A25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32292" r="4688" b="30208"/>
          <a:stretch>
            <a:fillRect/>
          </a:stretch>
        </p:blipFill>
        <p:spPr bwMode="auto">
          <a:xfrm>
            <a:off x="2355272" y="1902943"/>
            <a:ext cx="5613887" cy="346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52C3C-4C3D-473C-B1DF-CE5E1A68C182}"/>
              </a:ext>
            </a:extLst>
          </p:cNvPr>
          <p:cNvSpPr txBox="1"/>
          <p:nvPr/>
        </p:nvSpPr>
        <p:spPr>
          <a:xfrm>
            <a:off x="2355272" y="1889442"/>
            <a:ext cx="222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set of Horn clauses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CCFD4-D489-4F2E-A9AF-36A972DEA273}"/>
              </a:ext>
            </a:extLst>
          </p:cNvPr>
          <p:cNvSpPr txBox="1"/>
          <p:nvPr/>
        </p:nvSpPr>
        <p:spPr>
          <a:xfrm>
            <a:off x="6957339" y="1889442"/>
            <a:ext cx="202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AND-OR graph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B4A54-8A11-4896-8528-DB348A1787D5}"/>
              </a:ext>
            </a:extLst>
          </p:cNvPr>
          <p:cNvSpPr txBox="1"/>
          <p:nvPr/>
        </p:nvSpPr>
        <p:spPr>
          <a:xfrm>
            <a:off x="1016000" y="5286710"/>
            <a:ext cx="9322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Shows a simple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dirty="0"/>
              <a:t> of Horn clauses with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as know facts; and the same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dirty="0"/>
              <a:t> drawn as an AND-OR graph. In the graph, multiple links without an arc indicate a disjunction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∨)</a:t>
            </a:r>
            <a:r>
              <a:rPr lang="en-US" dirty="0"/>
              <a:t> – any link can be proved. Multiple links joined by </a:t>
            </a:r>
            <a:r>
              <a:rPr lang="en-US" dirty="0">
                <a:solidFill>
                  <a:srgbClr val="4B21FD"/>
                </a:solidFill>
              </a:rPr>
              <a:t>an arc </a:t>
            </a:r>
            <a:r>
              <a:rPr lang="en-US" dirty="0"/>
              <a:t>indicate a conjunction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∧) - e</a:t>
            </a:r>
            <a:r>
              <a:rPr lang="en-US" dirty="0"/>
              <a:t>very link must be proved.   The known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 sets, and inference propagates up the graph as far as possible. Whenever a conjunction appears, the propagation waits until all the conjuncts are known before proceeding.     </a:t>
            </a:r>
          </a:p>
        </p:txBody>
      </p:sp>
    </p:spTree>
    <p:extLst>
      <p:ext uri="{BB962C8B-B14F-4D97-AF65-F5344CB8AC3E}">
        <p14:creationId xmlns:p14="http://schemas.microsoft.com/office/powerpoint/2010/main" val="18630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7303B67-7670-42F0-B061-13C7D14E726A}"/>
              </a:ext>
            </a:extLst>
          </p:cNvPr>
          <p:cNvSpPr txBox="1">
            <a:spLocks noChangeArrowheads="1"/>
          </p:cNvSpPr>
          <p:nvPr/>
        </p:nvSpPr>
        <p:spPr>
          <a:xfrm>
            <a:off x="1074131" y="181172"/>
            <a:ext cx="5780235" cy="716795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latin typeface="+mn-lt"/>
              </a:rPr>
              <a:t>Forward chaining algorithm</a:t>
            </a:r>
            <a:endParaRPr lang="en-US" altLang="en-US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13D9F-89C6-4DA6-B334-388231442122}"/>
              </a:ext>
            </a:extLst>
          </p:cNvPr>
          <p:cNvSpPr txBox="1"/>
          <p:nvPr/>
        </p:nvSpPr>
        <p:spPr>
          <a:xfrm>
            <a:off x="1074131" y="897967"/>
            <a:ext cx="90623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7.15  The Forward-chaining algorithm for propositional logic.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Inputs: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knowledge base, a set of propositional definite clauses.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query, a propositional symbol.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keeps track of symbols known to be true but not yet processed.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en-US" sz="22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table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keeps track of how many premises of each implication are as yet unknown.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a new symbol </a:t>
            </a:r>
            <a:r>
              <a:rPr lang="en-US" sz="22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en-US" sz="22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processed, reduce the </a:t>
            </a:r>
            <a:r>
              <a:rPr lang="en-US" sz="22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one for each implication in whose premise </a:t>
            </a:r>
            <a:r>
              <a:rPr lang="en-US" sz="22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appears (easily identified in constant time with appropriate indexing.)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</a:t>
            </a:r>
            <a:r>
              <a:rPr lang="en-US" sz="22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reaches zero, all the premises of the implication are known, and add its conclusion to the </a:t>
            </a:r>
            <a:r>
              <a:rPr lang="en-US" sz="22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keep track of which symbols have been processed; a symbol that is already in the set of </a:t>
            </a:r>
            <a:r>
              <a:rPr lang="en-US" sz="22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inferred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symbols need not be added to the </a:t>
            </a:r>
            <a:r>
              <a:rPr lang="en-US" sz="22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again. This avoids redundant work and prevents loops caused by implication such as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F26DDE-860C-4C4B-8977-BCAF21A41177}"/>
              </a:ext>
            </a:extLst>
          </p:cNvPr>
          <p:cNvSpPr txBox="1"/>
          <p:nvPr/>
        </p:nvSpPr>
        <p:spPr>
          <a:xfrm>
            <a:off x="10071804" y="1681016"/>
            <a:ext cx="7716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dirty="0"/>
              <a:t> 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⇒L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A</a:t>
            </a:r>
          </a:p>
          <a:p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736332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7303B67-7670-42F0-B061-13C7D14E726A}"/>
              </a:ext>
            </a:extLst>
          </p:cNvPr>
          <p:cNvSpPr txBox="1">
            <a:spLocks noChangeArrowheads="1"/>
          </p:cNvSpPr>
          <p:nvPr/>
        </p:nvSpPr>
        <p:spPr>
          <a:xfrm>
            <a:off x="1074131" y="181172"/>
            <a:ext cx="5780235" cy="716795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latin typeface="+mn-lt"/>
              </a:rPr>
              <a:t>Forward chaining algorithm</a:t>
            </a:r>
            <a:endParaRPr lang="en-US" alt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913D9F-89C6-4DA6-B334-388231442122}"/>
                  </a:ext>
                </a:extLst>
              </p:cNvPr>
              <p:cNvSpPr txBox="1"/>
              <p:nvPr/>
            </p:nvSpPr>
            <p:spPr>
              <a:xfrm>
                <a:off x="1074131" y="897967"/>
                <a:ext cx="9062328" cy="557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7.15  The Forward-chaining algorithm for propositional logic.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PL-FC-ENTAILS?(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return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inputs: 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knowledge base, a set of propositional definite clauses.</a:t>
                </a:r>
              </a:p>
              <a:p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	    q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query, a propositional symbol.</a:t>
                </a:r>
              </a:p>
              <a:p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count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table, where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count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is the number of symbols in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premise.</a:t>
                </a:r>
              </a:p>
              <a:p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inferred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table, where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inferred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is initially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all symbols.</a:t>
                </a:r>
              </a:p>
              <a:p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agenda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queue of symbols, initially symbols known to be true in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while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agenda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empty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Pop(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agenda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inferred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}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inferred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Horn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clause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in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.PREMISE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{decrement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count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		if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count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0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add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.CONCLUSION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agenda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;}}</a:t>
                </a:r>
              </a:p>
              <a:p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return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913D9F-89C6-4DA6-B334-388231442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31" y="897967"/>
                <a:ext cx="9062328" cy="5570756"/>
              </a:xfrm>
              <a:prstGeom prst="rect">
                <a:avLst/>
              </a:prstGeom>
              <a:blipFill>
                <a:blip r:embed="rId2"/>
                <a:stretch>
                  <a:fillRect l="-1009" t="-875" b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246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9C33FCB-5098-4C07-989D-C96E7A633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770" y="170020"/>
            <a:ext cx="5780235" cy="71679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Forward chaining algorithm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ED39181-8DFB-440F-B2B4-F4D04B252D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3770" y="6246746"/>
            <a:ext cx="8728910" cy="59412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chaining is sound and complete for Horn KB</a:t>
            </a: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6419FF0C-1262-45F8-B4F0-26EB3C25B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30208" r="781" b="17708"/>
          <a:stretch>
            <a:fillRect/>
          </a:stretch>
        </p:blipFill>
        <p:spPr bwMode="auto">
          <a:xfrm>
            <a:off x="973770" y="1022684"/>
            <a:ext cx="8838647" cy="507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698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fc-horn-example01c">
            <a:extLst>
              <a:ext uri="{FF2B5EF4-FFF2-40B4-BE49-F238E27FC236}">
                <a16:creationId xmlns:a16="http://schemas.microsoft.com/office/drawing/2014/main" id="{10614531-F943-40F1-93BE-A22D6F9EF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26" y="784250"/>
            <a:ext cx="4247148" cy="59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id="{E5293334-24BA-48E2-92F5-903465618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0633" y="106188"/>
            <a:ext cx="9464040" cy="104884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Forward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3204169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fc-horn-example02c">
            <a:extLst>
              <a:ext uri="{FF2B5EF4-FFF2-40B4-BE49-F238E27FC236}">
                <a16:creationId xmlns:a16="http://schemas.microsoft.com/office/drawing/2014/main" id="{11418FB5-4445-4BB7-9273-2FC045FB2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57" y="902368"/>
            <a:ext cx="4203811" cy="57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Rectangle 3">
            <a:extLst>
              <a:ext uri="{FF2B5EF4-FFF2-40B4-BE49-F238E27FC236}">
                <a16:creationId xmlns:a16="http://schemas.microsoft.com/office/drawing/2014/main" id="{FB824210-1A7A-433F-86DC-FB1D378A7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" y="46030"/>
            <a:ext cx="9464040" cy="1012749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Forward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124583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C78A819-712F-4C1C-A3D7-BF15ABD5F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3236" y="374362"/>
            <a:ext cx="8415828" cy="1325563"/>
          </a:xfrm>
        </p:spPr>
        <p:txBody>
          <a:bodyPr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6145E0E-6124-4A98-8DD7-B0253FA2F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3236" y="1797916"/>
            <a:ext cx="8312728" cy="4351338"/>
          </a:xfrm>
        </p:spPr>
        <p:txBody>
          <a:bodyPr>
            <a:normAutofit/>
          </a:bodyPr>
          <a:lstStyle/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Knowledge-based agents</a:t>
            </a:r>
          </a:p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Wumpus world</a:t>
            </a:r>
          </a:p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 in general - models and entailment</a:t>
            </a:r>
          </a:p>
          <a:p>
            <a:pPr marL="461963" indent="-461963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(Boolean) logic</a:t>
            </a:r>
          </a:p>
          <a:p>
            <a:pPr marL="461963" indent="-461963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Equivalence, validity, satisfiability</a:t>
            </a:r>
          </a:p>
          <a:p>
            <a:pPr marL="461963" indent="-461963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Inference rules and theorem proving</a:t>
            </a:r>
          </a:p>
          <a:p>
            <a:pPr marL="914400" lvl="1" indent="-434975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chaining</a:t>
            </a:r>
          </a:p>
          <a:p>
            <a:pPr marL="914400" lvl="1" indent="-434975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 chaining</a:t>
            </a:r>
          </a:p>
          <a:p>
            <a:pPr marL="914400" lvl="1" indent="-434975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2629027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fc-horn-example03c">
            <a:extLst>
              <a:ext uri="{FF2B5EF4-FFF2-40B4-BE49-F238E27FC236}">
                <a16:creationId xmlns:a16="http://schemas.microsoft.com/office/drawing/2014/main" id="{B28A5A40-F2E2-4D92-96B7-B3FB8A60A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21" y="837926"/>
            <a:ext cx="4295274" cy="570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Rectangle 3">
            <a:extLst>
              <a:ext uri="{FF2B5EF4-FFF2-40B4-BE49-F238E27FC236}">
                <a16:creationId xmlns:a16="http://schemas.microsoft.com/office/drawing/2014/main" id="{E5787432-7256-4A38-A6B0-99EA47F9F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" y="46030"/>
            <a:ext cx="9464040" cy="106087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Forward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2962535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fc-horn-example04c">
            <a:extLst>
              <a:ext uri="{FF2B5EF4-FFF2-40B4-BE49-F238E27FC236}">
                <a16:creationId xmlns:a16="http://schemas.microsoft.com/office/drawing/2014/main" id="{E1FC5C3B-7CCB-41EF-A3D1-40E71A269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21" y="818147"/>
            <a:ext cx="4224353" cy="57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ctangle 3">
            <a:extLst>
              <a:ext uri="{FF2B5EF4-FFF2-40B4-BE49-F238E27FC236}">
                <a16:creationId xmlns:a16="http://schemas.microsoft.com/office/drawing/2014/main" id="{8366E852-E6D2-4484-A423-2CE66A1A3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" y="46030"/>
            <a:ext cx="9464040" cy="96462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1753728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fc-horn-example05c">
            <a:extLst>
              <a:ext uri="{FF2B5EF4-FFF2-40B4-BE49-F238E27FC236}">
                <a16:creationId xmlns:a16="http://schemas.microsoft.com/office/drawing/2014/main" id="{26CAB8C6-89AD-46A1-9D66-2A12F54A4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75" y="878305"/>
            <a:ext cx="4099678" cy="58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Rectangle 3">
            <a:extLst>
              <a:ext uri="{FF2B5EF4-FFF2-40B4-BE49-F238E27FC236}">
                <a16:creationId xmlns:a16="http://schemas.microsoft.com/office/drawing/2014/main" id="{A1E64D6C-524E-4ED0-A3B7-0FCCB73DE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2822" y="46030"/>
            <a:ext cx="9464040" cy="113306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271826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fc-horn-example06c">
            <a:extLst>
              <a:ext uri="{FF2B5EF4-FFF2-40B4-BE49-F238E27FC236}">
                <a16:creationId xmlns:a16="http://schemas.microsoft.com/office/drawing/2014/main" id="{EA54C2B1-9995-4605-AE26-1409D036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15" y="819411"/>
            <a:ext cx="4150896" cy="593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>
            <a:extLst>
              <a:ext uri="{FF2B5EF4-FFF2-40B4-BE49-F238E27FC236}">
                <a16:creationId xmlns:a16="http://schemas.microsoft.com/office/drawing/2014/main" id="{C67CA3EE-7383-4B9E-A165-1202CEF26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980" y="46030"/>
            <a:ext cx="9464040" cy="90446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Forward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10297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fc-horn-example07c">
            <a:extLst>
              <a:ext uri="{FF2B5EF4-FFF2-40B4-BE49-F238E27FC236}">
                <a16:creationId xmlns:a16="http://schemas.microsoft.com/office/drawing/2014/main" id="{1A7F2DEE-517B-43B4-A3C5-121D54AE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26" y="784251"/>
            <a:ext cx="4247148" cy="61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Rectangle 3">
            <a:extLst>
              <a:ext uri="{FF2B5EF4-FFF2-40B4-BE49-F238E27FC236}">
                <a16:creationId xmlns:a16="http://schemas.microsoft.com/office/drawing/2014/main" id="{B8E282FA-9769-4AF8-BB22-ADBF71464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0948" y="24056"/>
            <a:ext cx="9464040" cy="1006467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3698042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fc-horn-example08c">
            <a:extLst>
              <a:ext uri="{FF2B5EF4-FFF2-40B4-BE49-F238E27FC236}">
                <a16:creationId xmlns:a16="http://schemas.microsoft.com/office/drawing/2014/main" id="{7935ED3F-E630-4FE1-8F69-B30027788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63" y="748468"/>
            <a:ext cx="4463715" cy="608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Rectangle 3">
            <a:extLst>
              <a:ext uri="{FF2B5EF4-FFF2-40B4-BE49-F238E27FC236}">
                <a16:creationId xmlns:a16="http://schemas.microsoft.com/office/drawing/2014/main" id="{0F1E8029-6151-445D-8D49-3D2407169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917" y="46031"/>
            <a:ext cx="9464040" cy="1036812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Forward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561470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10B3827-BDB7-4E38-B416-071B86E03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2822" y="88401"/>
            <a:ext cx="7500742" cy="83803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Forward Chaining is Sound and Complete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728771B-75AC-4543-A65C-A6A5CDC054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64974" y="1433823"/>
            <a:ext cx="8442851" cy="3729303"/>
          </a:xfrm>
        </p:spPr>
        <p:txBody>
          <a:bodyPr>
            <a:noAutofit/>
          </a:bodyPr>
          <a:lstStyle/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 is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sound: </a:t>
            </a:r>
          </a:p>
          <a:p>
            <a:pPr marL="873443" lvl="1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inference is essentially an application of Modus Ponens.</a:t>
            </a:r>
          </a:p>
          <a:p>
            <a:pPr marL="461963" indent="-461963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 is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complete: </a:t>
            </a:r>
          </a:p>
          <a:p>
            <a:pPr marL="873443" lvl="1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 derives every atomic sentence that is entailed by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16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14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10B3827-BDB7-4E38-B416-071B86E03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2822" y="88401"/>
            <a:ext cx="5487214" cy="83803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Proof of 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Rectangle 3">
                <a:extLst>
                  <a:ext uri="{FF2B5EF4-FFF2-40B4-BE49-F238E27FC236}">
                    <a16:creationId xmlns:a16="http://schemas.microsoft.com/office/drawing/2014/main" id="{F728771B-75AC-4543-A65C-A6A5CDC05437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22822" y="1082842"/>
                <a:ext cx="9464040" cy="508208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FC derives every atomic sentence that is entailed by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25" lvl="1" indent="-400037">
                  <a:buFontTx/>
                  <a:buAutoNum type="arabicPeriod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FC reaches a </a:t>
                </a:r>
                <a:r>
                  <a:rPr lang="en-US" alt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fixed point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no new atomic sentences (propositional symbols) are inferred</a:t>
                </a:r>
              </a:p>
              <a:p>
                <a:pPr marL="742925" lvl="1" indent="-400037">
                  <a:buFontTx/>
                  <a:buAutoNum type="arabicPeriod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final state as a model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assigning true to the inferred symbols and false to the other symbols</a:t>
                </a:r>
              </a:p>
              <a:p>
                <a:pPr marL="742925" lvl="1" indent="-400037">
                  <a:buFontTx/>
                  <a:buAutoNum type="arabicPeriod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Claim: Every clause in the original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satisfied (i.e., true) by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pPr marL="742925" lvl="1" indent="-400037">
                  <a:buFontTx/>
                  <a:buAutoNum type="arabicPeriod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Suppose a clause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falsified by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.</a:t>
                </a:r>
              </a:p>
              <a:p>
                <a:pPr marL="822960" lvl="2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satisfied by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while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not.</a:t>
                </a:r>
              </a:p>
              <a:p>
                <a:pPr marL="822960" lvl="2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then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what not inferred, contradicting the assumption that</a:t>
                </a:r>
              </a:p>
              <a:p>
                <a:pPr marL="822960" lvl="2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algorithm had reached a fixed point!</a:t>
                </a:r>
                <a:r>
                  <a:rPr lang="en-US" altLang="en-US" sz="168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
</a:t>
                </a:r>
              </a:p>
              <a:p>
                <a:pPr marL="742925" lvl="1" indent="-400037">
                  <a:buFontTx/>
                  <a:buAutoNum type="arabicPeriod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model of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25" lvl="1" indent="-400037">
                  <a:buFontTx/>
                  <a:buAutoNum type="arabicPeriod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in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 of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including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251" name="Rectangle 3">
                <a:extLst>
                  <a:ext uri="{FF2B5EF4-FFF2-40B4-BE49-F238E27FC236}">
                    <a16:creationId xmlns:a16="http://schemas.microsoft.com/office/drawing/2014/main" id="{F728771B-75AC-4543-A65C-A6A5CDC05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2822" y="1082842"/>
                <a:ext cx="9464040" cy="5082089"/>
              </a:xfrm>
              <a:blipFill>
                <a:blip r:embed="rId2"/>
                <a:stretch>
                  <a:fillRect l="-966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311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479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088B5D9-2B5A-4FE9-89CF-3EEAE82A8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2822" y="18256"/>
            <a:ext cx="9464040" cy="96833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3BE6737-603F-4200-9873-8243E1FBCC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170" y="1253331"/>
            <a:ext cx="9464040" cy="4351338"/>
          </a:xfrm>
        </p:spPr>
        <p:txBody>
          <a:bodyPr>
            <a:noAutofit/>
          </a:bodyPr>
          <a:lstStyle/>
          <a:p>
            <a:pPr marL="457185" indent="-457185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Idea: work backwards from the query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
	   to infer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BC,</a:t>
            </a:r>
          </a:p>
          <a:p>
            <a:pPr marL="1028665" lvl="2" indent="-342889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check if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known already, or</a:t>
            </a:r>
          </a:p>
          <a:p>
            <a:pPr marL="1028665" lvl="2" indent="-342889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infer by BC all premises of some rule concluding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pPr marL="457185" indent="-457185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loops: check if new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subgoal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already on the goal stack</a:t>
            </a:r>
          </a:p>
          <a:p>
            <a:pPr marL="457185" indent="-457185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5" indent="-457185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repeated work: check if new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subgoal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25" lvl="1" indent="-400037"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already been inferred (i.e., proved true), or</a:t>
            </a:r>
          </a:p>
          <a:p>
            <a:pPr marL="742925" lvl="1" indent="-400037"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already failed</a:t>
            </a:r>
          </a:p>
        </p:txBody>
      </p:sp>
    </p:spTree>
    <p:extLst>
      <p:ext uri="{BB962C8B-B14F-4D97-AF65-F5344CB8AC3E}">
        <p14:creationId xmlns:p14="http://schemas.microsoft.com/office/powerpoint/2010/main" val="53255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C621CAF-065B-4030-85FF-210EDBE94168}"/>
              </a:ext>
            </a:extLst>
          </p:cNvPr>
          <p:cNvSpPr txBox="1">
            <a:spLocks noChangeArrowheads="1"/>
          </p:cNvSpPr>
          <p:nvPr/>
        </p:nvSpPr>
        <p:spPr>
          <a:xfrm>
            <a:off x="2300080" y="2991844"/>
            <a:ext cx="6372639" cy="8743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>
                <a:latin typeface="+mn-lt"/>
              </a:rPr>
              <a:t>Forward and backward chaining</a:t>
            </a:r>
            <a:endParaRPr lang="en-US" alt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884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2B6F4CA-7CDD-4F04-B625-A4778C43A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0790" y="148559"/>
            <a:ext cx="9464040" cy="82600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 example</a:t>
            </a:r>
          </a:p>
        </p:txBody>
      </p:sp>
      <p:pic>
        <p:nvPicPr>
          <p:cNvPr id="55301" name="Picture 5" descr="bc-horn-example01c">
            <a:extLst>
              <a:ext uri="{FF2B5EF4-FFF2-40B4-BE49-F238E27FC236}">
                <a16:creationId xmlns:a16="http://schemas.microsoft.com/office/drawing/2014/main" id="{4E20A154-FA67-42E9-86FB-2E2AAB46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87" y="974559"/>
            <a:ext cx="4173465" cy="5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FE6C2FB-04B2-44D9-A4B8-AF274A25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32292" r="4688" b="30208"/>
          <a:stretch>
            <a:fillRect/>
          </a:stretch>
        </p:blipFill>
        <p:spPr bwMode="auto">
          <a:xfrm>
            <a:off x="910790" y="1124544"/>
            <a:ext cx="4874419" cy="323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619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559D9665-6614-4201-9B77-A19A51EC5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4854" y="0"/>
            <a:ext cx="9464040" cy="1046747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 example</a:t>
            </a:r>
          </a:p>
        </p:txBody>
      </p:sp>
      <p:pic>
        <p:nvPicPr>
          <p:cNvPr id="114693" name="Picture 5" descr="bc-horn-example02c">
            <a:extLst>
              <a:ext uri="{FF2B5EF4-FFF2-40B4-BE49-F238E27FC236}">
                <a16:creationId xmlns:a16="http://schemas.microsoft.com/office/drawing/2014/main" id="{9354B48A-76BF-4AEF-9318-4AD6A8EEF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10" y="816648"/>
            <a:ext cx="4223084" cy="59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FE6C2FB-04B2-44D9-A4B8-AF274A25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32292" r="4688" b="30208"/>
          <a:stretch>
            <a:fillRect/>
          </a:stretch>
        </p:blipFill>
        <p:spPr bwMode="auto">
          <a:xfrm>
            <a:off x="910790" y="1124544"/>
            <a:ext cx="4874419" cy="323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158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DD92BDA0-3F1F-4ABE-A37E-0B1040BE8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759" y="46032"/>
            <a:ext cx="9464040" cy="964621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 example</a:t>
            </a:r>
          </a:p>
        </p:txBody>
      </p:sp>
      <p:pic>
        <p:nvPicPr>
          <p:cNvPr id="115716" name="Picture 4" descr="bc-horn-example03c">
            <a:extLst>
              <a:ext uri="{FF2B5EF4-FFF2-40B4-BE49-F238E27FC236}">
                <a16:creationId xmlns:a16="http://schemas.microsoft.com/office/drawing/2014/main" id="{A9AA15CC-61A7-4519-952B-79B4B67DD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409" y="1010653"/>
            <a:ext cx="4197323" cy="57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FE6C2FB-04B2-44D9-A4B8-AF274A25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32292" r="4688" b="30208"/>
          <a:stretch>
            <a:fillRect/>
          </a:stretch>
        </p:blipFill>
        <p:spPr bwMode="auto">
          <a:xfrm>
            <a:off x="910790" y="1124544"/>
            <a:ext cx="4874419" cy="323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057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FA2C10EE-D226-4CCA-B57D-9B2BB6D8F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5012" y="46033"/>
            <a:ext cx="9464040" cy="8804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Backward chaining example</a:t>
            </a:r>
          </a:p>
        </p:txBody>
      </p:sp>
      <p:pic>
        <p:nvPicPr>
          <p:cNvPr id="116740" name="Picture 4" descr="bc-horn-example04c">
            <a:extLst>
              <a:ext uri="{FF2B5EF4-FFF2-40B4-BE49-F238E27FC236}">
                <a16:creationId xmlns:a16="http://schemas.microsoft.com/office/drawing/2014/main" id="{D20972E1-94FF-47EA-B107-0A65D588E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19" y="749863"/>
            <a:ext cx="4427621" cy="597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FE6C2FB-04B2-44D9-A4B8-AF274A25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32292" r="4688" b="30208"/>
          <a:stretch>
            <a:fillRect/>
          </a:stretch>
        </p:blipFill>
        <p:spPr bwMode="auto">
          <a:xfrm>
            <a:off x="900188" y="1124544"/>
            <a:ext cx="4874419" cy="323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721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85525EE1-0DE8-4B49-B1DA-9540F7B51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4854" y="46033"/>
            <a:ext cx="9464040" cy="98868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 example</a:t>
            </a:r>
          </a:p>
        </p:txBody>
      </p:sp>
      <p:pic>
        <p:nvPicPr>
          <p:cNvPr id="117764" name="Picture 4" descr="bc-horn-example05c">
            <a:extLst>
              <a:ext uri="{FF2B5EF4-FFF2-40B4-BE49-F238E27FC236}">
                <a16:creationId xmlns:a16="http://schemas.microsoft.com/office/drawing/2014/main" id="{C91ECFEA-344C-47DA-9EDE-FB4D8644A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67" y="873849"/>
            <a:ext cx="4307305" cy="58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FE6C2FB-04B2-44D9-A4B8-AF274A25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32292" r="4688" b="30208"/>
          <a:stretch>
            <a:fillRect/>
          </a:stretch>
        </p:blipFill>
        <p:spPr bwMode="auto">
          <a:xfrm>
            <a:off x="993351" y="1124544"/>
            <a:ext cx="4874419" cy="323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648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461FBE6E-1812-4F88-B6E4-A5CD356FE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917" y="46033"/>
            <a:ext cx="9464040" cy="103680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 example</a:t>
            </a:r>
          </a:p>
        </p:txBody>
      </p:sp>
      <p:pic>
        <p:nvPicPr>
          <p:cNvPr id="118788" name="Picture 4" descr="bc-horn-example06c">
            <a:extLst>
              <a:ext uri="{FF2B5EF4-FFF2-40B4-BE49-F238E27FC236}">
                <a16:creationId xmlns:a16="http://schemas.microsoft.com/office/drawing/2014/main" id="{45E8B3AA-E254-4C5E-9D1A-E1A241ED9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58" y="864414"/>
            <a:ext cx="4343400" cy="585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FE6C2FB-04B2-44D9-A4B8-AF274A25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32292" r="4688" b="30208"/>
          <a:stretch>
            <a:fillRect/>
          </a:stretch>
        </p:blipFill>
        <p:spPr bwMode="auto">
          <a:xfrm>
            <a:off x="910790" y="1124544"/>
            <a:ext cx="4874419" cy="323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362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1514D312-1A6D-443C-A72A-50969EC96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4854" y="94158"/>
            <a:ext cx="9464040" cy="1012747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 example</a:t>
            </a:r>
          </a:p>
        </p:txBody>
      </p:sp>
      <p:pic>
        <p:nvPicPr>
          <p:cNvPr id="119812" name="Picture 4" descr="bc-horn-example07c">
            <a:extLst>
              <a:ext uri="{FF2B5EF4-FFF2-40B4-BE49-F238E27FC236}">
                <a16:creationId xmlns:a16="http://schemas.microsoft.com/office/drawing/2014/main" id="{01959A9F-CA8C-4339-BB2B-51D45ADD0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74" y="885267"/>
            <a:ext cx="4162926" cy="574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FE6C2FB-04B2-44D9-A4B8-AF274A25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32292" r="4688" b="30208"/>
          <a:stretch>
            <a:fillRect/>
          </a:stretch>
        </p:blipFill>
        <p:spPr bwMode="auto">
          <a:xfrm>
            <a:off x="910790" y="1124544"/>
            <a:ext cx="4874419" cy="323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187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5729E6DB-7CEC-401A-911C-BFAD6679F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5011" y="46032"/>
            <a:ext cx="9464040" cy="102477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 example</a:t>
            </a:r>
          </a:p>
        </p:txBody>
      </p:sp>
      <p:pic>
        <p:nvPicPr>
          <p:cNvPr id="120836" name="Picture 4" descr="bc-horn-example08c">
            <a:extLst>
              <a:ext uri="{FF2B5EF4-FFF2-40B4-BE49-F238E27FC236}">
                <a16:creationId xmlns:a16="http://schemas.microsoft.com/office/drawing/2014/main" id="{F22AC78B-BB4F-443E-9017-46A2B0402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06" y="872163"/>
            <a:ext cx="4150895" cy="586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FE6C2FB-04B2-44D9-A4B8-AF274A25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32292" r="4688" b="30208"/>
          <a:stretch>
            <a:fillRect/>
          </a:stretch>
        </p:blipFill>
        <p:spPr bwMode="auto">
          <a:xfrm>
            <a:off x="910790" y="1124544"/>
            <a:ext cx="4874419" cy="323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373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04118643-BEFC-418B-A988-74E4AEE24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6885" y="46033"/>
            <a:ext cx="9464040" cy="91649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 example</a:t>
            </a:r>
          </a:p>
        </p:txBody>
      </p:sp>
      <p:pic>
        <p:nvPicPr>
          <p:cNvPr id="121860" name="Picture 4" descr="bc-horn-example09c">
            <a:extLst>
              <a:ext uri="{FF2B5EF4-FFF2-40B4-BE49-F238E27FC236}">
                <a16:creationId xmlns:a16="http://schemas.microsoft.com/office/drawing/2014/main" id="{F5D55AA6-689A-4FDE-9409-87627627B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32" y="726789"/>
            <a:ext cx="4258718" cy="592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FE6C2FB-04B2-44D9-A4B8-AF274A25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32292" r="4688" b="30208"/>
          <a:stretch>
            <a:fillRect/>
          </a:stretch>
        </p:blipFill>
        <p:spPr bwMode="auto">
          <a:xfrm>
            <a:off x="910790" y="1124544"/>
            <a:ext cx="4874419" cy="323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106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31EC8879-2521-4158-BAA5-E4EA890E5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6885" y="46032"/>
            <a:ext cx="9464040" cy="964621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 example</a:t>
            </a:r>
          </a:p>
        </p:txBody>
      </p:sp>
      <p:pic>
        <p:nvPicPr>
          <p:cNvPr id="122884" name="Picture 4" descr="bc-horn-example10c">
            <a:extLst>
              <a:ext uri="{FF2B5EF4-FFF2-40B4-BE49-F238E27FC236}">
                <a16:creationId xmlns:a16="http://schemas.microsoft.com/office/drawing/2014/main" id="{FB895ECF-EA5B-4CE8-80D4-B1FC4AEAF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4" y="797629"/>
            <a:ext cx="4223083" cy="59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FE6C2FB-04B2-44D9-A4B8-AF274A25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32292" r="4688" b="30208"/>
          <a:stretch>
            <a:fillRect/>
          </a:stretch>
        </p:blipFill>
        <p:spPr bwMode="auto">
          <a:xfrm>
            <a:off x="910790" y="1124544"/>
            <a:ext cx="4874419" cy="323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61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A56C998-85A1-4CF7-AD11-E31942D7D702}"/>
              </a:ext>
            </a:extLst>
          </p:cNvPr>
          <p:cNvSpPr txBox="1">
            <a:spLocks noChangeArrowheads="1"/>
          </p:cNvSpPr>
          <p:nvPr/>
        </p:nvSpPr>
        <p:spPr>
          <a:xfrm>
            <a:off x="916944" y="878929"/>
            <a:ext cx="9138911" cy="5979071"/>
          </a:xfrm>
          <a:prstGeom prst="rect">
            <a:avLst/>
          </a:prstGeom>
        </p:spPr>
        <p:txBody>
          <a:bodyPr>
            <a:no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real-world knowledge bases satisfy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 restrictions on the form of sentences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contain. </a:t>
            </a:r>
          </a:p>
          <a:p>
            <a:pPr marL="803275" lvl="1" indent="-3413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restricted form enables them(sentences) to use a  more restricted and efficient inference algorithm.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such restricted form is the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 clause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 clause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disjunction of literals of which </a:t>
            </a:r>
            <a:r>
              <a:rPr lang="en-US" altLang="en-US" sz="24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exactly one is positive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1313" indent="-341313"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the clause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Breeze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a definite clause,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(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not definite clauses.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lvl="2" indent="-346075">
              <a:lnSpc>
                <a:spcPct val="80000"/>
              </a:lnSpc>
              <a:spcBef>
                <a:spcPts val="1200"/>
              </a:spcBef>
            </a:pP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 clause: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(conjunction of symbols)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symbol, such as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 p</a:t>
            </a:r>
            <a:r>
              <a:rPr lang="en-US" sz="2400" baseline="-25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∧ … ∧ </a:t>
            </a:r>
            <a:r>
              <a:rPr lang="en-US" sz="2400" dirty="0" err="1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en-US" sz="2400" dirty="0" smtClean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sz="2400" dirty="0" smtClean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 smtClean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smtClean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sz="2400" dirty="0" smtClean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 smtClean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smtClean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 </a:t>
            </a:r>
            <a:r>
              <a:rPr lang="en-US" sz="2400" dirty="0" smtClean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sz="2400" dirty="0" smtClean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 err="1" smtClean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 smtClean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sz="2400" dirty="0" smtClean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p)</a:t>
            </a:r>
            <a:endParaRPr lang="en-US" altLang="en-US" sz="2400" dirty="0">
              <a:solidFill>
                <a:srgbClr val="4B21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C77E8-AF43-47E8-BD7B-E1C91C838ED3}"/>
              </a:ext>
            </a:extLst>
          </p:cNvPr>
          <p:cNvSpPr txBox="1"/>
          <p:nvPr/>
        </p:nvSpPr>
        <p:spPr>
          <a:xfrm>
            <a:off x="1159727" y="509597"/>
            <a:ext cx="656806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3200" dirty="0">
                <a:cs typeface="Times New Roman" panose="02020603050405020304" pitchFamily="18" charset="0"/>
              </a:rPr>
              <a:t>Horn Clauses and Definite Clauses</a:t>
            </a:r>
          </a:p>
        </p:txBody>
      </p:sp>
    </p:spTree>
    <p:extLst>
      <p:ext uri="{BB962C8B-B14F-4D97-AF65-F5344CB8AC3E}">
        <p14:creationId xmlns:p14="http://schemas.microsoft.com/office/powerpoint/2010/main" val="3366209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D42ED3B-0F75-4461-8906-3895CC4EA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726" y="210760"/>
            <a:ext cx="9464040" cy="100442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Forward vs. backward chaining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FFB958E-C5B8-459B-BC82-42D9C719EA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0484" y="1399297"/>
            <a:ext cx="9496525" cy="43962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 is </a:t>
            </a:r>
            <a:r>
              <a:rPr lang="en-US" altLang="en-US" sz="2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data-driven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automatic, unconscious processing,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object recognition, routine decisions</a:t>
            </a:r>
          </a:p>
          <a:p>
            <a:pPr lvl="4">
              <a:lnSpc>
                <a:spcPct val="90000"/>
              </a:lnSpc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do lots of work that is irrelevant to the goal </a:t>
            </a:r>
          </a:p>
          <a:p>
            <a:pPr lvl="4">
              <a:lnSpc>
                <a:spcPct val="90000"/>
              </a:lnSpc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 is </a:t>
            </a:r>
            <a:r>
              <a:rPr lang="en-US" altLang="en-US" sz="2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goal-driven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appropriate for problem-solving,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Where are my keys? How do I get into a PhD program?</a:t>
            </a:r>
          </a:p>
          <a:p>
            <a:pPr lvl="4">
              <a:lnSpc>
                <a:spcPct val="90000"/>
              </a:lnSpc>
              <a:buFontTx/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of BC can be 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less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linear in size of KB</a:t>
            </a:r>
          </a:p>
        </p:txBody>
      </p:sp>
    </p:spTree>
    <p:extLst>
      <p:ext uri="{BB962C8B-B14F-4D97-AF65-F5344CB8AC3E}">
        <p14:creationId xmlns:p14="http://schemas.microsoft.com/office/powerpoint/2010/main" val="3886362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940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2A86B0-F831-4FEB-958B-5CD6EBDDC201}"/>
              </a:ext>
            </a:extLst>
          </p:cNvPr>
          <p:cNvSpPr/>
          <p:nvPr/>
        </p:nvSpPr>
        <p:spPr>
          <a:xfrm>
            <a:off x="1093886" y="368787"/>
            <a:ext cx="581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Model Checking methods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D48CAF-FA38-4801-A272-3602F5B915A2}"/>
              </a:ext>
            </a:extLst>
          </p:cNvPr>
          <p:cNvSpPr/>
          <p:nvPr/>
        </p:nvSpPr>
        <p:spPr>
          <a:xfrm>
            <a:off x="1256805" y="1173267"/>
            <a:ext cx="911441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effective procedures for propositional satisfiability are based on CSP techniques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E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domain: 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{true, false}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E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Constraints: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sets of clauses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E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 Improvements: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unit propagation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variable and value ordering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intelligent backtracking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clause learning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random restarts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clever indexing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subproblem decomposition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20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00EF9E4-6C1F-4663-A9C7-6B4A67826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0633" y="18255"/>
            <a:ext cx="9464040" cy="132556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Efficient propositional inference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1EE9D28-4547-4EFD-993E-5DABAAFFC9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0653" y="1696452"/>
            <a:ext cx="9472462" cy="323649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families of efficient algorithms for propositional inference:
</a:t>
            </a:r>
          </a:p>
          <a:p>
            <a:pPr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backtracking search algorithms</a:t>
            </a:r>
          </a:p>
          <a:p>
            <a:pPr lvl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DPLL algorithm (Davis, Putnam,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Logemann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Loveland)</a:t>
            </a:r>
          </a:p>
          <a:p>
            <a:pPr lvl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 local search algorithms</a:t>
            </a:r>
          </a:p>
          <a:p>
            <a:pPr lvl="2"/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WalkSAT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</a:t>
            </a:r>
          </a:p>
        </p:txBody>
      </p:sp>
    </p:spTree>
    <p:extLst>
      <p:ext uri="{BB962C8B-B14F-4D97-AF65-F5344CB8AC3E}">
        <p14:creationId xmlns:p14="http://schemas.microsoft.com/office/powerpoint/2010/main" val="603120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AB6B8D88-3C99-49C1-A018-0E7DD6C8B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759" y="134353"/>
            <a:ext cx="9464040" cy="90036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The DPLL algorithm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49F23CAF-8440-40DC-96BD-E9E9FA6892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7044" y="938464"/>
            <a:ext cx="9464040" cy="4351338"/>
          </a:xfrm>
        </p:spPr>
        <p:txBody>
          <a:bodyPr>
            <a:noAutofit/>
          </a:bodyPr>
          <a:lstStyle/>
          <a:p>
            <a:pPr marL="285741" indent="-285741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if an input propositional logic sentence (in CNF) is satisfiable.
</a:t>
            </a:r>
          </a:p>
          <a:p>
            <a:pPr marL="285741" indent="-285741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Improvements over truth table enumeration:</a:t>
            </a:r>
          </a:p>
          <a:p>
            <a:pPr marL="600053" lvl="1" indent="-257166">
              <a:lnSpc>
                <a:spcPct val="80000"/>
              </a:lnSpc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Early termination</a:t>
            </a:r>
          </a:p>
          <a:p>
            <a:pPr marL="914368" lvl="2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clause is true if any literal is true.</a:t>
            </a:r>
          </a:p>
          <a:p>
            <a:pPr marL="914368" lvl="2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sentence is false if any clause is false.
</a:t>
            </a:r>
          </a:p>
          <a:p>
            <a:pPr marL="600053" lvl="1" indent="-257166">
              <a:lnSpc>
                <a:spcPct val="80000"/>
              </a:lnSpc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Pure symbol heuristic</a:t>
            </a:r>
          </a:p>
          <a:p>
            <a:pPr marL="914368" lvl="2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Pure symbol: always appears with the same "sign" in all clauses. </a:t>
            </a:r>
          </a:p>
          <a:p>
            <a:pPr marL="914368" lvl="2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e.g., In the three clauses (A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B),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C), (C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A), A and B are pure, C is impure. </a:t>
            </a:r>
          </a:p>
          <a:p>
            <a:pPr marL="914368" lvl="2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Make a pure symbol literal true.
</a:t>
            </a:r>
          </a:p>
          <a:p>
            <a:pPr marL="600053" lvl="1" indent="-257166">
              <a:lnSpc>
                <a:spcPct val="80000"/>
              </a:lnSpc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Unit clause heuristic</a:t>
            </a:r>
          </a:p>
          <a:p>
            <a:pPr marL="914368" lvl="2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Unit clause: only one literal in the clause</a:t>
            </a:r>
          </a:p>
          <a:p>
            <a:pPr marL="914368" lvl="2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only literal in a unit clause must be true.
</a:t>
            </a:r>
          </a:p>
        </p:txBody>
      </p:sp>
    </p:spTree>
    <p:extLst>
      <p:ext uri="{BB962C8B-B14F-4D97-AF65-F5344CB8AC3E}">
        <p14:creationId xmlns:p14="http://schemas.microsoft.com/office/powerpoint/2010/main" val="11465564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87414CC-0100-494C-95BF-6DAE4C075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2823" y="0"/>
            <a:ext cx="9464040" cy="101065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The DPLL algorithm</a:t>
            </a:r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7801050B-C69F-4104-82B9-8A2BB249F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22917" r="3125" b="17708"/>
          <a:stretch>
            <a:fillRect/>
          </a:stretch>
        </p:blipFill>
        <p:spPr bwMode="auto">
          <a:xfrm>
            <a:off x="980323" y="830179"/>
            <a:ext cx="9406540" cy="593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2491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7E184B-0C44-498E-816B-30B16E9CBF5E}"/>
              </a:ext>
            </a:extLst>
          </p:cNvPr>
          <p:cNvSpPr/>
          <p:nvPr/>
        </p:nvSpPr>
        <p:spPr>
          <a:xfrm>
            <a:off x="1062708" y="741767"/>
            <a:ext cx="4646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DPLL Exercise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4E1A3E-7C27-4B89-BA5D-2F9F87BBDBA4}"/>
              </a:ext>
            </a:extLst>
          </p:cNvPr>
          <p:cNvSpPr/>
          <p:nvPr/>
        </p:nvSpPr>
        <p:spPr>
          <a:xfrm>
            <a:off x="1130967" y="1974867"/>
            <a:ext cx="91560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∨ 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(2)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∨ 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(3)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∨ 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(5) 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∨ 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(6)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∨ 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96298A5-3FAB-4200-A756-B499801CF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044" y="0"/>
            <a:ext cx="9464040" cy="118490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The </a:t>
            </a:r>
            <a:r>
              <a:rPr lang="en-US" altLang="en-US" sz="3600" dirty="0" err="1">
                <a:latin typeface="+mn-lt"/>
                <a:cs typeface="Times New Roman" panose="02020603050405020304" pitchFamily="18" charset="0"/>
              </a:rPr>
              <a:t>WalkSAT</a:t>
            </a: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 algorithm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7118AA8-B145-4071-882D-C073DDA780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4737" y="1777499"/>
            <a:ext cx="9276347" cy="3432175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Incomplete, local search algorithm</a:t>
            </a:r>
          </a:p>
          <a:p>
            <a:pPr marL="0" indent="0"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Evaluation function: The min-conflict heuristic of minimizing  </a:t>
            </a:r>
          </a:p>
          <a:p>
            <a:pPr marL="0" indent="0"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 number of unsatisfied clauses</a:t>
            </a:r>
          </a:p>
          <a:p>
            <a:pPr marL="0" indent="0"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Balance between greediness and randomness</a:t>
            </a:r>
          </a:p>
        </p:txBody>
      </p:sp>
    </p:spTree>
    <p:extLst>
      <p:ext uri="{BB962C8B-B14F-4D97-AF65-F5344CB8AC3E}">
        <p14:creationId xmlns:p14="http://schemas.microsoft.com/office/powerpoint/2010/main" val="687623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74D476A2-383C-41F0-B4F3-8A5FDED02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980" y="1"/>
            <a:ext cx="9464040" cy="102268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The </a:t>
            </a:r>
            <a:r>
              <a:rPr lang="en-US" altLang="en-US" sz="3600" dirty="0" err="1">
                <a:latin typeface="+mn-lt"/>
              </a:rPr>
              <a:t>WalkSAT</a:t>
            </a:r>
            <a:r>
              <a:rPr lang="en-US" altLang="en-US" sz="3600" dirty="0">
                <a:latin typeface="+mn-lt"/>
              </a:rPr>
              <a:t> algorithm</a:t>
            </a:r>
          </a:p>
        </p:txBody>
      </p:sp>
      <p:pic>
        <p:nvPicPr>
          <p:cNvPr id="71684" name="Picture 4">
            <a:extLst>
              <a:ext uri="{FF2B5EF4-FFF2-40B4-BE49-F238E27FC236}">
                <a16:creationId xmlns:a16="http://schemas.microsoft.com/office/drawing/2014/main" id="{8C30AE15-CFA3-45E0-9F92-3D53259C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22917" r="3125" b="31250"/>
          <a:stretch>
            <a:fillRect/>
          </a:stretch>
        </p:blipFill>
        <p:spPr bwMode="auto">
          <a:xfrm>
            <a:off x="1113748" y="926432"/>
            <a:ext cx="10122813" cy="546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7892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EAE6BDF-BC13-4D6D-AC04-82777BA89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6885" y="0"/>
            <a:ext cx="9464040" cy="982411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Hard satisfiability problems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6BF3927C-C1D2-4C07-9228-84F67384A5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494" y="1816768"/>
            <a:ext cx="9460431" cy="4336131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Consider random 3-CNF sentences. e.g.,</a:t>
            </a: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
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number of clauses </a:t>
            </a:r>
          </a:p>
          <a:p>
            <a:pPr lvl="1"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number of symbols
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Hard problems seem to cluster near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4.3 (critical point)</a:t>
            </a:r>
          </a:p>
        </p:txBody>
      </p:sp>
    </p:spTree>
    <p:extLst>
      <p:ext uri="{BB962C8B-B14F-4D97-AF65-F5344CB8AC3E}">
        <p14:creationId xmlns:p14="http://schemas.microsoft.com/office/powerpoint/2010/main" val="407121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A56C998-85A1-4CF7-AD11-E31942D7D70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090" y="878929"/>
                <a:ext cx="9030620" cy="597907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05740" indent="-205740" algn="l" defTabSz="822960" rtl="0" eaLnBrk="1" latinLnBrk="0" hangingPunct="1">
                  <a:lnSpc>
                    <a:spcPct val="90000"/>
                  </a:lnSpc>
                  <a:spcBef>
                    <a:spcPts val="900"/>
                  </a:spcBef>
                  <a:buFont typeface="Arial" panose="020B0604020202020204" pitchFamily="34" charset="0"/>
                  <a:buChar char="•"/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722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21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2870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018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5166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6314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7462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8610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49758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1313" indent="-34131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definite clause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disjunction of literals of which </a:t>
                </a:r>
                <a:r>
                  <a:rPr lang="en-US" altLang="en-US" sz="24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exactly one is positive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1313" indent="-34131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a definite clause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Breeze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Breeze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Breeze)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 </a:t>
                </a:r>
              </a:p>
              <a:p>
                <a:pPr marL="341313" indent="-341313"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It means,  if the agent is in [1, 1] square and there is a breeze, then the square [1, 1] is breezy. </a:t>
                </a:r>
              </a:p>
              <a:p>
                <a:pPr marL="341313" indent="-341313">
                  <a:spcBef>
                    <a:spcPts val="360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definite clause can be written as an implication whose premise is a conjunction of positive literals and whose conclusion is a single positive literals. </a:t>
                </a:r>
              </a:p>
              <a:p>
                <a:pPr marL="341313" indent="-341313"/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Definite clause: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(conjunction of symbols)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symbol, such as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implication p</a:t>
                </a:r>
                <a:r>
                  <a:rPr lang="en-US" sz="24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… ∧ </a:t>
                </a:r>
                <a:r>
                  <a:rPr lang="en-US" sz="2400" dirty="0" err="1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-25000" dirty="0" err="1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p</a:t>
                </a:r>
                <a:endParaRPr lang="en-US" altLang="en-US" sz="2400" dirty="0">
                  <a:solidFill>
                    <a:srgbClr val="4B21F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1313" indent="-341313"/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A56C998-85A1-4CF7-AD11-E31942D7D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90" y="878929"/>
                <a:ext cx="9030620" cy="5979071"/>
              </a:xfrm>
              <a:prstGeom prst="rect">
                <a:avLst/>
              </a:prstGeom>
              <a:blipFill>
                <a:blip r:embed="rId2"/>
                <a:stretch>
                  <a:fillRect l="-877" r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68A2FAE-E80E-4EC8-9F34-FA12A136CFA9}"/>
              </a:ext>
            </a:extLst>
          </p:cNvPr>
          <p:cNvSpPr txBox="1"/>
          <p:nvPr/>
        </p:nvSpPr>
        <p:spPr>
          <a:xfrm>
            <a:off x="1137425" y="586541"/>
            <a:ext cx="656806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3200" dirty="0">
                <a:cs typeface="Times New Roman" panose="02020603050405020304" pitchFamily="18" charset="0"/>
              </a:rPr>
              <a:t>Horn Clauses and Definite Clauses</a:t>
            </a:r>
          </a:p>
        </p:txBody>
      </p:sp>
    </p:spTree>
    <p:extLst>
      <p:ext uri="{BB962C8B-B14F-4D97-AF65-F5344CB8AC3E}">
        <p14:creationId xmlns:p14="http://schemas.microsoft.com/office/powerpoint/2010/main" val="22862857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28E5BC51-EF86-4253-B76B-4BDB5D1A3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6885" y="1"/>
            <a:ext cx="9464040" cy="102268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Hard satisfiability problems</a:t>
            </a:r>
          </a:p>
        </p:txBody>
      </p:sp>
      <p:pic>
        <p:nvPicPr>
          <p:cNvPr id="73732" name="Picture 4" descr="random-3sat-satisfiability">
            <a:extLst>
              <a:ext uri="{FF2B5EF4-FFF2-40B4-BE49-F238E27FC236}">
                <a16:creationId xmlns:a16="http://schemas.microsoft.com/office/drawing/2014/main" id="{ED1B9265-5623-4B37-A0AD-24E6AA3EB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58" y="854242"/>
            <a:ext cx="7764808" cy="554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324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63337C7-BA21-4356-B912-20C923946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6885" y="112463"/>
            <a:ext cx="9464040" cy="104099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Hard satisfiability problems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F9104EC-4F50-4A90-8A5A-FD815DF8E2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5743" y="6090087"/>
            <a:ext cx="8985182" cy="6512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 runtime for 100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random 3-CNF sentences,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50</a:t>
            </a:r>
          </a:p>
        </p:txBody>
      </p:sp>
      <p:pic>
        <p:nvPicPr>
          <p:cNvPr id="74757" name="Picture 5" descr="random-3sat-performance">
            <a:extLst>
              <a:ext uri="{FF2B5EF4-FFF2-40B4-BE49-F238E27FC236}">
                <a16:creationId xmlns:a16="http://schemas.microsoft.com/office/drawing/2014/main" id="{45570F83-918A-49A7-A3A0-1826034E9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53" y="914400"/>
            <a:ext cx="7872261" cy="501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912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B992FF2-B989-4537-B7DF-0649EC0AB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0791" y="0"/>
            <a:ext cx="9464040" cy="112679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Inference-based agents in the </a:t>
            </a:r>
            <a:r>
              <a:rPr lang="en-US" altLang="en-US" sz="3600" dirty="0" err="1">
                <a:latin typeface="+mn-lt"/>
              </a:rPr>
              <a:t>wumpus</a:t>
            </a:r>
            <a:r>
              <a:rPr lang="en-US" altLang="en-US" sz="3600" dirty="0">
                <a:latin typeface="+mn-lt"/>
              </a:rPr>
              <a:t> world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D4F0D3A-7E15-4C36-BC8D-B1A6354B78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33" y="1253330"/>
            <a:ext cx="9464040" cy="548435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wumpus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-world agent using propositional logic: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x,y+1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x,y-1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x+1,y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x-1,y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x,y+1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x,y-1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x+1,y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x-1,y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4,4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distinct proposition symbols, 155 sentences
</a:t>
            </a:r>
          </a:p>
        </p:txBody>
      </p:sp>
    </p:spTree>
    <p:extLst>
      <p:ext uri="{BB962C8B-B14F-4D97-AF65-F5344CB8AC3E}">
        <p14:creationId xmlns:p14="http://schemas.microsoft.com/office/powerpoint/2010/main" val="31177733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>
            <a:extLst>
              <a:ext uri="{FF2B5EF4-FFF2-40B4-BE49-F238E27FC236}">
                <a16:creationId xmlns:a16="http://schemas.microsoft.com/office/drawing/2014/main" id="{E6B37ED6-72D6-41BA-BA5C-F786A50DC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14583" r="4688" b="20833"/>
          <a:stretch>
            <a:fillRect/>
          </a:stretch>
        </p:blipFill>
        <p:spPr bwMode="auto">
          <a:xfrm>
            <a:off x="1416761" y="312821"/>
            <a:ext cx="9058402" cy="654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9560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21DAAD00-AFDD-4ED3-92AA-7A1BDEB4F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" y="365127"/>
            <a:ext cx="9464040" cy="94631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Expressiveness limitation of propositional logic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A11EAB6-5D6D-4CAE-8DF2-99208075BC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5958" y="1828800"/>
            <a:ext cx="9472462" cy="3585412"/>
          </a:xfrm>
        </p:spPr>
        <p:txBody>
          <a:bodyPr>
            <a:no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KB contains "physics" sentences for every single square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For every time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every location [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</a:t>
            </a:r>
          </a:p>
          <a:p>
            <a:pPr>
              <a:buFontTx/>
              <a:buNone/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FacingRight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x+1,y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Rapid proliferation of clauses</a:t>
            </a: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95D5DC75-490C-4006-8931-9ED2BBE85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1" y="3314704"/>
            <a:ext cx="223138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1"/>
              <a:t>t</a:t>
            </a:r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8F34D800-645D-40A3-8DBC-2D66A9632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314704"/>
            <a:ext cx="223138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8330025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D98B2B9-22F4-4B4F-B3C3-CC72A3A7C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4854" y="81046"/>
            <a:ext cx="9464040" cy="121836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Summary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10B923BE-C980-448E-A37A-85F3DFCA2B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4854" y="1031541"/>
            <a:ext cx="9464040" cy="529707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Logical agents apply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inference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base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derive new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information and make decisions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Basic concepts of logic: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syntax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formal structure of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semantics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sentences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entailment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necessary truth of one sentence given another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inference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deriving sentences from other sentences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soundness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derivations produce only entailed sentences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4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completeness</a:t>
            </a:r>
            <a:r>
              <a:rPr lang="en-US" altLang="en-US" sz="20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derivations can produce all entailed sentences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Wumpus world requires the ability to represent partial and negated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information, reason by cases, etc.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Resolution is complete for propositional logic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Forward, backward chaining are linear-time, complete for Horn clauses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Propositional logic lacks expressive power</a:t>
            </a:r>
          </a:p>
        </p:txBody>
      </p:sp>
    </p:spTree>
    <p:extLst>
      <p:ext uri="{BB962C8B-B14F-4D97-AF65-F5344CB8AC3E}">
        <p14:creationId xmlns:p14="http://schemas.microsoft.com/office/powerpoint/2010/main" val="38397793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E837AE-8A3D-44EF-8839-38A9528D81C4}"/>
                  </a:ext>
                </a:extLst>
              </p:cNvPr>
              <p:cNvSpPr/>
              <p:nvPr/>
            </p:nvSpPr>
            <p:spPr>
              <a:xfrm>
                <a:off x="1010653" y="731729"/>
                <a:ext cx="8506327" cy="4585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 is a weak KR language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Hard to identify “individuals” (e.g., Mary, 3)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Can’t directly talk about properties of individuals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relations between individuals (e.g., “Bill is tall”)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Generalizations, patterns, regularities can’t easily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represented (e.g., “all triangles have 3 sides”)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First-Order Logic (FOL) is expressive enough to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 this kind of information using relations,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 and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quantifiers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e.g.,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elephant is gray: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(elephant(x) → gray(x))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 white alligator: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(alligator(X)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white(X))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E837AE-8A3D-44EF-8839-38A9528D8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53" y="731729"/>
                <a:ext cx="8506327" cy="4585871"/>
              </a:xfrm>
              <a:prstGeom prst="rect">
                <a:avLst/>
              </a:prstGeom>
              <a:blipFill>
                <a:blip r:embed="rId2"/>
                <a:stretch>
                  <a:fillRect l="-1147" t="-1064" b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983825-078A-4457-A8BB-F9B0A20D53A9}"/>
              </a:ext>
            </a:extLst>
          </p:cNvPr>
          <p:cNvSpPr/>
          <p:nvPr/>
        </p:nvSpPr>
        <p:spPr>
          <a:xfrm>
            <a:off x="1245268" y="1366318"/>
            <a:ext cx="84822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PL Example</a:t>
            </a:r>
          </a:p>
          <a:p>
            <a:endParaRPr lang="en-US" dirty="0">
              <a:latin typeface="TimesNewRomanPS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NewRomanPSMT"/>
              </a:rPr>
              <a:t>Consider the problem of representing the following information: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NewRomanPSMT"/>
              </a:rPr>
              <a:t>Every person is mortal.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NewRomanPSMT"/>
              </a:rPr>
              <a:t>Confucius is a person.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NewRomanPSMT"/>
              </a:rPr>
              <a:t>Confucius is mortal.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NewRomanPSMT"/>
              </a:rPr>
              <a:t>How can these sentences be represented so that we can infer the third sentence from the first two?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56B6181-F604-4621-AA2B-F4DBD5D7467B}"/>
                  </a:ext>
                </a:extLst>
              </p:cNvPr>
              <p:cNvSpPr/>
              <p:nvPr/>
            </p:nvSpPr>
            <p:spPr>
              <a:xfrm>
                <a:off x="1359568" y="1028343"/>
                <a:ext cx="8650706" cy="4985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PL Example</a:t>
                </a:r>
              </a:p>
              <a:p>
                <a:endParaRPr lang="en-US" dirty="0">
                  <a:latin typeface="TimesNewRomanPSM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PL we have to create propositional symbols to stand for all or part of each sentence, e.g.:</a:t>
                </a: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P = “person”; Q = “mortal”; R = “Confucius”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above 3 sentences are represented as:</a:t>
                </a: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P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Q; R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P;  R</a:t>
                </a:r>
                <a:r>
                  <a:rPr lang="pt-BR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3rd sentence is entailed by the first two, but we need an explicit symbol, R, to represent an individual, Confucius, who is a member of the classes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mortal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Representing other individuals requires introducing separate symbols for each, with some way to represent the fact that all individuals who are “people” are also “mortal”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56B6181-F604-4621-AA2B-F4DBD5D74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568" y="1028343"/>
                <a:ext cx="8650706" cy="4985980"/>
              </a:xfrm>
              <a:prstGeom prst="rect">
                <a:avLst/>
              </a:prstGeom>
              <a:blipFill>
                <a:blip r:embed="rId2"/>
                <a:stretch>
                  <a:fillRect l="-2114" t="-1956" r="-1339" b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9254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1A015C-7AD0-4DCF-B7CA-9A13948A7CC8}"/>
              </a:ext>
            </a:extLst>
          </p:cNvPr>
          <p:cNvSpPr/>
          <p:nvPr/>
        </p:nvSpPr>
        <p:spPr>
          <a:xfrm>
            <a:off x="1106905" y="302359"/>
            <a:ext cx="896352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Propositional logic summary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is the process of deriving new sentences from old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derives true conclusions given true premises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derives all true conclusions from a set of premises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 sentence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 in all worlds under all interpretations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implication sentence can be shown to be valid, then — given its premise — its consequent can be derived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logics make different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what the world is made of and what kind of beliefs we can have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commits only to the existence of facts that may or may not be the case in the world being represented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syntax and semantics suffices to illustrate the process of inference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can become impractical, even for very small worlds</a:t>
            </a:r>
          </a:p>
        </p:txBody>
      </p:sp>
    </p:spTree>
    <p:extLst>
      <p:ext uri="{BB962C8B-B14F-4D97-AF65-F5344CB8AC3E}">
        <p14:creationId xmlns:p14="http://schemas.microsoft.com/office/powerpoint/2010/main" val="389551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A56C998-85A1-4CF7-AD11-E31942D7D702}"/>
              </a:ext>
            </a:extLst>
          </p:cNvPr>
          <p:cNvSpPr txBox="1">
            <a:spLocks noChangeArrowheads="1"/>
          </p:cNvSpPr>
          <p:nvPr/>
        </p:nvSpPr>
        <p:spPr>
          <a:xfrm>
            <a:off x="916944" y="179672"/>
            <a:ext cx="9138911" cy="6468533"/>
          </a:xfrm>
          <a:prstGeom prst="rect">
            <a:avLst/>
          </a:prstGeom>
        </p:spPr>
        <p:txBody>
          <a:bodyPr>
            <a:no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Horn Clauses and Definite Clauses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more general is the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 clause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2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 clause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disjunction of literals of which </a:t>
            </a:r>
            <a:r>
              <a:rPr lang="en-US" altLang="en-US" sz="22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most one is positive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</a:t>
            </a:r>
            <a:r>
              <a:rPr lang="en-US" altLang="en-US" sz="22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Horn clause can have no positive literal</a:t>
            </a:r>
            <a:r>
              <a:rPr lang="en-US" alt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(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Horn clauses.</a:t>
            </a:r>
            <a:endParaRPr lang="en-US" sz="2200" dirty="0"/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definite clauses are Horn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clauses, so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en-US" sz="22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clauses with no positive literals;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called </a:t>
            </a:r>
            <a:r>
              <a:rPr lang="en-US" altLang="en-US" sz="22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clauses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(Horn clauses = definite clauses + goal clauses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(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goal clauses.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 clauses are closed under resolution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that resolve two Horn clauses will yield back a Horn clause. 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Horn form, the premise is called the </a:t>
            </a:r>
            <a:r>
              <a:rPr lang="en-US" altLang="en-US" sz="22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conclusion is called the </a:t>
            </a:r>
            <a:r>
              <a:rPr lang="en-US" altLang="en-US" sz="22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sentence consisting of a single positive literal, such as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called a </a:t>
            </a:r>
            <a:r>
              <a:rPr lang="en-US" altLang="en-US" sz="22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altLang="en-US" sz="22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written in implication form as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it is simpler to write just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8583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9022A4-F2B9-43C7-9F81-51BF61250760}"/>
              </a:ext>
            </a:extLst>
          </p:cNvPr>
          <p:cNvSpPr txBox="1"/>
          <p:nvPr/>
        </p:nvSpPr>
        <p:spPr>
          <a:xfrm>
            <a:off x="1838037" y="1054618"/>
            <a:ext cx="54864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・・・ ∨ </a:t>
            </a:r>
            <a:r>
              <a:rPr lang="en-US" sz="1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1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</a:t>
            </a:r>
            <a:r>
              <a:rPr lang="en-US" altLang="ja-JP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1800" u="sng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・・・ ∨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AB5FC2-BCE7-4E36-99F7-CE711F3FFC17}"/>
                  </a:ext>
                </a:extLst>
              </p:cNvPr>
              <p:cNvSpPr txBox="1"/>
              <p:nvPr/>
            </p:nvSpPr>
            <p:spPr>
              <a:xfrm>
                <a:off x="6966359" y="1454727"/>
                <a:ext cx="2999678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AB5FC2-BCE7-4E36-99F7-CE711F3FF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359" y="1454727"/>
                <a:ext cx="2999678" cy="1477328"/>
              </a:xfrm>
              <a:prstGeom prst="rect">
                <a:avLst/>
              </a:prstGeom>
              <a:blipFill>
                <a:blip r:embed="rId2"/>
                <a:stretch>
                  <a:fillRect l="-1619" t="-204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51FE20-E1B5-459A-91B8-5C385A7A36B6}"/>
                  </a:ext>
                </a:extLst>
              </p:cNvPr>
              <p:cNvSpPr/>
              <p:nvPr/>
            </p:nvSpPr>
            <p:spPr>
              <a:xfrm>
                <a:off x="6872826" y="332584"/>
                <a:ext cx="344396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51FE20-E1B5-459A-91B8-5C385A7A3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826" y="332584"/>
                <a:ext cx="3443966" cy="461665"/>
              </a:xfrm>
              <a:prstGeom prst="rect">
                <a:avLst/>
              </a:prstGeom>
              <a:blipFill>
                <a:blip r:embed="rId3"/>
                <a:stretch>
                  <a:fillRect l="-2655" t="-13333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C78F03-970D-404E-AD1C-B6D9B0403E70}"/>
                  </a:ext>
                </a:extLst>
              </p:cNvPr>
              <p:cNvSpPr txBox="1"/>
              <p:nvPr/>
            </p:nvSpPr>
            <p:spPr>
              <a:xfrm>
                <a:off x="2743200" y="3105835"/>
                <a:ext cx="54864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    </m:t>
                      </m:r>
                      <m:r>
                        <a:rPr lang="en-US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C78F03-970D-404E-AD1C-B6D9B0403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105835"/>
                <a:ext cx="5486400" cy="646331"/>
              </a:xfrm>
              <a:prstGeom prst="rect">
                <a:avLst/>
              </a:prstGeom>
              <a:blipFill>
                <a:blip r:embed="rId4"/>
                <a:stretch>
                  <a:fillRect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6351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4373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3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E2A49AD-0047-49AA-814E-9971F5B34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7234" y="229659"/>
            <a:ext cx="9464040" cy="874312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Forward and backward chaining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5F73698-FEBB-4D44-8C4F-589412C562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2053" y="1241424"/>
            <a:ext cx="9487167" cy="5219533"/>
          </a:xfrm>
        </p:spPr>
        <p:txBody>
          <a:bodyPr>
            <a:noAutofit/>
          </a:bodyPr>
          <a:lstStyle/>
          <a:p>
            <a:pPr marL="205740" lvl="2">
              <a:lnSpc>
                <a:spcPct val="80000"/>
              </a:lnSpc>
              <a:spcBef>
                <a:spcPts val="9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 Clause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propositional symbol (p) or (conjunction of symbols)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</a:p>
          <a:p>
            <a:pPr marL="0" lvl="2" indent="0">
              <a:lnSpc>
                <a:spcPct val="80000"/>
              </a:lnSpc>
              <a:spcBef>
                <a:spcPts val="9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symbol, such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 … ∧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p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 Form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(restricted): set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Horn clauses {C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 . . ,C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(understood as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 … ∧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conjunction of Horn clauses
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
</a:t>
            </a:r>
            <a:endParaRPr lang="en-US" altLang="en-US" sz="2400" dirty="0">
              <a:solidFill>
                <a:srgbClr val="4B21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Modus Ponens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Horn Form): complete for Horn KBs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,α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	α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and complete for Horn Form KBs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with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chaining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 chaining.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algorithms are very natural and run in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linear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41988" name="Line 4">
            <a:extLst>
              <a:ext uri="{FF2B5EF4-FFF2-40B4-BE49-F238E27FC236}">
                <a16:creationId xmlns:a16="http://schemas.microsoft.com/office/drawing/2014/main" id="{131A9D37-66C6-4928-8484-A43863E541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4" y="4813298"/>
            <a:ext cx="4682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36898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A56C998-85A1-4CF7-AD11-E31942D7D70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16944" y="439464"/>
                <a:ext cx="9138911" cy="597907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05740" indent="-205740" algn="l" defTabSz="822960" rtl="0" eaLnBrk="1" latinLnBrk="0" hangingPunct="1">
                  <a:lnSpc>
                    <a:spcPct val="90000"/>
                  </a:lnSpc>
                  <a:spcBef>
                    <a:spcPts val="900"/>
                  </a:spcBef>
                  <a:buFont typeface="Arial" panose="020B0604020202020204" pitchFamily="34" charset="0"/>
                  <a:buChar char="•"/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722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21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2870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018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5166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6314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7462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8610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49758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Horn Clauses and Definite Clauses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1313" indent="-34131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7.14   A grammar for conjunctive normal form, Horn clauses, and definite clauses.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CNFSentence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Clause</a:t>
                </a:r>
                <a:r>
                  <a:rPr lang="en-US" altLang="en-US" sz="2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… ∧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Clause</a:t>
                </a:r>
                <a:r>
                  <a:rPr lang="en-US" sz="2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Clause </a:t>
                </a:r>
                <a14:m>
                  <m:oMath xmlns:m="http://schemas.openxmlformats.org/officeDocument/2006/math">
                    <m:r>
                      <a:rPr lang="en-US" alt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Literal</a:t>
                </a:r>
                <a:r>
                  <a:rPr lang="en-US" altLang="en-US" sz="2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 … 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Literals</a:t>
                </a:r>
                <a:r>
                  <a:rPr lang="en-US" altLang="en-US" sz="22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Literal </a:t>
                </a:r>
                <a14:m>
                  <m:oMath xmlns:m="http://schemas.openxmlformats.org/officeDocument/2006/math">
                    <m:r>
                      <a:rPr lang="en-US" alt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Symbol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| 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Symbol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Symbol </a:t>
                </a:r>
                <a14:m>
                  <m:oMath xmlns:m="http://schemas.openxmlformats.org/officeDocument/2006/math">
                    <m:r>
                      <a:rPr lang="en-US" alt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| Q | R …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HornClauseForm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DefiniteClauseForm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GoalClauseForm</a:t>
                </a:r>
                <a:endParaRPr lang="en-US" alt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DefiniteClauseForm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(Symbol</a:t>
                </a:r>
                <a:r>
                  <a:rPr lang="en-US" altLang="en-US" sz="2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Symbol</a:t>
                </a:r>
                <a:r>
                  <a:rPr lang="en-US" altLang="en-US" sz="22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Symbol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GoalClauseForm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(Symbol</a:t>
                </a:r>
                <a:r>
                  <a:rPr lang="en-US" altLang="en-US" sz="2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Symbol</a:t>
                </a:r>
                <a:r>
                  <a:rPr lang="en-US" altLang="en-US" sz="22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</a:p>
              <a:p>
                <a:pPr marL="341313" indent="-34131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clause such as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is a definite clause.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However,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which is the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canonical form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for definite clauses.  </a:t>
                </a:r>
              </a:p>
              <a:p>
                <a:pPr marL="341313" indent="-34131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One more class is the </a:t>
                </a:r>
                <a:r>
                  <a:rPr lang="en-US" altLang="en-US" sz="22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-CNF sentence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which is a CNF sentence when each clause has at most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literals.</a:t>
                </a: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A56C998-85A1-4CF7-AD11-E31942D7D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44" y="439464"/>
                <a:ext cx="9138911" cy="5979071"/>
              </a:xfrm>
              <a:prstGeom prst="rect">
                <a:avLst/>
              </a:prstGeom>
              <a:blipFill>
                <a:blip r:embed="rId2"/>
                <a:stretch>
                  <a:fillRect l="-1667" t="-1427" r="-267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84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A56C998-85A1-4CF7-AD11-E31942D7D70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43550" y="444326"/>
                <a:ext cx="9085699" cy="596934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05740" indent="-205740" algn="l" defTabSz="822960" rtl="0" eaLnBrk="1" latinLnBrk="0" hangingPunct="1">
                  <a:lnSpc>
                    <a:spcPct val="90000"/>
                  </a:lnSpc>
                  <a:spcBef>
                    <a:spcPts val="900"/>
                  </a:spcBef>
                  <a:buFont typeface="Arial" panose="020B0604020202020204" pitchFamily="34" charset="0"/>
                  <a:buChar char="•"/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722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21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2870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018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5166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6314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7462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8610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49758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Horn Clauses and Definite Clauses</a:t>
                </a:r>
              </a:p>
              <a:p>
                <a:pPr marL="341313" indent="-34131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Knowledge bases containing only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definite clauses are interesting for three reasons: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definite clauses can be written as an implication whose premise is a conjunction of positive literals and whose conclusion is a single positive literal.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(e.g.,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Breeze)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).</a:t>
                </a:r>
              </a:p>
              <a:p>
                <a:pPr marL="752793" lvl="1" indent="-341313"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definite clause, such as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Breeze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can be written as the implication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Breeze)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since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Breeze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Breeze)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In the implication form,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sentence is easier to understand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says, if the agent is in [1, 1] and there is a breeze, then [1, 1] is breezy. </a:t>
                </a:r>
              </a:p>
              <a:p>
                <a:pPr marL="752793" lvl="1" indent="-341313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Horn form, a fact is a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 consisting of a single positive literal, such as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written in implication form as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but it is simpler to write just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A56C998-85A1-4CF7-AD11-E31942D7D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50" y="444326"/>
                <a:ext cx="9085699" cy="5969347"/>
              </a:xfrm>
              <a:prstGeom prst="rect">
                <a:avLst/>
              </a:prstGeom>
              <a:blipFill>
                <a:blip r:embed="rId2"/>
                <a:stretch>
                  <a:fillRect l="-1409" t="-1124" r="-1477" b="-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772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10327</TotalTime>
  <Words>3286</Words>
  <Application>Microsoft Office PowerPoint</Application>
  <PresentationFormat>Custom</PresentationFormat>
  <Paragraphs>314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游ゴシック</vt:lpstr>
      <vt:lpstr>Arial</vt:lpstr>
      <vt:lpstr>Calibri</vt:lpstr>
      <vt:lpstr>Calibri Light</vt:lpstr>
      <vt:lpstr>Cambria Math</vt:lpstr>
      <vt:lpstr>Symbol</vt:lpstr>
      <vt:lpstr>Times New Roman</vt:lpstr>
      <vt:lpstr>TimesNewRomanPSMT</vt:lpstr>
      <vt:lpstr>Office Theme</vt:lpstr>
      <vt:lpstr>Chapter 07_04  part b</vt:lpstr>
      <vt:lpstr>Outline</vt:lpstr>
      <vt:lpstr>PowerPoint Presentation</vt:lpstr>
      <vt:lpstr>PowerPoint Presentation</vt:lpstr>
      <vt:lpstr>PowerPoint Presentation</vt:lpstr>
      <vt:lpstr>PowerPoint Presentation</vt:lpstr>
      <vt:lpstr>Forward and backward chaining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Forward chaining</vt:lpstr>
      <vt:lpstr>PowerPoint Presentation</vt:lpstr>
      <vt:lpstr>PowerPoint Presentation</vt:lpstr>
      <vt:lpstr>Forward chaining algorithm</vt:lpstr>
      <vt:lpstr>Forward chaining example</vt:lpstr>
      <vt:lpstr>Forward chaining example</vt:lpstr>
      <vt:lpstr>Forward chaining example</vt:lpstr>
      <vt:lpstr>Forward chaining example</vt:lpstr>
      <vt:lpstr>Forward chaining example</vt:lpstr>
      <vt:lpstr>Forward chaining example</vt:lpstr>
      <vt:lpstr>Forward chaining example</vt:lpstr>
      <vt:lpstr>Forward chaining example</vt:lpstr>
      <vt:lpstr>Forward Chaining is Sound and Complete</vt:lpstr>
      <vt:lpstr>Proof of completeness</vt:lpstr>
      <vt:lpstr>PowerPoint Presentation</vt:lpstr>
      <vt:lpstr>Backward chaining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Forward vs. backward chaining</vt:lpstr>
      <vt:lpstr>PowerPoint Presentation</vt:lpstr>
      <vt:lpstr>PowerPoint Presentation</vt:lpstr>
      <vt:lpstr>Efficient propositional inference</vt:lpstr>
      <vt:lpstr>The DPLL algorithm</vt:lpstr>
      <vt:lpstr>The DPLL algorithm</vt:lpstr>
      <vt:lpstr>PowerPoint Presentation</vt:lpstr>
      <vt:lpstr>The WalkSAT algorithm</vt:lpstr>
      <vt:lpstr>The WalkSAT algorithm</vt:lpstr>
      <vt:lpstr>Hard satisfiability problems</vt:lpstr>
      <vt:lpstr>Hard satisfiability problems</vt:lpstr>
      <vt:lpstr>Hard satisfiability problems</vt:lpstr>
      <vt:lpstr>Inference-based agents in the wumpus world</vt:lpstr>
      <vt:lpstr>PowerPoint Presentation</vt:lpstr>
      <vt:lpstr>Expressiveness limitation of propositional logic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296</cp:revision>
  <dcterms:created xsi:type="dcterms:W3CDTF">2016-10-13T00:10:31Z</dcterms:created>
  <dcterms:modified xsi:type="dcterms:W3CDTF">2022-02-17T18:11:28Z</dcterms:modified>
</cp:coreProperties>
</file>