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8" r:id="rId3"/>
    <p:sldId id="501" r:id="rId4"/>
    <p:sldId id="484" r:id="rId5"/>
    <p:sldId id="485" r:id="rId6"/>
    <p:sldId id="488" r:id="rId7"/>
    <p:sldId id="544" r:id="rId8"/>
    <p:sldId id="545" r:id="rId9"/>
    <p:sldId id="551" r:id="rId10"/>
    <p:sldId id="552" r:id="rId11"/>
    <p:sldId id="558" r:id="rId12"/>
    <p:sldId id="546" r:id="rId13"/>
    <p:sldId id="388" r:id="rId14"/>
    <p:sldId id="547" r:id="rId15"/>
    <p:sldId id="487" r:id="rId16"/>
    <p:sldId id="389" r:id="rId17"/>
    <p:sldId id="553" r:id="rId18"/>
    <p:sldId id="394" r:id="rId19"/>
    <p:sldId id="555" r:id="rId20"/>
    <p:sldId id="567" r:id="rId21"/>
    <p:sldId id="557" r:id="rId22"/>
    <p:sldId id="556" r:id="rId23"/>
    <p:sldId id="561" r:id="rId24"/>
    <p:sldId id="562" r:id="rId25"/>
    <p:sldId id="563" r:id="rId26"/>
    <p:sldId id="564" r:id="rId27"/>
    <p:sldId id="565" r:id="rId28"/>
    <p:sldId id="566" r:id="rId29"/>
    <p:sldId id="560" r:id="rId30"/>
    <p:sldId id="568" r:id="rId31"/>
    <p:sldId id="570" r:id="rId32"/>
    <p:sldId id="569" r:id="rId33"/>
    <p:sldId id="571" r:id="rId34"/>
    <p:sldId id="559" r:id="rId35"/>
    <p:sldId id="573" r:id="rId36"/>
    <p:sldId id="575" r:id="rId37"/>
    <p:sldId id="595" r:id="rId38"/>
    <p:sldId id="594" r:id="rId39"/>
    <p:sldId id="576" r:id="rId40"/>
    <p:sldId id="577" r:id="rId41"/>
    <p:sldId id="579" r:id="rId42"/>
    <p:sldId id="580" r:id="rId43"/>
    <p:sldId id="578" r:id="rId44"/>
    <p:sldId id="581" r:id="rId45"/>
    <p:sldId id="582" r:id="rId46"/>
    <p:sldId id="596" r:id="rId47"/>
    <p:sldId id="583" r:id="rId48"/>
    <p:sldId id="585" r:id="rId49"/>
    <p:sldId id="584" r:id="rId50"/>
    <p:sldId id="586" r:id="rId51"/>
    <p:sldId id="574" r:id="rId52"/>
    <p:sldId id="516" r:id="rId53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1FD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499" y="53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-16531"/>
    </p:cViewPr>
  </p:sorter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1C4F27-6342-4020-91E3-35D14661CB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63A821-8152-42F9-A9E8-06BC2AF43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527F7-BDB4-402C-A298-57A8F5B430B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94B1E-E909-472E-BE74-4BC5FE811D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4438A-1D0A-4869-9575-9A930413A4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FBBCB-6DA2-4B93-ACCC-57E2149AC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AA25C-02D8-46D1-A5AA-D95B0E218E10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1BF1B-1666-4D95-9FE6-984BD3137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9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9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3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1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5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1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02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9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4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07_04  part 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Logic (PL)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6CED20-6882-4CC3-BFEC-7F305745E9B8}"/>
              </a:ext>
            </a:extLst>
          </p:cNvPr>
          <p:cNvSpPr/>
          <p:nvPr/>
        </p:nvSpPr>
        <p:spPr>
          <a:xfrm>
            <a:off x="1480823" y="1410678"/>
            <a:ext cx="6258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5C31A-60D0-48F4-8870-8EADFBF86D10}"/>
              </a:ext>
            </a:extLst>
          </p:cNvPr>
          <p:cNvSpPr txBox="1"/>
          <p:nvPr/>
        </p:nvSpPr>
        <p:spPr>
          <a:xfrm>
            <a:off x="1043710" y="271030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Theorem Proving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/>
              <p:nvPr/>
            </p:nvSpPr>
            <p:spPr>
              <a:xfrm>
                <a:off x="1043710" y="956612"/>
                <a:ext cx="888087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related to entailment: Logical equivalence, Validity and 									  Satisfiability</a:t>
                </a:r>
              </a:p>
              <a:p>
                <a:r>
                  <a:rPr 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satisfiable if it is </a:t>
                </a:r>
                <a:r>
                  <a:rPr lang="en-US" sz="2400" i="1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in, or satisfied by, </a:t>
                </a:r>
                <a:r>
                  <a:rPr lang="en-US" sz="2400" i="1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the knowledge base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sz="2400" dirty="0"/>
              </a:p>
              <a:p>
                <a:pPr marL="858838" lvl="1" indent="-401638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is satisfiable because there are three models in which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401638" indent="-401638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 can be checked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enumerating the possible models until one is found that satisfies the sentence.</a:t>
                </a:r>
              </a:p>
              <a:p>
                <a:pPr marL="401638" indent="-401638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problem of determining the satisfiability of sentences in PL was the first problem that proved to be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NP-complete.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10" y="956612"/>
                <a:ext cx="8880875" cy="5632311"/>
              </a:xfrm>
              <a:prstGeom prst="rect">
                <a:avLst/>
              </a:prstGeom>
              <a:blipFill>
                <a:blip r:embed="rId2"/>
                <a:stretch>
                  <a:fillRect l="-1030" t="-86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/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655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6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umpus-world">
            <a:extLst>
              <a:ext uri="{FF2B5EF4-FFF2-40B4-BE49-F238E27FC236}">
                <a16:creationId xmlns:a16="http://schemas.microsoft.com/office/drawing/2014/main" id="{EA2A5B7F-9549-4127-896D-D21B9E00F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1" y="1548172"/>
            <a:ext cx="4431033" cy="43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E770FB-12C0-4F35-B0E1-6D70EE4D562D}"/>
                  </a:ext>
                </a:extLst>
              </p:cNvPr>
              <p:cNvSpPr txBox="1"/>
              <p:nvPr/>
            </p:nvSpPr>
            <p:spPr>
              <a:xfrm>
                <a:off x="436531" y="1688728"/>
                <a:ext cx="5362103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the knowledge base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consisting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where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E770FB-12C0-4F35-B0E1-6D70EE4D5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31" y="1688728"/>
                <a:ext cx="5362103" cy="2677656"/>
              </a:xfrm>
              <a:prstGeom prst="rect">
                <a:avLst/>
              </a:prstGeom>
              <a:blipFill>
                <a:blip r:embed="rId3"/>
                <a:stretch>
                  <a:fillRect l="-1820" t="-1822" r="-796" b="-4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714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6DB18D2-B4D2-47EF-A6E6-02270E7D0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1976" y="169089"/>
            <a:ext cx="4779322" cy="10574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Truth tables for inference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F9BFE14A-EDE6-4F27-9892-375FC5946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30208" r="7813" b="32292"/>
          <a:stretch>
            <a:fillRect/>
          </a:stretch>
        </p:blipFill>
        <p:spPr bwMode="auto">
          <a:xfrm>
            <a:off x="323273" y="866255"/>
            <a:ext cx="7575733" cy="33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30DAE-F065-4F51-953C-F7777E5C5AEF}"/>
                  </a:ext>
                </a:extLst>
              </p:cNvPr>
              <p:cNvSpPr txBox="1"/>
              <p:nvPr/>
            </p:nvSpPr>
            <p:spPr>
              <a:xfrm>
                <a:off x="563418" y="4245791"/>
                <a:ext cx="986443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following sentences, with 7 symbols, there are 2</a:t>
                </a:r>
                <a:r>
                  <a:rPr 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128 possible symbols. In three of these, KB is true. In those three models,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 So there is  no pit in [1, 1] and [1, 2].  That means, KB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KB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 cannot tell whether there is a pit in [2, 2] for  is true in only two models and false in one.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There is no pit in [1, 1] location</a:t>
                </a:r>
                <a:endParaRPr lang="en-US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Pits cause breezes in adjacent squares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3E30DAE-F065-4F51-953C-F7777E5C5A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18" y="4245791"/>
                <a:ext cx="9864437" cy="2585323"/>
              </a:xfrm>
              <a:prstGeom prst="rect">
                <a:avLst/>
              </a:prstGeom>
              <a:blipFill>
                <a:blip r:embed="rId3"/>
                <a:stretch>
                  <a:fillRect l="-494" t="-1176" r="-247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256BBA81-750E-4B65-8A3A-85491CCA335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068291" y="866255"/>
              <a:ext cx="4462403" cy="3322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9623">
                      <a:extLst>
                        <a:ext uri="{9D8B030D-6E8A-4147-A177-3AD203B41FA5}">
                          <a16:colId xmlns:a16="http://schemas.microsoft.com/office/drawing/2014/main" val="1175413349"/>
                        </a:ext>
                      </a:extLst>
                    </a:gridCol>
                    <a:gridCol w="749623">
                      <a:extLst>
                        <a:ext uri="{9D8B030D-6E8A-4147-A177-3AD203B41FA5}">
                          <a16:colId xmlns:a16="http://schemas.microsoft.com/office/drawing/2014/main" val="2975014455"/>
                        </a:ext>
                      </a:extLst>
                    </a:gridCol>
                    <a:gridCol w="735489">
                      <a:extLst>
                        <a:ext uri="{9D8B030D-6E8A-4147-A177-3AD203B41FA5}">
                          <a16:colId xmlns:a16="http://schemas.microsoft.com/office/drawing/2014/main" val="369390976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1879387855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85929791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2687722486"/>
                        </a:ext>
                      </a:extLst>
                    </a:gridCol>
                  </a:tblGrid>
                  <a:tr h="2753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1800" b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α</m:t>
                                </m:r>
                                <m:r>
                                  <m:rPr>
                                    <m:nor/>
                                  </m:rPr>
                                  <a:rPr lang="en-US" sz="1800" b="0" i="0" baseline="-250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800" b="0" baseline="-25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1800" b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oMath>
                          </a14:m>
                          <a:r>
                            <a:rPr lang="en-US" sz="1800" b="0" baseline="-25000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Bell MT" panose="02020503060305020303" pitchFamily="18" charset="0"/>
                            </a:rPr>
                            <a:t>KB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259294"/>
                      </a:ext>
                    </a:extLst>
                  </a:tr>
                  <a:tr h="9755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9508625"/>
                      </a:ext>
                    </a:extLst>
                  </a:tr>
                  <a:tr h="8085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4938004"/>
                      </a:ext>
                    </a:extLst>
                  </a:tr>
                  <a:tr h="944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2889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256BBA81-750E-4B65-8A3A-85491CCA33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4745735"/>
                  </p:ext>
                </p:extLst>
              </p:nvPr>
            </p:nvGraphicFramePr>
            <p:xfrm>
              <a:off x="6068291" y="866255"/>
              <a:ext cx="4462403" cy="332240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9623">
                      <a:extLst>
                        <a:ext uri="{9D8B030D-6E8A-4147-A177-3AD203B41FA5}">
                          <a16:colId xmlns:a16="http://schemas.microsoft.com/office/drawing/2014/main" val="1175413349"/>
                        </a:ext>
                      </a:extLst>
                    </a:gridCol>
                    <a:gridCol w="749623">
                      <a:extLst>
                        <a:ext uri="{9D8B030D-6E8A-4147-A177-3AD203B41FA5}">
                          <a16:colId xmlns:a16="http://schemas.microsoft.com/office/drawing/2014/main" val="2975014455"/>
                        </a:ext>
                      </a:extLst>
                    </a:gridCol>
                    <a:gridCol w="735489">
                      <a:extLst>
                        <a:ext uri="{9D8B030D-6E8A-4147-A177-3AD203B41FA5}">
                          <a16:colId xmlns:a16="http://schemas.microsoft.com/office/drawing/2014/main" val="369390976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1879387855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859297919"/>
                        </a:ext>
                      </a:extLst>
                    </a:gridCol>
                    <a:gridCol w="742556">
                      <a:extLst>
                        <a:ext uri="{9D8B030D-6E8A-4147-A177-3AD203B41FA5}">
                          <a16:colId xmlns:a16="http://schemas.microsoft.com/office/drawing/2014/main" val="268772248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13" t="-8333" r="-497561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813" t="-8333" r="-397561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4132" t="-8333" r="-304132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1639" t="-8333" r="-201639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1639" t="-8333" r="-101639" b="-8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i="1" dirty="0">
                              <a:solidFill>
                                <a:schemeClr val="tx1"/>
                              </a:solidFill>
                              <a:latin typeface="Bell MT" panose="02020503060305020303" pitchFamily="18" charset="0"/>
                            </a:rPr>
                            <a:t>KB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225929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7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  <a:endParaRPr lang="en-US" sz="1600" b="1" dirty="0">
                            <a:solidFill>
                              <a:schemeClr val="tx1"/>
                            </a:solidFill>
                            <a:latin typeface="Lucida Calligraphy" panose="03010101010101010101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9508625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u="sng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4938004"/>
                      </a:ext>
                    </a:extLst>
                  </a:tr>
                  <a:tr h="94496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spc="-100" baseline="0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marL="0" marR="0" lvl="0" indent="0" algn="ctr" defTabSz="82296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true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8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.</a:t>
                          </a:r>
                        </a:p>
                        <a:p>
                          <a:pPr algn="ctr"/>
                          <a:r>
                            <a:rPr lang="en-US" sz="1600" b="1" dirty="0">
                              <a:solidFill>
                                <a:schemeClr val="tx1"/>
                              </a:solidFill>
                              <a:latin typeface="Lucida Calligraphy" panose="03010101010101010101" pitchFamily="66" charset="0"/>
                            </a:rPr>
                            <a:t>false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028891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948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7005D85-67A7-41D4-9563-82891F5AC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780" y="132652"/>
            <a:ext cx="4801762" cy="84560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Validity and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1D93A9A-8E1D-4079-8484-D8E927A5D9A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4539" y="875636"/>
                <a:ext cx="9464040" cy="591262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models,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   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 	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	(A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 [modus ponens]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
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 is connected to inference via the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Deduction Theorem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if and only if (</a:t>
                </a:r>
                <a:r>
                  <a:rPr lang="en-US" alt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 is valid        {i.e.,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valid;  or 
								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α)</a:t>
                </a:r>
                <a:r>
                  <a:rPr lang="en-US" sz="24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is false.}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altLang="en-US" sz="2400" dirty="0" err="1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in, or satisfied by,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in the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previous slide,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l-GR" sz="24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  <m:r>
                      <m:rPr>
                        <m:nor/>
                      </m:rPr>
                      <a:rPr lang="en-US" sz="2400" b="0" i="0" baseline="-25000" dirty="0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dirty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α</m:t>
                    </m:r>
                  </m:oMath>
                </a14:m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since there are three models in which the sentence is true. 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    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B, 	C</a:t>
                </a:r>
              </a:p>
              <a:p>
                <a:pPr lvl="4"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altLang="en-US" sz="2400" dirty="0" err="1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 </a:t>
                </a:r>
                <a:r>
                  <a:rPr lang="en-US" alt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models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  A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  <a:p>
                <a:pPr lvl="4">
                  <a:lnSpc>
                    <a:spcPct val="100000"/>
                  </a:lnSpc>
                  <a:spcBef>
                    <a:spcPts val="0"/>
                  </a:spcBef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connected to inference via the following: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if and only if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 is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 for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is true]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
</a:t>
                </a: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1D93A9A-8E1D-4079-8484-D8E927A5D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539" y="875636"/>
                <a:ext cx="9464040" cy="5912621"/>
              </a:xfrm>
              <a:blipFill>
                <a:blip r:embed="rId2"/>
                <a:stretch>
                  <a:fillRect l="-1031" t="-825" r="-580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54FD45-1172-4A37-95FA-B3AF33519A55}"/>
                  </a:ext>
                </a:extLst>
              </p:cNvPr>
              <p:cNvSpPr txBox="1"/>
              <p:nvPr/>
            </p:nvSpPr>
            <p:spPr>
              <a:xfrm>
                <a:off x="8385926" y="4997115"/>
                <a:ext cx="1772653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m:rPr>
                        <m:nor/>
                      </m:rPr>
                      <a:rPr lang="en-US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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(</a:t>
                </a:r>
                <a:r>
                  <a:rPr lang="en-US" altLang="en-US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(KB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True</a:t>
                </a:r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D54FD45-1172-4A37-95FA-B3AF33519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5926" y="4997115"/>
                <a:ext cx="1772653" cy="1477328"/>
              </a:xfrm>
              <a:prstGeom prst="rect">
                <a:avLst/>
              </a:prstGeom>
              <a:blipFill>
                <a:blip r:embed="rId3"/>
                <a:stretch>
                  <a:fillRect l="-2740" t="-245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789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7005D85-67A7-41D4-9563-82891F5ACF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9780" y="55160"/>
            <a:ext cx="4801762" cy="84560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Validity and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1D93A9A-8E1D-4079-8484-D8E927A5D9A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94539" y="875636"/>
                <a:ext cx="9464040" cy="591262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 and satisfiability are connected: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61963" indent="-4619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Contrapositively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400" dirty="0" err="1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valid;</a:t>
                </a:r>
              </a:p>
              <a:p>
                <a:pPr marL="461963" indent="-4619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 is connected to inference via the following:</a:t>
                </a:r>
              </a:p>
              <a:p>
                <a:pPr marL="914400" lvl="1" indent="-46196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and only if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unsatisfiable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 by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refutation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proof by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contradiction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754380" lvl="2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checking the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unsatisfiability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1165860" lvl="3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corresponding to the standard mathematical proof technique of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reductio ad absurdum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(i.e., reduction to an absurd thing)</a:t>
                </a:r>
              </a:p>
              <a:p>
                <a:pPr marL="1165860" lvl="3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a sentence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be false. Then show that this leads to a contradiction with known axiom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contradiction is exactly what is meant by saying that the sentence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sz="2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unsatisfiable.</a:t>
                </a:r>
              </a:p>
              <a:p>
                <a:pPr marL="342900" lvl="1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819" name="Rectangle 3">
                <a:extLst>
                  <a:ext uri="{FF2B5EF4-FFF2-40B4-BE49-F238E27FC236}">
                    <a16:creationId xmlns:a16="http://schemas.microsoft.com/office/drawing/2014/main" id="{91D93A9A-8E1D-4079-8484-D8E927A5D9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4539" y="875636"/>
                <a:ext cx="9464040" cy="5912621"/>
              </a:xfrm>
              <a:blipFill>
                <a:blip r:embed="rId2"/>
                <a:stretch>
                  <a:fillRect l="-1031" t="-825" r="-709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/>
              <p:nvPr/>
            </p:nvSpPr>
            <p:spPr>
              <a:xfrm>
                <a:off x="6369131" y="216346"/>
                <a:ext cx="428595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131" y="216346"/>
                <a:ext cx="4285954" cy="461665"/>
              </a:xfrm>
              <a:prstGeom prst="rect">
                <a:avLst/>
              </a:prstGeom>
              <a:blipFill>
                <a:blip r:embed="rId3"/>
                <a:stretch>
                  <a:fillRect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99569" y="875636"/>
                <a:ext cx="349204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    	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		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     </a:t>
                </a:r>
                <a:r>
                  <a:rPr lang="en-US" dirty="0" err="1"/>
                  <a:t>t</a:t>
                </a:r>
                <a:r>
                  <a:rPr lang="en-US" dirty="0"/>
                  <a:t>       	t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 </a:t>
                </a:r>
                <a:r>
                  <a:rPr lang="en-US" alt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f	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rgbClr val="4B21FD"/>
                    </a:solidFill>
                  </a:rPr>
                  <a:t>t     f 	t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 </a:t>
                </a:r>
                <a:r>
                  <a:rPr lang="en-US" altLang="en-US" dirty="0">
                    <a:solidFill>
                      <a:srgbClr val="4B21FD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solidFill>
                      <a:srgbClr val="4B21FD"/>
                    </a:solidFill>
                  </a:rPr>
                  <a:t> t	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</a:t>
                </a:r>
                <a:r>
                  <a:rPr lang="en-US" altLang="en-US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dirty="0">
                    <a:solidFill>
                      <a:srgbClr val="4B21FD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4B21FD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solidFill>
                      <a:srgbClr val="4B21FD"/>
                    </a:solidFill>
                  </a:rPr>
                  <a:t> f</a:t>
                </a:r>
                <a:endParaRPr lang="en-US" b="0" dirty="0">
                  <a:solidFill>
                    <a:srgbClr val="4B21FD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/>
                  <a:t>f     t		f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 </a:t>
                </a:r>
                <a:r>
                  <a:rPr lang="en-US" alt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f		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</a:t>
                </a:r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f     </a:t>
                </a:r>
                <a:r>
                  <a:rPr lang="en-US" dirty="0" err="1"/>
                  <a:t>f</a:t>
                </a:r>
                <a:r>
                  <a:rPr lang="en-US" dirty="0"/>
                  <a:t>		f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 </a:t>
                </a:r>
                <a:r>
                  <a:rPr lang="en-US" altLang="en-US" dirty="0">
                    <a:ea typeface="Cambria Math" panose="02040503050406030204" pitchFamily="18" charset="0"/>
                    <a:sym typeface="Symbol" panose="05050102010706020507" pitchFamily="18" charset="2"/>
                  </a:rPr>
                  <a:t>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f		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t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569" y="875636"/>
                <a:ext cx="3492043" cy="1477328"/>
              </a:xfrm>
              <a:prstGeom prst="rect">
                <a:avLst/>
              </a:prstGeom>
              <a:blipFill>
                <a:blip r:embed="rId4"/>
                <a:stretch>
                  <a:fillRect l="-1571" t="-330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66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86372" y="956384"/>
                <a:ext cx="8698138" cy="5901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connected to inference via the following:</a:t>
                </a:r>
              </a:p>
              <a:p>
                <a:pPr marL="461963" lvl="1" indent="-461963">
                  <a:lnSpc>
                    <a:spcPct val="10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if and only if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 is unsatisfiable </a:t>
                </a:r>
              </a:p>
              <a:p>
                <a:pPr marL="461963" lvl="2" indent="-461963">
                  <a:spcBef>
                    <a:spcPts val="6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 by contradiction, i.e., show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unsatisfiable</a:t>
                </a:r>
              </a:p>
              <a:p>
                <a:pPr marL="0" lvl="1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final property of logical system is </a:t>
                </a:r>
                <a:r>
                  <a:rPr 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monotonicity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 indent="-457200">
                  <a:lnSpc>
                    <a:spcPct val="100000"/>
                  </a:lnSpc>
                  <a:spcBef>
                    <a:spcPts val="6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entailed sentences can only increase as information is added to the knowledge base. </a:t>
                </a:r>
              </a:p>
              <a:p>
                <a:pPr lvl="2" indent="-457200">
                  <a:spcBef>
                    <a:spcPts val="6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sentence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if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∧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</a:p>
              <a:p>
                <a:pPr lvl="2" indent="-457200">
                  <a:spcBef>
                    <a:spcPts val="6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the knowledge base KB contains the additional  assertion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stating that there are exactly eight pits in the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wumpus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world. This knowledge might help the agent draw additional conclusions, but it cannot invalidate any conclusion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already inferred – such as the conclusion that there is no pit in [1, 2].</a:t>
                </a:r>
              </a:p>
              <a:p>
                <a:pPr lvl="1" indent="-457200">
                  <a:spcBef>
                    <a:spcPts val="6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Monotonicity means that inference rules can be applied whenever suitable premises are found in the KB – the conclusion of the rule must follow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regardless of what else is in the KB.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72" y="956384"/>
                <a:ext cx="8698138" cy="5901616"/>
              </a:xfrm>
              <a:prstGeom prst="rect">
                <a:avLst/>
              </a:prstGeom>
              <a:blipFill>
                <a:blip r:embed="rId2"/>
                <a:stretch>
                  <a:fillRect l="-911" t="-723" r="-491"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06B0EA-918D-4D6A-8C7A-3DBEE5F67065}"/>
              </a:ext>
            </a:extLst>
          </p:cNvPr>
          <p:cNvSpPr txBox="1"/>
          <p:nvPr/>
        </p:nvSpPr>
        <p:spPr>
          <a:xfrm>
            <a:off x="1369498" y="215535"/>
            <a:ext cx="54494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Theorem Proving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663193" y="4339525"/>
                <a:ext cx="1309607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says, the last two columns have pits, or …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193" y="4339525"/>
                <a:ext cx="1309607" cy="1477328"/>
              </a:xfrm>
              <a:prstGeom prst="rect">
                <a:avLst/>
              </a:prstGeom>
              <a:blipFill>
                <a:blip r:embed="rId3"/>
                <a:stretch>
                  <a:fillRect l="-3226" t="-2049" r="-645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381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136622B4-6FE0-4836-88AE-02728746F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9060" y="134218"/>
            <a:ext cx="4054686" cy="86254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Proof methods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75B1435-4FAA-463F-8299-9E3CB4A88E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5914" y="1072090"/>
            <a:ext cx="9464040" cy="57859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methods divide into (roughly) two kinds: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inference rules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Legitimate (sound) generation of new sentences from old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Proof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a sequence of inference rule applications</a:t>
            </a:r>
            <a:b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inference rules as operators in a standard search algorithm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require a transformation of sentences into a </a:t>
            </a:r>
            <a:r>
              <a:rPr lang="en-US" alt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normal form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Model checking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truth table enumeration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(always exponential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backtracking, e.g., Davis--Putnam-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Logemann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-Loveland (DPLL)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heuristic search in model space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(sound but incomplete)</a:t>
            </a:r>
          </a:p>
          <a:p>
            <a:pPr lvl="2">
              <a:lnSpc>
                <a:spcPct val="100000"/>
              </a:lnSpc>
              <a:spcAft>
                <a:spcPts val="600"/>
              </a:spcAft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e.g., min-conflicts-like hill-climbing algorithms
</a:t>
            </a:r>
          </a:p>
        </p:txBody>
      </p:sp>
    </p:spTree>
    <p:extLst>
      <p:ext uri="{BB962C8B-B14F-4D97-AF65-F5344CB8AC3E}">
        <p14:creationId xmlns:p14="http://schemas.microsoft.com/office/powerpoint/2010/main" val="270753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B8D9DD-3254-4973-A9DD-808D0A2026CC}"/>
              </a:ext>
            </a:extLst>
          </p:cNvPr>
          <p:cNvSpPr txBox="1">
            <a:spLocks noChangeArrowheads="1"/>
          </p:cNvSpPr>
          <p:nvPr/>
        </p:nvSpPr>
        <p:spPr>
          <a:xfrm>
            <a:off x="1258335" y="2524126"/>
            <a:ext cx="7423846" cy="904874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00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>
                <a:latin typeface="+mn-lt"/>
              </a:rPr>
              <a:t>Inference and Proofs:</a:t>
            </a:r>
          </a:p>
          <a:p>
            <a:pPr algn="ctr"/>
            <a:r>
              <a:rPr lang="en-US" altLang="en-US" sz="3200" dirty="0">
                <a:latin typeface="+mn-lt"/>
              </a:rPr>
              <a:t>Application of Inference Rules to Derive a Proof </a:t>
            </a:r>
          </a:p>
        </p:txBody>
      </p:sp>
    </p:spTree>
    <p:extLst>
      <p:ext uri="{BB962C8B-B14F-4D97-AF65-F5344CB8AC3E}">
        <p14:creationId xmlns:p14="http://schemas.microsoft.com/office/powerpoint/2010/main" val="4286599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8B32663-00D5-4E44-97EE-5F60C8ADD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1172" y="195793"/>
            <a:ext cx="7423846" cy="9048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en-US" sz="3200" dirty="0">
                <a:latin typeface="+mn-lt"/>
              </a:rPr>
              <a:t>Application of Inference Rules to Derive a Proof.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DC068B8-41A1-41B1-ABC0-914547DEB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172" y="1103256"/>
            <a:ext cx="9003264" cy="57101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KB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…,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i.e., neither location [1, 2] nor [2, 1] contains a pit.                </a:t>
            </a:r>
            <a:endParaRPr lang="en-US" alt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need to show α  =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Proof: Apply 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biconditional elimination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α</a:t>
            </a:r>
            <a:r>
              <a:rPr lang="en-US" altLang="en-US" sz="4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obtain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And-Elimination to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give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			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alt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alt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equivalence for contrapositive gives 			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Modus Ponens with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percept α</a:t>
            </a:r>
            <a:r>
              <a:rPr lang="en-US" altLang="en-US" sz="4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obtain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  (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De Morgan’s rule on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yields the conclusion</a:t>
            </a:r>
          </a:p>
          <a:p>
            <a:pPr marL="0" indent="0">
              <a:buNone/>
            </a:pP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(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is, neither [1, 2] nor [2, 1] contains a pit.</a:t>
            </a: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B6710-DD22-463A-B645-422C238DDC0B}"/>
                  </a:ext>
                </a:extLst>
              </p:cNvPr>
              <p:cNvSpPr txBox="1"/>
              <p:nvPr/>
            </p:nvSpPr>
            <p:spPr>
              <a:xfrm>
                <a:off x="7973122" y="1295680"/>
                <a:ext cx="2999678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B6710-DD22-463A-B645-422C238D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122" y="1295680"/>
                <a:ext cx="2999678" cy="1477328"/>
              </a:xfrm>
              <a:prstGeom prst="rect">
                <a:avLst/>
              </a:prstGeom>
              <a:blipFill>
                <a:blip r:embed="rId2"/>
                <a:stretch>
                  <a:fillRect l="-1619" t="-20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08911B-3D29-41F2-8BC6-25642326ED6D}"/>
                  </a:ext>
                </a:extLst>
              </p:cNvPr>
              <p:cNvSpPr txBox="1"/>
              <p:nvPr/>
            </p:nvSpPr>
            <p:spPr>
              <a:xfrm>
                <a:off x="7380242" y="2965432"/>
                <a:ext cx="2484194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08911B-3D29-41F2-8BC6-25642326E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242" y="2965432"/>
                <a:ext cx="2484194" cy="646331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BF06A6-CB9B-4CBC-A5CE-8C2B99C03E4A}"/>
              </a:ext>
            </a:extLst>
          </p:cNvPr>
          <p:cNvSpPr txBox="1"/>
          <p:nvPr/>
        </p:nvSpPr>
        <p:spPr>
          <a:xfrm>
            <a:off x="7750689" y="4470017"/>
            <a:ext cx="21137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p→q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b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5C982-6368-4B0F-9310-0EF5B6B20DD6}"/>
                  </a:ext>
                </a:extLst>
              </p:cNvPr>
              <p:cNvSpPr txBox="1"/>
              <p:nvPr/>
            </p:nvSpPr>
            <p:spPr>
              <a:xfrm>
                <a:off x="7404410" y="3791415"/>
                <a:ext cx="256478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(p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dirty="0"/>
                  <a:t>  q)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 err="1"/>
                  <a:t>q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5C982-6368-4B0F-9310-0EF5B6B2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410" y="3791415"/>
                <a:ext cx="2564780" cy="369332"/>
              </a:xfrm>
              <a:prstGeom prst="rect">
                <a:avLst/>
              </a:prstGeom>
              <a:blipFill>
                <a:blip r:embed="rId4"/>
                <a:stretch>
                  <a:fillRect l="-1896" t="-95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A250DF-63F1-44E8-B0F9-873049DBCF1E}"/>
                  </a:ext>
                </a:extLst>
              </p:cNvPr>
              <p:cNvSpPr txBox="1"/>
              <p:nvPr/>
            </p:nvSpPr>
            <p:spPr>
              <a:xfrm>
                <a:off x="7713265" y="5562320"/>
                <a:ext cx="270535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/>
                  <a:t>(p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dirty="0"/>
                  <a:t>  q)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q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A250DF-63F1-44E8-B0F9-873049DB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265" y="5562320"/>
                <a:ext cx="2705353" cy="369332"/>
              </a:xfrm>
              <a:prstGeom prst="rect">
                <a:avLst/>
              </a:prstGeom>
              <a:blipFill>
                <a:blip r:embed="rId5"/>
                <a:stretch>
                  <a:fillRect t="-95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684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EF68F-AA4D-4D38-BD2C-0DF1F082C86A}"/>
              </a:ext>
            </a:extLst>
          </p:cNvPr>
          <p:cNvSpPr txBox="1"/>
          <p:nvPr/>
        </p:nvSpPr>
        <p:spPr>
          <a:xfrm>
            <a:off x="1037063" y="1193180"/>
            <a:ext cx="8753708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Define a proof problem as follows:</a:t>
            </a:r>
          </a:p>
          <a:p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 the initial knowledge base.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ACTIONS: the set of actions consists of all the inference rules applied to all the sentences that match the top half of the inference rule.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RESULT: the result of an action is add the sentence in the bottom half of the inference rule.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the goal is a state that contains the sentence we are trying to prove.</a:t>
            </a:r>
          </a:p>
        </p:txBody>
      </p:sp>
    </p:spTree>
    <p:extLst>
      <p:ext uri="{BB962C8B-B14F-4D97-AF65-F5344CB8AC3E}">
        <p14:creationId xmlns:p14="http://schemas.microsoft.com/office/powerpoint/2010/main" val="34549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78A819-712F-4C1C-A3D7-BF15ABD5F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3236" y="374362"/>
            <a:ext cx="8415828" cy="1325563"/>
          </a:xfrm>
        </p:spPr>
        <p:txBody>
          <a:bodyPr/>
          <a:lstStyle/>
          <a:p>
            <a:r>
              <a:rPr lang="en-US" altLang="en-US" dirty="0"/>
              <a:t>Outline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145E0E-6124-4A98-8DD7-B0253FA2F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33236" y="1797916"/>
            <a:ext cx="8312728" cy="4351338"/>
          </a:xfrm>
        </p:spPr>
        <p:txBody>
          <a:bodyPr>
            <a:normAutofit/>
          </a:bodyPr>
          <a:lstStyle/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Knowledge-based agents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Wumpus world</a:t>
            </a:r>
          </a:p>
          <a:p>
            <a:pPr marL="461963" indent="-461963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in general - models and entailment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(Boolean) logic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Equivalence, validity, satisfiability</a:t>
            </a:r>
          </a:p>
          <a:p>
            <a:pPr marL="461963" indent="-461963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Inference rules and theorem proving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backward chaining</a:t>
            </a:r>
          </a:p>
          <a:p>
            <a:pPr marL="914400" lvl="1" indent="-434975"/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262902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3EF68F-AA4D-4D38-BD2C-0DF1F082C86A}"/>
              </a:ext>
            </a:extLst>
          </p:cNvPr>
          <p:cNvSpPr txBox="1"/>
          <p:nvPr/>
        </p:nvSpPr>
        <p:spPr>
          <a:xfrm>
            <a:off x="963172" y="472744"/>
            <a:ext cx="7201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Completeness for Inference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6B66A5-AF41-4A56-8DB6-C0E8FE7F4BC3}"/>
              </a:ext>
            </a:extLst>
          </p:cNvPr>
          <p:cNvSpPr txBox="1"/>
          <p:nvPr/>
        </p:nvSpPr>
        <p:spPr>
          <a:xfrm>
            <a:off x="1109546" y="1245387"/>
            <a:ext cx="87537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of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inference algorithms using inference rules.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algorithms such as iterative deepening search are complete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sense that they will find any reachable goal.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proof exists that uses only those available but inadequate  inference rules.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if the available inference rules are inadequate, then the goal is not reachable.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if the biconditional elimination rule is removed, the previous proof of “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not go through.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inference rule, </a:t>
            </a:r>
            <a:r>
              <a:rPr lang="en-US" sz="2400" b="1" i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yields a </a:t>
            </a:r>
            <a:r>
              <a:rPr 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inference 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coupled with any complete search algorithm.</a:t>
            </a:r>
          </a:p>
        </p:txBody>
      </p:sp>
    </p:spTree>
    <p:extLst>
      <p:ext uri="{BB962C8B-B14F-4D97-AF65-F5344CB8AC3E}">
        <p14:creationId xmlns:p14="http://schemas.microsoft.com/office/powerpoint/2010/main" val="3895945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77BB1B-081E-400C-AD8C-EC75BB41BA2E}"/>
              </a:ext>
            </a:extLst>
          </p:cNvPr>
          <p:cNvSpPr txBox="1"/>
          <p:nvPr/>
        </p:nvSpPr>
        <p:spPr>
          <a:xfrm>
            <a:off x="3155569" y="2360229"/>
            <a:ext cx="4858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Proof by Resolution</a:t>
            </a:r>
          </a:p>
        </p:txBody>
      </p:sp>
    </p:spTree>
    <p:extLst>
      <p:ext uri="{BB962C8B-B14F-4D97-AF65-F5344CB8AC3E}">
        <p14:creationId xmlns:p14="http://schemas.microsoft.com/office/powerpoint/2010/main" val="2952515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D2B104-D3F7-4E7E-9E7E-BA59C410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730822"/>
              </p:ext>
            </p:extLst>
          </p:nvPr>
        </p:nvGraphicFramePr>
        <p:xfrm>
          <a:off x="1148582" y="1159725"/>
          <a:ext cx="4861932" cy="458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8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9CD8EA-9D05-4C0C-9EFC-8D89FB095E9B}"/>
              </a:ext>
            </a:extLst>
          </p:cNvPr>
          <p:cNvSpPr txBox="1"/>
          <p:nvPr/>
        </p:nvSpPr>
        <p:spPr>
          <a:xfrm>
            <a:off x="7561203" y="1120676"/>
            <a:ext cx="19068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  = Agent</a:t>
            </a:r>
          </a:p>
          <a:p>
            <a:r>
              <a:rPr lang="en-US" dirty="0"/>
              <a:t>B   = Breeze</a:t>
            </a:r>
          </a:p>
          <a:p>
            <a:r>
              <a:rPr lang="en-US" dirty="0"/>
              <a:t>G   = Glitter, Gold</a:t>
            </a:r>
          </a:p>
          <a:p>
            <a:r>
              <a:rPr lang="en-US" dirty="0"/>
              <a:t>OK = Safe square</a:t>
            </a:r>
          </a:p>
          <a:p>
            <a:r>
              <a:rPr lang="en-US" dirty="0"/>
              <a:t>P    = pit</a:t>
            </a:r>
          </a:p>
          <a:p>
            <a:r>
              <a:rPr lang="en-US" dirty="0"/>
              <a:t>S    = Stench</a:t>
            </a:r>
          </a:p>
          <a:p>
            <a:r>
              <a:rPr lang="en-US" dirty="0"/>
              <a:t>V    = Visited</a:t>
            </a:r>
          </a:p>
          <a:p>
            <a:r>
              <a:rPr lang="en-US" dirty="0"/>
              <a:t>W   = Wumpus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5535E-B47B-45A4-A966-64C56E5C457C}"/>
              </a:ext>
            </a:extLst>
          </p:cNvPr>
          <p:cNvSpPr/>
          <p:nvPr/>
        </p:nvSpPr>
        <p:spPr>
          <a:xfrm>
            <a:off x="7640838" y="1159725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7B7C89-0414-44D9-A8A0-72715116A343}"/>
              </a:ext>
            </a:extLst>
          </p:cNvPr>
          <p:cNvSpPr/>
          <p:nvPr/>
        </p:nvSpPr>
        <p:spPr>
          <a:xfrm>
            <a:off x="1666938" y="4989495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02A8-944A-4420-A9AC-8E7F01D723DE}"/>
              </a:ext>
            </a:extLst>
          </p:cNvPr>
          <p:cNvSpPr txBox="1"/>
          <p:nvPr/>
        </p:nvSpPr>
        <p:spPr>
          <a:xfrm>
            <a:off x="6198163" y="3626416"/>
            <a:ext cx="46360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is in [1, 1] which is a safe square, denoted an A and OK in [1, 1].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percept is [none, none, none, none, none] at [1, 1] that concludes that [1, 2] and [2, 1] are safe square (OK).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agent’s state of knowledge at this point.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21FF-8003-45B0-AB3D-2890845C91C3}"/>
              </a:ext>
            </a:extLst>
          </p:cNvPr>
          <p:cNvSpPr txBox="1"/>
          <p:nvPr/>
        </p:nvSpPr>
        <p:spPr>
          <a:xfrm>
            <a:off x="735980" y="523150"/>
            <a:ext cx="940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thru sensors: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Breeze, Glitter, Bump(wall), Scream(Wumpus is killed)]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FA5ED-F63B-4E90-AD1A-DB328BA1D4BF}"/>
              </a:ext>
            </a:extLst>
          </p:cNvPr>
          <p:cNvSpPr txBox="1"/>
          <p:nvPr/>
        </p:nvSpPr>
        <p:spPr>
          <a:xfrm>
            <a:off x="1148582" y="5965395"/>
            <a:ext cx="2333527" cy="36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Begins at [1, 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44B38E-A1FB-41F0-A15C-21AFED36D33B}"/>
              </a:ext>
            </a:extLst>
          </p:cNvPr>
          <p:cNvSpPr txBox="1"/>
          <p:nvPr/>
        </p:nvSpPr>
        <p:spPr>
          <a:xfrm>
            <a:off x="6090149" y="1134325"/>
            <a:ext cx="1382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7.3(a) The first step taken by the agent in the Wumpus world.</a:t>
            </a:r>
          </a:p>
        </p:txBody>
      </p:sp>
    </p:spTree>
    <p:extLst>
      <p:ext uri="{BB962C8B-B14F-4D97-AF65-F5344CB8AC3E}">
        <p14:creationId xmlns:p14="http://schemas.microsoft.com/office/powerpoint/2010/main" val="355462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D2B104-D3F7-4E7E-9E7E-BA59C410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53615"/>
              </p:ext>
            </p:extLst>
          </p:nvPr>
        </p:nvGraphicFramePr>
        <p:xfrm>
          <a:off x="1148582" y="1182255"/>
          <a:ext cx="4861932" cy="45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8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1123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9CD8EA-9D05-4C0C-9EFC-8D89FB095E9B}"/>
              </a:ext>
            </a:extLst>
          </p:cNvPr>
          <p:cNvSpPr txBox="1"/>
          <p:nvPr/>
        </p:nvSpPr>
        <p:spPr>
          <a:xfrm>
            <a:off x="7553543" y="1053804"/>
            <a:ext cx="19068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  = Agent</a:t>
            </a:r>
          </a:p>
          <a:p>
            <a:r>
              <a:rPr lang="en-US" dirty="0"/>
              <a:t>B   = Breeze</a:t>
            </a:r>
          </a:p>
          <a:p>
            <a:r>
              <a:rPr lang="en-US" dirty="0"/>
              <a:t>G   = Glitter, Gold</a:t>
            </a:r>
          </a:p>
          <a:p>
            <a:r>
              <a:rPr lang="en-US" dirty="0"/>
              <a:t>OK = Safe square</a:t>
            </a:r>
          </a:p>
          <a:p>
            <a:r>
              <a:rPr lang="en-US" dirty="0"/>
              <a:t>P    = pit</a:t>
            </a:r>
          </a:p>
          <a:p>
            <a:r>
              <a:rPr lang="en-US" dirty="0"/>
              <a:t>S    = Stench</a:t>
            </a:r>
          </a:p>
          <a:p>
            <a:r>
              <a:rPr lang="en-US" dirty="0"/>
              <a:t>V    = Visited</a:t>
            </a:r>
          </a:p>
          <a:p>
            <a:r>
              <a:rPr lang="en-US" dirty="0"/>
              <a:t>W   = Wumpus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5535E-B47B-45A4-A966-64C56E5C457C}"/>
              </a:ext>
            </a:extLst>
          </p:cNvPr>
          <p:cNvSpPr/>
          <p:nvPr/>
        </p:nvSpPr>
        <p:spPr>
          <a:xfrm>
            <a:off x="7640838" y="1159725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7B7C89-0414-44D9-A8A0-72715116A343}"/>
              </a:ext>
            </a:extLst>
          </p:cNvPr>
          <p:cNvSpPr/>
          <p:nvPr/>
        </p:nvSpPr>
        <p:spPr>
          <a:xfrm>
            <a:off x="2821083" y="4838490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02A8-944A-4420-A9AC-8E7F01D723DE}"/>
              </a:ext>
            </a:extLst>
          </p:cNvPr>
          <p:cNvSpPr txBox="1"/>
          <p:nvPr/>
        </p:nvSpPr>
        <p:spPr>
          <a:xfrm>
            <a:off x="6188926" y="3429000"/>
            <a:ext cx="46360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percept concluded that [1, 2] and [2, 1] are safe square (OK).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will move only into a square that it know to be OK.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decides to move forward to [2,1].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move, the agent perceives the percept [none, Breeze, none, none, none] at [2, 1], so there must be a possible pit in the neighboring squares [2, 2] or [3, 1] or both, but not [1. 1].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 now knows only [1, 2] OK.  So agent turn back to [1, 1] and proceed to [1, 2].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21FF-8003-45B0-AB3D-2890845C91C3}"/>
              </a:ext>
            </a:extLst>
          </p:cNvPr>
          <p:cNvSpPr txBox="1"/>
          <p:nvPr/>
        </p:nvSpPr>
        <p:spPr>
          <a:xfrm>
            <a:off x="786160" y="378932"/>
            <a:ext cx="940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thru sensors: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Breeze, Glitter, Bump(wall), Scream(Wumpus is killed)]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09946A-65C6-465B-818C-8BAD02440986}"/>
              </a:ext>
            </a:extLst>
          </p:cNvPr>
          <p:cNvCxnSpPr/>
          <p:nvPr/>
        </p:nvCxnSpPr>
        <p:spPr>
          <a:xfrm>
            <a:off x="1921164" y="4962083"/>
            <a:ext cx="840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B8A034-5328-4893-874D-7D6E57A78BC2}"/>
              </a:ext>
            </a:extLst>
          </p:cNvPr>
          <p:cNvSpPr txBox="1"/>
          <p:nvPr/>
        </p:nvSpPr>
        <p:spPr>
          <a:xfrm>
            <a:off x="1148582" y="5965395"/>
            <a:ext cx="471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</a:t>
            </a:r>
            <a:r>
              <a:rPr lang="en-US" baseline="-25000" dirty="0"/>
              <a:t>1</a:t>
            </a:r>
            <a:r>
              <a:rPr lang="en-US" dirty="0"/>
              <a:t> : Proceeds from [1, 1] to [2, 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08893-435B-406B-8F30-4818EF87615C}"/>
              </a:ext>
            </a:extLst>
          </p:cNvPr>
          <p:cNvSpPr txBox="1"/>
          <p:nvPr/>
        </p:nvSpPr>
        <p:spPr>
          <a:xfrm>
            <a:off x="6077753" y="1053804"/>
            <a:ext cx="1394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7.3(b) After one move by  the agent in the Wumpus world.</a:t>
            </a:r>
          </a:p>
        </p:txBody>
      </p:sp>
    </p:spTree>
    <p:extLst>
      <p:ext uri="{BB962C8B-B14F-4D97-AF65-F5344CB8AC3E}">
        <p14:creationId xmlns:p14="http://schemas.microsoft.com/office/powerpoint/2010/main" val="77011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D2B104-D3F7-4E7E-9E7E-BA59C410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184244"/>
              </p:ext>
            </p:extLst>
          </p:nvPr>
        </p:nvGraphicFramePr>
        <p:xfrm>
          <a:off x="1154537" y="1159725"/>
          <a:ext cx="4861932" cy="45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8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1123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9CD8EA-9D05-4C0C-9EFC-8D89FB095E9B}"/>
              </a:ext>
            </a:extLst>
          </p:cNvPr>
          <p:cNvSpPr txBox="1"/>
          <p:nvPr/>
        </p:nvSpPr>
        <p:spPr>
          <a:xfrm>
            <a:off x="7553543" y="1053804"/>
            <a:ext cx="19068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  = Agent</a:t>
            </a:r>
          </a:p>
          <a:p>
            <a:r>
              <a:rPr lang="en-US" dirty="0"/>
              <a:t>B   = Breeze</a:t>
            </a:r>
          </a:p>
          <a:p>
            <a:r>
              <a:rPr lang="en-US" dirty="0"/>
              <a:t>G   = Glitter, Gold</a:t>
            </a:r>
          </a:p>
          <a:p>
            <a:r>
              <a:rPr lang="en-US" dirty="0"/>
              <a:t>OK = Safe square</a:t>
            </a:r>
          </a:p>
          <a:p>
            <a:r>
              <a:rPr lang="en-US" dirty="0"/>
              <a:t>P    = pit</a:t>
            </a:r>
          </a:p>
          <a:p>
            <a:r>
              <a:rPr lang="en-US" dirty="0"/>
              <a:t>S    = Stench</a:t>
            </a:r>
          </a:p>
          <a:p>
            <a:r>
              <a:rPr lang="en-US" dirty="0"/>
              <a:t>V    = Visited</a:t>
            </a:r>
          </a:p>
          <a:p>
            <a:r>
              <a:rPr lang="en-US" dirty="0"/>
              <a:t>W   = Wumpus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5535E-B47B-45A4-A966-64C56E5C457C}"/>
              </a:ext>
            </a:extLst>
          </p:cNvPr>
          <p:cNvSpPr/>
          <p:nvPr/>
        </p:nvSpPr>
        <p:spPr>
          <a:xfrm>
            <a:off x="7640838" y="1159725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7B7C89-0414-44D9-A8A0-72715116A343}"/>
              </a:ext>
            </a:extLst>
          </p:cNvPr>
          <p:cNvSpPr/>
          <p:nvPr/>
        </p:nvSpPr>
        <p:spPr>
          <a:xfrm>
            <a:off x="1663615" y="3619287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02A8-944A-4420-A9AC-8E7F01D723DE}"/>
              </a:ext>
            </a:extLst>
          </p:cNvPr>
          <p:cNvSpPr txBox="1"/>
          <p:nvPr/>
        </p:nvSpPr>
        <p:spPr>
          <a:xfrm>
            <a:off x="6108509" y="3429000"/>
            <a:ext cx="47165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turned back to [1, 1] and proceeded to [1, 2], the agent perceives the percept [Stench, none, none, none, none] at [1, 2].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will possible have a Wumpus in [1, 3] or [2, 2] or both. But, there was no Stench in [2, 1]. Hence Wumpus is in [1, 3] but not [2, 2].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must be no pit in [2, 2] since there is no breeze in [1, 2].  Furthermore, agent concludes pit in [3, 1], since Breeze in [2, 1] and no pit in [2, 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[2, 2] is a safe square (OK).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21FF-8003-45B0-AB3D-2890845C91C3}"/>
              </a:ext>
            </a:extLst>
          </p:cNvPr>
          <p:cNvSpPr txBox="1"/>
          <p:nvPr/>
        </p:nvSpPr>
        <p:spPr>
          <a:xfrm>
            <a:off x="786160" y="378932"/>
            <a:ext cx="940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thru sensors: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Breeze, Glitter, Bump(wall), Scream(Wumpus is killed)]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09946A-65C6-465B-818C-8BAD02440986}"/>
              </a:ext>
            </a:extLst>
          </p:cNvPr>
          <p:cNvCxnSpPr/>
          <p:nvPr/>
        </p:nvCxnSpPr>
        <p:spPr>
          <a:xfrm>
            <a:off x="1921164" y="4962083"/>
            <a:ext cx="840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3B6D6-070A-4ADF-803C-44C765AE63B0}"/>
              </a:ext>
            </a:extLst>
          </p:cNvPr>
          <p:cNvCxnSpPr/>
          <p:nvPr/>
        </p:nvCxnSpPr>
        <p:spPr>
          <a:xfrm flipH="1">
            <a:off x="1791855" y="5085676"/>
            <a:ext cx="9605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66BBC-55B1-403A-B459-EE025A4E6717}"/>
              </a:ext>
            </a:extLst>
          </p:cNvPr>
          <p:cNvCxnSpPr/>
          <p:nvPr/>
        </p:nvCxnSpPr>
        <p:spPr>
          <a:xfrm flipV="1">
            <a:off x="1791854" y="3925455"/>
            <a:ext cx="0" cy="11602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A030ED6-8D93-44A7-B13C-9E9C19FD3CA6}"/>
              </a:ext>
            </a:extLst>
          </p:cNvPr>
          <p:cNvSpPr txBox="1"/>
          <p:nvPr/>
        </p:nvSpPr>
        <p:spPr>
          <a:xfrm>
            <a:off x="1037746" y="5811954"/>
            <a:ext cx="471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</a:t>
            </a:r>
            <a:r>
              <a:rPr lang="en-US" baseline="-25000" dirty="0"/>
              <a:t>1</a:t>
            </a:r>
            <a:r>
              <a:rPr lang="en-US" dirty="0"/>
              <a:t> : Proceeds from [1, 1] to [2, 1].</a:t>
            </a:r>
          </a:p>
          <a:p>
            <a:r>
              <a:rPr lang="en-US" dirty="0"/>
              <a:t>Move</a:t>
            </a:r>
            <a:r>
              <a:rPr lang="en-US" baseline="-25000" dirty="0"/>
              <a:t>2</a:t>
            </a:r>
            <a:r>
              <a:rPr lang="en-US" dirty="0"/>
              <a:t> : Proceeds from [2, 1] to [1, 1].</a:t>
            </a:r>
          </a:p>
          <a:p>
            <a:r>
              <a:rPr lang="en-US" dirty="0"/>
              <a:t>Move</a:t>
            </a:r>
            <a:r>
              <a:rPr lang="en-US" baseline="-25000" dirty="0"/>
              <a:t>3</a:t>
            </a:r>
            <a:r>
              <a:rPr lang="en-US" dirty="0"/>
              <a:t> : Proceeds from [1, 1] to [1, 2].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028134-2EFC-4E58-8783-27B55A0944CF}"/>
              </a:ext>
            </a:extLst>
          </p:cNvPr>
          <p:cNvSpPr txBox="1"/>
          <p:nvPr/>
        </p:nvSpPr>
        <p:spPr>
          <a:xfrm>
            <a:off x="6096161" y="1053804"/>
            <a:ext cx="1377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7.4(a) After third move by  the agent in the Wumpus world.</a:t>
            </a:r>
          </a:p>
        </p:txBody>
      </p:sp>
    </p:spTree>
    <p:extLst>
      <p:ext uri="{BB962C8B-B14F-4D97-AF65-F5344CB8AC3E}">
        <p14:creationId xmlns:p14="http://schemas.microsoft.com/office/powerpoint/2010/main" val="27809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D2B104-D3F7-4E7E-9E7E-BA59C410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18218"/>
              </p:ext>
            </p:extLst>
          </p:nvPr>
        </p:nvGraphicFramePr>
        <p:xfrm>
          <a:off x="1120359" y="1167594"/>
          <a:ext cx="4861932" cy="45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8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1123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9CD8EA-9D05-4C0C-9EFC-8D89FB095E9B}"/>
              </a:ext>
            </a:extLst>
          </p:cNvPr>
          <p:cNvSpPr txBox="1"/>
          <p:nvPr/>
        </p:nvSpPr>
        <p:spPr>
          <a:xfrm>
            <a:off x="7553543" y="1053804"/>
            <a:ext cx="19068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  = Agent</a:t>
            </a:r>
          </a:p>
          <a:p>
            <a:r>
              <a:rPr lang="en-US" dirty="0"/>
              <a:t>B   = Breeze</a:t>
            </a:r>
          </a:p>
          <a:p>
            <a:r>
              <a:rPr lang="en-US" dirty="0"/>
              <a:t>G   = Glitter, Gold</a:t>
            </a:r>
          </a:p>
          <a:p>
            <a:r>
              <a:rPr lang="en-US" dirty="0"/>
              <a:t>OK = Safe square</a:t>
            </a:r>
          </a:p>
          <a:p>
            <a:r>
              <a:rPr lang="en-US" dirty="0"/>
              <a:t>P    = pit</a:t>
            </a:r>
          </a:p>
          <a:p>
            <a:r>
              <a:rPr lang="en-US" dirty="0"/>
              <a:t>S    = Stench</a:t>
            </a:r>
          </a:p>
          <a:p>
            <a:r>
              <a:rPr lang="en-US" dirty="0"/>
              <a:t>V    = Visited</a:t>
            </a:r>
          </a:p>
          <a:p>
            <a:r>
              <a:rPr lang="en-US" dirty="0"/>
              <a:t>W   = Wumpus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5535E-B47B-45A4-A966-64C56E5C457C}"/>
              </a:ext>
            </a:extLst>
          </p:cNvPr>
          <p:cNvSpPr/>
          <p:nvPr/>
        </p:nvSpPr>
        <p:spPr>
          <a:xfrm>
            <a:off x="7640838" y="1159725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7B7C89-0414-44D9-A8A0-72715116A343}"/>
              </a:ext>
            </a:extLst>
          </p:cNvPr>
          <p:cNvSpPr/>
          <p:nvPr/>
        </p:nvSpPr>
        <p:spPr>
          <a:xfrm>
            <a:off x="2827388" y="3730119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02A8-944A-4420-A9AC-8E7F01D723DE}"/>
              </a:ext>
            </a:extLst>
          </p:cNvPr>
          <p:cNvSpPr txBox="1"/>
          <p:nvPr/>
        </p:nvSpPr>
        <p:spPr>
          <a:xfrm>
            <a:off x="6048006" y="3429000"/>
            <a:ext cx="4777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proceeded to [2, 2], which is a OK square, the agent perceives the percept [none, none, none, none, none] at [2, 2].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infers that its neighboring squares [1, 2], [2, 3] and [3, 2] are safe squares (OK).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possible moves, either proceed to [2, 3] or [3, 2] but not back to [1, 2].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21FF-8003-45B0-AB3D-2890845C91C3}"/>
              </a:ext>
            </a:extLst>
          </p:cNvPr>
          <p:cNvSpPr txBox="1"/>
          <p:nvPr/>
        </p:nvSpPr>
        <p:spPr>
          <a:xfrm>
            <a:off x="786160" y="378932"/>
            <a:ext cx="940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thru sensors: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Breeze, Glitter, Bump(wall), Scream(Wumpus is killed)]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09946A-65C6-465B-818C-8BAD02440986}"/>
              </a:ext>
            </a:extLst>
          </p:cNvPr>
          <p:cNvCxnSpPr/>
          <p:nvPr/>
        </p:nvCxnSpPr>
        <p:spPr>
          <a:xfrm>
            <a:off x="1921164" y="4962083"/>
            <a:ext cx="840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3B6D6-070A-4ADF-803C-44C765AE63B0}"/>
              </a:ext>
            </a:extLst>
          </p:cNvPr>
          <p:cNvCxnSpPr/>
          <p:nvPr/>
        </p:nvCxnSpPr>
        <p:spPr>
          <a:xfrm flipH="1">
            <a:off x="1791855" y="5085676"/>
            <a:ext cx="9605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66BBC-55B1-403A-B459-EE025A4E6717}"/>
              </a:ext>
            </a:extLst>
          </p:cNvPr>
          <p:cNvCxnSpPr/>
          <p:nvPr/>
        </p:nvCxnSpPr>
        <p:spPr>
          <a:xfrm flipV="1">
            <a:off x="1773382" y="3925455"/>
            <a:ext cx="0" cy="11602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82E00-E9B8-48BD-8419-EAB7FD0B495A}"/>
              </a:ext>
            </a:extLst>
          </p:cNvPr>
          <p:cNvCxnSpPr>
            <a:cxnSpLocks/>
          </p:cNvCxnSpPr>
          <p:nvPr/>
        </p:nvCxnSpPr>
        <p:spPr>
          <a:xfrm>
            <a:off x="1791854" y="3925455"/>
            <a:ext cx="9698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B38CDD-085E-44D3-9EA5-136D2C803BAD}"/>
              </a:ext>
            </a:extLst>
          </p:cNvPr>
          <p:cNvSpPr txBox="1"/>
          <p:nvPr/>
        </p:nvSpPr>
        <p:spPr>
          <a:xfrm>
            <a:off x="1120359" y="5728216"/>
            <a:ext cx="4716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</a:t>
            </a:r>
            <a:r>
              <a:rPr lang="en-US" baseline="-25000" dirty="0"/>
              <a:t>1</a:t>
            </a:r>
            <a:r>
              <a:rPr lang="en-US" dirty="0"/>
              <a:t> : Proceeds from [1, 1] to [2, 1].</a:t>
            </a:r>
          </a:p>
          <a:p>
            <a:r>
              <a:rPr lang="en-US" dirty="0"/>
              <a:t>Move</a:t>
            </a:r>
            <a:r>
              <a:rPr lang="en-US" baseline="-25000" dirty="0"/>
              <a:t>2</a:t>
            </a:r>
            <a:r>
              <a:rPr lang="en-US" dirty="0"/>
              <a:t> : Proceeds from [2, 1] to [1, 1].</a:t>
            </a:r>
          </a:p>
          <a:p>
            <a:r>
              <a:rPr lang="en-US" dirty="0"/>
              <a:t>Move</a:t>
            </a:r>
            <a:r>
              <a:rPr lang="en-US" baseline="-25000" dirty="0"/>
              <a:t>3</a:t>
            </a:r>
            <a:r>
              <a:rPr lang="en-US" dirty="0"/>
              <a:t> : Proceeds from [1, 1] to [1, 2].</a:t>
            </a:r>
          </a:p>
          <a:p>
            <a:r>
              <a:rPr lang="en-US" dirty="0"/>
              <a:t>Move</a:t>
            </a:r>
            <a:r>
              <a:rPr lang="en-US" baseline="-25000" dirty="0"/>
              <a:t>4</a:t>
            </a:r>
            <a:r>
              <a:rPr lang="en-US" dirty="0"/>
              <a:t> : Proceeds from [1, 2] to [2, 2].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A29B9A-2545-4F88-8FFE-E472A5F4CB14}"/>
              </a:ext>
            </a:extLst>
          </p:cNvPr>
          <p:cNvSpPr txBox="1"/>
          <p:nvPr/>
        </p:nvSpPr>
        <p:spPr>
          <a:xfrm>
            <a:off x="6096161" y="1053804"/>
            <a:ext cx="1377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7.4(b) After fourth move by  the agent in the Wumpus world.</a:t>
            </a:r>
          </a:p>
        </p:txBody>
      </p:sp>
    </p:spTree>
    <p:extLst>
      <p:ext uri="{BB962C8B-B14F-4D97-AF65-F5344CB8AC3E}">
        <p14:creationId xmlns:p14="http://schemas.microsoft.com/office/powerpoint/2010/main" val="719868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D2B104-D3F7-4E7E-9E7E-BA59C410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09931"/>
              </p:ext>
            </p:extLst>
          </p:nvPr>
        </p:nvGraphicFramePr>
        <p:xfrm>
          <a:off x="1120359" y="1167594"/>
          <a:ext cx="4861932" cy="45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8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1123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9CD8EA-9D05-4C0C-9EFC-8D89FB095E9B}"/>
              </a:ext>
            </a:extLst>
          </p:cNvPr>
          <p:cNvSpPr txBox="1"/>
          <p:nvPr/>
        </p:nvSpPr>
        <p:spPr>
          <a:xfrm>
            <a:off x="7553543" y="1053804"/>
            <a:ext cx="19068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  = Agent</a:t>
            </a:r>
          </a:p>
          <a:p>
            <a:r>
              <a:rPr lang="en-US" dirty="0"/>
              <a:t>B   = Breeze</a:t>
            </a:r>
          </a:p>
          <a:p>
            <a:r>
              <a:rPr lang="en-US" dirty="0"/>
              <a:t>G   = Glitter, Gold</a:t>
            </a:r>
          </a:p>
          <a:p>
            <a:r>
              <a:rPr lang="en-US" dirty="0"/>
              <a:t>OK = Safe square</a:t>
            </a:r>
          </a:p>
          <a:p>
            <a:r>
              <a:rPr lang="en-US" dirty="0"/>
              <a:t>P    = pit</a:t>
            </a:r>
          </a:p>
          <a:p>
            <a:r>
              <a:rPr lang="en-US" dirty="0"/>
              <a:t>S    = Stench</a:t>
            </a:r>
          </a:p>
          <a:p>
            <a:r>
              <a:rPr lang="en-US" dirty="0"/>
              <a:t>V    = Visited</a:t>
            </a:r>
          </a:p>
          <a:p>
            <a:r>
              <a:rPr lang="en-US" dirty="0"/>
              <a:t>W   = Wumpus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5535E-B47B-45A4-A966-64C56E5C457C}"/>
              </a:ext>
            </a:extLst>
          </p:cNvPr>
          <p:cNvSpPr/>
          <p:nvPr/>
        </p:nvSpPr>
        <p:spPr>
          <a:xfrm>
            <a:off x="7640838" y="1159725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7B7C89-0414-44D9-A8A0-72715116A343}"/>
              </a:ext>
            </a:extLst>
          </p:cNvPr>
          <p:cNvSpPr/>
          <p:nvPr/>
        </p:nvSpPr>
        <p:spPr>
          <a:xfrm>
            <a:off x="3987263" y="3752157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02A8-944A-4420-A9AC-8E7F01D723DE}"/>
              </a:ext>
            </a:extLst>
          </p:cNvPr>
          <p:cNvSpPr txBox="1"/>
          <p:nvPr/>
        </p:nvSpPr>
        <p:spPr>
          <a:xfrm>
            <a:off x="6048006" y="3429000"/>
            <a:ext cx="4777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Agent proceed to [3, 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the agent perceives the percept [none, Breeze, none, none, none] at [3, 2].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infers that its neighboring squares [2, 2], [3, 3], [4, 2] and [3, 1] possibly have a pit and therefore, they are not safe squares.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[2, 2] is safe square, a pit is in [3, 1], a pit could be in [3, 3] or [4, 2]. Thus, [3, 1], and [3, 3] or [4, 2] are not safe square.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agent has to move back to [2. 2] and then move to another possible safe square, i.e., [2, 3]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21FF-8003-45B0-AB3D-2890845C91C3}"/>
              </a:ext>
            </a:extLst>
          </p:cNvPr>
          <p:cNvSpPr txBox="1"/>
          <p:nvPr/>
        </p:nvSpPr>
        <p:spPr>
          <a:xfrm>
            <a:off x="786160" y="378932"/>
            <a:ext cx="940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thru sensors: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Breeze, Glitter, Bump(wall), Scream(Wumpus is killed)]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09946A-65C6-465B-818C-8BAD02440986}"/>
              </a:ext>
            </a:extLst>
          </p:cNvPr>
          <p:cNvCxnSpPr/>
          <p:nvPr/>
        </p:nvCxnSpPr>
        <p:spPr>
          <a:xfrm>
            <a:off x="1921164" y="4962083"/>
            <a:ext cx="840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3B6D6-070A-4ADF-803C-44C765AE63B0}"/>
              </a:ext>
            </a:extLst>
          </p:cNvPr>
          <p:cNvCxnSpPr/>
          <p:nvPr/>
        </p:nvCxnSpPr>
        <p:spPr>
          <a:xfrm flipH="1">
            <a:off x="1791855" y="5085676"/>
            <a:ext cx="9605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66BBC-55B1-403A-B459-EE025A4E6717}"/>
              </a:ext>
            </a:extLst>
          </p:cNvPr>
          <p:cNvCxnSpPr/>
          <p:nvPr/>
        </p:nvCxnSpPr>
        <p:spPr>
          <a:xfrm flipV="1">
            <a:off x="1773382" y="3925455"/>
            <a:ext cx="0" cy="11602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82E00-E9B8-48BD-8419-EAB7FD0B495A}"/>
              </a:ext>
            </a:extLst>
          </p:cNvPr>
          <p:cNvCxnSpPr>
            <a:cxnSpLocks/>
          </p:cNvCxnSpPr>
          <p:nvPr/>
        </p:nvCxnSpPr>
        <p:spPr>
          <a:xfrm>
            <a:off x="1791854" y="3925455"/>
            <a:ext cx="9698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B38CDD-085E-44D3-9EA5-136D2C803BAD}"/>
              </a:ext>
            </a:extLst>
          </p:cNvPr>
          <p:cNvSpPr txBox="1"/>
          <p:nvPr/>
        </p:nvSpPr>
        <p:spPr>
          <a:xfrm>
            <a:off x="1095436" y="5783886"/>
            <a:ext cx="471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</a:t>
            </a:r>
            <a:r>
              <a:rPr lang="en-US" baseline="-25000" dirty="0"/>
              <a:t>4</a:t>
            </a:r>
            <a:r>
              <a:rPr lang="en-US" dirty="0"/>
              <a:t> : Proceeds from [1, 2] to [2, 2].</a:t>
            </a:r>
          </a:p>
          <a:p>
            <a:r>
              <a:rPr lang="en-US" dirty="0"/>
              <a:t>Move</a:t>
            </a:r>
            <a:r>
              <a:rPr lang="en-US" baseline="-25000" dirty="0"/>
              <a:t>5</a:t>
            </a:r>
            <a:r>
              <a:rPr lang="en-US" dirty="0"/>
              <a:t> : Proceeds from [2, 2] to [3, 2].</a:t>
            </a:r>
          </a:p>
          <a:p>
            <a:r>
              <a:rPr lang="en-US" dirty="0"/>
              <a:t>Move</a:t>
            </a:r>
            <a:r>
              <a:rPr lang="en-US" baseline="-25000" dirty="0"/>
              <a:t>6</a:t>
            </a:r>
            <a:r>
              <a:rPr lang="en-US" dirty="0"/>
              <a:t> : Proceeds from [3, 2] to [2, 2].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9755CD-C1E3-4B08-990B-3DEA94731720}"/>
              </a:ext>
            </a:extLst>
          </p:cNvPr>
          <p:cNvCxnSpPr>
            <a:cxnSpLocks/>
          </p:cNvCxnSpPr>
          <p:nvPr/>
        </p:nvCxnSpPr>
        <p:spPr>
          <a:xfrm>
            <a:off x="3017444" y="3852660"/>
            <a:ext cx="9698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4C02926-EBB1-49E7-8ED3-29D0740C1003}"/>
              </a:ext>
            </a:extLst>
          </p:cNvPr>
          <p:cNvSpPr txBox="1"/>
          <p:nvPr/>
        </p:nvSpPr>
        <p:spPr>
          <a:xfrm>
            <a:off x="6115430" y="1053804"/>
            <a:ext cx="13944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7.4(c) After fifth move by  the agent in the Wumpus world.</a:t>
            </a:r>
          </a:p>
        </p:txBody>
      </p:sp>
    </p:spTree>
    <p:extLst>
      <p:ext uri="{BB962C8B-B14F-4D97-AF65-F5344CB8AC3E}">
        <p14:creationId xmlns:p14="http://schemas.microsoft.com/office/powerpoint/2010/main" val="1974210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D2B104-D3F7-4E7E-9E7E-BA59C410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584058"/>
              </p:ext>
            </p:extLst>
          </p:nvPr>
        </p:nvGraphicFramePr>
        <p:xfrm>
          <a:off x="1120359" y="1167594"/>
          <a:ext cx="4861932" cy="45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8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1123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S, B, G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9CD8EA-9D05-4C0C-9EFC-8D89FB095E9B}"/>
              </a:ext>
            </a:extLst>
          </p:cNvPr>
          <p:cNvSpPr txBox="1"/>
          <p:nvPr/>
        </p:nvSpPr>
        <p:spPr>
          <a:xfrm>
            <a:off x="7553543" y="1053804"/>
            <a:ext cx="19068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  = Agent</a:t>
            </a:r>
          </a:p>
          <a:p>
            <a:r>
              <a:rPr lang="en-US" dirty="0"/>
              <a:t>B   = Breeze</a:t>
            </a:r>
          </a:p>
          <a:p>
            <a:r>
              <a:rPr lang="en-US" dirty="0"/>
              <a:t>G   = Glitter, Gold</a:t>
            </a:r>
          </a:p>
          <a:p>
            <a:r>
              <a:rPr lang="en-US" dirty="0"/>
              <a:t>OK = Safe square</a:t>
            </a:r>
          </a:p>
          <a:p>
            <a:r>
              <a:rPr lang="en-US" dirty="0"/>
              <a:t>P    = pit</a:t>
            </a:r>
          </a:p>
          <a:p>
            <a:r>
              <a:rPr lang="en-US" dirty="0"/>
              <a:t>S    = Stench</a:t>
            </a:r>
          </a:p>
          <a:p>
            <a:r>
              <a:rPr lang="en-US" dirty="0"/>
              <a:t>V    = Visited</a:t>
            </a:r>
          </a:p>
          <a:p>
            <a:r>
              <a:rPr lang="en-US" dirty="0"/>
              <a:t>W   = Wumpus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5535E-B47B-45A4-A966-64C56E5C457C}"/>
              </a:ext>
            </a:extLst>
          </p:cNvPr>
          <p:cNvSpPr/>
          <p:nvPr/>
        </p:nvSpPr>
        <p:spPr>
          <a:xfrm>
            <a:off x="7640838" y="1159725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7B7C89-0414-44D9-A8A0-72715116A343}"/>
              </a:ext>
            </a:extLst>
          </p:cNvPr>
          <p:cNvSpPr/>
          <p:nvPr/>
        </p:nvSpPr>
        <p:spPr>
          <a:xfrm>
            <a:off x="2843024" y="2560667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02A8-944A-4420-A9AC-8E7F01D723DE}"/>
              </a:ext>
            </a:extLst>
          </p:cNvPr>
          <p:cNvSpPr txBox="1"/>
          <p:nvPr/>
        </p:nvSpPr>
        <p:spPr>
          <a:xfrm>
            <a:off x="6048006" y="3429000"/>
            <a:ext cx="4777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there is Breeze in [3, 2], its neighboring squares [2, 2], [3, 3], [4, 2] and [3, 1] possibly have a pit and therefore, they are possibly not safe squares.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knows that [2, 3] is a safe square (OK), and moves back to the previously visited [2, 2] and then proceeds to [2, 3].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[2, 3], the agent perceives the percept [Stench, Breeze, Glitter, none, none].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finds the Gold.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Likewise, it can be done in a similar way to have the agent going back to [1, 1]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21FF-8003-45B0-AB3D-2890845C91C3}"/>
              </a:ext>
            </a:extLst>
          </p:cNvPr>
          <p:cNvSpPr txBox="1"/>
          <p:nvPr/>
        </p:nvSpPr>
        <p:spPr>
          <a:xfrm>
            <a:off x="786160" y="378932"/>
            <a:ext cx="940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thru sensors: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Breeze, Glitter, Bump(wall), Scream(Wumpus is killed)]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09946A-65C6-465B-818C-8BAD02440986}"/>
              </a:ext>
            </a:extLst>
          </p:cNvPr>
          <p:cNvCxnSpPr/>
          <p:nvPr/>
        </p:nvCxnSpPr>
        <p:spPr>
          <a:xfrm>
            <a:off x="1921164" y="4962083"/>
            <a:ext cx="840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3B6D6-070A-4ADF-803C-44C765AE63B0}"/>
              </a:ext>
            </a:extLst>
          </p:cNvPr>
          <p:cNvCxnSpPr/>
          <p:nvPr/>
        </p:nvCxnSpPr>
        <p:spPr>
          <a:xfrm flipH="1">
            <a:off x="1791855" y="5085676"/>
            <a:ext cx="9605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66BBC-55B1-403A-B459-EE025A4E6717}"/>
              </a:ext>
            </a:extLst>
          </p:cNvPr>
          <p:cNvCxnSpPr/>
          <p:nvPr/>
        </p:nvCxnSpPr>
        <p:spPr>
          <a:xfrm flipV="1">
            <a:off x="1773382" y="3925455"/>
            <a:ext cx="0" cy="11602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82E00-E9B8-48BD-8419-EAB7FD0B495A}"/>
              </a:ext>
            </a:extLst>
          </p:cNvPr>
          <p:cNvCxnSpPr>
            <a:cxnSpLocks/>
          </p:cNvCxnSpPr>
          <p:nvPr/>
        </p:nvCxnSpPr>
        <p:spPr>
          <a:xfrm>
            <a:off x="1791854" y="3925455"/>
            <a:ext cx="9698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B38CDD-085E-44D3-9EA5-136D2C803BAD}"/>
              </a:ext>
            </a:extLst>
          </p:cNvPr>
          <p:cNvSpPr txBox="1"/>
          <p:nvPr/>
        </p:nvSpPr>
        <p:spPr>
          <a:xfrm>
            <a:off x="1120359" y="5828719"/>
            <a:ext cx="4716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</a:t>
            </a:r>
            <a:r>
              <a:rPr lang="en-US" baseline="-25000" dirty="0"/>
              <a:t>5</a:t>
            </a:r>
            <a:r>
              <a:rPr lang="en-US" dirty="0"/>
              <a:t> : Proceeds from [2, 2] to [3, 2].</a:t>
            </a:r>
          </a:p>
          <a:p>
            <a:r>
              <a:rPr lang="en-US" dirty="0"/>
              <a:t>Move</a:t>
            </a:r>
            <a:r>
              <a:rPr lang="en-US" baseline="-25000" dirty="0"/>
              <a:t>6</a:t>
            </a:r>
            <a:r>
              <a:rPr lang="en-US" dirty="0"/>
              <a:t> : Proceeds from [3, 2] to [2, 2].</a:t>
            </a:r>
          </a:p>
          <a:p>
            <a:r>
              <a:rPr lang="en-US" dirty="0"/>
              <a:t>Move</a:t>
            </a:r>
            <a:r>
              <a:rPr lang="en-US" baseline="-25000" dirty="0"/>
              <a:t>7</a:t>
            </a:r>
            <a:r>
              <a:rPr lang="en-US" dirty="0"/>
              <a:t> : Proceeds from [2, 2] to [2, 3].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9755CD-C1E3-4B08-990B-3DEA94731720}"/>
              </a:ext>
            </a:extLst>
          </p:cNvPr>
          <p:cNvCxnSpPr>
            <a:cxnSpLocks/>
          </p:cNvCxnSpPr>
          <p:nvPr/>
        </p:nvCxnSpPr>
        <p:spPr>
          <a:xfrm>
            <a:off x="3017443" y="3945023"/>
            <a:ext cx="9698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2828BE-EF98-4268-B3DA-23F67C628EAF}"/>
              </a:ext>
            </a:extLst>
          </p:cNvPr>
          <p:cNvCxnSpPr/>
          <p:nvPr/>
        </p:nvCxnSpPr>
        <p:spPr>
          <a:xfrm flipH="1">
            <a:off x="2998322" y="3741785"/>
            <a:ext cx="9605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E70D68-2882-464C-9951-62484CD585BE}"/>
              </a:ext>
            </a:extLst>
          </p:cNvPr>
          <p:cNvCxnSpPr>
            <a:cxnSpLocks/>
          </p:cNvCxnSpPr>
          <p:nvPr/>
        </p:nvCxnSpPr>
        <p:spPr>
          <a:xfrm flipV="1">
            <a:off x="2956760" y="2776620"/>
            <a:ext cx="0" cy="93639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6B5C98-C027-413D-A227-D2EDCD0316A4}"/>
              </a:ext>
            </a:extLst>
          </p:cNvPr>
          <p:cNvSpPr txBox="1"/>
          <p:nvPr/>
        </p:nvSpPr>
        <p:spPr>
          <a:xfrm>
            <a:off x="6115430" y="1053804"/>
            <a:ext cx="1394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7.4(d) After seventh move by  the agent in the Wumpus world.</a:t>
            </a:r>
          </a:p>
        </p:txBody>
      </p:sp>
    </p:spTree>
    <p:extLst>
      <p:ext uri="{BB962C8B-B14F-4D97-AF65-F5344CB8AC3E}">
        <p14:creationId xmlns:p14="http://schemas.microsoft.com/office/powerpoint/2010/main" val="1910773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ED2B104-D3F7-4E7E-9E7E-BA59C4100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629699"/>
              </p:ext>
            </p:extLst>
          </p:nvPr>
        </p:nvGraphicFramePr>
        <p:xfrm>
          <a:off x="1120359" y="1167594"/>
          <a:ext cx="4861932" cy="45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48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112325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S, B, G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14578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69CD8EA-9D05-4C0C-9EFC-8D89FB095E9B}"/>
              </a:ext>
            </a:extLst>
          </p:cNvPr>
          <p:cNvSpPr txBox="1"/>
          <p:nvPr/>
        </p:nvSpPr>
        <p:spPr>
          <a:xfrm>
            <a:off x="7765977" y="1053804"/>
            <a:ext cx="190685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   = Agent</a:t>
            </a:r>
          </a:p>
          <a:p>
            <a:r>
              <a:rPr lang="en-US" dirty="0"/>
              <a:t>B   = Breeze</a:t>
            </a:r>
          </a:p>
          <a:p>
            <a:r>
              <a:rPr lang="en-US" dirty="0"/>
              <a:t>G   = Glitter, Gold</a:t>
            </a:r>
          </a:p>
          <a:p>
            <a:r>
              <a:rPr lang="en-US" dirty="0"/>
              <a:t>OK = Safe square</a:t>
            </a:r>
          </a:p>
          <a:p>
            <a:r>
              <a:rPr lang="en-US" dirty="0"/>
              <a:t>P    = pit</a:t>
            </a:r>
          </a:p>
          <a:p>
            <a:r>
              <a:rPr lang="en-US" dirty="0"/>
              <a:t>S    = Stench</a:t>
            </a:r>
          </a:p>
          <a:p>
            <a:r>
              <a:rPr lang="en-US" dirty="0"/>
              <a:t>V    = Visited</a:t>
            </a:r>
          </a:p>
          <a:p>
            <a:r>
              <a:rPr lang="en-US" dirty="0"/>
              <a:t>W   = Wumpus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4C5535E-B47B-45A4-A966-64C56E5C457C}"/>
              </a:ext>
            </a:extLst>
          </p:cNvPr>
          <p:cNvSpPr/>
          <p:nvPr/>
        </p:nvSpPr>
        <p:spPr>
          <a:xfrm>
            <a:off x="7869382" y="1094667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7B7C89-0414-44D9-A8A0-72715116A343}"/>
              </a:ext>
            </a:extLst>
          </p:cNvPr>
          <p:cNvSpPr/>
          <p:nvPr/>
        </p:nvSpPr>
        <p:spPr>
          <a:xfrm>
            <a:off x="2843024" y="2560667"/>
            <a:ext cx="256479" cy="24718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7202A8-944A-4420-A9AC-8E7F01D723DE}"/>
              </a:ext>
            </a:extLst>
          </p:cNvPr>
          <p:cNvSpPr txBox="1"/>
          <p:nvPr/>
        </p:nvSpPr>
        <p:spPr>
          <a:xfrm>
            <a:off x="6048006" y="3429000"/>
            <a:ext cx="4777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[2, 2] agent proceeds directly to [2, 3] instead of  [3, 2] is a possibility.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precept [none, none, none, none, none] in [2, 2], its neighboring [2, 3], [3, 2] , [2, 1] and [1, 2] are safe squares (OK).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proceeds to [2, 3] which is a safe square (OK),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[2, 3], the agent perceives the percept [Stench, Breeze, Glitter, none, none].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agent finds the Gold.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Likewise, it can be done in a similar way to have the agent going back to [1, 1]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E21FF-8003-45B0-AB3D-2890845C91C3}"/>
              </a:ext>
            </a:extLst>
          </p:cNvPr>
          <p:cNvSpPr txBox="1"/>
          <p:nvPr/>
        </p:nvSpPr>
        <p:spPr>
          <a:xfrm>
            <a:off x="786160" y="378932"/>
            <a:ext cx="9400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Percept thru sensors: [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Breeze, Glitter, Bump(wall), Scream(Wumpus is killed)]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609946A-65C6-465B-818C-8BAD02440986}"/>
              </a:ext>
            </a:extLst>
          </p:cNvPr>
          <p:cNvCxnSpPr/>
          <p:nvPr/>
        </p:nvCxnSpPr>
        <p:spPr>
          <a:xfrm>
            <a:off x="1921164" y="4962083"/>
            <a:ext cx="8405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5A3B6D6-070A-4ADF-803C-44C765AE63B0}"/>
              </a:ext>
            </a:extLst>
          </p:cNvPr>
          <p:cNvCxnSpPr/>
          <p:nvPr/>
        </p:nvCxnSpPr>
        <p:spPr>
          <a:xfrm flipH="1">
            <a:off x="1791855" y="5085676"/>
            <a:ext cx="96058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966BBC-55B1-403A-B459-EE025A4E6717}"/>
              </a:ext>
            </a:extLst>
          </p:cNvPr>
          <p:cNvCxnSpPr/>
          <p:nvPr/>
        </p:nvCxnSpPr>
        <p:spPr>
          <a:xfrm flipV="1">
            <a:off x="1773382" y="3925455"/>
            <a:ext cx="0" cy="11602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B82E00-E9B8-48BD-8419-EAB7FD0B495A}"/>
              </a:ext>
            </a:extLst>
          </p:cNvPr>
          <p:cNvCxnSpPr>
            <a:cxnSpLocks/>
          </p:cNvCxnSpPr>
          <p:nvPr/>
        </p:nvCxnSpPr>
        <p:spPr>
          <a:xfrm>
            <a:off x="1791854" y="3925455"/>
            <a:ext cx="96981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4B38CDD-085E-44D3-9EA5-136D2C803BAD}"/>
              </a:ext>
            </a:extLst>
          </p:cNvPr>
          <p:cNvSpPr txBox="1"/>
          <p:nvPr/>
        </p:nvSpPr>
        <p:spPr>
          <a:xfrm>
            <a:off x="1120359" y="5828719"/>
            <a:ext cx="4716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</a:t>
            </a:r>
            <a:r>
              <a:rPr lang="en-US" baseline="-25000" dirty="0"/>
              <a:t>4</a:t>
            </a:r>
            <a:r>
              <a:rPr lang="en-US" dirty="0"/>
              <a:t> : Proceeds from [1, 2] to [2, 2].</a:t>
            </a:r>
          </a:p>
          <a:p>
            <a:r>
              <a:rPr lang="en-US" dirty="0"/>
              <a:t>Move</a:t>
            </a:r>
            <a:r>
              <a:rPr lang="en-US" baseline="-25000" dirty="0"/>
              <a:t>5</a:t>
            </a:r>
            <a:r>
              <a:rPr lang="en-US" dirty="0"/>
              <a:t> : Proceeds from [2, 2] to [2, 3].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4E70D68-2882-464C-9951-62484CD585BE}"/>
              </a:ext>
            </a:extLst>
          </p:cNvPr>
          <p:cNvCxnSpPr>
            <a:cxnSpLocks/>
          </p:cNvCxnSpPr>
          <p:nvPr/>
        </p:nvCxnSpPr>
        <p:spPr>
          <a:xfrm flipV="1">
            <a:off x="2956760" y="2776620"/>
            <a:ext cx="0" cy="93639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6B5C98-C027-413D-A227-D2EDCD0316A4}"/>
              </a:ext>
            </a:extLst>
          </p:cNvPr>
          <p:cNvSpPr txBox="1"/>
          <p:nvPr/>
        </p:nvSpPr>
        <p:spPr>
          <a:xfrm>
            <a:off x="6096027" y="1158356"/>
            <a:ext cx="1467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7.4(b’) After seventh move by  the agent in the Wumpus world.</a:t>
            </a:r>
          </a:p>
        </p:txBody>
      </p:sp>
    </p:spTree>
    <p:extLst>
      <p:ext uri="{BB962C8B-B14F-4D97-AF65-F5344CB8AC3E}">
        <p14:creationId xmlns:p14="http://schemas.microsoft.com/office/powerpoint/2010/main" val="2407077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29B92-17CB-4D76-8EA0-FED988F8A0D1}"/>
              </a:ext>
            </a:extLst>
          </p:cNvPr>
          <p:cNvSpPr txBox="1"/>
          <p:nvPr/>
        </p:nvSpPr>
        <p:spPr>
          <a:xfrm>
            <a:off x="1006763" y="351223"/>
            <a:ext cx="86267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Resolution Rule in the 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/>
              <p:nvPr/>
            </p:nvSpPr>
            <p:spPr>
              <a:xfrm>
                <a:off x="1006764" y="1000653"/>
                <a:ext cx="8626763" cy="575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consider the steps leading up to Figure 7.4(a): the agent returns from [2, 1] to [1, 1] and then goes to [1, 2] where it perceives a stench, but no breeze.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initial knowledge base </a:t>
                </a:r>
                <a:r>
                  <a:rPr 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consists of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sz="24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add the following facts to the </a:t>
                </a:r>
                <a:r>
                  <a:rPr 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we derive the absence of pits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[1, 2] and [2, 1],</a:t>
                </a:r>
              </a:p>
              <a:p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(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4" y="1000653"/>
                <a:ext cx="8626763" cy="5755422"/>
              </a:xfrm>
              <a:prstGeom prst="rect">
                <a:avLst/>
              </a:prstGeom>
              <a:blipFill>
                <a:blip r:embed="rId2"/>
                <a:stretch>
                  <a:fillRect l="-1060" b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7EE3852-0544-41CC-8565-BA0047056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558482"/>
              </p:ext>
            </p:extLst>
          </p:nvPr>
        </p:nvGraphicFramePr>
        <p:xfrm>
          <a:off x="6687127" y="2680632"/>
          <a:ext cx="4017820" cy="40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7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953656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94330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96222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FAD95A1-7DF2-43DC-B88B-B7A224D78185}"/>
              </a:ext>
            </a:extLst>
          </p:cNvPr>
          <p:cNvSpPr/>
          <p:nvPr/>
        </p:nvSpPr>
        <p:spPr>
          <a:xfrm>
            <a:off x="9966036" y="1076278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E8BB99-A802-4332-B49A-B1410658D1E4}"/>
              </a:ext>
            </a:extLst>
          </p:cNvPr>
          <p:cNvSpPr/>
          <p:nvPr/>
        </p:nvSpPr>
        <p:spPr>
          <a:xfrm>
            <a:off x="7116618" y="4904750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22427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4158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29B92-17CB-4D76-8EA0-FED988F8A0D1}"/>
              </a:ext>
            </a:extLst>
          </p:cNvPr>
          <p:cNvSpPr txBox="1"/>
          <p:nvPr/>
        </p:nvSpPr>
        <p:spPr>
          <a:xfrm>
            <a:off x="1006763" y="231151"/>
            <a:ext cx="86267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Resolution Rule in the 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/>
              <p:nvPr/>
            </p:nvSpPr>
            <p:spPr>
              <a:xfrm>
                <a:off x="1006762" y="733246"/>
                <a:ext cx="8626763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consider the steps leading up to Figure 7.4(a): the agent returns from [2, 1] to [1, 1] and then goes to [1, 2] where it perceives a stench, but no breeze.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the absence of pits in [2, 2] and [1, 3] (i.e.,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{ 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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}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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),  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,2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	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2" y="733246"/>
                <a:ext cx="8626763" cy="6124754"/>
              </a:xfrm>
              <a:prstGeom prst="rect">
                <a:avLst/>
              </a:prstGeom>
              <a:blipFill>
                <a:blip r:embed="rId2"/>
                <a:stretch>
                  <a:fillRect l="-1060" t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7EE3852-0544-41CC-8565-BA004705649E}"/>
              </a:ext>
            </a:extLst>
          </p:cNvPr>
          <p:cNvGraphicFramePr>
            <a:graphicFrameLocks noGrp="1"/>
          </p:cNvGraphicFramePr>
          <p:nvPr/>
        </p:nvGraphicFramePr>
        <p:xfrm>
          <a:off x="6687127" y="2680632"/>
          <a:ext cx="4017820" cy="40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7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953656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94330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96222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FAD95A1-7DF2-43DC-B88B-B7A224D78185}"/>
              </a:ext>
            </a:extLst>
          </p:cNvPr>
          <p:cNvSpPr/>
          <p:nvPr/>
        </p:nvSpPr>
        <p:spPr>
          <a:xfrm>
            <a:off x="9966036" y="1076278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E8BB99-A802-4332-B49A-B1410658D1E4}"/>
              </a:ext>
            </a:extLst>
          </p:cNvPr>
          <p:cNvSpPr/>
          <p:nvPr/>
        </p:nvSpPr>
        <p:spPr>
          <a:xfrm>
            <a:off x="7116618" y="4904750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26152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29B92-17CB-4D76-8EA0-FED988F8A0D1}"/>
              </a:ext>
            </a:extLst>
          </p:cNvPr>
          <p:cNvSpPr txBox="1"/>
          <p:nvPr/>
        </p:nvSpPr>
        <p:spPr>
          <a:xfrm>
            <a:off x="1006763" y="231151"/>
            <a:ext cx="86267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Inference Rule in the 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/>
              <p:nvPr/>
            </p:nvSpPr>
            <p:spPr>
              <a:xfrm>
                <a:off x="1006763" y="820302"/>
                <a:ext cx="8626763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consider the steps leading up to Figure 7.4(a): the agent returns from [2, 1] to [1, 1] and then goes to [1, 2] where it perceives a stench, but no breeze.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the absence of pits in [2, 2] and [1, 3] (i.e.,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(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</a:p>
              <a:p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By  Modus Ponens with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en-US" sz="2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2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  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2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endParaRPr lang="en-US" sz="22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with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1,3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820302"/>
                <a:ext cx="8626763" cy="5847755"/>
              </a:xfrm>
              <a:prstGeom prst="rect">
                <a:avLst/>
              </a:prstGeom>
              <a:blipFill>
                <a:blip r:embed="rId2"/>
                <a:stretch>
                  <a:fillRect l="-919" t="-730" b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7EE3852-0544-41CC-8565-BA004705649E}"/>
              </a:ext>
            </a:extLst>
          </p:cNvPr>
          <p:cNvGraphicFramePr>
            <a:graphicFrameLocks noGrp="1"/>
          </p:cNvGraphicFramePr>
          <p:nvPr/>
        </p:nvGraphicFramePr>
        <p:xfrm>
          <a:off x="6687127" y="2680632"/>
          <a:ext cx="4017820" cy="40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7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953656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94330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96222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FAD95A1-7DF2-43DC-B88B-B7A224D78185}"/>
              </a:ext>
            </a:extLst>
          </p:cNvPr>
          <p:cNvSpPr/>
          <p:nvPr/>
        </p:nvSpPr>
        <p:spPr>
          <a:xfrm>
            <a:off x="9966036" y="1076278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E8BB99-A802-4332-B49A-B1410658D1E4}"/>
              </a:ext>
            </a:extLst>
          </p:cNvPr>
          <p:cNvSpPr/>
          <p:nvPr/>
        </p:nvSpPr>
        <p:spPr>
          <a:xfrm>
            <a:off x="7116618" y="4904750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AB268C-A69A-46CE-917D-69E5C8314D0E}"/>
              </a:ext>
            </a:extLst>
          </p:cNvPr>
          <p:cNvSpPr txBox="1"/>
          <p:nvPr/>
        </p:nvSpPr>
        <p:spPr>
          <a:xfrm>
            <a:off x="387927" y="637309"/>
            <a:ext cx="61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794840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29B92-17CB-4D76-8EA0-FED988F8A0D1}"/>
              </a:ext>
            </a:extLst>
          </p:cNvPr>
          <p:cNvSpPr txBox="1"/>
          <p:nvPr/>
        </p:nvSpPr>
        <p:spPr>
          <a:xfrm>
            <a:off x="1006763" y="231151"/>
            <a:ext cx="86267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Inference Rule in the 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/>
              <p:nvPr/>
            </p:nvSpPr>
            <p:spPr>
              <a:xfrm>
                <a:off x="1006762" y="1078749"/>
                <a:ext cx="8626763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consider the steps leading up to Figure 7.4(a): the agent returns from [2, 1] to [1, 1] and then goes to [1, 2] where it perceives a stench, but no breeze.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the fact there is a pit in [1, 1], [2, 2], or [3, 1] -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 </a:t>
                </a: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)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/>
                  <a:t> 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by Modus Ponens</a:t>
                </a:r>
              </a:p>
              <a:p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     </a:t>
                </a:r>
                <a:r>
                  <a:rPr lang="en-US" alt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sz="2400" u="sng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solidFill>
                    <a:srgbClr val="4B21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2" y="1078749"/>
                <a:ext cx="8626763" cy="4893647"/>
              </a:xfrm>
              <a:prstGeom prst="rect">
                <a:avLst/>
              </a:prstGeom>
              <a:blipFill>
                <a:blip r:embed="rId2"/>
                <a:stretch>
                  <a:fillRect l="-1060" t="-996" r="-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7EE3852-0544-41CC-8565-BA004705649E}"/>
              </a:ext>
            </a:extLst>
          </p:cNvPr>
          <p:cNvGraphicFramePr>
            <a:graphicFrameLocks noGrp="1"/>
          </p:cNvGraphicFramePr>
          <p:nvPr/>
        </p:nvGraphicFramePr>
        <p:xfrm>
          <a:off x="6687127" y="2680632"/>
          <a:ext cx="4017820" cy="40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7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953656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94330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96222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FAD95A1-7DF2-43DC-B88B-B7A224D78185}"/>
              </a:ext>
            </a:extLst>
          </p:cNvPr>
          <p:cNvSpPr/>
          <p:nvPr/>
        </p:nvSpPr>
        <p:spPr>
          <a:xfrm>
            <a:off x="9966036" y="1076278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E8BB99-A802-4332-B49A-B1410658D1E4}"/>
              </a:ext>
            </a:extLst>
          </p:cNvPr>
          <p:cNvSpPr/>
          <p:nvPr/>
        </p:nvSpPr>
        <p:spPr>
          <a:xfrm>
            <a:off x="7116618" y="4904750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9200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29B92-17CB-4D76-8EA0-FED988F8A0D1}"/>
              </a:ext>
            </a:extLst>
          </p:cNvPr>
          <p:cNvSpPr txBox="1"/>
          <p:nvPr/>
        </p:nvSpPr>
        <p:spPr>
          <a:xfrm>
            <a:off x="1006763" y="231151"/>
            <a:ext cx="862676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Resolution Rule in the Wumpus World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/>
              <p:nvPr/>
            </p:nvSpPr>
            <p:spPr>
              <a:xfrm>
                <a:off x="1006763" y="1010245"/>
                <a:ext cx="8626763" cy="5847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consider the steps leading up to Figure 7.4(a): the agent returns from [2, 1] to [1, 1] and then goes to [1, 2] where it perceives a stench, but no breeze.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the fact there is a pit in [1, 1], [2, 2], or [3, 1] -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 </a:t>
                </a: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the resolution rule:</a:t>
                </a: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the literal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literal</a:t>
                </a: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give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b="1" dirty="0">
                    <a:solidFill>
                      <a:srgbClr val="4B21FD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resolvent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(there is a pit in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or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the literal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literal</a:t>
                </a:r>
              </a:p>
              <a:p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give 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resolvent</a:t>
                </a:r>
              </a:p>
              <a:p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2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endParaRPr lang="en-US" sz="2200" dirty="0">
                  <a:solidFill>
                    <a:srgbClr val="00000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(i.e., the is a pit in [1, 1] or [3, 1] and it is not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[1, 1] then it is in [3, 1]).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last two inference steps are </a:t>
                </a:r>
                <a:r>
                  <a:rPr lang="en-US" sz="2200" b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resolution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 rules.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411A7-D83D-4247-8990-2DD502B9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63" y="1010245"/>
                <a:ext cx="8626763" cy="5847755"/>
              </a:xfrm>
              <a:prstGeom prst="rect">
                <a:avLst/>
              </a:prstGeom>
              <a:blipFill>
                <a:blip r:embed="rId2"/>
                <a:stretch>
                  <a:fillRect l="-919" t="-730" b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C7EE3852-0544-41CC-8565-BA004705649E}"/>
              </a:ext>
            </a:extLst>
          </p:cNvPr>
          <p:cNvGraphicFramePr>
            <a:graphicFrameLocks noGrp="1"/>
          </p:cNvGraphicFramePr>
          <p:nvPr/>
        </p:nvGraphicFramePr>
        <p:xfrm>
          <a:off x="6687127" y="2680632"/>
          <a:ext cx="4017820" cy="406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73">
                  <a:extLst>
                    <a:ext uri="{9D8B030D-6E8A-4147-A177-3AD203B41FA5}">
                      <a16:colId xmlns:a16="http://schemas.microsoft.com/office/drawing/2014/main" val="2480634916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040882509"/>
                    </a:ext>
                  </a:extLst>
                </a:gridCol>
                <a:gridCol w="953656">
                  <a:extLst>
                    <a:ext uri="{9D8B030D-6E8A-4147-A177-3AD203B41FA5}">
                      <a16:colId xmlns:a16="http://schemas.microsoft.com/office/drawing/2014/main" val="1799228935"/>
                    </a:ext>
                  </a:extLst>
                </a:gridCol>
                <a:gridCol w="1004455">
                  <a:extLst>
                    <a:ext uri="{9D8B030D-6E8A-4147-A177-3AD203B41FA5}">
                      <a16:colId xmlns:a16="http://schemas.microsoft.com/office/drawing/2014/main" val="1897865620"/>
                    </a:ext>
                  </a:extLst>
                </a:gridCol>
              </a:tblGrid>
              <a:tr h="94330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4(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256354"/>
                  </a:ext>
                </a:extLst>
              </a:tr>
              <a:tr h="96222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3 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dirty="0"/>
                        <a:t>W!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2, 3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S,B,G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3(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5661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2, 2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b="0" strike="dbl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P?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2(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87199"/>
                  </a:ext>
                </a:extLst>
              </a:tr>
              <a:tr h="101815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</a:t>
                      </a:r>
                    </a:p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                     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B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V 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 1(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290523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FAD95A1-7DF2-43DC-B88B-B7A224D78185}"/>
              </a:ext>
            </a:extLst>
          </p:cNvPr>
          <p:cNvSpPr/>
          <p:nvPr/>
        </p:nvSpPr>
        <p:spPr>
          <a:xfrm>
            <a:off x="9966036" y="1076278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E8BB99-A802-4332-B49A-B1410658D1E4}"/>
              </a:ext>
            </a:extLst>
          </p:cNvPr>
          <p:cNvSpPr/>
          <p:nvPr/>
        </p:nvSpPr>
        <p:spPr>
          <a:xfrm>
            <a:off x="7116618" y="4904750"/>
            <a:ext cx="221898" cy="23536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702455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EF07A7-4D4B-4CEC-AF43-0AD901BBFDEC}"/>
                  </a:ext>
                </a:extLst>
              </p:cNvPr>
              <p:cNvSpPr txBox="1"/>
              <p:nvPr/>
            </p:nvSpPr>
            <p:spPr>
              <a:xfrm>
                <a:off x="812799" y="255212"/>
                <a:ext cx="9051637" cy="2554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the fact there is a pit in [1, 1], [2, 2], or [3, 1] - </a:t>
                </a:r>
                <a:r>
                  <a:rPr lang="en-US" alt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0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0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 </a:t>
                </a:r>
              </a:p>
              <a:p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Apply the resolution rule: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the literal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literal 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give 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solidFill>
                      <a:srgbClr val="4B21FD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resolvent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(there is a pit in 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or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 the literal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literal 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P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give 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the resolvent</a:t>
                </a:r>
              </a:p>
              <a:p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α</a:t>
                </a:r>
                <a:r>
                  <a:rPr lang="en-US" altLang="en-US" sz="20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sz="20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(i.e., the is a pit in [1, 1] or [3, 1] and it is not  in [1, 1] then it is in [3, 1]).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last two inference steps are </a:t>
                </a:r>
                <a:r>
                  <a:rPr lang="en-US" sz="2000" b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 resolution 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nference rules.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EF07A7-4D4B-4CEC-AF43-0AD901BBF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9" y="255212"/>
                <a:ext cx="9051637" cy="2554545"/>
              </a:xfrm>
              <a:prstGeom prst="rect">
                <a:avLst/>
              </a:prstGeom>
              <a:blipFill>
                <a:blip r:embed="rId2"/>
                <a:stretch>
                  <a:fillRect l="-673" t="-1671" r="-606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8346DD1-3978-49A4-8520-21E58D980C9D}"/>
              </a:ext>
            </a:extLst>
          </p:cNvPr>
          <p:cNvSpPr txBox="1"/>
          <p:nvPr/>
        </p:nvSpPr>
        <p:spPr>
          <a:xfrm>
            <a:off x="1320817" y="3327458"/>
            <a:ext cx="136698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394DD-0476-4C12-A5AE-382E5FA5DD12}"/>
              </a:ext>
            </a:extLst>
          </p:cNvPr>
          <p:cNvSpPr txBox="1"/>
          <p:nvPr/>
        </p:nvSpPr>
        <p:spPr>
          <a:xfrm>
            <a:off x="2974126" y="3327458"/>
            <a:ext cx="23460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B3D45-4044-4AE2-BA61-B6AA060B4D63}"/>
              </a:ext>
            </a:extLst>
          </p:cNvPr>
          <p:cNvSpPr txBox="1"/>
          <p:nvPr/>
        </p:nvSpPr>
        <p:spPr>
          <a:xfrm>
            <a:off x="2262926" y="4274185"/>
            <a:ext cx="17918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1E6EF3-C455-4B3D-9186-4180FBEE4951}"/>
                  </a:ext>
                </a:extLst>
              </p:cNvPr>
              <p:cNvSpPr txBox="1"/>
              <p:nvPr/>
            </p:nvSpPr>
            <p:spPr>
              <a:xfrm>
                <a:off x="4414999" y="4274185"/>
                <a:ext cx="1293091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18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1800" baseline="-25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18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1E6EF3-C455-4B3D-9186-4180FBEE4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99" y="4274185"/>
                <a:ext cx="1293091" cy="369332"/>
              </a:xfrm>
              <a:prstGeom prst="rect">
                <a:avLst/>
              </a:prstGeom>
              <a:blipFill>
                <a:blip r:embed="rId3"/>
                <a:stretch>
                  <a:fillRect l="-3271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6B43418-53E2-4D15-8C89-7F3FCDA1836C}"/>
              </a:ext>
            </a:extLst>
          </p:cNvPr>
          <p:cNvSpPr txBox="1"/>
          <p:nvPr/>
        </p:nvSpPr>
        <p:spPr>
          <a:xfrm>
            <a:off x="3431326" y="5220912"/>
            <a:ext cx="129309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6887B1-3FF6-4493-AA68-AB9375DC2E71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2004308" y="3696790"/>
            <a:ext cx="1154545" cy="57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8EDB271-C21D-4559-9D35-CF31E8F8844F}"/>
              </a:ext>
            </a:extLst>
          </p:cNvPr>
          <p:cNvCxnSpPr>
            <a:stCxn id="7" idx="2"/>
            <a:endCxn id="8" idx="0"/>
          </p:cNvCxnSpPr>
          <p:nvPr/>
        </p:nvCxnSpPr>
        <p:spPr>
          <a:xfrm flipH="1">
            <a:off x="3158853" y="3696790"/>
            <a:ext cx="988291" cy="57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DC3EB52-79D9-4307-81FC-28B0798D2D30}"/>
              </a:ext>
            </a:extLst>
          </p:cNvPr>
          <p:cNvCxnSpPr>
            <a:stCxn id="8" idx="2"/>
            <a:endCxn id="11" idx="0"/>
          </p:cNvCxnSpPr>
          <p:nvPr/>
        </p:nvCxnSpPr>
        <p:spPr>
          <a:xfrm>
            <a:off x="3158853" y="4643517"/>
            <a:ext cx="919019" cy="57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954947-42D7-45F7-B9A3-1B254A9FEBE6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 flipH="1">
            <a:off x="4077872" y="4643517"/>
            <a:ext cx="983673" cy="577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D302B31-2556-4DDD-A94E-34A8C5E46430}"/>
              </a:ext>
            </a:extLst>
          </p:cNvPr>
          <p:cNvSpPr txBox="1"/>
          <p:nvPr/>
        </p:nvSpPr>
        <p:spPr>
          <a:xfrm>
            <a:off x="6045217" y="3039388"/>
            <a:ext cx="433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unit resolution inference rule: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0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a literal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literals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the unit resolution rule takes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 disjunction of literals) and a literal to produce a new clause.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literal can be viewed as a disjunction of one literal, and also known as a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clause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98583A-5A45-46B9-985E-5355CF8E3F20}"/>
              </a:ext>
            </a:extLst>
          </p:cNvPr>
          <p:cNvSpPr txBox="1"/>
          <p:nvPr/>
        </p:nvSpPr>
        <p:spPr>
          <a:xfrm>
            <a:off x="1152682" y="5899466"/>
            <a:ext cx="457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B21FD"/>
                </a:solidFill>
              </a:rPr>
              <a:t>The entailment of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dirty="0">
                <a:solidFill>
                  <a:srgbClr val="4B21FD"/>
                </a:solidFill>
              </a:rPr>
              <a:t> is from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>
                <a:solidFill>
                  <a:srgbClr val="4B21FD"/>
                </a:solidFill>
              </a:rPr>
              <a:t> and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>
                <a:solidFill>
                  <a:srgbClr val="4B21FD"/>
                </a:solidFill>
              </a:rPr>
              <a:t> , for which both are true. Thus 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4B21FD"/>
                </a:solidFill>
              </a:rPr>
              <a:t>is true.</a:t>
            </a:r>
          </a:p>
        </p:txBody>
      </p:sp>
    </p:spTree>
    <p:extLst>
      <p:ext uri="{BB962C8B-B14F-4D97-AF65-F5344CB8AC3E}">
        <p14:creationId xmlns:p14="http://schemas.microsoft.com/office/powerpoint/2010/main" val="3681089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022A4-F2B9-43C7-9F81-51BF61250760}"/>
              </a:ext>
            </a:extLst>
          </p:cNvPr>
          <p:cNvSpPr txBox="1"/>
          <p:nvPr/>
        </p:nvSpPr>
        <p:spPr>
          <a:xfrm>
            <a:off x="1348509" y="759055"/>
            <a:ext cx="8552873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inference rule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generalized by the unit resolution.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0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b="1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∨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literals,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literals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resolution takes two clauses to produce a new clause containing all the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literals of the two original clauses except the two complementary literals,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   B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					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clause should contain only one copy of each literal. The removal of multiple copies of literal is called </a:t>
            </a:r>
            <a:r>
              <a:rPr lang="en-US" altLang="ja-JP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factoring</a:t>
            </a:r>
            <a:r>
              <a:rPr lang="en-US" altLang="ja-JP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examples are as follows: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B),  (A ∨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B)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	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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    B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en-US" altLang="ja-JP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A							  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strike="dblStrik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strike="dblStrik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strike="dblStrike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A93E8D-3029-4CFD-A7F6-C14B85CE3A77}"/>
              </a:ext>
            </a:extLst>
          </p:cNvPr>
          <p:cNvCxnSpPr/>
          <p:nvPr/>
        </p:nvCxnSpPr>
        <p:spPr>
          <a:xfrm>
            <a:off x="1948873" y="4341091"/>
            <a:ext cx="35375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FB481AB0-0289-403B-8B8F-774BB3DE0735}"/>
              </a:ext>
            </a:extLst>
          </p:cNvPr>
          <p:cNvSpPr txBox="1">
            <a:spLocks noChangeArrowheads="1"/>
          </p:cNvSpPr>
          <p:nvPr/>
        </p:nvSpPr>
        <p:spPr>
          <a:xfrm>
            <a:off x="1071418" y="243500"/>
            <a:ext cx="4325772" cy="515555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Resolution Inference Rule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DA4565-E58A-4FA6-A191-46C86504986B}"/>
              </a:ext>
            </a:extLst>
          </p:cNvPr>
          <p:cNvCxnSpPr/>
          <p:nvPr/>
        </p:nvCxnSpPr>
        <p:spPr>
          <a:xfrm>
            <a:off x="5892687" y="4340641"/>
            <a:ext cx="35375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11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022A4-F2B9-43C7-9F81-51BF61250760}"/>
              </a:ext>
            </a:extLst>
          </p:cNvPr>
          <p:cNvSpPr txBox="1"/>
          <p:nvPr/>
        </p:nvSpPr>
        <p:spPr>
          <a:xfrm>
            <a:off x="1170934" y="1985690"/>
            <a:ext cx="8552873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rule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generalized by the unit resolution.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literals,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literals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 propositional logic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76978A-C1BC-4A26-B20D-D4899CFF9EB5}"/>
              </a:ext>
            </a:extLst>
          </p:cNvPr>
          <p:cNvSpPr txBox="1">
            <a:spLocks noChangeArrowheads="1"/>
          </p:cNvSpPr>
          <p:nvPr/>
        </p:nvSpPr>
        <p:spPr>
          <a:xfrm>
            <a:off x="1170934" y="721975"/>
            <a:ext cx="8407120" cy="515555"/>
          </a:xfrm>
          <a:prstGeom prst="rect">
            <a:avLst/>
          </a:prstGeom>
          <a:solidFill>
            <a:srgbClr val="FFFF00"/>
          </a:solidFill>
        </p:spPr>
        <p:txBody>
          <a:bodyPr>
            <a:normAutofit lnSpcReduction="100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Resolution Inference Rule: Sound and complete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2EF74B-9BBB-4D05-81E9-A778598834D9}"/>
              </a:ext>
            </a:extLst>
          </p:cNvPr>
          <p:cNvCxnSpPr/>
          <p:nvPr/>
        </p:nvCxnSpPr>
        <p:spPr>
          <a:xfrm>
            <a:off x="1973765" y="3345366"/>
            <a:ext cx="6947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56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022A4-F2B9-43C7-9F81-51BF61250760}"/>
              </a:ext>
            </a:extLst>
          </p:cNvPr>
          <p:cNvSpPr txBox="1"/>
          <p:nvPr/>
        </p:nvSpPr>
        <p:spPr>
          <a:xfrm>
            <a:off x="1209963" y="759055"/>
            <a:ext cx="8552873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full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rule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generalized by the unit resolution.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0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0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literals, and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literals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 is </a:t>
            </a:r>
            <a:r>
              <a:rPr lang="en-US" alt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propositional logic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ja-JP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soundness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resolution rule.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the literal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complementary to literal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other clause. If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true, then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false. And hence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true because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to be true. If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false, then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true because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given to be true.</a:t>
            </a:r>
            <a:endParaRPr lang="en-US" altLang="ja-JP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either true or false, so one of the other conclusion holds, exactly as the resolution rule states.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Soundness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resolution inference rule can be seen as follows: </a:t>
            </a:r>
          </a:p>
          <a:p>
            <a:pPr>
              <a:buFontTx/>
              <a:buNone/>
            </a:pP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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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j-1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j+1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676978A-C1BC-4A26-B20D-D4899CFF9EB5}"/>
              </a:ext>
            </a:extLst>
          </p:cNvPr>
          <p:cNvSpPr txBox="1">
            <a:spLocks noChangeArrowheads="1"/>
          </p:cNvSpPr>
          <p:nvPr/>
        </p:nvSpPr>
        <p:spPr>
          <a:xfrm>
            <a:off x="1071417" y="243500"/>
            <a:ext cx="7659988" cy="515555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Resolution Inference Rule: Sound and complete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754A5C-BE94-41EB-835F-620DA109A3D0}"/>
              </a:ext>
            </a:extLst>
          </p:cNvPr>
          <p:cNvCxnSpPr/>
          <p:nvPr/>
        </p:nvCxnSpPr>
        <p:spPr>
          <a:xfrm>
            <a:off x="1209963" y="6244683"/>
            <a:ext cx="82072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527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9022A4-F2B9-43C7-9F81-51BF61250760}"/>
                  </a:ext>
                </a:extLst>
              </p:cNvPr>
              <p:cNvSpPr txBox="1"/>
              <p:nvPr/>
            </p:nvSpPr>
            <p:spPr>
              <a:xfrm>
                <a:off x="1209963" y="1361221"/>
                <a:ext cx="8552873" cy="4478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full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rule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generalized by the unit resolution.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・・・ ∨ </a:t>
                </a:r>
                <a:r>
                  <a:rPr lang="en-US" sz="20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u="sng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ja-JP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ja-JP" sz="20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ja-JP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en-US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</a:t>
                </a:r>
                <a:r>
                  <a:rPr lang="en-US" altLang="ja-JP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ja-JP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ja-JP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000" u="sng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・・・ ∨ </a:t>
                </a:r>
                <a:r>
                  <a:rPr lang="en-US" altLang="ja-JP" sz="2000" i="1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000" u="sng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n-US" altLang="ja-JP" sz="2000" u="sng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spcAft>
                    <a:spcPts val="600"/>
                  </a:spcAft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・・・ ∨ 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:r>
                  <a:rPr lang="en-US" altLang="ja-JP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・・・ ∨ </a:t>
                </a:r>
                <a:r>
                  <a:rPr lang="en-US" altLang="ja-JP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0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ja-JP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ja-JP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ja-JP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literals, and 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ja-JP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complementary literals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is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sound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</a:t>
                </a:r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propositional logic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ja-JP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completeness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resolution rule: 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resolution rule forms the basis for a family of </a:t>
                </a:r>
                <a:r>
                  <a:rPr lang="en-US" altLang="ja-JP" sz="20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inference procedures. A resolution-based theorem prover can decide whether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⊨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sentences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propositional logic. 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9022A4-F2B9-43C7-9F81-51BF61250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63" y="1361221"/>
                <a:ext cx="8552873" cy="4478149"/>
              </a:xfrm>
              <a:prstGeom prst="rect">
                <a:avLst/>
              </a:prstGeom>
              <a:blipFill>
                <a:blip r:embed="rId2"/>
                <a:stretch>
                  <a:fillRect l="-712" t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4676978A-C1BC-4A26-B20D-D4899CFF9EB5}"/>
              </a:ext>
            </a:extLst>
          </p:cNvPr>
          <p:cNvSpPr txBox="1">
            <a:spLocks noChangeArrowheads="1"/>
          </p:cNvSpPr>
          <p:nvPr/>
        </p:nvSpPr>
        <p:spPr>
          <a:xfrm>
            <a:off x="1071417" y="243500"/>
            <a:ext cx="7659988" cy="515555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Resolution Inference Rule: Sound and complete</a:t>
            </a:r>
          </a:p>
        </p:txBody>
      </p:sp>
    </p:spTree>
    <p:extLst>
      <p:ext uri="{BB962C8B-B14F-4D97-AF65-F5344CB8AC3E}">
        <p14:creationId xmlns:p14="http://schemas.microsoft.com/office/powerpoint/2010/main" val="2317202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CC6243-F7F8-4BB0-AF20-211671C25D33}"/>
                  </a:ext>
                </a:extLst>
              </p:cNvPr>
              <p:cNvSpPr/>
              <p:nvPr/>
            </p:nvSpPr>
            <p:spPr>
              <a:xfrm>
                <a:off x="6802427" y="323347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8CC6243-F7F8-4BB0-AF20-211671C25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427" y="323347"/>
                <a:ext cx="3443966" cy="461665"/>
              </a:xfrm>
              <a:prstGeom prst="rect">
                <a:avLst/>
              </a:prstGeom>
              <a:blipFill>
                <a:blip r:embed="rId2"/>
                <a:stretch>
                  <a:fillRect l="-2832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FC7B2AE5-C058-4C2D-AA66-ED7E62008B3A}"/>
              </a:ext>
            </a:extLst>
          </p:cNvPr>
          <p:cNvSpPr txBox="1">
            <a:spLocks noChangeArrowheads="1"/>
          </p:cNvSpPr>
          <p:nvPr/>
        </p:nvSpPr>
        <p:spPr>
          <a:xfrm>
            <a:off x="893693" y="554179"/>
            <a:ext cx="5460925" cy="461666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92500" lnSpcReduction="200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Conjunctive Normal Form (CNF)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6130D0-02F3-4B2C-A14D-316C8D6E70AE}"/>
              </a:ext>
            </a:extLst>
          </p:cNvPr>
          <p:cNvSpPr txBox="1"/>
          <p:nvPr/>
        </p:nvSpPr>
        <p:spPr>
          <a:xfrm>
            <a:off x="1154545" y="1366982"/>
            <a:ext cx="8719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resolution rule applies only to clauses that are disjunction of literals.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can it lead to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inference procedure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all propositional logic?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that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every sentence of propositional logic is logically equivalent to a conjunction of clauses.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sentence expressed as a conjunction of clauses is said to be in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CNF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procedure for converting to CNF is given as follows:</a:t>
            </a:r>
          </a:p>
        </p:txBody>
      </p:sp>
    </p:spTree>
    <p:extLst>
      <p:ext uri="{BB962C8B-B14F-4D97-AF65-F5344CB8AC3E}">
        <p14:creationId xmlns:p14="http://schemas.microsoft.com/office/powerpoint/2010/main" val="241605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16867-81D0-40C0-8888-9A724EC22160}"/>
              </a:ext>
            </a:extLst>
          </p:cNvPr>
          <p:cNvSpPr txBox="1">
            <a:spLocks noChangeArrowheads="1"/>
          </p:cNvSpPr>
          <p:nvPr/>
        </p:nvSpPr>
        <p:spPr>
          <a:xfrm>
            <a:off x="746849" y="529570"/>
            <a:ext cx="3307068" cy="5141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highlight>
                  <a:srgbClr val="FFFF00"/>
                </a:highlight>
                <a:latin typeface="+mn-lt"/>
              </a:rPr>
              <a:t>Resolution</a:t>
            </a:r>
            <a:endParaRPr lang="en-US" altLang="en-US" sz="32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6849" y="1254290"/>
            <a:ext cx="926253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Literal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Propositional symbol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negated propositional symbol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Clause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 ・ ・ ∨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over a set of literals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Conjunctive Normal Form (CNF):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∧ … ∧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over a set of clauses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Resolution rule for CNF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4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・・・ ∨ 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ja-JP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</a:t>
            </a:r>
          </a:p>
          <a:p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pt-BR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resolution is sound and complete for CNF KBs</a:t>
            </a:r>
          </a:p>
        </p:txBody>
      </p:sp>
    </p:spTree>
    <p:extLst>
      <p:ext uri="{BB962C8B-B14F-4D97-AF65-F5344CB8AC3E}">
        <p14:creationId xmlns:p14="http://schemas.microsoft.com/office/powerpoint/2010/main" val="1388193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FE9688-08D7-4225-96E4-C6F343844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640" y="215900"/>
            <a:ext cx="4555760" cy="78162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Conversion to CNF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91453F-2685-46ED-B355-CD65F85F2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0634" y="1236133"/>
            <a:ext cx="8971511" cy="4940830"/>
          </a:xfrm>
        </p:spPr>
        <p:txBody>
          <a:bodyPr>
            <a:noAutofit/>
          </a:bodyPr>
          <a:lstStyle/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</a:p>
          <a:p>
            <a:pPr marL="342889" indent="-342889">
              <a:lnSpc>
                <a:spcPct val="80000"/>
              </a:lnSpc>
              <a:buFontTx/>
              <a:buAutoNum type="arabicPeriod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,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replacing α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 with (α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(β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α).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Eliminate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, 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eplacing α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 with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β.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Move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inwards using de Morgan's rules and double-negation: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  <a:p>
            <a:pPr marL="342889" indent="-342889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Apply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distributivity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flatten:</a:t>
            </a:r>
          </a:p>
          <a:p>
            <a:pPr marL="628628" lvl="1" indent="-285741">
              <a:lnSpc>
                <a:spcPct val="80000"/>
              </a:lnSpc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
</a:t>
            </a:r>
          </a:p>
        </p:txBody>
      </p:sp>
    </p:spTree>
    <p:extLst>
      <p:ext uri="{BB962C8B-B14F-4D97-AF65-F5344CB8AC3E}">
        <p14:creationId xmlns:p14="http://schemas.microsoft.com/office/powerpoint/2010/main" val="3694327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FE9688-08D7-4225-96E4-C6F343844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640" y="215900"/>
            <a:ext cx="4555760" cy="78162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 Resolution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8691453F-2685-46ED-B355-CD65F85F2C0D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30640" y="1403401"/>
                <a:ext cx="8971511" cy="4940830"/>
              </a:xfrm>
            </p:spPr>
            <p:txBody>
              <a:bodyPr>
                <a:noAutofit/>
              </a:bodyPr>
              <a:lstStyle/>
              <a:p>
                <a:pPr marL="346075" indent="-3460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Inference procedures based on resolution work by using the principle of proof of contradiction. </a:t>
                </a:r>
              </a:p>
              <a:p>
                <a:pPr marL="346075" indent="-3460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to show that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α, we show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 is unsatisfiable. We do this by proving a contradiction.</a:t>
                </a:r>
              </a:p>
              <a:p>
                <a:pPr marL="346075" indent="-3460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Note: Validity is connected to inference via the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Deduction Theorem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2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 if and only if (</a:t>
                </a:r>
                <a:r>
                  <a:rPr lang="en-US" altLang="en-US" sz="22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 is valid        </a:t>
                </a:r>
              </a:p>
              <a:p>
                <a:pPr lvl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{</a:t>
                </a:r>
                <a:r>
                  <a:rPr lang="en-US" altLang="en-US" sz="2200" dirty="0" err="1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valid;  or 
			     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α)</a:t>
                </a:r>
                <a:r>
                  <a:rPr lang="en-US" sz="22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is false, where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2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2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α)</a:t>
                </a:r>
                <a:r>
                  <a:rPr lang="en-US" sz="22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α)</a:t>
                </a:r>
                <a:r>
                  <a:rPr lang="en-US" sz="2200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.}</a:t>
                </a:r>
                <a:endPara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6075" indent="-3460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conjunction of clauses in CNF can be used as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to a resolution procedure.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
A resolution algorithm is given in Figure 7.12.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915" name="Rectangle 3">
                <a:extLst>
                  <a:ext uri="{FF2B5EF4-FFF2-40B4-BE49-F238E27FC236}">
                    <a16:creationId xmlns:a16="http://schemas.microsoft.com/office/drawing/2014/main" id="{8691453F-2685-46ED-B355-CD65F85F2C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0640" y="1403401"/>
                <a:ext cx="8971511" cy="4940830"/>
              </a:xfrm>
              <a:blipFill>
                <a:blip r:embed="rId2"/>
                <a:stretch>
                  <a:fillRect l="-952" t="-986" r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23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AFE9688-08D7-4225-96E4-C6F343844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0640" y="22171"/>
            <a:ext cx="4555760" cy="78162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 Resolution Algorithm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691453F-2685-46ED-B355-CD65F85F2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16944" y="703059"/>
            <a:ext cx="9138911" cy="61549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resolution algorithm is given in Figure 7.12.  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convert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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into CNF. 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apply the resolution rule to the resulting clauses. Resolve each pair that contains complementary literals to yield a </a:t>
            </a:r>
            <a:r>
              <a:rPr lang="en-US" sz="2400" b="1" dirty="0">
                <a:solidFill>
                  <a:srgbClr val="4B21FD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resolvent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a new clause), 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the </a:t>
            </a:r>
            <a:r>
              <a:rPr lang="en-US" altLang="en-US" sz="2400" dirty="0" err="1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set if it is not already present. 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continues until one of two things happens: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new clauses that can be added, in which case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does not entail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α; or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clauses resolve to yield the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empty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clause, in which case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entails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empty clause (a disjunction of disjuncts) is equivalent to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a disjunction is true only if at east one of its disjuncts is true.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empty clause representing a contradiction arises only from resolving two complementary unit clauses such as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</a:t>
            </a:r>
          </a:p>
        </p:txBody>
      </p:sp>
    </p:spTree>
    <p:extLst>
      <p:ext uri="{BB962C8B-B14F-4D97-AF65-F5344CB8AC3E}">
        <p14:creationId xmlns:p14="http://schemas.microsoft.com/office/powerpoint/2010/main" val="39938889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E4D653-E6A8-4822-9640-BA18732729FA}"/>
              </a:ext>
            </a:extLst>
          </p:cNvPr>
          <p:cNvSpPr txBox="1">
            <a:spLocks noChangeArrowheads="1"/>
          </p:cNvSpPr>
          <p:nvPr/>
        </p:nvSpPr>
        <p:spPr>
          <a:xfrm>
            <a:off x="828161" y="373673"/>
            <a:ext cx="9152179" cy="548237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55000" lnSpcReduction="20000"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500" dirty="0">
                <a:latin typeface="+mn-lt"/>
              </a:rPr>
              <a:t>Resolution algorithm:</a:t>
            </a:r>
            <a:r>
              <a:rPr lang="en-US" altLang="en-US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by contradiction, i.e., show 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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 unsatisfiable</a:t>
            </a:r>
            <a:endParaRPr lang="en-US" altLang="en-US" sz="3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4910BF-8085-472D-BC13-75454125F9A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8162" y="1115721"/>
                <a:ext cx="9006303" cy="5742279"/>
              </a:xfrm>
              <a:prstGeom prst="rect">
                <a:avLst/>
              </a:prstGeom>
            </p:spPr>
            <p:txBody>
              <a:bodyPr>
                <a:normAutofit fontScale="55000" lnSpcReduction="20000"/>
              </a:bodyPr>
              <a:lstStyle>
                <a:lvl1pPr algn="l" defTabSz="82296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96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PL-Resolution(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KB, α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inputs: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knowledge base, a sentence in proportional logic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α, the query, a sentence in proportional logic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the set of clauses in the CNF representation of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 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 }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 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pair of clauses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resolvents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PL-Resolve(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3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sz="38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resolvents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contains the empty clause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⋃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8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resolvents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//end for-do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8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⊆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</a:p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altLang="en-US" sz="38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clauses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⋃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//end loop-do</a:t>
                </a: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7.12  A simple resolution algorithm for PL. The function PL-Resolve( ) returns the set of all possible clauses obtained by resolving its two inputs.</a:t>
                </a: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94910BF-8085-472D-BC13-75454125F9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62" y="1115721"/>
                <a:ext cx="9006303" cy="5742279"/>
              </a:xfrm>
              <a:prstGeom prst="rect">
                <a:avLst/>
              </a:prstGeom>
              <a:blipFill>
                <a:blip r:embed="rId2"/>
                <a:stretch>
                  <a:fillRect l="-880" t="-1168" r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051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8B32663-00D5-4E44-97EE-5F60C8ADD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1172" y="195793"/>
            <a:ext cx="4390275" cy="9048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Resolution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CDC068B8-41A1-41B1-ABC0-914547DEB72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61172" y="1410350"/>
                <a:ext cx="9662802" cy="509205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en-US" alt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KB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containing</a:t>
                </a:r>
                <a:r>
                  <a:rPr lang="en-US" alt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…, α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and a given </a:t>
                </a:r>
                <a:r>
                  <a:rPr lang="en-US" alt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wumpus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world.  </a:t>
                </a:r>
              </a:p>
              <a:p>
                <a:pPr marL="341313" indent="-341313">
                  <a:lnSpc>
                    <a:spcPct val="120000"/>
                  </a:lnSpc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the agent at [1, 2], there is no breeze, so there can be no pits in neighboring squares. </a:t>
                </a:r>
              </a:p>
              <a:p>
                <a:pPr marL="341313" indent="-341313">
                  <a:lnSpc>
                    <a:spcPct val="120000"/>
                  </a:lnSpc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relevant knowledge base is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alt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</a:t>
                </a:r>
                <a:r>
                  <a:rPr lang="en-US" alt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KB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select α</a:t>
                </a:r>
                <a:r>
                  <a:rPr lang="en-US" altLang="en-US" sz="26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600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en-US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is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1313" indent="-341313">
                  <a:lnSpc>
                    <a:spcPct val="120000"/>
                  </a:lnSpc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Prove 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i.e., there is no pit in location [1, 2].</a:t>
                </a:r>
              </a:p>
              <a:p>
                <a:pPr marL="341313" indent="-341313">
                  <a:buNone/>
                </a:pPr>
                <a:endParaRPr lang="en-US" alt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1313" indent="-341313"/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converted into CNF.               </a:t>
                </a:r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en-US" sz="24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KB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{ (B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</a:t>
                </a:r>
                <a:endPara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CNF: {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P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marL="341313" indent="-341313"/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use resolution to resolve pairs of clauses from CNF to generate new clauses.</a:t>
                </a:r>
                <a:endParaRPr lang="en-US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963" name="Rectangle 3">
                <a:extLst>
                  <a:ext uri="{FF2B5EF4-FFF2-40B4-BE49-F238E27FC236}">
                    <a16:creationId xmlns:a16="http://schemas.microsoft.com/office/drawing/2014/main" id="{CDC068B8-41A1-41B1-ABC0-914547DEB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1172" y="1410350"/>
                <a:ext cx="9662802" cy="5092050"/>
              </a:xfrm>
              <a:blipFill>
                <a:blip r:embed="rId2"/>
                <a:stretch>
                  <a:fillRect l="-631" t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B6710-DD22-463A-B645-422C238DDC0B}"/>
                  </a:ext>
                </a:extLst>
              </p:cNvPr>
              <p:cNvSpPr txBox="1"/>
              <p:nvPr/>
            </p:nvSpPr>
            <p:spPr>
              <a:xfrm>
                <a:off x="7888439" y="2506602"/>
                <a:ext cx="2937752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B6710-DD22-463A-B645-422C238D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8439" y="2506602"/>
                <a:ext cx="2937752" cy="1477328"/>
              </a:xfrm>
              <a:prstGeom prst="rect">
                <a:avLst/>
              </a:prstGeom>
              <a:blipFill>
                <a:blip r:embed="rId3"/>
                <a:stretch>
                  <a:fillRect l="-1446" t="-1633" r="-826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77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90958F-B071-4D64-94F4-A6F646C3D8FF}"/>
              </a:ext>
            </a:extLst>
          </p:cNvPr>
          <p:cNvSpPr txBox="1"/>
          <p:nvPr/>
        </p:nvSpPr>
        <p:spPr>
          <a:xfrm>
            <a:off x="1170879" y="2062976"/>
            <a:ext cx="13381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B56B19-051F-475D-B647-76E662FDE009}"/>
                  </a:ext>
                </a:extLst>
              </p:cNvPr>
              <p:cNvSpPr txBox="1"/>
              <p:nvPr/>
            </p:nvSpPr>
            <p:spPr>
              <a:xfrm>
                <a:off x="1035115" y="556406"/>
                <a:ext cx="629292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baseline="-25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((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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 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</a:p>
              <a:p>
                <a:endParaRPr lang="en-US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7.13  Partial application of PL-Resolution to </a:t>
                </a:r>
              </a:p>
              <a:p>
                <a:r>
                  <a:rPr lang="en-US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a simple inference in the Wumpus World. 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B56B19-051F-475D-B647-76E662FDE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15" y="556406"/>
                <a:ext cx="6292927" cy="1446550"/>
              </a:xfrm>
              <a:prstGeom prst="rect">
                <a:avLst/>
              </a:prstGeom>
              <a:blipFill>
                <a:blip r:embed="rId2"/>
                <a:stretch>
                  <a:fillRect l="-1066" t="-2521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F80E6B6-519A-4D64-900B-9DB544F5E3E9}"/>
              </a:ext>
            </a:extLst>
          </p:cNvPr>
          <p:cNvSpPr txBox="1"/>
          <p:nvPr/>
        </p:nvSpPr>
        <p:spPr>
          <a:xfrm>
            <a:off x="3111191" y="2062976"/>
            <a:ext cx="19028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B7DF32-655F-4A9B-A7FC-E344848265D3}"/>
              </a:ext>
            </a:extLst>
          </p:cNvPr>
          <p:cNvSpPr txBox="1"/>
          <p:nvPr/>
        </p:nvSpPr>
        <p:spPr>
          <a:xfrm>
            <a:off x="6021659" y="2062976"/>
            <a:ext cx="14385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81A897-E55C-451F-9246-FB321C37818B}"/>
              </a:ext>
            </a:extLst>
          </p:cNvPr>
          <p:cNvSpPr txBox="1"/>
          <p:nvPr/>
        </p:nvSpPr>
        <p:spPr>
          <a:xfrm>
            <a:off x="8062332" y="2062976"/>
            <a:ext cx="7694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BDFD3C-3742-45B9-9DCD-128D36D0DB29}"/>
              </a:ext>
            </a:extLst>
          </p:cNvPr>
          <p:cNvSpPr txBox="1"/>
          <p:nvPr/>
        </p:nvSpPr>
        <p:spPr>
          <a:xfrm>
            <a:off x="9838321" y="2077839"/>
            <a:ext cx="5519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1122E8-BD12-486C-897B-969AFE35D3CD}"/>
              </a:ext>
            </a:extLst>
          </p:cNvPr>
          <p:cNvSpPr txBox="1"/>
          <p:nvPr/>
        </p:nvSpPr>
        <p:spPr>
          <a:xfrm>
            <a:off x="663598" y="3533111"/>
            <a:ext cx="1845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A5108C-8024-4EF9-A47E-140D6C873AE3}"/>
              </a:ext>
            </a:extLst>
          </p:cNvPr>
          <p:cNvSpPr txBox="1"/>
          <p:nvPr/>
        </p:nvSpPr>
        <p:spPr>
          <a:xfrm>
            <a:off x="2582090" y="3540822"/>
            <a:ext cx="1845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C8990-AAF8-4B07-A106-23AE2ACDE0AF}"/>
              </a:ext>
            </a:extLst>
          </p:cNvPr>
          <p:cNvSpPr txBox="1"/>
          <p:nvPr/>
        </p:nvSpPr>
        <p:spPr>
          <a:xfrm>
            <a:off x="4500582" y="3568532"/>
            <a:ext cx="1845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D19B8-1847-448B-8955-8855A623F304}"/>
              </a:ext>
            </a:extLst>
          </p:cNvPr>
          <p:cNvSpPr txBox="1"/>
          <p:nvPr/>
        </p:nvSpPr>
        <p:spPr>
          <a:xfrm>
            <a:off x="6419074" y="3540822"/>
            <a:ext cx="18454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1810F-DF2E-4D6E-A04A-00C62C7ECF2C}"/>
              </a:ext>
            </a:extLst>
          </p:cNvPr>
          <p:cNvSpPr txBox="1"/>
          <p:nvPr/>
        </p:nvSpPr>
        <p:spPr>
          <a:xfrm>
            <a:off x="9319790" y="3540822"/>
            <a:ext cx="769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7B548A-AC18-4730-B155-DA41A3CC4837}"/>
              </a:ext>
            </a:extLst>
          </p:cNvPr>
          <p:cNvSpPr txBox="1"/>
          <p:nvPr/>
        </p:nvSpPr>
        <p:spPr>
          <a:xfrm>
            <a:off x="8426944" y="3540822"/>
            <a:ext cx="76943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8E0FA7-4080-4DF9-91C7-4DAFDD532D94}"/>
              </a:ext>
            </a:extLst>
          </p:cNvPr>
          <p:cNvSpPr txBox="1"/>
          <p:nvPr/>
        </p:nvSpPr>
        <p:spPr>
          <a:xfrm>
            <a:off x="10267109" y="4488873"/>
            <a:ext cx="266052" cy="2941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17AF5C9-37DC-44B0-8F38-6A0D4412BBA7}"/>
              </a:ext>
            </a:extLst>
          </p:cNvPr>
          <p:cNvCxnSpPr>
            <a:stCxn id="5" idx="2"/>
            <a:endCxn id="14" idx="0"/>
          </p:cNvCxnSpPr>
          <p:nvPr/>
        </p:nvCxnSpPr>
        <p:spPr>
          <a:xfrm flipH="1">
            <a:off x="1586312" y="2432308"/>
            <a:ext cx="253640" cy="110080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00B0D-1AF5-4905-8B9A-A453B0E24A1B}"/>
              </a:ext>
            </a:extLst>
          </p:cNvPr>
          <p:cNvCxnSpPr>
            <a:stCxn id="5" idx="2"/>
            <a:endCxn id="10" idx="0"/>
          </p:cNvCxnSpPr>
          <p:nvPr/>
        </p:nvCxnSpPr>
        <p:spPr>
          <a:xfrm>
            <a:off x="1839952" y="2432308"/>
            <a:ext cx="1664852" cy="1108514"/>
          </a:xfrm>
          <a:prstGeom prst="straightConnector1">
            <a:avLst/>
          </a:prstGeom>
          <a:ln w="28575">
            <a:solidFill>
              <a:srgbClr val="4B21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D21009-454B-4D15-A9EC-266F90B1CD0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1850727" y="2424597"/>
            <a:ext cx="6960934" cy="11162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7C58736-DB3A-4539-90F4-ABC337763E0E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3504804" y="2424597"/>
            <a:ext cx="557802" cy="1116225"/>
          </a:xfrm>
          <a:prstGeom prst="straightConnector1">
            <a:avLst/>
          </a:prstGeom>
          <a:ln w="28575">
            <a:solidFill>
              <a:srgbClr val="4B21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065BAB-9175-46BA-87D4-9A732CB61F0C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1586312" y="2424597"/>
            <a:ext cx="2461070" cy="11085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81E6CA-1C04-4728-A027-EFBBCCB382F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070799" y="2474881"/>
            <a:ext cx="1352497" cy="1093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132554-57CC-4781-835D-D78441F8ED5A}"/>
              </a:ext>
            </a:extLst>
          </p:cNvPr>
          <p:cNvCxnSpPr>
            <a:cxnSpLocks/>
          </p:cNvCxnSpPr>
          <p:nvPr/>
        </p:nvCxnSpPr>
        <p:spPr>
          <a:xfrm>
            <a:off x="4047382" y="2412043"/>
            <a:ext cx="3286213" cy="1108514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B07586-00EC-4F2E-9BC9-6789F0C1D7E4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423296" y="2437444"/>
            <a:ext cx="1317616" cy="11310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05D2D0C-7624-46DD-88A9-BBBBDD3A0999}"/>
              </a:ext>
            </a:extLst>
          </p:cNvPr>
          <p:cNvCxnSpPr>
            <a:cxnSpLocks/>
          </p:cNvCxnSpPr>
          <p:nvPr/>
        </p:nvCxnSpPr>
        <p:spPr>
          <a:xfrm>
            <a:off x="6724252" y="2418347"/>
            <a:ext cx="603790" cy="1131088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99B8A75-554C-47D9-8553-CABCDC61F404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8465883" y="2439897"/>
            <a:ext cx="345778" cy="110092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5E0F937-9B0F-43DE-9FD0-CCC5D8F896CA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8497631" y="2415837"/>
            <a:ext cx="1206876" cy="112498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42C3323-E5F8-4E16-A19E-6D60968279BC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756000" y="2424597"/>
            <a:ext cx="2948507" cy="11162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6B6D92E-3A36-4869-9ACA-A01484139565}"/>
              </a:ext>
            </a:extLst>
          </p:cNvPr>
          <p:cNvCxnSpPr>
            <a:cxnSpLocks/>
            <a:stCxn id="13" idx="2"/>
            <a:endCxn id="18" idx="0"/>
          </p:cNvCxnSpPr>
          <p:nvPr/>
        </p:nvCxnSpPr>
        <p:spPr>
          <a:xfrm>
            <a:off x="10114314" y="2447171"/>
            <a:ext cx="285821" cy="204170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B19ADF0-EEB4-4BDB-A6D6-4C41CC17A615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702786" y="3893683"/>
            <a:ext cx="697349" cy="59519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8F7399-9E40-4B34-8E04-EC060FF5C238}"/>
                  </a:ext>
                </a:extLst>
              </p:cNvPr>
              <p:cNvSpPr txBox="1"/>
              <p:nvPr/>
            </p:nvSpPr>
            <p:spPr>
              <a:xfrm>
                <a:off x="7445540" y="374869"/>
                <a:ext cx="2937752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D8F7399-9E40-4B34-8E04-EC060FF5C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540" y="374869"/>
                <a:ext cx="2937752" cy="1477328"/>
              </a:xfrm>
              <a:prstGeom prst="rect">
                <a:avLst/>
              </a:prstGeom>
              <a:blipFill>
                <a:blip r:embed="rId3"/>
                <a:stretch>
                  <a:fillRect l="-1446" t="-1633" r="-826" b="-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01C404-44F5-4E8F-9E60-272E3495136A}"/>
                  </a:ext>
                </a:extLst>
              </p:cNvPr>
              <p:cNvSpPr txBox="1"/>
              <p:nvPr/>
            </p:nvSpPr>
            <p:spPr>
              <a:xfrm>
                <a:off x="4500582" y="3935102"/>
                <a:ext cx="1845427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endParaRPr lang="en-US" dirty="0"/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True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,1 </a:t>
                </a: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True</a:t>
                </a:r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001C404-44F5-4E8F-9E60-272E3495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582" y="3935102"/>
                <a:ext cx="1845427" cy="1200329"/>
              </a:xfrm>
              <a:prstGeom prst="rect">
                <a:avLst/>
              </a:prstGeom>
              <a:blipFill>
                <a:blip r:embed="rId4"/>
                <a:stretch>
                  <a:fillRect b="-6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8D1DF399-DC66-4A63-AD52-AA7A6644559E}"/>
              </a:ext>
            </a:extLst>
          </p:cNvPr>
          <p:cNvSpPr txBox="1"/>
          <p:nvPr/>
        </p:nvSpPr>
        <p:spPr>
          <a:xfrm>
            <a:off x="752340" y="5452023"/>
            <a:ext cx="9468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Deducing that True is true from True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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not very helpful. They are pointless.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any clause in which two complementary literals appear can be discarded, since B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B is valid.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clauses, 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 to yield 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hen resolve 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and P</a:t>
            </a:r>
            <a:r>
              <a:rPr lang="en-US" altLang="en-US" sz="18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baseline="-25000" dirty="0">
                <a:highlight>
                  <a:srgbClr val="FFFF00"/>
                </a:highlight>
              </a:rPr>
              <a:t> </a:t>
            </a:r>
            <a:r>
              <a:rPr lang="en-US" altLang="en-US" sz="1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yield the empty clause, </a:t>
            </a:r>
            <a:r>
              <a:rPr lang="en-US" altLang="en-US" sz="18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which case </a:t>
            </a:r>
            <a:r>
              <a:rPr lang="en-US" altLang="en-US" sz="1800" i="1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18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entails </a:t>
            </a:r>
            <a:r>
              <a:rPr lang="en-US" altLang="en-US" sz="18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baseline="-250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1800" dirty="0">
                <a:solidFill>
                  <a:srgbClr val="4B21FD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entailment of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800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baseline="-250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</a:t>
            </a:r>
            <a:r>
              <a:rPr lang="en-US" alt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KB </a:t>
            </a:r>
            <a:r>
              <a:rPr lang="en-US" altLang="en-US" sz="18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true.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A9706D2-E48F-4F59-97B2-D68BDC1E5A3E}"/>
                  </a:ext>
                </a:extLst>
              </p:cNvPr>
              <p:cNvSpPr txBox="1"/>
              <p:nvPr/>
            </p:nvSpPr>
            <p:spPr>
              <a:xfrm>
                <a:off x="6419424" y="3899934"/>
                <a:ext cx="1845427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endParaRPr lang="en-US" dirty="0"/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True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,1 </a:t>
                </a: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True</a:t>
                </a:r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A9706D2-E48F-4F59-97B2-D68BDC1E5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424" y="3899934"/>
                <a:ext cx="1845427" cy="1200329"/>
              </a:xfrm>
              <a:prstGeom prst="rect">
                <a:avLst/>
              </a:prstGeom>
              <a:blipFill>
                <a:blip r:embed="rId5"/>
                <a:stretch>
                  <a:fillRect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1A2681-84E0-4B55-9ED3-CE1EE18A9079}"/>
                  </a:ext>
                </a:extLst>
              </p:cNvPr>
              <p:cNvSpPr txBox="1"/>
              <p:nvPr/>
            </p:nvSpPr>
            <p:spPr>
              <a:xfrm>
                <a:off x="2587374" y="3905136"/>
                <a:ext cx="1845427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endParaRPr lang="en-US" dirty="0"/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True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True</a:t>
                </a:r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1A2681-84E0-4B55-9ED3-CE1EE18A9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374" y="3905136"/>
                <a:ext cx="1845427" cy="1200329"/>
              </a:xfrm>
              <a:prstGeom prst="rect">
                <a:avLst/>
              </a:prstGeom>
              <a:blipFill>
                <a:blip r:embed="rId6"/>
                <a:stretch>
                  <a:fillRect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D08595-686F-44C9-B8D1-F786F3830DF4}"/>
                  </a:ext>
                </a:extLst>
              </p:cNvPr>
              <p:cNvSpPr txBox="1"/>
              <p:nvPr/>
            </p:nvSpPr>
            <p:spPr>
              <a:xfrm>
                <a:off x="675200" y="3902443"/>
                <a:ext cx="1845427" cy="12003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  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endParaRPr lang="en-US" dirty="0"/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	True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 </a:t>
                </a:r>
                <a:endPara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≡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True</a:t>
                </a:r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BD08595-686F-44C9-B8D1-F786F3830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00" y="3902443"/>
                <a:ext cx="1845427" cy="1200329"/>
              </a:xfrm>
              <a:prstGeom prst="rect">
                <a:avLst/>
              </a:prstGeom>
              <a:blipFill>
                <a:blip r:embed="rId7"/>
                <a:stretch>
                  <a:fillRect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EE9C441A-C680-4149-8627-18B0BA56D395}"/>
              </a:ext>
            </a:extLst>
          </p:cNvPr>
          <p:cNvSpPr txBox="1"/>
          <p:nvPr/>
        </p:nvSpPr>
        <p:spPr>
          <a:xfrm>
            <a:off x="899313" y="2725411"/>
            <a:ext cx="68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7F44402-89DC-48D7-9BF5-E7BE04AE578B}"/>
              </a:ext>
            </a:extLst>
          </p:cNvPr>
          <p:cNvSpPr txBox="1"/>
          <p:nvPr/>
        </p:nvSpPr>
        <p:spPr>
          <a:xfrm>
            <a:off x="1910315" y="2818322"/>
            <a:ext cx="516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740E43-4A1F-4F4A-A62C-9038EE302DEC}"/>
              </a:ext>
            </a:extLst>
          </p:cNvPr>
          <p:cNvSpPr txBox="1"/>
          <p:nvPr/>
        </p:nvSpPr>
        <p:spPr>
          <a:xfrm>
            <a:off x="2597726" y="3059668"/>
            <a:ext cx="57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98B0DDA-13E7-4A24-BC9B-B37CC2D5DD51}"/>
              </a:ext>
            </a:extLst>
          </p:cNvPr>
          <p:cNvSpPr txBox="1"/>
          <p:nvPr/>
        </p:nvSpPr>
        <p:spPr>
          <a:xfrm>
            <a:off x="3017481" y="2866051"/>
            <a:ext cx="773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36ED860-6CED-4A3E-818E-261D3EC657C7}"/>
              </a:ext>
            </a:extLst>
          </p:cNvPr>
          <p:cNvSpPr txBox="1"/>
          <p:nvPr/>
        </p:nvSpPr>
        <p:spPr>
          <a:xfrm>
            <a:off x="5125840" y="2970866"/>
            <a:ext cx="785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7CFB83-F17D-438E-8004-2CE0FE12F2EF}"/>
              </a:ext>
            </a:extLst>
          </p:cNvPr>
          <p:cNvSpPr txBox="1"/>
          <p:nvPr/>
        </p:nvSpPr>
        <p:spPr>
          <a:xfrm>
            <a:off x="4388856" y="3009598"/>
            <a:ext cx="5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08A18F0-F352-458C-B989-A64A32876EEB}"/>
              </a:ext>
            </a:extLst>
          </p:cNvPr>
          <p:cNvSpPr txBox="1"/>
          <p:nvPr/>
        </p:nvSpPr>
        <p:spPr>
          <a:xfrm>
            <a:off x="7358685" y="2990992"/>
            <a:ext cx="57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CAAD1E-2D4A-4BCC-A3DA-046C70671E01}"/>
              </a:ext>
            </a:extLst>
          </p:cNvPr>
          <p:cNvSpPr txBox="1"/>
          <p:nvPr/>
        </p:nvSpPr>
        <p:spPr>
          <a:xfrm>
            <a:off x="8084942" y="3069956"/>
            <a:ext cx="747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47F7483-FA85-4359-8C14-356088633318}"/>
              </a:ext>
            </a:extLst>
          </p:cNvPr>
          <p:cNvSpPr txBox="1"/>
          <p:nvPr/>
        </p:nvSpPr>
        <p:spPr>
          <a:xfrm>
            <a:off x="8818790" y="2523669"/>
            <a:ext cx="747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7F55BC-73DB-416A-9880-CCC7FDA3374F}"/>
              </a:ext>
            </a:extLst>
          </p:cNvPr>
          <p:cNvSpPr txBox="1"/>
          <p:nvPr/>
        </p:nvSpPr>
        <p:spPr>
          <a:xfrm>
            <a:off x="7726229" y="2505727"/>
            <a:ext cx="57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7A2689-1A67-48D9-A137-B3FBC1C7D3B7}"/>
              </a:ext>
            </a:extLst>
          </p:cNvPr>
          <p:cNvSpPr txBox="1"/>
          <p:nvPr/>
        </p:nvSpPr>
        <p:spPr>
          <a:xfrm>
            <a:off x="4811411" y="2453224"/>
            <a:ext cx="747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A8DDD6-0728-4862-B7AB-470F54FE1DC1}"/>
              </a:ext>
            </a:extLst>
          </p:cNvPr>
          <p:cNvSpPr txBox="1"/>
          <p:nvPr/>
        </p:nvSpPr>
        <p:spPr>
          <a:xfrm>
            <a:off x="5949545" y="2444862"/>
            <a:ext cx="575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19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8B32663-00D5-4E44-97EE-5F60C8ADD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1172" y="108556"/>
            <a:ext cx="9342194" cy="90487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altLang="en-US" sz="3200" dirty="0">
                <a:latin typeface="+mn-lt"/>
              </a:rPr>
              <a:t>Compare to Application of Inference Rules to Derive a Proof.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DC068B8-41A1-41B1-ABC0-914547DEB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1172" y="1103256"/>
            <a:ext cx="9003264" cy="571010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KB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containing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…,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i.e., neither location [1, 2] nor [2, 1] contains a pit.                </a:t>
            </a:r>
            <a:endParaRPr lang="en-US" altLang="en-US"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 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KB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need to show α  =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Proof: Apply biconditional elimination to α</a:t>
            </a:r>
            <a:r>
              <a:rPr lang="en-US" altLang="en-US" sz="4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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obtain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And-Elimination to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give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				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alt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endParaRPr lang="en-US" alt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equivalence for contrapositive gives 			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(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Modus Ponens with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percept α</a:t>
            </a:r>
            <a:r>
              <a:rPr lang="en-US" altLang="en-US" sz="45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obtain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  (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De Morgan’s rule on 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yields the conclusion</a:t>
            </a:r>
          </a:p>
          <a:p>
            <a:pPr marL="0" indent="0">
              <a:buNone/>
            </a:pP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45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</a:t>
            </a:r>
            <a:r>
              <a:rPr lang="en-US" alt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B6710-DD22-463A-B645-422C238DDC0B}"/>
                  </a:ext>
                </a:extLst>
              </p:cNvPr>
              <p:cNvSpPr txBox="1"/>
              <p:nvPr/>
            </p:nvSpPr>
            <p:spPr>
              <a:xfrm>
                <a:off x="7973122" y="1295680"/>
                <a:ext cx="2999678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6B6710-DD22-463A-B645-422C238DD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122" y="1295680"/>
                <a:ext cx="2999678" cy="1477328"/>
              </a:xfrm>
              <a:prstGeom prst="rect">
                <a:avLst/>
              </a:prstGeom>
              <a:blipFill>
                <a:blip r:embed="rId2"/>
                <a:stretch>
                  <a:fillRect l="-1619" t="-20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08911B-3D29-41F2-8BC6-25642326ED6D}"/>
                  </a:ext>
                </a:extLst>
              </p:cNvPr>
              <p:cNvSpPr txBox="1"/>
              <p:nvPr/>
            </p:nvSpPr>
            <p:spPr>
              <a:xfrm>
                <a:off x="7380242" y="2965432"/>
                <a:ext cx="2484194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b="0" i="0" u="sng" smtClean="0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u="sng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b="0" i="1" u="sng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008911B-3D29-41F2-8BC6-25642326E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242" y="2965432"/>
                <a:ext cx="2484194" cy="646331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BF06A6-CB9B-4CBC-A5CE-8C2B99C03E4A}"/>
              </a:ext>
            </a:extLst>
          </p:cNvPr>
          <p:cNvSpPr txBox="1"/>
          <p:nvPr/>
        </p:nvSpPr>
        <p:spPr>
          <a:xfrm>
            <a:off x="7750689" y="4470017"/>
            <a:ext cx="21137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p→q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b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5C982-6368-4B0F-9310-0EF5B6B20DD6}"/>
                  </a:ext>
                </a:extLst>
              </p:cNvPr>
              <p:cNvSpPr txBox="1"/>
              <p:nvPr/>
            </p:nvSpPr>
            <p:spPr>
              <a:xfrm>
                <a:off x="7404410" y="3791415"/>
                <a:ext cx="2564780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(p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</a:t>
                </a:r>
                <a:r>
                  <a:rPr lang="en-US" dirty="0"/>
                  <a:t>  q)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 err="1"/>
                  <a:t>q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665C982-6368-4B0F-9310-0EF5B6B20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410" y="3791415"/>
                <a:ext cx="2564780" cy="369332"/>
              </a:xfrm>
              <a:prstGeom prst="rect">
                <a:avLst/>
              </a:prstGeom>
              <a:blipFill>
                <a:blip r:embed="rId4"/>
                <a:stretch>
                  <a:fillRect l="-1896" t="-95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A250DF-63F1-44E8-B0F9-873049DBCF1E}"/>
                  </a:ext>
                </a:extLst>
              </p:cNvPr>
              <p:cNvSpPr txBox="1"/>
              <p:nvPr/>
            </p:nvSpPr>
            <p:spPr>
              <a:xfrm>
                <a:off x="7713265" y="5562320"/>
                <a:ext cx="2705353" cy="36933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dirty="0"/>
                  <a:t>(p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dirty="0"/>
                  <a:t>  q)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q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 </m:t>
                    </m:r>
                  </m:oMath>
                </a14:m>
                <a:r>
                  <a:rPr lang="en-US" dirty="0"/>
                  <a:t>p)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A250DF-63F1-44E8-B0F9-873049DB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265" y="5562320"/>
                <a:ext cx="2705353" cy="369332"/>
              </a:xfrm>
              <a:prstGeom prst="rect">
                <a:avLst/>
              </a:prstGeom>
              <a:blipFill>
                <a:blip r:embed="rId5"/>
                <a:stretch>
                  <a:fillRect t="-952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27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56C998-85A1-4CF7-AD11-E31942D7D702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1337320"/>
            <a:ext cx="9138911" cy="5331109"/>
          </a:xfrm>
          <a:prstGeom prst="rect">
            <a:avLst/>
          </a:prstGeom>
        </p:spPr>
        <p:txBody>
          <a:bodyPr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PL-RESOLUTION is complete.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the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closure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a set of clauses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all clauses derivable by repeated application of the resolution rule to clauses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their derivatives (i.e., resolvents).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PL-RESOLUTION computes the resolution closure as (to be) the final value of the variable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clauses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must be finite, because there are only finitely many distinct clauses that can be constructed out of the symbols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appear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3275" lvl="1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not be true without the factoring step that removes multiple copies of literals. </a:t>
            </a:r>
          </a:p>
          <a:p>
            <a:pPr marL="3460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 </a:t>
            </a:r>
            <a:r>
              <a:rPr lang="en-US" altLang="en-US" sz="2400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PL-RESOLUTION always terminates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F6E399-D176-413F-BA8B-BA4CDD31F370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496876"/>
            <a:ext cx="5584217" cy="70745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Completeness of Resolution</a:t>
            </a:r>
          </a:p>
        </p:txBody>
      </p:sp>
    </p:spTree>
    <p:extLst>
      <p:ext uri="{BB962C8B-B14F-4D97-AF65-F5344CB8AC3E}">
        <p14:creationId xmlns:p14="http://schemas.microsoft.com/office/powerpoint/2010/main" val="1641198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23792" y="1013934"/>
                <a:ext cx="9138911" cy="597907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05740" indent="-205740" algn="l" defTabSz="822960" rtl="0" eaLnBrk="1" latinLnBrk="0" hangingPunct="1">
                  <a:lnSpc>
                    <a:spcPct val="90000"/>
                  </a:lnSpc>
                  <a:spcBef>
                    <a:spcPts val="900"/>
                  </a:spcBef>
                  <a:buFont typeface="Arial" panose="020B0604020202020204" pitchFamily="34" charset="0"/>
                  <a:buChar char="•"/>
                  <a:defRPr sz="25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172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216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4401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5166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6314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67462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08610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497580" indent="-205740" algn="l" defTabSz="822960" rtl="0" eaLnBrk="1" latinLnBrk="0" hangingPunct="1">
                  <a:lnSpc>
                    <a:spcPct val="90000"/>
                  </a:lnSpc>
                  <a:spcBef>
                    <a:spcPts val="450"/>
                  </a:spcBef>
                  <a:buFont typeface="Arial" panose="020B0604020202020204" pitchFamily="34" charset="0"/>
                  <a:buChar char="•"/>
                  <a:defRPr sz="162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6075" indent="-3460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ground resolution theorem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completeness theorem for resolution in propositional logic, and is as follows:</a:t>
                </a:r>
              </a:p>
              <a:p>
                <a:pPr marL="692150" lvl="2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 set of clauses is unsatisfiable, then the resolution closure of those clauses contains the empty clause.</a:t>
                </a:r>
              </a:p>
              <a:p>
                <a:pPr marL="346075" indent="-3460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theorem is proved by showing its contrapositive: if the </a:t>
                </a:r>
                <a:r>
                  <a:rPr lang="en-US" alt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resolution closure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does not contain the empty clause, then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satisfiable.</a:t>
                </a:r>
              </a:p>
              <a:p>
                <a:pPr marL="803275" indent="-4572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construct a model for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suitable truth value for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The construction procedure is as follows:</a:t>
                </a:r>
              </a:p>
              <a:p>
                <a:pPr marL="1260475" lvl="1" indent="-457200" defTabSz="803275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1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k, if a clause in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contains the literal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all   its other literals are false under the assignment chosen for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then assign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false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Otherwise, assign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3275" indent="-4572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assignment to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model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4A56C998-85A1-4CF7-AD11-E31942D7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92" y="1013934"/>
                <a:ext cx="9138911" cy="5979071"/>
              </a:xfrm>
              <a:prstGeom prst="rect">
                <a:avLst/>
              </a:prstGeom>
              <a:blipFill>
                <a:blip r:embed="rId2"/>
                <a:stretch>
                  <a:fillRect l="-934" t="-815" r="-1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BB746DE-5102-4033-8DF9-E0C653D75F67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306478"/>
            <a:ext cx="5584217" cy="70745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Completeness of Resolution</a:t>
            </a:r>
          </a:p>
        </p:txBody>
      </p:sp>
    </p:spTree>
    <p:extLst>
      <p:ext uri="{BB962C8B-B14F-4D97-AF65-F5344CB8AC3E}">
        <p14:creationId xmlns:p14="http://schemas.microsoft.com/office/powerpoint/2010/main" val="3563291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56C998-85A1-4CF7-AD11-E31942D7D702}"/>
              </a:ext>
            </a:extLst>
          </p:cNvPr>
          <p:cNvSpPr txBox="1">
            <a:spLocks noChangeArrowheads="1"/>
          </p:cNvSpPr>
          <p:nvPr/>
        </p:nvSpPr>
        <p:spPr>
          <a:xfrm>
            <a:off x="1006154" y="1047390"/>
            <a:ext cx="9138911" cy="5676796"/>
          </a:xfrm>
          <a:prstGeom prst="rect">
            <a:avLst/>
          </a:prstGeom>
        </p:spPr>
        <p:txBody>
          <a:bodyPr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this, assume the opposite: at some stage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sequence, assigning symbol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causes some clause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become false. </a:t>
            </a:r>
          </a:p>
          <a:p>
            <a:pPr marL="8032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this to happen, it must be the case that all the other literals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already have been falsified by assignments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Thus,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now look like either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or like 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marL="8032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just one of these two is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then the algorithm will assign the appropriate truth value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true, so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only be falsified if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these clauses are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.   </a:t>
            </a:r>
          </a:p>
          <a:p>
            <a:pPr marL="803275" indent="-3460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closed under resolution, it will contain the resolvent of these two clauses, and that resolvent will have all of its literals already falsified by the assignment to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This contradicts our assumption that the first falsified clause appears at stage </a:t>
            </a:r>
            <a:r>
              <a:rPr lang="en-US" alt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62CD4-A23A-49F8-A973-39C22A24418B}"/>
              </a:ext>
            </a:extLst>
          </p:cNvPr>
          <p:cNvSpPr txBox="1">
            <a:spLocks noChangeArrowheads="1"/>
          </p:cNvSpPr>
          <p:nvPr/>
        </p:nvSpPr>
        <p:spPr>
          <a:xfrm>
            <a:off x="1006154" y="229246"/>
            <a:ext cx="5584217" cy="70745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Completeness of Resolution</a:t>
            </a:r>
          </a:p>
        </p:txBody>
      </p:sp>
    </p:spTree>
    <p:extLst>
      <p:ext uri="{BB962C8B-B14F-4D97-AF65-F5344CB8AC3E}">
        <p14:creationId xmlns:p14="http://schemas.microsoft.com/office/powerpoint/2010/main" val="269271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196" y="594268"/>
            <a:ext cx="7866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Conversion to Conjunctive Normal Form (CNF)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159933" y="1472905"/>
                <a:ext cx="8519776" cy="4647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Ex.: 	A ⇔ (B ∨ C)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   Eliminate ⇔,  replacing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⇔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∧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pt-B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(A ⇒ (B ∨ C)) ∧ ((B ∨ C) ⇒ A)   ...bicondition elimination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   Eliminate ⇒, replacing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 ∨ C) ∨ A)  …implication elimination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   Move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inwards using de Morgan’s rules and double-negation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∧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∨ A)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   Apply distributivity law (∨ over ∧) and flatten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∨ B ∨ C)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∨ A) ∧ (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∨ A)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33" y="1472905"/>
                <a:ext cx="8519776" cy="4647426"/>
              </a:xfrm>
              <a:prstGeom prst="rect">
                <a:avLst/>
              </a:prstGeom>
              <a:blipFill>
                <a:blip r:embed="rId2"/>
                <a:stretch>
                  <a:fillRect l="-1073" t="-1181" b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5282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A56C998-85A1-4CF7-AD11-E31942D7D702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1386854"/>
            <a:ext cx="8650803" cy="4338651"/>
          </a:xfrm>
          <a:prstGeom prst="rect">
            <a:avLst/>
          </a:prstGeom>
        </p:spPr>
        <p:txBody>
          <a:bodyPr>
            <a:noAutofit/>
          </a:bodyPr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we have prove that the construction never falsifies a clause in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That is, it produces a model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thus a model of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itself, since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contained in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D58DBD-4D57-4B74-B09F-B56743B165C5}"/>
              </a:ext>
            </a:extLst>
          </p:cNvPr>
          <p:cNvSpPr txBox="1">
            <a:spLocks noChangeArrowheads="1"/>
          </p:cNvSpPr>
          <p:nvPr/>
        </p:nvSpPr>
        <p:spPr>
          <a:xfrm>
            <a:off x="916944" y="496876"/>
            <a:ext cx="5584217" cy="707456"/>
          </a:xfrm>
          <a:prstGeom prst="rect">
            <a:avLst/>
          </a:prstGeom>
          <a:solidFill>
            <a:srgbClr val="FFFF00"/>
          </a:solidFill>
        </p:spPr>
        <p:txBody>
          <a:bodyPr>
            <a:normAutofit/>
          </a:bodyPr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</a:rPr>
              <a:t>Completeness of Resolution</a:t>
            </a:r>
          </a:p>
        </p:txBody>
      </p:sp>
    </p:spTree>
    <p:extLst>
      <p:ext uri="{BB962C8B-B14F-4D97-AF65-F5344CB8AC3E}">
        <p14:creationId xmlns:p14="http://schemas.microsoft.com/office/powerpoint/2010/main" val="17407799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9022A4-F2B9-43C7-9F81-51BF61250760}"/>
              </a:ext>
            </a:extLst>
          </p:cNvPr>
          <p:cNvSpPr txBox="1"/>
          <p:nvPr/>
        </p:nvSpPr>
        <p:spPr>
          <a:xfrm>
            <a:off x="1838037" y="1054618"/>
            <a:ext cx="54864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18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u="sng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u="sng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∨ </a:t>
            </a:r>
            <a:r>
              <a:rPr lang="en-US" altLang="ja-JP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ja-JP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1800" u="sng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</a:t>
            </a:r>
            <a:r>
              <a:rPr lang="en-US" altLang="ja-JP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1800" u="sng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∨ ・・・ ∨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1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B5FC2-BCE7-4E36-99F7-CE711F3FFC17}"/>
                  </a:ext>
                </a:extLst>
              </p:cNvPr>
              <p:cNvSpPr txBox="1"/>
              <p:nvPr/>
            </p:nvSpPr>
            <p:spPr>
              <a:xfrm>
                <a:off x="6966359" y="1454727"/>
                <a:ext cx="2999678" cy="14773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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2,1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AB5FC2-BCE7-4E36-99F7-CE711F3F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359" y="1454727"/>
                <a:ext cx="2999678" cy="1477328"/>
              </a:xfrm>
              <a:prstGeom prst="rect">
                <a:avLst/>
              </a:prstGeom>
              <a:blipFill>
                <a:blip r:embed="rId2"/>
                <a:stretch>
                  <a:fillRect l="-1619" t="-2049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51FE20-E1B5-459A-91B8-5C385A7A36B6}"/>
                  </a:ext>
                </a:extLst>
              </p:cNvPr>
              <p:cNvSpPr/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F51FE20-E1B5-459A-91B8-5C385A7A3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655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C78F03-970D-404E-AD1C-B6D9B0403E70}"/>
                  </a:ext>
                </a:extLst>
              </p:cNvPr>
              <p:cNvSpPr txBox="1"/>
              <p:nvPr/>
            </p:nvSpPr>
            <p:spPr>
              <a:xfrm>
                <a:off x="2743200" y="3105835"/>
                <a:ext cx="5486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     </m:t>
                      </m:r>
                      <m:r>
                        <a:rPr lang="en-US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C78F03-970D-404E-AD1C-B6D9B0403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3105835"/>
                <a:ext cx="5486400" cy="646331"/>
              </a:xfrm>
              <a:prstGeom prst="rect">
                <a:avLst/>
              </a:prstGeom>
              <a:blipFill>
                <a:blip r:embed="rId4"/>
                <a:stretch>
                  <a:fillRect b="-12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635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3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42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5C31A-60D0-48F4-8870-8EADFBF86D10}"/>
              </a:ext>
            </a:extLst>
          </p:cNvPr>
          <p:cNvSpPr txBox="1"/>
          <p:nvPr/>
        </p:nvSpPr>
        <p:spPr>
          <a:xfrm>
            <a:off x="1043710" y="394201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Theorem Proving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/>
              <p:nvPr/>
            </p:nvSpPr>
            <p:spPr>
              <a:xfrm>
                <a:off x="1043710" y="978976"/>
                <a:ext cx="887614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related to entailment: Logical equivalence, Validity, and 											Satisfiability</a:t>
                </a: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 equivalence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sentences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logically equivalent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(denoted 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they are true in the same set of models.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∧ Q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∧ 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⇒ Q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two sentences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4B21F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logically equivalent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if each of them entails the other: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and only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valid if it is true in all models.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Satisfiability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satisfiable if it is </a:t>
                </a:r>
                <a:r>
                  <a:rPr 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in, or satisfied by, </a:t>
                </a:r>
                <a:r>
                  <a:rPr lang="en-US" sz="2400" i="1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10" y="978976"/>
                <a:ext cx="8876145" cy="5632311"/>
              </a:xfrm>
              <a:prstGeom prst="rect">
                <a:avLst/>
              </a:prstGeom>
              <a:blipFill>
                <a:blip r:embed="rId2"/>
                <a:stretch>
                  <a:fillRect l="-1030" t="-86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/>
              <p:nvPr/>
            </p:nvSpPr>
            <p:spPr>
              <a:xfrm>
                <a:off x="6848609" y="517311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609" y="517311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655" t="-13158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26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5C31A-60D0-48F4-8870-8EADFBF86D10}"/>
              </a:ext>
            </a:extLst>
          </p:cNvPr>
          <p:cNvSpPr txBox="1"/>
          <p:nvPr/>
        </p:nvSpPr>
        <p:spPr>
          <a:xfrm>
            <a:off x="1043710" y="271030"/>
            <a:ext cx="5486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Theorem Proving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/>
              <p:nvPr/>
            </p:nvSpPr>
            <p:spPr>
              <a:xfrm>
                <a:off x="1043710" y="1246098"/>
                <a:ext cx="8728364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related to entailment: Logical equivalence, Validity and 									   Satisfiability</a:t>
                </a: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sentence is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is true in all models.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P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valid.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 sentences are also known as </a:t>
                </a:r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tautologies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they are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necessarily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sentence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in all models, every valid sentence is logically equivalent to </a:t>
                </a:r>
                <a:r>
                  <a:rPr lang="en-US" sz="2400" i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altLang="en-US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∨ P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regardless P is true or false.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good are valid sentences?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10" y="1246098"/>
                <a:ext cx="8728364" cy="4524315"/>
              </a:xfrm>
              <a:prstGeom prst="rect">
                <a:avLst/>
              </a:prstGeom>
              <a:blipFill>
                <a:blip r:embed="rId2"/>
                <a:stretch>
                  <a:fillRect l="-1047" t="-1077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/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655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1F79EFF-41C6-4E5D-8C8B-2CB881A0EF79}"/>
              </a:ext>
            </a:extLst>
          </p:cNvPr>
          <p:cNvSpPr txBox="1"/>
          <p:nvPr/>
        </p:nvSpPr>
        <p:spPr>
          <a:xfrm>
            <a:off x="8091054" y="2216727"/>
            <a:ext cx="183803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   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dirty="0"/>
              <a:t> P   </a:t>
            </a:r>
            <a:r>
              <a:rPr lang="en-US" alt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∨ 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	f		</a:t>
            </a:r>
            <a:r>
              <a:rPr lang="en-US" dirty="0">
                <a:solidFill>
                  <a:srgbClr val="4B21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	t</a:t>
            </a:r>
            <a:r>
              <a:rPr lang="en-US" dirty="0"/>
              <a:t> 		</a:t>
            </a:r>
            <a:r>
              <a:rPr lang="en-US" dirty="0">
                <a:solidFill>
                  <a:srgbClr val="4B21FD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32356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15C31A-60D0-48F4-8870-8EADFBF86D10}"/>
              </a:ext>
            </a:extLst>
          </p:cNvPr>
          <p:cNvSpPr txBox="1"/>
          <p:nvPr/>
        </p:nvSpPr>
        <p:spPr>
          <a:xfrm>
            <a:off x="1043710" y="243321"/>
            <a:ext cx="54494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Propositional Theorem Proving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/>
              <p:nvPr/>
            </p:nvSpPr>
            <p:spPr>
              <a:xfrm>
                <a:off x="1043710" y="972939"/>
                <a:ext cx="8728364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Concepts related to entailment: Logical equivalence, Validity and 									   Satisfiability</a:t>
                </a:r>
              </a:p>
              <a:p>
                <a:endParaRPr lang="en-US" sz="2400" dirty="0">
                  <a:solidFill>
                    <a:srgbClr val="4B21F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Validity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good are valid sentences?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definition of entailment, we can derive the </a:t>
                </a:r>
                <a:r>
                  <a:rPr lang="en-US" sz="2400" dirty="0">
                    <a:solidFill>
                      <a:srgbClr val="4B21FD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deduction theorem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For any sentences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sentence (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valid.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we can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decide if </a:t>
                </a:r>
                <a14:m>
                  <m:oMath xmlns:m="http://schemas.openxmlformats.org/officeDocument/2006/math">
                    <m:r>
                      <a:rPr lang="en-US" sz="2400" i="1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checking that (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true in every model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is essentially what the inference algorithm TT-ENTAILS does—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proving that (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14:m>
                  <m:oMath xmlns:m="http://schemas.openxmlformats.org/officeDocument/2006/math">
                    <m:r>
                      <a:rPr lang="en-US" sz="24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equivalent to True.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Conversely, the deduction theorem states that every valid implication sentence describes a legitimate inference.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DF5B5B-4CA4-48A0-9A21-4611847AA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710" y="972939"/>
                <a:ext cx="8728364" cy="5632311"/>
              </a:xfrm>
              <a:prstGeom prst="rect">
                <a:avLst/>
              </a:prstGeom>
              <a:blipFill>
                <a:blip r:embed="rId2"/>
                <a:stretch>
                  <a:fillRect l="-1047" t="-866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/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∧, ∨, ⇒,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, 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⊨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⊢</a:t>
                </a:r>
                <a:r>
                  <a:rPr lang="en-US" alt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18F202-BCEB-454F-9E6C-7A5CB56C8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826" y="332584"/>
                <a:ext cx="3443966" cy="461665"/>
              </a:xfrm>
              <a:prstGeom prst="rect">
                <a:avLst/>
              </a:prstGeom>
              <a:blipFill>
                <a:blip r:embed="rId3"/>
                <a:stretch>
                  <a:fillRect l="-2655" t="-13333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351AD1-6E30-4F78-8257-4785290794D0}"/>
                  </a:ext>
                </a:extLst>
              </p:cNvPr>
              <p:cNvSpPr txBox="1"/>
              <p:nvPr/>
            </p:nvSpPr>
            <p:spPr>
              <a:xfrm>
                <a:off x="6610370" y="1690256"/>
                <a:ext cx="4226007" cy="156966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  </a:t>
                </a:r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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	f	</a:t>
                </a:r>
                <a:r>
                  <a:rPr lang="en-US" sz="16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	f	f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	t</a:t>
                </a:r>
                <a:r>
                  <a:rPr lang="en-US" sz="1600" dirty="0"/>
                  <a:t> 	</a:t>
                </a:r>
                <a:r>
                  <a:rPr lang="en-US" sz="1600" dirty="0">
                    <a:solidFill>
                      <a:srgbClr val="4B21FD"/>
                    </a:solidFill>
                  </a:rPr>
                  <a:t>t	t	t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	t	</a:t>
                </a:r>
                <a:r>
                  <a:rPr lang="en-US" sz="1600" dirty="0">
                    <a:solidFill>
                      <a:srgbClr val="4B21F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	t	t</a:t>
                </a: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	f</a:t>
                </a:r>
                <a:r>
                  <a:rPr lang="en-US" sz="1600" dirty="0"/>
                  <a:t> 	</a:t>
                </a:r>
                <a:r>
                  <a:rPr lang="en-US" sz="1600" dirty="0">
                    <a:solidFill>
                      <a:srgbClr val="4B21FD"/>
                    </a:solidFill>
                  </a:rPr>
                  <a:t>t 	t	t</a:t>
                </a:r>
              </a:p>
              <a:p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(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∨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⇒ </a:t>
                </a:r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∨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 (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sz="16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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351AD1-6E30-4F78-8257-478529079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370" y="1690256"/>
                <a:ext cx="4226007" cy="1569660"/>
              </a:xfrm>
              <a:prstGeom prst="rect">
                <a:avLst/>
              </a:prstGeom>
              <a:blipFill>
                <a:blip r:embed="rId4"/>
                <a:stretch>
                  <a:fillRect l="-575" t="-1154" b="-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065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10210</TotalTime>
  <Words>9761</Words>
  <Application>Microsoft Office PowerPoint</Application>
  <PresentationFormat>Custom</PresentationFormat>
  <Paragraphs>1228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游ゴシック</vt:lpstr>
      <vt:lpstr>Arial</vt:lpstr>
      <vt:lpstr>Bell MT</vt:lpstr>
      <vt:lpstr>Calibri</vt:lpstr>
      <vt:lpstr>Calibri Light</vt:lpstr>
      <vt:lpstr>Cambria Math</vt:lpstr>
      <vt:lpstr>Lucida Calligraphy</vt:lpstr>
      <vt:lpstr>Symbol</vt:lpstr>
      <vt:lpstr>Times New Roman</vt:lpstr>
      <vt:lpstr>Office Theme</vt:lpstr>
      <vt:lpstr>Chapter 07_04  part a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Truth tables for inference</vt:lpstr>
      <vt:lpstr>Validity and satisfiability</vt:lpstr>
      <vt:lpstr>Validity and satisfiability</vt:lpstr>
      <vt:lpstr>PowerPoint Presentation</vt:lpstr>
      <vt:lpstr>Proof methods</vt:lpstr>
      <vt:lpstr>PowerPoint Presentation</vt:lpstr>
      <vt:lpstr>Application of Inference Rules to Derive a Proof.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Conversion to CNF</vt:lpstr>
      <vt:lpstr>A Resolution Algorithm</vt:lpstr>
      <vt:lpstr>A Resolution Algorithm</vt:lpstr>
      <vt:lpstr>PowerPoint Presentation</vt:lpstr>
      <vt:lpstr>Resolution example</vt:lpstr>
      <vt:lpstr>PowerPoint Presentation</vt:lpstr>
      <vt:lpstr>Compare to Application of Inference Rules to Derive a Proof.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294</cp:revision>
  <dcterms:created xsi:type="dcterms:W3CDTF">2016-10-13T00:10:31Z</dcterms:created>
  <dcterms:modified xsi:type="dcterms:W3CDTF">2023-04-25T17:05:38Z</dcterms:modified>
</cp:coreProperties>
</file>