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501" r:id="rId4"/>
    <p:sldId id="460" r:id="rId5"/>
    <p:sldId id="507" r:id="rId6"/>
    <p:sldId id="461" r:id="rId7"/>
    <p:sldId id="462" r:id="rId8"/>
    <p:sldId id="464" r:id="rId9"/>
    <p:sldId id="463" r:id="rId10"/>
    <p:sldId id="465" r:id="rId11"/>
    <p:sldId id="387" r:id="rId12"/>
    <p:sldId id="504" r:id="rId13"/>
    <p:sldId id="466" r:id="rId14"/>
    <p:sldId id="467" r:id="rId15"/>
    <p:sldId id="468" r:id="rId16"/>
    <p:sldId id="469" r:id="rId17"/>
    <p:sldId id="508" r:id="rId18"/>
    <p:sldId id="543" r:id="rId19"/>
    <p:sldId id="470" r:id="rId20"/>
    <p:sldId id="472" r:id="rId21"/>
    <p:sldId id="386" r:id="rId22"/>
    <p:sldId id="456" r:id="rId23"/>
    <p:sldId id="284" r:id="rId24"/>
    <p:sldId id="385" r:id="rId25"/>
    <p:sldId id="471" r:id="rId26"/>
    <p:sldId id="539" r:id="rId27"/>
    <p:sldId id="546" r:id="rId28"/>
    <p:sldId id="547" r:id="rId29"/>
    <p:sldId id="545" r:id="rId30"/>
    <p:sldId id="473" r:id="rId31"/>
    <p:sldId id="474" r:id="rId32"/>
    <p:sldId id="475" r:id="rId33"/>
    <p:sldId id="476" r:id="rId34"/>
    <p:sldId id="477" r:id="rId35"/>
    <p:sldId id="478" r:id="rId36"/>
    <p:sldId id="540" r:id="rId37"/>
    <p:sldId id="541" r:id="rId38"/>
    <p:sldId id="542" r:id="rId39"/>
    <p:sldId id="482" r:id="rId40"/>
    <p:sldId id="503" r:id="rId41"/>
    <p:sldId id="483" r:id="rId42"/>
    <p:sldId id="509" r:id="rId43"/>
    <p:sldId id="510" r:id="rId44"/>
    <p:sldId id="484" r:id="rId45"/>
    <p:sldId id="485" r:id="rId46"/>
    <p:sldId id="538" r:id="rId47"/>
    <p:sldId id="516" r:id="rId48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1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99" y="53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15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07_03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(PL)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CED20-6882-4CC3-BFEC-7F305745E9B8}"/>
              </a:ext>
            </a:extLst>
          </p:cNvPr>
          <p:cNvSpPr/>
          <p:nvPr/>
        </p:nvSpPr>
        <p:spPr>
          <a:xfrm>
            <a:off x="1480823" y="1410678"/>
            <a:ext cx="4731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1055741" y="675439"/>
            <a:ext cx="56913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Properties of 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055741" y="1750578"/>
                <a:ext cx="8180623" cy="4139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⇒, and ⇔ are actually redundant: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≡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         note: ≡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≡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keep them all mainly for convenience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Exercise:   Use the truth tables to verify all the logical  				             equivalences seen so far.</a:t>
                </a:r>
              </a:p>
              <a:p>
                <a:endParaRPr lang="en-US" sz="28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41" y="1750578"/>
                <a:ext cx="8180623" cy="4139595"/>
              </a:xfrm>
              <a:prstGeom prst="rect">
                <a:avLst/>
              </a:prstGeom>
              <a:blipFill>
                <a:blip r:embed="rId2"/>
                <a:stretch>
                  <a:fillRect l="-1118" t="-147" r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56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EBC37D-20AC-4879-BFC2-853A9749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759" y="344007"/>
            <a:ext cx="4262177" cy="50065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769B3E5-11B0-451C-82A9-565DEAD5279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98759" y="990554"/>
                <a:ext cx="9893567" cy="545180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are </a:t>
                </a:r>
                <a:r>
                  <a:rPr lang="en-US" alt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logically equivalent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 in </a:t>
                </a:r>
                <a:r>
                  <a:rPr lang="en-US" alt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models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α ≡ ß </a:t>
                </a:r>
                <a:r>
                  <a:rPr lang="en-US" alt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l-GR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</p:txBody>
          </p:sp>
        </mc:Choice>
        <mc:Fallback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A769B3E5-11B0-451C-82A9-565DEAD527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759" y="990554"/>
                <a:ext cx="9893567" cy="5451809"/>
              </a:xfrm>
              <a:blipFill>
                <a:blip r:embed="rId2"/>
                <a:stretch>
                  <a:fillRect l="-924" t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6" name="Picture 4">
            <a:extLst>
              <a:ext uri="{FF2B5EF4-FFF2-40B4-BE49-F238E27FC236}">
                <a16:creationId xmlns:a16="http://schemas.microsoft.com/office/drawing/2014/main" id="{7F2339A4-7779-4567-97C3-2267CA6A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426170" y="1952762"/>
            <a:ext cx="8336266" cy="44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6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851" y="870857"/>
            <a:ext cx="10067109" cy="14328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1EBC37D-20AC-4879-BFC2-853A97495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674" y="85765"/>
            <a:ext cx="4822772" cy="86346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 (?)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769B3E5-11B0-451C-82A9-565DEAD527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1674" y="796552"/>
            <a:ext cx="9893567" cy="5451809"/>
          </a:xfrm>
        </p:spPr>
        <p:txBody>
          <a:bodyPr>
            <a:normAutofit/>
          </a:bodyPr>
          <a:lstStyle/>
          <a:p>
            <a:pPr marL="396875" indent="-396875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sentences p an q are logically equivalent (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⇔ q is a tautology</a:t>
            </a:r>
          </a:p>
          <a:p>
            <a:pPr marL="396875" indent="-396875"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(Therefore, p and q have the same truth value for all truth assignments)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F2339A4-7779-4567-97C3-2267CA6A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9583" r="3125" b="15625"/>
          <a:stretch>
            <a:fillRect/>
          </a:stretch>
        </p:blipFill>
        <p:spPr bwMode="auto">
          <a:xfrm>
            <a:off x="1214826" y="2303746"/>
            <a:ext cx="8336266" cy="442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875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1148105" y="534435"/>
            <a:ext cx="820553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Inference Systems for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48105" y="1413055"/>
                <a:ext cx="8485423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PL is a procedure that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of sentences and a sentence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may reply “yes”, “no”, or run forever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input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4B21FD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solidFill>
                      <a:srgbClr val="4B21FD"/>
                    </a:solidFill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replies positively (“yes”) to input 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4B21FD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that 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(or,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derives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write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Intuitively,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be such that it replies “yes” on input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 fact entailed by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If 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05" y="1413055"/>
                <a:ext cx="8485423" cy="5293757"/>
              </a:xfrm>
              <a:prstGeom prst="rect">
                <a:avLst/>
              </a:prstGeom>
              <a:blipFill>
                <a:blip r:embed="rId2"/>
                <a:stretch>
                  <a:fillRect l="-1078" t="-922" r="-72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293793"/>
            <a:ext cx="511415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All These Fancy Symbols!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001231"/>
                <a:ext cx="9445477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{A, A ⇒ B}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 means “ an 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derives B from {A, A ⇒ B}”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⇒ C is a sentence,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symbols manipulated by an 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mathematical abbreviation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standing for the statement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“every interpretation that makes A ∧ B true, makes C also true”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 ⊢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mathematical abbreviation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standing for the statement: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“</a:t>
                </a:r>
                <a:r>
                  <a:rPr lang="en-US" sz="2400" dirty="0">
                    <a:highlight>
                      <a:srgbClr val="FFFF00"/>
                    </a:highlight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derives C from A ∧ B”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other words,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is a formal symbol of logic, and is used by the inference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shorthand stating the meaning of formal sentences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shorthand stating the output of the inference system </a:t>
                </a:r>
                <a:r>
                  <a:rPr lang="en-US" sz="28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001231"/>
                <a:ext cx="9445477" cy="5355312"/>
              </a:xfrm>
              <a:prstGeom prst="rect">
                <a:avLst/>
              </a:prstGeom>
              <a:blipFill>
                <a:blip r:embed="rId2"/>
                <a:stretch>
                  <a:fillRect l="-1033" t="-1024" r="-323" b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04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523923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All These Fancy Symbols!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812132" y="1315836"/>
                <a:ext cx="9348536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connective ⇒ and the shorthand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related as follows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sentence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⇒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valid (always true) if and only if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A ⇒ (A ∨ B) is valid and 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2" y="1315836"/>
                <a:ext cx="9348536" cy="1508105"/>
              </a:xfrm>
              <a:prstGeom prst="rect">
                <a:avLst/>
              </a:prstGeom>
              <a:blipFill>
                <a:blip r:embed="rId2"/>
                <a:stretch>
                  <a:fillRect l="-847" t="-3644" b="-8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642CD63-635F-4C54-8AFF-4FBBBB5CA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437024"/>
                  </p:ext>
                </p:extLst>
              </p:nvPr>
            </p:nvGraphicFramePr>
            <p:xfrm>
              <a:off x="1179095" y="3155463"/>
              <a:ext cx="837397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881">
                      <a:extLst>
                        <a:ext uri="{9D8B030D-6E8A-4147-A177-3AD203B41FA5}">
                          <a16:colId xmlns:a16="http://schemas.microsoft.com/office/drawing/2014/main" val="4011423858"/>
                        </a:ext>
                      </a:extLst>
                    </a:gridCol>
                    <a:gridCol w="1014730">
                      <a:extLst>
                        <a:ext uri="{9D8B030D-6E8A-4147-A177-3AD203B41FA5}">
                          <a16:colId xmlns:a16="http://schemas.microsoft.com/office/drawing/2014/main" val="847068995"/>
                        </a:ext>
                      </a:extLst>
                    </a:gridCol>
                    <a:gridCol w="1113246">
                      <a:extLst>
                        <a:ext uri="{9D8B030D-6E8A-4147-A177-3AD203B41FA5}">
                          <a16:colId xmlns:a16="http://schemas.microsoft.com/office/drawing/2014/main" val="1930643658"/>
                        </a:ext>
                      </a:extLst>
                    </a:gridCol>
                    <a:gridCol w="1221616">
                      <a:extLst>
                        <a:ext uri="{9D8B030D-6E8A-4147-A177-3AD203B41FA5}">
                          <a16:colId xmlns:a16="http://schemas.microsoft.com/office/drawing/2014/main" val="1669243880"/>
                        </a:ext>
                      </a:extLst>
                    </a:gridCol>
                    <a:gridCol w="1251171">
                      <a:extLst>
                        <a:ext uri="{9D8B030D-6E8A-4147-A177-3AD203B41FA5}">
                          <a16:colId xmlns:a16="http://schemas.microsoft.com/office/drawing/2014/main" val="375434555"/>
                        </a:ext>
                      </a:extLst>
                    </a:gridCol>
                    <a:gridCol w="1517167">
                      <a:extLst>
                        <a:ext uri="{9D8B030D-6E8A-4147-A177-3AD203B41FA5}">
                          <a16:colId xmlns:a16="http://schemas.microsoft.com/office/drawing/2014/main" val="1982249237"/>
                        </a:ext>
                      </a:extLst>
                    </a:gridCol>
                    <a:gridCol w="1517167">
                      <a:extLst>
                        <a:ext uri="{9D8B030D-6E8A-4147-A177-3AD203B41FA5}">
                          <a16:colId xmlns:a16="http://schemas.microsoft.com/office/drawing/2014/main" val="1784171047"/>
                        </a:ext>
                      </a:extLst>
                    </a:gridCol>
                  </a:tblGrid>
                  <a:tr h="394903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⇒ B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∨ 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⇒ (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∨ 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>
                                  <a:solidFill>
                                    <a:srgbClr val="4B21FD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⊨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(A ∨ B)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484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5429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1471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606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420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642CD63-635F-4C54-8AFF-4FBBBB5CA5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3437024"/>
                  </p:ext>
                </p:extLst>
              </p:nvPr>
            </p:nvGraphicFramePr>
            <p:xfrm>
              <a:off x="1179095" y="3155463"/>
              <a:ext cx="8373978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8881">
                      <a:extLst>
                        <a:ext uri="{9D8B030D-6E8A-4147-A177-3AD203B41FA5}">
                          <a16:colId xmlns:a16="http://schemas.microsoft.com/office/drawing/2014/main" val="4011423858"/>
                        </a:ext>
                      </a:extLst>
                    </a:gridCol>
                    <a:gridCol w="1014730">
                      <a:extLst>
                        <a:ext uri="{9D8B030D-6E8A-4147-A177-3AD203B41FA5}">
                          <a16:colId xmlns:a16="http://schemas.microsoft.com/office/drawing/2014/main" val="847068995"/>
                        </a:ext>
                      </a:extLst>
                    </a:gridCol>
                    <a:gridCol w="1113246">
                      <a:extLst>
                        <a:ext uri="{9D8B030D-6E8A-4147-A177-3AD203B41FA5}">
                          <a16:colId xmlns:a16="http://schemas.microsoft.com/office/drawing/2014/main" val="1930643658"/>
                        </a:ext>
                      </a:extLst>
                    </a:gridCol>
                    <a:gridCol w="1221616">
                      <a:extLst>
                        <a:ext uri="{9D8B030D-6E8A-4147-A177-3AD203B41FA5}">
                          <a16:colId xmlns:a16="http://schemas.microsoft.com/office/drawing/2014/main" val="1669243880"/>
                        </a:ext>
                      </a:extLst>
                    </a:gridCol>
                    <a:gridCol w="1251171">
                      <a:extLst>
                        <a:ext uri="{9D8B030D-6E8A-4147-A177-3AD203B41FA5}">
                          <a16:colId xmlns:a16="http://schemas.microsoft.com/office/drawing/2014/main" val="375434555"/>
                        </a:ext>
                      </a:extLst>
                    </a:gridCol>
                    <a:gridCol w="1517167">
                      <a:extLst>
                        <a:ext uri="{9D8B030D-6E8A-4147-A177-3AD203B41FA5}">
                          <a16:colId xmlns:a16="http://schemas.microsoft.com/office/drawing/2014/main" val="1982249237"/>
                        </a:ext>
                      </a:extLst>
                    </a:gridCol>
                    <a:gridCol w="1517167">
                      <a:extLst>
                        <a:ext uri="{9D8B030D-6E8A-4147-A177-3AD203B41FA5}">
                          <a16:colId xmlns:a16="http://schemas.microsoft.com/office/drawing/2014/main" val="178417104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⇒ B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</a:t>
                          </a: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∨ 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B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⇒ (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∨ </a:t>
                          </a:r>
                          <a:r>
                            <a:rPr lang="pt-BR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2000" b="1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2610" t="-9231" r="-803" b="-4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34842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54296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714712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92606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a-DK" sz="2000" b="0" i="0" u="none" strike="noStrike" baseline="0" dirty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rgbClr val="4B21F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2000" dirty="0">
                            <a:solidFill>
                              <a:srgbClr val="4B21F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14203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12132" y="5284708"/>
                <a:ext cx="9092723" cy="13542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 means (A ∨ B) is true whenever A is true {rows 3, 4}.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⇒ (A ∨ B) is true,  then </a:t>
                </a:r>
                <a:r>
                  <a:rPr 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B), then A ⇒ (A ∨ B) is true.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2" y="5284708"/>
                <a:ext cx="9092723" cy="1354217"/>
              </a:xfrm>
              <a:prstGeom prst="rect">
                <a:avLst/>
              </a:prstGeom>
              <a:blipFill>
                <a:blip r:embed="rId4"/>
                <a:stretch>
                  <a:fillRect t="-3571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0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1196397" y="472946"/>
            <a:ext cx="678065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All These Fancy Symbols!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96397" y="1675799"/>
                <a:ext cx="8348197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shorthands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related as follows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system can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</a:t>
                </a:r>
                <a:r>
                  <a:rPr lang="en-US" sz="24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system can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</a:t>
                </a:r>
                <a:r>
                  <a:rPr lang="en-US" sz="24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= B (major premise) and C = A (minor premise). 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C = B (conclusion).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 vice versa.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397" y="1675799"/>
                <a:ext cx="8348197" cy="4893647"/>
              </a:xfrm>
              <a:prstGeom prst="rect">
                <a:avLst/>
              </a:prstGeom>
              <a:blipFill>
                <a:blip r:embed="rId2"/>
                <a:stretch>
                  <a:fillRect l="-1095" t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10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854243" y="272535"/>
            <a:ext cx="47224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Entailment and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98620" y="1376067"/>
                <a:ext cx="938463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Entailment: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entailed by KB (set sentences)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no logically possible world where Q is false while all the sentences in KB are true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stated positively, Q is entailed by KB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conclusion is true in every logically possible world in which all the premises in KB are true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Derivation: 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can be derived from KB if there’s a proof consisting of a sequence of valid inference steps starting from the premises in KB and resulting in Q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20" y="1376067"/>
                <a:ext cx="9384632" cy="4401205"/>
              </a:xfrm>
              <a:prstGeom prst="rect">
                <a:avLst/>
              </a:prstGeom>
              <a:blipFill>
                <a:blip r:embed="rId2"/>
                <a:stretch>
                  <a:fillRect l="-910" t="-1108" r="-1624" b="-2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17194" y="6111363"/>
            <a:ext cx="5072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18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"No A = B, and all C = A, so no C = B."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1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4F073-24F8-4B2B-8C2E-01EC00E8AC4E}"/>
              </a:ext>
            </a:extLst>
          </p:cNvPr>
          <p:cNvSpPr txBox="1"/>
          <p:nvPr/>
        </p:nvSpPr>
        <p:spPr>
          <a:xfrm>
            <a:off x="1431637" y="1936283"/>
            <a:ext cx="84605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Entailment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determined by model checking and by theorem proving.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enumerating models and showing that the sentence must hold in all models.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proving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(Inference and Proof) 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rules of inference directly to the sentence in the knowledge base to construct a proof of the desired sentence without consulting models.</a:t>
            </a:r>
          </a:p>
        </p:txBody>
      </p:sp>
    </p:spTree>
    <p:extLst>
      <p:ext uri="{BB962C8B-B14F-4D97-AF65-F5344CB8AC3E}">
        <p14:creationId xmlns:p14="http://schemas.microsoft.com/office/powerpoint/2010/main" val="332284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759374"/>
            <a:ext cx="53851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Inference systems for PL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B80AB8-945E-4C59-8639-EA1DB8B31109}"/>
              </a:ext>
            </a:extLst>
          </p:cNvPr>
          <p:cNvSpPr/>
          <p:nvPr/>
        </p:nvSpPr>
        <p:spPr>
          <a:xfrm>
            <a:off x="926432" y="1693216"/>
            <a:ext cx="9348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(roughly) two kinds:</a:t>
            </a:r>
          </a:p>
          <a:p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Rule-based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Sound generation of new sentences from old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inference rule applications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Can use inference rules as operators as in a standard search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procedures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Typically require translation of sentences into some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form</a:t>
            </a:r>
          </a:p>
          <a:p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Model-based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Truth 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enumeration (always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exponential in n)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Improved backtracking, e.g., Davis–Putnam–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–Loveland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 search in model space (incomplete)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e.g., min-conflicts-like hill-climbing algorithms</a:t>
            </a:r>
          </a:p>
        </p:txBody>
      </p:sp>
    </p:spTree>
    <p:extLst>
      <p:ext uri="{BB962C8B-B14F-4D97-AF65-F5344CB8AC3E}">
        <p14:creationId xmlns:p14="http://schemas.microsoft.com/office/powerpoint/2010/main" val="413765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78A819-712F-4C1C-A3D7-BF15ABD5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236" y="374362"/>
            <a:ext cx="8415828" cy="1325563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145E0E-6124-4A98-8DD7-B0253FA2F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3236" y="1797916"/>
            <a:ext cx="8312728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agents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in general - models and entailment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(Boolean) logic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Equivalence, validity, satisfiability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and theorem proving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62902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4128" y="783128"/>
            <a:ext cx="6043375" cy="8380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Inference by Truth Tables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294128" y="2159815"/>
                <a:ext cx="7749512" cy="23581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proof system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specified as follows:</a:t>
                </a:r>
              </a:p>
              <a:p>
                <a:pPr marL="0" indent="0">
                  <a:buNone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⊢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all the values in the truth table of</a:t>
                </a:r>
              </a:p>
              <a:p>
                <a:pPr marL="0" indent="0">
                  <a:buNone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true</a:t>
                </a:r>
              </a:p>
            </p:txBody>
          </p:sp>
        </mc:Choice>
        <mc:Fallback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4128" y="2159815"/>
                <a:ext cx="7749512" cy="2358189"/>
              </a:xfrm>
              <a:blipFill>
                <a:blip r:embed="rId2"/>
                <a:stretch>
                  <a:fillRect l="-1179" t="-3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"/>
          <p:cNvSpPr txBox="1"/>
          <p:nvPr/>
        </p:nvSpPr>
        <p:spPr>
          <a:xfrm>
            <a:off x="7337503" y="2318377"/>
            <a:ext cx="27610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…Use inference rules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…Use truth table</a:t>
            </a:r>
          </a:p>
        </p:txBody>
      </p:sp>
    </p:spTree>
    <p:extLst>
      <p:ext uri="{BB962C8B-B14F-4D97-AF65-F5344CB8AC3E}">
        <p14:creationId xmlns:p14="http://schemas.microsoft.com/office/powerpoint/2010/main" val="4278523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096" y="132347"/>
            <a:ext cx="6011182" cy="78205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 by enumeration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46096" y="914401"/>
                <a:ext cx="10062009" cy="5811252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truth-tables(TT)-based inference system is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⊢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implies truth table of (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true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implies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valid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implies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implies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implies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It is also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(exercise: prove it)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Its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O(2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n is the number of propositional variables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We cannot hope to do better in general because the dual problem: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determining the satisfiability of a sentence is NP-complete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However, really hard cases of propositional inference are somewhat rare in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practice</a:t>
                </a:r>
              </a:p>
            </p:txBody>
          </p:sp>
        </mc:Choice>
        <mc:Fallback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096" y="914401"/>
                <a:ext cx="10062009" cy="5811252"/>
              </a:xfrm>
              <a:blipFill>
                <a:blip r:embed="rId2"/>
                <a:stretch>
                  <a:fillRect l="-969" t="-1469" r="-909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11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447F39-F898-4EBB-845B-2CF2424F7A8B}"/>
              </a:ext>
            </a:extLst>
          </p:cNvPr>
          <p:cNvSpPr/>
          <p:nvPr/>
        </p:nvSpPr>
        <p:spPr>
          <a:xfrm>
            <a:off x="982117" y="493125"/>
            <a:ext cx="448872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Wumpus world sentences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/>
              <p:nvPr/>
            </p:nvSpPr>
            <p:spPr>
              <a:xfrm>
                <a:off x="982117" y="1548172"/>
                <a:ext cx="871086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column and j be row.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pit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</a:t>
                </a: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i,j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true if there is a breeze in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 err="1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j]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“Pits cause breezes in adjacent squares”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</a:p>
              <a:p>
                <a:pPr lvl="3"/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en-US" sz="2400" dirty="0">
                    <a:solidFill>
                      <a:srgbClr val="FF00D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3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“A square is breezy if and only if there is an adjacent pit”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 (P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822C-B039-4F76-9660-74F5654DA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17" y="1548172"/>
                <a:ext cx="8710863" cy="4524315"/>
              </a:xfrm>
              <a:prstGeom prst="rect">
                <a:avLst/>
              </a:prstGeom>
              <a:blipFill>
                <a:blip r:embed="rId2"/>
                <a:stretch>
                  <a:fillRect l="-1050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CC20768E-1EB1-46AE-8E48-80925F24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80" y="1548172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046" y="493125"/>
            <a:ext cx="285750" cy="261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534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4584C98-3F4A-462E-A761-0EFE9133E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4380" y="365127"/>
            <a:ext cx="4907511" cy="96752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Wumpus world sentences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C3C4BD0-7DC0-42EC-A728-616CA201A1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0791" y="1813594"/>
            <a:ext cx="7226445" cy="44024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column and j be row.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pit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true if there is a breeze in [</a:t>
            </a:r>
            <a:r>
              <a:rPr lang="en-US" alt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j].
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lvl="4">
              <a:lnSpc>
                <a:spcPct val="90000"/>
              </a:lnSpc>
              <a:buFontTx/>
              <a:buNone/>
            </a:pP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"Pits cause breezes in adjacent squares"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/>
              <a:t>
</a:t>
            </a:r>
          </a:p>
        </p:txBody>
      </p:sp>
      <p:pic>
        <p:nvPicPr>
          <p:cNvPr id="4" name="Picture 5" descr="wumpus-world">
            <a:extLst>
              <a:ext uri="{FF2B5EF4-FFF2-40B4-BE49-F238E27FC236}">
                <a16:creationId xmlns:a16="http://schemas.microsoft.com/office/drawing/2014/main" id="{AFBE426F-E5C8-4B7A-8E71-4B576897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94" y="1886834"/>
            <a:ext cx="3762084" cy="36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57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DB18D2-B4D2-47EF-A6E6-02270E7D0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976" y="169089"/>
            <a:ext cx="4779322" cy="1057488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Truth tables for inference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F9BFE14A-EDE6-4F27-9892-375FC594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32292"/>
          <a:stretch>
            <a:fillRect/>
          </a:stretch>
        </p:blipFill>
        <p:spPr bwMode="auto">
          <a:xfrm>
            <a:off x="323273" y="866255"/>
            <a:ext cx="7575733" cy="33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30DAE-F065-4F51-953C-F7777E5C5AEF}"/>
                  </a:ext>
                </a:extLst>
              </p:cNvPr>
              <p:cNvSpPr txBox="1"/>
              <p:nvPr/>
            </p:nvSpPr>
            <p:spPr>
              <a:xfrm>
                <a:off x="563418" y="4245791"/>
                <a:ext cx="986443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following sentences, with 7 symbols, there are 2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128 possible symbols. In three of these, KB is true. In those three models,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So there is  no pit in [1, 1] and [1, 2].  That means, KB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KB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cannot tell whether there is a pit in [2, 2] for  is true in only two models and false in one.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There is no pit in [1, 1] location</a:t>
                </a:r>
                <a:endParaRPr lang="en-US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Pits cause breezes in adjacent squares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30DAE-F065-4F51-953C-F7777E5C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4245791"/>
                <a:ext cx="9864437" cy="2585323"/>
              </a:xfrm>
              <a:prstGeom prst="rect">
                <a:avLst/>
              </a:prstGeom>
              <a:blipFill>
                <a:blip r:embed="rId3"/>
                <a:stretch>
                  <a:fillRect l="-494" t="-1176" r="-247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56BBA81-750E-4B65-8A3A-85491CCA3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798416"/>
                  </p:ext>
                </p:extLst>
              </p:nvPr>
            </p:nvGraphicFramePr>
            <p:xfrm>
              <a:off x="6068291" y="866255"/>
              <a:ext cx="4462403" cy="3322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623">
                      <a:extLst>
                        <a:ext uri="{9D8B030D-6E8A-4147-A177-3AD203B41FA5}">
                          <a16:colId xmlns:a16="http://schemas.microsoft.com/office/drawing/2014/main" val="1175413349"/>
                        </a:ext>
                      </a:extLst>
                    </a:gridCol>
                    <a:gridCol w="749623">
                      <a:extLst>
                        <a:ext uri="{9D8B030D-6E8A-4147-A177-3AD203B41FA5}">
                          <a16:colId xmlns:a16="http://schemas.microsoft.com/office/drawing/2014/main" val="2975014455"/>
                        </a:ext>
                      </a:extLst>
                    </a:gridCol>
                    <a:gridCol w="735489">
                      <a:extLst>
                        <a:ext uri="{9D8B030D-6E8A-4147-A177-3AD203B41FA5}">
                          <a16:colId xmlns:a16="http://schemas.microsoft.com/office/drawing/2014/main" val="369390976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1879387855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85929791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2687722486"/>
                        </a:ext>
                      </a:extLst>
                    </a:gridCol>
                  </a:tblGrid>
                  <a:tr h="2753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800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Bell MT" panose="02020503060305020303" pitchFamily="18" charset="0"/>
                            </a:rPr>
                            <a:t>KB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259294"/>
                      </a:ext>
                    </a:extLst>
                  </a:tr>
                  <a:tr h="975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508625"/>
                      </a:ext>
                    </a:extLst>
                  </a:tr>
                  <a:tr h="8085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38004"/>
                      </a:ext>
                    </a:extLst>
                  </a:tr>
                  <a:tr h="944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2889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56BBA81-750E-4B65-8A3A-85491CCA3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7798416"/>
                  </p:ext>
                </p:extLst>
              </p:nvPr>
            </p:nvGraphicFramePr>
            <p:xfrm>
              <a:off x="6068291" y="866255"/>
              <a:ext cx="4462403" cy="3322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623">
                      <a:extLst>
                        <a:ext uri="{9D8B030D-6E8A-4147-A177-3AD203B41FA5}">
                          <a16:colId xmlns:a16="http://schemas.microsoft.com/office/drawing/2014/main" val="1175413349"/>
                        </a:ext>
                      </a:extLst>
                    </a:gridCol>
                    <a:gridCol w="749623">
                      <a:extLst>
                        <a:ext uri="{9D8B030D-6E8A-4147-A177-3AD203B41FA5}">
                          <a16:colId xmlns:a16="http://schemas.microsoft.com/office/drawing/2014/main" val="2975014455"/>
                        </a:ext>
                      </a:extLst>
                    </a:gridCol>
                    <a:gridCol w="735489">
                      <a:extLst>
                        <a:ext uri="{9D8B030D-6E8A-4147-A177-3AD203B41FA5}">
                          <a16:colId xmlns:a16="http://schemas.microsoft.com/office/drawing/2014/main" val="369390976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1879387855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85929791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268772248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3" t="-8333" r="-497561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13" t="-8333" r="-397561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4132" t="-8333" r="-304132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639" t="-8333" r="-201639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1639" t="-8333" r="-101639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Bell MT" panose="02020503060305020303" pitchFamily="18" charset="0"/>
                            </a:rPr>
                            <a:t>KB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25929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50862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38004"/>
                      </a:ext>
                    </a:extLst>
                  </a:tr>
                  <a:tr h="944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288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3035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943" y="147782"/>
            <a:ext cx="7816966" cy="5973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 by enumeration</a:t>
            </a:r>
            <a:r>
              <a:rPr lang="en-US" altLang="en-US" sz="2800" dirty="0">
                <a:latin typeface="+mn-lt"/>
              </a:rPr>
              <a:t>: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38463" y="1290066"/>
                <a:ext cx="9443210" cy="5206527"/>
              </a:xfrm>
            </p:spPr>
            <p:txBody>
              <a:bodyPr>
                <a:noAutofit/>
              </a:bodyPr>
              <a:lstStyle/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simple inference procedure.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goal is to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decide whether KB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rgbClr val="4B21FD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sentence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solidFill>
                          <a:srgbClr val="4B21FD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entailed by this KB?</a:t>
                </a: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Heuristic problem solving approach: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esign an algorithm for inference which is a model-checking approach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 a direct implementation of the definition of  entailment: </a:t>
                </a:r>
              </a:p>
              <a:p>
                <a:pPr marL="873443" lvl="2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enumerate the models.</a:t>
                </a:r>
              </a:p>
              <a:p>
                <a:pPr marL="1284923" lvl="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are assignments of true or false to every proposition symbol.</a:t>
                </a:r>
              </a:p>
              <a:p>
                <a:pPr marL="873443" lvl="2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check that is true in every model in which KB is true. 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enumeration of all models is sound and complete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8463" y="1290066"/>
                <a:ext cx="9443210" cy="5206527"/>
              </a:xfrm>
              <a:blipFill>
                <a:blip r:embed="rId2"/>
                <a:stretch>
                  <a:fillRect l="-1033" t="-1639" r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27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943" y="122116"/>
            <a:ext cx="5221548" cy="5973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 by enumeration</a:t>
            </a:r>
            <a:r>
              <a:rPr lang="en-US" altLang="en-US" sz="2800" dirty="0">
                <a:latin typeface="+mn-lt"/>
              </a:rPr>
              <a:t>: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60052" y="719455"/>
                <a:ext cx="9443210" cy="5891206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enumeration of all models is sound and complete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inputs: KB, the knowledge base, a sentence in propositional logic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query, a sentence in proposition logic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0052" y="719455"/>
                <a:ext cx="9443210" cy="5891206"/>
              </a:xfrm>
              <a:blipFill>
                <a:blip r:embed="rId2"/>
                <a:stretch>
                  <a:fillRect l="-710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2" name="Picture 4">
            <a:extLst>
              <a:ext uri="{FF2B5EF4-FFF2-40B4-BE49-F238E27FC236}">
                <a16:creationId xmlns:a16="http://schemas.microsoft.com/office/drawing/2014/main" id="{5894E145-8516-4D0B-9BCA-86CF03E5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5417" r="781" b="19792"/>
          <a:stretch>
            <a:fillRect/>
          </a:stretch>
        </p:blipFill>
        <p:spPr bwMode="auto">
          <a:xfrm>
            <a:off x="1431463" y="1156612"/>
            <a:ext cx="7509337" cy="349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A867090-A9C0-40F5-A836-E85DD5138E3B}"/>
              </a:ext>
            </a:extLst>
          </p:cNvPr>
          <p:cNvSpPr/>
          <p:nvPr/>
        </p:nvSpPr>
        <p:spPr>
          <a:xfrm>
            <a:off x="554182" y="1431642"/>
            <a:ext cx="1173018" cy="471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1B8874-D618-4A0C-8AE7-FFBA15F582C3}"/>
              </a:ext>
            </a:extLst>
          </p:cNvPr>
          <p:cNvSpPr txBox="1"/>
          <p:nvPr/>
        </p:nvSpPr>
        <p:spPr>
          <a:xfrm>
            <a:off x="894104" y="5367314"/>
            <a:ext cx="8739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7.10  A truth-table enumeration algorithm for deciding propositional entailment. PL-True? returns true if sentence holds within a (partial) model – an assignment to some of the symbols. “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is used here as a logical operation on its two arguments, returning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0957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9943" y="147782"/>
            <a:ext cx="5221548" cy="5973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Inference by enumeration</a:t>
            </a:r>
            <a:r>
              <a:rPr lang="en-US" altLang="en-US" sz="2800" dirty="0">
                <a:latin typeface="+mn-lt"/>
              </a:rPr>
              <a:t>: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47699" y="819012"/>
                <a:ext cx="9443210" cy="5891206"/>
              </a:xfrm>
            </p:spPr>
            <p:txBody>
              <a:bodyPr>
                <a:noAutofit/>
              </a:bodyPr>
              <a:lstStyle/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enumeration of all models is sound and complete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general algorithm for deciding entailment in propositional logic, like backtracking search algorithm. This performs a recursive enumeration of a finite space of assignments to symbols. It is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it implements directly the definition of entailment, and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it works for any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always terminates – there are only finitely many models to examine.</a:t>
                </a: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symbols, time complexity is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O(2</a:t>
                </a:r>
                <a:r>
                  <a:rPr lang="en-US" altLang="en-US" sz="2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space complexity is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O(n)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7699" y="819012"/>
                <a:ext cx="9443210" cy="5891206"/>
              </a:xfrm>
              <a:blipFill>
                <a:blip r:embed="rId2"/>
                <a:stretch>
                  <a:fillRect l="-710" t="-1138" r="-1032" b="-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2" name="Picture 4">
            <a:extLst>
              <a:ext uri="{FF2B5EF4-FFF2-40B4-BE49-F238E27FC236}">
                <a16:creationId xmlns:a16="http://schemas.microsoft.com/office/drawing/2014/main" id="{5894E145-8516-4D0B-9BCA-86CF03E50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5417" r="781" b="19792"/>
          <a:stretch>
            <a:fillRect/>
          </a:stretch>
        </p:blipFill>
        <p:spPr bwMode="auto">
          <a:xfrm>
            <a:off x="1237499" y="1267450"/>
            <a:ext cx="7509337" cy="332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2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45575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8327" y="1225689"/>
                <a:ext cx="887614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 and Validity</a:t>
                </a: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 equivalence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logically equivalent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(denoted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they are true in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same set of models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∧ Q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∧ 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two sentences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logically equivalent only if each of them entails the other: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valid if it is true in all models.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will be addressed in Ch07_04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327" y="1225689"/>
                <a:ext cx="8876145" cy="5632311"/>
              </a:xfrm>
              <a:prstGeom prst="rect">
                <a:avLst/>
              </a:prstGeom>
              <a:blipFill>
                <a:blip r:embed="rId2"/>
                <a:stretch>
                  <a:fillRect l="-1099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82063" y="748145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63" y="748145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832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7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271030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3710" y="855805"/>
                <a:ext cx="8728364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 and Validity</a:t>
                </a: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all models.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valid.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 sentences are also known as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tautologies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they are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necessarily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sentence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in all models, every valid sentence is logically equivalent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P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good are valid sentences?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definition of entailment, we can derive the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deduction theorem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 any sentences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sentence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valid.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we can decide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checking that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in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model. This is essentially what the inference algorithm TT-ENTAILS does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0" y="855805"/>
                <a:ext cx="8728364" cy="6001643"/>
              </a:xfrm>
              <a:prstGeom prst="rect">
                <a:avLst/>
              </a:prstGeom>
              <a:blipFill>
                <a:blip r:embed="rId2"/>
                <a:stretch>
                  <a:fillRect l="-1047" t="-812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56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58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5765" y="69644"/>
            <a:ext cx="5362818" cy="9405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Rule-Based Inference in PL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27636" y="1223097"/>
                <a:ext cx="8965301" cy="488482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truth-tables-based inference system is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⊢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implies truth table of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・ ・ ・ ∧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 true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inference system in Propositional Logic can be specified as </a:t>
                </a:r>
              </a:p>
              <a:p>
                <a:pPr marL="411480" lvl="1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inference (or derivation) rules</a:t>
                </a:r>
              </a:p>
              <a:p>
                <a:pPr marL="1263650" indent="-3857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rule is just a pattern premises/conclusion</a:t>
                </a:r>
              </a:p>
              <a:p>
                <a:pPr marL="1263650" indent="-3857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rule applies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derives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</a:p>
              <a:p>
                <a:pPr marL="1768475" indent="-3857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of the sentences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match with the premises of the rule, and</a:t>
                </a:r>
              </a:p>
              <a:p>
                <a:pPr marL="1768475" indent="-385763"/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matches with the conclusion</a:t>
                </a:r>
              </a:p>
              <a:p>
                <a:pPr marL="1263650" indent="-385763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rule is sound it the set of its premises entails its conclusion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7636" y="1223097"/>
                <a:ext cx="8965301" cy="4884820"/>
              </a:xfrm>
              <a:blipFill>
                <a:blip r:embed="rId2"/>
                <a:stretch>
                  <a:fillRect l="-884" t="-1748" r="-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055428" y="4666881"/>
            <a:ext cx="166333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Modus tollens:</a:t>
            </a:r>
          </a:p>
          <a:p>
            <a:r>
              <a:rPr lang="pt-B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t-B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6154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851" y="165437"/>
            <a:ext cx="5432487" cy="9405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Some Inference Rules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79887" y="1554023"/>
                <a:ext cx="8137988" cy="488482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And-Introduction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And-Elimination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Or-Introduction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9887" y="1554023"/>
                <a:ext cx="8137988" cy="4884820"/>
              </a:xfrm>
              <a:blipFill>
                <a:blip r:embed="rId2"/>
                <a:stretch>
                  <a:fillRect l="-1348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19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209" y="217689"/>
            <a:ext cx="4683550" cy="9405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Some Inference Rules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1209" y="1503949"/>
                <a:ext cx="10062009" cy="5235518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Implication-Elimination (aka Modus Ponens)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Unit Resolution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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Resolution 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or,   equivalently,	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8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	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   </m:t>
                    </m:r>
                    <m:r>
                      <m:rPr>
                        <m:nor/>
                      </m:rPr>
                      <a: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209" y="1503949"/>
                <a:ext cx="10062009" cy="5235518"/>
              </a:xfrm>
              <a:blipFill>
                <a:blip r:embed="rId2"/>
                <a:stretch>
                  <a:fillRect l="-1090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715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2485" y="156729"/>
            <a:ext cx="4831595" cy="9405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Some Inference Rules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142485" y="1756497"/>
                <a:ext cx="6740745" cy="406082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Double-Negation-Elimination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       </a:t>
                </a:r>
                <a14:m>
                  <m:oMath xmlns:m="http://schemas.openxmlformats.org/officeDocument/2006/math">
                    <m: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</m:t>
                    </m:r>
                    <m:r>
                      <m:rPr>
                        <m:nor/>
                      </m:rPr>
                      <a:rPr lang="en-US" altLang="en-US" sz="2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</m:t>
                    </m:r>
                    <m:r>
                      <a:rPr lang="en-US" sz="26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u="sng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b="0" u="sng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False-Introduction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   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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  <m:r>
                      <a:rPr lang="en-US" sz="26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    </a:t>
                </a:r>
                <a14:m>
                  <m:oMath xmlns:m="http://schemas.openxmlformats.org/officeDocument/2006/math">
                    <m:r>
                      <a:rPr lang="en-US" sz="2600" b="0" i="0" u="sng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600" b="0" i="0" u="sng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2485" y="1756497"/>
                <a:ext cx="6740745" cy="4060828"/>
              </a:xfrm>
              <a:blipFill>
                <a:blip r:embed="rId2"/>
                <a:stretch>
                  <a:fillRect l="-1627" t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968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763" y="0"/>
            <a:ext cx="4320208" cy="94055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Inference by </a:t>
            </a:r>
            <a:r>
              <a:rPr lang="en-US" sz="3200" dirty="0">
                <a:latin typeface="+mn-lt"/>
              </a:rPr>
              <a:t>Proof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0763" y="1180039"/>
                <a:ext cx="9792858" cy="523551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say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an inference system </a:t>
                </a:r>
                <a:r>
                  <a:rPr lang="en-US" sz="2400" dirty="0">
                    <a:solidFill>
                      <a:srgbClr val="4B21FD"/>
                    </a:solidFill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can derive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applying the rules of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repeatedly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its derived sentences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 	a proof of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{(P ∨ H) ∧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H}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∨ H)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assumption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H 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-elimination applied to (1)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3.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-elimination applied to (1)</a:t>
                </a:r>
              </a:p>
              <a:p>
                <a:pPr marL="822960" lvl="2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4.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unit resolution applied to (2),(3)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represent a proof more visually as a proof tree: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 ∨ H) ∧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 ∨ H) ∧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		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 ∨ H		         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        </a:t>
                </a:r>
                <a:r>
                  <a:rPr lang="en-US" sz="24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P    </a:t>
                </a: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763" y="1180039"/>
                <a:ext cx="9792858" cy="5235518"/>
              </a:xfrm>
              <a:blipFill>
                <a:blip r:embed="rId2"/>
                <a:stretch>
                  <a:fillRect l="-996" t="-1632" r="-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43703" y="2809743"/>
                <a:ext cx="185492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u="sng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2809743"/>
                <a:ext cx="1854925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31086" y="3474632"/>
            <a:ext cx="174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∨ H	 </a:t>
            </a:r>
            <a:r>
              <a:rPr lang="en-US" altLang="en-US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P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9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343" y="343263"/>
            <a:ext cx="7680750" cy="812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Rule-Based Inference in Propositional Logic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01845" y="1774641"/>
                <a:ext cx="9154023" cy="39485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precisely, 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1.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∈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2.    there is a rule 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applies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produces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3.    there is a proof of each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 rule that applies to {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. . , 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and produces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the inference system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specified as follows: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a proof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sz="24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R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845" y="1774641"/>
                <a:ext cx="9154023" cy="3948584"/>
              </a:xfrm>
              <a:blipFill>
                <a:blip r:embed="rId2"/>
                <a:stretch>
                  <a:fillRect l="-1066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4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8127" y="227555"/>
            <a:ext cx="6757812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Given an I</a:t>
            </a:r>
            <a:r>
              <a:rPr lang="en-US" sz="3200" dirty="0">
                <a:latin typeface="+mn-lt"/>
              </a:rPr>
              <a:t>n</a:t>
            </a:r>
            <a:r>
              <a:rPr lang="en-US" sz="3600" dirty="0">
                <a:latin typeface="+mn-lt"/>
              </a:rPr>
              <a:t>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And-Introduction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And-Elimination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Or-Introduction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875" y="1275349"/>
                <a:ext cx="10062009" cy="4884820"/>
              </a:xfrm>
              <a:blipFill>
                <a:blip r:embed="rId2"/>
                <a:stretch>
                  <a:fillRect l="-1030" t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19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030" y="151649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 Inference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Implication-Elimination (aka Modus Ponens)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     	</a:t>
                </a: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Unit Resolution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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Resolution 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b="0" i="1" u="sng" dirty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or,   equivalently,	</a:t>
                </a:r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8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u="sng" smtClean="0">
                        <a:latin typeface="Cambria Math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	</a:t>
                </a:r>
                <a14:m>
                  <m:oMath xmlns:m="http://schemas.openxmlformats.org/officeDocument/2006/math">
                    <m:r>
                      <a:rPr lang="en-US" altLang="en-US" sz="2800" b="0" i="0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   </m:t>
                    </m:r>
                    <m:r>
                      <m:rPr>
                        <m:nor/>
                      </m:rPr>
                      <a:rPr lang="en-US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209" y="1199149"/>
                <a:ext cx="10062009" cy="5235518"/>
              </a:xfrm>
              <a:blipFill>
                <a:blip r:embed="rId2"/>
                <a:stretch>
                  <a:fillRect l="-1090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304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0791" y="84221"/>
            <a:ext cx="9464040" cy="94055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An Inference System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Script MT Bold" panose="030406020406070809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0791" y="1403686"/>
                <a:ext cx="10062009" cy="5235518"/>
              </a:xfrm>
            </p:spPr>
            <p:txBody>
              <a:bodyPr>
                <a:noAutofit/>
              </a:bodyPr>
              <a:lstStyle/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Double-Negation-Elimination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	           </a:t>
                </a:r>
                <a14:m>
                  <m:oMath xmlns:m="http://schemas.openxmlformats.org/officeDocument/2006/math">
                    <m: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600" b="0" i="0" u="sng" dirty="0" smtClean="0">
                        <a:latin typeface="Cambria Math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</m:t>
                    </m:r>
                    <m:r>
                      <m:rPr>
                        <m:nor/>
                      </m:rPr>
                      <a:rPr lang="en-US" altLang="en-US" sz="26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</m:t>
                    </m:r>
                    <m:r>
                      <a:rPr lang="en-US" sz="26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600" b="0" i="1" u="sng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600" b="0" u="sng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False-Introduction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            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600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</a:t>
                </a:r>
                <a14:m>
                  <m:oMath xmlns:m="http://schemas.openxmlformats.org/officeDocument/2006/math">
                    <m:r>
                      <a:rPr lang="en-US" sz="26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  <m:r>
                      <a:rPr lang="en-US" sz="2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False-Elimination 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	     	    </a:t>
                </a:r>
                <a14:m>
                  <m:oMath xmlns:m="http://schemas.openxmlformats.org/officeDocument/2006/math">
                    <m:r>
                      <a:rPr lang="en-US" sz="2600" b="0" i="0" u="sng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600" b="0" i="0" u="sng">
                        <a:latin typeface="Cambria Math"/>
                        <a:ea typeface="Cambria Math" panose="02040503050406030204" pitchFamily="18" charset="0"/>
                      </a:rPr>
                      <m:t>False</m:t>
                    </m:r>
                  </m:oMath>
                </a14:m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endParaRPr lang="en-US" sz="26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771" name="Rectangle 3">
                <a:extLst>
                  <a:ext uri="{FF2B5EF4-FFF2-40B4-BE49-F238E27FC236}">
                    <a16:creationId xmlns:a16="http://schemas.microsoft.com/office/drawing/2014/main" id="{3B62709A-1CD9-497F-9D02-28F4528CB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0791" y="1403686"/>
                <a:ext cx="10062009" cy="5235518"/>
              </a:xfrm>
              <a:blipFill>
                <a:blip r:embed="rId2"/>
                <a:stretch>
                  <a:fillRect l="-1090" t="-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092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193982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Soundness of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1999" y="856357"/>
                <a:ext cx="9262533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given system </a:t>
                </a:r>
                <a:r>
                  <a:rPr lang="en-US" sz="2400" dirty="0">
                    <a:latin typeface="Script MT Bold" panose="03040602040607080904" pitchFamily="66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sound because all of its rules are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Example: the Resolution rule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2400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sz="2400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400" b="0" i="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m:rPr>
                        <m:nor/>
                      </m:rPr>
                      <a:rPr lang="en-US" alt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  <m:r>
                      <a:rPr lang="en-US" sz="24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en-US" sz="2400" u="sng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  <m:r>
                      <a:rPr lang="en-US" sz="2400" i="1" u="sng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u="sng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interpretations that satisfy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￢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(4,5,6,8) satisfy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well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856357"/>
                <a:ext cx="9262533" cy="6001643"/>
              </a:xfrm>
              <a:prstGeom prst="rect">
                <a:avLst/>
              </a:prstGeom>
              <a:blipFill>
                <a:blip r:embed="rId2"/>
                <a:stretch>
                  <a:fillRect l="-987" t="-812" r="-1580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806404"/>
                  </p:ext>
                </p:extLst>
              </p:nvPr>
            </p:nvGraphicFramePr>
            <p:xfrm>
              <a:off x="1430866" y="2424853"/>
              <a:ext cx="808566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4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4295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8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2806404"/>
                  </p:ext>
                </p:extLst>
              </p:nvPr>
            </p:nvGraphicFramePr>
            <p:xfrm>
              <a:off x="1430866" y="2424853"/>
              <a:ext cx="8085665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44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584" t="-1667" r="-605780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5876" t="-1667" r="-440206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2571" t="-1667" r="-388000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4246" t="-1667" r="-279330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602" t="-1667" r="-201205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602" t="-1667" r="-101205" b="-8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602" t="-1667" r="-1205" b="-89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solidFill>
                                <a:srgbClr val="FF0000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4B21FD"/>
                              </a:solidFill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11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525198"/>
            <a:ext cx="564936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Entailment in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825512" y="1591455"/>
                <a:ext cx="9156031" cy="5129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sentences and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sentence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 every interpretation that makes all sentences in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 makes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true.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read as “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or “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logically follows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</a:p>
              <a:p>
                <a:pPr>
                  <a:spcBef>
                    <a:spcPts val="12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Recall: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base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entails sentence α, denoted as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and only if α is true in all worlds where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>
                  <a:spcBef>
                    <a:spcPts val="1200"/>
                  </a:spcBef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12" y="1591455"/>
                <a:ext cx="9156031" cy="5129930"/>
              </a:xfrm>
              <a:prstGeom prst="rect">
                <a:avLst/>
              </a:prstGeom>
              <a:blipFill>
                <a:blip r:embed="rId2"/>
                <a:stretch>
                  <a:fillRect l="-999" t="-950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83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646096" y="193982"/>
            <a:ext cx="9464040" cy="7712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Soundness of the resolution inference rule, </a:t>
            </a:r>
            <a:r>
              <a:rPr lang="en-US" sz="3600" dirty="0">
                <a:latin typeface="Script MT Bold" panose="03040602040607080904" pitchFamily="66" charset="0"/>
              </a:rPr>
              <a:t>R</a:t>
            </a:r>
            <a:endParaRPr lang="en-US" altLang="en-US" sz="3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2664" y="965200"/>
                <a:ext cx="926253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rightmost three columns of this truth table, we can see that</a:t>
                </a:r>
              </a:p>
              <a:p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(α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β)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(α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∨</m:t>
                    </m:r>
                  </m:oMath>
                </a14:m>
                <a:r>
                  <a:rPr lang="el-G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valid (i.e., always true regardless of the truth values assigned to α, β and γ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interpretations that satisfy both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￢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(4,5,6,8) satisfy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well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64" y="965200"/>
                <a:ext cx="9262533" cy="5632311"/>
              </a:xfrm>
              <a:prstGeom prst="rect">
                <a:avLst/>
              </a:prstGeom>
              <a:blipFill>
                <a:blip r:embed="rId2"/>
                <a:stretch>
                  <a:fillRect l="-1053" t="-866" r="-1580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983282"/>
                  </p:ext>
                </p:extLst>
              </p:nvPr>
            </p:nvGraphicFramePr>
            <p:xfrm>
              <a:off x="1094874" y="2184220"/>
              <a:ext cx="8048679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4295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en-US" sz="1800" u="none" dirty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 </m:t>
                                </m:r>
                                <m:r>
                                  <a:rPr lang="en-US" sz="1800" i="1" u="none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800" u="none" dirty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∨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800" i="1" u="none" dirty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800" dirty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∨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46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83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983282"/>
                  </p:ext>
                </p:extLst>
              </p:nvPr>
            </p:nvGraphicFramePr>
            <p:xfrm>
              <a:off x="1094874" y="2184220"/>
              <a:ext cx="8048679" cy="3535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74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42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768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911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1070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16" t="-1667" r="-605780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3523" t="-1667" r="-443005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68571" t="-1667" r="-388571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0335" t="-1667" r="-279888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386" t="-1667" r="-201807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386" t="-1667" r="-101807" b="-8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6386" t="-1667" r="-1807" b="-8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705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938664" y="590706"/>
            <a:ext cx="4195870" cy="77121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Soundness of </a:t>
            </a:r>
            <a:r>
              <a:rPr lang="en-US" sz="3200" dirty="0">
                <a:latin typeface="Script MT Bold" panose="03040602040607080904" pitchFamily="66" charset="0"/>
              </a:rPr>
              <a:t>R</a:t>
            </a:r>
            <a:endParaRPr lang="en-US" alt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8664" y="1540032"/>
            <a:ext cx="9076194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given system </a:t>
            </a:r>
            <a:r>
              <a:rPr lang="en-US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all of its rules are.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 Prove that the other inference rules are sound as well.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i.e., requires to prove the rest of given </a:t>
            </a:r>
            <a:r>
              <a:rPr lang="en-US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complete?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i.e., if all the inference rules of given </a:t>
            </a:r>
            <a:r>
              <a:rPr lang="en-US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sz="2400" dirty="0">
                <a:latin typeface="Script MT Bold" panose="03040602040607080904" pitchFamily="66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is 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36320" y="4304773"/>
                <a:ext cx="6810104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system can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</a:t>
                </a:r>
                <a:r>
                  <a:rPr lang="en-US" sz="20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0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A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system can 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 </a:t>
                </a:r>
                <a:r>
                  <a:rPr lang="en-US" sz="20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sentences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logically follow from a given set of sentences: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if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⊢</a:t>
                </a:r>
                <a:r>
                  <a:rPr lang="en-US" sz="2000" baseline="-25000" dirty="0">
                    <a:latin typeface="Script MT Bold" panose="03040602040607080904" pitchFamily="66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4304773"/>
                <a:ext cx="6810104" cy="2246769"/>
              </a:xfrm>
              <a:prstGeom prst="rect">
                <a:avLst/>
              </a:prstGeom>
              <a:blipFill>
                <a:blip r:embed="rId2"/>
                <a:stretch>
                  <a:fillRect l="-895" t="-1355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9143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828976" y="473625"/>
            <a:ext cx="7635755" cy="61494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Two important properties for inference -</a:t>
            </a:r>
            <a:r>
              <a:rPr lang="en-US" sz="3200" dirty="0">
                <a:latin typeface="Script MT Bold" panose="03040602040607080904" pitchFamily="66" charset="0"/>
              </a:rPr>
              <a:t>R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9D83-668E-44C2-8863-8CF46E03D3C4}"/>
                  </a:ext>
                </a:extLst>
              </p:cNvPr>
              <p:cNvSpPr/>
              <p:nvPr/>
            </p:nvSpPr>
            <p:spPr>
              <a:xfrm>
                <a:off x="926430" y="1448203"/>
                <a:ext cx="9183705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Soundness: If 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then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Q is derived from KB using a given set of rules of inference, then Q is entailed by KB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inference produces only real entailments, or any sentence that follows deductively from the premises is valid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Completeness: If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then KB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Q is entailed by KB, then Q can be derived from KB using the rules of inference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inference produces all entailments, or all valid sentences can be proved from the premises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9909D83-668E-44C2-8863-8CF46E03D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0" y="1448203"/>
                <a:ext cx="9183705" cy="4555093"/>
              </a:xfrm>
              <a:prstGeom prst="rect">
                <a:avLst/>
              </a:prstGeom>
              <a:blipFill>
                <a:blip r:embed="rId2"/>
                <a:stretch>
                  <a:fillRect l="-1062" t="-1205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72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894547" y="539931"/>
            <a:ext cx="6726284" cy="557349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Propositional logic: Pro and Con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909D83-668E-44C2-8863-8CF46E03D3C4}"/>
              </a:ext>
            </a:extLst>
          </p:cNvPr>
          <p:cNvSpPr/>
          <p:nvPr/>
        </p:nvSpPr>
        <p:spPr>
          <a:xfrm>
            <a:off x="894547" y="1782395"/>
            <a:ext cx="918370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PL language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sufficient for some problems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foundation for higher logics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(e.g., FOL)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Reasoning is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though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complete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techniques exist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problems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expressive enough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most problems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when it is, it can very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“un-concise”</a:t>
            </a:r>
          </a:p>
        </p:txBody>
      </p:sp>
    </p:spTree>
    <p:extLst>
      <p:ext uri="{BB962C8B-B14F-4D97-AF65-F5344CB8AC3E}">
        <p14:creationId xmlns:p14="http://schemas.microsoft.com/office/powerpoint/2010/main" val="1764009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746849" y="529570"/>
            <a:ext cx="3307068" cy="5141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Resolution</a:t>
            </a:r>
            <a:endParaRPr lang="en-US" altLang="en-US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49" y="1254290"/>
            <a:ext cx="92625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Literal:  Propositional symbol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negated propositional symbol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Clause: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 ・ 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over a set of literals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 (CNF):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over a set of clauses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rule for CNF: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4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</a:t>
            </a:r>
          </a:p>
          <a:p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sound and complete for CNF KBs</a:t>
            </a:r>
          </a:p>
        </p:txBody>
      </p:sp>
    </p:spTree>
    <p:extLst>
      <p:ext uri="{BB962C8B-B14F-4D97-AF65-F5344CB8AC3E}">
        <p14:creationId xmlns:p14="http://schemas.microsoft.com/office/powerpoint/2010/main" val="1388193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196" y="594268"/>
            <a:ext cx="8808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Conversion to Conjunctive Normal Form (CNF)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9933" y="1472905"/>
                <a:ext cx="8432799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Ex.: 	A ⇔ (B ∨ C)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Eliminate ⇔, 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∧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(A ⇒ (B ∨ C)) ∧ ((B ∨ C) ⇒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Eliminate ⇒,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 ∨ C) ∨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Move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inwards using de Morgan’s rules and double-negation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∨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 Apply distributivity law (∨ over ∧) and flatten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∨ A)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∨ A)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3" y="1472905"/>
                <a:ext cx="8432799" cy="4647426"/>
              </a:xfrm>
              <a:prstGeom prst="rect">
                <a:avLst/>
              </a:prstGeom>
              <a:blipFill>
                <a:blip r:embed="rId2"/>
                <a:stretch>
                  <a:fillRect l="-1084" t="-1181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82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27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1028032" y="672979"/>
            <a:ext cx="631692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Entailment in Propositional Logic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18937" y="1879697"/>
                <a:ext cx="915603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Entailment: KB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entailed by KB (set sentences)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is no logically possible world where Q is false, while all the sentences in KB are true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stated positively,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is entailed by KB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conclusion is true in every logically possible world in which all the premises in KB are true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37" y="1879697"/>
                <a:ext cx="9156031" cy="3139321"/>
              </a:xfrm>
              <a:prstGeom prst="rect">
                <a:avLst/>
              </a:prstGeom>
              <a:blipFill>
                <a:blip r:embed="rId2"/>
                <a:stretch>
                  <a:fillRect l="-932" t="-1553" r="-1132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1034716" y="562144"/>
            <a:ext cx="5649367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Entailment in Propositional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745753" y="1370496"/>
                <a:ext cx="9789982" cy="5539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Examples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{A, A ⇒ B}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			4. A=T, (</a:t>
                </a:r>
                <a:r>
                  <a:rPr lang="pt-B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⇒ B) =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𝑚𝑎𝑘𝑒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=T, (</a:t>
                </a:r>
                <a:r>
                  <a:rPr lang="pt-BR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Modus Ponens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{A} 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B		3. and 4. A=T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𝑚𝑎𝑘𝑒𝑠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∨ B) = T (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Introduction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{A, B} 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∧ B		4. A=T, B=T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𝑚𝑎𝑘𝑒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∧ B) =T (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Introduction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{} 	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since (A ∨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itself is tautology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{A} 		|</a:t>
                </a:r>
                <a:r>
                  <a:rPr lang="en-US" sz="2200" dirty="0">
                    <a:highlight>
                      <a:srgbClr val="FFFF00"/>
                    </a:highlight>
                    <a:latin typeface="Aharoni" panose="020B0604020202020204" pitchFamily="2" charset="-79"/>
                    <a:cs typeface="Aharoni" panose="020B0604020202020204" pitchFamily="2" charset="-79"/>
                  </a:rPr>
                  <a:t>≠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∧ B		since 3. A = 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𝑏𝑢𝑡</m:t>
                    </m:r>
                    <m:r>
                      <a:rPr lang="en-US" sz="22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∧ </m:t>
                    </m:r>
                    <m:r>
                      <m:rPr>
                        <m:nor/>
                      </m:rPr>
                      <a:rPr lang="en-US" sz="2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200" b="0" i="0" dirty="0" smtClean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=F, if B is F.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{A ∨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A} 	|</a:t>
                </a:r>
                <a:r>
                  <a:rPr lang="en-US" sz="2200" dirty="0">
                    <a:latin typeface="Aharoni" panose="020B0604020202020204" pitchFamily="2" charset="-79"/>
                    <a:cs typeface="Aharoni" panose="020B0604020202020204" pitchFamily="2" charset="-79"/>
                  </a:rPr>
                  <a:t>≠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			since 1 and 2. (A ∨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=  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𝑏𝑢𝑡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= F </a:t>
                </a: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{{B}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B} is not true, since 2 and 4 have B = t, and 2, 3, and 4 have </a:t>
                </a:r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= t. </a:t>
                </a:r>
              </a:p>
              <a:p>
                <a:r>
                  <a:rPr lang="pt-B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3, B = f, A ∨ B = t. This violates the definition of entailment, for the interpretation for A ∨ B = t  does not make B is true but B = f.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53" y="1370496"/>
                <a:ext cx="9789982" cy="5539978"/>
              </a:xfrm>
              <a:prstGeom prst="rect">
                <a:avLst/>
              </a:prstGeom>
              <a:blipFill>
                <a:blip r:embed="rId2"/>
                <a:stretch>
                  <a:fillRect l="-623" t="-770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217FE2-8DEF-4C4A-84E4-EDCA3FB14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946423"/>
              </p:ext>
            </p:extLst>
          </p:nvPr>
        </p:nvGraphicFramePr>
        <p:xfrm>
          <a:off x="1121300" y="3866605"/>
          <a:ext cx="8005284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612">
                  <a:extLst>
                    <a:ext uri="{9D8B030D-6E8A-4147-A177-3AD203B41FA5}">
                      <a16:colId xmlns:a16="http://schemas.microsoft.com/office/drawing/2014/main" val="4011423858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847068995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1930643658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1669243880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375434555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2364334833"/>
                    </a:ext>
                  </a:extLst>
                </a:gridCol>
                <a:gridCol w="1143612">
                  <a:extLst>
                    <a:ext uri="{9D8B030D-6E8A-4147-A177-3AD203B41FA5}">
                      <a16:colId xmlns:a16="http://schemas.microsoft.com/office/drawing/2014/main" val="1982249237"/>
                    </a:ext>
                  </a:extLst>
                </a:gridCol>
              </a:tblGrid>
              <a:tr h="34790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⇒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∨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∧ B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∨ </a:t>
                      </a: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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84235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29600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147128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260608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42034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163785" y="410283"/>
                <a:ext cx="3164581" cy="1315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3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For {A, A ⇒ B}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</a:p>
              <a:p>
                <a:pPr marL="342900" indent="-342900">
                  <a:spcAft>
                    <a:spcPts val="3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4 has {A=t, A ⇒ B = t}.</a:t>
                </a:r>
              </a:p>
              <a:p>
                <a:pPr marL="342900" indent="-342900">
                  <a:spcAft>
                    <a:spcPts val="3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2 and 4 have B = t. </a:t>
                </a:r>
              </a:p>
              <a:p>
                <a:pPr marL="342900" indent="-342900">
                  <a:spcAft>
                    <a:spcPts val="3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M(KB)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M(B)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785" y="410283"/>
                <a:ext cx="3164581" cy="1315745"/>
              </a:xfrm>
              <a:prstGeom prst="rect">
                <a:avLst/>
              </a:prstGeom>
              <a:blipFill>
                <a:blip r:embed="rId3"/>
                <a:stretch>
                  <a:fillRect l="-1541" t="-2778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59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386652"/>
            <a:ext cx="424994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Properties of 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171529"/>
                <a:ext cx="9679709" cy="5693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 is an abbreviation of Propositional Logic.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all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(inclusion property of PL)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(The sentence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sentence of the set of sentences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are all true)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⊇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(monotonicity of PL)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valid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}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(also written as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({}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which is valid sentence)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unsatisfiable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(The sentence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false)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set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∪ {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is unsatisfiable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(The sentence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true, is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sentence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false. There is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be no model that could show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∪ {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is true.)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171529"/>
                <a:ext cx="9679709" cy="5693866"/>
              </a:xfrm>
              <a:prstGeom prst="rect">
                <a:avLst/>
              </a:prstGeom>
              <a:blipFill>
                <a:blip r:embed="rId2"/>
                <a:stretch>
                  <a:fillRect l="-1008" t="-857" r="-1322" b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438112"/>
            <a:ext cx="340727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Logical Equivalence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926432" y="1201639"/>
                <a:ext cx="9348536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logically equivalent, written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baseline="-250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(i.e., m(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baseline="-250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m(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0" baseline="-25000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1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pt-BR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≡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P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Q.   Their model m is TTT, FFT, and FTT</a:t>
                </a:r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</a:t>
                </a:r>
                <a:r>
                  <a:rPr lang="pt-B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is true unless P is true and Q is false in the model m.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•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 every interpretation assigns the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same Boolean value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•    the syntactical entities, implication and equivalence (⇒, ⇔) are 			closely related to entailment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and logical equivalence the semantical notions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≡)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iff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2" y="1201639"/>
                <a:ext cx="9348536" cy="5170646"/>
              </a:xfrm>
              <a:prstGeom prst="rect">
                <a:avLst/>
              </a:prstGeom>
              <a:blipFill>
                <a:blip r:embed="rId2"/>
                <a:stretch>
                  <a:fillRect l="-1043" t="-943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8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12848D-2945-4274-AB62-9074532E2D02}"/>
              </a:ext>
            </a:extLst>
          </p:cNvPr>
          <p:cNvSpPr/>
          <p:nvPr/>
        </p:nvSpPr>
        <p:spPr>
          <a:xfrm>
            <a:off x="926432" y="451307"/>
            <a:ext cx="569136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Properties of 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/>
              <p:nvPr/>
            </p:nvSpPr>
            <p:spPr>
              <a:xfrm>
                <a:off x="1111159" y="1220658"/>
                <a:ext cx="8965713" cy="5186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commutative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≡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associative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mutually distributive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∨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≡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∧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……..CNF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•     ∧ and ∨ are related by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DeMorgan’s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Laws)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≡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	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≡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endParaRPr lang="en-US" sz="2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4B80AB8-945E-4C59-8639-EA1DB8B31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59" y="1220658"/>
                <a:ext cx="8965713" cy="5186035"/>
              </a:xfrm>
              <a:prstGeom prst="rect">
                <a:avLst/>
              </a:prstGeom>
              <a:blipFill>
                <a:blip r:embed="rId2"/>
                <a:stretch>
                  <a:fillRect l="-1020" t="-1058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890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7699</TotalTime>
  <Words>5276</Words>
  <Application>Microsoft Office PowerPoint</Application>
  <PresentationFormat>Custom</PresentationFormat>
  <Paragraphs>780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游ゴシック</vt:lpstr>
      <vt:lpstr>Aharoni</vt:lpstr>
      <vt:lpstr>Arial</vt:lpstr>
      <vt:lpstr>Bell MT</vt:lpstr>
      <vt:lpstr>Calibri</vt:lpstr>
      <vt:lpstr>Calibri Light</vt:lpstr>
      <vt:lpstr>Cambria Math</vt:lpstr>
      <vt:lpstr>Lucida Calligraphy</vt:lpstr>
      <vt:lpstr>Script MT Bold</vt:lpstr>
      <vt:lpstr>Symbol</vt:lpstr>
      <vt:lpstr>Times New Roman</vt:lpstr>
      <vt:lpstr>Office Theme</vt:lpstr>
      <vt:lpstr>Chapter 07_03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Logical equivalence</vt:lpstr>
      <vt:lpstr>Logical equivalence (?)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Inference by Truth Tables</vt:lpstr>
      <vt:lpstr>Inference by enumeration</vt:lpstr>
      <vt:lpstr>PowerPoint Presentation</vt:lpstr>
      <vt:lpstr>Wumpus world sentences</vt:lpstr>
      <vt:lpstr>Truth tables for inference</vt:lpstr>
      <vt:lpstr>Inference by enumeration:</vt:lpstr>
      <vt:lpstr>Inference by enumeration:</vt:lpstr>
      <vt:lpstr>Inference by enumeration:</vt:lpstr>
      <vt:lpstr>PowerPoint Presentation</vt:lpstr>
      <vt:lpstr>PowerPoint Presentation</vt:lpstr>
      <vt:lpstr>Rule-Based Inference in PL</vt:lpstr>
      <vt:lpstr>Some Inference Rules</vt:lpstr>
      <vt:lpstr>Some Inference Rules</vt:lpstr>
      <vt:lpstr>Some Inference Rules</vt:lpstr>
      <vt:lpstr>Inference by Proof</vt:lpstr>
      <vt:lpstr>Rule-Based Inference in Propositional Logic</vt:lpstr>
      <vt:lpstr>Given an Inference System R</vt:lpstr>
      <vt:lpstr>An Inference System R</vt:lpstr>
      <vt:lpstr>An Inference System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284</cp:revision>
  <dcterms:created xsi:type="dcterms:W3CDTF">2016-10-13T00:10:31Z</dcterms:created>
  <dcterms:modified xsi:type="dcterms:W3CDTF">2023-04-20T17:13:10Z</dcterms:modified>
</cp:coreProperties>
</file>