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490" r:id="rId4"/>
    <p:sldId id="451" r:id="rId5"/>
    <p:sldId id="452" r:id="rId6"/>
    <p:sldId id="453" r:id="rId7"/>
    <p:sldId id="454" r:id="rId8"/>
    <p:sldId id="281" r:id="rId9"/>
    <p:sldId id="455" r:id="rId10"/>
    <p:sldId id="491" r:id="rId11"/>
    <p:sldId id="492" r:id="rId12"/>
    <p:sldId id="493" r:id="rId13"/>
    <p:sldId id="546" r:id="rId14"/>
    <p:sldId id="549" r:id="rId15"/>
    <p:sldId id="456" r:id="rId16"/>
    <p:sldId id="284" r:id="rId17"/>
    <p:sldId id="283" r:id="rId18"/>
    <p:sldId id="495" r:id="rId19"/>
    <p:sldId id="496" r:id="rId20"/>
    <p:sldId id="282" r:id="rId21"/>
    <p:sldId id="457" r:id="rId22"/>
    <p:sldId id="458" r:id="rId23"/>
    <p:sldId id="459" r:id="rId24"/>
    <p:sldId id="554" r:id="rId25"/>
    <p:sldId id="545" r:id="rId26"/>
    <p:sldId id="497" r:id="rId27"/>
    <p:sldId id="498" r:id="rId28"/>
    <p:sldId id="499" r:id="rId29"/>
    <p:sldId id="547" r:id="rId30"/>
    <p:sldId id="548" r:id="rId31"/>
    <p:sldId id="500" r:id="rId32"/>
    <p:sldId id="502" r:id="rId33"/>
    <p:sldId id="555" r:id="rId34"/>
    <p:sldId id="556" r:id="rId35"/>
    <p:sldId id="506" r:id="rId36"/>
    <p:sldId id="501" r:id="rId37"/>
    <p:sldId id="515" r:id="rId38"/>
    <p:sldId id="550" r:id="rId39"/>
    <p:sldId id="551" r:id="rId40"/>
    <p:sldId id="552" r:id="rId41"/>
    <p:sldId id="516" r:id="rId42"/>
    <p:sldId id="553" r:id="rId43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B21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99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34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07_02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(PL)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CED20-6882-4CC3-BFEC-7F305745E9B8}"/>
              </a:ext>
            </a:extLst>
          </p:cNvPr>
          <p:cNvSpPr/>
          <p:nvPr/>
        </p:nvSpPr>
        <p:spPr>
          <a:xfrm>
            <a:off x="1480823" y="1410678"/>
            <a:ext cx="473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6510F-33FA-44BD-A5A3-0296CAEB9409}"/>
              </a:ext>
            </a:extLst>
          </p:cNvPr>
          <p:cNvSpPr txBox="1"/>
          <p:nvPr/>
        </p:nvSpPr>
        <p:spPr>
          <a:xfrm>
            <a:off x="1256145" y="517681"/>
            <a:ext cx="2646828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F3E86-43EC-4614-9053-13184DC98EBF}"/>
              </a:ext>
            </a:extLst>
          </p:cNvPr>
          <p:cNvSpPr/>
          <p:nvPr/>
        </p:nvSpPr>
        <p:spPr>
          <a:xfrm>
            <a:off x="1587317" y="517681"/>
            <a:ext cx="812933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Some terms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meaning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3333C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semantics)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a sentence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its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endParaRPr lang="en-US" sz="2400" b="1" dirty="0">
              <a:solidFill>
                <a:srgbClr val="3333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truth values (true or false)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all symbols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their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a sentence, the sentence can be “evaluated” to determine its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 value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(true or false) (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3333C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semantics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a sentence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3333C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a propositional sentence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assignments of truth values to propositional symbols that make the sentence True. (e.g., TT, FT, and FF is the model.)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2626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(knowledge base)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set of sentences;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conjunction (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∧)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all the sentences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70B32-53A0-4FAE-ABA4-99A920115BC7}"/>
              </a:ext>
            </a:extLst>
          </p:cNvPr>
          <p:cNvSpPr txBox="1"/>
          <p:nvPr/>
        </p:nvSpPr>
        <p:spPr>
          <a:xfrm>
            <a:off x="183389" y="2690336"/>
            <a:ext cx="1403928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  Q 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F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T        T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7F6F23-FF7C-4C41-B5F5-F8DDFC400849}"/>
                  </a:ext>
                </a:extLst>
              </p:cNvPr>
              <p:cNvSpPr/>
              <p:nvPr/>
            </p:nvSpPr>
            <p:spPr>
              <a:xfrm>
                <a:off x="183389" y="2044005"/>
                <a:ext cx="19516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7F6F23-FF7C-4C41-B5F5-F8DDFC400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9" y="2044005"/>
                <a:ext cx="1951625" cy="646331"/>
              </a:xfrm>
              <a:prstGeom prst="rect">
                <a:avLst/>
              </a:prstGeom>
              <a:blipFill>
                <a:blip r:embed="rId2"/>
                <a:stretch>
                  <a:fillRect l="-2500" t="-4717" r="-21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9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A3E5C-14BA-435A-B11D-42349BC1279E}"/>
              </a:ext>
            </a:extLst>
          </p:cNvPr>
          <p:cNvSpPr txBox="1"/>
          <p:nvPr/>
        </p:nvSpPr>
        <p:spPr>
          <a:xfrm>
            <a:off x="1062790" y="159408"/>
            <a:ext cx="3070726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2B6351-2C73-4D6F-9C06-350E19E53375}"/>
                  </a:ext>
                </a:extLst>
              </p:cNvPr>
              <p:cNvSpPr/>
              <p:nvPr/>
            </p:nvSpPr>
            <p:spPr>
              <a:xfrm>
                <a:off x="1001209" y="159408"/>
                <a:ext cx="8783052" cy="650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Model for a KB</a:t>
                </a: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the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KB be {P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 Q 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P}.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(P </a:t>
                </a:r>
                <a:r>
                  <a:rPr lang="en-US" sz="22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R, 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</a:t>
                </a:r>
              </a:p>
              <a:p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are the possible models? Consider all possible assignments of T (true) | F (false) to P, Q, and R and check truth tables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FFF: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FFT: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FTF: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FTT: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TFF: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TFT: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TTF: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TTT: 	OK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KB is {P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Q </a:t>
                </a:r>
                <a:r>
                  <a:rPr lang="en-US" sz="22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P}, then the model is FFF, FFT, TFF, TFT, and TTT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KB is {P</a:t>
                </a:r>
                <a:r>
                  <a:rPr lang="en-US" sz="22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Q </a:t>
                </a:r>
                <a:r>
                  <a:rPr lang="en-US" sz="22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P,  Q}, then the only model is TTT. (i.e., the only assignment of true value to P, Q, and R in the model is TTT.)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2B6351-2C73-4D6F-9C06-350E19E53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09" y="159408"/>
                <a:ext cx="8783052" cy="6509474"/>
              </a:xfrm>
              <a:prstGeom prst="rect">
                <a:avLst/>
              </a:prstGeom>
              <a:blipFill>
                <a:blip r:embed="rId2"/>
                <a:stretch>
                  <a:fillRect l="-1735" t="-1217" b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328E47-8399-4EA5-B17C-D1F65C4C6700}"/>
              </a:ext>
            </a:extLst>
          </p:cNvPr>
          <p:cNvSpPr/>
          <p:nvPr/>
        </p:nvSpPr>
        <p:spPr>
          <a:xfrm>
            <a:off x="6641431" y="2991398"/>
            <a:ext cx="245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P: it’s hot</a:t>
            </a:r>
          </a:p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Q: it’s humid</a:t>
            </a:r>
          </a:p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R: it’s raining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AC7F-481A-46BB-9BB5-FBE050C0A6DD}"/>
              </a:ext>
            </a:extLst>
          </p:cNvPr>
          <p:cNvSpPr txBox="1"/>
          <p:nvPr/>
        </p:nvSpPr>
        <p:spPr>
          <a:xfrm>
            <a:off x="4844923" y="4191727"/>
            <a:ext cx="519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Nos. of possible assignment of true values to symbols is: 2</a:t>
            </a:r>
            <a:r>
              <a:rPr lang="en-US" baseline="30000" dirty="0"/>
              <a:t>3</a:t>
            </a:r>
            <a:r>
              <a:rPr lang="en-US" dirty="0"/>
              <a:t>  or 2</a:t>
            </a:r>
            <a:r>
              <a:rPr lang="en-US" baseline="30000" dirty="0"/>
              <a:t>n</a:t>
            </a:r>
            <a:r>
              <a:rPr lang="en-US" dirty="0"/>
              <a:t>  possible models, where n is the number of symbols in KB.</a:t>
            </a:r>
          </a:p>
        </p:txBody>
      </p:sp>
    </p:spTree>
    <p:extLst>
      <p:ext uri="{BB962C8B-B14F-4D97-AF65-F5344CB8AC3E}">
        <p14:creationId xmlns:p14="http://schemas.microsoft.com/office/powerpoint/2010/main" val="183344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FA1F7-AF85-4EFC-9755-108FEC22B2C9}"/>
              </a:ext>
            </a:extLst>
          </p:cNvPr>
          <p:cNvSpPr txBox="1"/>
          <p:nvPr/>
        </p:nvSpPr>
        <p:spPr>
          <a:xfrm>
            <a:off x="766619" y="290638"/>
            <a:ext cx="2724727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D4980-670E-444B-8B66-229752B0A832}"/>
              </a:ext>
            </a:extLst>
          </p:cNvPr>
          <p:cNvSpPr/>
          <p:nvPr/>
        </p:nvSpPr>
        <p:spPr>
          <a:xfrm>
            <a:off x="1246910" y="28069"/>
            <a:ext cx="8959271" cy="68018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More terms</a:t>
            </a:r>
          </a:p>
          <a:p>
            <a:endParaRPr lang="en-US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tautology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every interpretation is a model.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is not a tautology, since TF is not a model.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is a tautology.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(P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∧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is tautology since the model has all possible assignments of true values TT, TF, FT, and FF to P and Q.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it has a model. e.g., the sentence is satisfiable, since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has a model TT, FT, or FF.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unsatisfiable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it has no model. e.g., the sentence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is unsatisfiable for it has no model. i.e., all possible assignment of true values T and F to symbol Q yields false.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Satisfiability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 of deciding if a sentence is satisfiable. e.g., determine whether a sentence has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Proving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 of deciding if a sentence is valid. e.g., determining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is a model of a sentence.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7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1CFE92-4B3D-491B-8C97-71FD6DB1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214132"/>
            <a:ext cx="3279723" cy="5558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66274" y="1082843"/>
                <a:ext cx="9472462" cy="601578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Aft>
                    <a:spcPts val="300"/>
                  </a:spcAft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that one thing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follows from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another.</a:t>
                </a:r>
              </a:p>
              <a:p>
                <a:pPr marL="457200" indent="-457200">
                  <a:lnSpc>
                    <a:spcPct val="100000"/>
                  </a:lnSpc>
                  <a:spcAft>
                    <a:spcPts val="300"/>
                  </a:spcAft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base 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denoted as 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and only if α is true in all worlds where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457200" indent="-457200">
                  <a:lnSpc>
                    <a:spcPct val="100000"/>
                  </a:lnSpc>
                  <a:spcAft>
                    <a:spcPts val="3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</a:p>
              <a:p>
                <a:pPr marL="852170" indent="-349250">
                  <a:lnSpc>
                    <a:spcPct val="100000"/>
                  </a:lnSpc>
                  <a:spcAft>
                    <a:spcPts val="3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containing “the Giants won” and “the Reds won” entails “Either the Giants won or the Reds won”. </a:t>
                </a:r>
              </a:p>
              <a:p>
                <a:pPr marL="1263650" lvl="1" indent="-3492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1258888" lvl="1" indent="-34448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KB is true if the sentence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</a:t>
                </a:r>
              </a:p>
              <a:p>
                <a:pPr marL="1258888" lvl="1" indent="-34448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Both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true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true.</a:t>
                </a:r>
              </a:p>
              <a:p>
                <a:pPr marL="1258888" lvl="1" indent="-34448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sentence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if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or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true, or both.</a:t>
                </a:r>
              </a:p>
              <a:p>
                <a:pPr marL="1257300" lvl="1" indent="-342900">
                  <a:lnSpc>
                    <a:spcPct val="100000"/>
                  </a:lnSpc>
                  <a:spcAft>
                    <a:spcPts val="3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 is a relationship between sentences (i.e.,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based on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semantics</a:t>
                </a:r>
                <a:endParaRPr lang="en-US" sz="2400" dirty="0">
                  <a:solidFill>
                    <a:srgbClr val="3333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274" y="1082843"/>
                <a:ext cx="9472462" cy="6015789"/>
              </a:xfrm>
              <a:blipFill>
                <a:blip r:embed="rId2"/>
                <a:stretch>
                  <a:fillRect l="-837" t="-811" r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/>
              <p:nvPr/>
            </p:nvSpPr>
            <p:spPr>
              <a:xfrm>
                <a:off x="7028875" y="96982"/>
                <a:ext cx="31403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be false. Otherwise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either true or false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75" y="96982"/>
                <a:ext cx="3140363" cy="923330"/>
              </a:xfrm>
              <a:prstGeom prst="rect">
                <a:avLst/>
              </a:prstGeom>
              <a:blipFill>
                <a:blip r:embed="rId3"/>
                <a:stretch>
                  <a:fillRect l="-1553" t="-5298" r="-58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8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1CFE92-4B3D-491B-8C97-71FD6DB1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214132"/>
            <a:ext cx="3279723" cy="7886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2822" y="885672"/>
                <a:ext cx="9464040" cy="5972328"/>
              </a:xfrm>
            </p:spPr>
            <p:txBody>
              <a:bodyPr>
                <a:noAutofit/>
              </a:bodyPr>
              <a:lstStyle/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en-US" altLang="en-US" sz="27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entails Q”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 means  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P is True, so is Q. 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models of P are also models of Q; </a:t>
                </a:r>
              </a:p>
              <a:p>
                <a:pPr marL="800100" lvl="1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models(P) is a subset of models(Q),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M(P)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M(Q)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be the sentence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model is TT.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Let Q be the sentence 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model is TT, FT, and TF.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M(P) = {TT} and M(Q) = {TT, FT, TF}.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Since {TT}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{TT, FT, TF},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M(P)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M(Q)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That is,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45820" indent="-342900">
                  <a:lnSpc>
                    <a:spcPct val="80000"/>
                  </a:lnSpc>
                </a:pPr>
                <a:r>
                  <a:rPr lang="en-US" alt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sentence (</a:t>
                </a:r>
                <a:r>
                  <a:rPr 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</a:t>
                </a:r>
                <a:r>
                  <a:rPr lang="en-US" altLang="en-US" sz="276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76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sentence </a:t>
                </a:r>
                <a:r>
                  <a:rPr lang="en-US" alt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if </a:t>
                </a:r>
                <a:r>
                  <a:rPr lang="en-US" alt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or</a:t>
                </a:r>
                <a:r>
                  <a:rPr lang="en-US" sz="276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6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76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won</a:t>
                </a:r>
                <a:r>
                  <a:rPr lang="en-US" altLang="en-US" sz="276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altLang="en-US" sz="27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true, or both.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22" y="885672"/>
                <a:ext cx="9464040" cy="5972328"/>
              </a:xfrm>
              <a:blipFill>
                <a:blip r:embed="rId2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/>
              <p:nvPr/>
            </p:nvSpPr>
            <p:spPr>
              <a:xfrm>
                <a:off x="7093043" y="313550"/>
                <a:ext cx="31403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be false. Otherwise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either true or false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43" y="313550"/>
                <a:ext cx="3140363" cy="923330"/>
              </a:xfrm>
              <a:prstGeom prst="rect">
                <a:avLst/>
              </a:prstGeom>
              <a:blipFill>
                <a:blip r:embed="rId3"/>
                <a:stretch>
                  <a:fillRect l="-1748" t="-4605" r="-38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3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447F39-F898-4EBB-845B-2CF2424F7A8B}"/>
              </a:ext>
            </a:extLst>
          </p:cNvPr>
          <p:cNvSpPr/>
          <p:nvPr/>
        </p:nvSpPr>
        <p:spPr>
          <a:xfrm>
            <a:off x="982117" y="493125"/>
            <a:ext cx="448872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Wumpus world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/>
              <p:nvPr/>
            </p:nvSpPr>
            <p:spPr>
              <a:xfrm>
                <a:off x="982117" y="1548172"/>
                <a:ext cx="8710863" cy="4262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column and j be a row,</a:t>
                </a:r>
              </a:p>
              <a:p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pit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j], and</a:t>
                </a:r>
              </a:p>
              <a:p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breeze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“Pits cause breezes in adjacent squares”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4,2 </a:t>
                </a:r>
                <a:endParaRPr lang="en-US" sz="2400" baseline="-250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</a:p>
              <a:p>
                <a:pPr lvl="3"/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4,1 </a:t>
                </a:r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 square is breezy if and only if there is an adjacent pit”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 (P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17" y="1548172"/>
                <a:ext cx="8710863" cy="4262705"/>
              </a:xfrm>
              <a:prstGeom prst="rect">
                <a:avLst/>
              </a:prstGeom>
              <a:blipFill>
                <a:blip r:embed="rId2"/>
                <a:stretch>
                  <a:fillRect l="-1050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CC20768E-1EB1-46AE-8E48-80925F24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25" y="1077900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046" y="493125"/>
            <a:ext cx="285750" cy="26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53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4584C98-3F4A-462E-A761-0EFE9133E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4907511" cy="96752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Wumpus world sentences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C3C4BD0-7DC0-42EC-A728-616CA201A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0791" y="1813594"/>
            <a:ext cx="7226445" cy="44024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column and j be row.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pit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breeze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
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"Pits cause breezes in adjacent squares"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/>
              <a:t>
</a:t>
            </a:r>
          </a:p>
        </p:txBody>
      </p:sp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AFBE426F-E5C8-4B7A-8E71-4B576897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94" y="1886834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5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A9325C9-8CA2-44EE-ADC4-D90CA9AFE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669" y="68786"/>
            <a:ext cx="9726561" cy="108336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Semantics of Propositional Logic: </a:t>
            </a:r>
            <a:r>
              <a:rPr lang="en-US" altLang="en-US" sz="2800" dirty="0">
                <a:latin typeface="+mn-lt"/>
              </a:rPr>
              <a:t>Truth tables for connectives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C0DE9B94-AB46-4F9B-9704-18363898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1605776" y="3193049"/>
            <a:ext cx="6144322" cy="166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AEFE7B-3D84-4CD7-9D1B-0F1E257A2004}"/>
                  </a:ext>
                </a:extLst>
              </p:cNvPr>
              <p:cNvSpPr/>
              <p:nvPr/>
            </p:nvSpPr>
            <p:spPr>
              <a:xfrm>
                <a:off x="1030314" y="860931"/>
                <a:ext cx="932726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meaning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is always true in every model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meaning of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 is always false in every model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meaning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sentence depends on the meaning of the propositional variables in the model. e.g.,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 a given model m = {P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false, P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false, P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true}, P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in the model m.</a:t>
                </a:r>
              </a:p>
              <a:p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0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 cases: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truth tables (Note that: P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AEFE7B-3D84-4CD7-9D1B-0F1E257A2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4" y="860931"/>
                <a:ext cx="9327269" cy="2308324"/>
              </a:xfrm>
              <a:prstGeom prst="rect">
                <a:avLst/>
              </a:prstGeom>
              <a:blipFill>
                <a:blip r:embed="rId3"/>
                <a:stretch>
                  <a:fillRect l="-980" t="-1319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11C627-A015-473D-8109-1533A77E9BF1}"/>
              </a:ext>
            </a:extLst>
          </p:cNvPr>
          <p:cNvSpPr/>
          <p:nvPr/>
        </p:nvSpPr>
        <p:spPr>
          <a:xfrm>
            <a:off x="1166027" y="4834156"/>
            <a:ext cx="9327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000" dirty="0">
                <a:solidFill>
                  <a:srgbClr val="1076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Non-base Cases: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non-base cases to the base cases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by reduction using the five rules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P, 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Q, …, P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Q.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Ex:  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</a:t>
            </a:r>
            <a:r>
              <a:rPr lang="en-US" sz="20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(P ∨ Q) ∧ R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the meaning of</a:t>
            </a:r>
          </a:p>
          <a:p>
            <a:r>
              <a:rPr lang="en-US" sz="20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∧ R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 the same meaning as </a:t>
            </a:r>
            <a:r>
              <a:rPr lang="en-US" sz="20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 ∨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truth value of any sentence can be computed </a:t>
            </a:r>
            <a:r>
              <a:rPr lang="en-US" sz="2000" dirty="0" err="1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 model m by a simple recursive evaluation. e.g.,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in m gives true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(false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true) = true.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2A6FF-02BC-48E3-B08C-088CCF834589}"/>
              </a:ext>
            </a:extLst>
          </p:cNvPr>
          <p:cNvSpPr/>
          <p:nvPr/>
        </p:nvSpPr>
        <p:spPr>
          <a:xfrm>
            <a:off x="7368008" y="734163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998F3-A175-44CC-8A3B-511B73A20AF6}"/>
              </a:ext>
            </a:extLst>
          </p:cNvPr>
          <p:cNvSpPr txBox="1"/>
          <p:nvPr/>
        </p:nvSpPr>
        <p:spPr>
          <a:xfrm>
            <a:off x="8013032" y="3467268"/>
            <a:ext cx="25441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e.g., in a given model m,  The rule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is </a:t>
            </a:r>
            <a:r>
              <a:rPr 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P is true and Q is false in m.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21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BAEE1CF-D57B-4FDD-95C5-F7ACD614D752}"/>
              </a:ext>
            </a:extLst>
          </p:cNvPr>
          <p:cNvSpPr txBox="1">
            <a:spLocks noChangeArrowheads="1"/>
          </p:cNvSpPr>
          <p:nvPr/>
        </p:nvSpPr>
        <p:spPr>
          <a:xfrm>
            <a:off x="1246909" y="1115926"/>
            <a:ext cx="5874327" cy="76829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/>
              <p:nvPr/>
            </p:nvSpPr>
            <p:spPr>
              <a:xfrm>
                <a:off x="1246909" y="1076820"/>
                <a:ext cx="8038916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+mj-lt"/>
                  </a:rPr>
                  <a:t>On the implied connective:  P </a:t>
                </a:r>
                <a:r>
                  <a:rPr lang="en-US" sz="3200" dirty="0">
                    <a:latin typeface="+mj-lt"/>
                    <a:cs typeface="Times New Roman" panose="02020603050405020304" pitchFamily="18" charset="0"/>
                  </a:rPr>
                  <a:t>⇒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b="1" dirty="0">
                    <a:latin typeface="+mj-lt"/>
                  </a:rPr>
                  <a:t>Q</a:t>
                </a:r>
              </a:p>
              <a:p>
                <a:endParaRPr lang="en-US" sz="3200" dirty="0">
                  <a:latin typeface="+mj-lt"/>
                </a:endParaRP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is a logical connective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logical sentence and has a truth value, i.e., is either true or false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the sentence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be added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KB. If P is in the KB, then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Modus Ponens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rule can be used to derive/infer/prove Q.   e.g.,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sentence P ⇒ Q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Q) is in KB provided TT is the model with P in KB.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KB where P = True and Q = True, we can also derive/infer/prove  that P ⇒ Q is True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076820"/>
                <a:ext cx="8038916" cy="4862870"/>
              </a:xfrm>
              <a:prstGeom prst="rect">
                <a:avLst/>
              </a:prstGeom>
              <a:blipFill>
                <a:blip r:embed="rId2"/>
                <a:stretch>
                  <a:fillRect l="-1973" t="-1882" r="-1745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3711FE5-A26D-4549-9AD1-CAE90FBE7600}"/>
              </a:ext>
            </a:extLst>
          </p:cNvPr>
          <p:cNvSpPr/>
          <p:nvPr/>
        </p:nvSpPr>
        <p:spPr>
          <a:xfrm>
            <a:off x="1466942" y="5978796"/>
            <a:ext cx="8038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Whenever a conditional statement and its antecedent are given to be true its consequent may be validly inferred.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3988F-CF0F-4444-940B-5EF8EFF0A2F2}"/>
              </a:ext>
            </a:extLst>
          </p:cNvPr>
          <p:cNvSpPr txBox="1"/>
          <p:nvPr/>
        </p:nvSpPr>
        <p:spPr>
          <a:xfrm>
            <a:off x="7341270" y="0"/>
            <a:ext cx="343756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∴q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premise is a conditional statement, the other premise affirms the antecedent, and the conclusion affirms the consequent.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DAEF0CA6-218A-40DA-80F7-129298323804}"/>
              </a:ext>
            </a:extLst>
          </p:cNvPr>
          <p:cNvSpPr txBox="1">
            <a:spLocks noChangeArrowheads="1"/>
          </p:cNvSpPr>
          <p:nvPr/>
        </p:nvSpPr>
        <p:spPr>
          <a:xfrm>
            <a:off x="986589" y="651523"/>
            <a:ext cx="5874327" cy="76829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/>
              <p:nvPr/>
            </p:nvSpPr>
            <p:spPr>
              <a:xfrm>
                <a:off x="986589" y="759675"/>
                <a:ext cx="8999621" cy="557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P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3200" dirty="0"/>
                  <a:t> </a:t>
                </a:r>
                <a:r>
                  <a:rPr lang="en-US" sz="3200" b="1" dirty="0"/>
                  <a:t>Q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 that: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NewRomanPSMT"/>
                </a:endParaRPr>
              </a:p>
              <a:p>
                <a:endParaRPr lang="en-US" dirty="0">
                  <a:latin typeface="TimesNewRomanPSM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is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true? Check (   ) all that apply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Q = true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Q = false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true, Q = false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false, Q = true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this from the truth table for ⇒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in FOL it’s much harder to prove that a conditional true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conditional true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  <a:tabLst>
                    <a:tab pos="2057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proving prime(x) ⇒ odd(x), except that the only even prime is 2. (Not all primes are odd.)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759675"/>
                <a:ext cx="8999621" cy="5570756"/>
              </a:xfrm>
              <a:prstGeom prst="rect">
                <a:avLst/>
              </a:prstGeom>
              <a:blipFill>
                <a:blip r:embed="rId2"/>
                <a:stretch>
                  <a:fillRect l="-1762" t="-1643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/>
              <p:nvPr/>
            </p:nvSpPr>
            <p:spPr>
              <a:xfrm>
                <a:off x="2017295" y="2202975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5" y="2202975"/>
                <a:ext cx="228600" cy="297646"/>
              </a:xfrm>
              <a:prstGeom prst="rect">
                <a:avLst/>
              </a:prstGeom>
              <a:blipFill>
                <a:blip r:embed="rId3"/>
                <a:stretch>
                  <a:fillRect l="-35135" t="-10204" r="-3513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8DB6-D7B9-457C-93CF-DBAD6D11904F}"/>
                  </a:ext>
                </a:extLst>
              </p:cNvPr>
              <p:cNvSpPr txBox="1"/>
              <p:nvPr/>
            </p:nvSpPr>
            <p:spPr>
              <a:xfrm>
                <a:off x="2017295" y="2575137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8DB6-D7B9-457C-93CF-DBAD6D119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5" y="2575137"/>
                <a:ext cx="228600" cy="297646"/>
              </a:xfrm>
              <a:prstGeom prst="rect">
                <a:avLst/>
              </a:prstGeom>
              <a:blipFill>
                <a:blip r:embed="rId4"/>
                <a:stretch>
                  <a:fillRect l="-35135" t="-10204" r="-3513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C1F9D-76EF-4C18-B8FF-F07BAE01C1E0}"/>
                  </a:ext>
                </a:extLst>
              </p:cNvPr>
              <p:cNvSpPr txBox="1"/>
              <p:nvPr/>
            </p:nvSpPr>
            <p:spPr>
              <a:xfrm>
                <a:off x="2024526" y="3298649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C1F9D-76EF-4C18-B8FF-F07BAE01C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526" y="3298649"/>
                <a:ext cx="228600" cy="297646"/>
              </a:xfrm>
              <a:prstGeom prst="rect">
                <a:avLst/>
              </a:prstGeom>
              <a:blipFill>
                <a:blip r:embed="rId5"/>
                <a:stretch>
                  <a:fillRect l="-34211" t="-12245" r="-31579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EE7C2-99C0-4B8D-95F0-B18237228D4F}"/>
                  </a:ext>
                </a:extLst>
              </p:cNvPr>
              <p:cNvSpPr txBox="1"/>
              <p:nvPr/>
            </p:nvSpPr>
            <p:spPr>
              <a:xfrm>
                <a:off x="5191265" y="1887627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EE7C2-99C0-4B8D-95F0-B1823722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65" y="1887627"/>
                <a:ext cx="228600" cy="297646"/>
              </a:xfrm>
              <a:prstGeom prst="rect">
                <a:avLst/>
              </a:prstGeom>
              <a:blipFill>
                <a:blip r:embed="rId6"/>
                <a:stretch>
                  <a:fillRect l="-35135" t="-12500" r="-351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17623" y="2291510"/>
            <a:ext cx="428461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true;</a:t>
            </a: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Therefore, Q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it’s Thursday I must attend class CS380.  It is Thursday, so I must attend class CS380.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TT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ED7FE-A11D-4740-B0C7-5EC4F6A4A757}"/>
              </a:ext>
            </a:extLst>
          </p:cNvPr>
          <p:cNvSpPr txBox="1"/>
          <p:nvPr/>
        </p:nvSpPr>
        <p:spPr>
          <a:xfrm>
            <a:off x="460603" y="2500621"/>
            <a:ext cx="1403928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  Q 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F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T        T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5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78A819-712F-4C1C-A3D7-BF15ABD5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236" y="374362"/>
            <a:ext cx="8415828" cy="1325563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145E0E-6124-4A98-8DD7-B0253FA2F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3236" y="1797916"/>
            <a:ext cx="8312728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agents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in general - models and entailment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(Boolean) logic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Equivalence, validity, satisfiability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and theorem proving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62902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706" y="120072"/>
            <a:ext cx="6159768" cy="7019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Propositional</a:t>
            </a:r>
            <a:r>
              <a:rPr lang="en-US" altLang="en-US" sz="3600" dirty="0">
                <a:latin typeface="+mn-lt"/>
              </a:rPr>
              <a:t>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0706" y="909639"/>
            <a:ext cx="9464040" cy="59483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model specifies true/false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false	true	false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these 3 symbols,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 (= 2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models can be enumerated automatically.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evaluating truth with respect to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 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i.e.,     is false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false (TF is not a model).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recursive process evaluates an arbitrary sentence, e.g.,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56616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288" y="260519"/>
            <a:ext cx="5540932" cy="7333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Propositional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0632" y="993859"/>
            <a:ext cx="9464040" cy="5611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sentence is an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assignment of Boolean values to the propositional variables (i.e., symbols) of a sentence. </a:t>
            </a:r>
            <a:endParaRPr lang="en-US" sz="2400" dirty="0">
              <a:solidFill>
                <a:srgbClr val="4B21FD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Interpretations: {P → false, H → false}, {P → false, H → true}, . .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semantics of Propositional Logic is compositional:</a:t>
            </a:r>
          </a:p>
          <a:p>
            <a:pPr marL="411480" lvl="1" indent="0">
              <a:buNone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a sentence is defined recursively in terms of the</a:t>
            </a:r>
          </a:p>
          <a:p>
            <a:pPr marL="411480" lvl="1" indent="0">
              <a:buNone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sentence’s components</a:t>
            </a:r>
            <a:endParaRPr lang="en-US" alt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8D5F0-978A-479A-8A4D-5D38B9D17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47254"/>
              </p:ext>
            </p:extLst>
          </p:nvPr>
        </p:nvGraphicFramePr>
        <p:xfrm>
          <a:off x="1205953" y="2011826"/>
          <a:ext cx="830179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53">
                  <a:extLst>
                    <a:ext uri="{9D8B030D-6E8A-4147-A177-3AD203B41FA5}">
                      <a16:colId xmlns:a16="http://schemas.microsoft.com/office/drawing/2014/main" val="1594619915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201885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49897981"/>
                    </a:ext>
                  </a:extLst>
                </a:gridCol>
                <a:gridCol w="1295668">
                  <a:extLst>
                    <a:ext uri="{9D8B030D-6E8A-4147-A177-3AD203B41FA5}">
                      <a16:colId xmlns:a16="http://schemas.microsoft.com/office/drawing/2014/main" val="3850541683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363089605"/>
                    </a:ext>
                  </a:extLst>
                </a:gridCol>
                <a:gridCol w="2683043">
                  <a:extLst>
                    <a:ext uri="{9D8B030D-6E8A-4147-A177-3AD203B41FA5}">
                      <a16:colId xmlns:a16="http://schemas.microsoft.com/office/drawing/2014/main" val="17336084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Semantics of Sentences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4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5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1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1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2" y="1"/>
            <a:ext cx="8786663" cy="99385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Propositional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0632" y="773183"/>
            <a:ext cx="9464040" cy="6084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a sentence depends on its interpretation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sentences have always the same meaning.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sentence is</a:t>
            </a: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if it is true in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interpretation.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e.g.,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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 has a model TF</a:t>
            </a:r>
            <a:endParaRPr lang="en-US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unsatisfiable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it is true in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interpretation.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e.g.,  </a:t>
            </a:r>
            <a:r>
              <a:rPr lang="en-US" altLang="en-US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8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 has no model</a:t>
            </a:r>
            <a:endParaRPr lang="en-US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if it is true in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possible interpretation.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Q;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((P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H)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invalid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if it is false in all </a:t>
            </a:r>
            <a:r>
              <a:rPr lang="en-US" strike="sngStrike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possible interpretations.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8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Q;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8D5F0-978A-479A-8A4D-5D38B9D17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95989"/>
              </p:ext>
            </p:extLst>
          </p:nvPr>
        </p:nvGraphicFramePr>
        <p:xfrm>
          <a:off x="1239252" y="1816901"/>
          <a:ext cx="83017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53">
                  <a:extLst>
                    <a:ext uri="{9D8B030D-6E8A-4147-A177-3AD203B41FA5}">
                      <a16:colId xmlns:a16="http://schemas.microsoft.com/office/drawing/2014/main" val="1594619915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201885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49897981"/>
                    </a:ext>
                  </a:extLst>
                </a:gridCol>
                <a:gridCol w="1295668">
                  <a:extLst>
                    <a:ext uri="{9D8B030D-6E8A-4147-A177-3AD203B41FA5}">
                      <a16:colId xmlns:a16="http://schemas.microsoft.com/office/drawing/2014/main" val="3850541683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363089605"/>
                    </a:ext>
                  </a:extLst>
                </a:gridCol>
                <a:gridCol w="2683043">
                  <a:extLst>
                    <a:ext uri="{9D8B030D-6E8A-4147-A177-3AD203B41FA5}">
                      <a16:colId xmlns:a16="http://schemas.microsoft.com/office/drawing/2014/main" val="1733608414"/>
                    </a:ext>
                  </a:extLst>
                </a:gridCol>
              </a:tblGrid>
              <a:tr h="39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48276"/>
                  </a:ext>
                </a:extLst>
              </a:tr>
              <a:tr h="39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59359"/>
                  </a:ext>
                </a:extLst>
              </a:tr>
              <a:tr h="39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2267"/>
                  </a:ext>
                </a:extLst>
              </a:tr>
              <a:tr h="39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0660"/>
                  </a:ext>
                </a:extLst>
              </a:tr>
              <a:tr h="39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147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/>
              <p:nvPr/>
            </p:nvSpPr>
            <p:spPr>
              <a:xfrm>
                <a:off x="632121" y="4388711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21" y="4388711"/>
                <a:ext cx="228600" cy="297646"/>
              </a:xfrm>
              <a:prstGeom prst="rect">
                <a:avLst/>
              </a:prstGeom>
              <a:blipFill>
                <a:blip r:embed="rId2"/>
                <a:stretch>
                  <a:fillRect l="-35135" t="-12245" r="-3513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/>
              <p:nvPr/>
            </p:nvSpPr>
            <p:spPr>
              <a:xfrm rot="10800000" flipV="1">
                <a:off x="541689" y="5328912"/>
                <a:ext cx="473238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41689" y="5328912"/>
                <a:ext cx="473238" cy="297646"/>
              </a:xfrm>
              <a:prstGeom prst="rect">
                <a:avLst/>
              </a:prstGeom>
              <a:blipFill>
                <a:blip r:embed="rId3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9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392851"/>
            <a:ext cx="192732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A Warning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010245"/>
                <a:ext cx="9575313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when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both are true (inclusive or)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⊕ 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sometimes used to mean “either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not both” 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(exclusive or)</a:t>
                </a:r>
              </a:p>
              <a:p>
                <a:endParaRPr lang="en-US" sz="2600" dirty="0">
                  <a:solidFill>
                    <a:srgbClr val="107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4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⇒ B 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require a causal connection between </a:t>
                </a:r>
                <a:r>
                  <a:rPr lang="en-US" sz="24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solidFill>
                      <a:srgbClr val="FF00D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Ex: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Sky-is-blue ⇒ Snow-is-white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When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false,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⇒ 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always true regardless of B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Ex: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Two-equals-four ⇒ Apples-are-red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Beware of negations in implications</a:t>
                </a:r>
              </a:p>
              <a:p>
                <a:pPr marL="461963" indent="-461963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Ex: 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Lays-eggs  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Lays-eggs)</a:t>
                </a:r>
              </a:p>
              <a:p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ays-eggs   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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Lays-eggs)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</a:t>
                </a:r>
                <a:r>
                  <a:rPr lang="en-US" sz="2200" b="1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thing (a cause)is responsible for causing the other thing(its effect)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there is a causal relationship between two things.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010245"/>
                <a:ext cx="9575313" cy="5663089"/>
              </a:xfrm>
              <a:prstGeom prst="rect">
                <a:avLst/>
              </a:prstGeom>
              <a:blipFill>
                <a:blip r:embed="rId2"/>
                <a:stretch>
                  <a:fillRect l="-1146" t="-1076" b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35D7D65-A31A-4E72-835E-871A0109B3A6}"/>
              </a:ext>
            </a:extLst>
          </p:cNvPr>
          <p:cNvSpPr txBox="1"/>
          <p:nvPr/>
        </p:nvSpPr>
        <p:spPr>
          <a:xfrm>
            <a:off x="8894618" y="3780234"/>
            <a:ext cx="140392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  Q 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F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T        T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01816-9A6D-4940-92B9-86534C81A392}"/>
              </a:ext>
            </a:extLst>
          </p:cNvPr>
          <p:cNvSpPr txBox="1"/>
          <p:nvPr/>
        </p:nvSpPr>
        <p:spPr>
          <a:xfrm>
            <a:off x="8534400" y="271748"/>
            <a:ext cx="22906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  Q   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F        T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T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7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14B999-273C-4FF5-87BA-8BBD687FC3EB}"/>
                  </a:ext>
                </a:extLst>
              </p:cNvPr>
              <p:cNvSpPr txBox="1"/>
              <p:nvPr/>
            </p:nvSpPr>
            <p:spPr>
              <a:xfrm>
                <a:off x="1099127" y="575776"/>
                <a:ext cx="9264073" cy="5447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1963" indent="-461963"/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Lays-eggs  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Lays-eggs)</a:t>
                </a:r>
              </a:p>
              <a:p>
                <a:pPr marL="461963" indent="-461963"/>
                <a:endParaRPr lang="en-US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ays-eggs 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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Lays-eggs)</a:t>
                </a:r>
              </a:p>
              <a:p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14B999-273C-4FF5-87BA-8BBD687FC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27" y="575776"/>
                <a:ext cx="9264073" cy="5447645"/>
              </a:xfrm>
              <a:prstGeom prst="rect">
                <a:avLst/>
              </a:prstGeom>
              <a:blipFill>
                <a:blip r:embed="rId2"/>
                <a:stretch>
                  <a:fillRect l="-987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5AD86-A612-4CF3-8B2E-04A3611CD21C}"/>
                  </a:ext>
                </a:extLst>
              </p:cNvPr>
              <p:cNvSpPr txBox="1"/>
              <p:nvPr/>
            </p:nvSpPr>
            <p:spPr>
              <a:xfrm>
                <a:off x="1588653" y="1101687"/>
                <a:ext cx="8285020" cy="25853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18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  Q </a:t>
                </a:r>
                <a:r>
                  <a:rPr lang="en-US" sz="18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1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18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Le}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{F ∨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is true     …. If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and Q are true,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TT</a:t>
                </a:r>
              </a:p>
              <a:p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“a fb lays eggs” is a true sentence</a:t>
                </a:r>
                <a:endParaRPr lang="en-US" sz="18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  F       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Le}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{F ∨ F} is false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“a female bird lays no eggs” is a false sentence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 T       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Le}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∨ T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>
                    <a:solidFill>
                      <a:srgbClr val="FF00D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T}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“a no fb lays eggs” is a true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		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Le}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∨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F}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</a:t>
                </a:r>
              </a:p>
              <a:p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“a no fb lays no eggs” is a true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5AD86-A612-4CF3-8B2E-04A3611C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3" y="1101687"/>
                <a:ext cx="8285020" cy="2585323"/>
              </a:xfrm>
              <a:prstGeom prst="rect">
                <a:avLst/>
              </a:prstGeom>
              <a:blipFill>
                <a:blip r:embed="rId3"/>
                <a:stretch>
                  <a:fillRect l="-588" t="-140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CFF9E7-4A17-4F2F-8B60-948722ECA80B}"/>
                  </a:ext>
                </a:extLst>
              </p:cNvPr>
              <p:cNvSpPr txBox="1"/>
              <p:nvPr/>
            </p:nvSpPr>
            <p:spPr>
              <a:xfrm>
                <a:off x="1588653" y="4212921"/>
                <a:ext cx="8044874" cy="2585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18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  Q  </a:t>
                </a:r>
                <a:r>
                  <a:rPr lang="en-US" sz="18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1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18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18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fb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Le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T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F}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true. …Model TTT</a:t>
                </a:r>
              </a:p>
              <a:p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“not a fb lays no eggs” 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true sentence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  F        T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Le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T}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</a:t>
                </a:r>
              </a:p>
              <a:p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“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 fb lays eggs (not lays no eggs)” is a true sentence.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 T        F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fb 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Le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 F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D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sz="18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F}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false</a:t>
                </a:r>
              </a:p>
              <a:p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“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 no fb (= a fb) not lays eggs” is a false sentence</a:t>
                </a:r>
              </a:p>
              <a:p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 </a:t>
                </a:r>
                <a:r>
                  <a:rPr lang="en-US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fb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Le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 F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F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T} is true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"not a no fb (a fb) lays eggs (= not lay no eggs)” is true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CFF9E7-4A17-4F2F-8B60-948722ECA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3" y="4212921"/>
                <a:ext cx="8044874" cy="2585323"/>
              </a:xfrm>
              <a:prstGeom prst="rect">
                <a:avLst/>
              </a:prstGeom>
              <a:blipFill>
                <a:blip r:embed="rId4"/>
                <a:stretch>
                  <a:fillRect l="-606" t="-1174" r="-227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2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9379CF-5830-4E96-81AC-A8983A89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699" y="354046"/>
            <a:ext cx="2077659" cy="8803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8588" y="1566898"/>
                <a:ext cx="8695623" cy="5221829"/>
              </a:xfrm>
            </p:spPr>
            <p:txBody>
              <a:bodyPr>
                <a:noAutofit/>
              </a:bodyPr>
              <a:lstStyle/>
              <a:p>
                <a:pPr marL="396875" indent="-396875"/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=  sentence α can be 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procedure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endParaRPr lang="en-US" altLang="en-US" sz="8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Soundness: </a:t>
                </a:r>
                <a:r>
                  <a:rPr lang="en-US" sz="24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if whenever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it is also true that 			     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(Knowledge base </a:t>
                </a:r>
                <a:r>
                  <a:rPr lang="en-US" altLang="en-US" sz="18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 if and only if α is true in all world where </a:t>
                </a:r>
                <a:r>
                  <a:rPr lang="en-US" altLang="en-US" sz="18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true)</a:t>
                </a:r>
              </a:p>
              <a:p>
                <a:pPr marL="0" indent="0">
                  <a:buNone/>
                </a:pPr>
                <a:endParaRPr lang="en-US" altLang="en-US" sz="8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Completeness: </a:t>
                </a:r>
                <a:r>
                  <a:rPr lang="en-US" sz="24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complete if whenever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it is also true 			that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</a:p>
              <a:p>
                <a:pPr marL="0" indent="0">
                  <a:buNone/>
                </a:pPr>
                <a:endParaRPr lang="en-US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Preview:    </a:t>
                </a: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define a logic (first-order logic) which is expressive enough to say almost anything of interest, and for which there exists a sound and complete inference procedure.</a:t>
                </a:r>
              </a:p>
              <a:p>
                <a:pPr marL="411480" lvl="1" indent="0">
                  <a:buNone/>
                </a:pPr>
                <a:endParaRPr lang="en-US" altLang="en-US" sz="44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procedure will answer any question whose answer follows from what is known by the </a:t>
                </a:r>
                <a:r>
                  <a:rPr lang="en-US" altLang="en-US" sz="2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8588" y="1566898"/>
                <a:ext cx="8695623" cy="5221829"/>
              </a:xfrm>
              <a:blipFill>
                <a:blip r:embed="rId2"/>
                <a:stretch>
                  <a:fillRect l="-98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C1C96A1-7D8B-4D48-9C99-EE772A59D8DB}"/>
              </a:ext>
            </a:extLst>
          </p:cNvPr>
          <p:cNvSpPr txBox="1"/>
          <p:nvPr/>
        </p:nvSpPr>
        <p:spPr>
          <a:xfrm>
            <a:off x="3749963" y="311104"/>
            <a:ext cx="17364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15F99-114B-472B-8DEB-6C03295519EE}"/>
              </a:ext>
            </a:extLst>
          </p:cNvPr>
          <p:cNvSpPr txBox="1"/>
          <p:nvPr/>
        </p:nvSpPr>
        <p:spPr>
          <a:xfrm>
            <a:off x="5514941" y="311104"/>
            <a:ext cx="18657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Modus Tollens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p→q</a:t>
            </a:r>
            <a:r>
              <a:rPr lang="en-US" b="0" i="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800" b="0" i="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¬q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¬p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95EA9-B6B8-4460-A724-AD073BCEDEDC}"/>
              </a:ext>
            </a:extLst>
          </p:cNvPr>
          <p:cNvSpPr txBox="1"/>
          <p:nvPr/>
        </p:nvSpPr>
        <p:spPr>
          <a:xfrm>
            <a:off x="7409228" y="311104"/>
            <a:ext cx="2621463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Hypothetical Syllogism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p→q</a:t>
            </a:r>
            <a:r>
              <a:rPr lang="en-US" b="0" i="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800" b="0" i="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q→r</a:t>
            </a:r>
            <a:b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p→r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63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A91F75-201B-4062-8F5E-4C770CF99448}"/>
              </a:ext>
            </a:extLst>
          </p:cNvPr>
          <p:cNvSpPr/>
          <p:nvPr/>
        </p:nvSpPr>
        <p:spPr>
          <a:xfrm>
            <a:off x="827750" y="671376"/>
            <a:ext cx="32206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2532-EE9C-49C7-A383-CB1D22A37682}"/>
                  </a:ext>
                </a:extLst>
              </p:cNvPr>
              <p:cNvSpPr/>
              <p:nvPr/>
            </p:nvSpPr>
            <p:spPr>
              <a:xfrm>
                <a:off x="1000322" y="671376"/>
                <a:ext cx="9427046" cy="577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Inference rules</a:t>
                </a:r>
              </a:p>
              <a:p>
                <a:endParaRPr lang="en-US" sz="2400" dirty="0">
                  <a:solidFill>
                    <a:srgbClr val="3333CD"/>
                  </a:solidFill>
                  <a:latin typeface="TimesNewRomanPSMT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 inference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creates new sentences that logically follow from a set of sentences (KB)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=  sentence α can be 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procedure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operating on a KB, it can produce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sentence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logically follows from the KB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contradictions are created by the inference rules.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it is also true that 			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can produce every expression that logically follows from (is entailed by) the KB.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Completeness: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complete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it is also true 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2532-EE9C-49C7-A383-CB1D22A37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22" y="671376"/>
                <a:ext cx="9427046" cy="5770811"/>
              </a:xfrm>
              <a:prstGeom prst="rect">
                <a:avLst/>
              </a:prstGeom>
              <a:blipFill>
                <a:blip r:embed="rId2"/>
                <a:stretch>
                  <a:fillRect l="-1616" t="-1373" r="-905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7F3580-0901-4B17-9719-D245FF6A8AE3}"/>
              </a:ext>
            </a:extLst>
          </p:cNvPr>
          <p:cNvSpPr txBox="1"/>
          <p:nvPr/>
        </p:nvSpPr>
        <p:spPr>
          <a:xfrm>
            <a:off x="5274694" y="77536"/>
            <a:ext cx="4286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true; 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it’s Thursday I must attend class CS380.  It is Thursday, so I must attend class CS380.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6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EB9FFA-54CB-4140-8839-8247668090F5}"/>
              </a:ext>
            </a:extLst>
          </p:cNvPr>
          <p:cNvSpPr/>
          <p:nvPr/>
        </p:nvSpPr>
        <p:spPr>
          <a:xfrm>
            <a:off x="921944" y="643290"/>
            <a:ext cx="45414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5CDF-B255-4437-8AD8-F6D2E85209FF}"/>
              </a:ext>
            </a:extLst>
          </p:cNvPr>
          <p:cNvSpPr/>
          <p:nvPr/>
        </p:nvSpPr>
        <p:spPr>
          <a:xfrm>
            <a:off x="1157081" y="643290"/>
            <a:ext cx="895149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Sound rules of inference</a:t>
            </a:r>
          </a:p>
          <a:p>
            <a:endParaRPr lang="en-US" dirty="0">
              <a:solidFill>
                <a:srgbClr val="000000"/>
              </a:solidFill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examples of sound rules of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can be shown to be sound using a truth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RULE 						PREMISE 				CONCLUSION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Modus Ponens 			A,  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				B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Introduction 			A, 	B 					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Elimination			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∧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					A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 Introduction                 A						</a:t>
            </a:r>
            <a:r>
              <a:rPr lang="en-US" sz="2400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Double Negation 			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 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					A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 Resolution 			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			A</a:t>
            </a:r>
          </a:p>
          <a:p>
            <a:r>
              <a:rPr lang="en-US" sz="2400" b="1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Resolution 				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b="1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b="1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		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B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AF03E-0495-460D-8A47-4BA7128014EE}"/>
              </a:ext>
            </a:extLst>
          </p:cNvPr>
          <p:cNvSpPr/>
          <p:nvPr/>
        </p:nvSpPr>
        <p:spPr>
          <a:xfrm>
            <a:off x="1157081" y="5975503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7DF9A-4743-41B5-9010-C4FF3D6711A9}"/>
              </a:ext>
            </a:extLst>
          </p:cNvPr>
          <p:cNvSpPr txBox="1"/>
          <p:nvPr/>
        </p:nvSpPr>
        <p:spPr>
          <a:xfrm>
            <a:off x="1157081" y="5731929"/>
            <a:ext cx="661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Modus ponens (or implication elimination) is a rule of inference</a:t>
            </a:r>
          </a:p>
        </p:txBody>
      </p:sp>
    </p:spTree>
    <p:extLst>
      <p:ext uri="{BB962C8B-B14F-4D97-AF65-F5344CB8AC3E}">
        <p14:creationId xmlns:p14="http://schemas.microsoft.com/office/powerpoint/2010/main" val="148849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304A7-2D7A-458A-92E7-3D73DBC005B2}"/>
              </a:ext>
            </a:extLst>
          </p:cNvPr>
          <p:cNvSpPr/>
          <p:nvPr/>
        </p:nvSpPr>
        <p:spPr>
          <a:xfrm>
            <a:off x="1459832" y="524264"/>
            <a:ext cx="53566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Soundness of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098960"/>
                  </p:ext>
                </p:extLst>
              </p:nvPr>
            </p:nvGraphicFramePr>
            <p:xfrm>
              <a:off x="1564105" y="1961150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380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rgbClr val="4B2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B21FD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098960"/>
                  </p:ext>
                </p:extLst>
              </p:nvPr>
            </p:nvGraphicFramePr>
            <p:xfrm>
              <a:off x="1564105" y="1961150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90110" r="-667" b="-3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192222" r="-667" b="-2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289011" r="-667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393333" r="-667" b="-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EA817C-1D6E-4F9A-A985-5FECC6AEE410}"/>
              </a:ext>
            </a:extLst>
          </p:cNvPr>
          <p:cNvSpPr/>
          <p:nvPr/>
        </p:nvSpPr>
        <p:spPr>
          <a:xfrm>
            <a:off x="1459832" y="1170595"/>
            <a:ext cx="8173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validity of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classical two-valued logic can be clearly demonstrated 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use of a truth table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(A 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that affirms by affirming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A8E7D-1A99-41C0-B264-82560B3A5E1E}"/>
              </a:ext>
            </a:extLst>
          </p:cNvPr>
          <p:cNvSpPr/>
          <p:nvPr/>
        </p:nvSpPr>
        <p:spPr>
          <a:xfrm>
            <a:off x="1564105" y="4650908"/>
            <a:ext cx="7688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instances of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ponens,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as premises that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 and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true. Only the first line of the truth table satisfies these two conditions (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On this line, </a:t>
            </a:r>
            <a:r>
              <a:rPr lang="en-US" sz="2000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also true.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whenever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 and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true,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must also be true.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		If today is July the Fourth, then we celebrate.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Today is July the Fourth.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Therefore, we celebrate.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BD379-B516-4D0D-A76C-062E1F05922F}"/>
              </a:ext>
            </a:extLst>
          </p:cNvPr>
          <p:cNvSpPr txBox="1"/>
          <p:nvPr/>
        </p:nvSpPr>
        <p:spPr>
          <a:xfrm>
            <a:off x="7305963" y="94319"/>
            <a:ext cx="1736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∴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3B47B-E044-4498-95FE-DF4F3F923255}"/>
                  </a:ext>
                </a:extLst>
              </p:cNvPr>
              <p:cNvSpPr txBox="1"/>
              <p:nvPr/>
            </p:nvSpPr>
            <p:spPr>
              <a:xfrm>
                <a:off x="9042399" y="1845116"/>
                <a:ext cx="1430290" cy="4524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18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= {A is true, </a:t>
                </a:r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is true}</a:t>
                </a:r>
                <a:endParaRPr lang="en-US" sz="1800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alt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be B. Using the first line of the truth table as the model m, B is true, whenever KB is true.</a:t>
                </a:r>
                <a:endParaRPr lang="en-US" altLang="en-US" sz="1800" i="1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KB</a:t>
                </a:r>
                <a:r>
                  <a:rPr lang="en-US" sz="1800" dirty="0">
                    <a:solidFill>
                      <a:srgbClr val="4B21FD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is true. And</a:t>
                </a:r>
              </a:p>
              <a:p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is 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true.</a:t>
                </a:r>
                <a:endParaRPr lang="en-US" altLang="en-US" sz="1800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3B47B-E044-4498-95FE-DF4F3F92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99" y="1845116"/>
                <a:ext cx="1430290" cy="4524315"/>
              </a:xfrm>
              <a:prstGeom prst="rect">
                <a:avLst/>
              </a:prstGeom>
              <a:blipFill>
                <a:blip r:embed="rId3"/>
                <a:stretch>
                  <a:fillRect l="-2954" t="-672" r="-6329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92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ADD63-298A-431A-BDE0-8BCC0EFAD29F}"/>
              </a:ext>
            </a:extLst>
          </p:cNvPr>
          <p:cNvSpPr/>
          <p:nvPr/>
        </p:nvSpPr>
        <p:spPr>
          <a:xfrm>
            <a:off x="850643" y="497154"/>
            <a:ext cx="32206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C1912-B820-45A0-91F7-ECD99E4E2C5D}"/>
              </a:ext>
            </a:extLst>
          </p:cNvPr>
          <p:cNvSpPr/>
          <p:nvPr/>
        </p:nvSpPr>
        <p:spPr>
          <a:xfrm>
            <a:off x="1093676" y="501135"/>
            <a:ext cx="252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</a:rPr>
              <a:t>Modus tollens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6DF51-5AB2-48E6-98CF-9F3F25753C37}"/>
              </a:ext>
            </a:extLst>
          </p:cNvPr>
          <p:cNvSpPr/>
          <p:nvPr/>
        </p:nvSpPr>
        <p:spPr>
          <a:xfrm>
            <a:off x="955130" y="1566945"/>
            <a:ext cx="85860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 propositional logic,  </a:t>
            </a:r>
            <a:r>
              <a:rPr lang="en-US" sz="2400" b="1" i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modus tollens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(denying the consequent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 argument form and a rule of inference –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model that denies by denying.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a conditional statement and the negation of its consequent are given to be true, the negation of its antecedent may be validly inferred.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modus tollens rule can be stated formally as: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inference rule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modus tollens validates the inference from A implies B and the contradiction of B </a:t>
            </a:r>
            <a:r>
              <a:rPr lang="en-US" sz="2400" dirty="0">
                <a:solidFill>
                  <a:srgbClr val="FF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the contradiction of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A9EDCF-9AC5-4883-BB33-480D34F56411}"/>
                  </a:ext>
                </a:extLst>
              </p:cNvPr>
              <p:cNvSpPr txBox="1"/>
              <p:nvPr/>
            </p:nvSpPr>
            <p:spPr>
              <a:xfrm>
                <a:off x="7827728" y="3945774"/>
                <a:ext cx="1986741" cy="92333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Q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Q</a:t>
                </a:r>
              </a:p>
              <a:p>
                <a:r>
                  <a:rPr lang="en-US" dirty="0"/>
                  <a:t>Therefore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P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A9EDCF-9AC5-4883-BB33-480D34F5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28" y="3945774"/>
                <a:ext cx="1986741" cy="923330"/>
              </a:xfrm>
              <a:prstGeom prst="rect">
                <a:avLst/>
              </a:prstGeom>
              <a:blipFill>
                <a:blip r:embed="rId2"/>
                <a:stretch>
                  <a:fillRect l="-2134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02096" y="355631"/>
            <a:ext cx="195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Tollens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¬q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∴¬p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3A7C99-6B4D-4ED9-8C99-353C5A4CB2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64566"/>
                  </p:ext>
                </p:extLst>
              </p:nvPr>
            </p:nvGraphicFramePr>
            <p:xfrm>
              <a:off x="1387726" y="6306034"/>
              <a:ext cx="7315200" cy="5499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37815322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4712303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227589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376716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99932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3A7C99-6B4D-4ED9-8C99-353C5A4CB2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64566"/>
                  </p:ext>
                </p:extLst>
              </p:nvPr>
            </p:nvGraphicFramePr>
            <p:xfrm>
              <a:off x="1387726" y="6306034"/>
              <a:ext cx="7315200" cy="5499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37815322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4712303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58227589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37671624"/>
                        </a:ext>
                      </a:extLst>
                    </a:gridCol>
                  </a:tblGrid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67" t="-10989" r="-667" b="-24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99932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B830E1-95A6-4223-A603-FEB996ABB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88651"/>
              </p:ext>
            </p:extLst>
          </p:nvPr>
        </p:nvGraphicFramePr>
        <p:xfrm>
          <a:off x="1387726" y="5851743"/>
          <a:ext cx="7315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700404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329543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210762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68064416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pl-PL" sz="2400" b="1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B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A → B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OK?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10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69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39090-EF55-4598-8978-7755E8B96CC6}"/>
              </a:ext>
            </a:extLst>
          </p:cNvPr>
          <p:cNvSpPr txBox="1"/>
          <p:nvPr/>
        </p:nvSpPr>
        <p:spPr>
          <a:xfrm>
            <a:off x="1468582" y="480291"/>
            <a:ext cx="1884218" cy="600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05746-B01B-4E1D-971E-E709381B065E}"/>
              </a:ext>
            </a:extLst>
          </p:cNvPr>
          <p:cNvSpPr/>
          <p:nvPr/>
        </p:nvSpPr>
        <p:spPr>
          <a:xfrm>
            <a:off x="1468582" y="480291"/>
            <a:ext cx="843219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Big Ideas</a:t>
            </a:r>
          </a:p>
          <a:p>
            <a:endParaRPr lang="en-US" sz="2800" b="1" dirty="0">
              <a:latin typeface="TimesNewRomanPS-BoldMT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knowledge representation language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AI problems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AI problems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First-order logic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(FOL) 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expressive as a knowledge representation language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commonly used in AI</a:t>
            </a:r>
          </a:p>
          <a:p>
            <a:pPr marL="0" lvl="1"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logic, higher-order logic, three-valued logic, probabilistic logic, etc.</a:t>
            </a:r>
          </a:p>
        </p:txBody>
      </p:sp>
    </p:spTree>
    <p:extLst>
      <p:ext uri="{BB962C8B-B14F-4D97-AF65-F5344CB8AC3E}">
        <p14:creationId xmlns:p14="http://schemas.microsoft.com/office/powerpoint/2010/main" val="3814465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304A7-2D7A-458A-92E7-3D73DBC005B2}"/>
              </a:ext>
            </a:extLst>
          </p:cNvPr>
          <p:cNvSpPr/>
          <p:nvPr/>
        </p:nvSpPr>
        <p:spPr>
          <a:xfrm>
            <a:off x="1459832" y="524264"/>
            <a:ext cx="69662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Soundness of modus </a:t>
            </a:r>
            <a:r>
              <a:rPr lang="en-US" sz="3200" dirty="0" err="1"/>
              <a:t>tollens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497707"/>
                  </p:ext>
                </p:extLst>
              </p:nvPr>
            </p:nvGraphicFramePr>
            <p:xfrm>
              <a:off x="1564105" y="2057402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380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rgbClr val="4B2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B21FD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497707"/>
                  </p:ext>
                </p:extLst>
              </p:nvPr>
            </p:nvGraphicFramePr>
            <p:xfrm>
              <a:off x="1564105" y="2057402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90110" r="-667" b="-3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192222" r="-667" b="-2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289011" r="-667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393333" r="-667" b="-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EA817C-1D6E-4F9A-A985-5FECC6AEE410}"/>
              </a:ext>
            </a:extLst>
          </p:cNvPr>
          <p:cNvSpPr/>
          <p:nvPr/>
        </p:nvSpPr>
        <p:spPr>
          <a:xfrm>
            <a:off x="1459832" y="1247789"/>
            <a:ext cx="817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validity of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modus tollens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 classical two-valued logic can be clearly demonstrated by use of a truth table. (Model that denies by denying)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A8E7D-1A99-41C0-B264-82560B3A5E1E}"/>
              </a:ext>
            </a:extLst>
          </p:cNvPr>
          <p:cNvSpPr/>
          <p:nvPr/>
        </p:nvSpPr>
        <p:spPr>
          <a:xfrm>
            <a:off x="1459832" y="4734342"/>
            <a:ext cx="76881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instances of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modus tollens,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assume as premises that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is true and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is false.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Only the fourth line of the truth table satisfies these two conditions (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and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). In this line, </a:t>
            </a:r>
            <a:r>
              <a:rPr lang="en-US" i="1" dirty="0">
                <a:solidFill>
                  <a:srgbClr val="4B21FD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 is also false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Therefore, whenever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true and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false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must also be false.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Example:	</a:t>
            </a: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dog detects an intruder, the dog will bark.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 dog did not bark.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Therefore, no intruder was detected by the dog.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0526" y="175268"/>
            <a:ext cx="196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Also known as an indirect proof or a proof by contrapositive.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3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09893" y="537228"/>
            <a:ext cx="19567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Resolution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83370" y="2035668"/>
            <a:ext cx="85905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literal is an atomic symbol or its negation, i.e., P,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valid inference rule producing a new clause implied by two clauses containing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the only interference rule,                        needed to build a sound and complete theorem prover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proof by contradiction which is called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refutation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rule was discovered by Alan Robinson (CS, U. of Syracuse) in the mid-60s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0119C-38A0-41A6-9B87-8ED5DC33AEF8}"/>
              </a:ext>
            </a:extLst>
          </p:cNvPr>
          <p:cNvSpPr/>
          <p:nvPr/>
        </p:nvSpPr>
        <p:spPr>
          <a:xfrm>
            <a:off x="3095107" y="528870"/>
            <a:ext cx="6843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					PREMISE 			CONCLUSION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Resolution 	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			A</a:t>
            </a:r>
          </a:p>
          <a:p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		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21A72-A827-46D5-8234-18A8DC928131}"/>
              </a:ext>
            </a:extLst>
          </p:cNvPr>
          <p:cNvSpPr txBox="1"/>
          <p:nvPr/>
        </p:nvSpPr>
        <p:spPr>
          <a:xfrm>
            <a:off x="6441556" y="3682303"/>
            <a:ext cx="172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u="sng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u="sng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u="sng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3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38572" y="31351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34715" y="1074867"/>
            <a:ext cx="93654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KB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actually a set of sentences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which are true,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conjunction ∧ of sentences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all of which are true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resolution, put KB into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(CNF),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each sentence written as a disjunction of (one or more) literals in NF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KB: [P ⇒ Q , Q ⇒ R ∧ S]        //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 ,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∨ (R ∧ 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in CNF: [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 ∨ Q, 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∨ R, 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 ∨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//(1, 2, 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KB(1) and KB(2) producing: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KB(1) and KB(3) producing: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KB: [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Q,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∨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 (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∨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S]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previous two Resolves, [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S]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R ∧ S is true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whenever P is true.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E9D10-E031-4CE7-BE70-8A44A6AFE271}"/>
              </a:ext>
            </a:extLst>
          </p:cNvPr>
          <p:cNvSpPr/>
          <p:nvPr/>
        </p:nvSpPr>
        <p:spPr>
          <a:xfrm>
            <a:off x="5053263" y="721894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4FC85-94B7-446D-BABE-D8B539017435}"/>
              </a:ext>
            </a:extLst>
          </p:cNvPr>
          <p:cNvSpPr/>
          <p:nvPr/>
        </p:nvSpPr>
        <p:spPr>
          <a:xfrm>
            <a:off x="1034715" y="5490489"/>
            <a:ext cx="5486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Tautologies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⇒ B)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∨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∨ (B ∧ C))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∨ B) ∧ (A ∨ 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6311" y="5213491"/>
                <a:ext cx="3973689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example of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where α is either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also an example of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fact,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is sound and complete for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11" y="5213491"/>
                <a:ext cx="3973689" cy="1477328"/>
              </a:xfrm>
              <a:prstGeom prst="rect">
                <a:avLst/>
              </a:prstGeom>
              <a:blipFill>
                <a:blip r:embed="rId2"/>
                <a:stretch>
                  <a:fillRect l="-917" t="-2041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085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D3FB85-14F1-4862-A90D-07F8D418BE65}"/>
                  </a:ext>
                </a:extLst>
              </p:cNvPr>
              <p:cNvSpPr txBox="1"/>
              <p:nvPr/>
            </p:nvSpPr>
            <p:spPr>
              <a:xfrm>
                <a:off x="1070518" y="793749"/>
                <a:ext cx="8831764" cy="5909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KB: [P ⇒ Q, Q ⇒ R ∧ S]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∧ S. Use model-based approach to show that “Theorem R ∧ S” is true.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P is true and  </a:t>
                </a:r>
                <a:r>
                  <a:rPr lang="en-US" sz="1800" b="0" dirty="0">
                    <a:solidFill>
                      <a:srgbClr val="FF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is true,</a:t>
                </a:r>
              </a:p>
              <a:p>
                <a:r>
                  <a:rPr lang="en-US" dirty="0">
                    <a:solidFill>
                      <a:srgbClr val="FF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Q is true. The only model is TTT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third and fourth rows are P = f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= t, Q can be t or f.</a:t>
                </a:r>
                <a:endParaRPr lang="en-US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can be either t or f, but not both.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	Since Q is true, we only consider the first four rows.</a:t>
                </a:r>
              </a:p>
              <a:p>
                <a:pPr marL="3657600" indent="-36576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Q = t and 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⇒ R ∧ S = t, only the first row satisfies 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Q is true and 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⇒ R ∧ S  is true. 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R = t and S=t. </a:t>
                </a:r>
                <a:r>
                  <a:rPr 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:r>
                  <a:rPr lang="en-US" sz="1800" b="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∧ S is true.</a:t>
                </a:r>
                <a:endParaRPr lang="en-US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D3FB85-14F1-4862-A90D-07F8D418B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8" y="793749"/>
                <a:ext cx="8831764" cy="5909310"/>
              </a:xfrm>
              <a:prstGeom prst="rect">
                <a:avLst/>
              </a:prstGeom>
              <a:blipFill>
                <a:blip r:embed="rId2"/>
                <a:stretch>
                  <a:fillRect l="-622" t="-619" r="-483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FA887-A5D8-461C-84F7-4BEA970E3D97}"/>
                  </a:ext>
                </a:extLst>
              </p:cNvPr>
              <p:cNvSpPr txBox="1"/>
              <p:nvPr/>
            </p:nvSpPr>
            <p:spPr>
              <a:xfrm>
                <a:off x="1159727" y="55085"/>
                <a:ext cx="883176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96875" indent="-396875"/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(Knowledge base </a:t>
                </a:r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 if and only if α is true in all world where </a:t>
                </a:r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FA887-A5D8-461C-84F7-4BEA970E3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27" y="55085"/>
                <a:ext cx="8831764" cy="738664"/>
              </a:xfrm>
              <a:prstGeom prst="rect">
                <a:avLst/>
              </a:prstGeom>
              <a:blipFill>
                <a:blip r:embed="rId3"/>
                <a:stretch>
                  <a:fillRect l="-1035" t="-7438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55A81E9-D13F-4F3C-B18D-26B95E0AC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42929"/>
              </p:ext>
            </p:extLst>
          </p:nvPr>
        </p:nvGraphicFramePr>
        <p:xfrm>
          <a:off x="1460809" y="1652067"/>
          <a:ext cx="27543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17">
                  <a:extLst>
                    <a:ext uri="{9D8B030D-6E8A-4147-A177-3AD203B41FA5}">
                      <a16:colId xmlns:a16="http://schemas.microsoft.com/office/drawing/2014/main" val="1191559025"/>
                    </a:ext>
                  </a:extLst>
                </a:gridCol>
                <a:gridCol w="918117">
                  <a:extLst>
                    <a:ext uri="{9D8B030D-6E8A-4147-A177-3AD203B41FA5}">
                      <a16:colId xmlns:a16="http://schemas.microsoft.com/office/drawing/2014/main" val="3735047825"/>
                    </a:ext>
                  </a:extLst>
                </a:gridCol>
                <a:gridCol w="918117">
                  <a:extLst>
                    <a:ext uri="{9D8B030D-6E8A-4147-A177-3AD203B41FA5}">
                      <a16:colId xmlns:a16="http://schemas.microsoft.com/office/drawing/2014/main" val="3460170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⇒ Q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3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1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27719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DAC882-1DEE-4CF6-9946-70130DBA1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69001"/>
              </p:ext>
            </p:extLst>
          </p:nvPr>
        </p:nvGraphicFramePr>
        <p:xfrm>
          <a:off x="4789447" y="1652067"/>
          <a:ext cx="523549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88">
                  <a:extLst>
                    <a:ext uri="{9D8B030D-6E8A-4147-A177-3AD203B41FA5}">
                      <a16:colId xmlns:a16="http://schemas.microsoft.com/office/drawing/2014/main" val="1454082756"/>
                    </a:ext>
                  </a:extLst>
                </a:gridCol>
                <a:gridCol w="568712">
                  <a:extLst>
                    <a:ext uri="{9D8B030D-6E8A-4147-A177-3AD203B41FA5}">
                      <a16:colId xmlns:a16="http://schemas.microsoft.com/office/drawing/2014/main" val="2245081882"/>
                    </a:ext>
                  </a:extLst>
                </a:gridCol>
                <a:gridCol w="579864">
                  <a:extLst>
                    <a:ext uri="{9D8B030D-6E8A-4147-A177-3AD203B41FA5}">
                      <a16:colId xmlns:a16="http://schemas.microsoft.com/office/drawing/2014/main" val="4283759630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381279430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val="4020939051"/>
                    </a:ext>
                  </a:extLst>
                </a:gridCol>
                <a:gridCol w="1516565">
                  <a:extLst>
                    <a:ext uri="{9D8B030D-6E8A-4147-A177-3AD203B41FA5}">
                      <a16:colId xmlns:a16="http://schemas.microsoft.com/office/drawing/2014/main" val="1807469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∨ 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∨ S </a:t>
                      </a:r>
                    </a:p>
                    <a:p>
                      <a:pPr lvl="0"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⇒ R ∧ S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∨ (R ∧ 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8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B21F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7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8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5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9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2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005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5574C-4779-4CBC-916E-84F3D366559F}"/>
                  </a:ext>
                </a:extLst>
              </p:cNvPr>
              <p:cNvSpPr txBox="1"/>
              <p:nvPr/>
            </p:nvSpPr>
            <p:spPr>
              <a:xfrm>
                <a:off x="1237785" y="117693"/>
                <a:ext cx="8720254" cy="674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KB: [P ⇒ Q, Q ⇒ R ∧ S]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∧ S.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an inference-based approach (resolution) to </a:t>
                </a:r>
                <a:r>
                  <a:rPr 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that “Theorem R ∧ S is true”, whenever {P ⇒ Q, Q ⇒ R ∧ S} is true.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KB be true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 the two sentences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(R ∧ S)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to be true.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 is true in KB then 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must be true 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P is true.</a:t>
                </a:r>
              </a:p>
              <a:p>
                <a:endParaRPr lang="en-U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But, 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(R ∧ S)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R) ∧ (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S) which is CNF.</a:t>
                </a:r>
                <a:endParaRPr lang="en-U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Q, </a:t>
                </a:r>
                <a:r>
                  <a:rPr lang="en-US" alt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(R ∧ S)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Q, 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R), (</a:t>
                </a:r>
                <a:r>
                  <a:rPr lang="en-US" alt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S),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are CNF.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 clauses (sentences) are true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ince both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  and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(R ∧ S) are true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in KB.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 rule of the resolution, we have:</a:t>
                </a:r>
              </a:p>
              <a:p>
                <a:r>
                  <a:rPr lang="en-US" altLang="en-US" sz="18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Q, 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R)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18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:r>
                  <a:rPr lang="en-US" alt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∨ S) </a:t>
                </a:r>
              </a:p>
              <a:p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R				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of the inference rules, the two premises contain two complementary literals Q and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  Applying the resolution on two premises, both 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 the conclusion that the two clauses 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are sentences) </a:t>
                </a:r>
                <a:r>
                  <a:rPr lang="en-US" alt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R and </a:t>
                </a:r>
                <a:r>
                  <a:rPr lang="en-US" alt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S</a:t>
                </a:r>
                <a:r>
                  <a:rPr lang="en-US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true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their premises are true.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R,</a:t>
                </a:r>
                <a:r>
                  <a:rPr lang="en-US" alt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R) ∧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S)  which is true.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P is true, R has to be true whenever (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R) is true.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since P is true, S has to be true whenever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S) is true.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both R and S are true, then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∧ S is be true.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5574C-4779-4CBC-916E-84F3D3665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85" y="117693"/>
                <a:ext cx="8720254" cy="6740307"/>
              </a:xfrm>
              <a:prstGeom prst="rect">
                <a:avLst/>
              </a:prstGeom>
              <a:blipFill>
                <a:blip r:embed="rId2"/>
                <a:stretch>
                  <a:fillRect l="-559" t="-542" r="-699"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454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33956" y="398728"/>
            <a:ext cx="338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Theorem Proving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46747" y="1544013"/>
            <a:ext cx="939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of sentences, where each is a premise or is derived from earlier sentences in the proof by an inference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sentence is the </a:t>
            </a:r>
            <a:r>
              <a:rPr lang="en-US" sz="24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goal or query) that we want to 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for the “weather problem”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antecedent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“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fr-FR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Hot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premise (major) 			“If it’s humid, it’s hot”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modus ponens(1,2) 		“It’s hot”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(Hot ∧</a:t>
            </a:r>
            <a:r>
              <a:rPr lang="fr-FR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⇒ Rain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premise (major)	      	“If it’s hot &amp; humid, it’s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  raining”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en-US" sz="2400" u="sng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∧</a:t>
            </a:r>
            <a:r>
              <a:rPr lang="fr-FR" sz="2400" u="sng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u="sng" dirty="0" err="1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en-US" sz="2400" u="sng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and introduction(1,3) 		“It’s hot and humid”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modus ponens(4,5) 		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“It’s raining”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E9D10-E031-4CE7-BE70-8A44A6AFE271}"/>
              </a:ext>
            </a:extLst>
          </p:cNvPr>
          <p:cNvSpPr/>
          <p:nvPr/>
        </p:nvSpPr>
        <p:spPr>
          <a:xfrm>
            <a:off x="5053263" y="721894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249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B878F-970B-4669-B0CC-436143D3BD24}"/>
              </a:ext>
            </a:extLst>
          </p:cNvPr>
          <p:cNvSpPr txBox="1"/>
          <p:nvPr/>
        </p:nvSpPr>
        <p:spPr>
          <a:xfrm>
            <a:off x="2456873" y="2392218"/>
            <a:ext cx="596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124158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B198A-627E-4A1E-BF3F-819B5FCF0B08}"/>
              </a:ext>
            </a:extLst>
          </p:cNvPr>
          <p:cNvSpPr txBox="1"/>
          <p:nvPr/>
        </p:nvSpPr>
        <p:spPr>
          <a:xfrm>
            <a:off x="1450108" y="605273"/>
            <a:ext cx="83404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Rules of Inference and Common Fallacies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valid forms and invalid forms in this table can be used to classify certain short arguments. The valid forms can also be combined to construct step-by-step proofs of validity for more complicated arguments.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77787-E605-4DF6-8A5F-9EC631CA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38240"/>
              </p:ext>
            </p:extLst>
          </p:nvPr>
        </p:nvGraphicFramePr>
        <p:xfrm>
          <a:off x="1450108" y="2228697"/>
          <a:ext cx="8137238" cy="4145280"/>
        </p:xfrm>
        <a:graphic>
          <a:graphicData uri="http://schemas.openxmlformats.org/drawingml/2006/table">
            <a:tbl>
              <a:tblPr/>
              <a:tblGrid>
                <a:gridCol w="4068619">
                  <a:extLst>
                    <a:ext uri="{9D8B030D-6E8A-4147-A177-3AD203B41FA5}">
                      <a16:colId xmlns:a16="http://schemas.microsoft.com/office/drawing/2014/main" val="182553350"/>
                    </a:ext>
                  </a:extLst>
                </a:gridCol>
                <a:gridCol w="4068619">
                  <a:extLst>
                    <a:ext uri="{9D8B030D-6E8A-4147-A177-3AD203B41FA5}">
                      <a16:colId xmlns:a16="http://schemas.microsoft.com/office/drawing/2014/main" val="291163783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7652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Modus Ponens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premise is a conditional statement, the other premise affirms the antecedent, and the conclusion affirms the consequent.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Also called 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Reasoning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or 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of Detachment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among others.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Fallacy of the Converse (Affirming the Consequent)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premise is a conditional statement, the other premise affirms the consequent, and the conclusion affirms the antecedent.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2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37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B198A-627E-4A1E-BF3F-819B5FCF0B08}"/>
              </a:ext>
            </a:extLst>
          </p:cNvPr>
          <p:cNvSpPr txBox="1"/>
          <p:nvPr/>
        </p:nvSpPr>
        <p:spPr>
          <a:xfrm>
            <a:off x="1450108" y="605273"/>
            <a:ext cx="83404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Rules of Inference and Common Fallacies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valid forms and invalid forms in this table can be used to classify certain short arguments. The valid forms can also be combined to construct step-by-step proofs of validity for more complicated arguments.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77787-E605-4DF6-8A5F-9EC631CA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86683"/>
              </p:ext>
            </p:extLst>
          </p:nvPr>
        </p:nvGraphicFramePr>
        <p:xfrm>
          <a:off x="1339273" y="2505788"/>
          <a:ext cx="8599054" cy="4145280"/>
        </p:xfrm>
        <a:graphic>
          <a:graphicData uri="http://schemas.openxmlformats.org/drawingml/2006/table">
            <a:tbl>
              <a:tblPr/>
              <a:tblGrid>
                <a:gridCol w="4299527">
                  <a:extLst>
                    <a:ext uri="{9D8B030D-6E8A-4147-A177-3AD203B41FA5}">
                      <a16:colId xmlns:a16="http://schemas.microsoft.com/office/drawing/2014/main" val="182553350"/>
                    </a:ext>
                  </a:extLst>
                </a:gridCol>
                <a:gridCol w="4299527">
                  <a:extLst>
                    <a:ext uri="{9D8B030D-6E8A-4147-A177-3AD203B41FA5}">
                      <a16:colId xmlns:a16="http://schemas.microsoft.com/office/drawing/2014/main" val="291163783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7652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Modus Tollens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¬q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∴¬p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premise is a conditional statement, the other premise denies the consequent, and the conclusion denies the antecedent..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 called 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Indirect Reasoning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or 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Contrapositive Reasoning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among others.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Fallacy of the Inverse (Denying the Antecedent)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¬p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∴¬q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premise is a conditional statement, the other premise denies the antecedent, and the conclusion denies the consequent.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2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15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B198A-627E-4A1E-BF3F-819B5FCF0B08}"/>
              </a:ext>
            </a:extLst>
          </p:cNvPr>
          <p:cNvSpPr txBox="1"/>
          <p:nvPr/>
        </p:nvSpPr>
        <p:spPr>
          <a:xfrm>
            <a:off x="1450108" y="605273"/>
            <a:ext cx="83404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Rules of Inference and Common Fallacies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valid forms and invalid forms in this table can be used to classify certain short arguments. The valid forms can also be combined to construct step-by-step proofs of validity for more complicated arguments.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77787-E605-4DF6-8A5F-9EC631CA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07024"/>
              </p:ext>
            </p:extLst>
          </p:nvPr>
        </p:nvGraphicFramePr>
        <p:xfrm>
          <a:off x="1533235" y="1897935"/>
          <a:ext cx="8478984" cy="4754880"/>
        </p:xfrm>
        <a:graphic>
          <a:graphicData uri="http://schemas.openxmlformats.org/drawingml/2006/table">
            <a:tbl>
              <a:tblPr/>
              <a:tblGrid>
                <a:gridCol w="4239492">
                  <a:extLst>
                    <a:ext uri="{9D8B030D-6E8A-4147-A177-3AD203B41FA5}">
                      <a16:colId xmlns:a16="http://schemas.microsoft.com/office/drawing/2014/main" val="182553350"/>
                    </a:ext>
                  </a:extLst>
                </a:gridCol>
                <a:gridCol w="4239492">
                  <a:extLst>
                    <a:ext uri="{9D8B030D-6E8A-4147-A177-3AD203B41FA5}">
                      <a16:colId xmlns:a16="http://schemas.microsoft.com/office/drawing/2014/main" val="291163783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7652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Hypothetical Syllogism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q→r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premise is a conditional statement, a second premise is a conditional statement whose antecedent matches the consequent of the other premise, and the conclusion results from this chain of reasoning.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 called 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Transitive Reasoning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Misuse of Hypothetical Syllogism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q→r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r→q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p→r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 incorrect attempt at Hypothetical Syllogism, in which two conditional premises agree in the antecedent, or agree in the consequent. Also called a 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Chain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2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80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C6398-934C-429F-9D8A-18FD0DF855EE}"/>
              </a:ext>
            </a:extLst>
          </p:cNvPr>
          <p:cNvSpPr/>
          <p:nvPr/>
        </p:nvSpPr>
        <p:spPr>
          <a:xfrm>
            <a:off x="1042860" y="513166"/>
            <a:ext cx="17280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Logics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1B2D6-CE29-4CE7-B7EE-30451A5E87CB}"/>
              </a:ext>
            </a:extLst>
          </p:cNvPr>
          <p:cNvSpPr/>
          <p:nvPr/>
        </p:nvSpPr>
        <p:spPr>
          <a:xfrm>
            <a:off x="1042859" y="130538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triple </a:t>
            </a:r>
            <a:r>
              <a:rPr lang="en-US" sz="3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L, S, R</a:t>
            </a:r>
            <a:r>
              <a:rPr lang="en-US" sz="3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class of sentences described by a formal grammar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formal specification of how to assign meaning in the “real world” to the elements of 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inference system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formal derivation rules over 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logics: propositional, first-order, higher-order, modal,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temporal, intuitionistic, linear, equational, non-monotonic, fuzzy, . . 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concentrate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786854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B198A-627E-4A1E-BF3F-819B5FCF0B08}"/>
              </a:ext>
            </a:extLst>
          </p:cNvPr>
          <p:cNvSpPr txBox="1"/>
          <p:nvPr/>
        </p:nvSpPr>
        <p:spPr>
          <a:xfrm>
            <a:off x="1450108" y="605273"/>
            <a:ext cx="83404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Rules of Inference and Common Fallacies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valid forms and invalid forms in this table can be used to classify certain short arguments. The valid forms can also be combined to construct step-by-step proofs of validity for more complicated arguments.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77787-E605-4DF6-8A5F-9EC631CA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48877"/>
              </p:ext>
            </p:extLst>
          </p:nvPr>
        </p:nvGraphicFramePr>
        <p:xfrm>
          <a:off x="1450107" y="2505788"/>
          <a:ext cx="8405094" cy="3840480"/>
        </p:xfrm>
        <a:graphic>
          <a:graphicData uri="http://schemas.openxmlformats.org/drawingml/2006/table">
            <a:tbl>
              <a:tblPr/>
              <a:tblGrid>
                <a:gridCol w="4202547">
                  <a:extLst>
                    <a:ext uri="{9D8B030D-6E8A-4147-A177-3AD203B41FA5}">
                      <a16:colId xmlns:a16="http://schemas.microsoft.com/office/drawing/2014/main" val="182553350"/>
                    </a:ext>
                  </a:extLst>
                </a:gridCol>
                <a:gridCol w="4202547">
                  <a:extLst>
                    <a:ext uri="{9D8B030D-6E8A-4147-A177-3AD203B41FA5}">
                      <a16:colId xmlns:a16="http://schemas.microsoft.com/office/drawing/2014/main" val="291163783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INVALID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7652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Disjunctive Syllogism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p∨q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¬q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premise is a disjunction, the other premise denies one of the disjuncts, and the conclusion affirms the other disjunct.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Disjunctive Fallacy (Affirming a Disjunct)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p∨q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∴¬p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 premise is a disjunction, the other premise affirms one of the disjuncts, and the conclusion denies the other disjunct.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2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39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6E990-3408-4926-B35B-53C96916DF2D}"/>
              </a:ext>
            </a:extLst>
          </p:cNvPr>
          <p:cNvSpPr txBox="1"/>
          <p:nvPr/>
        </p:nvSpPr>
        <p:spPr>
          <a:xfrm>
            <a:off x="1191492" y="448301"/>
            <a:ext cx="7684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Other Rules of Inference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rules of inference below are useful, along with those listed above, in constructing validity proofs for more complicated arguments.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These may be provided on a test.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Note that in this table BOTH columns present VALID forms.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FB6BA9-C536-44B3-ACF5-E67308E91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19146"/>
              </p:ext>
            </p:extLst>
          </p:nvPr>
        </p:nvGraphicFramePr>
        <p:xfrm>
          <a:off x="1323821" y="2141491"/>
          <a:ext cx="6887306" cy="4409224"/>
        </p:xfrm>
        <a:graphic>
          <a:graphicData uri="http://schemas.openxmlformats.org/drawingml/2006/table">
            <a:tbl>
              <a:tblPr/>
              <a:tblGrid>
                <a:gridCol w="3443653">
                  <a:extLst>
                    <a:ext uri="{9D8B030D-6E8A-4147-A177-3AD203B41FA5}">
                      <a16:colId xmlns:a16="http://schemas.microsoft.com/office/drawing/2014/main" val="2130899162"/>
                    </a:ext>
                  </a:extLst>
                </a:gridCol>
                <a:gridCol w="3443653">
                  <a:extLst>
                    <a:ext uri="{9D8B030D-6E8A-4147-A177-3AD203B41FA5}">
                      <a16:colId xmlns:a16="http://schemas.microsoft.com/office/drawing/2014/main" val="1195869979"/>
                    </a:ext>
                  </a:extLst>
                </a:gridCol>
              </a:tblGrid>
              <a:tr h="103944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Disjunction Introduction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p∨q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Conjunction</a:t>
                      </a:r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Elimination</a:t>
                      </a:r>
                      <a:b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p∧q</a:t>
                      </a:r>
                      <a:b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∴p</a:t>
                      </a: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034270"/>
                  </a:ext>
                </a:extLst>
              </a:tr>
              <a:tr h="1232998"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Conjunction</a:t>
                      </a:r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</a:t>
                      </a:r>
                      <a:b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b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b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p∧q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Constructive Dilemma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p→q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)∧(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r→s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p∨r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q∨s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845071"/>
                  </a:ext>
                </a:extLst>
              </a:tr>
              <a:tr h="103944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Universal Instantiation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∀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∴P(c)</a:t>
                      </a: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Existential Instantiation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∃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∴P(c)</a:t>
                      </a: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67290"/>
                  </a:ext>
                </a:extLst>
              </a:tr>
              <a:tr h="103944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Existential Generalization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P(c)</a:t>
                      </a:r>
                      <a:b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∴∃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</a:p>
                  </a:txBody>
                  <a:tcPr marL="71686" marR="71686" marT="35843" marB="358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686" marR="71686" marT="35843" marB="358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75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5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3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38128" y="671408"/>
            <a:ext cx="457598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Propositional Logic (PL)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5958E-4BFF-4E67-A264-1D553C35196D}"/>
              </a:ext>
            </a:extLst>
          </p:cNvPr>
          <p:cNvSpPr/>
          <p:nvPr/>
        </p:nvSpPr>
        <p:spPr>
          <a:xfrm>
            <a:off x="927589" y="1551563"/>
            <a:ext cx="9117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Each sentence is made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variables (called symbols)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. . . , P, Q, . . 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logical constants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True, False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logical connectives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atomic sentence </a:t>
            </a:r>
            <a:r>
              <a:rPr lang="en-US" sz="2400" i="1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 negated atomic sentence </a:t>
            </a:r>
            <a:r>
              <a:rPr lang="en-US" altLang="en-US" sz="2400" b="1" dirty="0">
                <a:solidFill>
                  <a:srgbClr val="FF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disjunction </a:t>
            </a:r>
            <a:r>
              <a:rPr lang="en-US" sz="2400" dirty="0">
                <a:solidFill>
                  <a:srgbClr val="FF00D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literals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  		P, 		P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(binary) 	   (unit) 	false is often regarded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an empty clause</a:t>
            </a: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 propositional variable stands for a basic </a:t>
            </a:r>
            <a:r>
              <a:rPr lang="en-US" sz="2400" dirty="0">
                <a:solidFill>
                  <a:srgbClr val="FF008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	means “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hungry”,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	means “Apples are red”,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 	means “Joe and Jill are married”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6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27589" y="315190"/>
            <a:ext cx="34546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Propositional</a:t>
            </a:r>
            <a:r>
              <a:rPr lang="en-US" sz="3600" dirty="0"/>
              <a:t> </a:t>
            </a:r>
            <a:r>
              <a:rPr lang="en-US" sz="3200" dirty="0"/>
              <a:t>Logic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5958E-4BFF-4E67-A264-1D553C35196D}"/>
              </a:ext>
            </a:extLst>
          </p:cNvPr>
          <p:cNvSpPr/>
          <p:nvPr/>
        </p:nvSpPr>
        <p:spPr>
          <a:xfrm>
            <a:off x="927589" y="961521"/>
            <a:ext cx="9117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Ontological Commitments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is about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world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 are either true or</a:t>
            </a: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false.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 of Propositional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 propositional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(symbol) stands for a fact about the world. </a:t>
            </a:r>
            <a:endParaRPr lang="en-US" sz="2400" dirty="0">
              <a:solidFill>
                <a:srgbClr val="4B21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User defines the </a:t>
            </a:r>
            <a:r>
              <a:rPr lang="en-US" sz="2400" b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semantics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each propositional symbol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means “It is hot”, Q means “It is humid”,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propositional variables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ranges over the Boolean values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confuse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values (i.e.,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semantical entities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logical constants (i.e., symbols of the language)</a:t>
            </a:r>
          </a:p>
        </p:txBody>
      </p:sp>
    </p:spTree>
    <p:extLst>
      <p:ext uri="{BB962C8B-B14F-4D97-AF65-F5344CB8AC3E}">
        <p14:creationId xmlns:p14="http://schemas.microsoft.com/office/powerpoint/2010/main" val="39618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28893" y="659853"/>
            <a:ext cx="33375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B5958E-4BFF-4E67-A264-1D553C35196D}"/>
                  </a:ext>
                </a:extLst>
              </p:cNvPr>
              <p:cNvSpPr/>
              <p:nvPr/>
            </p:nvSpPr>
            <p:spPr>
              <a:xfrm>
                <a:off x="1030736" y="1716646"/>
                <a:ext cx="911762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Language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(well-formed formula) is defined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follows: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propositional variable/symbol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. . . , P, Q, . . .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logical constant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True, 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all of the following are also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FF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</a:t>
                </a:r>
                <a:r>
                  <a:rPr lang="en-US" sz="2400" dirty="0">
                    <a:solidFill>
                      <a:srgbClr val="FF00FF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Nothing else is a </a:t>
                </a:r>
                <a:r>
                  <a:rPr 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B5958E-4BFF-4E67-A264-1D553C351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36" y="1716646"/>
                <a:ext cx="9117622" cy="3970318"/>
              </a:xfrm>
              <a:prstGeom prst="rect">
                <a:avLst/>
              </a:prstGeom>
              <a:blipFill>
                <a:blip r:embed="rId2"/>
                <a:stretch>
                  <a:fillRect l="-1003" t="-1229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EE3C0C-6D75-4CE4-9764-FE3188C9A15E}"/>
              </a:ext>
            </a:extLst>
          </p:cNvPr>
          <p:cNvSpPr txBox="1"/>
          <p:nvPr/>
        </p:nvSpPr>
        <p:spPr>
          <a:xfrm>
            <a:off x="1494263" y="6043961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and Psi</a:t>
            </a:r>
          </a:p>
        </p:txBody>
      </p:sp>
    </p:spTree>
    <p:extLst>
      <p:ext uri="{BB962C8B-B14F-4D97-AF65-F5344CB8AC3E}">
        <p14:creationId xmlns:p14="http://schemas.microsoft.com/office/powerpoint/2010/main" val="184520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41672B-13EA-4046-A57B-B82AC4D13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217" y="549855"/>
            <a:ext cx="7512165" cy="10185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Equivalently, Propositional logic (PL):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137" y="1890279"/>
                <a:ext cx="9496525" cy="3697720"/>
              </a:xfrm>
            </p:spPr>
            <p:txBody>
              <a:bodyPr>
                <a:noAutofit/>
              </a:bodyPr>
              <a:lstStyle/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Propositional logic is the simplest logic –  illustrates basic ideas</a:t>
                </a:r>
              </a:p>
              <a:p>
                <a:pPr marL="461963" indent="-461963">
                  <a:lnSpc>
                    <a:spcPct val="9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propositional symbols S, S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 is a sentence,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is a sentence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negation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conjunction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implication, conditional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biconditional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137" y="1890279"/>
                <a:ext cx="9496525" cy="3697720"/>
              </a:xfrm>
              <a:blipFill>
                <a:blip r:embed="rId2"/>
                <a:stretch>
                  <a:fillRect l="-834" t="-2306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6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41672B-13EA-4046-A57B-B82AC4D13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274" y="365128"/>
            <a:ext cx="8413683" cy="10185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The Language of </a:t>
            </a:r>
            <a:r>
              <a:rPr lang="en-US" altLang="en-US" sz="3200" dirty="0">
                <a:latin typeface="+mn-lt"/>
              </a:rPr>
              <a:t>Propositional logic: Syntax</a:t>
            </a:r>
            <a:br>
              <a:rPr lang="en-US" altLang="en-US" sz="3600" dirty="0">
                <a:latin typeface="+mn-lt"/>
              </a:rPr>
            </a:br>
            <a:r>
              <a:rPr lang="en-US" altLang="en-US" sz="2700" dirty="0">
                <a:latin typeface="+mn-lt"/>
              </a:rPr>
              <a:t>- </a:t>
            </a:r>
            <a:r>
              <a:rPr lang="en-US" altLang="en-US" sz="2800" dirty="0">
                <a:latin typeface="+mn-lt"/>
              </a:rPr>
              <a:t>Another way of saying….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66274" y="1485233"/>
                <a:ext cx="10022305" cy="51767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Formally, the language is generated by the following grammar</a:t>
                </a:r>
              </a:p>
              <a:p>
                <a:pPr marL="0" indent="0">
                  <a:buNone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Propositional variables: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. . 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Logical constants:</a:t>
                </a:r>
              </a:p>
              <a:p>
                <a:pPr marL="822960" lvl="2" indent="0" defTabSz="81915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</a:p>
              <a:p>
                <a:pPr marL="822960" lvl="2" indent="0" defTabSz="81915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 ∨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822960" lvl="2" indent="0" defTabSz="81915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⇔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biconditional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Grammar Rules: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Sentence ::=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::=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. . . | P | Q | . . .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::= (Sentence) | Sentence Connective Sentence 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Connective ::=  ∧ | ∨ | ⇒ | ⇔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274" y="1485233"/>
                <a:ext cx="10022305" cy="5176754"/>
              </a:xfrm>
              <a:blipFill>
                <a:blip r:embed="rId2"/>
                <a:stretch>
                  <a:fillRect l="-912" t="-1649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23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7899</TotalTime>
  <Words>6780</Words>
  <Application>Microsoft Office PowerPoint</Application>
  <PresentationFormat>Custom</PresentationFormat>
  <Paragraphs>693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Agency FB</vt:lpstr>
      <vt:lpstr>Arial</vt:lpstr>
      <vt:lpstr>Calibri</vt:lpstr>
      <vt:lpstr>Calibri Light</vt:lpstr>
      <vt:lpstr>Cambria Math</vt:lpstr>
      <vt:lpstr>Roboto</vt:lpstr>
      <vt:lpstr>Script MT Bold</vt:lpstr>
      <vt:lpstr>Symbol</vt:lpstr>
      <vt:lpstr>Times New Roman</vt:lpstr>
      <vt:lpstr>TimesNewRomanPS-BoldMT</vt:lpstr>
      <vt:lpstr>TimesNewRomanPSMT</vt:lpstr>
      <vt:lpstr>Office Theme</vt:lpstr>
      <vt:lpstr>Chapter 07_02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Equivalently, Propositional logic (PL): Syntax</vt:lpstr>
      <vt:lpstr>The Language of Propositional logic: Syntax - Another way of saying….</vt:lpstr>
      <vt:lpstr>PowerPoint Presentation</vt:lpstr>
      <vt:lpstr>PowerPoint Presentation</vt:lpstr>
      <vt:lpstr>PowerPoint Presentation</vt:lpstr>
      <vt:lpstr>Entailment</vt:lpstr>
      <vt:lpstr>Entailment</vt:lpstr>
      <vt:lpstr>PowerPoint Presentation</vt:lpstr>
      <vt:lpstr>Wumpus world sentences</vt:lpstr>
      <vt:lpstr>Semantics of Propositional Logic: Truth tables for connectives</vt:lpstr>
      <vt:lpstr>PowerPoint Presentation</vt:lpstr>
      <vt:lpstr>PowerPoint Presentation</vt:lpstr>
      <vt:lpstr>Propositional logic: Semantics</vt:lpstr>
      <vt:lpstr>Propositional logic: Semantics</vt:lpstr>
      <vt:lpstr>Propositional logic: Semantics</vt:lpstr>
      <vt:lpstr>PowerPoint Presentation</vt:lpstr>
      <vt:lpstr>PowerPoint Presentation</vt:lpstr>
      <vt:lpstr>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295</cp:revision>
  <dcterms:created xsi:type="dcterms:W3CDTF">2016-10-13T00:10:31Z</dcterms:created>
  <dcterms:modified xsi:type="dcterms:W3CDTF">2023-04-21T17:26:59Z</dcterms:modified>
</cp:coreProperties>
</file>