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431" r:id="rId4"/>
    <p:sldId id="434" r:id="rId5"/>
    <p:sldId id="435" r:id="rId6"/>
    <p:sldId id="436" r:id="rId7"/>
    <p:sldId id="437" r:id="rId8"/>
    <p:sldId id="438" r:id="rId9"/>
    <p:sldId id="432" r:id="rId10"/>
    <p:sldId id="260" r:id="rId11"/>
    <p:sldId id="433" r:id="rId12"/>
    <p:sldId id="439" r:id="rId13"/>
    <p:sldId id="261" r:id="rId14"/>
    <p:sldId id="440" r:id="rId15"/>
    <p:sldId id="442" r:id="rId16"/>
    <p:sldId id="444" r:id="rId17"/>
    <p:sldId id="443" r:id="rId18"/>
    <p:sldId id="441" r:id="rId19"/>
    <p:sldId id="262" r:id="rId20"/>
    <p:sldId id="263" r:id="rId21"/>
    <p:sldId id="375" r:id="rId22"/>
    <p:sldId id="376" r:id="rId23"/>
    <p:sldId id="377" r:id="rId24"/>
    <p:sldId id="464" r:id="rId25"/>
    <p:sldId id="465" r:id="rId26"/>
    <p:sldId id="466" r:id="rId27"/>
    <p:sldId id="468" r:id="rId28"/>
    <p:sldId id="467" r:id="rId29"/>
    <p:sldId id="463" r:id="rId30"/>
    <p:sldId id="378" r:id="rId31"/>
    <p:sldId id="379" r:id="rId32"/>
    <p:sldId id="380" r:id="rId33"/>
    <p:sldId id="381" r:id="rId34"/>
    <p:sldId id="297" r:id="rId35"/>
    <p:sldId id="446" r:id="rId36"/>
    <p:sldId id="447" r:id="rId37"/>
    <p:sldId id="298" r:id="rId38"/>
    <p:sldId id="299" r:id="rId39"/>
    <p:sldId id="300" r:id="rId40"/>
    <p:sldId id="301" r:id="rId41"/>
    <p:sldId id="302" r:id="rId42"/>
    <p:sldId id="456" r:id="rId43"/>
    <p:sldId id="450" r:id="rId44"/>
    <p:sldId id="452" r:id="rId45"/>
    <p:sldId id="451" r:id="rId46"/>
    <p:sldId id="453" r:id="rId47"/>
    <p:sldId id="457" r:id="rId48"/>
    <p:sldId id="458" r:id="rId49"/>
    <p:sldId id="460" r:id="rId50"/>
    <p:sldId id="461" r:id="rId51"/>
    <p:sldId id="454" r:id="rId52"/>
    <p:sldId id="455" r:id="rId53"/>
    <p:sldId id="303" r:id="rId54"/>
    <p:sldId id="462" r:id="rId55"/>
    <p:sldId id="304" r:id="rId56"/>
    <p:sldId id="305" r:id="rId57"/>
    <p:sldId id="306" r:id="rId58"/>
    <p:sldId id="448" r:id="rId59"/>
    <p:sldId id="445" r:id="rId60"/>
    <p:sldId id="449" r:id="rId61"/>
  </p:sldIdLst>
  <p:sldSz cx="109728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1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91" y="600"/>
      </p:cViewPr>
      <p:guideLst>
        <p:guide orient="horz" pos="2160"/>
        <p:guide pos="34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122363"/>
            <a:ext cx="82296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2038"/>
            <a:ext cx="8229600" cy="1655762"/>
          </a:xfrm>
        </p:spPr>
        <p:txBody>
          <a:bodyPr/>
          <a:lstStyle>
            <a:lvl1pPr marL="0" indent="0" algn="ctr">
              <a:buNone/>
              <a:defRPr sz="2160"/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7400" indent="0" algn="ctr">
              <a:buNone/>
              <a:defRPr sz="1440"/>
            </a:lvl6pPr>
            <a:lvl7pPr marL="2468880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1840" indent="0" algn="ctr">
              <a:buNone/>
              <a:defRPr sz="14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97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3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2410" y="365125"/>
            <a:ext cx="236601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0" y="365125"/>
            <a:ext cx="696087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18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665" y="1709739"/>
            <a:ext cx="946404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65" y="4589464"/>
            <a:ext cx="9464040" cy="1500187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22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1825625"/>
            <a:ext cx="466344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4980" y="1825625"/>
            <a:ext cx="466344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1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365126"/>
            <a:ext cx="946404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810" y="1681163"/>
            <a:ext cx="4642008" cy="823912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810" y="2505075"/>
            <a:ext cx="464200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4980" y="1681163"/>
            <a:ext cx="4664869" cy="823912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4980" y="2505075"/>
            <a:ext cx="4664869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9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2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1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10" y="457200"/>
            <a:ext cx="3539013" cy="160020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869" y="987426"/>
            <a:ext cx="5554980" cy="4873625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10" y="2057400"/>
            <a:ext cx="3539013" cy="3811588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02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10" y="457200"/>
            <a:ext cx="3539013" cy="160020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64869" y="987426"/>
            <a:ext cx="5554980" cy="4873625"/>
          </a:xfrm>
        </p:spPr>
        <p:txBody>
          <a:bodyPr anchor="t"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10" y="2057400"/>
            <a:ext cx="3539013" cy="3811588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380" y="365126"/>
            <a:ext cx="946404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1825625"/>
            <a:ext cx="94640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380" y="6356351"/>
            <a:ext cx="24688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4740" y="6356351"/>
            <a:ext cx="3703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9540" y="6356351"/>
            <a:ext cx="24688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0.png"/><Relationship Id="rId4" Type="http://schemas.openxmlformats.org/officeDocument/2006/relationships/image" Target="../media/image130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  <a:t>Chapter 07_01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  <a:t>Logical Agents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6CED20-6882-4CC3-BFEC-7F305745E9B8}"/>
              </a:ext>
            </a:extLst>
          </p:cNvPr>
          <p:cNvSpPr/>
          <p:nvPr/>
        </p:nvSpPr>
        <p:spPr>
          <a:xfrm>
            <a:off x="1480823" y="1410678"/>
            <a:ext cx="4731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Artificial Intelligence</a:t>
            </a:r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3B9536-BCA1-296E-2626-C5841A6C5374}"/>
              </a:ext>
            </a:extLst>
          </p:cNvPr>
          <p:cNvSpPr txBox="1"/>
          <p:nvPr/>
        </p:nvSpPr>
        <p:spPr>
          <a:xfrm>
            <a:off x="922575" y="5069914"/>
            <a:ext cx="8803315" cy="12847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1A3974AB-F486-42BF-8D4D-D735A58B1F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59516" y="410924"/>
            <a:ext cx="5863241" cy="594836"/>
          </a:xfrm>
        </p:spPr>
        <p:txBody>
          <a:bodyPr>
            <a:noAutofit/>
          </a:bodyPr>
          <a:lstStyle/>
          <a:p>
            <a:r>
              <a:rPr lang="en-US" altLang="en-US" sz="3200" dirty="0">
                <a:latin typeface="+mn-lt"/>
              </a:rPr>
              <a:t>A simple knowledge-based agent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B41D3DE-9A19-48AF-8526-D906147FAE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59516" y="4302241"/>
            <a:ext cx="8057463" cy="2144835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7.1:  A generic knowledge-based agent.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percept, the agent </a:t>
            </a:r>
          </a:p>
          <a:p>
            <a:pPr marL="430992" indent="-255976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adds the percept to its knowledge base, </a:t>
            </a:r>
          </a:p>
          <a:p>
            <a:pPr marL="430992" indent="-255976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asks the knowledge base for the best action, and </a:t>
            </a:r>
          </a:p>
          <a:p>
            <a:pPr marL="430992" indent="-255976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tells the knowledge base it has in fact take that action.</a:t>
            </a:r>
          </a:p>
        </p:txBody>
      </p:sp>
      <p:pic>
        <p:nvPicPr>
          <p:cNvPr id="6148" name="Picture 4">
            <a:extLst>
              <a:ext uri="{FF2B5EF4-FFF2-40B4-BE49-F238E27FC236}">
                <a16:creationId xmlns:a16="http://schemas.microsoft.com/office/drawing/2014/main" id="{179608DA-E4EF-4F2E-B885-B3AF85F5A8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0" t="30208" b="36459"/>
          <a:stretch>
            <a:fillRect/>
          </a:stretch>
        </p:blipFill>
        <p:spPr bwMode="auto">
          <a:xfrm>
            <a:off x="1459516" y="1184149"/>
            <a:ext cx="7926308" cy="2989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Emoticon making a point Stock Vector - 14709057">
            <a:extLst>
              <a:ext uri="{FF2B5EF4-FFF2-40B4-BE49-F238E27FC236}">
                <a16:creationId xmlns:a16="http://schemas.microsoft.com/office/drawing/2014/main" id="{7B86A079-6317-492E-A79D-B896C2B2984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157" y="4029125"/>
            <a:ext cx="356839" cy="2899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8209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A3974AB-F486-42BF-8D4D-D735A58B1F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82057" y="281659"/>
            <a:ext cx="6814171" cy="594836"/>
          </a:xfrm>
        </p:spPr>
        <p:txBody>
          <a:bodyPr>
            <a:noAutofit/>
          </a:bodyPr>
          <a:lstStyle/>
          <a:p>
            <a:r>
              <a:rPr lang="en-US" altLang="en-US" sz="3200" dirty="0">
                <a:latin typeface="+mn-lt"/>
              </a:rPr>
              <a:t>A simple knowledge-based agent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B41D3DE-9A19-48AF-8526-D906147FAE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30915" y="4000505"/>
            <a:ext cx="8190175" cy="2123569"/>
          </a:xfrm>
        </p:spPr>
        <p:txBody>
          <a:bodyPr>
            <a:noAutofit/>
          </a:bodyPr>
          <a:lstStyle/>
          <a:p>
            <a:pPr marL="461963" indent="-461963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agent must be able to:</a:t>
            </a:r>
          </a:p>
          <a:p>
            <a:pPr marL="914400" lvl="1" indent="-452438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 states, actions, etc. 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facts, symbols in sentences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914400" lvl="1" indent="-452438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incorporate new percepts 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new facts)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2438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 internal representations of the world 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KB of facts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914400" lvl="1" indent="-452438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deduce hidden properties of the world (infer new facts)</a:t>
            </a:r>
          </a:p>
          <a:p>
            <a:pPr marL="914400" lvl="1" indent="-452438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deduce appropriate actions 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 an action or actions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6148" name="Picture 4">
            <a:extLst>
              <a:ext uri="{FF2B5EF4-FFF2-40B4-BE49-F238E27FC236}">
                <a16:creationId xmlns:a16="http://schemas.microsoft.com/office/drawing/2014/main" id="{179608DA-E4EF-4F2E-B885-B3AF85F5A8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0" t="30208" b="36459"/>
          <a:stretch>
            <a:fillRect/>
          </a:stretch>
        </p:blipFill>
        <p:spPr bwMode="auto">
          <a:xfrm>
            <a:off x="1321600" y="1105811"/>
            <a:ext cx="7746800" cy="2816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Emoticon making a point Stock Vector - 14709057">
            <a:extLst>
              <a:ext uri="{FF2B5EF4-FFF2-40B4-BE49-F238E27FC236}">
                <a16:creationId xmlns:a16="http://schemas.microsoft.com/office/drawing/2014/main" id="{D901BD09-2888-434D-9B4B-D3154C1EC5B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08" y="4381957"/>
            <a:ext cx="356839" cy="2899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1421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8621" y="1244017"/>
            <a:ext cx="83312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wumpus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world: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i="1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cave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consists of rooms connected by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passengeways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i="1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wumpus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beast that eats anyone who enters its room and is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lurking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somewhere in the cave. 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 i="1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only one arrow that can be used to shoot the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wumpus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sz="2400" i="1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rooms containing bottomless pits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trap anyone who wanders into these rooms (except for the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wumpus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is too big to fall in).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possibility of finding a </a:t>
            </a:r>
            <a:r>
              <a:rPr lang="en-US" sz="2400" i="1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heap of gold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is the only mitigating feature of this bleak environment. </a:t>
            </a:r>
          </a:p>
        </p:txBody>
      </p:sp>
      <p:pic>
        <p:nvPicPr>
          <p:cNvPr id="3" name="Picture 2" descr="Emoticon making a point Stock Vector - 14709057">
            <a:extLst>
              <a:ext uri="{FF2B5EF4-FFF2-40B4-BE49-F238E27FC236}">
                <a16:creationId xmlns:a16="http://schemas.microsoft.com/office/drawing/2014/main" id="{6EFF480F-4CE6-4365-8E46-8E7449584F0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782" y="5469017"/>
            <a:ext cx="356839" cy="2899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9047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2994CCB-D59E-4099-890E-360D6F26D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393" y="96583"/>
            <a:ext cx="7467663" cy="862095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latin typeface="+mn-lt"/>
              </a:rPr>
              <a:t>The Wumpus </a:t>
            </a:r>
            <a:r>
              <a:rPr lang="en-US" altLang="en-US" sz="3200" dirty="0">
                <a:latin typeface="+mn-lt"/>
              </a:rPr>
              <a:t>World</a:t>
            </a:r>
            <a:r>
              <a:rPr lang="en-US" altLang="en-US" sz="3600" dirty="0">
                <a:latin typeface="+mn-lt"/>
              </a:rPr>
              <a:t> PEAS Description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528774A-E055-4F26-A683-79C9CAB032E4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754380" y="1041805"/>
            <a:ext cx="7282121" cy="5636485"/>
          </a:xfrm>
        </p:spPr>
        <p:txBody>
          <a:bodyPr>
            <a:noAutofit/>
          </a:bodyPr>
          <a:lstStyle/>
          <a:p>
            <a:pPr marL="461963" indent="-461963"/>
            <a:r>
              <a:rPr lang="en-US" alt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measure</a:t>
            </a:r>
          </a:p>
          <a:p>
            <a:pPr lvl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gold +1000, death -1000</a:t>
            </a:r>
          </a:p>
          <a:p>
            <a:pPr lvl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 per step, -10 for using the arrow</a:t>
            </a:r>
          </a:p>
          <a:p>
            <a:pPr marL="461963" indent="-461963"/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2013" lvl="1" indent="-4508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Squares adjacent to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wumpus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smelly</a:t>
            </a:r>
          </a:p>
          <a:p>
            <a:pPr marL="862013" lvl="1" indent="-4508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Squares adjacent to pit are breezy</a:t>
            </a:r>
          </a:p>
          <a:p>
            <a:pPr marL="862013" lvl="1" indent="-4508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Glitter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iff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gold is in the same square</a:t>
            </a:r>
          </a:p>
          <a:p>
            <a:pPr marL="862013" lvl="1" indent="-4508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Shooting kills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wumpus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you are facing it</a:t>
            </a:r>
          </a:p>
          <a:p>
            <a:pPr marL="862013" lvl="1" indent="-4508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Shooting uses up the only arrow</a:t>
            </a:r>
          </a:p>
          <a:p>
            <a:pPr marL="862013" lvl="1" indent="-4508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Grabbing picks up gold if in same square</a:t>
            </a:r>
          </a:p>
          <a:p>
            <a:pPr marL="862013" lvl="1" indent="-4508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Releasing drops the gold in same square</a:t>
            </a:r>
          </a:p>
          <a:p>
            <a:pPr marL="461963" indent="-461963"/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Sensors: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Stench, Breeze, Glitter, Bump, Scream</a:t>
            </a:r>
          </a:p>
          <a:p>
            <a:pPr marL="461963" indent="-461963"/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Actuators: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Left turn, Right turn, Forward, Grab, Release, Shoot</a:t>
            </a:r>
          </a:p>
        </p:txBody>
      </p:sp>
      <p:pic>
        <p:nvPicPr>
          <p:cNvPr id="7173" name="Picture 5" descr="wumpus-world">
            <a:extLst>
              <a:ext uri="{FF2B5EF4-FFF2-40B4-BE49-F238E27FC236}">
                <a16:creationId xmlns:a16="http://schemas.microsoft.com/office/drawing/2014/main" id="{F28C98D7-5E43-476F-9B22-B06373186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395" y="1332652"/>
            <a:ext cx="3629491" cy="3554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007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2994CCB-D59E-4099-890E-360D6F26D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4380" y="179710"/>
            <a:ext cx="6908443" cy="862095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The Wumpus World PEAS Description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528774A-E055-4F26-A683-79C9CAB032E4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855734" y="1041806"/>
            <a:ext cx="7282121" cy="3940780"/>
          </a:xfrm>
        </p:spPr>
        <p:txBody>
          <a:bodyPr>
            <a:noAutofit/>
          </a:bodyPr>
          <a:lstStyle/>
          <a:p>
            <a:pPr marL="461963" indent="-461963"/>
            <a:r>
              <a:rPr lang="en-US" alt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measure</a:t>
            </a:r>
          </a:p>
          <a:p>
            <a:pPr marL="862013" lvl="1" indent="-4000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+1000, if climbing out of the cave with </a:t>
            </a:r>
          </a:p>
          <a:p>
            <a:pPr marL="862013" lvl="1" indent="-400050"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the gold </a:t>
            </a:r>
          </a:p>
          <a:p>
            <a:pPr marL="862013" lvl="1" indent="-4000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-1000, if falling into a pit or being eaten</a:t>
            </a:r>
          </a:p>
          <a:p>
            <a:pPr marL="862013" lvl="1" indent="-400050"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by the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wumpus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2013" lvl="1" indent="-4000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-1, per each action taken. </a:t>
            </a:r>
          </a:p>
          <a:p>
            <a:pPr marL="862013" lvl="1" indent="-4000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-10, for using the arrow</a:t>
            </a:r>
          </a:p>
          <a:p>
            <a:pPr marL="461963" indent="-461963"/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3" name="Picture 5" descr="wumpus-world">
            <a:extLst>
              <a:ext uri="{FF2B5EF4-FFF2-40B4-BE49-F238E27FC236}">
                <a16:creationId xmlns:a16="http://schemas.microsoft.com/office/drawing/2014/main" id="{F28C98D7-5E43-476F-9B22-B06373186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8968" y="2904514"/>
            <a:ext cx="3726773" cy="3649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116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2994CCB-D59E-4099-890E-360D6F26D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4380" y="179710"/>
            <a:ext cx="8592820" cy="862095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The Wumpus World PEAS Description - details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528774A-E055-4F26-A683-79C9CAB032E4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754380" y="1041805"/>
            <a:ext cx="7282121" cy="5636485"/>
          </a:xfrm>
        </p:spPr>
        <p:txBody>
          <a:bodyPr>
            <a:noAutofit/>
          </a:bodyPr>
          <a:lstStyle/>
          <a:p>
            <a:pPr marL="461963" indent="-461963"/>
            <a:r>
              <a:rPr lang="en-US" alt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</a:p>
          <a:p>
            <a:pPr marL="798513" lvl="1" indent="-387350"/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4 x 4 grid of rooms. The agent begins in </a:t>
            </a:r>
          </a:p>
          <a:p>
            <a:pPr marL="798513" lvl="1" indent="-387350">
              <a:buNone/>
            </a:pPr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the same square labeled [1, 1], facing to</a:t>
            </a:r>
          </a:p>
          <a:p>
            <a:pPr marL="798513" lvl="1" indent="-387350">
              <a:buNone/>
            </a:pPr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the right. The locations of the gold and the </a:t>
            </a:r>
          </a:p>
          <a:p>
            <a:pPr marL="798513" lvl="1" indent="-387350">
              <a:buNone/>
            </a:pPr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0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wumpus</a:t>
            </a:r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chosen randomly, with the uniform </a:t>
            </a:r>
          </a:p>
          <a:p>
            <a:pPr marL="798513" lvl="1" indent="-387350">
              <a:buNone/>
            </a:pPr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distribution, from the squares other than the start </a:t>
            </a:r>
          </a:p>
          <a:p>
            <a:pPr marL="798513" lvl="1" indent="-387350">
              <a:buNone/>
            </a:pPr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square. Each square other than the start can be </a:t>
            </a:r>
          </a:p>
          <a:p>
            <a:pPr marL="798513" lvl="1" indent="-387350">
              <a:buNone/>
            </a:pPr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a pit, with probability 0.2.</a:t>
            </a:r>
          </a:p>
          <a:p>
            <a:pPr marL="798513" lvl="1" indent="-3873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Squares adjacent to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wumpus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smelly</a:t>
            </a:r>
          </a:p>
          <a:p>
            <a:pPr marL="798513" lvl="1" indent="-3873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Squares adjacent to pit are breezy</a:t>
            </a:r>
          </a:p>
          <a:p>
            <a:pPr marL="798513" lvl="1" indent="-3873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Glitter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iff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gold is in the same square</a:t>
            </a:r>
          </a:p>
          <a:p>
            <a:pPr marL="798513" lvl="1" indent="-3873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Shooting kills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wumpus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you are facing it</a:t>
            </a:r>
          </a:p>
          <a:p>
            <a:pPr marL="798513" lvl="1" indent="-3873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Shooting uses up the only arrow</a:t>
            </a:r>
          </a:p>
          <a:p>
            <a:pPr marL="798513" lvl="1" indent="-3873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Grabbing picks up gold if in same square</a:t>
            </a:r>
          </a:p>
          <a:p>
            <a:pPr marL="798513" lvl="1" indent="-3873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Releasing drops the gold in same square</a:t>
            </a:r>
          </a:p>
        </p:txBody>
      </p:sp>
      <p:pic>
        <p:nvPicPr>
          <p:cNvPr id="7173" name="Picture 5" descr="wumpus-world">
            <a:extLst>
              <a:ext uri="{FF2B5EF4-FFF2-40B4-BE49-F238E27FC236}">
                <a16:creationId xmlns:a16="http://schemas.microsoft.com/office/drawing/2014/main" id="{F28C98D7-5E43-476F-9B22-B06373186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113" y="1332652"/>
            <a:ext cx="3726773" cy="3649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7028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2994CCB-D59E-4099-890E-360D6F26D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4380" y="179710"/>
            <a:ext cx="9008456" cy="862095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The Wumpus World PEAS Description - details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528774A-E055-4F26-A683-79C9CAB032E4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855734" y="1041805"/>
            <a:ext cx="7282121" cy="5636485"/>
          </a:xfrm>
        </p:spPr>
        <p:txBody>
          <a:bodyPr>
            <a:noAutofit/>
          </a:bodyPr>
          <a:lstStyle/>
          <a:p>
            <a:pPr marL="461963" indent="-461963"/>
            <a:r>
              <a:rPr lang="en-US" alt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measure</a:t>
            </a:r>
          </a:p>
          <a:p>
            <a:pPr marL="461963" indent="-461963"/>
            <a:r>
              <a:rPr lang="en-US" alt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</a:p>
          <a:p>
            <a:pPr marL="461963" indent="-461963"/>
            <a:r>
              <a:rPr lang="en-US" alt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Actuators: </a:t>
            </a:r>
          </a:p>
          <a:p>
            <a:pPr marL="798513" lvl="1" indent="-387350"/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agent can move </a:t>
            </a:r>
            <a:r>
              <a:rPr lang="en-US" altLang="en-US" sz="2040" dirty="0" err="1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TurnLeft</a:t>
            </a:r>
            <a:r>
              <a:rPr lang="en-US" altLang="en-US" sz="204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90</a:t>
            </a:r>
            <a:r>
              <a:rPr lang="en-US" altLang="en-US" sz="2040" baseline="300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04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798513" lvl="1" indent="-387350">
              <a:buNone/>
            </a:pPr>
            <a:r>
              <a:rPr lang="en-US" altLang="en-US" sz="204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040" dirty="0" err="1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TurnRight</a:t>
            </a:r>
            <a:r>
              <a:rPr lang="en-US" altLang="en-US" sz="204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90</a:t>
            </a:r>
            <a:r>
              <a:rPr lang="en-US" altLang="en-US" sz="2040" baseline="300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04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Forward. If an agent </a:t>
            </a:r>
          </a:p>
          <a:p>
            <a:pPr marL="798513" lvl="1" indent="-387350">
              <a:buNone/>
            </a:pPr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tries to move Forward and Bumps into a </a:t>
            </a:r>
          </a:p>
          <a:p>
            <a:pPr marL="798513" lvl="1" indent="-387350">
              <a:buNone/>
            </a:pPr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wall, then the agent does not move. The agent </a:t>
            </a:r>
          </a:p>
          <a:p>
            <a:pPr marL="798513" lvl="1" indent="-387350">
              <a:buNone/>
            </a:pPr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dies if entering a square containing a pit or a</a:t>
            </a:r>
          </a:p>
          <a:p>
            <a:pPr marL="798513" lvl="1" indent="-387350">
              <a:buNone/>
            </a:pPr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live </a:t>
            </a:r>
            <a:r>
              <a:rPr lang="en-US" altLang="en-US" sz="20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wumpus</a:t>
            </a:r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98513" lvl="1" indent="-387350"/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agent can </a:t>
            </a:r>
            <a:r>
              <a:rPr lang="en-US" altLang="en-US" sz="204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Grab</a:t>
            </a:r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gold, if it is in the </a:t>
            </a:r>
          </a:p>
          <a:p>
            <a:pPr marL="798513" lvl="1" indent="-387350">
              <a:buNone/>
            </a:pPr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same room (grid) as the agent.</a:t>
            </a:r>
          </a:p>
          <a:p>
            <a:pPr marL="798513" lvl="1" indent="-387350"/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Release (Climb), The agent can </a:t>
            </a:r>
            <a:r>
              <a:rPr lang="en-US" altLang="en-US" sz="204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Release </a:t>
            </a:r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gold and climb out of the cave  but only at room square[1, 1].</a:t>
            </a:r>
          </a:p>
          <a:p>
            <a:pPr marL="798513" lvl="1" indent="-387350"/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agent can </a:t>
            </a:r>
            <a:r>
              <a:rPr lang="en-US" altLang="en-US" sz="204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Shoot </a:t>
            </a:r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arrow in a straight line in the direction the agent is facing. The arrow continues until it either hits and kills the </a:t>
            </a:r>
            <a:r>
              <a:rPr lang="en-US" altLang="en-US" sz="20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wumpus</a:t>
            </a:r>
            <a:r>
              <a:rPr lang="en-US" altLang="en-US" sz="2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hits a wall.</a:t>
            </a:r>
          </a:p>
        </p:txBody>
      </p:sp>
      <p:pic>
        <p:nvPicPr>
          <p:cNvPr id="7173" name="Picture 5" descr="wumpus-world">
            <a:extLst>
              <a:ext uri="{FF2B5EF4-FFF2-40B4-BE49-F238E27FC236}">
                <a16:creationId xmlns:a16="http://schemas.microsoft.com/office/drawing/2014/main" id="{F28C98D7-5E43-476F-9B22-B06373186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113" y="1332652"/>
            <a:ext cx="3726773" cy="3649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lowchart: Alternate Process 1"/>
          <p:cNvSpPr/>
          <p:nvPr/>
        </p:nvSpPr>
        <p:spPr>
          <a:xfrm>
            <a:off x="9601199" y="5461000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3" name="Pie 2"/>
          <p:cNvSpPr/>
          <p:nvPr/>
        </p:nvSpPr>
        <p:spPr>
          <a:xfrm rot="3126578">
            <a:off x="8567016" y="5506935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302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2994CCB-D59E-4099-890E-360D6F26D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4380" y="179710"/>
            <a:ext cx="8010929" cy="862095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The Wumpus World PEAS Description - details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528774A-E055-4F26-A683-79C9CAB032E4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635602" y="1058739"/>
            <a:ext cx="7001332" cy="5636485"/>
          </a:xfrm>
        </p:spPr>
        <p:txBody>
          <a:bodyPr>
            <a:noAutofit/>
          </a:bodyPr>
          <a:lstStyle/>
          <a:p>
            <a:pPr marL="461963" indent="-461963"/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</a:p>
          <a:p>
            <a:pPr marL="461963" indent="-461963"/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Actuators: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/>
            <a:r>
              <a:rPr lang="en-US" altLang="en-US" sz="22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Sensors: </a:t>
            </a:r>
          </a:p>
          <a:p>
            <a:pPr lvl="1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Stench,  In the square containing the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wumpus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in 			the directly (not diagonally) adjacent squares, 		the agent will perceive a Stench.</a:t>
            </a:r>
          </a:p>
          <a:p>
            <a:pPr lvl="1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Breeze,  In the squares directly adjacent to a pit, the </a:t>
            </a:r>
          </a:p>
          <a:p>
            <a:pPr marL="411480" lvl="1" indent="0">
              <a:buNone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	agent will perceive a Breeze.</a:t>
            </a:r>
          </a:p>
          <a:p>
            <a:pPr lvl="1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Glitter,   In the square where the gold is, the agent will </a:t>
            </a:r>
          </a:p>
          <a:p>
            <a:pPr marL="1645920" lvl="4" indent="0">
              <a:buNone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perceive a Glitter.</a:t>
            </a:r>
          </a:p>
          <a:p>
            <a:pPr lvl="1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Bump,   when an agent walks into a wall, it will </a:t>
            </a:r>
          </a:p>
          <a:p>
            <a:pPr marL="411480" lvl="1" indent="0">
              <a:buNone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perceive a Bump.</a:t>
            </a:r>
          </a:p>
          <a:p>
            <a:pPr lvl="1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Scream, when the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wumpus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killed, it emits a woeful  </a:t>
            </a:r>
          </a:p>
          <a:p>
            <a:pPr marL="411480" lvl="1" indent="0">
              <a:buNone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Scream that can be perceived anywhere in the   </a:t>
            </a:r>
          </a:p>
          <a:p>
            <a:pPr marL="411480" lvl="1" indent="0">
              <a:buNone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cave.</a:t>
            </a:r>
          </a:p>
        </p:txBody>
      </p:sp>
      <p:pic>
        <p:nvPicPr>
          <p:cNvPr id="7173" name="Picture 5" descr="wumpus-world">
            <a:extLst>
              <a:ext uri="{FF2B5EF4-FFF2-40B4-BE49-F238E27FC236}">
                <a16:creationId xmlns:a16="http://schemas.microsoft.com/office/drawing/2014/main" id="{F28C98D7-5E43-476F-9B22-B063731867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"/>
          <a:stretch/>
        </p:blipFill>
        <p:spPr bwMode="auto">
          <a:xfrm>
            <a:off x="7549532" y="1291165"/>
            <a:ext cx="3319888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00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2994CCB-D59E-4099-890E-360D6F26D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6823" y="98550"/>
            <a:ext cx="8639002" cy="862095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The Wumpus World PEAS Description - Summary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528774A-E055-4F26-A683-79C9CAB032E4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855734" y="1041805"/>
            <a:ext cx="7282121" cy="5636485"/>
          </a:xfrm>
        </p:spPr>
        <p:txBody>
          <a:bodyPr>
            <a:noAutofit/>
          </a:bodyPr>
          <a:lstStyle/>
          <a:p>
            <a:pPr marL="400050" indent="-400050"/>
            <a:r>
              <a:rPr lang="en-US" alt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measure</a:t>
            </a:r>
          </a:p>
          <a:p>
            <a:pPr marL="798513" lvl="1" indent="-3873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gold +1000, death -1000</a:t>
            </a:r>
          </a:p>
          <a:p>
            <a:pPr marL="798513" lvl="1" indent="-3873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 per step, -10 for using the arrow</a:t>
            </a:r>
          </a:p>
          <a:p>
            <a:pPr marL="400050" indent="-400050"/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8513" lvl="1" indent="-3873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Squares adjacent to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wumpus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smelly</a:t>
            </a:r>
          </a:p>
          <a:p>
            <a:pPr marL="798513" lvl="1" indent="-3873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Squares adjacent to pit are breezy</a:t>
            </a:r>
          </a:p>
          <a:p>
            <a:pPr marL="798513" lvl="1" indent="-3873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Glitter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iff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gold is in the same square</a:t>
            </a:r>
          </a:p>
          <a:p>
            <a:pPr marL="798513" lvl="1" indent="-3873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Shooting kills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wumpus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you are facing it</a:t>
            </a:r>
          </a:p>
          <a:p>
            <a:pPr marL="798513" lvl="1" indent="-3873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Shooting uses up the only arrow</a:t>
            </a:r>
          </a:p>
          <a:p>
            <a:pPr marL="798513" lvl="1" indent="-3873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Grabbing picks up gold if in same square</a:t>
            </a:r>
          </a:p>
          <a:p>
            <a:pPr marL="798513" lvl="1" indent="-3873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Releasing drops the gold in same square</a:t>
            </a:r>
          </a:p>
          <a:p>
            <a:pPr marL="400050" indent="-400050"/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Sensors: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Stench, Breeze, Glitter, Bump, Scream</a:t>
            </a:r>
          </a:p>
          <a:p>
            <a:pPr marL="400050" indent="-400050"/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Actuators: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Left turn, Right turn, Forward, Grab, Release, Shoot</a:t>
            </a:r>
          </a:p>
        </p:txBody>
      </p:sp>
      <p:pic>
        <p:nvPicPr>
          <p:cNvPr id="7173" name="Picture 5" descr="wumpus-world">
            <a:extLst>
              <a:ext uri="{FF2B5EF4-FFF2-40B4-BE49-F238E27FC236}">
                <a16:creationId xmlns:a16="http://schemas.microsoft.com/office/drawing/2014/main" id="{F28C98D7-5E43-476F-9B22-B06373186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890" y="1332652"/>
            <a:ext cx="3623996" cy="358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Alternate Process 4"/>
          <p:cNvSpPr/>
          <p:nvPr/>
        </p:nvSpPr>
        <p:spPr>
          <a:xfrm>
            <a:off x="9601199" y="5461000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6" name="Pie 5"/>
          <p:cNvSpPr/>
          <p:nvPr/>
        </p:nvSpPr>
        <p:spPr>
          <a:xfrm rot="3126578">
            <a:off x="8567016" y="5506935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606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569D3EB-7775-461C-A73A-123C1FC20E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26907" y="310251"/>
            <a:ext cx="7397462" cy="1138821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Wumpus World Characterization - PEAS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025813B-0B28-4F67-A6D5-231DBD1A55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26907" y="1744925"/>
            <a:ext cx="8810725" cy="4351338"/>
          </a:xfrm>
        </p:spPr>
        <p:txBody>
          <a:bodyPr>
            <a:normAutofit fontScale="92500" lnSpcReduction="10000"/>
          </a:bodyPr>
          <a:lstStyle/>
          <a:p>
            <a:pPr marL="457200" indent="-457200"/>
            <a:r>
              <a:rPr lang="en-US" altLang="en-US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Observable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 – Partially, only </a:t>
            </a:r>
            <a:r>
              <a:rPr lang="en-US" alt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perception</a:t>
            </a:r>
          </a:p>
          <a:p>
            <a:pPr marL="457200" indent="-457200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altLang="en-US" dirty="0">
                <a:solidFill>
                  <a:srgbClr val="CC0099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Deterministic</a:t>
            </a:r>
            <a:r>
              <a:rPr lang="en-US" alt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Yes – outcomes exactly specified</a:t>
            </a:r>
          </a:p>
          <a:p>
            <a:pPr marL="457200" indent="-457200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altLang="en-US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Episodic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 –sequential at the level of actions</a:t>
            </a:r>
          </a:p>
          <a:p>
            <a:pPr marL="457200" indent="-457200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altLang="en-US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Yes –Wumpus and Pits do not move</a:t>
            </a:r>
          </a:p>
          <a:p>
            <a:pPr marL="457200" indent="-457200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altLang="en-US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Discrete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Yes</a:t>
            </a:r>
          </a:p>
          <a:p>
            <a:pPr marL="457200" indent="-457200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altLang="en-US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Single-agent?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Yes – Wumpus is essentially a natural feature</a:t>
            </a:r>
          </a:p>
          <a:p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057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C78A819-712F-4C1C-A3D7-BF15ABD5F5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6118" y="281043"/>
            <a:ext cx="4069868" cy="1325563"/>
          </a:xfrm>
        </p:spPr>
        <p:txBody>
          <a:bodyPr/>
          <a:lstStyle/>
          <a:p>
            <a:r>
              <a:rPr lang="en-US" altLang="en-US" dirty="0"/>
              <a:t>Outline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6145E0E-6124-4A98-8DD7-B0253FA2F8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34238" y="1783584"/>
            <a:ext cx="9104323" cy="4351338"/>
          </a:xfrm>
        </p:spPr>
        <p:txBody>
          <a:bodyPr>
            <a:normAutofit/>
          </a:bodyPr>
          <a:lstStyle/>
          <a:p>
            <a:pPr marL="461963" indent="-461963"/>
            <a:r>
              <a:rPr lang="en-US" altLang="en-US" sz="2600" dirty="0"/>
              <a:t>Knowledge-based agents</a:t>
            </a:r>
          </a:p>
          <a:p>
            <a:pPr marL="461963" indent="-461963"/>
            <a:r>
              <a:rPr lang="en-US" altLang="en-US" sz="2600" dirty="0"/>
              <a:t>Wumpus world</a:t>
            </a:r>
          </a:p>
          <a:p>
            <a:pPr marL="461963" indent="-461963"/>
            <a:r>
              <a:rPr lang="en-US" altLang="en-US" sz="2600" dirty="0"/>
              <a:t>Logic in general - models and entailment</a:t>
            </a:r>
          </a:p>
          <a:p>
            <a:pPr marL="461963" indent="-461963"/>
            <a:r>
              <a:rPr lang="en-US" altLang="en-US" sz="2600" dirty="0"/>
              <a:t>Propositional (Boolean) logic</a:t>
            </a:r>
          </a:p>
          <a:p>
            <a:pPr marL="461963" indent="-461963"/>
            <a:r>
              <a:rPr lang="en-US" altLang="en-US" sz="2600" dirty="0"/>
              <a:t>Equivalence, validity, satisfiability</a:t>
            </a:r>
          </a:p>
          <a:p>
            <a:pPr marL="461963" indent="-461963"/>
            <a:r>
              <a:rPr lang="en-US" altLang="en-US" sz="2600" dirty="0"/>
              <a:t>I</a:t>
            </a:r>
            <a:r>
              <a:rPr lang="en-US" altLang="en-US" dirty="0"/>
              <a:t>nference rules and theorem proving</a:t>
            </a:r>
          </a:p>
          <a:p>
            <a:pPr marL="914400" lvl="1" indent="-452438"/>
            <a:r>
              <a:rPr lang="en-US" altLang="en-US" sz="2600" dirty="0"/>
              <a:t>forward chaining</a:t>
            </a:r>
          </a:p>
          <a:p>
            <a:pPr marL="914400" lvl="1" indent="-452438"/>
            <a:r>
              <a:rPr lang="en-US" altLang="en-US" sz="2600" dirty="0"/>
              <a:t>backward chaining</a:t>
            </a:r>
          </a:p>
          <a:p>
            <a:pPr marL="914400" lvl="1" indent="-452438"/>
            <a:r>
              <a:rPr lang="en-US" altLang="en-US" sz="2600" dirty="0"/>
              <a:t>resolution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9027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487C2DE-97D8-4BDF-AEA4-176AE4286D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07173" y="266886"/>
            <a:ext cx="5751612" cy="1138722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Exploring a </a:t>
            </a:r>
            <a:r>
              <a:rPr lang="en-US" altLang="en-US" sz="3200" dirty="0" err="1">
                <a:latin typeface="+mn-lt"/>
              </a:rPr>
              <a:t>wumpus</a:t>
            </a:r>
            <a:r>
              <a:rPr lang="en-US" altLang="en-US" sz="3200" dirty="0">
                <a:latin typeface="+mn-lt"/>
              </a:rPr>
              <a:t> world</a:t>
            </a:r>
          </a:p>
        </p:txBody>
      </p:sp>
      <p:pic>
        <p:nvPicPr>
          <p:cNvPr id="9220" name="Picture 4" descr="wumpus-seq0c">
            <a:extLst>
              <a:ext uri="{FF2B5EF4-FFF2-40B4-BE49-F238E27FC236}">
                <a16:creationId xmlns:a16="http://schemas.microsoft.com/office/drawing/2014/main" id="{A5FC7FC8-BDC8-4463-9DB9-37CFCEA5F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067" y="1680080"/>
            <a:ext cx="4106333" cy="4121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owchart: Alternate Process 3"/>
          <p:cNvSpPr/>
          <p:nvPr/>
        </p:nvSpPr>
        <p:spPr>
          <a:xfrm>
            <a:off x="8788399" y="5460999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5" name="Flowchart: Alternate Process 4"/>
          <p:cNvSpPr/>
          <p:nvPr/>
        </p:nvSpPr>
        <p:spPr>
          <a:xfrm>
            <a:off x="8940799" y="5613399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6" name="Flowchart: Alternate Process 5"/>
          <p:cNvSpPr/>
          <p:nvPr/>
        </p:nvSpPr>
        <p:spPr>
          <a:xfrm>
            <a:off x="9093199" y="5765799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7" name="Pie 6"/>
          <p:cNvSpPr/>
          <p:nvPr/>
        </p:nvSpPr>
        <p:spPr>
          <a:xfrm rot="3126578">
            <a:off x="7728816" y="5559689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8" name="Picture 5" descr="wumpus-world">
            <a:extLst>
              <a:ext uri="{FF2B5EF4-FFF2-40B4-BE49-F238E27FC236}">
                <a16:creationId xmlns:a16="http://schemas.microsoft.com/office/drawing/2014/main" id="{F1E6D628-9F01-416E-B5F4-E700E9F4D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0052" y="1558008"/>
            <a:ext cx="3623996" cy="358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miley Face 8">
            <a:extLst>
              <a:ext uri="{FF2B5EF4-FFF2-40B4-BE49-F238E27FC236}">
                <a16:creationId xmlns:a16="http://schemas.microsoft.com/office/drawing/2014/main" id="{884440D5-DFB1-4121-B3FD-A28402BAA875}"/>
              </a:ext>
            </a:extLst>
          </p:cNvPr>
          <p:cNvSpPr/>
          <p:nvPr/>
        </p:nvSpPr>
        <p:spPr>
          <a:xfrm>
            <a:off x="2330605" y="5144979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61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A74FF66-674C-4D50-9F51-5FB72F9279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9030" y="309951"/>
            <a:ext cx="4907915" cy="1325563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Exploring a </a:t>
            </a:r>
            <a:r>
              <a:rPr lang="en-US" altLang="en-US" sz="3200" dirty="0" err="1">
                <a:latin typeface="+mn-lt"/>
              </a:rPr>
              <a:t>wumpus</a:t>
            </a:r>
            <a:r>
              <a:rPr lang="en-US" altLang="en-US" sz="3200" dirty="0">
                <a:latin typeface="+mn-lt"/>
              </a:rPr>
              <a:t> world</a:t>
            </a:r>
          </a:p>
        </p:txBody>
      </p:sp>
      <p:pic>
        <p:nvPicPr>
          <p:cNvPr id="81924" name="Picture 4" descr="wumpus-seq1c">
            <a:extLst>
              <a:ext uri="{FF2B5EF4-FFF2-40B4-BE49-F238E27FC236}">
                <a16:creationId xmlns:a16="http://schemas.microsoft.com/office/drawing/2014/main" id="{867C030F-1502-46CA-99B7-3D3329B429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088" y="1918789"/>
            <a:ext cx="3562511" cy="3575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e 3"/>
          <p:cNvSpPr/>
          <p:nvPr/>
        </p:nvSpPr>
        <p:spPr>
          <a:xfrm rot="3126578">
            <a:off x="8567016" y="5506935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9601199" y="5461000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pic>
        <p:nvPicPr>
          <p:cNvPr id="6" name="Picture 5" descr="wumpus-world">
            <a:extLst>
              <a:ext uri="{FF2B5EF4-FFF2-40B4-BE49-F238E27FC236}">
                <a16:creationId xmlns:a16="http://schemas.microsoft.com/office/drawing/2014/main" id="{7F96CFDD-5654-4E0F-A737-6E4F3AD71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736" y="1268076"/>
            <a:ext cx="3623996" cy="358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BD768FA-EB61-4FAE-B8E2-D20E704AD0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52532"/>
              </p:ext>
            </p:extLst>
          </p:nvPr>
        </p:nvGraphicFramePr>
        <p:xfrm>
          <a:off x="1712932" y="1948961"/>
          <a:ext cx="3562512" cy="351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628">
                  <a:extLst>
                    <a:ext uri="{9D8B030D-6E8A-4147-A177-3AD203B41FA5}">
                      <a16:colId xmlns:a16="http://schemas.microsoft.com/office/drawing/2014/main" val="3721278449"/>
                    </a:ext>
                  </a:extLst>
                </a:gridCol>
                <a:gridCol w="890628">
                  <a:extLst>
                    <a:ext uri="{9D8B030D-6E8A-4147-A177-3AD203B41FA5}">
                      <a16:colId xmlns:a16="http://schemas.microsoft.com/office/drawing/2014/main" val="2468764729"/>
                    </a:ext>
                  </a:extLst>
                </a:gridCol>
                <a:gridCol w="890628">
                  <a:extLst>
                    <a:ext uri="{9D8B030D-6E8A-4147-A177-3AD203B41FA5}">
                      <a16:colId xmlns:a16="http://schemas.microsoft.com/office/drawing/2014/main" val="1892508428"/>
                    </a:ext>
                  </a:extLst>
                </a:gridCol>
                <a:gridCol w="890628">
                  <a:extLst>
                    <a:ext uri="{9D8B030D-6E8A-4147-A177-3AD203B41FA5}">
                      <a16:colId xmlns:a16="http://schemas.microsoft.com/office/drawing/2014/main" val="1867846747"/>
                    </a:ext>
                  </a:extLst>
                </a:gridCol>
              </a:tblGrid>
              <a:tr h="87884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21729"/>
                  </a:ext>
                </a:extLst>
              </a:tr>
              <a:tr h="878840">
                <a:tc>
                  <a:txBody>
                    <a:bodyPr/>
                    <a:lstStyle/>
                    <a:p>
                      <a:pPr algn="l"/>
                      <a:endParaRPr lang="en-US" sz="1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913854"/>
                  </a:ext>
                </a:extLst>
              </a:tr>
              <a:tr h="87884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396173"/>
                  </a:ext>
                </a:extLst>
              </a:tr>
              <a:tr h="87884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519807"/>
                  </a:ext>
                </a:extLst>
              </a:tr>
            </a:tbl>
          </a:graphicData>
        </a:graphic>
      </p:graphicFrame>
      <p:sp>
        <p:nvSpPr>
          <p:cNvPr id="3" name="Smiley Face 2">
            <a:extLst>
              <a:ext uri="{FF2B5EF4-FFF2-40B4-BE49-F238E27FC236}">
                <a16:creationId xmlns:a16="http://schemas.microsoft.com/office/drawing/2014/main" id="{9571A74D-E66D-4EBF-BA2D-68FECE152E73}"/>
              </a:ext>
            </a:extLst>
          </p:cNvPr>
          <p:cNvSpPr/>
          <p:nvPr/>
        </p:nvSpPr>
        <p:spPr>
          <a:xfrm>
            <a:off x="1984915" y="5053039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miley Face 8">
            <a:extLst>
              <a:ext uri="{FF2B5EF4-FFF2-40B4-BE49-F238E27FC236}">
                <a16:creationId xmlns:a16="http://schemas.microsoft.com/office/drawing/2014/main" id="{70C0E7B2-3827-4495-9398-0D97B05F548B}"/>
              </a:ext>
            </a:extLst>
          </p:cNvPr>
          <p:cNvSpPr/>
          <p:nvPr/>
        </p:nvSpPr>
        <p:spPr>
          <a:xfrm>
            <a:off x="1984915" y="4219486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3F07A54-C8E3-41DF-834B-02F15E7B2CD6}"/>
              </a:ext>
            </a:extLst>
          </p:cNvPr>
          <p:cNvCxnSpPr>
            <a:cxnSpLocks/>
          </p:cNvCxnSpPr>
          <p:nvPr/>
        </p:nvCxnSpPr>
        <p:spPr>
          <a:xfrm flipV="1">
            <a:off x="2102003" y="4490117"/>
            <a:ext cx="0" cy="52104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676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988E8314-26F2-46E6-A12C-C7D623439A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1548" y="365126"/>
            <a:ext cx="5215670" cy="1325563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latin typeface="+mn-lt"/>
              </a:rPr>
              <a:t>Exploring a </a:t>
            </a:r>
            <a:r>
              <a:rPr lang="en-US" altLang="en-US" sz="3200" dirty="0" err="1">
                <a:latin typeface="+mn-lt"/>
              </a:rPr>
              <a:t>wumpus</a:t>
            </a:r>
            <a:r>
              <a:rPr lang="en-US" altLang="en-US" sz="3600" dirty="0">
                <a:latin typeface="+mn-lt"/>
              </a:rPr>
              <a:t> world</a:t>
            </a:r>
          </a:p>
        </p:txBody>
      </p:sp>
      <p:pic>
        <p:nvPicPr>
          <p:cNvPr id="83971" name="Picture 3" descr="wumpus-seq2c">
            <a:extLst>
              <a:ext uri="{FF2B5EF4-FFF2-40B4-BE49-F238E27FC236}">
                <a16:creationId xmlns:a16="http://schemas.microsoft.com/office/drawing/2014/main" id="{4D07924A-6918-4131-96B4-1CEEDABC2C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330" y="1800628"/>
            <a:ext cx="3646866" cy="3660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owchart: Alternate Process 3"/>
          <p:cNvSpPr/>
          <p:nvPr/>
        </p:nvSpPr>
        <p:spPr>
          <a:xfrm>
            <a:off x="9601199" y="5461000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5" name="Pie 4"/>
          <p:cNvSpPr/>
          <p:nvPr/>
        </p:nvSpPr>
        <p:spPr>
          <a:xfrm rot="3126578">
            <a:off x="8567016" y="5506935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1BBF5919-E6E7-456A-963F-F9232A9EA8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612608"/>
              </p:ext>
            </p:extLst>
          </p:nvPr>
        </p:nvGraphicFramePr>
        <p:xfrm>
          <a:off x="1286005" y="1836881"/>
          <a:ext cx="3604688" cy="3587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172">
                  <a:extLst>
                    <a:ext uri="{9D8B030D-6E8A-4147-A177-3AD203B41FA5}">
                      <a16:colId xmlns:a16="http://schemas.microsoft.com/office/drawing/2014/main" val="3721278449"/>
                    </a:ext>
                  </a:extLst>
                </a:gridCol>
                <a:gridCol w="901172">
                  <a:extLst>
                    <a:ext uri="{9D8B030D-6E8A-4147-A177-3AD203B41FA5}">
                      <a16:colId xmlns:a16="http://schemas.microsoft.com/office/drawing/2014/main" val="2468764729"/>
                    </a:ext>
                  </a:extLst>
                </a:gridCol>
                <a:gridCol w="901172">
                  <a:extLst>
                    <a:ext uri="{9D8B030D-6E8A-4147-A177-3AD203B41FA5}">
                      <a16:colId xmlns:a16="http://schemas.microsoft.com/office/drawing/2014/main" val="1892508428"/>
                    </a:ext>
                  </a:extLst>
                </a:gridCol>
                <a:gridCol w="901172">
                  <a:extLst>
                    <a:ext uri="{9D8B030D-6E8A-4147-A177-3AD203B41FA5}">
                      <a16:colId xmlns:a16="http://schemas.microsoft.com/office/drawing/2014/main" val="1867846747"/>
                    </a:ext>
                  </a:extLst>
                </a:gridCol>
              </a:tblGrid>
              <a:tr h="896966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21729"/>
                  </a:ext>
                </a:extLst>
              </a:tr>
              <a:tr h="896966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W?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913854"/>
                  </a:ext>
                </a:extLst>
              </a:tr>
              <a:tr h="896966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W?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396173"/>
                  </a:ext>
                </a:extLst>
              </a:tr>
              <a:tr h="896966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519807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2E1E662-AA03-42D0-986E-8699AFCF54F3}"/>
              </a:ext>
            </a:extLst>
          </p:cNvPr>
          <p:cNvCxnSpPr/>
          <p:nvPr/>
        </p:nvCxnSpPr>
        <p:spPr>
          <a:xfrm>
            <a:off x="1962615" y="3033132"/>
            <a:ext cx="702526" cy="702527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miley Face 8">
            <a:extLst>
              <a:ext uri="{FF2B5EF4-FFF2-40B4-BE49-F238E27FC236}">
                <a16:creationId xmlns:a16="http://schemas.microsoft.com/office/drawing/2014/main" id="{DC5F14EF-2E56-4956-B200-F16B221FF0C4}"/>
              </a:ext>
            </a:extLst>
          </p:cNvPr>
          <p:cNvSpPr/>
          <p:nvPr/>
        </p:nvSpPr>
        <p:spPr>
          <a:xfrm>
            <a:off x="1516564" y="5019950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miley Face 9">
            <a:extLst>
              <a:ext uri="{FF2B5EF4-FFF2-40B4-BE49-F238E27FC236}">
                <a16:creationId xmlns:a16="http://schemas.microsoft.com/office/drawing/2014/main" id="{C7E38E3D-5A4F-45E2-9BC6-B59D95D4EB5D}"/>
              </a:ext>
            </a:extLst>
          </p:cNvPr>
          <p:cNvSpPr/>
          <p:nvPr/>
        </p:nvSpPr>
        <p:spPr>
          <a:xfrm>
            <a:off x="1516564" y="4168739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EC22EEF-195A-4562-BB70-4F7AF29A0E6D}"/>
              </a:ext>
            </a:extLst>
          </p:cNvPr>
          <p:cNvCxnSpPr>
            <a:cxnSpLocks/>
          </p:cNvCxnSpPr>
          <p:nvPr/>
        </p:nvCxnSpPr>
        <p:spPr>
          <a:xfrm flipV="1">
            <a:off x="1644802" y="4420951"/>
            <a:ext cx="0" cy="59899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wumpus-world">
            <a:extLst>
              <a:ext uri="{FF2B5EF4-FFF2-40B4-BE49-F238E27FC236}">
                <a16:creationId xmlns:a16="http://schemas.microsoft.com/office/drawing/2014/main" id="{8DE6F0A1-EC31-4111-A76A-B76E4DBEA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240" y="1432979"/>
            <a:ext cx="3623996" cy="358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15764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AF52F606-FE25-4284-9A1E-9974F97706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3066" y="401783"/>
            <a:ext cx="5049493" cy="1325563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Exploring a </a:t>
            </a:r>
            <a:r>
              <a:rPr lang="en-US" altLang="en-US" sz="3200" dirty="0" err="1">
                <a:latin typeface="+mn-lt"/>
              </a:rPr>
              <a:t>wumpus</a:t>
            </a:r>
            <a:r>
              <a:rPr lang="en-US" altLang="en-US" sz="3200" dirty="0">
                <a:latin typeface="+mn-lt"/>
              </a:rPr>
              <a:t> world</a:t>
            </a:r>
          </a:p>
        </p:txBody>
      </p:sp>
      <p:pic>
        <p:nvPicPr>
          <p:cNvPr id="84995" name="Picture 3" descr="wumpus-seq3c">
            <a:extLst>
              <a:ext uri="{FF2B5EF4-FFF2-40B4-BE49-F238E27FC236}">
                <a16:creationId xmlns:a16="http://schemas.microsoft.com/office/drawing/2014/main" id="{ADEA520E-660A-4370-B750-406084B19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067" y="1927629"/>
            <a:ext cx="3851543" cy="386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e 4"/>
          <p:cNvSpPr/>
          <p:nvPr/>
        </p:nvSpPr>
        <p:spPr>
          <a:xfrm rot="3126578">
            <a:off x="7708373" y="5840668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8788399" y="5460999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7" name="Flowchart: Alternate Process 6"/>
          <p:cNvSpPr/>
          <p:nvPr/>
        </p:nvSpPr>
        <p:spPr>
          <a:xfrm>
            <a:off x="9255854" y="5371134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8788399" y="5793435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9" name="Pie 8"/>
          <p:cNvSpPr/>
          <p:nvPr/>
        </p:nvSpPr>
        <p:spPr>
          <a:xfrm rot="3126578">
            <a:off x="7771562" y="5083601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" name="Picture 9" descr="wumpus-world">
            <a:extLst>
              <a:ext uri="{FF2B5EF4-FFF2-40B4-BE49-F238E27FC236}">
                <a16:creationId xmlns:a16="http://schemas.microsoft.com/office/drawing/2014/main" id="{010133BB-5B92-432D-A7D7-DF8FB98E1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92" y="1316095"/>
            <a:ext cx="3623996" cy="358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le 2">
            <a:extLst>
              <a:ext uri="{FF2B5EF4-FFF2-40B4-BE49-F238E27FC236}">
                <a16:creationId xmlns:a16="http://schemas.microsoft.com/office/drawing/2014/main" id="{DA379B46-6C44-4036-94FD-B6FA69E7CB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146421"/>
              </p:ext>
            </p:extLst>
          </p:nvPr>
        </p:nvGraphicFramePr>
        <p:xfrm>
          <a:off x="1253066" y="1960412"/>
          <a:ext cx="3851544" cy="380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886">
                  <a:extLst>
                    <a:ext uri="{9D8B030D-6E8A-4147-A177-3AD203B41FA5}">
                      <a16:colId xmlns:a16="http://schemas.microsoft.com/office/drawing/2014/main" val="3721278449"/>
                    </a:ext>
                  </a:extLst>
                </a:gridCol>
                <a:gridCol w="962886">
                  <a:extLst>
                    <a:ext uri="{9D8B030D-6E8A-4147-A177-3AD203B41FA5}">
                      <a16:colId xmlns:a16="http://schemas.microsoft.com/office/drawing/2014/main" val="2468764729"/>
                    </a:ext>
                  </a:extLst>
                </a:gridCol>
                <a:gridCol w="962886">
                  <a:extLst>
                    <a:ext uri="{9D8B030D-6E8A-4147-A177-3AD203B41FA5}">
                      <a16:colId xmlns:a16="http://schemas.microsoft.com/office/drawing/2014/main" val="1892508428"/>
                    </a:ext>
                  </a:extLst>
                </a:gridCol>
                <a:gridCol w="962886">
                  <a:extLst>
                    <a:ext uri="{9D8B030D-6E8A-4147-A177-3AD203B41FA5}">
                      <a16:colId xmlns:a16="http://schemas.microsoft.com/office/drawing/2014/main" val="1867846747"/>
                    </a:ext>
                  </a:extLst>
                </a:gridCol>
              </a:tblGrid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21729"/>
                  </a:ext>
                </a:extLst>
              </a:tr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W?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913854"/>
                  </a:ext>
                </a:extLst>
              </a:tr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  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W?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396173"/>
                  </a:ext>
                </a:extLst>
              </a:tr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519807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F8C911-2DC3-436D-B001-B3B528D86C3F}"/>
              </a:ext>
            </a:extLst>
          </p:cNvPr>
          <p:cNvCxnSpPr>
            <a:cxnSpLocks/>
          </p:cNvCxnSpPr>
          <p:nvPr/>
        </p:nvCxnSpPr>
        <p:spPr>
          <a:xfrm>
            <a:off x="2007219" y="3109580"/>
            <a:ext cx="702527" cy="750952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miley Face 12">
            <a:extLst>
              <a:ext uri="{FF2B5EF4-FFF2-40B4-BE49-F238E27FC236}">
                <a16:creationId xmlns:a16="http://schemas.microsoft.com/office/drawing/2014/main" id="{B05B0CD9-DC30-4BC9-A294-4D61EABE2233}"/>
              </a:ext>
            </a:extLst>
          </p:cNvPr>
          <p:cNvSpPr/>
          <p:nvPr/>
        </p:nvSpPr>
        <p:spPr>
          <a:xfrm>
            <a:off x="1516564" y="4269098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miley Face 13">
            <a:extLst>
              <a:ext uri="{FF2B5EF4-FFF2-40B4-BE49-F238E27FC236}">
                <a16:creationId xmlns:a16="http://schemas.microsoft.com/office/drawing/2014/main" id="{BA470D6E-BD55-4F06-B5E5-6D2BE9FF96AD}"/>
              </a:ext>
            </a:extLst>
          </p:cNvPr>
          <p:cNvSpPr/>
          <p:nvPr/>
        </p:nvSpPr>
        <p:spPr>
          <a:xfrm>
            <a:off x="1516564" y="5295696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91E9F69-6846-4F25-91F3-F07AA0F3B11A}"/>
              </a:ext>
            </a:extLst>
          </p:cNvPr>
          <p:cNvCxnSpPr>
            <a:cxnSpLocks/>
          </p:cNvCxnSpPr>
          <p:nvPr/>
        </p:nvCxnSpPr>
        <p:spPr>
          <a:xfrm flipV="1">
            <a:off x="1533288" y="4528994"/>
            <a:ext cx="0" cy="7667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A7BE625-92CD-462F-A775-0F31E0C4C1FD}"/>
              </a:ext>
            </a:extLst>
          </p:cNvPr>
          <p:cNvCxnSpPr>
            <a:cxnSpLocks/>
          </p:cNvCxnSpPr>
          <p:nvPr/>
        </p:nvCxnSpPr>
        <p:spPr>
          <a:xfrm>
            <a:off x="1652235" y="4528994"/>
            <a:ext cx="0" cy="7667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EFDBD6F-C5B9-4DFC-A3BF-AACBD81D65B6}"/>
              </a:ext>
            </a:extLst>
          </p:cNvPr>
          <p:cNvCxnSpPr>
            <a:cxnSpLocks/>
          </p:cNvCxnSpPr>
          <p:nvPr/>
        </p:nvCxnSpPr>
        <p:spPr>
          <a:xfrm>
            <a:off x="1774896" y="5433192"/>
            <a:ext cx="65607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miley Face 21">
            <a:extLst>
              <a:ext uri="{FF2B5EF4-FFF2-40B4-BE49-F238E27FC236}">
                <a16:creationId xmlns:a16="http://schemas.microsoft.com/office/drawing/2014/main" id="{D685B708-A050-4992-BA56-5EEA69FE4E7A}"/>
              </a:ext>
            </a:extLst>
          </p:cNvPr>
          <p:cNvSpPr/>
          <p:nvPr/>
        </p:nvSpPr>
        <p:spPr>
          <a:xfrm>
            <a:off x="2461493" y="5307086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44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AF52F606-FE25-4284-9A1E-9974F97706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3066" y="401783"/>
            <a:ext cx="5049493" cy="1325563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Exploring a </a:t>
            </a:r>
            <a:r>
              <a:rPr lang="en-US" altLang="en-US" sz="3200" dirty="0" err="1">
                <a:latin typeface="+mn-lt"/>
              </a:rPr>
              <a:t>wumpus</a:t>
            </a:r>
            <a:r>
              <a:rPr lang="en-US" altLang="en-US" sz="3200" dirty="0">
                <a:latin typeface="+mn-lt"/>
              </a:rPr>
              <a:t> world</a:t>
            </a:r>
          </a:p>
        </p:txBody>
      </p:sp>
      <p:pic>
        <p:nvPicPr>
          <p:cNvPr id="84995" name="Picture 3" descr="wumpus-seq3c">
            <a:extLst>
              <a:ext uri="{FF2B5EF4-FFF2-40B4-BE49-F238E27FC236}">
                <a16:creationId xmlns:a16="http://schemas.microsoft.com/office/drawing/2014/main" id="{ADEA520E-660A-4370-B750-406084B19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067" y="1927629"/>
            <a:ext cx="3851543" cy="386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e 4"/>
          <p:cNvSpPr/>
          <p:nvPr/>
        </p:nvSpPr>
        <p:spPr>
          <a:xfrm rot="3126578">
            <a:off x="7708373" y="5840668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8788399" y="5460999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7" name="Flowchart: Alternate Process 6"/>
          <p:cNvSpPr/>
          <p:nvPr/>
        </p:nvSpPr>
        <p:spPr>
          <a:xfrm>
            <a:off x="9255854" y="5371134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8788399" y="5793435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9" name="Pie 8"/>
          <p:cNvSpPr/>
          <p:nvPr/>
        </p:nvSpPr>
        <p:spPr>
          <a:xfrm rot="3126578">
            <a:off x="6672349" y="5518720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" name="Picture 9" descr="wumpus-world">
            <a:extLst>
              <a:ext uri="{FF2B5EF4-FFF2-40B4-BE49-F238E27FC236}">
                <a16:creationId xmlns:a16="http://schemas.microsoft.com/office/drawing/2014/main" id="{010133BB-5B92-432D-A7D7-DF8FB98E1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92" y="1316095"/>
            <a:ext cx="3623996" cy="358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le 2">
            <a:extLst>
              <a:ext uri="{FF2B5EF4-FFF2-40B4-BE49-F238E27FC236}">
                <a16:creationId xmlns:a16="http://schemas.microsoft.com/office/drawing/2014/main" id="{DA379B46-6C44-4036-94FD-B6FA69E7CBBD}"/>
              </a:ext>
            </a:extLst>
          </p:cNvPr>
          <p:cNvGraphicFramePr>
            <a:graphicFrameLocks noGrp="1"/>
          </p:cNvGraphicFramePr>
          <p:nvPr/>
        </p:nvGraphicFramePr>
        <p:xfrm>
          <a:off x="1253066" y="1960412"/>
          <a:ext cx="3851544" cy="380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886">
                  <a:extLst>
                    <a:ext uri="{9D8B030D-6E8A-4147-A177-3AD203B41FA5}">
                      <a16:colId xmlns:a16="http://schemas.microsoft.com/office/drawing/2014/main" val="3721278449"/>
                    </a:ext>
                  </a:extLst>
                </a:gridCol>
                <a:gridCol w="962886">
                  <a:extLst>
                    <a:ext uri="{9D8B030D-6E8A-4147-A177-3AD203B41FA5}">
                      <a16:colId xmlns:a16="http://schemas.microsoft.com/office/drawing/2014/main" val="2468764729"/>
                    </a:ext>
                  </a:extLst>
                </a:gridCol>
                <a:gridCol w="962886">
                  <a:extLst>
                    <a:ext uri="{9D8B030D-6E8A-4147-A177-3AD203B41FA5}">
                      <a16:colId xmlns:a16="http://schemas.microsoft.com/office/drawing/2014/main" val="1892508428"/>
                    </a:ext>
                  </a:extLst>
                </a:gridCol>
                <a:gridCol w="962886">
                  <a:extLst>
                    <a:ext uri="{9D8B030D-6E8A-4147-A177-3AD203B41FA5}">
                      <a16:colId xmlns:a16="http://schemas.microsoft.com/office/drawing/2014/main" val="1867846747"/>
                    </a:ext>
                  </a:extLst>
                </a:gridCol>
              </a:tblGrid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21729"/>
                  </a:ext>
                </a:extLst>
              </a:tr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W?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913854"/>
                  </a:ext>
                </a:extLst>
              </a:tr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  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W?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396173"/>
                  </a:ext>
                </a:extLst>
              </a:tr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519807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F8C911-2DC3-436D-B001-B3B528D86C3F}"/>
              </a:ext>
            </a:extLst>
          </p:cNvPr>
          <p:cNvCxnSpPr>
            <a:cxnSpLocks/>
          </p:cNvCxnSpPr>
          <p:nvPr/>
        </p:nvCxnSpPr>
        <p:spPr>
          <a:xfrm>
            <a:off x="2007219" y="3109580"/>
            <a:ext cx="688450" cy="837952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miley Face 12">
            <a:extLst>
              <a:ext uri="{FF2B5EF4-FFF2-40B4-BE49-F238E27FC236}">
                <a16:creationId xmlns:a16="http://schemas.microsoft.com/office/drawing/2014/main" id="{B05B0CD9-DC30-4BC9-A294-4D61EABE2233}"/>
              </a:ext>
            </a:extLst>
          </p:cNvPr>
          <p:cNvSpPr/>
          <p:nvPr/>
        </p:nvSpPr>
        <p:spPr>
          <a:xfrm>
            <a:off x="1516564" y="4269098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miley Face 13">
            <a:extLst>
              <a:ext uri="{FF2B5EF4-FFF2-40B4-BE49-F238E27FC236}">
                <a16:creationId xmlns:a16="http://schemas.microsoft.com/office/drawing/2014/main" id="{BA470D6E-BD55-4F06-B5E5-6D2BE9FF96AD}"/>
              </a:ext>
            </a:extLst>
          </p:cNvPr>
          <p:cNvSpPr/>
          <p:nvPr/>
        </p:nvSpPr>
        <p:spPr>
          <a:xfrm>
            <a:off x="1516564" y="5295696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91E9F69-6846-4F25-91F3-F07AA0F3B11A}"/>
              </a:ext>
            </a:extLst>
          </p:cNvPr>
          <p:cNvCxnSpPr>
            <a:cxnSpLocks/>
          </p:cNvCxnSpPr>
          <p:nvPr/>
        </p:nvCxnSpPr>
        <p:spPr>
          <a:xfrm flipV="1">
            <a:off x="1533288" y="4528994"/>
            <a:ext cx="0" cy="7667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A7BE625-92CD-462F-A775-0F31E0C4C1FD}"/>
              </a:ext>
            </a:extLst>
          </p:cNvPr>
          <p:cNvCxnSpPr>
            <a:cxnSpLocks/>
          </p:cNvCxnSpPr>
          <p:nvPr/>
        </p:nvCxnSpPr>
        <p:spPr>
          <a:xfrm>
            <a:off x="1652235" y="4528994"/>
            <a:ext cx="0" cy="7667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EFDBD6F-C5B9-4DFC-A3BF-AACBD81D65B6}"/>
              </a:ext>
            </a:extLst>
          </p:cNvPr>
          <p:cNvCxnSpPr>
            <a:cxnSpLocks/>
          </p:cNvCxnSpPr>
          <p:nvPr/>
        </p:nvCxnSpPr>
        <p:spPr>
          <a:xfrm>
            <a:off x="1774896" y="5433192"/>
            <a:ext cx="65607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miley Face 21">
            <a:extLst>
              <a:ext uri="{FF2B5EF4-FFF2-40B4-BE49-F238E27FC236}">
                <a16:creationId xmlns:a16="http://schemas.microsoft.com/office/drawing/2014/main" id="{D685B708-A050-4992-BA56-5EEA69FE4E7A}"/>
              </a:ext>
            </a:extLst>
          </p:cNvPr>
          <p:cNvSpPr/>
          <p:nvPr/>
        </p:nvSpPr>
        <p:spPr>
          <a:xfrm>
            <a:off x="2461493" y="5307086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ie 8">
            <a:extLst>
              <a:ext uri="{FF2B5EF4-FFF2-40B4-BE49-F238E27FC236}">
                <a16:creationId xmlns:a16="http://schemas.microsoft.com/office/drawing/2014/main" id="{69EF8C48-1BD5-46C9-B043-27F1B29313DC}"/>
              </a:ext>
            </a:extLst>
          </p:cNvPr>
          <p:cNvSpPr/>
          <p:nvPr/>
        </p:nvSpPr>
        <p:spPr>
          <a:xfrm rot="3126578">
            <a:off x="1513680" y="3211564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Star: 4 Points 3">
            <a:extLst>
              <a:ext uri="{FF2B5EF4-FFF2-40B4-BE49-F238E27FC236}">
                <a16:creationId xmlns:a16="http://schemas.microsoft.com/office/drawing/2014/main" id="{E8834650-D3DC-464C-AB8C-CF39E62F56AF}"/>
              </a:ext>
            </a:extLst>
          </p:cNvPr>
          <p:cNvSpPr/>
          <p:nvPr/>
        </p:nvSpPr>
        <p:spPr>
          <a:xfrm>
            <a:off x="2695669" y="3905659"/>
            <a:ext cx="234176" cy="25221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659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AF52F606-FE25-4284-9A1E-9974F97706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3066" y="401783"/>
            <a:ext cx="5049493" cy="1325563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Exploring a </a:t>
            </a:r>
            <a:r>
              <a:rPr lang="en-US" altLang="en-US" sz="3200" dirty="0" err="1">
                <a:latin typeface="+mn-lt"/>
              </a:rPr>
              <a:t>wumpus</a:t>
            </a:r>
            <a:r>
              <a:rPr lang="en-US" altLang="en-US" sz="3200" dirty="0">
                <a:latin typeface="+mn-lt"/>
              </a:rPr>
              <a:t> world</a:t>
            </a:r>
          </a:p>
        </p:txBody>
      </p:sp>
      <p:pic>
        <p:nvPicPr>
          <p:cNvPr id="84995" name="Picture 3" descr="wumpus-seq3c">
            <a:extLst>
              <a:ext uri="{FF2B5EF4-FFF2-40B4-BE49-F238E27FC236}">
                <a16:creationId xmlns:a16="http://schemas.microsoft.com/office/drawing/2014/main" id="{ADEA520E-660A-4370-B750-406084B19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067" y="1927629"/>
            <a:ext cx="3851543" cy="386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e 4"/>
          <p:cNvSpPr/>
          <p:nvPr/>
        </p:nvSpPr>
        <p:spPr>
          <a:xfrm rot="3126578">
            <a:off x="7708373" y="5840668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8788399" y="5460999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7" name="Flowchart: Alternate Process 6"/>
          <p:cNvSpPr/>
          <p:nvPr/>
        </p:nvSpPr>
        <p:spPr>
          <a:xfrm>
            <a:off x="9255854" y="5371134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5814418" y="5937797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9" name="Pie 8"/>
          <p:cNvSpPr/>
          <p:nvPr/>
        </p:nvSpPr>
        <p:spPr>
          <a:xfrm rot="3126578">
            <a:off x="6672349" y="5518720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" name="Picture 9" descr="wumpus-world">
            <a:extLst>
              <a:ext uri="{FF2B5EF4-FFF2-40B4-BE49-F238E27FC236}">
                <a16:creationId xmlns:a16="http://schemas.microsoft.com/office/drawing/2014/main" id="{010133BB-5B92-432D-A7D7-DF8FB98E1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92" y="1316095"/>
            <a:ext cx="3623996" cy="358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le 2">
            <a:extLst>
              <a:ext uri="{FF2B5EF4-FFF2-40B4-BE49-F238E27FC236}">
                <a16:creationId xmlns:a16="http://schemas.microsoft.com/office/drawing/2014/main" id="{DA379B46-6C44-4036-94FD-B6FA69E7CB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098313"/>
              </p:ext>
            </p:extLst>
          </p:nvPr>
        </p:nvGraphicFramePr>
        <p:xfrm>
          <a:off x="1253066" y="1960412"/>
          <a:ext cx="3851544" cy="380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886">
                  <a:extLst>
                    <a:ext uri="{9D8B030D-6E8A-4147-A177-3AD203B41FA5}">
                      <a16:colId xmlns:a16="http://schemas.microsoft.com/office/drawing/2014/main" val="3721278449"/>
                    </a:ext>
                  </a:extLst>
                </a:gridCol>
                <a:gridCol w="962886">
                  <a:extLst>
                    <a:ext uri="{9D8B030D-6E8A-4147-A177-3AD203B41FA5}">
                      <a16:colId xmlns:a16="http://schemas.microsoft.com/office/drawing/2014/main" val="2468764729"/>
                    </a:ext>
                  </a:extLst>
                </a:gridCol>
                <a:gridCol w="962886">
                  <a:extLst>
                    <a:ext uri="{9D8B030D-6E8A-4147-A177-3AD203B41FA5}">
                      <a16:colId xmlns:a16="http://schemas.microsoft.com/office/drawing/2014/main" val="1892508428"/>
                    </a:ext>
                  </a:extLst>
                </a:gridCol>
                <a:gridCol w="962886">
                  <a:extLst>
                    <a:ext uri="{9D8B030D-6E8A-4147-A177-3AD203B41FA5}">
                      <a16:colId xmlns:a16="http://schemas.microsoft.com/office/drawing/2014/main" val="1867846747"/>
                    </a:ext>
                  </a:extLst>
                </a:gridCol>
              </a:tblGrid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21729"/>
                  </a:ext>
                </a:extLst>
              </a:tr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W?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913854"/>
                  </a:ext>
                </a:extLst>
              </a:tr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  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W?</a:t>
                      </a:r>
                    </a:p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P?</a:t>
                      </a:r>
                    </a:p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396173"/>
                  </a:ext>
                </a:extLst>
              </a:tr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P?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519807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F8C911-2DC3-436D-B001-B3B528D86C3F}"/>
              </a:ext>
            </a:extLst>
          </p:cNvPr>
          <p:cNvCxnSpPr>
            <a:cxnSpLocks/>
          </p:cNvCxnSpPr>
          <p:nvPr/>
        </p:nvCxnSpPr>
        <p:spPr>
          <a:xfrm>
            <a:off x="2007219" y="3109580"/>
            <a:ext cx="688450" cy="837952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miley Face 12">
            <a:extLst>
              <a:ext uri="{FF2B5EF4-FFF2-40B4-BE49-F238E27FC236}">
                <a16:creationId xmlns:a16="http://schemas.microsoft.com/office/drawing/2014/main" id="{B05B0CD9-DC30-4BC9-A294-4D61EABE2233}"/>
              </a:ext>
            </a:extLst>
          </p:cNvPr>
          <p:cNvSpPr/>
          <p:nvPr/>
        </p:nvSpPr>
        <p:spPr>
          <a:xfrm>
            <a:off x="1516564" y="4269098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miley Face 13">
            <a:extLst>
              <a:ext uri="{FF2B5EF4-FFF2-40B4-BE49-F238E27FC236}">
                <a16:creationId xmlns:a16="http://schemas.microsoft.com/office/drawing/2014/main" id="{BA470D6E-BD55-4F06-B5E5-6D2BE9FF96AD}"/>
              </a:ext>
            </a:extLst>
          </p:cNvPr>
          <p:cNvSpPr/>
          <p:nvPr/>
        </p:nvSpPr>
        <p:spPr>
          <a:xfrm>
            <a:off x="1516564" y="5295696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91E9F69-6846-4F25-91F3-F07AA0F3B11A}"/>
              </a:ext>
            </a:extLst>
          </p:cNvPr>
          <p:cNvCxnSpPr>
            <a:cxnSpLocks/>
          </p:cNvCxnSpPr>
          <p:nvPr/>
        </p:nvCxnSpPr>
        <p:spPr>
          <a:xfrm flipV="1">
            <a:off x="1533288" y="4528994"/>
            <a:ext cx="0" cy="7667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A7BE625-92CD-462F-A775-0F31E0C4C1FD}"/>
              </a:ext>
            </a:extLst>
          </p:cNvPr>
          <p:cNvCxnSpPr>
            <a:cxnSpLocks/>
          </p:cNvCxnSpPr>
          <p:nvPr/>
        </p:nvCxnSpPr>
        <p:spPr>
          <a:xfrm>
            <a:off x="1652235" y="4528994"/>
            <a:ext cx="0" cy="7667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EFDBD6F-C5B9-4DFC-A3BF-AACBD81D65B6}"/>
              </a:ext>
            </a:extLst>
          </p:cNvPr>
          <p:cNvCxnSpPr>
            <a:cxnSpLocks/>
          </p:cNvCxnSpPr>
          <p:nvPr/>
        </p:nvCxnSpPr>
        <p:spPr>
          <a:xfrm>
            <a:off x="1774896" y="5433192"/>
            <a:ext cx="65607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miley Face 21">
            <a:extLst>
              <a:ext uri="{FF2B5EF4-FFF2-40B4-BE49-F238E27FC236}">
                <a16:creationId xmlns:a16="http://schemas.microsoft.com/office/drawing/2014/main" id="{D685B708-A050-4992-BA56-5EEA69FE4E7A}"/>
              </a:ext>
            </a:extLst>
          </p:cNvPr>
          <p:cNvSpPr/>
          <p:nvPr/>
        </p:nvSpPr>
        <p:spPr>
          <a:xfrm>
            <a:off x="2461493" y="5307086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ie 8">
            <a:extLst>
              <a:ext uri="{FF2B5EF4-FFF2-40B4-BE49-F238E27FC236}">
                <a16:creationId xmlns:a16="http://schemas.microsoft.com/office/drawing/2014/main" id="{69EF8C48-1BD5-46C9-B043-27F1B29313DC}"/>
              </a:ext>
            </a:extLst>
          </p:cNvPr>
          <p:cNvSpPr/>
          <p:nvPr/>
        </p:nvSpPr>
        <p:spPr>
          <a:xfrm rot="3126578">
            <a:off x="1513680" y="3211564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Star: 4 Points 3">
            <a:extLst>
              <a:ext uri="{FF2B5EF4-FFF2-40B4-BE49-F238E27FC236}">
                <a16:creationId xmlns:a16="http://schemas.microsoft.com/office/drawing/2014/main" id="{E8834650-D3DC-464C-AB8C-CF39E62F56AF}"/>
              </a:ext>
            </a:extLst>
          </p:cNvPr>
          <p:cNvSpPr/>
          <p:nvPr/>
        </p:nvSpPr>
        <p:spPr>
          <a:xfrm>
            <a:off x="2695669" y="3905659"/>
            <a:ext cx="234176" cy="25221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EFD00EE-B336-4837-A218-EBC0F1DD9FDC}"/>
              </a:ext>
            </a:extLst>
          </p:cNvPr>
          <p:cNvCxnSpPr>
            <a:cxnSpLocks/>
          </p:cNvCxnSpPr>
          <p:nvPr/>
        </p:nvCxnSpPr>
        <p:spPr>
          <a:xfrm>
            <a:off x="3031271" y="4283802"/>
            <a:ext cx="746541" cy="619264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tar: 4 Points 23">
            <a:extLst>
              <a:ext uri="{FF2B5EF4-FFF2-40B4-BE49-F238E27FC236}">
                <a16:creationId xmlns:a16="http://schemas.microsoft.com/office/drawing/2014/main" id="{83B3DA92-5A15-40EF-A298-B66B33409396}"/>
              </a:ext>
            </a:extLst>
          </p:cNvPr>
          <p:cNvSpPr/>
          <p:nvPr/>
        </p:nvSpPr>
        <p:spPr>
          <a:xfrm>
            <a:off x="2797095" y="4190654"/>
            <a:ext cx="234176" cy="25221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1742B27-CBDA-4DCE-8952-6770548D676C}"/>
              </a:ext>
            </a:extLst>
          </p:cNvPr>
          <p:cNvCxnSpPr>
            <a:cxnSpLocks/>
          </p:cNvCxnSpPr>
          <p:nvPr/>
        </p:nvCxnSpPr>
        <p:spPr>
          <a:xfrm>
            <a:off x="1774896" y="4382884"/>
            <a:ext cx="65607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miley Face 25">
            <a:extLst>
              <a:ext uri="{FF2B5EF4-FFF2-40B4-BE49-F238E27FC236}">
                <a16:creationId xmlns:a16="http://schemas.microsoft.com/office/drawing/2014/main" id="{9F2DB287-EC4D-4FF4-9BCE-2028FA31D124}"/>
              </a:ext>
            </a:extLst>
          </p:cNvPr>
          <p:cNvSpPr/>
          <p:nvPr/>
        </p:nvSpPr>
        <p:spPr>
          <a:xfrm>
            <a:off x="2436259" y="4276782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Alternate Process 26">
            <a:extLst>
              <a:ext uri="{FF2B5EF4-FFF2-40B4-BE49-F238E27FC236}">
                <a16:creationId xmlns:a16="http://schemas.microsoft.com/office/drawing/2014/main" id="{FBBB16EB-0900-4DD0-899C-B2B9BBE16E93}"/>
              </a:ext>
            </a:extLst>
          </p:cNvPr>
          <p:cNvSpPr/>
          <p:nvPr/>
        </p:nvSpPr>
        <p:spPr>
          <a:xfrm>
            <a:off x="3389625" y="5121367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28" name="Flowchart: Alternate Process 27">
            <a:extLst>
              <a:ext uri="{FF2B5EF4-FFF2-40B4-BE49-F238E27FC236}">
                <a16:creationId xmlns:a16="http://schemas.microsoft.com/office/drawing/2014/main" id="{B4CB7395-D22D-4336-9F3E-9DB3A6CA6036}"/>
              </a:ext>
            </a:extLst>
          </p:cNvPr>
          <p:cNvSpPr/>
          <p:nvPr/>
        </p:nvSpPr>
        <p:spPr>
          <a:xfrm>
            <a:off x="5966818" y="6090197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9AB8274-9DD3-498B-8B4A-41DA016180CA}"/>
              </a:ext>
            </a:extLst>
          </p:cNvPr>
          <p:cNvCxnSpPr>
            <a:cxnSpLocks/>
          </p:cNvCxnSpPr>
          <p:nvPr/>
        </p:nvCxnSpPr>
        <p:spPr>
          <a:xfrm flipH="1" flipV="1">
            <a:off x="1756173" y="5509604"/>
            <a:ext cx="626331" cy="1290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281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AF52F606-FE25-4284-9A1E-9974F97706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3066" y="401783"/>
            <a:ext cx="5049493" cy="1325563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Exploring a </a:t>
            </a:r>
            <a:r>
              <a:rPr lang="en-US" altLang="en-US" sz="3200" dirty="0" err="1">
                <a:latin typeface="+mn-lt"/>
              </a:rPr>
              <a:t>wumpus</a:t>
            </a:r>
            <a:r>
              <a:rPr lang="en-US" altLang="en-US" sz="3200" dirty="0">
                <a:latin typeface="+mn-lt"/>
              </a:rPr>
              <a:t> world</a:t>
            </a:r>
          </a:p>
        </p:txBody>
      </p:sp>
      <p:pic>
        <p:nvPicPr>
          <p:cNvPr id="84995" name="Picture 3" descr="wumpus-seq3c">
            <a:extLst>
              <a:ext uri="{FF2B5EF4-FFF2-40B4-BE49-F238E27FC236}">
                <a16:creationId xmlns:a16="http://schemas.microsoft.com/office/drawing/2014/main" id="{ADEA520E-660A-4370-B750-406084B19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067" y="1927629"/>
            <a:ext cx="3851543" cy="386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e 4"/>
          <p:cNvSpPr/>
          <p:nvPr/>
        </p:nvSpPr>
        <p:spPr>
          <a:xfrm rot="3126578">
            <a:off x="7708373" y="5840668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8788399" y="5460999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7" name="Flowchart: Alternate Process 6"/>
          <p:cNvSpPr/>
          <p:nvPr/>
        </p:nvSpPr>
        <p:spPr>
          <a:xfrm>
            <a:off x="9255854" y="5371134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5814418" y="5937797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9" name="Pie 8"/>
          <p:cNvSpPr/>
          <p:nvPr/>
        </p:nvSpPr>
        <p:spPr>
          <a:xfrm rot="3126578">
            <a:off x="6672349" y="5518720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" name="Picture 9" descr="wumpus-world">
            <a:extLst>
              <a:ext uri="{FF2B5EF4-FFF2-40B4-BE49-F238E27FC236}">
                <a16:creationId xmlns:a16="http://schemas.microsoft.com/office/drawing/2014/main" id="{010133BB-5B92-432D-A7D7-DF8FB98E1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92" y="1316095"/>
            <a:ext cx="3623996" cy="358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le 2">
            <a:extLst>
              <a:ext uri="{FF2B5EF4-FFF2-40B4-BE49-F238E27FC236}">
                <a16:creationId xmlns:a16="http://schemas.microsoft.com/office/drawing/2014/main" id="{DA379B46-6C44-4036-94FD-B6FA69E7CB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485208"/>
              </p:ext>
            </p:extLst>
          </p:nvPr>
        </p:nvGraphicFramePr>
        <p:xfrm>
          <a:off x="1253066" y="1960412"/>
          <a:ext cx="3851544" cy="380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886">
                  <a:extLst>
                    <a:ext uri="{9D8B030D-6E8A-4147-A177-3AD203B41FA5}">
                      <a16:colId xmlns:a16="http://schemas.microsoft.com/office/drawing/2014/main" val="3721278449"/>
                    </a:ext>
                  </a:extLst>
                </a:gridCol>
                <a:gridCol w="962886">
                  <a:extLst>
                    <a:ext uri="{9D8B030D-6E8A-4147-A177-3AD203B41FA5}">
                      <a16:colId xmlns:a16="http://schemas.microsoft.com/office/drawing/2014/main" val="2468764729"/>
                    </a:ext>
                  </a:extLst>
                </a:gridCol>
                <a:gridCol w="962886">
                  <a:extLst>
                    <a:ext uri="{9D8B030D-6E8A-4147-A177-3AD203B41FA5}">
                      <a16:colId xmlns:a16="http://schemas.microsoft.com/office/drawing/2014/main" val="1892508428"/>
                    </a:ext>
                  </a:extLst>
                </a:gridCol>
                <a:gridCol w="962886">
                  <a:extLst>
                    <a:ext uri="{9D8B030D-6E8A-4147-A177-3AD203B41FA5}">
                      <a16:colId xmlns:a16="http://schemas.microsoft.com/office/drawing/2014/main" val="1867846747"/>
                    </a:ext>
                  </a:extLst>
                </a:gridCol>
              </a:tblGrid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21729"/>
                  </a:ext>
                </a:extLst>
              </a:tr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W?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S B G</a:t>
                      </a:r>
                    </a:p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P?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913854"/>
                  </a:ext>
                </a:extLst>
              </a:tr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  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W?</a:t>
                      </a:r>
                    </a:p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P?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 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P?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396173"/>
                  </a:ext>
                </a:extLst>
              </a:tr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P?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519807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F8C911-2DC3-436D-B001-B3B528D86C3F}"/>
              </a:ext>
            </a:extLst>
          </p:cNvPr>
          <p:cNvCxnSpPr>
            <a:cxnSpLocks/>
          </p:cNvCxnSpPr>
          <p:nvPr/>
        </p:nvCxnSpPr>
        <p:spPr>
          <a:xfrm>
            <a:off x="353300" y="2585472"/>
            <a:ext cx="688450" cy="837952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miley Face 12">
            <a:extLst>
              <a:ext uri="{FF2B5EF4-FFF2-40B4-BE49-F238E27FC236}">
                <a16:creationId xmlns:a16="http://schemas.microsoft.com/office/drawing/2014/main" id="{B05B0CD9-DC30-4BC9-A294-4D61EABE2233}"/>
              </a:ext>
            </a:extLst>
          </p:cNvPr>
          <p:cNvSpPr/>
          <p:nvPr/>
        </p:nvSpPr>
        <p:spPr>
          <a:xfrm>
            <a:off x="1516564" y="4269098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miley Face 13">
            <a:extLst>
              <a:ext uri="{FF2B5EF4-FFF2-40B4-BE49-F238E27FC236}">
                <a16:creationId xmlns:a16="http://schemas.microsoft.com/office/drawing/2014/main" id="{BA470D6E-BD55-4F06-B5E5-6D2BE9FF96AD}"/>
              </a:ext>
            </a:extLst>
          </p:cNvPr>
          <p:cNvSpPr/>
          <p:nvPr/>
        </p:nvSpPr>
        <p:spPr>
          <a:xfrm>
            <a:off x="1516564" y="5295696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91E9F69-6846-4F25-91F3-F07AA0F3B11A}"/>
              </a:ext>
            </a:extLst>
          </p:cNvPr>
          <p:cNvCxnSpPr>
            <a:cxnSpLocks/>
          </p:cNvCxnSpPr>
          <p:nvPr/>
        </p:nvCxnSpPr>
        <p:spPr>
          <a:xfrm flipV="1">
            <a:off x="1533288" y="4528994"/>
            <a:ext cx="0" cy="7667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A7BE625-92CD-462F-A775-0F31E0C4C1FD}"/>
              </a:ext>
            </a:extLst>
          </p:cNvPr>
          <p:cNvCxnSpPr>
            <a:cxnSpLocks/>
          </p:cNvCxnSpPr>
          <p:nvPr/>
        </p:nvCxnSpPr>
        <p:spPr>
          <a:xfrm>
            <a:off x="1652235" y="4528994"/>
            <a:ext cx="0" cy="7667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EFDBD6F-C5B9-4DFC-A3BF-AACBD81D65B6}"/>
              </a:ext>
            </a:extLst>
          </p:cNvPr>
          <p:cNvCxnSpPr>
            <a:cxnSpLocks/>
          </p:cNvCxnSpPr>
          <p:nvPr/>
        </p:nvCxnSpPr>
        <p:spPr>
          <a:xfrm>
            <a:off x="1774896" y="5433192"/>
            <a:ext cx="65607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miley Face 21">
            <a:extLst>
              <a:ext uri="{FF2B5EF4-FFF2-40B4-BE49-F238E27FC236}">
                <a16:creationId xmlns:a16="http://schemas.microsoft.com/office/drawing/2014/main" id="{D685B708-A050-4992-BA56-5EEA69FE4E7A}"/>
              </a:ext>
            </a:extLst>
          </p:cNvPr>
          <p:cNvSpPr/>
          <p:nvPr/>
        </p:nvSpPr>
        <p:spPr>
          <a:xfrm>
            <a:off x="2461493" y="5307086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ie 8">
            <a:extLst>
              <a:ext uri="{FF2B5EF4-FFF2-40B4-BE49-F238E27FC236}">
                <a16:creationId xmlns:a16="http://schemas.microsoft.com/office/drawing/2014/main" id="{69EF8C48-1BD5-46C9-B043-27F1B29313DC}"/>
              </a:ext>
            </a:extLst>
          </p:cNvPr>
          <p:cNvSpPr/>
          <p:nvPr/>
        </p:nvSpPr>
        <p:spPr>
          <a:xfrm rot="3126578">
            <a:off x="1513680" y="3211564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Star: 4 Points 3">
            <a:extLst>
              <a:ext uri="{FF2B5EF4-FFF2-40B4-BE49-F238E27FC236}">
                <a16:creationId xmlns:a16="http://schemas.microsoft.com/office/drawing/2014/main" id="{E8834650-D3DC-464C-AB8C-CF39E62F56AF}"/>
              </a:ext>
            </a:extLst>
          </p:cNvPr>
          <p:cNvSpPr/>
          <p:nvPr/>
        </p:nvSpPr>
        <p:spPr>
          <a:xfrm>
            <a:off x="2695669" y="3905659"/>
            <a:ext cx="234176" cy="25221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EFD00EE-B336-4837-A218-EBC0F1DD9FDC}"/>
              </a:ext>
            </a:extLst>
          </p:cNvPr>
          <p:cNvCxnSpPr>
            <a:cxnSpLocks/>
          </p:cNvCxnSpPr>
          <p:nvPr/>
        </p:nvCxnSpPr>
        <p:spPr>
          <a:xfrm>
            <a:off x="3861492" y="3142904"/>
            <a:ext cx="746541" cy="795971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tar: 4 Points 23">
            <a:extLst>
              <a:ext uri="{FF2B5EF4-FFF2-40B4-BE49-F238E27FC236}">
                <a16:creationId xmlns:a16="http://schemas.microsoft.com/office/drawing/2014/main" id="{83B3DA92-5A15-40EF-A298-B66B33409396}"/>
              </a:ext>
            </a:extLst>
          </p:cNvPr>
          <p:cNvSpPr/>
          <p:nvPr/>
        </p:nvSpPr>
        <p:spPr>
          <a:xfrm>
            <a:off x="2797095" y="4190654"/>
            <a:ext cx="234176" cy="25221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1742B27-CBDA-4DCE-8952-6770548D676C}"/>
              </a:ext>
            </a:extLst>
          </p:cNvPr>
          <p:cNvCxnSpPr>
            <a:cxnSpLocks/>
          </p:cNvCxnSpPr>
          <p:nvPr/>
        </p:nvCxnSpPr>
        <p:spPr>
          <a:xfrm>
            <a:off x="1774896" y="4382884"/>
            <a:ext cx="65607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miley Face 25">
            <a:extLst>
              <a:ext uri="{FF2B5EF4-FFF2-40B4-BE49-F238E27FC236}">
                <a16:creationId xmlns:a16="http://schemas.microsoft.com/office/drawing/2014/main" id="{9F2DB287-EC4D-4FF4-9BCE-2028FA31D124}"/>
              </a:ext>
            </a:extLst>
          </p:cNvPr>
          <p:cNvSpPr/>
          <p:nvPr/>
        </p:nvSpPr>
        <p:spPr>
          <a:xfrm>
            <a:off x="2436259" y="4276782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Alternate Process 26">
            <a:extLst>
              <a:ext uri="{FF2B5EF4-FFF2-40B4-BE49-F238E27FC236}">
                <a16:creationId xmlns:a16="http://schemas.microsoft.com/office/drawing/2014/main" id="{FBBB16EB-0900-4DD0-899C-B2B9BBE16E93}"/>
              </a:ext>
            </a:extLst>
          </p:cNvPr>
          <p:cNvSpPr/>
          <p:nvPr/>
        </p:nvSpPr>
        <p:spPr>
          <a:xfrm>
            <a:off x="3389625" y="5121367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28" name="Smiley Face 27">
            <a:extLst>
              <a:ext uri="{FF2B5EF4-FFF2-40B4-BE49-F238E27FC236}">
                <a16:creationId xmlns:a16="http://schemas.microsoft.com/office/drawing/2014/main" id="{02AE9BC1-B34F-4AE3-A8CA-9EEE14B8C756}"/>
              </a:ext>
            </a:extLst>
          </p:cNvPr>
          <p:cNvSpPr/>
          <p:nvPr/>
        </p:nvSpPr>
        <p:spPr>
          <a:xfrm>
            <a:off x="3404541" y="4283802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61CF78D-57AA-406A-92F6-EC03106C43AA}"/>
              </a:ext>
            </a:extLst>
          </p:cNvPr>
          <p:cNvCxnSpPr>
            <a:cxnSpLocks/>
          </p:cNvCxnSpPr>
          <p:nvPr/>
        </p:nvCxnSpPr>
        <p:spPr>
          <a:xfrm>
            <a:off x="2670435" y="4410777"/>
            <a:ext cx="65607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82B0852-F540-4F8B-A21B-645CF2F54FE2}"/>
              </a:ext>
            </a:extLst>
          </p:cNvPr>
          <p:cNvCxnSpPr>
            <a:cxnSpLocks/>
          </p:cNvCxnSpPr>
          <p:nvPr/>
        </p:nvCxnSpPr>
        <p:spPr>
          <a:xfrm flipH="1" flipV="1">
            <a:off x="1756173" y="5509604"/>
            <a:ext cx="626331" cy="1290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8595793-7CD6-4560-BAC9-93B7B3E49215}"/>
              </a:ext>
            </a:extLst>
          </p:cNvPr>
          <p:cNvCxnSpPr>
            <a:cxnSpLocks/>
          </p:cNvCxnSpPr>
          <p:nvPr/>
        </p:nvCxnSpPr>
        <p:spPr>
          <a:xfrm flipH="1" flipV="1">
            <a:off x="1908573" y="5662004"/>
            <a:ext cx="626331" cy="1290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03944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AF52F606-FE25-4284-9A1E-9974F97706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3066" y="401783"/>
            <a:ext cx="5049493" cy="1325563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Exploring a </a:t>
            </a:r>
            <a:r>
              <a:rPr lang="en-US" altLang="en-US" sz="3200" dirty="0" err="1">
                <a:latin typeface="+mn-lt"/>
              </a:rPr>
              <a:t>wumpus</a:t>
            </a:r>
            <a:r>
              <a:rPr lang="en-US" altLang="en-US" sz="3200" dirty="0">
                <a:latin typeface="+mn-lt"/>
              </a:rPr>
              <a:t> world</a:t>
            </a:r>
          </a:p>
        </p:txBody>
      </p:sp>
      <p:pic>
        <p:nvPicPr>
          <p:cNvPr id="84995" name="Picture 3" descr="wumpus-seq3c">
            <a:extLst>
              <a:ext uri="{FF2B5EF4-FFF2-40B4-BE49-F238E27FC236}">
                <a16:creationId xmlns:a16="http://schemas.microsoft.com/office/drawing/2014/main" id="{ADEA520E-660A-4370-B750-406084B19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067" y="1927629"/>
            <a:ext cx="3851543" cy="386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e 4"/>
          <p:cNvSpPr/>
          <p:nvPr/>
        </p:nvSpPr>
        <p:spPr>
          <a:xfrm rot="3126578">
            <a:off x="7708373" y="5840668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8788399" y="5460999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7" name="Flowchart: Alternate Process 6"/>
          <p:cNvSpPr/>
          <p:nvPr/>
        </p:nvSpPr>
        <p:spPr>
          <a:xfrm>
            <a:off x="9255854" y="5371134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5486400" y="5793435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9" name="Pie 8"/>
          <p:cNvSpPr/>
          <p:nvPr/>
        </p:nvSpPr>
        <p:spPr>
          <a:xfrm rot="3126578">
            <a:off x="6672349" y="5518720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" name="Picture 9" descr="wumpus-world">
            <a:extLst>
              <a:ext uri="{FF2B5EF4-FFF2-40B4-BE49-F238E27FC236}">
                <a16:creationId xmlns:a16="http://schemas.microsoft.com/office/drawing/2014/main" id="{010133BB-5B92-432D-A7D7-DF8FB98E1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92" y="1316095"/>
            <a:ext cx="3623996" cy="358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le 2">
            <a:extLst>
              <a:ext uri="{FF2B5EF4-FFF2-40B4-BE49-F238E27FC236}">
                <a16:creationId xmlns:a16="http://schemas.microsoft.com/office/drawing/2014/main" id="{DA379B46-6C44-4036-94FD-B6FA69E7CBBD}"/>
              </a:ext>
            </a:extLst>
          </p:cNvPr>
          <p:cNvGraphicFramePr>
            <a:graphicFrameLocks noGrp="1"/>
          </p:cNvGraphicFramePr>
          <p:nvPr/>
        </p:nvGraphicFramePr>
        <p:xfrm>
          <a:off x="1253066" y="1960412"/>
          <a:ext cx="3851544" cy="380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886">
                  <a:extLst>
                    <a:ext uri="{9D8B030D-6E8A-4147-A177-3AD203B41FA5}">
                      <a16:colId xmlns:a16="http://schemas.microsoft.com/office/drawing/2014/main" val="3721278449"/>
                    </a:ext>
                  </a:extLst>
                </a:gridCol>
                <a:gridCol w="962886">
                  <a:extLst>
                    <a:ext uri="{9D8B030D-6E8A-4147-A177-3AD203B41FA5}">
                      <a16:colId xmlns:a16="http://schemas.microsoft.com/office/drawing/2014/main" val="2468764729"/>
                    </a:ext>
                  </a:extLst>
                </a:gridCol>
                <a:gridCol w="962886">
                  <a:extLst>
                    <a:ext uri="{9D8B030D-6E8A-4147-A177-3AD203B41FA5}">
                      <a16:colId xmlns:a16="http://schemas.microsoft.com/office/drawing/2014/main" val="1892508428"/>
                    </a:ext>
                  </a:extLst>
                </a:gridCol>
                <a:gridCol w="962886">
                  <a:extLst>
                    <a:ext uri="{9D8B030D-6E8A-4147-A177-3AD203B41FA5}">
                      <a16:colId xmlns:a16="http://schemas.microsoft.com/office/drawing/2014/main" val="1867846747"/>
                    </a:ext>
                  </a:extLst>
                </a:gridCol>
              </a:tblGrid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21729"/>
                  </a:ext>
                </a:extLst>
              </a:tr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W?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S B G</a:t>
                      </a:r>
                    </a:p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P?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913854"/>
                  </a:ext>
                </a:extLst>
              </a:tr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  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W?</a:t>
                      </a:r>
                    </a:p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P?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 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P?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396173"/>
                  </a:ext>
                </a:extLst>
              </a:tr>
              <a:tr h="95006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   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P?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519807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F8C911-2DC3-436D-B001-B3B528D86C3F}"/>
              </a:ext>
            </a:extLst>
          </p:cNvPr>
          <p:cNvCxnSpPr>
            <a:cxnSpLocks/>
          </p:cNvCxnSpPr>
          <p:nvPr/>
        </p:nvCxnSpPr>
        <p:spPr>
          <a:xfrm>
            <a:off x="353300" y="2585472"/>
            <a:ext cx="688450" cy="837952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miley Face 12">
            <a:extLst>
              <a:ext uri="{FF2B5EF4-FFF2-40B4-BE49-F238E27FC236}">
                <a16:creationId xmlns:a16="http://schemas.microsoft.com/office/drawing/2014/main" id="{B05B0CD9-DC30-4BC9-A294-4D61EABE2233}"/>
              </a:ext>
            </a:extLst>
          </p:cNvPr>
          <p:cNvSpPr/>
          <p:nvPr/>
        </p:nvSpPr>
        <p:spPr>
          <a:xfrm>
            <a:off x="1516564" y="4269098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miley Face 13">
            <a:extLst>
              <a:ext uri="{FF2B5EF4-FFF2-40B4-BE49-F238E27FC236}">
                <a16:creationId xmlns:a16="http://schemas.microsoft.com/office/drawing/2014/main" id="{BA470D6E-BD55-4F06-B5E5-6D2BE9FF96AD}"/>
              </a:ext>
            </a:extLst>
          </p:cNvPr>
          <p:cNvSpPr/>
          <p:nvPr/>
        </p:nvSpPr>
        <p:spPr>
          <a:xfrm>
            <a:off x="1516564" y="5295696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91E9F69-6846-4F25-91F3-F07AA0F3B11A}"/>
              </a:ext>
            </a:extLst>
          </p:cNvPr>
          <p:cNvCxnSpPr>
            <a:cxnSpLocks/>
          </p:cNvCxnSpPr>
          <p:nvPr/>
        </p:nvCxnSpPr>
        <p:spPr>
          <a:xfrm flipV="1">
            <a:off x="1574261" y="4504179"/>
            <a:ext cx="0" cy="7667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A7BE625-92CD-462F-A775-0F31E0C4C1FD}"/>
              </a:ext>
            </a:extLst>
          </p:cNvPr>
          <p:cNvCxnSpPr>
            <a:cxnSpLocks/>
          </p:cNvCxnSpPr>
          <p:nvPr/>
        </p:nvCxnSpPr>
        <p:spPr>
          <a:xfrm>
            <a:off x="1652235" y="4528994"/>
            <a:ext cx="0" cy="7667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EFDBD6F-C5B9-4DFC-A3BF-AACBD81D65B6}"/>
              </a:ext>
            </a:extLst>
          </p:cNvPr>
          <p:cNvCxnSpPr>
            <a:cxnSpLocks/>
          </p:cNvCxnSpPr>
          <p:nvPr/>
        </p:nvCxnSpPr>
        <p:spPr>
          <a:xfrm>
            <a:off x="1774896" y="5433192"/>
            <a:ext cx="65607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miley Face 21">
            <a:extLst>
              <a:ext uri="{FF2B5EF4-FFF2-40B4-BE49-F238E27FC236}">
                <a16:creationId xmlns:a16="http://schemas.microsoft.com/office/drawing/2014/main" id="{D685B708-A050-4992-BA56-5EEA69FE4E7A}"/>
              </a:ext>
            </a:extLst>
          </p:cNvPr>
          <p:cNvSpPr/>
          <p:nvPr/>
        </p:nvSpPr>
        <p:spPr>
          <a:xfrm>
            <a:off x="2461493" y="5307086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ie 8">
            <a:extLst>
              <a:ext uri="{FF2B5EF4-FFF2-40B4-BE49-F238E27FC236}">
                <a16:creationId xmlns:a16="http://schemas.microsoft.com/office/drawing/2014/main" id="{69EF8C48-1BD5-46C9-B043-27F1B29313DC}"/>
              </a:ext>
            </a:extLst>
          </p:cNvPr>
          <p:cNvSpPr/>
          <p:nvPr/>
        </p:nvSpPr>
        <p:spPr>
          <a:xfrm rot="3126578">
            <a:off x="1513680" y="3211564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Star: 4 Points 3">
            <a:extLst>
              <a:ext uri="{FF2B5EF4-FFF2-40B4-BE49-F238E27FC236}">
                <a16:creationId xmlns:a16="http://schemas.microsoft.com/office/drawing/2014/main" id="{E8834650-D3DC-464C-AB8C-CF39E62F56AF}"/>
              </a:ext>
            </a:extLst>
          </p:cNvPr>
          <p:cNvSpPr/>
          <p:nvPr/>
        </p:nvSpPr>
        <p:spPr>
          <a:xfrm>
            <a:off x="2695669" y="3905659"/>
            <a:ext cx="234176" cy="25221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EFD00EE-B336-4837-A218-EBC0F1DD9FDC}"/>
              </a:ext>
            </a:extLst>
          </p:cNvPr>
          <p:cNvCxnSpPr>
            <a:cxnSpLocks/>
          </p:cNvCxnSpPr>
          <p:nvPr/>
        </p:nvCxnSpPr>
        <p:spPr>
          <a:xfrm>
            <a:off x="3861492" y="3142904"/>
            <a:ext cx="746541" cy="795971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tar: 4 Points 23">
            <a:extLst>
              <a:ext uri="{FF2B5EF4-FFF2-40B4-BE49-F238E27FC236}">
                <a16:creationId xmlns:a16="http://schemas.microsoft.com/office/drawing/2014/main" id="{83B3DA92-5A15-40EF-A298-B66B33409396}"/>
              </a:ext>
            </a:extLst>
          </p:cNvPr>
          <p:cNvSpPr/>
          <p:nvPr/>
        </p:nvSpPr>
        <p:spPr>
          <a:xfrm>
            <a:off x="2797095" y="4190654"/>
            <a:ext cx="234176" cy="25221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1742B27-CBDA-4DCE-8952-6770548D676C}"/>
              </a:ext>
            </a:extLst>
          </p:cNvPr>
          <p:cNvCxnSpPr>
            <a:cxnSpLocks/>
          </p:cNvCxnSpPr>
          <p:nvPr/>
        </p:nvCxnSpPr>
        <p:spPr>
          <a:xfrm>
            <a:off x="1774896" y="4382884"/>
            <a:ext cx="656070" cy="0"/>
          </a:xfrm>
          <a:prstGeom prst="straightConnector1">
            <a:avLst/>
          </a:prstGeom>
          <a:ln w="2857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miley Face 25">
            <a:extLst>
              <a:ext uri="{FF2B5EF4-FFF2-40B4-BE49-F238E27FC236}">
                <a16:creationId xmlns:a16="http://schemas.microsoft.com/office/drawing/2014/main" id="{9F2DB287-EC4D-4FF4-9BCE-2028FA31D124}"/>
              </a:ext>
            </a:extLst>
          </p:cNvPr>
          <p:cNvSpPr/>
          <p:nvPr/>
        </p:nvSpPr>
        <p:spPr>
          <a:xfrm>
            <a:off x="2436259" y="4276782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Alternate Process 26">
            <a:extLst>
              <a:ext uri="{FF2B5EF4-FFF2-40B4-BE49-F238E27FC236}">
                <a16:creationId xmlns:a16="http://schemas.microsoft.com/office/drawing/2014/main" id="{FBBB16EB-0900-4DD0-899C-B2B9BBE16E93}"/>
              </a:ext>
            </a:extLst>
          </p:cNvPr>
          <p:cNvSpPr/>
          <p:nvPr/>
        </p:nvSpPr>
        <p:spPr>
          <a:xfrm>
            <a:off x="3389625" y="5121367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28" name="Smiley Face 27">
            <a:extLst>
              <a:ext uri="{FF2B5EF4-FFF2-40B4-BE49-F238E27FC236}">
                <a16:creationId xmlns:a16="http://schemas.microsoft.com/office/drawing/2014/main" id="{02AE9BC1-B34F-4AE3-A8CA-9EEE14B8C756}"/>
              </a:ext>
            </a:extLst>
          </p:cNvPr>
          <p:cNvSpPr/>
          <p:nvPr/>
        </p:nvSpPr>
        <p:spPr>
          <a:xfrm>
            <a:off x="3404541" y="4283802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61CF78D-57AA-406A-92F6-EC03106C43AA}"/>
              </a:ext>
            </a:extLst>
          </p:cNvPr>
          <p:cNvCxnSpPr>
            <a:cxnSpLocks/>
          </p:cNvCxnSpPr>
          <p:nvPr/>
        </p:nvCxnSpPr>
        <p:spPr>
          <a:xfrm>
            <a:off x="2670435" y="4410777"/>
            <a:ext cx="65607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39F971E-186C-4964-AB21-F884F9D3A854}"/>
              </a:ext>
            </a:extLst>
          </p:cNvPr>
          <p:cNvCxnSpPr>
            <a:cxnSpLocks/>
          </p:cNvCxnSpPr>
          <p:nvPr/>
        </p:nvCxnSpPr>
        <p:spPr>
          <a:xfrm flipH="1" flipV="1">
            <a:off x="1736740" y="5533113"/>
            <a:ext cx="626331" cy="12903"/>
          </a:xfrm>
          <a:prstGeom prst="straightConnector1">
            <a:avLst/>
          </a:prstGeom>
          <a:ln w="2857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C191EFB-CD97-4918-A429-7E0BDC91C8A0}"/>
              </a:ext>
            </a:extLst>
          </p:cNvPr>
          <p:cNvCxnSpPr>
            <a:cxnSpLocks/>
          </p:cNvCxnSpPr>
          <p:nvPr/>
        </p:nvCxnSpPr>
        <p:spPr>
          <a:xfrm flipH="1" flipV="1">
            <a:off x="2633144" y="4491276"/>
            <a:ext cx="626331" cy="1290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2585E64-56BB-4CF0-B6BE-8EA43305E0D6}"/>
              </a:ext>
            </a:extLst>
          </p:cNvPr>
          <p:cNvCxnSpPr>
            <a:cxnSpLocks/>
          </p:cNvCxnSpPr>
          <p:nvPr/>
        </p:nvCxnSpPr>
        <p:spPr>
          <a:xfrm flipV="1">
            <a:off x="2553347" y="3477181"/>
            <a:ext cx="0" cy="7667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lowchart: Alternate Process 32">
            <a:extLst>
              <a:ext uri="{FF2B5EF4-FFF2-40B4-BE49-F238E27FC236}">
                <a16:creationId xmlns:a16="http://schemas.microsoft.com/office/drawing/2014/main" id="{B1793223-0978-4BB8-8881-5FC54120EB5E}"/>
              </a:ext>
            </a:extLst>
          </p:cNvPr>
          <p:cNvSpPr/>
          <p:nvPr/>
        </p:nvSpPr>
        <p:spPr>
          <a:xfrm>
            <a:off x="3337605" y="3291122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34" name="Smiley Face 33">
            <a:extLst>
              <a:ext uri="{FF2B5EF4-FFF2-40B4-BE49-F238E27FC236}">
                <a16:creationId xmlns:a16="http://schemas.microsoft.com/office/drawing/2014/main" id="{572A46E3-D8BA-4FE8-93AA-DFA26582451A}"/>
              </a:ext>
            </a:extLst>
          </p:cNvPr>
          <p:cNvSpPr/>
          <p:nvPr/>
        </p:nvSpPr>
        <p:spPr>
          <a:xfrm>
            <a:off x="2439871" y="3234030"/>
            <a:ext cx="234176" cy="252212"/>
          </a:xfrm>
          <a:prstGeom prst="smileyFac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3AFB4BA-7B5D-48F7-821F-AB0CCF203570}"/>
              </a:ext>
            </a:extLst>
          </p:cNvPr>
          <p:cNvCxnSpPr>
            <a:cxnSpLocks/>
          </p:cNvCxnSpPr>
          <p:nvPr/>
        </p:nvCxnSpPr>
        <p:spPr>
          <a:xfrm flipV="1">
            <a:off x="2553347" y="4540384"/>
            <a:ext cx="0" cy="7667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3117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933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AF52F606-FE25-4284-9A1E-9974F97706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3066" y="401783"/>
            <a:ext cx="5049493" cy="1325563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Exploring a </a:t>
            </a:r>
            <a:r>
              <a:rPr lang="en-US" altLang="en-US" sz="3200" dirty="0" err="1">
                <a:latin typeface="+mn-lt"/>
              </a:rPr>
              <a:t>wumpus</a:t>
            </a:r>
            <a:r>
              <a:rPr lang="en-US" altLang="en-US" sz="3200" dirty="0">
                <a:latin typeface="+mn-lt"/>
              </a:rPr>
              <a:t> world</a:t>
            </a:r>
          </a:p>
        </p:txBody>
      </p:sp>
      <p:pic>
        <p:nvPicPr>
          <p:cNvPr id="84995" name="Picture 3" descr="wumpus-seq3c">
            <a:extLst>
              <a:ext uri="{FF2B5EF4-FFF2-40B4-BE49-F238E27FC236}">
                <a16:creationId xmlns:a16="http://schemas.microsoft.com/office/drawing/2014/main" id="{ADEA520E-660A-4370-B750-406084B19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067" y="1927629"/>
            <a:ext cx="3851543" cy="386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e 4"/>
          <p:cNvSpPr/>
          <p:nvPr/>
        </p:nvSpPr>
        <p:spPr>
          <a:xfrm rot="3126578">
            <a:off x="3537816" y="5551505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8788399" y="5460999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7" name="Flowchart: Alternate Process 6"/>
          <p:cNvSpPr/>
          <p:nvPr/>
        </p:nvSpPr>
        <p:spPr>
          <a:xfrm>
            <a:off x="1003300" y="3090333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8788399" y="4825999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</p:spTree>
    <p:extLst>
      <p:ext uri="{BB962C8B-B14F-4D97-AF65-F5344CB8AC3E}">
        <p14:creationId xmlns:p14="http://schemas.microsoft.com/office/powerpoint/2010/main" val="3697625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A0F9A4A-D09C-48B1-9078-DB345935DC40}"/>
              </a:ext>
            </a:extLst>
          </p:cNvPr>
          <p:cNvSpPr txBox="1">
            <a:spLocks noChangeArrowheads="1"/>
          </p:cNvSpPr>
          <p:nvPr/>
        </p:nvSpPr>
        <p:spPr>
          <a:xfrm>
            <a:off x="1355834" y="2207082"/>
            <a:ext cx="8282152" cy="395197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461963">
              <a:lnSpc>
                <a:spcPct val="100000"/>
              </a:lnSpc>
              <a:spcBef>
                <a:spcPts val="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problem-solving agents, such as the transition model for the 8-puzzle, know things in a limited inflexible sense. That is, knowledge of what the actions do is hidden inside the domain-specific code.</a:t>
            </a:r>
          </a:p>
          <a:p>
            <a:pPr marL="461963" indent="-461963">
              <a:lnSpc>
                <a:spcPct val="100000"/>
              </a:lnSpc>
              <a:spcBef>
                <a:spcPts val="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>
              <a:lnSpc>
                <a:spcPct val="100000"/>
              </a:lnSpc>
              <a:spcBef>
                <a:spcPts val="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idea of representing states as assignments of values to variables allows some parts of the agent to work in a domain-independent way with efficient algorithms.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25024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432F3FDE-88D6-4526-82F3-341990C5AA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63134" y="395354"/>
            <a:ext cx="4988958" cy="1325563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Exploring a </a:t>
            </a:r>
            <a:r>
              <a:rPr lang="en-US" altLang="en-US" sz="3200" dirty="0" err="1">
                <a:latin typeface="+mn-lt"/>
              </a:rPr>
              <a:t>wumpus</a:t>
            </a:r>
            <a:r>
              <a:rPr lang="en-US" altLang="en-US" sz="3200" dirty="0">
                <a:latin typeface="+mn-lt"/>
              </a:rPr>
              <a:t> world</a:t>
            </a:r>
          </a:p>
        </p:txBody>
      </p:sp>
      <p:pic>
        <p:nvPicPr>
          <p:cNvPr id="86019" name="Picture 3" descr="wumpus-seq4c">
            <a:extLst>
              <a:ext uri="{FF2B5EF4-FFF2-40B4-BE49-F238E27FC236}">
                <a16:creationId xmlns:a16="http://schemas.microsoft.com/office/drawing/2014/main" id="{74B710DC-0031-4ED4-AA7C-EF46BDB57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134" y="1876828"/>
            <a:ext cx="3987010" cy="400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owchart: Alternate Process 3"/>
          <p:cNvSpPr/>
          <p:nvPr/>
        </p:nvSpPr>
        <p:spPr>
          <a:xfrm>
            <a:off x="8788399" y="4825999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5" name="Flowchart: Alternate Process 4"/>
          <p:cNvSpPr/>
          <p:nvPr/>
        </p:nvSpPr>
        <p:spPr>
          <a:xfrm>
            <a:off x="8940799" y="5075765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6" name="Pie 5"/>
          <p:cNvSpPr/>
          <p:nvPr/>
        </p:nvSpPr>
        <p:spPr>
          <a:xfrm rot="3126578">
            <a:off x="3724083" y="5281943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1849965" y="3297747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</p:spTree>
    <p:extLst>
      <p:ext uri="{BB962C8B-B14F-4D97-AF65-F5344CB8AC3E}">
        <p14:creationId xmlns:p14="http://schemas.microsoft.com/office/powerpoint/2010/main" val="4178010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A8F4001E-8CB8-4C55-A391-C754835F1D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70411" y="410468"/>
            <a:ext cx="4777439" cy="1325563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Exploring a </a:t>
            </a:r>
            <a:r>
              <a:rPr lang="en-US" altLang="en-US" sz="3200" dirty="0" err="1">
                <a:latin typeface="+mn-lt"/>
              </a:rPr>
              <a:t>wumpus</a:t>
            </a:r>
            <a:r>
              <a:rPr lang="en-US" altLang="en-US" sz="3200" dirty="0">
                <a:latin typeface="+mn-lt"/>
              </a:rPr>
              <a:t> world</a:t>
            </a:r>
          </a:p>
        </p:txBody>
      </p:sp>
      <p:pic>
        <p:nvPicPr>
          <p:cNvPr id="87043" name="Picture 3" descr="wumpus-seq5c">
            <a:extLst>
              <a:ext uri="{FF2B5EF4-FFF2-40B4-BE49-F238E27FC236}">
                <a16:creationId xmlns:a16="http://schemas.microsoft.com/office/drawing/2014/main" id="{E1792302-3973-4E55-B340-FD450A1C5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067" y="2003828"/>
            <a:ext cx="4105543" cy="4120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owchart: Alternate Process 3"/>
          <p:cNvSpPr/>
          <p:nvPr/>
        </p:nvSpPr>
        <p:spPr>
          <a:xfrm>
            <a:off x="8940799" y="5075765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5" name="Flowchart: Alternate Process 4"/>
          <p:cNvSpPr/>
          <p:nvPr/>
        </p:nvSpPr>
        <p:spPr>
          <a:xfrm>
            <a:off x="9093199" y="5228165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6" name="Flowchart: Alternate Process 5"/>
          <p:cNvSpPr/>
          <p:nvPr/>
        </p:nvSpPr>
        <p:spPr>
          <a:xfrm>
            <a:off x="1794933" y="3509633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7" name="Pie 6"/>
          <p:cNvSpPr/>
          <p:nvPr/>
        </p:nvSpPr>
        <p:spPr>
          <a:xfrm rot="3126578">
            <a:off x="3724083" y="5485767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Explosion 2 7"/>
          <p:cNvSpPr/>
          <p:nvPr/>
        </p:nvSpPr>
        <p:spPr>
          <a:xfrm rot="928944">
            <a:off x="5695946" y="4570661"/>
            <a:ext cx="582501" cy="3302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309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DFF58A17-0A8A-4228-865A-43378916D3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62099" y="456994"/>
            <a:ext cx="5149852" cy="1100937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Exploring a </a:t>
            </a:r>
            <a:r>
              <a:rPr lang="en-US" altLang="en-US" sz="3200" dirty="0" err="1">
                <a:latin typeface="+mn-lt"/>
              </a:rPr>
              <a:t>wumpus</a:t>
            </a:r>
            <a:r>
              <a:rPr lang="en-US" altLang="en-US" sz="3200" dirty="0">
                <a:latin typeface="+mn-lt"/>
              </a:rPr>
              <a:t> world</a:t>
            </a:r>
          </a:p>
        </p:txBody>
      </p:sp>
      <p:pic>
        <p:nvPicPr>
          <p:cNvPr id="88067" name="Picture 3" descr="wumpus-seq6c">
            <a:extLst>
              <a:ext uri="{FF2B5EF4-FFF2-40B4-BE49-F238E27FC236}">
                <a16:creationId xmlns:a16="http://schemas.microsoft.com/office/drawing/2014/main" id="{F93CBF21-25E7-4904-BF01-C348208217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157" y="1720508"/>
            <a:ext cx="4144243" cy="415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xplosion 2 3"/>
          <p:cNvSpPr/>
          <p:nvPr/>
        </p:nvSpPr>
        <p:spPr>
          <a:xfrm rot="928944">
            <a:off x="5695946" y="4570661"/>
            <a:ext cx="582501" cy="3302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e 5"/>
          <p:cNvSpPr/>
          <p:nvPr/>
        </p:nvSpPr>
        <p:spPr>
          <a:xfrm rot="14294271">
            <a:off x="3597826" y="5038954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9093199" y="5228165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9245599" y="5380565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</p:spTree>
    <p:extLst>
      <p:ext uri="{BB962C8B-B14F-4D97-AF65-F5344CB8AC3E}">
        <p14:creationId xmlns:p14="http://schemas.microsoft.com/office/powerpoint/2010/main" val="2383299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AB0BE1CD-7F9D-4B3B-ACE5-5194F59A83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0734" y="478481"/>
            <a:ext cx="4812215" cy="1085823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Exploring a </a:t>
            </a:r>
            <a:r>
              <a:rPr lang="en-US" altLang="en-US" sz="3200" dirty="0" err="1">
                <a:latin typeface="+mn-lt"/>
              </a:rPr>
              <a:t>wumpus</a:t>
            </a:r>
            <a:r>
              <a:rPr lang="en-US" altLang="en-US" sz="3200" dirty="0">
                <a:latin typeface="+mn-lt"/>
              </a:rPr>
              <a:t> world</a:t>
            </a:r>
          </a:p>
        </p:txBody>
      </p:sp>
      <p:pic>
        <p:nvPicPr>
          <p:cNvPr id="89091" name="Picture 3" descr="wumpus-seq7c">
            <a:extLst>
              <a:ext uri="{FF2B5EF4-FFF2-40B4-BE49-F238E27FC236}">
                <a16:creationId xmlns:a16="http://schemas.microsoft.com/office/drawing/2014/main" id="{A04A2753-2605-4802-B4DE-9FE1E3360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68" y="2040350"/>
            <a:ext cx="3673743" cy="368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xplosion 2 1"/>
          <p:cNvSpPr/>
          <p:nvPr/>
        </p:nvSpPr>
        <p:spPr>
          <a:xfrm rot="928944">
            <a:off x="5695946" y="4570661"/>
            <a:ext cx="582501" cy="3302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e 4"/>
          <p:cNvSpPr/>
          <p:nvPr/>
        </p:nvSpPr>
        <p:spPr>
          <a:xfrm rot="15309398">
            <a:off x="3381532" y="5045163"/>
            <a:ext cx="522432" cy="483861"/>
          </a:xfrm>
          <a:prstGeom prst="pie">
            <a:avLst>
              <a:gd name="adj1" fmla="val 18859729"/>
              <a:gd name="adj2" fmla="val 163154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9093199" y="5228165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  <p:sp>
        <p:nvSpPr>
          <p:cNvPr id="7" name="Flowchart: Alternate Process 6"/>
          <p:cNvSpPr/>
          <p:nvPr/>
        </p:nvSpPr>
        <p:spPr>
          <a:xfrm>
            <a:off x="9245599" y="5380565"/>
            <a:ext cx="499533" cy="499533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PIT</a:t>
            </a:r>
          </a:p>
        </p:txBody>
      </p:sp>
    </p:spTree>
    <p:extLst>
      <p:ext uri="{BB962C8B-B14F-4D97-AF65-F5344CB8AC3E}">
        <p14:creationId xmlns:p14="http://schemas.microsoft.com/office/powerpoint/2010/main" val="118557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0266" y="179157"/>
            <a:ext cx="52507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Exploring a </a:t>
            </a:r>
            <a:r>
              <a:rPr lang="en-US" sz="3200" dirty="0" err="1"/>
              <a:t>Wumpus</a:t>
            </a:r>
            <a:r>
              <a:rPr lang="en-US" sz="3600" dirty="0"/>
              <a:t> World</a:t>
            </a:r>
          </a:p>
        </p:txBody>
      </p:sp>
      <p:sp>
        <p:nvSpPr>
          <p:cNvPr id="3" name="Rectangle 2"/>
          <p:cNvSpPr/>
          <p:nvPr/>
        </p:nvSpPr>
        <p:spPr>
          <a:xfrm>
            <a:off x="1041344" y="4445927"/>
            <a:ext cx="75268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What are the safe moves from (1,1)?</a:t>
            </a:r>
          </a:p>
          <a:p>
            <a:pPr marL="1143000" lvl="2" indent="-22860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 to (1,2), (2,1), or stay in (1,1)</a:t>
            </a:r>
          </a:p>
          <a:p>
            <a:pPr marL="228600" indent="-22860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Move to (2,1) then</a:t>
            </a:r>
          </a:p>
          <a:p>
            <a:pPr marL="228600" indent="-22860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What are the safe moves from (2,1)?</a:t>
            </a:r>
          </a:p>
          <a:p>
            <a:pPr marL="1143000" lvl="2" indent="-22860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in (2,1) ⇒ P in (2,2) or (3,1) or (1,1)</a:t>
            </a:r>
          </a:p>
          <a:p>
            <a:pPr marL="228600" indent="-22860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Move to (1,2) then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086695"/>
              </p:ext>
            </p:extLst>
          </p:nvPr>
        </p:nvGraphicFramePr>
        <p:xfrm>
          <a:off x="1358901" y="948268"/>
          <a:ext cx="8834966" cy="3328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9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6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1,4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       = agent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B     = Breeze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G    = Glitter, 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           Gold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OK = Safe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           square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 P    =  Pit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 S    =  Stench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 V   =  visited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 W  = 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Wumpus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1,4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1,3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1,3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1,2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1,2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1,1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1,1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559430"/>
              </p:ext>
            </p:extLst>
          </p:nvPr>
        </p:nvGraphicFramePr>
        <p:xfrm>
          <a:off x="1363133" y="948267"/>
          <a:ext cx="3344334" cy="3310466"/>
        </p:xfrm>
        <a:graphic>
          <a:graphicData uri="http://schemas.openxmlformats.org/drawingml/2006/table">
            <a:tbl>
              <a:tblPr/>
              <a:tblGrid>
                <a:gridCol w="3344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04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mpd="sng">
                      <a:solidFill>
                        <a:schemeClr val="tx1"/>
                      </a:solidFill>
                      <a:prstDash val="solid"/>
                    </a:lnL>
                    <a:lnR w="57150" cmpd="sng">
                      <a:solidFill>
                        <a:schemeClr val="tx1"/>
                      </a:solidFill>
                      <a:prstDash val="solid"/>
                    </a:lnR>
                    <a:lnT w="57150" cmpd="sng">
                      <a:solidFill>
                        <a:schemeClr val="tx1"/>
                      </a:solidFill>
                      <a:prstDash val="solid"/>
                    </a:lnT>
                    <a:lnB w="571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910931"/>
              </p:ext>
            </p:extLst>
          </p:nvPr>
        </p:nvGraphicFramePr>
        <p:xfrm>
          <a:off x="6785514" y="939800"/>
          <a:ext cx="3386666" cy="3327400"/>
        </p:xfrm>
        <a:graphic>
          <a:graphicData uri="http://schemas.openxmlformats.org/drawingml/2006/table">
            <a:tbl>
              <a:tblPr/>
              <a:tblGrid>
                <a:gridCol w="3386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7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mpd="sng">
                      <a:solidFill>
                        <a:schemeClr val="tx1"/>
                      </a:solidFill>
                      <a:prstDash val="solid"/>
                    </a:lnL>
                    <a:lnR w="57150" cmpd="sng">
                      <a:solidFill>
                        <a:schemeClr val="tx1"/>
                      </a:solidFill>
                      <a:prstDash val="solid"/>
                    </a:lnR>
                    <a:lnT w="57150" cmpd="sng">
                      <a:solidFill>
                        <a:schemeClr val="tx1"/>
                      </a:solidFill>
                      <a:prstDash val="solid"/>
                    </a:lnT>
                    <a:lnB w="571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910667" y="1049867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86467" y="3530600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57879" y="3899932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53745" y="3837000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60525" y="3058067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24145" y="3889865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79279" y="3889865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824145" y="3058067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213600" y="3642266"/>
            <a:ext cx="316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136455" y="3888264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136455" y="3441131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030565" y="2883468"/>
            <a:ext cx="410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801032" y="3810463"/>
            <a:ext cx="410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804777" y="4030131"/>
            <a:ext cx="436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(a)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9503777" y="4367197"/>
            <a:ext cx="447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(b)</a:t>
            </a:r>
          </a:p>
        </p:txBody>
      </p:sp>
      <p:pic>
        <p:nvPicPr>
          <p:cNvPr id="24" name="Picture 23" descr="wumpus-world">
            <a:extLst>
              <a:ext uri="{FF2B5EF4-FFF2-40B4-BE49-F238E27FC236}">
                <a16:creationId xmlns:a16="http://schemas.microsoft.com/office/drawing/2014/main" id="{57463710-26DA-4EE7-90DD-A5317C81D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671" y="4389980"/>
            <a:ext cx="2468368" cy="24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01016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7386" y="237628"/>
            <a:ext cx="47239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Exploring a </a:t>
            </a:r>
            <a:r>
              <a:rPr lang="en-US" sz="3200" dirty="0" err="1"/>
              <a:t>Wumpus</a:t>
            </a:r>
            <a:r>
              <a:rPr lang="en-US" sz="3200" dirty="0"/>
              <a:t> World</a:t>
            </a:r>
          </a:p>
        </p:txBody>
      </p:sp>
      <p:sp>
        <p:nvSpPr>
          <p:cNvPr id="3" name="Rectangle 2"/>
          <p:cNvSpPr/>
          <p:nvPr/>
        </p:nvSpPr>
        <p:spPr>
          <a:xfrm>
            <a:off x="1452034" y="4447739"/>
            <a:ext cx="75268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in (1,2) ⇒ W in (1,1) or (2,2) or (1,3)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Survived in (1,1) and no S in (2,1) ⇒ W in (1,3)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B in (1,2) ⇒ P in (3,1)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   Move to (2,2), then to (2,3)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   G in (2,3)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   Grab G and come home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585260"/>
              </p:ext>
            </p:extLst>
          </p:nvPr>
        </p:nvGraphicFramePr>
        <p:xfrm>
          <a:off x="1358901" y="948268"/>
          <a:ext cx="8834966" cy="3328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9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6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1,4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       = agent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B     = Breeze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G    = Glitter, 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           Gold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OK = Safe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           square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 P    =  Pit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 S    =  Stench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 V   =  visited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 W  = 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Wumpus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1,4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1,3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1,3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1,2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1,2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1,1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1,1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865514"/>
              </p:ext>
            </p:extLst>
          </p:nvPr>
        </p:nvGraphicFramePr>
        <p:xfrm>
          <a:off x="1363133" y="948267"/>
          <a:ext cx="3344334" cy="3310466"/>
        </p:xfrm>
        <a:graphic>
          <a:graphicData uri="http://schemas.openxmlformats.org/drawingml/2006/table">
            <a:tbl>
              <a:tblPr/>
              <a:tblGrid>
                <a:gridCol w="3344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04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mpd="sng">
                      <a:solidFill>
                        <a:schemeClr val="tx1"/>
                      </a:solidFill>
                      <a:prstDash val="solid"/>
                    </a:lnL>
                    <a:lnR w="57150" cmpd="sng">
                      <a:solidFill>
                        <a:schemeClr val="tx1"/>
                      </a:solidFill>
                      <a:prstDash val="solid"/>
                    </a:lnR>
                    <a:lnT w="57150" cmpd="sng">
                      <a:solidFill>
                        <a:schemeClr val="tx1"/>
                      </a:solidFill>
                      <a:prstDash val="solid"/>
                    </a:lnT>
                    <a:lnB w="571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066106"/>
              </p:ext>
            </p:extLst>
          </p:nvPr>
        </p:nvGraphicFramePr>
        <p:xfrm>
          <a:off x="6790267" y="956733"/>
          <a:ext cx="3386666" cy="3327400"/>
        </p:xfrm>
        <a:graphic>
          <a:graphicData uri="http://schemas.openxmlformats.org/drawingml/2006/table">
            <a:tbl>
              <a:tblPr/>
              <a:tblGrid>
                <a:gridCol w="3386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7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mpd="sng">
                      <a:solidFill>
                        <a:schemeClr val="tx1"/>
                      </a:solidFill>
                      <a:prstDash val="solid"/>
                    </a:lnL>
                    <a:lnR w="57150" cmpd="sng">
                      <a:solidFill>
                        <a:schemeClr val="tx1"/>
                      </a:solidFill>
                      <a:prstDash val="solid"/>
                    </a:lnR>
                    <a:lnT w="57150" cmpd="sng">
                      <a:solidFill>
                        <a:schemeClr val="tx1"/>
                      </a:solidFill>
                      <a:prstDash val="solid"/>
                    </a:lnT>
                    <a:lnB w="571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910667" y="1049867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65301" y="2616201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1693" y="3899932"/>
            <a:ext cx="5079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02943" y="3837000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60525" y="3058067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24145" y="3889865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79279" y="3889865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824145" y="3058067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213600" y="3642266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119521" y="3422579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136431" y="1832464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801032" y="3810463"/>
            <a:ext cx="378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P!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804777" y="4030131"/>
            <a:ext cx="436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(a)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9503777" y="4367197"/>
            <a:ext cx="447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(b)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984031" y="3625796"/>
            <a:ext cx="30480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49233" y="3024665"/>
            <a:ext cx="21666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67066" y="3654863"/>
            <a:ext cx="30480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06121" y="3662399"/>
            <a:ext cx="30480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340032" y="3810463"/>
            <a:ext cx="378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P!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703290" y="3470197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305368" y="3066533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693236" y="2083263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W!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993026" y="2083263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W!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52613" y="2657400"/>
            <a:ext cx="28122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202323" y="2873401"/>
            <a:ext cx="30480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136431" y="2821466"/>
            <a:ext cx="30480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755467" y="3031698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700411" y="2208829"/>
            <a:ext cx="590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 G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173877" y="2221468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851527" y="2024163"/>
            <a:ext cx="410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P?</a:t>
            </a:r>
          </a:p>
        </p:txBody>
      </p:sp>
      <p:sp>
        <p:nvSpPr>
          <p:cNvPr id="45" name="Rectangle 44"/>
          <p:cNvSpPr/>
          <p:nvPr/>
        </p:nvSpPr>
        <p:spPr>
          <a:xfrm>
            <a:off x="8035465" y="1234533"/>
            <a:ext cx="410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P?</a:t>
            </a:r>
          </a:p>
        </p:txBody>
      </p:sp>
      <p:sp>
        <p:nvSpPr>
          <p:cNvPr id="4" name="Left Brace 3"/>
          <p:cNvSpPr/>
          <p:nvPr/>
        </p:nvSpPr>
        <p:spPr>
          <a:xfrm>
            <a:off x="1751436" y="4602661"/>
            <a:ext cx="140448" cy="93453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39" descr="wumpus-world">
            <a:extLst>
              <a:ext uri="{FF2B5EF4-FFF2-40B4-BE49-F238E27FC236}">
                <a16:creationId xmlns:a16="http://schemas.microsoft.com/office/drawing/2014/main" id="{57463710-26DA-4EE7-90DD-A5317C81D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211" y="4366559"/>
            <a:ext cx="2468368" cy="24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9868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1" y="312548"/>
            <a:ext cx="86679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Exploring a </a:t>
            </a:r>
            <a:r>
              <a:rPr lang="en-US" sz="3200" dirty="0" err="1"/>
              <a:t>Wumpus</a:t>
            </a:r>
            <a:r>
              <a:rPr lang="en-US" sz="3200" dirty="0"/>
              <a:t> World – Other Considerations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1219201" y="4975937"/>
            <a:ext cx="82845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Breeze in (1,2) and (2,1) = ⇒ no safe actions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Assuming pits uniformly distributed, (2,2) has pit w/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0.86,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vs. 0.31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035747"/>
              </p:ext>
            </p:extLst>
          </p:nvPr>
        </p:nvGraphicFramePr>
        <p:xfrm>
          <a:off x="1358901" y="1409245"/>
          <a:ext cx="8834966" cy="3328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9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6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1,4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       = agent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B     = Breeze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G    = Glitter, 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           Gold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OK = Safe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           square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 P    =  Pit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 S    =  Stench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 V   =  visited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 W  = 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Wumpus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1,4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1,3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1,3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1,2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1,2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1,1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1,1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218069"/>
              </p:ext>
            </p:extLst>
          </p:nvPr>
        </p:nvGraphicFramePr>
        <p:xfrm>
          <a:off x="1369342" y="1409245"/>
          <a:ext cx="3344334" cy="3310466"/>
        </p:xfrm>
        <a:graphic>
          <a:graphicData uri="http://schemas.openxmlformats.org/drawingml/2006/table">
            <a:tbl>
              <a:tblPr/>
              <a:tblGrid>
                <a:gridCol w="3344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04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mpd="sng">
                      <a:solidFill>
                        <a:schemeClr val="tx1"/>
                      </a:solidFill>
                      <a:prstDash val="solid"/>
                    </a:lnL>
                    <a:lnR w="57150" cmpd="sng">
                      <a:solidFill>
                        <a:schemeClr val="tx1"/>
                      </a:solidFill>
                      <a:prstDash val="solid"/>
                    </a:lnR>
                    <a:lnT w="57150" cmpd="sng">
                      <a:solidFill>
                        <a:schemeClr val="tx1"/>
                      </a:solidFill>
                      <a:prstDash val="solid"/>
                    </a:lnT>
                    <a:lnB w="571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335801"/>
              </p:ext>
            </p:extLst>
          </p:nvPr>
        </p:nvGraphicFramePr>
        <p:xfrm>
          <a:off x="6808793" y="1402841"/>
          <a:ext cx="3386666" cy="3327400"/>
        </p:xfrm>
        <a:graphic>
          <a:graphicData uri="http://schemas.openxmlformats.org/drawingml/2006/table">
            <a:tbl>
              <a:tblPr/>
              <a:tblGrid>
                <a:gridCol w="3386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7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mpd="sng">
                      <a:solidFill>
                        <a:schemeClr val="tx1"/>
                      </a:solidFill>
                      <a:prstDash val="solid"/>
                    </a:lnL>
                    <a:lnR w="57150" cmpd="sng">
                      <a:solidFill>
                        <a:schemeClr val="tx1"/>
                      </a:solidFill>
                      <a:prstDash val="solid"/>
                    </a:lnR>
                    <a:lnT w="57150" cmpd="sng">
                      <a:solidFill>
                        <a:schemeClr val="tx1"/>
                      </a:solidFill>
                      <a:prstDash val="solid"/>
                    </a:lnT>
                    <a:lnB w="571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936315" y="1402841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08800" y="4309435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57879" y="4360909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53745" y="4297977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60525" y="3519044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13600" y="4113101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70776" y="4113775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213600" y="3341244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OK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146332" y="393711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136455" y="4297977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030565" y="3344445"/>
            <a:ext cx="410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801032" y="4271440"/>
            <a:ext cx="410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804777" y="4491108"/>
            <a:ext cx="436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(a)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281354" y="4456106"/>
            <a:ext cx="447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(b)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908800" y="3519044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361076" y="3081977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200515" y="2463912"/>
            <a:ext cx="410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P?</a:t>
            </a:r>
          </a:p>
        </p:txBody>
      </p:sp>
      <p:cxnSp>
        <p:nvCxnSpPr>
          <p:cNvPr id="19" name="Straight Arrow Connector 18"/>
          <p:cNvCxnSpPr>
            <a:endCxn id="18" idx="1"/>
          </p:cNvCxnSpPr>
          <p:nvPr/>
        </p:nvCxnSpPr>
        <p:spPr>
          <a:xfrm flipV="1">
            <a:off x="7213600" y="4482643"/>
            <a:ext cx="922855" cy="846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991659" y="3888376"/>
            <a:ext cx="0" cy="41785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107710" y="3905308"/>
            <a:ext cx="0" cy="4009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515926" y="2772377"/>
            <a:ext cx="612026" cy="6789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301182" y="3627510"/>
            <a:ext cx="612026" cy="6789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765301" y="3991577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6755560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71445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915812" y="789576"/>
                <a:ext cx="9141176" cy="58939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 (artificial) 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agent </a:t>
                </a:r>
                <a:r>
                  <a:rPr 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represents knowledge 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 a </a:t>
                </a:r>
                <a:r>
                  <a:rPr 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collection of sentences 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some formal </a:t>
                </a:r>
                <a:r>
                  <a:rPr 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knowledge representation language</a:t>
                </a:r>
                <a:r>
                  <a:rPr lang="en-US" sz="2400" dirty="0">
                    <a:solidFill>
                      <a:srgbClr val="4B21FD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knowledge representation language is defined by its</a:t>
                </a:r>
              </a:p>
              <a:p>
                <a:pPr marL="800100" lvl="1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Syntax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describes all the possible symbol configurations that constitute a sentence,</a:t>
                </a:r>
              </a:p>
              <a:p>
                <a:pPr marL="800100" lvl="1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Semantics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maps each sentence of the language to a statement about the world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Ex: </a:t>
                </a:r>
                <a:r>
                  <a:rPr lang="en-US" sz="2400" dirty="0">
                    <a:solidFill>
                      <a:srgbClr val="4B21FD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language of Arithmetic</a:t>
                </a:r>
              </a:p>
              <a:p>
                <a:pPr marL="804863" indent="-347663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Syntax: x + y &gt; 3 is a sentence; x + &gt; y is not</a:t>
                </a:r>
              </a:p>
              <a:p>
                <a:pPr marL="804863" indent="-347663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Semantics: x + y &gt; 3 is “true”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iff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the number x + y is greater than the number three</a:t>
                </a:r>
              </a:p>
              <a:p>
                <a:pPr marL="1262063" lvl="1" indent="-347663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semantics of x + y &gt; 3 is either the fact “true” or the fact “false”</a:t>
                </a:r>
              </a:p>
              <a:p>
                <a:pPr marL="1262063" lvl="1" indent="-347663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+ y &gt; 3 is “false” in a world where x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-4, y = 7</a:t>
                </a:r>
              </a:p>
              <a:p>
                <a:pPr marL="1262063" lvl="1" indent="-347663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+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&gt; 3 is “true” in a world where x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/>
                        <a:cs typeface="Times New Roman" panose="02020603050405020304" pitchFamily="18" charset="0"/>
                      </a:rPr>
                      <m:t>&gt;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-4, y = 7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812" y="789576"/>
                <a:ext cx="9141176" cy="5893921"/>
              </a:xfrm>
              <a:prstGeom prst="rect">
                <a:avLst/>
              </a:prstGeom>
              <a:blipFill>
                <a:blip r:embed="rId2"/>
                <a:stretch>
                  <a:fillRect l="-1000" t="-828" r="-600" b="-1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915812" y="204801"/>
            <a:ext cx="46621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Knowledge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26984704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25261" y="695168"/>
            <a:ext cx="71924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Knowledge Representation and Reasoning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1278160" y="2120949"/>
            <a:ext cx="81907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indent="-46196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is: </a:t>
            </a:r>
          </a:p>
          <a:p>
            <a:pPr marL="919163" lvl="1" indent="-46196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B21FD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At the semantical level,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deriving new facts from previous facts</a:t>
            </a:r>
          </a:p>
          <a:p>
            <a:pPr marL="919163" lvl="1" indent="-46196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B21FD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At the syntactical level,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producing new sentences from previous sentences</a:t>
            </a:r>
          </a:p>
          <a:p>
            <a:pPr marL="461963" indent="-46196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production of sentences from previous ones should not be arbitrary. 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entailed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sentences should be derivable</a:t>
            </a:r>
          </a:p>
        </p:txBody>
      </p:sp>
    </p:spTree>
    <p:extLst>
      <p:ext uri="{BB962C8B-B14F-4D97-AF65-F5344CB8AC3E}">
        <p14:creationId xmlns:p14="http://schemas.microsoft.com/office/powerpoint/2010/main" val="4054796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9F7F38-AEF0-4A97-B9E5-72EBD77E99D4}"/>
              </a:ext>
            </a:extLst>
          </p:cNvPr>
          <p:cNvSpPr/>
          <p:nvPr/>
        </p:nvSpPr>
        <p:spPr>
          <a:xfrm>
            <a:off x="1540527" y="1056756"/>
            <a:ext cx="2677977" cy="5079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701" dirty="0"/>
              <a:t>Reasoning Agents</a:t>
            </a:r>
            <a:endParaRPr lang="en-US" sz="2400" dirty="0"/>
          </a:p>
        </p:txBody>
      </p:sp>
      <p:pic>
        <p:nvPicPr>
          <p:cNvPr id="3" name="Picture 5" descr="goal-based-agent">
            <a:extLst>
              <a:ext uri="{FF2B5EF4-FFF2-40B4-BE49-F238E27FC236}">
                <a16:creationId xmlns:a16="http://schemas.microsoft.com/office/drawing/2014/main" id="{FEC09285-36F5-4657-9907-ED7565697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1568" y="1863165"/>
            <a:ext cx="5833441" cy="393807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C2DC29A0-7732-4FED-AB69-ECEC282921B6}"/>
              </a:ext>
            </a:extLst>
          </p:cNvPr>
          <p:cNvSpPr txBox="1">
            <a:spLocks noChangeArrowheads="1"/>
          </p:cNvSpPr>
          <p:nvPr/>
        </p:nvSpPr>
        <p:spPr>
          <a:xfrm>
            <a:off x="7068835" y="1426350"/>
            <a:ext cx="2979054" cy="4534747"/>
          </a:xfrm>
          <a:prstGeom prst="rect">
            <a:avLst/>
          </a:prstGeom>
        </p:spPr>
        <p:txBody>
          <a:bodyPr vert="horz" lIns="68581" tIns="34291" rIns="68581" bIns="34291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Recall the model-based, Goal-based agent.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Keeps track of the world </a:t>
            </a:r>
            <a:r>
              <a:rPr lang="en-US" alt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 set of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be achieved,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Chooses an </a:t>
            </a:r>
            <a:r>
              <a:rPr lang="en-US" alt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will (eventually) lead to reaching its goals</a:t>
            </a:r>
            <a:r>
              <a:rPr lang="en-US" alt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15707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989966" y="475734"/>
                <a:ext cx="836504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/>
                  <a:t>Entailment: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4B21FD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r>
                  <a:rPr lang="en-US" sz="2800" dirty="0"/>
                  <a:t> is an entailed sentence of sentences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dirty="0">
                        <a:solidFill>
                          <a:srgbClr val="4B21FD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τ</m:t>
                    </m:r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966" y="475734"/>
                <a:ext cx="8365047" cy="646331"/>
              </a:xfrm>
              <a:prstGeom prst="rect">
                <a:avLst/>
              </a:prstGeom>
              <a:blipFill>
                <a:blip r:embed="rId2"/>
                <a:stretch>
                  <a:fillRect l="-2185" t="-14151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142999" y="1488069"/>
                <a:ext cx="8695267" cy="71096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Informally,</a:t>
                </a:r>
              </a:p>
              <a:p>
                <a:r>
                  <a:rPr 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sentence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4B21FD"/>
                        </a:solidFill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r>
                  <a:rPr 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entailed </a:t>
                </a:r>
                <a:r>
                  <a:rPr 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by a set of sentences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dirty="0" smtClean="0">
                        <a:solidFill>
                          <a:srgbClr val="4B21FD"/>
                        </a:solidFill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τ</m:t>
                    </m:r>
                    <m:r>
                      <a:rPr lang="en-US" sz="2400" b="0" i="1" dirty="0" smtClean="0">
                        <a:solidFill>
                          <a:srgbClr val="4B21FD"/>
                        </a:solidFill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en-US" sz="2400" dirty="0" err="1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iff</a:t>
                </a:r>
                <a:endParaRPr lang="en-US" sz="2400" dirty="0">
                  <a:highlight>
                    <a:srgbClr val="FFFF00"/>
                  </a:highligh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fact denoted by </a:t>
                </a:r>
                <a14:m>
                  <m:oMath xmlns:m="http://schemas.openxmlformats.org/officeDocument/2006/math">
                    <m:r>
                      <a:rPr lang="en-US" sz="2400" i="1" dirty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follows logically from the facts denoted by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dirty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τ</m:t>
                    </m:r>
                    <m:r>
                      <a:rPr lang="en-US" sz="24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400" b="0" i="1" dirty="0">
                  <a:latin typeface="Cambria Math"/>
                  <a:ea typeface="Cambria Math"/>
                  <a:cs typeface="Times New Roman" panose="02020603050405020304" pitchFamily="18" charset="0"/>
                </a:endParaRPr>
              </a:p>
              <a:p>
                <a:endParaRPr lang="en-US" sz="2400" i="1" dirty="0">
                  <a:latin typeface="Cambria Math"/>
                  <a:ea typeface="Cambria Math"/>
                  <a:cs typeface="Times New Roman" panose="02020603050405020304" pitchFamily="18" charset="0"/>
                </a:endParaRPr>
              </a:p>
              <a:p>
                <a:r>
                  <a:rPr lang="en-US" sz="2400" i="1" dirty="0">
                    <a:latin typeface="Cambria Math"/>
                    <a:ea typeface="Cambria Math"/>
                    <a:cs typeface="Times New Roman" panose="02020603050405020304" pitchFamily="18" charset="0"/>
                  </a:rPr>
                  <a:t>				 	  Sentences						Sentence</a:t>
                </a:r>
              </a:p>
              <a:p>
                <a:r>
                  <a:rPr lang="en-US" sz="2400" i="1" dirty="0">
                    <a:latin typeface="Cambria Math"/>
                    <a:ea typeface="Cambria Math"/>
                    <a:cs typeface="Times New Roman" panose="02020603050405020304" pitchFamily="18" charset="0"/>
                  </a:rPr>
                  <a:t>									Entails</a:t>
                </a:r>
              </a:p>
              <a:p>
                <a:endParaRPr lang="en-US" sz="2400" i="1" dirty="0">
                  <a:latin typeface="Cambria Math"/>
                  <a:ea typeface="Cambria Math"/>
                  <a:cs typeface="Times New Roman" panose="02020603050405020304" pitchFamily="18" charset="0"/>
                </a:endParaRPr>
              </a:p>
              <a:p>
                <a:endParaRPr lang="en-US" sz="2400" i="1" dirty="0">
                  <a:latin typeface="Cambria Math"/>
                  <a:ea typeface="Cambria Math"/>
                  <a:cs typeface="Times New Roman" panose="02020603050405020304" pitchFamily="18" charset="0"/>
                </a:endParaRPr>
              </a:p>
              <a:p>
                <a:r>
                  <a:rPr lang="en-US" sz="2400" i="1" dirty="0">
                    <a:latin typeface="Cambria Math"/>
                    <a:ea typeface="Cambria Math"/>
                    <a:cs typeface="Times New Roman" panose="02020603050405020304" pitchFamily="18" charset="0"/>
                  </a:rPr>
                  <a:t>   Representation</a:t>
                </a:r>
              </a:p>
              <a:p>
                <a:r>
                  <a:rPr lang="en-US" sz="2400" i="1" dirty="0">
                    <a:latin typeface="Cambria Math"/>
                    <a:ea typeface="Cambria Math"/>
                    <a:cs typeface="Times New Roman" panose="02020603050405020304" pitchFamily="18" charset="0"/>
                  </a:rPr>
                  <a:t>	</a:t>
                </a:r>
              </a:p>
              <a:p>
                <a:r>
                  <a:rPr lang="en-US" sz="2400" i="1" dirty="0">
                    <a:latin typeface="Cambria Math"/>
                    <a:ea typeface="Cambria Math"/>
                    <a:cs typeface="Times New Roman" panose="02020603050405020304" pitchFamily="18" charset="0"/>
                  </a:rPr>
                  <a:t>	World</a:t>
                </a:r>
              </a:p>
              <a:p>
                <a:r>
                  <a:rPr lang="en-US" sz="2400" i="1" dirty="0">
                    <a:latin typeface="Cambria Math"/>
                    <a:ea typeface="Cambria Math"/>
                    <a:cs typeface="Times New Roman" panose="02020603050405020304" pitchFamily="18" charset="0"/>
                  </a:rPr>
                  <a:t>									Follows</a:t>
                </a:r>
              </a:p>
              <a:p>
                <a:r>
                  <a:rPr lang="en-US" sz="2400" i="1" dirty="0">
                    <a:latin typeface="Cambria Math"/>
                    <a:ea typeface="Cambria Math"/>
                    <a:cs typeface="Times New Roman" panose="02020603050405020304" pitchFamily="18" charset="0"/>
                  </a:rPr>
                  <a:t>						Facts							Fact</a:t>
                </a:r>
              </a:p>
              <a:p>
                <a:endParaRPr lang="en-US" sz="2400" i="1" dirty="0">
                  <a:latin typeface="Cambria Math"/>
                  <a:ea typeface="Cambria Math"/>
                  <a:cs typeface="Times New Roman" panose="02020603050405020304" pitchFamily="18" charset="0"/>
                </a:endParaRPr>
              </a:p>
              <a:p>
                <a:endParaRPr lang="en-US" sz="2400" i="1" dirty="0">
                  <a:latin typeface="Cambria Math"/>
                  <a:ea typeface="Cambria Math"/>
                  <a:cs typeface="Times New Roman" panose="02020603050405020304" pitchFamily="18" charset="0"/>
                </a:endParaRPr>
              </a:p>
              <a:p>
                <a:endParaRPr lang="en-US" sz="2400" i="1" dirty="0">
                  <a:latin typeface="Cambria Math"/>
                  <a:ea typeface="Cambria Math"/>
                  <a:cs typeface="Times New Roman" panose="02020603050405020304" pitchFamily="18" charset="0"/>
                </a:endParaRPr>
              </a:p>
              <a:p>
                <a:endParaRPr lang="en-US" sz="2400" i="1" dirty="0">
                  <a:latin typeface="Cambria Math"/>
                  <a:ea typeface="Cambria Math"/>
                  <a:cs typeface="Times New Roman" panose="02020603050405020304" pitchFamily="18" charset="0"/>
                </a:endParaRPr>
              </a:p>
              <a:p>
                <a:endParaRPr lang="en-US" sz="2400" i="1" dirty="0">
                  <a:latin typeface="Cambria Math"/>
                  <a:ea typeface="Cambria Math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2999" y="1488069"/>
                <a:ext cx="8695267" cy="7109639"/>
              </a:xfrm>
              <a:prstGeom prst="rect">
                <a:avLst/>
              </a:prstGeom>
              <a:blipFill>
                <a:blip r:embed="rId3"/>
                <a:stretch>
                  <a:fillRect l="-1051" t="-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 rot="16200000">
            <a:off x="6963474" y="4479666"/>
            <a:ext cx="2677656" cy="27860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Semant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I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cs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2699724" y="4480248"/>
            <a:ext cx="2677656" cy="2689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Semant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I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cs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989966" y="4775200"/>
            <a:ext cx="8670501" cy="11853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198533" y="3200399"/>
            <a:ext cx="2167467" cy="25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cxnSpLocks/>
          </p:cNvCxnSpPr>
          <p:nvPr/>
        </p:nvCxnSpPr>
        <p:spPr>
          <a:xfrm>
            <a:off x="4813738" y="6096000"/>
            <a:ext cx="266962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4375520" y="3429000"/>
            <a:ext cx="0" cy="25255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cxnSpLocks/>
          </p:cNvCxnSpPr>
          <p:nvPr/>
        </p:nvCxnSpPr>
        <p:spPr>
          <a:xfrm>
            <a:off x="7887588" y="3429000"/>
            <a:ext cx="0" cy="25245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823113" y="2926090"/>
                <a:ext cx="63975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 i="1" dirty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τ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3113" y="2926090"/>
                <a:ext cx="639753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867372" y="2926090"/>
                <a:ext cx="46859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𝜑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7372" y="2926090"/>
                <a:ext cx="468590" cy="461665"/>
              </a:xfrm>
              <a:prstGeom prst="rect">
                <a:avLst/>
              </a:prstGeom>
              <a:blipFill>
                <a:blip r:embed="rId5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42557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9966" y="475734"/>
            <a:ext cx="22190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Entailment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151467" y="1619872"/>
                <a:ext cx="8483600" cy="37856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Notation: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sz="2400" i="1" dirty="0">
                        <a:highlight>
                          <a:srgbClr val="FFFF00"/>
                        </a:highlight>
                        <a:latin typeface="Cambria Math"/>
                        <a:cs typeface="Times New Roman" panose="02020603050405020304" pitchFamily="18" charset="0"/>
                      </a:rPr>
                      <m:t>⊨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if the set of sentences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entail 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sentence </a:t>
                </a:r>
                <a14:m>
                  <m:oMath xmlns:m="http://schemas.openxmlformats.org/officeDocument/2006/math">
                    <m:r>
                      <a:rPr lang="en-US" sz="2400" i="1" dirty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endParaRPr lang="en-US" sz="2400" dirty="0">
                  <a:highlight>
                    <a:srgbClr val="FFFF00"/>
                  </a:highligh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Intuitive reading of </a:t>
                </a:r>
                <a14:m>
                  <m:oMath xmlns:m="http://schemas.openxmlformats.org/officeDocument/2006/math">
                    <m:r>
                      <a:rPr lang="en-US" sz="2400" i="1" dirty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sz="2400" i="1" dirty="0">
                        <a:highlight>
                          <a:srgbClr val="FFFF00"/>
                        </a:highlight>
                        <a:latin typeface="Cambria Math"/>
                        <a:cs typeface="Times New Roman" panose="02020603050405020304" pitchFamily="18" charset="0"/>
                      </a:rPr>
                      <m:t>⊨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</a:t>
                </a:r>
              </a:p>
              <a:p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   </a:t>
                </a:r>
                <a:r>
                  <a:rPr 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whenever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4B21FD"/>
                        </a:solidFill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is true in the world,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4B21FD"/>
                        </a:solidFill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  <m:r>
                      <a:rPr lang="en-US" sz="2400" i="1" dirty="0">
                        <a:solidFill>
                          <a:srgbClr val="4B21FD"/>
                        </a:solidFill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also true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Examples: Let 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consist of the axioms of arithmetic</a:t>
                </a:r>
              </a:p>
              <a:p>
                <a:pPr lvl="2"/>
                <a:r>
                  <a:rPr lang="es-E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{x = y, y = z}				  </a:t>
                </a:r>
                <a14:m>
                  <m:oMath xmlns:m="http://schemas.openxmlformats.org/officeDocument/2006/math">
                    <m:r>
                      <a:rPr lang="es-ES" sz="2400" i="1" dirty="0" smtClean="0">
                        <a:latin typeface="Cambria Math"/>
                        <a:cs typeface="Times New Roman" panose="02020603050405020304" pitchFamily="18" charset="0"/>
                      </a:rPr>
                      <m:t>⊨</m:t>
                    </m:r>
                  </m:oMath>
                </a14:m>
                <a:r>
                  <a:rPr lang="es-E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= z</a:t>
                </a:r>
              </a:p>
              <a:p>
                <a:pPr lvl="2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∪ {x + y ≥ 0}			  </a:t>
                </a:r>
                <a14:m>
                  <m:oMath xmlns:m="http://schemas.openxmlformats.org/officeDocument/2006/math">
                    <m:r>
                      <a:rPr lang="es-ES" sz="2400" i="1" dirty="0">
                        <a:latin typeface="Cambria Math"/>
                        <a:cs typeface="Times New Roman" panose="02020603050405020304" pitchFamily="18" charset="0"/>
                      </a:rPr>
                      <m:t>⊨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≥ −y</a:t>
                </a:r>
              </a:p>
              <a:p>
                <a:pPr lvl="2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s-E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∪ {x + y = 3, x − y = 1} </a:t>
                </a:r>
                <a14:m>
                  <m:oMath xmlns:m="http://schemas.openxmlformats.org/officeDocument/2006/math">
                    <m:r>
                      <a:rPr lang="es-ES" sz="2400" i="1" dirty="0">
                        <a:latin typeface="Cambria Math"/>
                        <a:cs typeface="Times New Roman" panose="02020603050405020304" pitchFamily="18" charset="0"/>
                      </a:rPr>
                      <m:t>⊨</m:t>
                    </m:r>
                  </m:oMath>
                </a14:m>
                <a:r>
                  <a:rPr lang="es-E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= 2</a:t>
                </a:r>
              </a:p>
              <a:p>
                <a:pPr lvl="2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s-E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∪ {x + y = 3}                  </a:t>
                </a:r>
                <a14:m>
                  <m:oMath xmlns:m="http://schemas.openxmlformats.org/officeDocument/2006/math">
                    <m:r>
                      <a:rPr lang="es-ES" sz="2400" i="1" dirty="0" smtClean="0">
                        <a:latin typeface="Cambria Math"/>
                        <a:cs typeface="Times New Roman" panose="02020603050405020304" pitchFamily="18" charset="0"/>
                      </a:rPr>
                      <m:t>⊭</m:t>
                    </m:r>
                  </m:oMath>
                </a14:m>
                <a:r>
                  <a:rPr lang="es-E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= 2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467" y="1619872"/>
                <a:ext cx="8483600" cy="3785652"/>
              </a:xfrm>
              <a:prstGeom prst="rect">
                <a:avLst/>
              </a:prstGeom>
              <a:blipFill>
                <a:blip r:embed="rId2"/>
                <a:stretch>
                  <a:fillRect l="-1149" t="-1288" b="-2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08381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9110133" y="702733"/>
            <a:ext cx="254000" cy="96166"/>
          </a:xfrm>
          <a:prstGeom prst="cloudCallout">
            <a:avLst>
              <a:gd name="adj1" fmla="val -40833"/>
              <a:gd name="adj2" fmla="val 1769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480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9966" y="475734"/>
            <a:ext cx="22190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Entailment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151467" y="1619872"/>
                <a:ext cx="8483600" cy="48197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altLang="en-US" sz="2400" i="1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Entailment</a:t>
                </a:r>
                <a:r>
                  <a:rPr lang="en-US" alt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means that </a:t>
                </a:r>
                <a:r>
                  <a:rPr lang="en-US" alt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one thing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  <m:r>
                      <a:rPr lang="en-US" sz="2400" i="1" dirty="0" smtClean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follows from another thing </a:t>
                </a:r>
                <a:r>
                  <a:rPr lang="en-US" alt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KB:
</a:t>
                </a:r>
              </a:p>
              <a:p>
                <a:pPr algn="ctr">
                  <a:lnSpc>
                    <a:spcPct val="80000"/>
                  </a:lnSpc>
                  <a:buFontTx/>
                  <a:buNone/>
                </a:pPr>
                <a:r>
                  <a:rPr lang="en-US" alt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KB </a:t>
                </a:r>
                <a14:m>
                  <m:oMath xmlns:m="http://schemas.openxmlformats.org/officeDocument/2006/math">
                    <m:r>
                      <a:rPr lang="es-ES" sz="2400" i="1" dirty="0">
                        <a:highlight>
                          <a:srgbClr val="FFFF00"/>
                        </a:highlight>
                        <a:latin typeface="Cambria Math"/>
                        <a:cs typeface="Times New Roman" panose="02020603050405020304" pitchFamily="18" charset="0"/>
                      </a:rPr>
                      <m:t>⊨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
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Knowledge base </a:t>
                </a:r>
                <a:r>
                  <a:rPr lang="en-US" altLang="en-US" sz="2400" i="1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KB</a:t>
                </a:r>
                <a:r>
                  <a:rPr lang="en-US" alt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entails sentence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r>
                  <a:rPr lang="en-US" alt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if and only if </a:t>
                </a:r>
                <a14:m>
                  <m:oMath xmlns:m="http://schemas.openxmlformats.org/officeDocument/2006/math">
                    <m:r>
                      <a:rPr lang="en-US" sz="2400" i="1" dirty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r>
                  <a:rPr lang="en-US" alt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true in all worlds where </a:t>
                </a:r>
                <a:r>
                  <a:rPr lang="en-US" altLang="en-US" sz="2400" i="1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KB</a:t>
                </a:r>
                <a:r>
                  <a:rPr lang="en-US" alt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true</a:t>
                </a:r>
              </a:p>
              <a:p>
                <a:pPr marL="0" lvl="4">
                  <a:lnSpc>
                    <a:spcPct val="80000"/>
                  </a:lnSpc>
                  <a:tabLst>
                    <a:tab pos="1652588" algn="l"/>
                  </a:tabLst>
                </a:pP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4">
                  <a:lnSpc>
                    <a:spcPct val="80000"/>
                  </a:lnSpc>
                  <a:tabLst>
                    <a:tab pos="1652588" algn="l"/>
                  </a:tabLst>
                </a:pP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example:</a:t>
                </a:r>
              </a:p>
              <a:p>
                <a:pPr marL="0" lvl="4">
                  <a:lnSpc>
                    <a:spcPct val="80000"/>
                  </a:lnSpc>
                  <a:tabLst>
                    <a:tab pos="1652588" algn="l"/>
                  </a:tabLst>
                </a:pP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00100" lvl="1" indent="-342900">
                  <a:lnSpc>
                    <a:spcPct val="80000"/>
                  </a:lnSpc>
                  <a:buFont typeface="Arial" panose="020B0604020202020204" pitchFamily="34" charset="0"/>
                  <a:buChar char="•"/>
                </a:pP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KB containing “the Giants won” and “the Reds won” entails “Either the Giants won or the Reds won”</a:t>
                </a:r>
              </a:p>
              <a:p>
                <a:pPr marL="800100" lvl="1" indent="-342900">
                  <a:lnSpc>
                    <a:spcPct val="80000"/>
                  </a:lnSpc>
                  <a:buFont typeface="Arial" panose="020B0604020202020204" pitchFamily="34" charset="0"/>
                  <a:buChar char="•"/>
                </a:pP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00100" lvl="1" indent="-342900">
                  <a:lnSpc>
                    <a:spcPct val="80000"/>
                  </a:lnSpc>
                  <a:buFont typeface="Arial" panose="020B0604020202020204" pitchFamily="34" charset="0"/>
                  <a:buChar char="•"/>
                </a:pP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+ y = 4 entails  4 = x + y</a:t>
                </a:r>
              </a:p>
              <a:p>
                <a:pPr marL="800100" lvl="1" indent="-342900">
                  <a:lnSpc>
                    <a:spcPct val="80000"/>
                  </a:lnSpc>
                  <a:buFont typeface="Arial" panose="020B0604020202020204" pitchFamily="34" charset="0"/>
                  <a:buChar char="•"/>
                </a:pP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00100" lvl="1" indent="-342900">
                  <a:lnSpc>
                    <a:spcPct val="80000"/>
                  </a:lnSpc>
                  <a:buFont typeface="Arial" panose="020B0604020202020204" pitchFamily="34" charset="0"/>
                  <a:buChar char="•"/>
                </a:pP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Entailment is a relationship between sentences (i.e., </a:t>
                </a:r>
                <a:r>
                  <a:rPr lang="en-US" alt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syntax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that is based on </a:t>
                </a:r>
                <a:r>
                  <a:rPr lang="en-US" alt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semantics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467" y="1619872"/>
                <a:ext cx="8483600" cy="4819781"/>
              </a:xfrm>
              <a:prstGeom prst="rect">
                <a:avLst/>
              </a:prstGeom>
              <a:blipFill>
                <a:blip r:embed="rId2"/>
                <a:stretch>
                  <a:fillRect l="-1149" t="-2532" r="-1221" b="-20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609ECAF2-94B6-9467-05DB-543F00D5D6CC}"/>
              </a:ext>
            </a:extLst>
          </p:cNvPr>
          <p:cNvSpPr txBox="1"/>
          <p:nvPr/>
        </p:nvSpPr>
        <p:spPr>
          <a:xfrm>
            <a:off x="3928533" y="614233"/>
            <a:ext cx="35806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4D5156"/>
                </a:solidFill>
                <a:effectLst/>
                <a:latin typeface="Roboto" panose="02000000000000000000" pitchFamily="2" charset="0"/>
              </a:rPr>
              <a:t>Phi (</a:t>
            </a:r>
            <a:r>
              <a:rPr lang="en-US" b="1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uppercase Φ, lowercase φ</a:t>
            </a:r>
            <a:r>
              <a:rPr lang="en-US" b="0" i="0" dirty="0">
                <a:solidFill>
                  <a:srgbClr val="4D5156"/>
                </a:solidFill>
                <a:effectLst/>
                <a:latin typeface="Roboto" panose="02000000000000000000" pitchFamily="2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1441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9966" y="475734"/>
            <a:ext cx="22190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Entailment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151467" y="1619872"/>
            <a:ext cx="550333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 after detecting nothing in [1,1], moving right, breeze in [2,1]</a:t>
            </a:r>
          </a:p>
          <a:p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possible models for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KB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assuming only pits</a:t>
            </a:r>
          </a:p>
          <a:p>
            <a:pPr>
              <a:buFontTx/>
              <a:buNone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Boolean choices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possible models</a:t>
            </a:r>
          </a:p>
          <a:p>
            <a:pPr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>
              <a:buFontTx/>
              <a:buNone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{true, false}</a:t>
            </a:r>
            <a:r>
              <a:rPr lang="en-US" alt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9110133" y="702733"/>
            <a:ext cx="254000" cy="96166"/>
          </a:xfrm>
          <a:prstGeom prst="cloudCallout">
            <a:avLst>
              <a:gd name="adj1" fmla="val -40833"/>
              <a:gd name="adj2" fmla="val 1769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697861"/>
              </p:ext>
            </p:extLst>
          </p:nvPr>
        </p:nvGraphicFramePr>
        <p:xfrm>
          <a:off x="6942668" y="1989667"/>
          <a:ext cx="2751664" cy="2658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7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7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7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7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463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633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4633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4633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94600" y="3987800"/>
            <a:ext cx="313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37401" y="4112862"/>
            <a:ext cx="3132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07867" y="4112862"/>
            <a:ext cx="3132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cxnSp>
        <p:nvCxnSpPr>
          <p:cNvPr id="10" name="Straight Arrow Connector 9"/>
          <p:cNvCxnSpPr>
            <a:stCxn id="7" idx="3"/>
            <a:endCxn id="8" idx="1"/>
          </p:cNvCxnSpPr>
          <p:nvPr/>
        </p:nvCxnSpPr>
        <p:spPr>
          <a:xfrm>
            <a:off x="7450668" y="4297528"/>
            <a:ext cx="457199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403165" y="4035918"/>
            <a:ext cx="313267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59084" y="3355678"/>
            <a:ext cx="313267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02034" y="3355678"/>
            <a:ext cx="313267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427327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6012" y="518067"/>
            <a:ext cx="15808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dirty="0"/>
              <a:t>Models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066799" y="1549707"/>
                <a:ext cx="8805334" cy="393338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Logicians typically think in terms of </a:t>
                </a:r>
                <a:r>
                  <a:rPr lang="en-US" altLang="en-US" sz="2400" dirty="0">
                    <a:solidFill>
                      <a:srgbClr val="4B21FD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models, 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which are formally structured worlds with respect to which truth can be evaluated
</a:t>
                </a:r>
              </a:p>
              <a:p>
                <a:pPr>
                  <a:lnSpc>
                    <a:spcPct val="80000"/>
                  </a:lnSpc>
                </a:pP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80000"/>
                  </a:lnSpc>
                  <a:buFont typeface="Arial" panose="020B0604020202020204" pitchFamily="34" charset="0"/>
                  <a:buChar char="•"/>
                </a:pP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i="1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a model of </a:t>
                </a:r>
                <a:r>
                  <a:rPr lang="en-US" alt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sentence α if α is true in </a:t>
                </a:r>
                <a:r>
                  <a:rPr lang="en-US" altLang="en-US" sz="2400" i="1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</a:p>
              <a:p>
                <a:pPr>
                  <a:lnSpc>
                    <a:spcPct val="80000"/>
                  </a:lnSpc>
                </a:pP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80000"/>
                  </a:lnSpc>
                  <a:buFont typeface="Arial" panose="020B0604020202020204" pitchFamily="34" charset="0"/>
                  <a:buChar char="•"/>
                </a:pPr>
                <a:r>
                  <a:rPr lang="en-US" altLang="en-US" sz="2400" i="1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M(α) </a:t>
                </a:r>
                <a:r>
                  <a:rPr lang="en-US" alt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the set of all models of α</a:t>
                </a:r>
              </a:p>
              <a:p>
                <a:pPr>
                  <a:lnSpc>
                    <a:spcPct val="80000"/>
                  </a:lnSpc>
                </a:pPr>
                <a:endParaRPr lang="en-US" altLang="en-US" sz="2400" dirty="0">
                  <a:highlight>
                    <a:srgbClr val="FFFF00"/>
                  </a:highligh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80000"/>
                  </a:lnSpc>
                  <a:buFont typeface="Arial" panose="020B0604020202020204" pitchFamily="34" charset="0"/>
                  <a:buChar char="•"/>
                </a:pPr>
                <a:r>
                  <a:rPr lang="en-US" alt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 </a:t>
                </a:r>
                <a:r>
                  <a:rPr lang="en-US" alt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KB </a:t>
                </a:r>
                <a14:m>
                  <m:oMath xmlns:m="http://schemas.openxmlformats.org/officeDocument/2006/math">
                    <m:r>
                      <a:rPr lang="es-ES" sz="2400" i="1" dirty="0">
                        <a:solidFill>
                          <a:srgbClr val="4B21FD"/>
                        </a:solidFill>
                        <a:highlight>
                          <a:srgbClr val="FFFF00"/>
                        </a:highlight>
                        <a:latin typeface="Cambria Math"/>
                        <a:cs typeface="Times New Roman" panose="02020603050405020304" pitchFamily="18" charset="0"/>
                      </a:rPr>
                      <m:t>⊨</m:t>
                    </m:r>
                  </m:oMath>
                </a14:m>
                <a:r>
                  <a:rPr lang="en-US" alt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α </a:t>
                </a:r>
                <a:r>
                  <a:rPr lang="en-US" altLang="en-US" sz="2400" dirty="0" err="1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iff</a:t>
                </a:r>
                <a:r>
                  <a:rPr lang="en-US" alt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i="1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M(KB) </a:t>
                </a:r>
                <a:r>
                  <a:rPr lang="en-US" alt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 </a:t>
                </a:r>
                <a:r>
                  <a:rPr lang="en-US" altLang="en-US" sz="2400" i="1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M(</a:t>
                </a:r>
                <a:r>
                  <a:rPr lang="en-US" alt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α)</a:t>
                </a:r>
              </a:p>
              <a:p>
                <a:pPr marL="342900" indent="-342900">
                  <a:lnSpc>
                    <a:spcPct val="80000"/>
                  </a:lnSpc>
                  <a:buFont typeface="Arial" panose="020B0604020202020204" pitchFamily="34" charset="0"/>
                  <a:buChar char="•"/>
                </a:pP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e.g. 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KB 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Giants won and Reds</a:t>
                </a:r>
                <a:b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won; α = Giants won
</a:t>
                </a: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799" y="1549707"/>
                <a:ext cx="8805334" cy="3933384"/>
              </a:xfrm>
              <a:prstGeom prst="rect">
                <a:avLst/>
              </a:prstGeom>
              <a:blipFill>
                <a:blip r:embed="rId2"/>
                <a:stretch>
                  <a:fillRect l="-1039" t="-3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loud 3"/>
          <p:cNvSpPr/>
          <p:nvPr/>
        </p:nvSpPr>
        <p:spPr>
          <a:xfrm>
            <a:off x="6731304" y="3142735"/>
            <a:ext cx="3598334" cy="3234266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loud 4"/>
          <p:cNvSpPr/>
          <p:nvPr/>
        </p:nvSpPr>
        <p:spPr>
          <a:xfrm>
            <a:off x="7975600" y="4233333"/>
            <a:ext cx="1430867" cy="1507067"/>
          </a:xfrm>
          <a:prstGeom prst="cloud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62882" y="4231732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M(α)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265149" y="5298425"/>
            <a:ext cx="883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M(KB)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185400" y="2150533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75702" y="4035398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28102" y="4187798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80502" y="4340198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39405" y="4516397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11268" y="469466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37702" y="4484119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90102" y="4949798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47769" y="5207462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740172" y="4853926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032902" y="498892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794902" y="5254598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947302" y="5406998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725204" y="4284583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252102" y="5711798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77604" y="4436983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816068" y="4701063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331504" y="3818466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322409" y="3815714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474809" y="3968114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740899" y="4042263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779609" y="4272914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932009" y="4425314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526218" y="4575202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394984" y="4340198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268004" y="5166054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191805" y="4668797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53240" y="4469249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928306" y="4441799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343173" y="4831265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270295" y="4408843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043518" y="5159189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746676" y="3296734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495573" y="4983665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965169" y="3857597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797475" y="3666066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221742" y="3516399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183641" y="4058509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385506" y="3661262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184879" y="5358048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417507" y="5319130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147506" y="5713399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706936" y="5745665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409973" y="5898065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562373" y="6050465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463974" y="5593265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672440" y="5825529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9346148" y="3446382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008837" y="3645242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693606" y="5745665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080706" y="4594199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291461" y="4069951"/>
            <a:ext cx="26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2" name="Cloud Callout 61"/>
          <p:cNvSpPr/>
          <p:nvPr/>
        </p:nvSpPr>
        <p:spPr>
          <a:xfrm>
            <a:off x="9110133" y="702733"/>
            <a:ext cx="254000" cy="96166"/>
          </a:xfrm>
          <a:prstGeom prst="cloudCallout">
            <a:avLst>
              <a:gd name="adj1" fmla="val -40833"/>
              <a:gd name="adj2" fmla="val 1769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4464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9749" y="789001"/>
            <a:ext cx="3332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dirty="0" err="1"/>
              <a:t>Wumpus</a:t>
            </a:r>
            <a:r>
              <a:rPr lang="en-US" altLang="en-US" sz="3600" dirty="0"/>
              <a:t> models</a:t>
            </a:r>
            <a:endParaRPr lang="en-US" sz="3600" dirty="0"/>
          </a:p>
        </p:txBody>
      </p:sp>
      <p:pic>
        <p:nvPicPr>
          <p:cNvPr id="4" name="Picture 4" descr="wumpus-models1">
            <a:extLst>
              <a:ext uri="{FF2B5EF4-FFF2-40B4-BE49-F238E27FC236}">
                <a16:creationId xmlns:a16="http://schemas.microsoft.com/office/drawing/2014/main" id="{CE6753D8-A09F-4F51-9D14-4DEE29BA6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961" y="1435333"/>
            <a:ext cx="5939538" cy="440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loud Callout 4"/>
          <p:cNvSpPr/>
          <p:nvPr/>
        </p:nvSpPr>
        <p:spPr>
          <a:xfrm>
            <a:off x="9110133" y="702733"/>
            <a:ext cx="254000" cy="96166"/>
          </a:xfrm>
          <a:prstGeom prst="cloudCallout">
            <a:avLst>
              <a:gd name="adj1" fmla="val -40833"/>
              <a:gd name="adj2" fmla="val 1769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1968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9749" y="789001"/>
            <a:ext cx="3332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dirty="0" err="1"/>
              <a:t>Wumpus</a:t>
            </a:r>
            <a:r>
              <a:rPr lang="en-US" altLang="en-US" sz="3600" dirty="0"/>
              <a:t> models</a:t>
            </a:r>
            <a:endParaRPr lang="en-US" sz="3600" dirty="0"/>
          </a:p>
        </p:txBody>
      </p:sp>
      <p:sp>
        <p:nvSpPr>
          <p:cNvPr id="5" name="Cloud Callout 4"/>
          <p:cNvSpPr/>
          <p:nvPr/>
        </p:nvSpPr>
        <p:spPr>
          <a:xfrm>
            <a:off x="9110133" y="702733"/>
            <a:ext cx="254000" cy="96166"/>
          </a:xfrm>
          <a:prstGeom prst="cloudCallout">
            <a:avLst>
              <a:gd name="adj1" fmla="val -40833"/>
              <a:gd name="adj2" fmla="val 1769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wumpus-models2">
            <a:extLst>
              <a:ext uri="{FF2B5EF4-FFF2-40B4-BE49-F238E27FC236}">
                <a16:creationId xmlns:a16="http://schemas.microsoft.com/office/drawing/2014/main" id="{58120DAF-7202-4207-A5B1-AA116925E4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933" y="1435332"/>
            <a:ext cx="5494129" cy="4081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45878" y="5589600"/>
            <a:ext cx="53254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KB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wumpus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-world rules + observations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6695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4282" y="475903"/>
            <a:ext cx="3332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dirty="0" err="1"/>
              <a:t>Wumpus</a:t>
            </a:r>
            <a:r>
              <a:rPr lang="en-US" altLang="en-US" sz="3600" dirty="0"/>
              <a:t> models</a:t>
            </a:r>
            <a:endParaRPr lang="en-US" sz="3600" dirty="0"/>
          </a:p>
        </p:txBody>
      </p:sp>
      <p:sp>
        <p:nvSpPr>
          <p:cNvPr id="5" name="Cloud Callout 4"/>
          <p:cNvSpPr/>
          <p:nvPr/>
        </p:nvSpPr>
        <p:spPr>
          <a:xfrm>
            <a:off x="9110133" y="702733"/>
            <a:ext cx="254000" cy="96166"/>
          </a:xfrm>
          <a:prstGeom prst="cloudCallout">
            <a:avLst>
              <a:gd name="adj1" fmla="val -40833"/>
              <a:gd name="adj2" fmla="val 1769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wumpus-models3">
            <a:extLst>
              <a:ext uri="{FF2B5EF4-FFF2-40B4-BE49-F238E27FC236}">
                <a16:creationId xmlns:a16="http://schemas.microsoft.com/office/drawing/2014/main" id="{C67D0EA4-34AB-4336-A0B7-4441B64EA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722" y="1193800"/>
            <a:ext cx="4981043" cy="387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430721" y="5224801"/>
                <a:ext cx="7483746" cy="7571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KB 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wumpus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-world rules + observations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alt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"[1, 2] is safe",  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KB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sz="2400" i="1" dirty="0">
                        <a:latin typeface="Cambria Math"/>
                        <a:cs typeface="Times New Roman" panose="02020603050405020304" pitchFamily="18" charset="0"/>
                      </a:rPr>
                      <m:t>⊨</m:t>
                    </m:r>
                  </m:oMath>
                </a14:m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α</a:t>
                </a:r>
                <a:r>
                  <a:rPr lang="en-US" alt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proved by </a:t>
                </a:r>
                <a:r>
                  <a:rPr lang="en-US" altLang="en-US" sz="24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model checking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0721" y="5224801"/>
                <a:ext cx="7483746" cy="757130"/>
              </a:xfrm>
              <a:prstGeom prst="rect">
                <a:avLst/>
              </a:prstGeom>
              <a:blipFill rotWithShape="1">
                <a:blip r:embed="rId3"/>
                <a:stretch>
                  <a:fillRect l="-1304" t="-11290" b="-17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66434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9749" y="789001"/>
            <a:ext cx="3332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dirty="0" err="1"/>
              <a:t>Wumpus</a:t>
            </a:r>
            <a:r>
              <a:rPr lang="en-US" altLang="en-US" sz="3600" dirty="0"/>
              <a:t> models</a:t>
            </a:r>
            <a:endParaRPr lang="en-US" sz="3600" dirty="0"/>
          </a:p>
        </p:txBody>
      </p:sp>
      <p:sp>
        <p:nvSpPr>
          <p:cNvPr id="5" name="Cloud Callout 4"/>
          <p:cNvSpPr/>
          <p:nvPr/>
        </p:nvSpPr>
        <p:spPr>
          <a:xfrm>
            <a:off x="9110133" y="702733"/>
            <a:ext cx="254000" cy="96166"/>
          </a:xfrm>
          <a:prstGeom prst="cloudCallout">
            <a:avLst>
              <a:gd name="adj1" fmla="val -40833"/>
              <a:gd name="adj2" fmla="val 1769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wumpus-models2">
            <a:extLst>
              <a:ext uri="{FF2B5EF4-FFF2-40B4-BE49-F238E27FC236}">
                <a16:creationId xmlns:a16="http://schemas.microsoft.com/office/drawing/2014/main" id="{58120DAF-7202-4207-A5B1-AA116925E4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933" y="1435332"/>
            <a:ext cx="5494129" cy="4081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45878" y="5589600"/>
            <a:ext cx="53254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KB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wumpus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-world rules + observations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573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9BE575C-03CD-49F5-837D-F2BB52BE5CB3}"/>
              </a:ext>
            </a:extLst>
          </p:cNvPr>
          <p:cNvSpPr/>
          <p:nvPr/>
        </p:nvSpPr>
        <p:spPr>
          <a:xfrm>
            <a:off x="1418896" y="815018"/>
            <a:ext cx="61861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dirty="0"/>
              <a:t>Knowledge-based Reasoning Agents</a:t>
            </a:r>
            <a:endParaRPr lang="en-US" sz="3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EDABAB7-35D8-4BDB-AB3A-15C470F78C31}"/>
              </a:ext>
            </a:extLst>
          </p:cNvPr>
          <p:cNvSpPr/>
          <p:nvPr/>
        </p:nvSpPr>
        <p:spPr>
          <a:xfrm>
            <a:off x="1418896" y="1669588"/>
            <a:ext cx="780067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capabilities:</a:t>
            </a:r>
          </a:p>
          <a:p>
            <a:endParaRPr lang="en-US" sz="2400" dirty="0">
              <a:solidFill>
                <a:srgbClr val="4B21F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KB - Know about the world. 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Agents maintain their </a:t>
            </a:r>
            <a:r>
              <a:rPr lang="en-US" sz="2400" dirty="0">
                <a:solidFill>
                  <a:srgbClr val="FF008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Knowledge Base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which keeps a collection of </a:t>
            </a:r>
            <a:r>
              <a:rPr lang="en-US" sz="2400" dirty="0">
                <a:solidFill>
                  <a:srgbClr val="4B21FD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facts (sentences,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expressed in some </a:t>
            </a:r>
            <a:r>
              <a:rPr lang="en-US" sz="2400" dirty="0">
                <a:solidFill>
                  <a:srgbClr val="FF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formal language</a:t>
            </a:r>
            <a:r>
              <a:rPr lang="en-US" sz="2400" dirty="0">
                <a:solidFill>
                  <a:srgbClr val="4B21FD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 the world.</a:t>
            </a:r>
            <a:endParaRPr lang="en-US" sz="2400" dirty="0">
              <a:solidFill>
                <a:srgbClr val="FF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107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Inference Engine - Reason about the world. 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Use some </a:t>
            </a:r>
            <a:r>
              <a:rPr lang="en-US" sz="2400" dirty="0">
                <a:solidFill>
                  <a:srgbClr val="FF008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inference mechanism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derive new facts from those previous facts in the KB</a:t>
            </a:r>
            <a:endParaRPr lang="en-US" sz="2400" dirty="0">
              <a:solidFill>
                <a:srgbClr val="FF008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Consequence - Act upon the world. </a:t>
            </a:r>
          </a:p>
          <a:p>
            <a:pPr lvl="1"/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Map percepts to actions by querying and updating the KB</a:t>
            </a:r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6C52A91E-9E05-4609-83BA-69C4011BA49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85" y="1542357"/>
            <a:ext cx="417830" cy="281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200687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4282" y="475903"/>
            <a:ext cx="3332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dirty="0" err="1"/>
              <a:t>Wumpus</a:t>
            </a:r>
            <a:r>
              <a:rPr lang="en-US" altLang="en-US" sz="3600" dirty="0"/>
              <a:t> models</a:t>
            </a:r>
            <a:endParaRPr lang="en-US" sz="3600" dirty="0"/>
          </a:p>
        </p:txBody>
      </p:sp>
      <p:sp>
        <p:nvSpPr>
          <p:cNvPr id="5" name="Cloud Callout 4"/>
          <p:cNvSpPr/>
          <p:nvPr/>
        </p:nvSpPr>
        <p:spPr>
          <a:xfrm>
            <a:off x="9110133" y="702733"/>
            <a:ext cx="254000" cy="96166"/>
          </a:xfrm>
          <a:prstGeom prst="cloudCallout">
            <a:avLst>
              <a:gd name="adj1" fmla="val -40833"/>
              <a:gd name="adj2" fmla="val 1769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430721" y="5224801"/>
                <a:ext cx="7483746" cy="7571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KB 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wumpus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-world rules + observations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en-US" sz="2400" dirty="0"/>
                  <a:t>α</a:t>
                </a:r>
                <a:r>
                  <a:rPr lang="en-US" altLang="en-US" sz="2400" baseline="-25000" dirty="0"/>
                  <a:t>2</a:t>
                </a:r>
                <a:r>
                  <a:rPr lang="en-US" altLang="en-US" sz="2400" dirty="0"/>
                  <a:t> = "[2,2] is safe", </a:t>
                </a:r>
                <a:r>
                  <a:rPr lang="en-US" altLang="en-US" sz="2400" i="1" dirty="0"/>
                  <a:t>KB </a:t>
                </a:r>
                <a14:m>
                  <m:oMath xmlns:m="http://schemas.openxmlformats.org/officeDocument/2006/math">
                    <m:r>
                      <a:rPr lang="es-ES" sz="2400" i="1" dirty="0">
                        <a:latin typeface="Cambria Math"/>
                        <a:cs typeface="Times New Roman" panose="02020603050405020304" pitchFamily="18" charset="0"/>
                      </a:rPr>
                      <m:t>⊨</m:t>
                    </m:r>
                  </m:oMath>
                </a14:m>
                <a:r>
                  <a:rPr lang="en-US" altLang="en-US" sz="2400" dirty="0"/>
                  <a:t> α</a:t>
                </a:r>
                <a:r>
                  <a:rPr lang="en-US" altLang="en-US" sz="2400" baseline="-25000" dirty="0"/>
                  <a:t>2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0721" y="5224801"/>
                <a:ext cx="7483746" cy="757130"/>
              </a:xfrm>
              <a:prstGeom prst="rect">
                <a:avLst/>
              </a:prstGeom>
              <a:blipFill rotWithShape="1">
                <a:blip r:embed="rId2"/>
                <a:stretch>
                  <a:fillRect l="-1304" t="-11290" b="-17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7" descr="wumpus-models4">
            <a:extLst>
              <a:ext uri="{FF2B5EF4-FFF2-40B4-BE49-F238E27FC236}">
                <a16:creationId xmlns:a16="http://schemas.microsoft.com/office/drawing/2014/main" id="{06AA13B2-5C76-43D5-BB71-553E3CF45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411" y="1122234"/>
            <a:ext cx="5471098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444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14760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009007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8994" y="509601"/>
            <a:ext cx="35683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Inference Systems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083733" y="1368273"/>
                <a:ext cx="8932334" cy="52629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 the knowledge representation level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2400" i="1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the reasoning 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achieved by an</a:t>
                </a:r>
              </a:p>
              <a:p>
                <a:r>
                  <a:rPr 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inference system </a:t>
                </a:r>
                <a:r>
                  <a:rPr 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Script MT Bold" panose="03040602040607080904" pitchFamily="66" charset="0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</a:p>
              <a:p>
                <a:r>
                  <a:rPr 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Script MT Bold" panose="03040602040607080904" pitchFamily="66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Script MT Bold" panose="03040602040607080904" pitchFamily="66" charset="0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computational device able to derive new sentences from previous ones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Notation: </a:t>
                </a:r>
                <a14:m>
                  <m:oMath xmlns:m="http://schemas.openxmlformats.org/officeDocument/2006/math">
                    <m:r>
                      <a:rPr lang="en-US" sz="2400" i="1" dirty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⊢</a:t>
                </a:r>
                <a:r>
                  <a:rPr lang="en-US" sz="2400" baseline="-25000" dirty="0">
                    <a:highlight>
                      <a:srgbClr val="FFFF00"/>
                    </a:highlight>
                    <a:latin typeface="Script MT Bold" panose="03040602040607080904" pitchFamily="66" charset="0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if </a:t>
                </a:r>
                <a:r>
                  <a:rPr lang="en-US" sz="2400" dirty="0">
                    <a:highlight>
                      <a:srgbClr val="FFFF00"/>
                    </a:highlight>
                    <a:latin typeface="Script MT Bold" panose="03040602040607080904" pitchFamily="66" charset="0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can derive the sentence </a:t>
                </a:r>
                <a14:m>
                  <m:oMath xmlns:m="http://schemas.openxmlformats.org/officeDocument/2006/math">
                    <m:r>
                      <a:rPr lang="en-US" sz="2400" i="1" dirty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from the set </a:t>
                </a:r>
                <a14:m>
                  <m:oMath xmlns:m="http://schemas.openxmlformats.org/officeDocument/2006/math">
                    <m:r>
                      <a:rPr lang="en-US" sz="2400" i="1" dirty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endParaRPr lang="en-US" sz="2400" dirty="0">
                  <a:highlight>
                    <a:srgbClr val="FFFF00"/>
                  </a:highligh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be useful at all, </a:t>
                </a:r>
              </a:p>
              <a:p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 inference system must be </a:t>
                </a:r>
                <a:r>
                  <a:rPr lang="en-US" sz="24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sound:</a:t>
                </a:r>
              </a:p>
              <a:p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if </a:t>
                </a:r>
                <a14:m>
                  <m:oMath xmlns:m="http://schemas.openxmlformats.org/officeDocument/2006/math">
                    <m:r>
                      <a:rPr lang="en-US" sz="2400" i="1" dirty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⊢</a:t>
                </a:r>
                <a:r>
                  <a:rPr lang="en-US" sz="2400" baseline="-25000" dirty="0">
                    <a:highlight>
                      <a:srgbClr val="FFFF00"/>
                    </a:highlight>
                    <a:latin typeface="Script MT Bold" panose="03040602040607080904" pitchFamily="66" charset="0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then </a:t>
                </a:r>
                <a14:m>
                  <m:oMath xmlns:m="http://schemas.openxmlformats.org/officeDocument/2006/math">
                    <m:r>
                      <a:rPr lang="en-US" sz="2400" i="1" dirty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sz="2400" i="1" dirty="0">
                        <a:highlight>
                          <a:srgbClr val="FFFF00"/>
                        </a:highlight>
                        <a:latin typeface="Cambria Math"/>
                        <a:cs typeface="Times New Roman" panose="02020603050405020304" pitchFamily="18" charset="0"/>
                      </a:rPr>
                      <m:t>⊨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holds as well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 inference system is also complete:</a:t>
                </a:r>
              </a:p>
              <a:p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if </a:t>
                </a:r>
                <a14:m>
                  <m:oMath xmlns:m="http://schemas.openxmlformats.org/officeDocument/2006/math">
                    <m:r>
                      <a:rPr lang="en-US" sz="2400" i="1" dirty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sz="2400" i="1" dirty="0">
                        <a:highlight>
                          <a:srgbClr val="FFFF00"/>
                        </a:highlight>
                        <a:latin typeface="Cambria Math"/>
                        <a:cs typeface="Times New Roman" panose="02020603050405020304" pitchFamily="18" charset="0"/>
                      </a:rPr>
                      <m:t>⊨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then </a:t>
                </a:r>
                <a14:m>
                  <m:oMath xmlns:m="http://schemas.openxmlformats.org/officeDocument/2006/math">
                    <m:r>
                      <a:rPr lang="en-US" sz="2400" i="1" dirty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⊢</a:t>
                </a:r>
                <a:r>
                  <a:rPr lang="en-US" sz="2400" baseline="-25000" dirty="0">
                    <a:highlight>
                      <a:srgbClr val="FFFF00"/>
                    </a:highlight>
                    <a:latin typeface="Script MT Bold" panose="03040602040607080904" pitchFamily="66" charset="0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highlight>
                          <a:srgbClr val="FFFF00"/>
                        </a:highlight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holds as well</a:t>
                </a: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733" y="1368273"/>
                <a:ext cx="8932334" cy="5262979"/>
              </a:xfrm>
              <a:prstGeom prst="rect">
                <a:avLst/>
              </a:prstGeom>
              <a:blipFill>
                <a:blip r:embed="rId2"/>
                <a:stretch>
                  <a:fillRect l="-1092" t="-926" b="-16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627691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8994" y="509601"/>
            <a:ext cx="35683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Inference Systems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998994" y="1214686"/>
                <a:ext cx="8753950" cy="51891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altLang="en-US" sz="2600" i="1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KB  </a:t>
                </a:r>
                <a:r>
                  <a:rPr lang="en-US" sz="26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⊢</a:t>
                </a:r>
                <a:r>
                  <a:rPr lang="en-US" sz="2800" baseline="-250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Script MT Bold" panose="03040602040607080904" pitchFamily="66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sz="2600" baseline="-250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en-US" sz="26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 = sentence α can be derived from </a:t>
                </a:r>
                <a:r>
                  <a:rPr lang="en-US" altLang="en-US" sz="2600" i="1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KB </a:t>
                </a:r>
                <a:r>
                  <a:rPr lang="en-US" altLang="en-US" sz="26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by procedure </a:t>
                </a:r>
                <a:r>
                  <a:rPr lang="en-US" altLang="en-US" sz="2600" i="1" dirty="0" err="1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sz="26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
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en-US" sz="2600" dirty="0">
                    <a:solidFill>
                      <a:schemeClr val="accent2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Soundness</a:t>
                </a:r>
                <a:r>
                  <a:rPr lang="en-US" altLang="en-US" sz="26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28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Script MT Bold" panose="03040602040607080904" pitchFamily="66" charset="0"/>
                    <a:cs typeface="Times New Roman" panose="02020603050405020304" pitchFamily="18" charset="0"/>
                  </a:rPr>
                  <a:t> I </a:t>
                </a:r>
                <a:r>
                  <a:rPr lang="en-US" altLang="en-US" sz="26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sound if whenever </a:t>
                </a:r>
                <a:r>
                  <a:rPr lang="en-US" altLang="en-US" sz="2600" i="1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KB </a:t>
                </a:r>
                <a:r>
                  <a:rPr lang="en-US" sz="26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⊢</a:t>
                </a:r>
                <a:r>
                  <a:rPr lang="en-US" sz="2800" baseline="-250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Script MT Bold" panose="03040602040607080904" pitchFamily="66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sz="2600" baseline="-250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6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α, it is also true that </a:t>
                </a:r>
                <a:r>
                  <a:rPr lang="en-US" altLang="en-US" sz="2600" i="1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KB</a:t>
                </a:r>
                <a:r>
                  <a:rPr lang="es-ES" sz="26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sz="2600" i="1" dirty="0">
                        <a:highlight>
                          <a:srgbClr val="FFFF00"/>
                        </a:highlight>
                        <a:latin typeface="Cambria Math"/>
                        <a:cs typeface="Times New Roman" panose="02020603050405020304" pitchFamily="18" charset="0"/>
                      </a:rPr>
                      <m:t>⊨ </m:t>
                    </m:r>
                  </m:oMath>
                </a14:m>
                <a:r>
                  <a:rPr lang="en-US" altLang="en-US" sz="26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
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en-US" sz="2600" dirty="0">
                    <a:solidFill>
                      <a:schemeClr val="accent2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Completeness</a:t>
                </a:r>
                <a:r>
                  <a:rPr lang="en-US" altLang="en-US" sz="26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altLang="en-US" sz="2600" i="1" dirty="0" err="1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sz="26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complete if whenever </a:t>
                </a:r>
                <a:r>
                  <a:rPr lang="en-US" altLang="en-US" sz="2600" i="1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KB</a:t>
                </a:r>
                <a:r>
                  <a:rPr lang="es-ES" sz="26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sz="2600" i="1" dirty="0">
                        <a:highlight>
                          <a:srgbClr val="FFFF00"/>
                        </a:highlight>
                        <a:latin typeface="Cambria Math"/>
                        <a:cs typeface="Times New Roman" panose="02020603050405020304" pitchFamily="18" charset="0"/>
                      </a:rPr>
                      <m:t>⊨ </m:t>
                    </m:r>
                  </m:oMath>
                </a14:m>
                <a:r>
                  <a:rPr lang="en-US" altLang="en-US" sz="26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α, it is also true that </a:t>
                </a:r>
                <a:r>
                  <a:rPr lang="en-US" altLang="en-US" sz="2600" i="1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KB </a:t>
                </a:r>
                <a:r>
                  <a:rPr lang="en-US" sz="26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⊢</a:t>
                </a:r>
                <a:r>
                  <a:rPr lang="en-US" sz="2800" baseline="-25000" dirty="0">
                    <a:solidFill>
                      <a:srgbClr val="4B21FD"/>
                    </a:solidFill>
                    <a:highlight>
                      <a:srgbClr val="FFFF00"/>
                    </a:highlight>
                    <a:latin typeface="Script MT Bold" panose="03040602040607080904" pitchFamily="66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sz="2600" baseline="-250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6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n-US" alt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
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Preview: we will define a logic (first-order logic) that is expressive enough to say almost anything of interest, and for which there exists a sound and complete inference procedure.
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That is, the procedure will answer any question whose answer follows from what is known by the </a:t>
                </a:r>
                <a:r>
                  <a:rPr lang="en-US" altLang="en-US" sz="2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KB</a:t>
                </a:r>
                <a:r>
                  <a:rPr lang="en-US" alt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994" y="1214686"/>
                <a:ext cx="8753950" cy="5189113"/>
              </a:xfrm>
              <a:prstGeom prst="rect">
                <a:avLst/>
              </a:prstGeom>
              <a:blipFill>
                <a:blip r:embed="rId2"/>
                <a:stretch>
                  <a:fillRect l="-1253" t="-1880" b="-1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349246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3769" y="399533"/>
            <a:ext cx="30626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Inference Rules</a:t>
            </a:r>
          </a:p>
        </p:txBody>
      </p:sp>
      <p:sp>
        <p:nvSpPr>
          <p:cNvPr id="3" name="Rectangle 2"/>
          <p:cNvSpPr/>
          <p:nvPr/>
        </p:nvSpPr>
        <p:spPr>
          <a:xfrm>
            <a:off x="1253066" y="1680529"/>
            <a:ext cx="809413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4B21FD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 inference system is typically described as a set of inference (or derivation) rules</a:t>
            </a: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Each derivation rule has the form:</a:t>
            </a:r>
          </a:p>
          <a:p>
            <a:endParaRPr lang="en-US" sz="24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. . . ,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	 ←    </a:t>
            </a:r>
            <a:r>
              <a:rPr lang="en-US" sz="26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premises</a:t>
            </a:r>
          </a:p>
          <a:p>
            <a:pPr lvl="3"/>
            <a:endParaRPr lang="en-US" sz="24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C 				 ←    </a:t>
            </a:r>
            <a:r>
              <a:rPr lang="en-US" sz="26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69068" y="4140199"/>
            <a:ext cx="2125133" cy="169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02119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9207" y="628134"/>
            <a:ext cx="61688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Derivation Rules and Soundness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5399" y="1752306"/>
            <a:ext cx="8212667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derivation rule is sound if it derives true conclusions from true Premises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men are mortal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Aristotle is a man					Sound Inference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Aristotle is mortal</a:t>
            </a:r>
          </a:p>
          <a:p>
            <a:pPr lvl="2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men are mortal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Aristotle is mortal					Unsound Inference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men are Aristotle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150533" y="3645132"/>
            <a:ext cx="270086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150533" y="5109866"/>
            <a:ext cx="270086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637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2534" y="805934"/>
            <a:ext cx="72792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Knowledge Representation Languages</a:t>
            </a:r>
          </a:p>
        </p:txBody>
      </p:sp>
      <p:sp>
        <p:nvSpPr>
          <p:cNvPr id="3" name="Rectangle 2"/>
          <p:cNvSpPr/>
          <p:nvPr/>
        </p:nvSpPr>
        <p:spPr>
          <a:xfrm>
            <a:off x="1422399" y="1789205"/>
            <a:ext cx="814493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don’t we use natural language (e.g., English) to represent knowledge?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language is certainly expressive enough!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it is also </a:t>
            </a:r>
            <a:r>
              <a:rPr lang="en-US" sz="26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 ambiguous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automated reasoning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Ex: </a:t>
            </a:r>
            <a:r>
              <a:rPr lang="en-US" sz="26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saw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boy on the hill </a:t>
            </a:r>
            <a:r>
              <a:rPr lang="en-US" sz="26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the telescope</a:t>
            </a:r>
          </a:p>
          <a:p>
            <a:r>
              <a:rPr lang="en-US" sz="26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 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saw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boy on the hill with the telescope</a:t>
            </a: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don’t we use programming languages?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well-defined and unambiguous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they are not expressive enough</a:t>
            </a:r>
          </a:p>
        </p:txBody>
      </p:sp>
    </p:spTree>
    <p:extLst>
      <p:ext uri="{BB962C8B-B14F-4D97-AF65-F5344CB8AC3E}">
        <p14:creationId xmlns:p14="http://schemas.microsoft.com/office/powerpoint/2010/main" val="289602865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2534" y="805934"/>
            <a:ext cx="70827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Knowledge Representation and Logic</a:t>
            </a:r>
          </a:p>
        </p:txBody>
      </p:sp>
      <p:sp>
        <p:nvSpPr>
          <p:cNvPr id="3" name="Rectangle 2"/>
          <p:cNvSpPr/>
          <p:nvPr/>
        </p:nvSpPr>
        <p:spPr>
          <a:xfrm>
            <a:off x="1422399" y="1789205"/>
            <a:ext cx="837353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field of Mathematical Logic provides powerful, formal knowledge representation languages and inference systems to build reasoning agents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two languages, and associated inference systems, from mathematical logic: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Propositional Logic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First-order Logic</a:t>
            </a:r>
          </a:p>
        </p:txBody>
      </p:sp>
    </p:spTree>
    <p:extLst>
      <p:ext uri="{BB962C8B-B14F-4D97-AF65-F5344CB8AC3E}">
        <p14:creationId xmlns:p14="http://schemas.microsoft.com/office/powerpoint/2010/main" val="245624236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098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45F466-23C5-4609-809A-F0BB0A45E845}"/>
              </a:ext>
            </a:extLst>
          </p:cNvPr>
          <p:cNvSpPr/>
          <p:nvPr/>
        </p:nvSpPr>
        <p:spPr>
          <a:xfrm>
            <a:off x="987668" y="476931"/>
            <a:ext cx="44987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Automated Reasoning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851AA4-861E-4DC1-8942-8D2595DDDEF3}"/>
              </a:ext>
            </a:extLst>
          </p:cNvPr>
          <p:cNvSpPr/>
          <p:nvPr/>
        </p:nvSpPr>
        <p:spPr>
          <a:xfrm>
            <a:off x="1098396" y="1641310"/>
            <a:ext cx="87760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107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Assumption (or the “Church Thesis” of AI)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solidFill>
                  <a:srgbClr val="FF008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Facts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 the world 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can be represented </a:t>
            </a:r>
            <a:r>
              <a:rPr lang="en-US" sz="2400" dirty="0">
                <a:solidFill>
                  <a:srgbClr val="FF008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 configurations of </a:t>
            </a:r>
            <a:r>
              <a:rPr lang="en-US" sz="2400" dirty="0">
                <a:solidFill>
                  <a:srgbClr val="FF008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symbols</a:t>
            </a:r>
            <a:r>
              <a:rPr lang="en-US" sz="2400" dirty="0">
                <a:solidFill>
                  <a:srgbClr val="FF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(*)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solidFill>
                  <a:srgbClr val="FF008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Reasoning</a:t>
            </a:r>
            <a:r>
              <a:rPr lang="en-US" sz="2400" dirty="0">
                <a:solidFill>
                  <a:srgbClr val="FF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 the world can be achieved </a:t>
            </a:r>
            <a:r>
              <a:rPr lang="en-US" sz="2400" dirty="0">
                <a:solidFill>
                  <a:srgbClr val="FF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400" i="1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symbol manipulation</a:t>
            </a:r>
          </a:p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AI researchers believe that </a:t>
            </a:r>
            <a:r>
              <a:rPr 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reasoning is symbol manipulation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nothing else (After all, the human brain is a physical system itself)</a:t>
            </a:r>
          </a:p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(*) i.e., </a:t>
            </a:r>
            <a:r>
              <a:rPr 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entities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 as marks on a piece of paper, states in a computer’s memory, and so on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EFC7FBFF-5677-4579-B186-4DBBE4C2261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29" y="1906858"/>
            <a:ext cx="356839" cy="2899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585713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5752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C1FC3B-36FC-4C7B-B4F9-8C1B63BA364B}"/>
              </a:ext>
            </a:extLst>
          </p:cNvPr>
          <p:cNvSpPr/>
          <p:nvPr/>
        </p:nvSpPr>
        <p:spPr>
          <a:xfrm>
            <a:off x="893403" y="295845"/>
            <a:ext cx="32976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Abstraction Levels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8F608C3-63FC-47E4-93C0-85704E46A8F0}"/>
              </a:ext>
            </a:extLst>
          </p:cNvPr>
          <p:cNvSpPr/>
          <p:nvPr/>
        </p:nvSpPr>
        <p:spPr>
          <a:xfrm>
            <a:off x="893403" y="1055129"/>
            <a:ext cx="9134517" cy="580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114656" algn="l"/>
              </a:tabLst>
            </a:pP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>
                <a:solidFill>
                  <a:srgbClr val="4B21FD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very reasoning agent can be described </a:t>
            </a:r>
            <a:r>
              <a:rPr 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two different abstraction levels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AutoNum type="arabicPeriod"/>
              <a:tabLst>
                <a:tab pos="4114656" algn="l"/>
              </a:tabLst>
            </a:pPr>
            <a:r>
              <a:rPr lang="en-US" sz="2400" dirty="0">
                <a:solidFill>
                  <a:srgbClr val="4B21FD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Knowledge level: </a:t>
            </a:r>
          </a:p>
          <a:p>
            <a:pPr lvl="1">
              <a:tabLst>
                <a:tab pos="4114656" algn="l"/>
              </a:tabLst>
            </a:pP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what the agent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knows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and what the agent’s goals are?</a:t>
            </a:r>
          </a:p>
          <a:p>
            <a:pPr>
              <a:tabLst>
                <a:tab pos="4114656" algn="l"/>
              </a:tabLst>
            </a:pP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2.   </a:t>
            </a:r>
            <a:r>
              <a:rPr lang="en-US" sz="2400" dirty="0">
                <a:solidFill>
                  <a:srgbClr val="4B21FD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Symbol (or implementation) level: </a:t>
            </a:r>
          </a:p>
          <a:p>
            <a:pPr lvl="1">
              <a:tabLst>
                <a:tab pos="4114656" algn="l"/>
              </a:tabLst>
            </a:pP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what symbols the agent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manipulate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 and how?</a:t>
            </a:r>
            <a:endParaRPr lang="en-US" sz="1351" dirty="0">
              <a:solidFill>
                <a:srgbClr val="000000"/>
              </a:solidFill>
              <a:highlight>
                <a:srgbClr val="FFFF00"/>
              </a:highlight>
              <a:latin typeface="CMSS10"/>
            </a:endParaRPr>
          </a:p>
          <a:p>
            <a:endParaRPr lang="en-US" sz="1351" dirty="0">
              <a:solidFill>
                <a:srgbClr val="000000"/>
              </a:solidFill>
              <a:latin typeface="CMSS10"/>
            </a:endParaRPr>
          </a:p>
          <a:p>
            <a:endParaRPr lang="en-US" sz="1351" dirty="0">
              <a:solidFill>
                <a:srgbClr val="000000"/>
              </a:solidFill>
              <a:latin typeface="CMSS10"/>
            </a:endParaRPr>
          </a:p>
          <a:p>
            <a:r>
              <a:rPr lang="en-US" sz="1351" dirty="0">
                <a:solidFill>
                  <a:srgbClr val="000000"/>
                </a:solidFill>
                <a:latin typeface="CMSS10"/>
              </a:rPr>
              <a:t>							     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reasoning</a:t>
            </a:r>
          </a:p>
          <a:p>
            <a:endParaRPr lang="en-US" sz="1351" dirty="0">
              <a:solidFill>
                <a:srgbClr val="000000"/>
              </a:solidFill>
              <a:latin typeface="CMSS10"/>
            </a:endParaRPr>
          </a:p>
          <a:p>
            <a:endParaRPr lang="en-US" sz="1351" dirty="0">
              <a:solidFill>
                <a:srgbClr val="000000"/>
              </a:solidFill>
              <a:latin typeface="CMSS10"/>
            </a:endParaRPr>
          </a:p>
          <a:p>
            <a:r>
              <a:rPr lang="en-US" sz="1351" dirty="0">
                <a:solidFill>
                  <a:srgbClr val="000000"/>
                </a:solidFill>
                <a:latin typeface="CMSS10"/>
              </a:rPr>
              <a:t>							  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 level</a:t>
            </a:r>
          </a:p>
          <a:p>
            <a:endParaRPr lang="en-US" sz="1351" dirty="0">
              <a:solidFill>
                <a:srgbClr val="000000"/>
              </a:solidFill>
              <a:latin typeface="CMSS10"/>
            </a:endParaRPr>
          </a:p>
          <a:p>
            <a:endParaRPr lang="en-US" sz="1351" dirty="0">
              <a:solidFill>
                <a:srgbClr val="000000"/>
              </a:solidFill>
              <a:latin typeface="CMSS10"/>
            </a:endParaRPr>
          </a:p>
          <a:p>
            <a:endParaRPr lang="en-US" sz="1351" dirty="0">
              <a:solidFill>
                <a:srgbClr val="000000"/>
              </a:solidFill>
              <a:latin typeface="CMSS10"/>
            </a:endParaRPr>
          </a:p>
          <a:p>
            <a:r>
              <a:rPr lang="en-US" sz="1351" dirty="0">
                <a:solidFill>
                  <a:srgbClr val="000000"/>
                </a:solidFill>
                <a:latin typeface="CMSS10"/>
              </a:rPr>
              <a:t>							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symbol manipulation</a:t>
            </a:r>
            <a:endParaRPr lang="en-US" sz="1351" dirty="0">
              <a:solidFill>
                <a:srgbClr val="FF0000"/>
              </a:solidFill>
              <a:latin typeface="CMSS10"/>
            </a:endParaRPr>
          </a:p>
          <a:p>
            <a:endParaRPr lang="en-US" sz="1351" dirty="0">
              <a:solidFill>
                <a:srgbClr val="000000"/>
              </a:solidFill>
              <a:latin typeface="CMSS10"/>
            </a:endParaRPr>
          </a:p>
          <a:p>
            <a:r>
              <a:rPr lang="en-US" sz="1351" dirty="0">
                <a:solidFill>
                  <a:srgbClr val="000000"/>
                </a:solidFill>
                <a:latin typeface="CMSS10"/>
              </a:rPr>
              <a:t>							  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symbol level</a:t>
            </a:r>
          </a:p>
          <a:p>
            <a:endParaRPr lang="en-US" sz="1351" dirty="0">
              <a:solidFill>
                <a:srgbClr val="000000"/>
              </a:solidFill>
              <a:latin typeface="CMSS10"/>
            </a:endParaRPr>
          </a:p>
          <a:p>
            <a:endParaRPr lang="en-US" sz="1351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C710D2F-4DF7-4EAC-B0C3-9D5CA03FB3AA}"/>
              </a:ext>
            </a:extLst>
          </p:cNvPr>
          <p:cNvSpPr/>
          <p:nvPr/>
        </p:nvSpPr>
        <p:spPr>
          <a:xfrm>
            <a:off x="1717541" y="3958390"/>
            <a:ext cx="2466474" cy="97455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Agent’s Knowledge and Goals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E921D90-7B52-4DD4-B741-36F4AB823613}"/>
              </a:ext>
            </a:extLst>
          </p:cNvPr>
          <p:cNvSpPr/>
          <p:nvPr/>
        </p:nvSpPr>
        <p:spPr>
          <a:xfrm>
            <a:off x="1724526" y="5437677"/>
            <a:ext cx="2466474" cy="97455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Internal Configuration of Symbols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7EC465F-E1EA-4A07-932D-2AA19FFCAFDE}"/>
              </a:ext>
            </a:extLst>
          </p:cNvPr>
          <p:cNvSpPr/>
          <p:nvPr/>
        </p:nvSpPr>
        <p:spPr>
          <a:xfrm>
            <a:off x="6401836" y="3937507"/>
            <a:ext cx="2466474" cy="97455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Agent’s Knowledge and Goals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DCE3896-EC28-4A8C-B902-5C8E892650D7}"/>
              </a:ext>
            </a:extLst>
          </p:cNvPr>
          <p:cNvSpPr/>
          <p:nvPr/>
        </p:nvSpPr>
        <p:spPr>
          <a:xfrm>
            <a:off x="6425899" y="5437677"/>
            <a:ext cx="2466474" cy="97455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Internal Configuration of Symbols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97DEDAF-040E-4D53-84F4-FC824FB013E3}"/>
              </a:ext>
            </a:extLst>
          </p:cNvPr>
          <p:cNvCxnSpPr>
            <a:stCxn id="4" idx="6"/>
            <a:endCxn id="6" idx="2"/>
          </p:cNvCxnSpPr>
          <p:nvPr/>
        </p:nvCxnSpPr>
        <p:spPr>
          <a:xfrm flipV="1">
            <a:off x="4184015" y="4424786"/>
            <a:ext cx="2217821" cy="208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6EAEBDF-7B6E-4412-AE03-E4247E2D6039}"/>
              </a:ext>
            </a:extLst>
          </p:cNvPr>
          <p:cNvCxnSpPr/>
          <p:nvPr/>
        </p:nvCxnSpPr>
        <p:spPr>
          <a:xfrm flipV="1">
            <a:off x="4192036" y="5914514"/>
            <a:ext cx="2209800" cy="208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6A74BB1-0079-41E2-B9C2-BAB5E3350E7C}"/>
              </a:ext>
            </a:extLst>
          </p:cNvPr>
          <p:cNvCxnSpPr/>
          <p:nvPr/>
        </p:nvCxnSpPr>
        <p:spPr>
          <a:xfrm flipV="1">
            <a:off x="1455819" y="5060959"/>
            <a:ext cx="8434137" cy="20883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824A84E-4B1B-4F96-9D37-84DE7733644C}"/>
              </a:ext>
            </a:extLst>
          </p:cNvPr>
          <p:cNvCxnSpPr/>
          <p:nvPr/>
        </p:nvCxnSpPr>
        <p:spPr>
          <a:xfrm flipV="1">
            <a:off x="1503946" y="6553304"/>
            <a:ext cx="8434137" cy="20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A8EC76F-2E8B-4E19-B4A2-C0FF17463F81}"/>
              </a:ext>
            </a:extLst>
          </p:cNvPr>
          <p:cNvCxnSpPr>
            <a:cxnSpLocks/>
            <a:stCxn id="4" idx="4"/>
            <a:endCxn id="5" idx="0"/>
          </p:cNvCxnSpPr>
          <p:nvPr/>
        </p:nvCxnSpPr>
        <p:spPr>
          <a:xfrm>
            <a:off x="2950778" y="4932948"/>
            <a:ext cx="6985" cy="5047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CDB228C-6D41-4D9C-85EF-2049C5F9B296}"/>
              </a:ext>
            </a:extLst>
          </p:cNvPr>
          <p:cNvCxnSpPr>
            <a:stCxn id="7" idx="0"/>
            <a:endCxn id="6" idx="4"/>
          </p:cNvCxnSpPr>
          <p:nvPr/>
        </p:nvCxnSpPr>
        <p:spPr>
          <a:xfrm flipH="1" flipV="1">
            <a:off x="7635073" y="4912065"/>
            <a:ext cx="24063" cy="5256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Emoticon making a point Stock Vector - 14709057">
            <a:extLst>
              <a:ext uri="{FF2B5EF4-FFF2-40B4-BE49-F238E27FC236}">
                <a16:creationId xmlns:a16="http://schemas.microsoft.com/office/drawing/2014/main" id="{FEC78E48-4D04-47F9-A4F5-30EF0B89819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460" y="4445669"/>
            <a:ext cx="356839" cy="2899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1915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63202C8-5FFF-48D0-ADE5-32461171373D}"/>
              </a:ext>
            </a:extLst>
          </p:cNvPr>
          <p:cNvSpPr/>
          <p:nvPr/>
        </p:nvSpPr>
        <p:spPr>
          <a:xfrm>
            <a:off x="1383632" y="1807565"/>
            <a:ext cx="79849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Agents can be viewed at</a:t>
            </a:r>
          </a:p>
          <a:p>
            <a:pPr marL="914400" indent="-457200"/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•    the knowledge level</a:t>
            </a:r>
          </a:p>
          <a:p>
            <a:pPr lvl="2"/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i.e., what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facts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do they know and what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new facts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can be inferred, regardless of how implemented</a:t>
            </a:r>
          </a:p>
          <a:p>
            <a:pPr marL="914400" indent="-457200"/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•    the implementation level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i.e.,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stored knowledge (symbols) and algorithms to manipulate them</a:t>
            </a:r>
            <a:endParaRPr lang="en-US" sz="2400" dirty="0">
              <a:solidFill>
                <a:srgbClr val="00000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Artificial agents,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knowledge level is a </a:t>
            </a:r>
            <a:r>
              <a:rPr 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metaphor</a:t>
            </a:r>
            <a:r>
              <a:rPr lang="en-US" sz="2400" dirty="0">
                <a:solidFill>
                  <a:srgbClr val="FF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explaining </a:t>
            </a:r>
            <a:r>
              <a:rPr 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behavior of the agent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symbol level.</a:t>
            </a:r>
          </a:p>
          <a:p>
            <a:pPr lvl="1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470D69F-3A7C-44BE-8B19-94B36C4FD675}"/>
              </a:ext>
            </a:extLst>
          </p:cNvPr>
          <p:cNvSpPr/>
          <p:nvPr/>
        </p:nvSpPr>
        <p:spPr>
          <a:xfrm>
            <a:off x="1239253" y="609246"/>
            <a:ext cx="32976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Abstraction Levels</a:t>
            </a:r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94F1767F-43B0-4CD5-BD0F-F27762E30D3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460" y="4069723"/>
            <a:ext cx="356839" cy="28993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B13F557-4A37-100C-23E1-755FD09EB6B2}"/>
              </a:ext>
            </a:extLst>
          </p:cNvPr>
          <p:cNvSpPr txBox="1"/>
          <p:nvPr/>
        </p:nvSpPr>
        <p:spPr>
          <a:xfrm>
            <a:off x="5735782" y="528650"/>
            <a:ext cx="45258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the knowledge level</a:t>
            </a:r>
          </a:p>
          <a:p>
            <a:r>
              <a:rPr lang="en-US" dirty="0"/>
              <a:t>Facts: Cars accident, and an ambulance is here</a:t>
            </a:r>
          </a:p>
          <a:p>
            <a:r>
              <a:rPr lang="en-US" dirty="0"/>
              <a:t>New facts: someone is injured.</a:t>
            </a:r>
          </a:p>
        </p:txBody>
      </p:sp>
    </p:spTree>
    <p:extLst>
      <p:ext uri="{BB962C8B-B14F-4D97-AF65-F5344CB8AC3E}">
        <p14:creationId xmlns:p14="http://schemas.microsoft.com/office/powerpoint/2010/main" val="1253144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C916B9E-B010-40CB-9B02-9D5174295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3277" y="54574"/>
            <a:ext cx="3657600" cy="561821"/>
          </a:xfrm>
        </p:spPr>
        <p:txBody>
          <a:bodyPr>
            <a:noAutofit/>
          </a:bodyPr>
          <a:lstStyle/>
          <a:p>
            <a:r>
              <a:rPr lang="en-US" altLang="en-US" sz="3200" dirty="0">
                <a:latin typeface="+mn-lt"/>
              </a:rPr>
              <a:t>Knowledge bases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25A870F-C06E-4C71-A5A9-DB186529DF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3277" y="2140728"/>
            <a:ext cx="9499694" cy="454747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</a:pP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Knowledge base = set of </a:t>
            </a:r>
            <a:r>
              <a:rPr lang="en-US" altLang="en-US" sz="2400" dirty="0">
                <a:solidFill>
                  <a:srgbClr val="4B21FD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sentences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(such as axiom) in a formal</a:t>
            </a:r>
            <a:r>
              <a:rPr lang="en-US" altLang="en-US" sz="2400" dirty="0">
                <a:solidFill>
                  <a:srgbClr val="4B21FD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knowledge representation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language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</a:pPr>
            <a:endParaRPr lang="en-US" altLang="en-US" sz="2400" dirty="0">
              <a:solidFill>
                <a:srgbClr val="4B21F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</a:pPr>
            <a:r>
              <a:rPr lang="en-US" alt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Declarative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approach to building </a:t>
            </a:r>
            <a:r>
              <a:rPr lang="en-US" alt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agent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(or other systems):</a:t>
            </a: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KB - Know about the world </a:t>
            </a:r>
          </a:p>
          <a:p>
            <a:pPr marL="1376363" lvl="2" indent="-461963">
              <a:lnSpc>
                <a:spcPct val="100000"/>
              </a:lnSpc>
              <a:spcBef>
                <a:spcPts val="0"/>
              </a:spcBef>
            </a:pP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agent </a:t>
            </a:r>
            <a:r>
              <a:rPr lang="en-US" altLang="en-US" sz="2400" i="1" dirty="0">
                <a:solidFill>
                  <a:srgbClr val="4B21FD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tells</a:t>
            </a:r>
            <a:r>
              <a:rPr lang="en-US" altLang="en-US" sz="2400" dirty="0">
                <a:solidFill>
                  <a:srgbClr val="4B21FD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the KB what it perceives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(what it needs to know).</a:t>
            </a:r>
            <a:endParaRPr lang="en-US" altLang="en-US" sz="2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457200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Inference Engine - Reason about the world </a:t>
            </a:r>
          </a:p>
          <a:p>
            <a:pPr marL="1376363" lvl="1" indent="-457200">
              <a:lnSpc>
                <a:spcPct val="100000"/>
              </a:lnSpc>
              <a:spcBef>
                <a:spcPts val="0"/>
              </a:spcBef>
            </a:pP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then it can </a:t>
            </a:r>
            <a:r>
              <a:rPr lang="en-US" altLang="en-US" sz="2400" i="1" dirty="0">
                <a:solidFill>
                  <a:srgbClr val="4B21FD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ask</a:t>
            </a:r>
            <a:r>
              <a:rPr lang="en-US" altLang="en-US" sz="2400" dirty="0">
                <a:solidFill>
                  <a:srgbClr val="4B21FD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the KB what action it should perform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(Ask itself what to do - </a:t>
            </a:r>
            <a:r>
              <a:rPr lang="en-US" alt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should follow from the KB); </a:t>
            </a:r>
            <a:endParaRPr lang="en-US" altLang="en-US" sz="2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452438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Consequence - Act upon the world </a:t>
            </a:r>
          </a:p>
          <a:p>
            <a:pPr marL="1376363" lvl="1" indent="-457200">
              <a:lnSpc>
                <a:spcPct val="100000"/>
              </a:lnSpc>
              <a:spcBef>
                <a:spcPts val="0"/>
              </a:spcBef>
            </a:pP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then, it </a:t>
            </a:r>
            <a:r>
              <a:rPr lang="en-US" altLang="en-US" sz="2400" i="1" dirty="0">
                <a:solidFill>
                  <a:srgbClr val="4B21FD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tells</a:t>
            </a:r>
            <a:r>
              <a:rPr lang="en-US" altLang="en-US" sz="2400" dirty="0">
                <a:solidFill>
                  <a:srgbClr val="4B21FD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the KB which action was chosen, and the agent executes the action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dirty="0">
                <a:solidFill>
                  <a:srgbClr val="4B21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consequences of the KB)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indent="-457200">
              <a:lnSpc>
                <a:spcPct val="100000"/>
              </a:lnSpc>
              <a:spcBef>
                <a:spcPts val="0"/>
              </a:spcBef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B6A219B-4F82-4D2B-87C9-3CB397A73E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731061"/>
              </p:ext>
            </p:extLst>
          </p:nvPr>
        </p:nvGraphicFramePr>
        <p:xfrm>
          <a:off x="1094874" y="833448"/>
          <a:ext cx="8783052" cy="1021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036">
                  <a:extLst>
                    <a:ext uri="{9D8B030D-6E8A-4147-A177-3AD203B41FA5}">
                      <a16:colId xmlns:a16="http://schemas.microsoft.com/office/drawing/2014/main" val="3438473498"/>
                    </a:ext>
                  </a:extLst>
                </a:gridCol>
                <a:gridCol w="6047016">
                  <a:extLst>
                    <a:ext uri="{9D8B030D-6E8A-4147-A177-3AD203B41FA5}">
                      <a16:colId xmlns:a16="http://schemas.microsoft.com/office/drawing/2014/main" val="3220016788"/>
                    </a:ext>
                  </a:extLst>
                </a:gridCol>
              </a:tblGrid>
              <a:tr h="5401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Inference engine</a:t>
                      </a:r>
                    </a:p>
                  </a:txBody>
                  <a:tcPr marL="68581" marR="68581" marT="34291" marB="342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domain – independent algorithms</a:t>
                      </a:r>
                    </a:p>
                  </a:txBody>
                  <a:tcPr marL="68581" marR="68581" marT="34291" marB="342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059066"/>
                  </a:ext>
                </a:extLst>
              </a:tr>
              <a:tr h="4816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Knowledge base</a:t>
                      </a:r>
                    </a:p>
                  </a:txBody>
                  <a:tcPr marL="68581" marR="68581" marT="34291" marB="342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                 domain – specific content</a:t>
                      </a:r>
                    </a:p>
                  </a:txBody>
                  <a:tcPr marL="68581" marR="68581" marT="34291" marB="342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001278"/>
                  </a:ext>
                </a:extLst>
              </a:tr>
            </a:tbl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8C9FBC-9161-4D0D-933F-66D96ADEE357}"/>
              </a:ext>
            </a:extLst>
          </p:cNvPr>
          <p:cNvCxnSpPr/>
          <p:nvPr/>
        </p:nvCxnSpPr>
        <p:spPr>
          <a:xfrm flipH="1">
            <a:off x="4199111" y="1099256"/>
            <a:ext cx="58353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2A4203B-3591-4F7E-AF92-68038B079660}"/>
              </a:ext>
            </a:extLst>
          </p:cNvPr>
          <p:cNvCxnSpPr/>
          <p:nvPr/>
        </p:nvCxnSpPr>
        <p:spPr>
          <a:xfrm flipH="1">
            <a:off x="4209433" y="1584989"/>
            <a:ext cx="58353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Emoticon making a point Stock Vector - 14709057">
            <a:extLst>
              <a:ext uri="{FF2B5EF4-FFF2-40B4-BE49-F238E27FC236}">
                <a16:creationId xmlns:a16="http://schemas.microsoft.com/office/drawing/2014/main" id="{6002E0C4-BA7D-4B05-8611-BD7C3DE0C88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78" y="1099256"/>
            <a:ext cx="356839" cy="2899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5784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1680</TotalTime>
  <Words>3476</Words>
  <Application>Microsoft Office PowerPoint</Application>
  <PresentationFormat>Custom</PresentationFormat>
  <Paragraphs>732</Paragraphs>
  <Slides>60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70" baseType="lpstr">
      <vt:lpstr>Arial</vt:lpstr>
      <vt:lpstr>Calibri</vt:lpstr>
      <vt:lpstr>Calibri Light</vt:lpstr>
      <vt:lpstr>Cambria Math</vt:lpstr>
      <vt:lpstr>CMSS10</vt:lpstr>
      <vt:lpstr>Roboto</vt:lpstr>
      <vt:lpstr>Script MT Bold</vt:lpstr>
      <vt:lpstr>Symbol</vt:lpstr>
      <vt:lpstr>Times New Roman</vt:lpstr>
      <vt:lpstr>Office Theme</vt:lpstr>
      <vt:lpstr>Chapter 07_01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Knowledge bases</vt:lpstr>
      <vt:lpstr>A simple knowledge-based agent</vt:lpstr>
      <vt:lpstr>A simple knowledge-based agent</vt:lpstr>
      <vt:lpstr>PowerPoint Presentation</vt:lpstr>
      <vt:lpstr>The Wumpus World PEAS Description</vt:lpstr>
      <vt:lpstr>The Wumpus World PEAS Description</vt:lpstr>
      <vt:lpstr>The Wumpus World PEAS Description - details</vt:lpstr>
      <vt:lpstr>The Wumpus World PEAS Description - details </vt:lpstr>
      <vt:lpstr>The Wumpus World PEAS Description - details </vt:lpstr>
      <vt:lpstr>The Wumpus World PEAS Description - Summary</vt:lpstr>
      <vt:lpstr>Wumpus World Characterization - PEAS</vt:lpstr>
      <vt:lpstr>Exploring a wumpus world</vt:lpstr>
      <vt:lpstr>Exploring a wumpus world</vt:lpstr>
      <vt:lpstr>Exploring a wumpus world</vt:lpstr>
      <vt:lpstr>Exploring a wumpus world</vt:lpstr>
      <vt:lpstr>Exploring a wumpus world</vt:lpstr>
      <vt:lpstr>Exploring a wumpus world</vt:lpstr>
      <vt:lpstr>Exploring a wumpus world</vt:lpstr>
      <vt:lpstr>Exploring a wumpus world</vt:lpstr>
      <vt:lpstr>PowerPoint Presentation</vt:lpstr>
      <vt:lpstr>Exploring a wumpus world</vt:lpstr>
      <vt:lpstr>Exploring a wumpus world</vt:lpstr>
      <vt:lpstr>Exploring a wumpus world</vt:lpstr>
      <vt:lpstr>Exploring a wumpus world</vt:lpstr>
      <vt:lpstr>Exploring a wumpus world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118</cp:revision>
  <dcterms:created xsi:type="dcterms:W3CDTF">2016-10-13T00:10:31Z</dcterms:created>
  <dcterms:modified xsi:type="dcterms:W3CDTF">2023-04-18T16:30:44Z</dcterms:modified>
</cp:coreProperties>
</file>