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434" r:id="rId4"/>
    <p:sldId id="435" r:id="rId5"/>
    <p:sldId id="436" r:id="rId6"/>
    <p:sldId id="438" r:id="rId7"/>
    <p:sldId id="437" r:id="rId8"/>
    <p:sldId id="433" r:id="rId9"/>
    <p:sldId id="259" r:id="rId10"/>
    <p:sldId id="412" r:id="rId11"/>
    <p:sldId id="375" r:id="rId12"/>
    <p:sldId id="376" r:id="rId13"/>
    <p:sldId id="439" r:id="rId14"/>
    <p:sldId id="444" r:id="rId15"/>
    <p:sldId id="440" r:id="rId16"/>
    <p:sldId id="377" r:id="rId17"/>
    <p:sldId id="388" r:id="rId18"/>
    <p:sldId id="441" r:id="rId19"/>
    <p:sldId id="442" r:id="rId20"/>
    <p:sldId id="378" r:id="rId21"/>
    <p:sldId id="413" r:id="rId22"/>
    <p:sldId id="443" r:id="rId23"/>
    <p:sldId id="432" r:id="rId24"/>
    <p:sldId id="379" r:id="rId25"/>
    <p:sldId id="380" r:id="rId26"/>
    <p:sldId id="381" r:id="rId27"/>
    <p:sldId id="382" r:id="rId28"/>
    <p:sldId id="383" r:id="rId29"/>
    <p:sldId id="384" r:id="rId30"/>
    <p:sldId id="385" r:id="rId31"/>
    <p:sldId id="386" r:id="rId32"/>
    <p:sldId id="387" r:id="rId33"/>
    <p:sldId id="420" r:id="rId34"/>
    <p:sldId id="421" r:id="rId35"/>
    <p:sldId id="422" r:id="rId36"/>
    <p:sldId id="423" r:id="rId37"/>
    <p:sldId id="424" r:id="rId38"/>
    <p:sldId id="425" r:id="rId39"/>
    <p:sldId id="285" r:id="rId40"/>
    <p:sldId id="287" r:id="rId41"/>
    <p:sldId id="286" r:id="rId42"/>
    <p:sldId id="389" r:id="rId43"/>
    <p:sldId id="390" r:id="rId44"/>
    <p:sldId id="391" r:id="rId45"/>
    <p:sldId id="261" r:id="rId46"/>
    <p:sldId id="262" r:id="rId47"/>
    <p:sldId id="400" r:id="rId48"/>
    <p:sldId id="426" r:id="rId49"/>
    <p:sldId id="393" r:id="rId50"/>
    <p:sldId id="392" r:id="rId51"/>
    <p:sldId id="414" r:id="rId52"/>
    <p:sldId id="415" r:id="rId53"/>
    <p:sldId id="263" r:id="rId54"/>
    <p:sldId id="401" r:id="rId55"/>
    <p:sldId id="289" r:id="rId56"/>
    <p:sldId id="431" r:id="rId57"/>
    <p:sldId id="394" r:id="rId58"/>
    <p:sldId id="290" r:id="rId59"/>
    <p:sldId id="408" r:id="rId60"/>
    <p:sldId id="410" r:id="rId61"/>
    <p:sldId id="409" r:id="rId62"/>
    <p:sldId id="291" r:id="rId63"/>
    <p:sldId id="407" r:id="rId64"/>
    <p:sldId id="406" r:id="rId65"/>
    <p:sldId id="395" r:id="rId66"/>
    <p:sldId id="264" r:id="rId67"/>
    <p:sldId id="274" r:id="rId68"/>
    <p:sldId id="275" r:id="rId69"/>
    <p:sldId id="276" r:id="rId70"/>
    <p:sldId id="277" r:id="rId71"/>
    <p:sldId id="402" r:id="rId72"/>
    <p:sldId id="265" r:id="rId73"/>
    <p:sldId id="428" r:id="rId74"/>
    <p:sldId id="396" r:id="rId75"/>
    <p:sldId id="399" r:id="rId76"/>
    <p:sldId id="266" r:id="rId77"/>
    <p:sldId id="416" r:id="rId78"/>
    <p:sldId id="398" r:id="rId79"/>
    <p:sldId id="417" r:id="rId80"/>
    <p:sldId id="397" r:id="rId81"/>
    <p:sldId id="267" r:id="rId82"/>
    <p:sldId id="411" r:id="rId83"/>
    <p:sldId id="268" r:id="rId84"/>
    <p:sldId id="418" r:id="rId85"/>
    <p:sldId id="427" r:id="rId86"/>
    <p:sldId id="269" r:id="rId87"/>
    <p:sldId id="270" r:id="rId88"/>
    <p:sldId id="429" r:id="rId89"/>
    <p:sldId id="430" r:id="rId90"/>
    <p:sldId id="271" r:id="rId91"/>
    <p:sldId id="419" r:id="rId92"/>
    <p:sldId id="272" r:id="rId93"/>
    <p:sldId id="273" r:id="rId94"/>
    <p:sldId id="294" r:id="rId95"/>
    <p:sldId id="295"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47" autoAdjust="0"/>
    <p:restoredTop sz="94660"/>
  </p:normalViewPr>
  <p:slideViewPr>
    <p:cSldViewPr snapToGrid="0">
      <p:cViewPr varScale="1">
        <p:scale>
          <a:sx n="84" d="100"/>
          <a:sy n="84" d="100"/>
        </p:scale>
        <p:origin x="154" y="82"/>
      </p:cViewPr>
      <p:guideLst/>
    </p:cSldViewPr>
  </p:slideViewPr>
  <p:notesTextViewPr>
    <p:cViewPr>
      <p:scale>
        <a:sx n="1" d="1"/>
        <a:sy n="1" d="1"/>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4/22/2021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10469F8-1465-4B65-8FD2-8AC15D69D034}"/>
              </a:ext>
            </a:extLst>
          </p:cNvPr>
          <p:cNvSpPr>
            <a:spLocks noGrp="1" noChangeArrowheads="1"/>
          </p:cNvSpPr>
          <p:nvPr>
            <p:ph type="subTitle" idx="1"/>
          </p:nvPr>
        </p:nvSpPr>
        <p:spPr>
          <a:xfrm>
            <a:off x="2895600" y="4082969"/>
            <a:ext cx="6400800" cy="579972"/>
          </a:xfrm>
        </p:spPr>
        <p:txBody>
          <a:bodyPr>
            <a:normAutofit/>
          </a:bodyPr>
          <a:lstStyle/>
          <a:p>
            <a:r>
              <a:rPr lang="en-US" altLang="en-US" sz="2800" dirty="0"/>
              <a:t>Textbook: Chapter 5</a:t>
            </a:r>
          </a:p>
        </p:txBody>
      </p:sp>
      <p:sp>
        <p:nvSpPr>
          <p:cNvPr id="4" name="Rectangle 3">
            <a:extLst>
              <a:ext uri="{FF2B5EF4-FFF2-40B4-BE49-F238E27FC236}">
                <a16:creationId xmlns:a16="http://schemas.microsoft.com/office/drawing/2014/main" id="{1ECDEF83-D53E-4035-8D63-91D8EC261778}"/>
              </a:ext>
            </a:extLst>
          </p:cNvPr>
          <p:cNvSpPr/>
          <p:nvPr/>
        </p:nvSpPr>
        <p:spPr>
          <a:xfrm>
            <a:off x="1267976" y="827443"/>
            <a:ext cx="4172937" cy="646331"/>
          </a:xfrm>
          <a:prstGeom prst="rect">
            <a:avLst/>
          </a:prstGeom>
        </p:spPr>
        <p:txBody>
          <a:bodyPr wrap="none">
            <a:spAutoFit/>
          </a:bodyPr>
          <a:lstStyle/>
          <a:p>
            <a:r>
              <a:rPr lang="en-US" sz="3600" dirty="0">
                <a:latin typeface="Times New Roman" panose="02020603050405020304" pitchFamily="18" charset="0"/>
                <a:cs typeface="Times New Roman" panose="02020603050405020304" pitchFamily="18" charset="0"/>
              </a:rPr>
              <a:t>Artificial Intelligence</a:t>
            </a:r>
            <a:endParaRPr lang="en-US" sz="3600" dirty="0"/>
          </a:p>
        </p:txBody>
      </p:sp>
      <p:sp>
        <p:nvSpPr>
          <p:cNvPr id="5" name="Rectangle 4">
            <a:extLst>
              <a:ext uri="{FF2B5EF4-FFF2-40B4-BE49-F238E27FC236}">
                <a16:creationId xmlns:a16="http://schemas.microsoft.com/office/drawing/2014/main" id="{F60EE370-C835-4B1B-90DA-72BA207DAD36}"/>
              </a:ext>
            </a:extLst>
          </p:cNvPr>
          <p:cNvSpPr txBox="1">
            <a:spLocks noChangeArrowheads="1"/>
          </p:cNvSpPr>
          <p:nvPr/>
        </p:nvSpPr>
        <p:spPr>
          <a:xfrm>
            <a:off x="1921727" y="2046339"/>
            <a:ext cx="8126392" cy="2419833"/>
          </a:xfrm>
          <a:prstGeom prst="rect">
            <a:avLst/>
          </a:prstGeom>
        </p:spPr>
        <p:txBody>
          <a:bodyPr vert="horz" lIns="91440" tIns="45720" rIns="91440" bIns="45720" rtlCol="0" anchor="ctr">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dirty="0">
                <a:latin typeface="Times New Roman" panose="02020603050405020304" pitchFamily="18" charset="0"/>
                <a:cs typeface="Times New Roman" panose="02020603050405020304" pitchFamily="18" charset="0"/>
              </a:rPr>
              <a:t/>
            </a:r>
            <a:br>
              <a:rPr lang="en-US" altLang="en-US" sz="40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Chapter 6</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Adversarial Search</a:t>
            </a:r>
            <a:r>
              <a:rPr lang="en-US" altLang="en-US" sz="4400" dirty="0">
                <a:latin typeface="Times New Roman" panose="02020603050405020304" pitchFamily="18" charset="0"/>
                <a:cs typeface="Times New Roman" panose="02020603050405020304" pitchFamily="18" charset="0"/>
              </a:rPr>
              <a:t/>
            </a:r>
            <a:br>
              <a:rPr lang="en-US" altLang="en-US" sz="4400" dirty="0">
                <a:latin typeface="Times New Roman" panose="02020603050405020304" pitchFamily="18" charset="0"/>
                <a:cs typeface="Times New Roman" panose="02020603050405020304" pitchFamily="18" charset="0"/>
              </a:rPr>
            </a:br>
            <a:r>
              <a:rPr lang="en-US" altLang="en-US" sz="3100" dirty="0">
                <a:latin typeface="Times New Roman" panose="02020603050405020304" pitchFamily="18" charset="0"/>
                <a:cs typeface="Times New Roman" panose="02020603050405020304" pitchFamily="18" charset="0"/>
              </a:rPr>
              <a:t>Section 1 –  4</a:t>
            </a:r>
            <a:r>
              <a:rPr lang="en-US" altLang="en-US" sz="4400" dirty="0">
                <a:latin typeface="Times New Roman" panose="02020603050405020304" pitchFamily="18" charset="0"/>
                <a:cs typeface="Times New Roman" panose="02020603050405020304" pitchFamily="18" charset="0"/>
              </a:rPr>
              <a:t/>
            </a:r>
            <a:br>
              <a:rPr lang="en-US" altLang="en-US" sz="4400" dirty="0">
                <a:latin typeface="Times New Roman" panose="02020603050405020304" pitchFamily="18" charset="0"/>
                <a:cs typeface="Times New Roman" panose="02020603050405020304" pitchFamily="18" charset="0"/>
              </a:rPr>
            </a:br>
            <a:endParaRPr lang="en-US"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29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86ED471-1134-424B-9E6E-DB664C615B94}"/>
              </a:ext>
            </a:extLst>
          </p:cNvPr>
          <p:cNvSpPr>
            <a:spLocks noGrp="1" noChangeArrowheads="1"/>
          </p:cNvSpPr>
          <p:nvPr>
            <p:ph type="title"/>
          </p:nvPr>
        </p:nvSpPr>
        <p:spPr>
          <a:xfrm>
            <a:off x="1243315" y="211133"/>
            <a:ext cx="5148520" cy="1038934"/>
          </a:xfrm>
        </p:spPr>
        <p:txBody>
          <a:bodyPr>
            <a:normAutofit/>
          </a:bodyPr>
          <a:lstStyle/>
          <a:p>
            <a:r>
              <a:rPr lang="en-US" altLang="en-US" sz="3200" dirty="0">
                <a:latin typeface="+mn-lt"/>
              </a:rPr>
              <a:t>Games vs. Search Problems</a:t>
            </a:r>
          </a:p>
        </p:txBody>
      </p:sp>
      <mc:AlternateContent xmlns:mc="http://schemas.openxmlformats.org/markup-compatibility/2006" xmlns:a14="http://schemas.microsoft.com/office/drawing/2010/main">
        <mc:Choice Requires="a14">
          <p:sp>
            <p:nvSpPr>
              <p:cNvPr id="5123" name="Rectangle 3">
                <a:extLst>
                  <a:ext uri="{FF2B5EF4-FFF2-40B4-BE49-F238E27FC236}">
                    <a16:creationId xmlns:a16="http://schemas.microsoft.com/office/drawing/2014/main" id="{AB8A6E4B-F09C-4378-98AF-B68087A86206}"/>
                  </a:ext>
                </a:extLst>
              </p:cNvPr>
              <p:cNvSpPr>
                <a:spLocks noGrp="1" noChangeArrowheads="1"/>
              </p:cNvSpPr>
              <p:nvPr>
                <p:ph type="body" idx="1"/>
              </p:nvPr>
            </p:nvSpPr>
            <p:spPr>
              <a:xfrm>
                <a:off x="1468425" y="1392742"/>
                <a:ext cx="9255150" cy="484374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Multi-agent game vs. single-agent search problem</a:t>
                </a:r>
              </a:p>
              <a:p>
                <a:pPr marL="463550" indent="-463550"/>
                <a:r>
                  <a:rPr lang="en-US" sz="2400" dirty="0">
                    <a:solidFill>
                      <a:srgbClr val="0000FF"/>
                    </a:solidFill>
                    <a:latin typeface="Times New Roman" panose="02020603050405020304" pitchFamily="18" charset="0"/>
                    <a:cs typeface="Times New Roman" panose="02020603050405020304" pitchFamily="18" charset="0"/>
                  </a:rPr>
                  <a:t>"Unpredictable" opponent needs a strategy </a:t>
                </a:r>
                <a14:m>
                  <m:oMath xmlns:m="http://schemas.openxmlformats.org/officeDocument/2006/math">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marL="914400" indent="-463550"/>
                <a:r>
                  <a:rPr lang="en-US" sz="2400" dirty="0">
                    <a:latin typeface="Times New Roman" panose="02020603050405020304" pitchFamily="18" charset="0"/>
                    <a:cs typeface="Times New Roman" panose="02020603050405020304" pitchFamily="18" charset="0"/>
                  </a:rPr>
                  <a:t>specifies a move for every possible opponent reply.</a:t>
                </a:r>
              </a:p>
              <a:p>
                <a:pPr marL="914400" indent="-463550"/>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with “huge” lookup table.</a:t>
                </a:r>
              </a:p>
              <a:p>
                <a:pPr marL="914400" indent="-463550"/>
                <a:r>
                  <a:rPr lang="en-US" sz="2400" dirty="0">
                    <a:latin typeface="Times New Roman" panose="02020603050405020304" pitchFamily="18" charset="0"/>
                    <a:cs typeface="Times New Roman" panose="02020603050405020304" pitchFamily="18" charset="0"/>
                  </a:rPr>
                  <a:t>Solution is a contingency plan</a:t>
                </a:r>
              </a:p>
              <a:p>
                <a:pPr marL="463550" indent="-463550"/>
                <a:r>
                  <a:rPr lang="en-US" sz="2400" dirty="0">
                    <a:solidFill>
                      <a:srgbClr val="0000FF"/>
                    </a:solidFill>
                    <a:latin typeface="Times New Roman" panose="02020603050405020304" pitchFamily="18" charset="0"/>
                    <a:cs typeface="Times New Roman" panose="02020603050405020304" pitchFamily="18" charset="0"/>
                  </a:rPr>
                  <a:t>Time limits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p>
              <a:p>
                <a:pPr marL="914400" indent="-463550"/>
                <a:r>
                  <a:rPr lang="en-US" sz="2400" dirty="0">
                    <a:latin typeface="Times New Roman" panose="02020603050405020304" pitchFamily="18" charset="0"/>
                    <a:cs typeface="Times New Roman" panose="02020603050405020304" pitchFamily="18" charset="0"/>
                  </a:rPr>
                  <a:t>unlikely to find optimal response (goal), must approximate</a:t>
                </a:r>
              </a:p>
              <a:p>
                <a:pPr marL="463550" indent="-463550"/>
                <a:r>
                  <a:rPr lang="en-US" sz="2400" dirty="0">
                    <a:latin typeface="Times New Roman" panose="02020603050405020304" pitchFamily="18" charset="0"/>
                    <a:cs typeface="Times New Roman" panose="02020603050405020304" pitchFamily="18" charset="0"/>
                  </a:rPr>
                  <a:t>Rich history of game playing in AI, in particular in the area of chess.</a:t>
                </a:r>
              </a:p>
              <a:p>
                <a:pPr marL="463550" indent="-463550"/>
                <a:endParaRPr lang="en-US" sz="2400" dirty="0">
                  <a:latin typeface="Times New Roman" panose="02020603050405020304" pitchFamily="18" charset="0"/>
                  <a:cs typeface="Times New Roman" panose="02020603050405020304" pitchFamily="18" charset="0"/>
                </a:endParaRPr>
              </a:p>
              <a:p>
                <a:pPr marL="463550" indent="-463550"/>
                <a:r>
                  <a:rPr lang="en-US" sz="2400" dirty="0">
                    <a:latin typeface="Times New Roman" panose="02020603050405020304" pitchFamily="18" charset="0"/>
                    <a:cs typeface="Times New Roman" panose="02020603050405020304" pitchFamily="18" charset="0"/>
                  </a:rPr>
                  <a:t>Turing viewed chess as an important challenge for machine intelligence because playing chess appears to require some level of intelligence.</a:t>
                </a:r>
                <a:endParaRPr lang="en-US" altLang="en-US" sz="2400" dirty="0">
                  <a:latin typeface="Times New Roman" panose="02020603050405020304" pitchFamily="18" charset="0"/>
                  <a:cs typeface="Times New Roman" panose="02020603050405020304" pitchFamily="18" charset="0"/>
                </a:endParaRPr>
              </a:p>
            </p:txBody>
          </p:sp>
        </mc:Choice>
        <mc:Fallback xmlns="">
          <p:sp>
            <p:nvSpPr>
              <p:cNvPr id="5123" name="Rectangle 3">
                <a:extLst>
                  <a:ext uri="{FF2B5EF4-FFF2-40B4-BE49-F238E27FC236}">
                    <a16:creationId xmlns:a16="http://schemas.microsoft.com/office/drawing/2014/main" id="{AB8A6E4B-F09C-4378-98AF-B68087A86206}"/>
                  </a:ext>
                </a:extLst>
              </p:cNvPr>
              <p:cNvSpPr>
                <a:spLocks noGrp="1" noRot="1" noChangeAspect="1" noMove="1" noResize="1" noEditPoints="1" noAdjustHandles="1" noChangeArrowheads="1" noChangeShapeType="1" noTextEdit="1"/>
              </p:cNvSpPr>
              <p:nvPr>
                <p:ph type="body" idx="1"/>
              </p:nvPr>
            </p:nvSpPr>
            <p:spPr>
              <a:xfrm>
                <a:off x="1468425" y="1392742"/>
                <a:ext cx="9255150" cy="4843744"/>
              </a:xfrm>
              <a:blipFill>
                <a:blip r:embed="rId2"/>
                <a:stretch>
                  <a:fillRect l="-1054" t="-1761" b="-9937"/>
                </a:stretch>
              </a:blipFill>
            </p:spPr>
            <p:txBody>
              <a:bodyPr/>
              <a:lstStyle/>
              <a:p>
                <a:r>
                  <a:rPr lang="en-US">
                    <a:noFill/>
                  </a:rPr>
                  <a:t> </a:t>
                </a:r>
              </a:p>
            </p:txBody>
          </p:sp>
        </mc:Fallback>
      </mc:AlternateContent>
    </p:spTree>
    <p:extLst>
      <p:ext uri="{BB962C8B-B14F-4D97-AF65-F5344CB8AC3E}">
        <p14:creationId xmlns:p14="http://schemas.microsoft.com/office/powerpoint/2010/main" val="272969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73A5F-FD16-449A-83A6-844807CB870D}"/>
              </a:ext>
            </a:extLst>
          </p:cNvPr>
          <p:cNvSpPr/>
          <p:nvPr/>
        </p:nvSpPr>
        <p:spPr>
          <a:xfrm>
            <a:off x="1284204" y="487882"/>
            <a:ext cx="6899646" cy="584775"/>
          </a:xfrm>
          <a:prstGeom prst="rect">
            <a:avLst/>
          </a:prstGeom>
        </p:spPr>
        <p:txBody>
          <a:bodyPr wrap="none">
            <a:spAutoFit/>
          </a:bodyPr>
          <a:lstStyle/>
          <a:p>
            <a:r>
              <a:rPr lang="en-US" sz="3200" dirty="0"/>
              <a:t>Why is Game-Playing a Challenge for AI?</a:t>
            </a:r>
          </a:p>
        </p:txBody>
      </p:sp>
      <p:sp>
        <p:nvSpPr>
          <p:cNvPr id="3" name="Rectangle 2">
            <a:extLst>
              <a:ext uri="{FF2B5EF4-FFF2-40B4-BE49-F238E27FC236}">
                <a16:creationId xmlns:a16="http://schemas.microsoft.com/office/drawing/2014/main" id="{73DCCB0E-1990-4A5F-94B6-790759C4B9B6}"/>
              </a:ext>
            </a:extLst>
          </p:cNvPr>
          <p:cNvSpPr/>
          <p:nvPr/>
        </p:nvSpPr>
        <p:spPr>
          <a:xfrm>
            <a:off x="1403474" y="1412508"/>
            <a:ext cx="9090992" cy="5309146"/>
          </a:xfrm>
          <a:prstGeom prst="rect">
            <a:avLst/>
          </a:prstGeom>
        </p:spPr>
        <p:txBody>
          <a:bodyPr wrap="square">
            <a:spAutoFit/>
          </a:bodyPr>
          <a:lstStyle/>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Competent game playing </a:t>
            </a:r>
          </a:p>
          <a:p>
            <a:pPr marL="920750" lvl="1"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Requires planning, reasoning and learning</a:t>
            </a:r>
          </a:p>
          <a:p>
            <a:pPr marL="91440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some aspects of “intelligence”</a:t>
            </a:r>
          </a:p>
          <a:p>
            <a:pPr marL="463550" indent="-463550">
              <a:spcBef>
                <a:spcPts val="18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Proxy for real-world decision making problems</a:t>
            </a:r>
          </a:p>
          <a:p>
            <a:pPr marL="91440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Easy to represent states &amp; define rules</a:t>
            </a:r>
          </a:p>
          <a:p>
            <a:pPr marL="91440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Hard to obtaining good performance</a:t>
            </a:r>
          </a:p>
          <a:p>
            <a:pPr marL="463550" indent="-463550">
              <a:spcBef>
                <a:spcPts val="18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“Adversary” can be nature</a:t>
            </a:r>
          </a:p>
          <a:p>
            <a:pPr marL="91440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PSPACE-complete (or worse)</a:t>
            </a:r>
          </a:p>
          <a:p>
            <a:pPr marL="91440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Computationally equivalent to hardware debugging,            formal verification, logistics planning</a:t>
            </a:r>
          </a:p>
          <a:p>
            <a:pPr marL="91440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PSPACE is harder than NP.</a:t>
            </a:r>
          </a:p>
        </p:txBody>
      </p:sp>
    </p:spTree>
    <p:extLst>
      <p:ext uri="{BB962C8B-B14F-4D97-AF65-F5344CB8AC3E}">
        <p14:creationId xmlns:p14="http://schemas.microsoft.com/office/powerpoint/2010/main" val="75828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E0F87E-44A4-4C45-8E94-9B3DA8945EA6}"/>
              </a:ext>
            </a:extLst>
          </p:cNvPr>
          <p:cNvSpPr/>
          <p:nvPr/>
        </p:nvSpPr>
        <p:spPr>
          <a:xfrm>
            <a:off x="1548874" y="726421"/>
            <a:ext cx="5779578" cy="584775"/>
          </a:xfrm>
          <a:prstGeom prst="rect">
            <a:avLst/>
          </a:prstGeom>
        </p:spPr>
        <p:txBody>
          <a:bodyPr wrap="square">
            <a:spAutoFit/>
          </a:bodyPr>
          <a:lstStyle/>
          <a:p>
            <a:r>
              <a:rPr lang="en-US" sz="3200" dirty="0"/>
              <a:t>Traditional Board Games</a:t>
            </a:r>
          </a:p>
        </p:txBody>
      </p:sp>
      <p:pic>
        <p:nvPicPr>
          <p:cNvPr id="3" name="Picture 2">
            <a:extLst>
              <a:ext uri="{FF2B5EF4-FFF2-40B4-BE49-F238E27FC236}">
                <a16:creationId xmlns:a16="http://schemas.microsoft.com/office/drawing/2014/main" id="{8EF01F66-778B-4C3A-8D95-1CCC45406236}"/>
              </a:ext>
            </a:extLst>
          </p:cNvPr>
          <p:cNvPicPr>
            <a:picLocks noChangeAspect="1"/>
          </p:cNvPicPr>
          <p:nvPr/>
        </p:nvPicPr>
        <p:blipFill>
          <a:blip r:embed="rId2"/>
          <a:stretch>
            <a:fillRect/>
          </a:stretch>
        </p:blipFill>
        <p:spPr>
          <a:xfrm>
            <a:off x="6095999" y="1586703"/>
            <a:ext cx="2566413" cy="1906231"/>
          </a:xfrm>
          <a:prstGeom prst="rect">
            <a:avLst/>
          </a:prstGeom>
        </p:spPr>
      </p:pic>
      <p:pic>
        <p:nvPicPr>
          <p:cNvPr id="4" name="Picture 3">
            <a:extLst>
              <a:ext uri="{FF2B5EF4-FFF2-40B4-BE49-F238E27FC236}">
                <a16:creationId xmlns:a16="http://schemas.microsoft.com/office/drawing/2014/main" id="{67DD4E20-8849-49A6-A9BE-F35912D32E7C}"/>
              </a:ext>
            </a:extLst>
          </p:cNvPr>
          <p:cNvPicPr>
            <a:picLocks noChangeAspect="1"/>
          </p:cNvPicPr>
          <p:nvPr/>
        </p:nvPicPr>
        <p:blipFill>
          <a:blip r:embed="rId3"/>
          <a:stretch>
            <a:fillRect/>
          </a:stretch>
        </p:blipFill>
        <p:spPr>
          <a:xfrm>
            <a:off x="5791222" y="3603302"/>
            <a:ext cx="2041064" cy="1906232"/>
          </a:xfrm>
          <a:prstGeom prst="rect">
            <a:avLst/>
          </a:prstGeom>
        </p:spPr>
      </p:pic>
      <p:pic>
        <p:nvPicPr>
          <p:cNvPr id="5" name="Picture 4">
            <a:extLst>
              <a:ext uri="{FF2B5EF4-FFF2-40B4-BE49-F238E27FC236}">
                <a16:creationId xmlns:a16="http://schemas.microsoft.com/office/drawing/2014/main" id="{9CC83D6B-C490-43EF-A642-514B7662F447}"/>
              </a:ext>
            </a:extLst>
          </p:cNvPr>
          <p:cNvPicPr>
            <a:picLocks noChangeAspect="1"/>
          </p:cNvPicPr>
          <p:nvPr/>
        </p:nvPicPr>
        <p:blipFill>
          <a:blip r:embed="rId4"/>
          <a:stretch>
            <a:fillRect/>
          </a:stretch>
        </p:blipFill>
        <p:spPr>
          <a:xfrm>
            <a:off x="8401878" y="3479877"/>
            <a:ext cx="2399559" cy="2396885"/>
          </a:xfrm>
          <a:prstGeom prst="rect">
            <a:avLst/>
          </a:prstGeom>
        </p:spPr>
      </p:pic>
      <p:sp>
        <p:nvSpPr>
          <p:cNvPr id="6" name="Rectangle 5">
            <a:extLst>
              <a:ext uri="{FF2B5EF4-FFF2-40B4-BE49-F238E27FC236}">
                <a16:creationId xmlns:a16="http://schemas.microsoft.com/office/drawing/2014/main" id="{FD756465-05E8-4A89-B6D5-F344F790EAB7}"/>
              </a:ext>
            </a:extLst>
          </p:cNvPr>
          <p:cNvSpPr/>
          <p:nvPr/>
        </p:nvSpPr>
        <p:spPr>
          <a:xfrm>
            <a:off x="1741036" y="2539818"/>
            <a:ext cx="3087421" cy="2677656"/>
          </a:xfrm>
          <a:prstGeom prst="rect">
            <a:avLst/>
          </a:prstGeom>
        </p:spPr>
        <p:txBody>
          <a:bodyPr wrap="square">
            <a:spAutoFit/>
          </a:bodyPr>
          <a:lstStyle/>
          <a:p>
            <a:r>
              <a:rPr lang="en-US" sz="2400" dirty="0">
                <a:latin typeface="TimesNewRomanPSMT"/>
              </a:rPr>
              <a:t>Finite</a:t>
            </a:r>
          </a:p>
          <a:p>
            <a:r>
              <a:rPr lang="en-US" sz="2400" dirty="0">
                <a:latin typeface="TimesNewRomanPSMT"/>
              </a:rPr>
              <a:t>Deterministic</a:t>
            </a:r>
          </a:p>
          <a:p>
            <a:r>
              <a:rPr lang="en-US" sz="2400" dirty="0">
                <a:latin typeface="TimesNewRomanPSMT"/>
              </a:rPr>
              <a:t>Two-players</a:t>
            </a:r>
          </a:p>
          <a:p>
            <a:r>
              <a:rPr lang="en-US" sz="2400" dirty="0">
                <a:latin typeface="TimesNewRomanPSMT"/>
              </a:rPr>
              <a:t>Turn-taking</a:t>
            </a:r>
          </a:p>
          <a:p>
            <a:r>
              <a:rPr lang="en-US" sz="2400" dirty="0">
                <a:latin typeface="TimesNewRomanPSMT"/>
              </a:rPr>
              <a:t>Zero-sum</a:t>
            </a:r>
          </a:p>
          <a:p>
            <a:r>
              <a:rPr lang="en-US" sz="2400" dirty="0">
                <a:latin typeface="TimesNewRomanPSMT"/>
              </a:rPr>
              <a:t>Perfect Information</a:t>
            </a:r>
          </a:p>
          <a:p>
            <a:r>
              <a:rPr lang="en-US" sz="2400" dirty="0">
                <a:latin typeface="TimesNewRomanPSMT"/>
              </a:rPr>
              <a:t>Sequential</a:t>
            </a:r>
            <a:endParaRPr lang="en-US" sz="2400" dirty="0"/>
          </a:p>
        </p:txBody>
      </p:sp>
    </p:spTree>
    <p:extLst>
      <p:ext uri="{BB962C8B-B14F-4D97-AF65-F5344CB8AC3E}">
        <p14:creationId xmlns:p14="http://schemas.microsoft.com/office/powerpoint/2010/main" val="23056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73A5F-FD16-449A-83A6-844807CB870D}"/>
              </a:ext>
            </a:extLst>
          </p:cNvPr>
          <p:cNvSpPr/>
          <p:nvPr/>
        </p:nvSpPr>
        <p:spPr>
          <a:xfrm>
            <a:off x="1284204" y="487882"/>
            <a:ext cx="3584443" cy="584775"/>
          </a:xfrm>
          <a:prstGeom prst="rect">
            <a:avLst/>
          </a:prstGeom>
        </p:spPr>
        <p:txBody>
          <a:bodyPr wrap="none">
            <a:spAutoFit/>
          </a:bodyPr>
          <a:lstStyle/>
          <a:p>
            <a:r>
              <a:rPr lang="en-US" sz="3200" dirty="0"/>
              <a:t>Properties of Games</a:t>
            </a:r>
          </a:p>
        </p:txBody>
      </p:sp>
      <p:sp>
        <p:nvSpPr>
          <p:cNvPr id="3" name="Rectangle 2">
            <a:extLst>
              <a:ext uri="{FF2B5EF4-FFF2-40B4-BE49-F238E27FC236}">
                <a16:creationId xmlns:a16="http://schemas.microsoft.com/office/drawing/2014/main" id="{73DCCB0E-1990-4A5F-94B6-790759C4B9B6}"/>
              </a:ext>
            </a:extLst>
          </p:cNvPr>
          <p:cNvSpPr/>
          <p:nvPr/>
        </p:nvSpPr>
        <p:spPr>
          <a:xfrm>
            <a:off x="1284204" y="1564908"/>
            <a:ext cx="8712412" cy="4708981"/>
          </a:xfrm>
          <a:prstGeom prst="rect">
            <a:avLst/>
          </a:prstGeom>
        </p:spPr>
        <p:txBody>
          <a:bodyPr wrap="square">
            <a:spAutoFit/>
          </a:bodyPr>
          <a:lstStyle/>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Zero-sum games: Fully competitive</a:t>
            </a:r>
          </a:p>
          <a:p>
            <a:pPr marL="920750" lvl="1"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Competitive: if one plays win, the other lose; </a:t>
            </a:r>
            <a:r>
              <a:rPr lang="en-US" sz="2400" dirty="0" err="1">
                <a:solidFill>
                  <a:srgbClr val="3333FF"/>
                </a:solidFill>
                <a:latin typeface="Times New Roman" panose="02020603050405020304" pitchFamily="18" charset="0"/>
                <a:cs typeface="Times New Roman" panose="02020603050405020304" pitchFamily="18" charset="0"/>
              </a:rPr>
              <a:t>e.g</a:t>
            </a:r>
            <a:r>
              <a:rPr lang="en-US" sz="2400" dirty="0">
                <a:solidFill>
                  <a:srgbClr val="3333FF"/>
                </a:solidFill>
                <a:latin typeface="Times New Roman" panose="02020603050405020304" pitchFamily="18" charset="0"/>
                <a:cs typeface="Times New Roman" panose="02020603050405020304" pitchFamily="18" charset="0"/>
              </a:rPr>
              <a:t>, tic-tac-toe – the player A wins what the other player loses</a:t>
            </a:r>
          </a:p>
          <a:p>
            <a:pPr marL="91440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Games can be cooperative: some outcomes are preferred by both players, or at least their values aren’t diametrically opposed.</a:t>
            </a:r>
          </a:p>
          <a:p>
            <a:pPr marL="463550" indent="-463550">
              <a:spcBef>
                <a:spcPts val="18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Deterministic: No chance involved</a:t>
            </a:r>
          </a:p>
          <a:p>
            <a:pPr marL="91440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dice, or random deals of cards, or coin flips, etc.)</a:t>
            </a:r>
          </a:p>
          <a:p>
            <a:pPr marL="463550" indent="-463550">
              <a:spcBef>
                <a:spcPts val="18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Perfect information: all aspects of the state are fully observable</a:t>
            </a:r>
          </a:p>
          <a:p>
            <a:pPr marL="91440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no hidden cards)</a:t>
            </a:r>
          </a:p>
        </p:txBody>
      </p:sp>
    </p:spTree>
    <p:extLst>
      <p:ext uri="{BB962C8B-B14F-4D97-AF65-F5344CB8AC3E}">
        <p14:creationId xmlns:p14="http://schemas.microsoft.com/office/powerpoint/2010/main" val="130323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3E35C0-88BA-4AB5-8237-08426B4DA2EA}"/>
              </a:ext>
            </a:extLst>
          </p:cNvPr>
          <p:cNvSpPr txBox="1"/>
          <p:nvPr/>
        </p:nvSpPr>
        <p:spPr>
          <a:xfrm>
            <a:off x="983673" y="969818"/>
            <a:ext cx="10571018" cy="464742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Types of Games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Deterministic			Chance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Perfect information</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Imperfect information</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52E8BE62-756D-4E92-AD65-723F6058B0AD}"/>
              </a:ext>
            </a:extLst>
          </p:cNvPr>
          <p:cNvGraphicFramePr>
            <a:graphicFrameLocks noGrp="1"/>
          </p:cNvGraphicFramePr>
          <p:nvPr>
            <p:extLst>
              <p:ext uri="{D42A27DB-BD31-4B8C-83A1-F6EECF244321}">
                <p14:modId xmlns:p14="http://schemas.microsoft.com/office/powerpoint/2010/main" val="233400546"/>
              </p:ext>
            </p:extLst>
          </p:nvPr>
        </p:nvGraphicFramePr>
        <p:xfrm>
          <a:off x="4775198" y="2451485"/>
          <a:ext cx="6225310" cy="2377440"/>
        </p:xfrm>
        <a:graphic>
          <a:graphicData uri="http://schemas.openxmlformats.org/drawingml/2006/table">
            <a:tbl>
              <a:tblPr firstRow="1" bandRow="1">
                <a:tableStyleId>{5C22544A-7EE6-4342-B048-85BDC9FD1C3A}</a:tableStyleId>
              </a:tblPr>
              <a:tblGrid>
                <a:gridCol w="3112655">
                  <a:extLst>
                    <a:ext uri="{9D8B030D-6E8A-4147-A177-3AD203B41FA5}">
                      <a16:colId xmlns:a16="http://schemas.microsoft.com/office/drawing/2014/main" val="3043321843"/>
                    </a:ext>
                  </a:extLst>
                </a:gridCol>
                <a:gridCol w="3112655">
                  <a:extLst>
                    <a:ext uri="{9D8B030D-6E8A-4147-A177-3AD203B41FA5}">
                      <a16:colId xmlns:a16="http://schemas.microsoft.com/office/drawing/2014/main" val="2157862545"/>
                    </a:ext>
                  </a:extLst>
                </a:gridCol>
              </a:tblGrid>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Chess, Checkers,</a:t>
                      </a:r>
                    </a:p>
                    <a:p>
                      <a:r>
                        <a:rPr lang="en-US" sz="2400" b="0" dirty="0">
                          <a:solidFill>
                            <a:schemeClr val="tx1"/>
                          </a:solidFill>
                          <a:latin typeface="Times New Roman" panose="02020603050405020304" pitchFamily="18" charset="0"/>
                          <a:cs typeface="Times New Roman" panose="02020603050405020304" pitchFamily="18" charset="0"/>
                        </a:rPr>
                        <a:t>Go, Othello, Tic-tac-toe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Backgammon,</a:t>
                      </a:r>
                    </a:p>
                    <a:p>
                      <a:r>
                        <a:rPr lang="en-US" sz="2400" b="0" dirty="0">
                          <a:solidFill>
                            <a:schemeClr val="tx1"/>
                          </a:solidFill>
                          <a:latin typeface="Times New Roman" panose="02020603050405020304" pitchFamily="18" charset="0"/>
                          <a:cs typeface="Times New Roman" panose="02020603050405020304" pitchFamily="18" charset="0"/>
                        </a:rPr>
                        <a:t>Monopoly</a:t>
                      </a:r>
                    </a:p>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5397107"/>
                  </a:ext>
                </a:extLst>
              </a:tr>
              <a:tr h="370840">
                <a:tc>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Bridge, Poker, Scrabble, Nuclear war</a:t>
                      </a:r>
                    </a:p>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81243"/>
                  </a:ext>
                </a:extLst>
              </a:tr>
            </a:tbl>
          </a:graphicData>
        </a:graphic>
      </p:graphicFrame>
    </p:spTree>
    <p:extLst>
      <p:ext uri="{BB962C8B-B14F-4D97-AF65-F5344CB8AC3E}">
        <p14:creationId xmlns:p14="http://schemas.microsoft.com/office/powerpoint/2010/main" val="257120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73A5F-FD16-449A-83A6-844807CB870D}"/>
              </a:ext>
            </a:extLst>
          </p:cNvPr>
          <p:cNvSpPr/>
          <p:nvPr/>
        </p:nvSpPr>
        <p:spPr>
          <a:xfrm>
            <a:off x="1284204" y="487882"/>
            <a:ext cx="5076839" cy="584775"/>
          </a:xfrm>
          <a:prstGeom prst="rect">
            <a:avLst/>
          </a:prstGeom>
        </p:spPr>
        <p:txBody>
          <a:bodyPr wrap="none">
            <a:spAutoFit/>
          </a:bodyPr>
          <a:lstStyle/>
          <a:p>
            <a:r>
              <a:rPr lang="en-US" sz="3200" dirty="0"/>
              <a:t>Game 1: Rock, Paper, Scissors</a:t>
            </a:r>
          </a:p>
        </p:txBody>
      </p:sp>
      <p:sp>
        <p:nvSpPr>
          <p:cNvPr id="3" name="Rectangle 2">
            <a:extLst>
              <a:ext uri="{FF2B5EF4-FFF2-40B4-BE49-F238E27FC236}">
                <a16:creationId xmlns:a16="http://schemas.microsoft.com/office/drawing/2014/main" id="{73DCCB0E-1990-4A5F-94B6-790759C4B9B6}"/>
              </a:ext>
            </a:extLst>
          </p:cNvPr>
          <p:cNvSpPr/>
          <p:nvPr/>
        </p:nvSpPr>
        <p:spPr>
          <a:xfrm>
            <a:off x="1284205" y="1564908"/>
            <a:ext cx="5324414" cy="4416594"/>
          </a:xfrm>
          <a:prstGeom prst="rect">
            <a:avLst/>
          </a:prstGeom>
        </p:spPr>
        <p:txBody>
          <a:bodyPr wrap="square">
            <a:spAutoFit/>
          </a:bodyPr>
          <a:lstStyle/>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Scissors cut paper, paper covers rock, rock smashes scissors</a:t>
            </a:r>
          </a:p>
          <a:p>
            <a:pPr marL="463550" indent="-463550">
              <a:spcBef>
                <a:spcPts val="18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Represented as a matrix: Player I chooses a row, Player II chooses a column</a:t>
            </a:r>
          </a:p>
          <a:p>
            <a:pPr marL="463550" indent="-463550">
              <a:spcBef>
                <a:spcPts val="18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Payoff to each player in each cell (P1.I / P1.II)</a:t>
            </a:r>
          </a:p>
          <a:p>
            <a:pPr marL="463550" indent="-463550">
              <a:spcBef>
                <a:spcPts val="18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1: win, 0: tie, -1: loss</a:t>
            </a:r>
          </a:p>
          <a:p>
            <a:pPr marL="91440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 it’s zero-sum</a:t>
            </a:r>
          </a:p>
        </p:txBody>
      </p:sp>
      <p:graphicFrame>
        <p:nvGraphicFramePr>
          <p:cNvPr id="4" name="Table 4">
            <a:extLst>
              <a:ext uri="{FF2B5EF4-FFF2-40B4-BE49-F238E27FC236}">
                <a16:creationId xmlns:a16="http://schemas.microsoft.com/office/drawing/2014/main" id="{BB9F4A96-0379-4A31-ACED-5CBE0D488ED7}"/>
              </a:ext>
            </a:extLst>
          </p:cNvPr>
          <p:cNvGraphicFramePr>
            <a:graphicFrameLocks noGrp="1"/>
          </p:cNvGraphicFramePr>
          <p:nvPr>
            <p:extLst>
              <p:ext uri="{D42A27DB-BD31-4B8C-83A1-F6EECF244321}">
                <p14:modId xmlns:p14="http://schemas.microsoft.com/office/powerpoint/2010/main" val="2842579583"/>
              </p:ext>
            </p:extLst>
          </p:nvPr>
        </p:nvGraphicFramePr>
        <p:xfrm>
          <a:off x="8003308" y="2355273"/>
          <a:ext cx="3066476" cy="2854036"/>
        </p:xfrm>
        <a:graphic>
          <a:graphicData uri="http://schemas.openxmlformats.org/drawingml/2006/table">
            <a:tbl>
              <a:tblPr firstRow="1" bandRow="1">
                <a:effectLst/>
                <a:tableStyleId>{FABFCF23-3B69-468F-B69F-88F6DE6A72F2}</a:tableStyleId>
              </a:tblPr>
              <a:tblGrid>
                <a:gridCol w="766619">
                  <a:extLst>
                    <a:ext uri="{9D8B030D-6E8A-4147-A177-3AD203B41FA5}">
                      <a16:colId xmlns:a16="http://schemas.microsoft.com/office/drawing/2014/main" val="1774012991"/>
                    </a:ext>
                  </a:extLst>
                </a:gridCol>
                <a:gridCol w="766619">
                  <a:extLst>
                    <a:ext uri="{9D8B030D-6E8A-4147-A177-3AD203B41FA5}">
                      <a16:colId xmlns:a16="http://schemas.microsoft.com/office/drawing/2014/main" val="2533432553"/>
                    </a:ext>
                  </a:extLst>
                </a:gridCol>
                <a:gridCol w="766619">
                  <a:extLst>
                    <a:ext uri="{9D8B030D-6E8A-4147-A177-3AD203B41FA5}">
                      <a16:colId xmlns:a16="http://schemas.microsoft.com/office/drawing/2014/main" val="3305782635"/>
                    </a:ext>
                  </a:extLst>
                </a:gridCol>
                <a:gridCol w="766619">
                  <a:extLst>
                    <a:ext uri="{9D8B030D-6E8A-4147-A177-3AD203B41FA5}">
                      <a16:colId xmlns:a16="http://schemas.microsoft.com/office/drawing/2014/main" val="2151195438"/>
                    </a:ext>
                  </a:extLst>
                </a:gridCol>
              </a:tblGrid>
              <a:tr h="707620">
                <a:tc>
                  <a:txBody>
                    <a:bodyPr/>
                    <a:lstStyle/>
                    <a:p>
                      <a:pPr algn="ctr"/>
                      <a:endParaRPr lang="en-US" sz="2000" b="0" i="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1799840"/>
                  </a:ext>
                </a:extLst>
              </a:tr>
              <a:tr h="715472">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5103923"/>
                  </a:ext>
                </a:extLst>
              </a:tr>
              <a:tr h="715472">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32132689"/>
                  </a:ext>
                </a:extLst>
              </a:tr>
              <a:tr h="715472">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51299509"/>
                  </a:ext>
                </a:extLst>
              </a:tr>
            </a:tbl>
          </a:graphicData>
        </a:graphic>
      </p:graphicFrame>
      <p:sp>
        <p:nvSpPr>
          <p:cNvPr id="5" name="TextBox 4">
            <a:extLst>
              <a:ext uri="{FF2B5EF4-FFF2-40B4-BE49-F238E27FC236}">
                <a16:creationId xmlns:a16="http://schemas.microsoft.com/office/drawing/2014/main" id="{1E2EBA8A-FD37-49E8-BE0E-A5F16E2DD7F3}"/>
              </a:ext>
            </a:extLst>
          </p:cNvPr>
          <p:cNvSpPr txBox="1"/>
          <p:nvPr/>
        </p:nvSpPr>
        <p:spPr>
          <a:xfrm>
            <a:off x="9324109" y="1902814"/>
            <a:ext cx="1233055" cy="369332"/>
          </a:xfrm>
          <a:prstGeom prst="rect">
            <a:avLst/>
          </a:prstGeom>
          <a:noFill/>
        </p:spPr>
        <p:txBody>
          <a:bodyPr wrap="square" rtlCol="0">
            <a:spAutoFit/>
          </a:bodyPr>
          <a:lstStyle/>
          <a:p>
            <a:r>
              <a:rPr lang="en-US" dirty="0"/>
              <a:t>Player II</a:t>
            </a:r>
          </a:p>
        </p:txBody>
      </p:sp>
      <p:sp>
        <p:nvSpPr>
          <p:cNvPr id="6" name="TextBox 5">
            <a:extLst>
              <a:ext uri="{FF2B5EF4-FFF2-40B4-BE49-F238E27FC236}">
                <a16:creationId xmlns:a16="http://schemas.microsoft.com/office/drawing/2014/main" id="{9786CFDF-22B9-420C-8961-5810E582ABE9}"/>
              </a:ext>
            </a:extLst>
          </p:cNvPr>
          <p:cNvSpPr txBox="1"/>
          <p:nvPr/>
        </p:nvSpPr>
        <p:spPr>
          <a:xfrm rot="16200000">
            <a:off x="7065818" y="3325089"/>
            <a:ext cx="1233055" cy="369332"/>
          </a:xfrm>
          <a:prstGeom prst="rect">
            <a:avLst/>
          </a:prstGeom>
          <a:noFill/>
        </p:spPr>
        <p:txBody>
          <a:bodyPr wrap="square" rtlCol="0">
            <a:spAutoFit/>
          </a:bodyPr>
          <a:lstStyle/>
          <a:p>
            <a:r>
              <a:rPr lang="en-US" dirty="0"/>
              <a:t>Player I</a:t>
            </a:r>
          </a:p>
        </p:txBody>
      </p:sp>
    </p:spTree>
    <p:extLst>
      <p:ext uri="{BB962C8B-B14F-4D97-AF65-F5344CB8AC3E}">
        <p14:creationId xmlns:p14="http://schemas.microsoft.com/office/powerpoint/2010/main" val="323422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9453E-D9AE-4375-8D63-410997E04C23}"/>
              </a:ext>
            </a:extLst>
          </p:cNvPr>
          <p:cNvSpPr/>
          <p:nvPr/>
        </p:nvSpPr>
        <p:spPr>
          <a:xfrm>
            <a:off x="1525150" y="917912"/>
            <a:ext cx="8775298" cy="6063198"/>
          </a:xfrm>
          <a:prstGeom prst="rect">
            <a:avLst/>
          </a:prstGeom>
        </p:spPr>
        <p:txBody>
          <a:bodyPr wrap="square">
            <a:spAutoFit/>
          </a:bodyPr>
          <a:lstStyle/>
          <a:p>
            <a:pPr>
              <a:spcAft>
                <a:spcPts val="1200"/>
              </a:spcAft>
            </a:pPr>
            <a:r>
              <a:rPr lang="en-US" sz="3200" dirty="0">
                <a:solidFill>
                  <a:srgbClr val="3333CD"/>
                </a:solidFill>
                <a:cs typeface="Times New Roman" panose="02020603050405020304" pitchFamily="18" charset="0"/>
              </a:rPr>
              <a:t>Formal definition of a game:</a:t>
            </a:r>
          </a:p>
          <a:p>
            <a:pPr marL="9144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Initial state </a:t>
            </a:r>
            <a:r>
              <a:rPr lang="en-US" sz="2400" dirty="0">
                <a:solidFill>
                  <a:srgbClr val="000000"/>
                </a:solidFill>
                <a:latin typeface="Times New Roman" panose="02020603050405020304" pitchFamily="18" charset="0"/>
                <a:cs typeface="Times New Roman" panose="02020603050405020304" pitchFamily="18" charset="0"/>
              </a:rPr>
              <a:t>S</a:t>
            </a:r>
            <a:r>
              <a:rPr lang="en-US" sz="2400" baseline="-25000" dirty="0">
                <a:solidFill>
                  <a:srgbClr val="000000"/>
                </a:solidFill>
                <a:latin typeface="Times New Roman" panose="02020603050405020304" pitchFamily="18" charset="0"/>
                <a:cs typeface="Times New Roman" panose="02020603050405020304" pitchFamily="18" charset="0"/>
              </a:rPr>
              <a:t>0</a:t>
            </a:r>
            <a:r>
              <a:rPr lang="en-US" sz="2400" dirty="0">
                <a:solidFill>
                  <a:srgbClr val="000000"/>
                </a:solidFill>
                <a:latin typeface="Times New Roman" panose="02020603050405020304" pitchFamily="18" charset="0"/>
                <a:cs typeface="Times New Roman" panose="02020603050405020304" pitchFamily="18" charset="0"/>
              </a:rPr>
              <a:t>: Specified </a:t>
            </a:r>
            <a:r>
              <a:rPr lang="en-US" sz="2400" dirty="0">
                <a:solidFill>
                  <a:srgbClr val="0000FF"/>
                </a:solidFill>
                <a:latin typeface="Times New Roman" panose="02020603050405020304" pitchFamily="18" charset="0"/>
                <a:cs typeface="Times New Roman" panose="02020603050405020304" pitchFamily="18" charset="0"/>
              </a:rPr>
              <a:t>how the game is set up at the start</a:t>
            </a:r>
            <a:r>
              <a:rPr lang="en-US" sz="2400" dirty="0">
                <a:solidFill>
                  <a:srgbClr val="000000"/>
                </a:solidFill>
                <a:latin typeface="Times New Roman" panose="02020603050405020304" pitchFamily="18" charset="0"/>
                <a:cs typeface="Times New Roman" panose="02020603050405020304" pitchFamily="18" charset="0"/>
              </a:rPr>
              <a:t>.</a:t>
            </a:r>
            <a:r>
              <a:rPr lang="en-US" sz="2400" baseline="-250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p>
          <a:p>
            <a:pPr marL="9144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PLAYER(</a:t>
            </a:r>
            <a:r>
              <a:rPr lang="en-US" sz="2400" i="1" dirty="0">
                <a:solidFill>
                  <a:srgbClr val="00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 Defines </a:t>
            </a:r>
            <a:r>
              <a:rPr lang="en-US" sz="2400" dirty="0">
                <a:solidFill>
                  <a:srgbClr val="0000FF"/>
                </a:solidFill>
                <a:latin typeface="Times New Roman" panose="02020603050405020304" pitchFamily="18" charset="0"/>
                <a:cs typeface="Times New Roman" panose="02020603050405020304" pitchFamily="18" charset="0"/>
              </a:rPr>
              <a:t>which player has the move </a:t>
            </a:r>
            <a:r>
              <a:rPr lang="en-US" sz="2400" dirty="0">
                <a:solidFill>
                  <a:srgbClr val="000000"/>
                </a:solidFill>
                <a:latin typeface="Times New Roman" panose="02020603050405020304" pitchFamily="18" charset="0"/>
                <a:cs typeface="Times New Roman" panose="02020603050405020304" pitchFamily="18" charset="0"/>
              </a:rPr>
              <a:t>in a state.</a:t>
            </a:r>
          </a:p>
          <a:p>
            <a:pPr marL="9144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ACTION(</a:t>
            </a:r>
            <a:r>
              <a:rPr lang="en-US" sz="2400" i="1" dirty="0">
                <a:solidFill>
                  <a:srgbClr val="00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 Return</a:t>
            </a:r>
            <a:r>
              <a:rPr lang="en-US" sz="2400" dirty="0">
                <a:solidFill>
                  <a:srgbClr val="0000FF"/>
                </a:solidFill>
                <a:latin typeface="Times New Roman" panose="02020603050405020304" pitchFamily="18" charset="0"/>
                <a:cs typeface="Times New Roman" panose="02020603050405020304" pitchFamily="18" charset="0"/>
              </a:rPr>
              <a:t>s the set of legal moves </a:t>
            </a:r>
            <a:r>
              <a:rPr lang="en-US" sz="2400" dirty="0">
                <a:solidFill>
                  <a:srgbClr val="000000"/>
                </a:solidFill>
                <a:latin typeface="Times New Roman" panose="02020603050405020304" pitchFamily="18" charset="0"/>
                <a:cs typeface="Times New Roman" panose="02020603050405020304" pitchFamily="18" charset="0"/>
              </a:rPr>
              <a:t>in a state.</a:t>
            </a:r>
          </a:p>
          <a:p>
            <a:pPr marL="9144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RESULT(</a:t>
            </a:r>
            <a:r>
              <a:rPr lang="en-US" sz="2400" i="1" dirty="0">
                <a:solidFill>
                  <a:srgbClr val="000000"/>
                </a:solidFill>
                <a:latin typeface="Times New Roman" panose="02020603050405020304" pitchFamily="18" charset="0"/>
                <a:cs typeface="Times New Roman" panose="02020603050405020304" pitchFamily="18" charset="0"/>
              </a:rPr>
              <a:t>s, a</a:t>
            </a:r>
            <a:r>
              <a:rPr lang="en-US" sz="2400" dirty="0">
                <a:solidFill>
                  <a:srgbClr val="000000"/>
                </a:solidFill>
                <a:latin typeface="Times New Roman" panose="02020603050405020304" pitchFamily="18" charset="0"/>
                <a:cs typeface="Times New Roman" panose="02020603050405020304" pitchFamily="18" charset="0"/>
              </a:rPr>
              <a:t>): The </a:t>
            </a:r>
            <a:r>
              <a:rPr lang="en-US" sz="2400" dirty="0">
                <a:solidFill>
                  <a:srgbClr val="0000FF"/>
                </a:solidFill>
                <a:latin typeface="Times New Roman" panose="02020603050405020304" pitchFamily="18" charset="0"/>
                <a:cs typeface="Times New Roman" panose="02020603050405020304" pitchFamily="18" charset="0"/>
              </a:rPr>
              <a:t>transition model</a:t>
            </a:r>
            <a:r>
              <a:rPr lang="en-US" sz="2400" dirty="0">
                <a:solidFill>
                  <a:srgbClr val="000000"/>
                </a:solidFill>
                <a:latin typeface="Times New Roman" panose="02020603050405020304" pitchFamily="18" charset="0"/>
                <a:cs typeface="Times New Roman" panose="02020603050405020304" pitchFamily="18" charset="0"/>
              </a:rPr>
              <a:t>, which defines the result of a move.</a:t>
            </a:r>
          </a:p>
          <a:p>
            <a:pPr marL="9144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TERMINAL-TEST(</a:t>
            </a:r>
            <a:r>
              <a:rPr lang="en-US" sz="2400" i="1" dirty="0">
                <a:solidFill>
                  <a:srgbClr val="00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 Determines a </a:t>
            </a:r>
          </a:p>
          <a:p>
            <a:pPr marL="137795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Terminal test</a:t>
            </a:r>
            <a:r>
              <a:rPr lang="en-US" sz="2400" dirty="0">
                <a:solidFill>
                  <a:srgbClr val="000000"/>
                </a:solidFill>
                <a:latin typeface="Times New Roman" panose="02020603050405020304" pitchFamily="18" charset="0"/>
                <a:cs typeface="Times New Roman" panose="02020603050405020304" pitchFamily="18" charset="0"/>
              </a:rPr>
              <a:t>: which </a:t>
            </a:r>
            <a:r>
              <a:rPr lang="en-US" sz="2400" dirty="0">
                <a:solidFill>
                  <a:srgbClr val="0000FF"/>
                </a:solidFill>
                <a:latin typeface="Times New Roman" panose="02020603050405020304" pitchFamily="18" charset="0"/>
                <a:cs typeface="Times New Roman" panose="02020603050405020304" pitchFamily="18" charset="0"/>
              </a:rPr>
              <a:t>is true when game over </a:t>
            </a:r>
            <a:r>
              <a:rPr lang="en-US" sz="2400" dirty="0">
                <a:solidFill>
                  <a:srgbClr val="000000"/>
                </a:solidFill>
                <a:latin typeface="Times New Roman" panose="02020603050405020304" pitchFamily="18" charset="0"/>
                <a:cs typeface="Times New Roman" panose="02020603050405020304" pitchFamily="18" charset="0"/>
              </a:rPr>
              <a:t>and false, otherwise.</a:t>
            </a:r>
          </a:p>
          <a:p>
            <a:pPr marL="137795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Terminal states</a:t>
            </a:r>
            <a:r>
              <a:rPr lang="en-US" sz="2400" dirty="0">
                <a:solidFill>
                  <a:srgbClr val="000000"/>
                </a:solidFill>
                <a:latin typeface="Times New Roman" panose="02020603050405020304" pitchFamily="18" charset="0"/>
                <a:cs typeface="Times New Roman" panose="02020603050405020304" pitchFamily="18" charset="0"/>
              </a:rPr>
              <a:t>: which states </a:t>
            </a:r>
            <a:r>
              <a:rPr lang="en-US" sz="2400" dirty="0">
                <a:solidFill>
                  <a:srgbClr val="0000FF"/>
                </a:solidFill>
                <a:latin typeface="Times New Roman" panose="02020603050405020304" pitchFamily="18" charset="0"/>
                <a:cs typeface="Times New Roman" panose="02020603050405020304" pitchFamily="18" charset="0"/>
              </a:rPr>
              <a:t>where game ends</a:t>
            </a:r>
          </a:p>
          <a:p>
            <a:pPr marL="9144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t>
            </a:r>
          </a:p>
          <a:p>
            <a:pPr>
              <a:spcAft>
                <a:spcPts val="1200"/>
              </a:spcAft>
            </a:pPr>
            <a:endParaRPr lang="en-US" sz="2600" dirty="0">
              <a:solidFill>
                <a:srgbClr val="3333C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59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099453E-D9AE-4375-8D63-410997E04C23}"/>
                  </a:ext>
                </a:extLst>
              </p:cNvPr>
              <p:cNvSpPr/>
              <p:nvPr/>
            </p:nvSpPr>
            <p:spPr>
              <a:xfrm>
                <a:off x="1173753" y="213360"/>
                <a:ext cx="9178611" cy="6644640"/>
              </a:xfrm>
              <a:prstGeom prst="rect">
                <a:avLst/>
              </a:prstGeom>
            </p:spPr>
            <p:txBody>
              <a:bodyPr wrap="square">
                <a:spAutoFit/>
              </a:bodyPr>
              <a:lstStyle/>
              <a:p>
                <a:pPr>
                  <a:spcAft>
                    <a:spcPts val="1200"/>
                  </a:spcAft>
                </a:pPr>
                <a:r>
                  <a:rPr lang="en-US" sz="3200" dirty="0">
                    <a:solidFill>
                      <a:srgbClr val="3333CD"/>
                    </a:solidFill>
                    <a:cs typeface="Times New Roman" panose="02020603050405020304" pitchFamily="18" charset="0"/>
                  </a:rPr>
                  <a:t>Formal definition of a game:</a:t>
                </a:r>
              </a:p>
              <a:p>
                <a:pPr marL="9144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Utility(s, p): A </a:t>
                </a:r>
                <a:r>
                  <a:rPr lang="en-US" sz="2400" dirty="0">
                    <a:solidFill>
                      <a:srgbClr val="0000FF"/>
                    </a:solidFill>
                    <a:latin typeface="Times New Roman" panose="02020603050405020304" pitchFamily="18" charset="0"/>
                    <a:cs typeface="Times New Roman" panose="02020603050405020304" pitchFamily="18" charset="0"/>
                  </a:rPr>
                  <a:t>utility function </a:t>
                </a:r>
                <a:r>
                  <a:rPr lang="en-US" sz="2400" dirty="0">
                    <a:solidFill>
                      <a:srgbClr val="000000"/>
                    </a:solidFill>
                    <a:latin typeface="Times New Roman" panose="02020603050405020304" pitchFamily="18" charset="0"/>
                    <a:cs typeface="Times New Roman" panose="02020603050405020304" pitchFamily="18" charset="0"/>
                  </a:rPr>
                  <a:t>(also called </a:t>
                </a:r>
                <a:r>
                  <a:rPr lang="en-US" sz="2400" dirty="0">
                    <a:solidFill>
                      <a:srgbClr val="0000FF"/>
                    </a:solidFill>
                    <a:latin typeface="Times New Roman" panose="02020603050405020304" pitchFamily="18" charset="0"/>
                    <a:cs typeface="Times New Roman" panose="02020603050405020304" pitchFamily="18" charset="0"/>
                  </a:rPr>
                  <a:t>an objective function </a:t>
                </a:r>
                <a:r>
                  <a:rPr lang="en-US" sz="2400" dirty="0">
                    <a:solidFill>
                      <a:srgbClr val="000000"/>
                    </a:solidFill>
                    <a:latin typeface="Times New Roman" panose="02020603050405020304" pitchFamily="18" charset="0"/>
                    <a:cs typeface="Times New Roman" panose="02020603050405020304" pitchFamily="18" charset="0"/>
                  </a:rPr>
                  <a:t>or </a:t>
                </a:r>
                <a:r>
                  <a:rPr lang="en-US" sz="2400" dirty="0">
                    <a:solidFill>
                      <a:srgbClr val="0000FF"/>
                    </a:solidFill>
                    <a:latin typeface="Times New Roman" panose="02020603050405020304" pitchFamily="18" charset="0"/>
                    <a:cs typeface="Times New Roman" panose="02020603050405020304" pitchFamily="18" charset="0"/>
                  </a:rPr>
                  <a:t>payoff function</a:t>
                </a:r>
                <a:r>
                  <a:rPr lang="en-US" sz="2400" dirty="0">
                    <a:solidFill>
                      <a:srgbClr val="000000"/>
                    </a:solidFill>
                    <a:latin typeface="Times New Roman" panose="02020603050405020304" pitchFamily="18" charset="0"/>
                    <a:cs typeface="Times New Roman" panose="02020603050405020304" pitchFamily="18" charset="0"/>
                  </a:rPr>
                  <a:t>) gives the final numeric value for a game that ends </a:t>
                </a:r>
                <a:r>
                  <a:rPr lang="en-US" sz="2400" dirty="0">
                    <a:solidFill>
                      <a:srgbClr val="0000FF"/>
                    </a:solidFill>
                    <a:latin typeface="Times New Roman" panose="02020603050405020304" pitchFamily="18" charset="0"/>
                    <a:cs typeface="Times New Roman" panose="02020603050405020304" pitchFamily="18" charset="0"/>
                  </a:rPr>
                  <a:t>in terminal state </a:t>
                </a:r>
                <a:r>
                  <a:rPr lang="en-US" sz="2400" i="1" dirty="0">
                    <a:solidFill>
                      <a:srgbClr val="0000FF"/>
                    </a:solidFill>
                    <a:latin typeface="Times New Roman" panose="02020603050405020304" pitchFamily="18" charset="0"/>
                    <a:cs typeface="Times New Roman" panose="02020603050405020304" pitchFamily="18" charset="0"/>
                  </a:rPr>
                  <a:t>s</a:t>
                </a:r>
                <a:r>
                  <a:rPr lang="en-US" sz="2400" dirty="0">
                    <a:solidFill>
                      <a:srgbClr val="0000FF"/>
                    </a:solidFill>
                    <a:latin typeface="Times New Roman" panose="02020603050405020304" pitchFamily="18" charset="0"/>
                    <a:cs typeface="Times New Roman" panose="02020603050405020304" pitchFamily="18" charset="0"/>
                  </a:rPr>
                  <a:t> for a player </a:t>
                </a:r>
                <a:r>
                  <a:rPr lang="en-US" sz="2400" i="1" dirty="0">
                    <a:solidFill>
                      <a:srgbClr val="0000FF"/>
                    </a:solidFill>
                    <a:latin typeface="Times New Roman" panose="02020603050405020304" pitchFamily="18" charset="0"/>
                    <a:cs typeface="Times New Roman" panose="02020603050405020304" pitchFamily="18" charset="0"/>
                  </a:rPr>
                  <a:t>p</a:t>
                </a:r>
                <a:r>
                  <a:rPr lang="en-US" sz="2400" i="1" dirty="0">
                    <a:latin typeface="Times New Roman" panose="02020603050405020304" pitchFamily="18" charset="0"/>
                    <a:cs typeface="Times New Roman" panose="02020603050405020304" pitchFamily="18" charset="0"/>
                  </a:rPr>
                  <a:t>. </a:t>
                </a:r>
              </a:p>
              <a:p>
                <a:pPr marL="13716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t>
                </a:r>
                <a:r>
                  <a:rPr lang="en-US" sz="2400" dirty="0">
                    <a:solidFill>
                      <a:srgbClr val="0000FF"/>
                    </a:solidFill>
                    <a:latin typeface="Times New Roman" panose="02020603050405020304" pitchFamily="18" charset="0"/>
                    <a:cs typeface="Times New Roman" panose="02020603050405020304" pitchFamily="18" charset="0"/>
                  </a:rPr>
                  <a:t>a chess game</a:t>
                </a:r>
                <a:r>
                  <a:rPr lang="en-US" sz="2400" dirty="0">
                    <a:latin typeface="Times New Roman" panose="02020603050405020304" pitchFamily="18" charset="0"/>
                    <a:cs typeface="Times New Roman" panose="02020603050405020304" pitchFamily="18" charset="0"/>
                  </a:rPr>
                  <a:t>, the outcome is </a:t>
                </a:r>
                <a:r>
                  <a:rPr lang="en-US" sz="2400" dirty="0">
                    <a:solidFill>
                      <a:srgbClr val="0000FF"/>
                    </a:solidFill>
                    <a:latin typeface="Times New Roman" panose="02020603050405020304" pitchFamily="18" charset="0"/>
                    <a:cs typeface="Times New Roman" panose="02020603050405020304" pitchFamily="18" charset="0"/>
                  </a:rPr>
                  <a:t>a win, loss, or draw</a:t>
                </a:r>
                <a:r>
                  <a:rPr lang="en-US" sz="2400" dirty="0">
                    <a:latin typeface="Times New Roman" panose="02020603050405020304" pitchFamily="18" charset="0"/>
                    <a:cs typeface="Times New Roman" panose="02020603050405020304" pitchFamily="18" charset="0"/>
                  </a:rPr>
                  <a:t>, with values </a:t>
                </a:r>
                <a:r>
                  <a:rPr lang="en-US" sz="2400" dirty="0">
                    <a:solidFill>
                      <a:srgbClr val="0000FF"/>
                    </a:solidFill>
                    <a:latin typeface="Times New Roman" panose="02020603050405020304" pitchFamily="18" charset="0"/>
                    <a:cs typeface="Times New Roman" panose="02020603050405020304" pitchFamily="18" charset="0"/>
                  </a:rPr>
                  <a:t>+1, 0, </a:t>
                </a:r>
                <a14:m>
                  <m:oMath xmlns:m="http://schemas.openxmlformats.org/officeDocument/2006/math">
                    <m:f>
                      <m:fPr>
                        <m:ctrlPr>
                          <a:rPr lang="en-US" sz="2400" i="1" smtClean="0">
                            <a:solidFill>
                              <a:srgbClr val="0000FF"/>
                            </a:solidFill>
                            <a:latin typeface="Cambria Math" panose="02040503050406030204" pitchFamily="18" charset="0"/>
                            <a:cs typeface="Times New Roman" panose="02020603050405020304" pitchFamily="18" charset="0"/>
                          </a:rPr>
                        </m:ctrlPr>
                      </m:fPr>
                      <m:num>
                        <m:r>
                          <a:rPr lang="en-US" sz="2400" b="0" i="1" smtClean="0">
                            <a:solidFill>
                              <a:srgbClr val="0000FF"/>
                            </a:solidFill>
                            <a:latin typeface="Cambria Math" panose="02040503050406030204" pitchFamily="18" charset="0"/>
                            <a:cs typeface="Times New Roman" panose="02020603050405020304" pitchFamily="18" charset="0"/>
                          </a:rPr>
                          <m:t>1</m:t>
                        </m:r>
                      </m:num>
                      <m:den>
                        <m:r>
                          <a:rPr lang="en-US" sz="2400" b="0" i="1" smtClean="0">
                            <a:solidFill>
                              <a:srgbClr val="0000FF"/>
                            </a:solidFill>
                            <a:latin typeface="Cambria Math" panose="02040503050406030204" pitchFamily="18" charset="0"/>
                            <a:cs typeface="Times New Roman" panose="02020603050405020304" pitchFamily="18" charset="0"/>
                          </a:rPr>
                          <m:t>2</m:t>
                        </m:r>
                      </m:den>
                    </m:f>
                  </m:oMath>
                </a14:m>
                <a:r>
                  <a:rPr lang="en-US" sz="2400" dirty="0">
                    <a:solidFill>
                      <a:srgbClr val="0000FF"/>
                    </a:solidFill>
                    <a:latin typeface="Times New Roman" panose="02020603050405020304" pitchFamily="18" charset="0"/>
                    <a:cs typeface="Times New Roman" panose="02020603050405020304" pitchFamily="18" charset="0"/>
                  </a:rPr>
                  <a:t>.  </a:t>
                </a:r>
              </a:p>
              <a:p>
                <a:pPr marL="13716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games have a wide variety of possible outcomes; the payoffs in </a:t>
                </a:r>
                <a:r>
                  <a:rPr lang="en-US" sz="2400" dirty="0">
                    <a:solidFill>
                      <a:srgbClr val="0000FF"/>
                    </a:solidFill>
                    <a:latin typeface="Times New Roman" panose="02020603050405020304" pitchFamily="18" charset="0"/>
                    <a:cs typeface="Times New Roman" panose="02020603050405020304" pitchFamily="18" charset="0"/>
                  </a:rPr>
                  <a:t>backgammon</a:t>
                </a:r>
                <a:r>
                  <a:rPr lang="en-US" sz="2400" dirty="0">
                    <a:latin typeface="Times New Roman" panose="02020603050405020304" pitchFamily="18" charset="0"/>
                    <a:cs typeface="Times New Roman" panose="02020603050405020304" pitchFamily="18" charset="0"/>
                  </a:rPr>
                  <a:t> range from 0 to +192</a:t>
                </a:r>
              </a:p>
              <a:p>
                <a:pPr marL="1371600" lvl="1" indent="-457200">
                  <a:spcAft>
                    <a:spcPts val="1200"/>
                  </a:spcAft>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Define a zero-sum (constant sum) game to be </a:t>
                </a:r>
                <a:r>
                  <a:rPr lang="en-US" sz="2400" dirty="0">
                    <a:latin typeface="Times New Roman" panose="02020603050405020304" pitchFamily="18" charset="0"/>
                    <a:cs typeface="Times New Roman" panose="02020603050405020304" pitchFamily="18" charset="0"/>
                  </a:rPr>
                  <a:t>one (a game) where </a:t>
                </a:r>
                <a:r>
                  <a:rPr lang="en-US" sz="2400" dirty="0">
                    <a:solidFill>
                      <a:srgbClr val="3333FF"/>
                    </a:solidFill>
                    <a:latin typeface="Times New Roman" panose="02020603050405020304" pitchFamily="18" charset="0"/>
                    <a:cs typeface="Times New Roman" panose="02020603050405020304" pitchFamily="18" charset="0"/>
                  </a:rPr>
                  <a:t>the total payoff to all players is the same for every instance of the game. </a:t>
                </a:r>
              </a:p>
              <a:p>
                <a:pPr marL="1319213" lvl="1">
                  <a:spcAft>
                    <a:spcPts val="1200"/>
                  </a:spcAft>
                </a:pPr>
                <a:r>
                  <a:rPr lang="en-US" sz="2400" dirty="0">
                    <a:solidFill>
                      <a:srgbClr val="0000FF"/>
                    </a:solidFill>
                    <a:latin typeface="Times New Roman" panose="02020603050405020304" pitchFamily="18" charset="0"/>
                    <a:cs typeface="Times New Roman" panose="02020603050405020304" pitchFamily="18" charset="0"/>
                  </a:rPr>
                  <a:t>Chess is zero-sum </a:t>
                </a:r>
                <a:r>
                  <a:rPr lang="en-US" sz="2400" dirty="0">
                    <a:latin typeface="Times New Roman" panose="02020603050405020304" pitchFamily="18" charset="0"/>
                    <a:cs typeface="Times New Roman" panose="02020603050405020304" pitchFamily="18" charset="0"/>
                  </a:rPr>
                  <a:t>because every game has payoff of either     0 + 1, 1 + 0,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a:t>
                </a:r>
                <a:endParaRPr lang="en-US" sz="2400" dirty="0">
                  <a:solidFill>
                    <a:srgbClr val="3333CD"/>
                  </a:solidFill>
                  <a:latin typeface="Times New Roman" panose="02020603050405020304" pitchFamily="18" charset="0"/>
                  <a:cs typeface="Times New Roman" panose="02020603050405020304" pitchFamily="18" charset="0"/>
                </a:endParaRP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Consider games with 2 players (</a:t>
                </a:r>
                <a:r>
                  <a:rPr lang="en-US" sz="2400" dirty="0">
                    <a:solidFill>
                      <a:srgbClr val="FF0000"/>
                    </a:solidFill>
                    <a:latin typeface="Times New Roman" panose="02020603050405020304" pitchFamily="18" charset="0"/>
                    <a:cs typeface="Times New Roman" panose="02020603050405020304" pitchFamily="18" charset="0"/>
                  </a:rPr>
                  <a:t>Max and Min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Max moves first</a:t>
                </a:r>
                <a:r>
                  <a:rPr lang="en-US" sz="2600" dirty="0">
                    <a:solidFill>
                      <a:srgbClr val="FF0000"/>
                    </a:solidFill>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0099453E-D9AE-4375-8D63-410997E04C23}"/>
                  </a:ext>
                </a:extLst>
              </p:cNvPr>
              <p:cNvSpPr>
                <a:spLocks noRot="1" noChangeAspect="1" noMove="1" noResize="1" noEditPoints="1" noAdjustHandles="1" noChangeArrowheads="1" noChangeShapeType="1" noTextEdit="1"/>
              </p:cNvSpPr>
              <p:nvPr/>
            </p:nvSpPr>
            <p:spPr>
              <a:xfrm>
                <a:off x="1173753" y="213360"/>
                <a:ext cx="9178611" cy="6644640"/>
              </a:xfrm>
              <a:prstGeom prst="rect">
                <a:avLst/>
              </a:prstGeom>
              <a:blipFill>
                <a:blip r:embed="rId2"/>
                <a:stretch>
                  <a:fillRect l="-1728" t="-1193" b="-1376"/>
                </a:stretch>
              </a:blipFill>
            </p:spPr>
            <p:txBody>
              <a:bodyPr/>
              <a:lstStyle/>
              <a:p>
                <a:r>
                  <a:rPr lang="en-US">
                    <a:noFill/>
                  </a:rPr>
                  <a:t> </a:t>
                </a:r>
              </a:p>
            </p:txBody>
          </p:sp>
        </mc:Fallback>
      </mc:AlternateContent>
    </p:spTree>
    <p:extLst>
      <p:ext uri="{BB962C8B-B14F-4D97-AF65-F5344CB8AC3E}">
        <p14:creationId xmlns:p14="http://schemas.microsoft.com/office/powerpoint/2010/main" val="17147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73A5F-FD16-449A-83A6-844807CB870D}"/>
              </a:ext>
            </a:extLst>
          </p:cNvPr>
          <p:cNvSpPr/>
          <p:nvPr/>
        </p:nvSpPr>
        <p:spPr>
          <a:xfrm>
            <a:off x="1284204" y="487882"/>
            <a:ext cx="6758197" cy="584775"/>
          </a:xfrm>
          <a:prstGeom prst="rect">
            <a:avLst/>
          </a:prstGeom>
        </p:spPr>
        <p:txBody>
          <a:bodyPr wrap="none">
            <a:spAutoFit/>
          </a:bodyPr>
          <a:lstStyle/>
          <a:p>
            <a:r>
              <a:rPr lang="en-US" sz="3200" dirty="0"/>
              <a:t>Two-Player Zero-Sum Game - Definition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3DCCB0E-1990-4A5F-94B6-790759C4B9B6}"/>
                  </a:ext>
                </a:extLst>
              </p:cNvPr>
              <p:cNvSpPr/>
              <p:nvPr/>
            </p:nvSpPr>
            <p:spPr>
              <a:xfrm>
                <a:off x="1284204" y="1564908"/>
                <a:ext cx="8344705" cy="3954929"/>
              </a:xfrm>
              <a:prstGeom prst="rect">
                <a:avLst/>
              </a:prstGeom>
            </p:spPr>
            <p:txBody>
              <a:bodyPr wrap="square">
                <a:spAutoFit/>
              </a:bodyPr>
              <a:lstStyle/>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Two players:  A (Max) and B(Min)</a:t>
                </a:r>
              </a:p>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Set of positions P (states of the game)</a:t>
                </a:r>
              </a:p>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A starting position s </a:t>
                </a:r>
                <a14:m>
                  <m:oMath xmlns:m="http://schemas.openxmlformats.org/officeDocument/2006/math">
                    <m:r>
                      <a:rPr lang="en-US" sz="24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3333FF"/>
                    </a:solidFill>
                    <a:latin typeface="Times New Roman" panose="02020603050405020304" pitchFamily="18" charset="0"/>
                    <a:cs typeface="Times New Roman" panose="02020603050405020304" pitchFamily="18" charset="0"/>
                  </a:rPr>
                  <a:t> P  (where game begins)</a:t>
                </a:r>
              </a:p>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Terminal positions T  </a:t>
                </a:r>
                <a14:m>
                  <m:oMath xmlns:m="http://schemas.openxmlformats.org/officeDocument/2006/math">
                    <m:r>
                      <a:rPr lang="en-US" sz="2400" i="1" smtClean="0">
                        <a:solidFill>
                          <a:srgbClr val="3333FF"/>
                        </a:solidFill>
                        <a:latin typeface="Cambria Math" panose="02040503050406030204" pitchFamily="18" charset="0"/>
                        <a:cs typeface="Times New Roman" panose="02020603050405020304" pitchFamily="18" charset="0"/>
                      </a:rPr>
                      <m:t>⊆</m:t>
                    </m:r>
                  </m:oMath>
                </a14:m>
                <a:r>
                  <a:rPr lang="en-US" sz="2400" dirty="0">
                    <a:solidFill>
                      <a:srgbClr val="3333FF"/>
                    </a:solidFill>
                    <a:latin typeface="Times New Roman" panose="02020603050405020304" pitchFamily="18" charset="0"/>
                    <a:cs typeface="Times New Roman" panose="02020603050405020304" pitchFamily="18" charset="0"/>
                  </a:rPr>
                  <a:t>  P</a:t>
                </a:r>
              </a:p>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Set of directed edges E</a:t>
                </a:r>
                <a:r>
                  <a:rPr lang="en-US" sz="2400" baseline="-25000" dirty="0">
                    <a:solidFill>
                      <a:srgbClr val="3333FF"/>
                    </a:solidFill>
                    <a:latin typeface="Times New Roman" panose="02020603050405020304" pitchFamily="18" charset="0"/>
                    <a:cs typeface="Times New Roman" panose="02020603050405020304" pitchFamily="18" charset="0"/>
                  </a:rPr>
                  <a:t>A</a:t>
                </a:r>
                <a:r>
                  <a:rPr lang="en-US" sz="2400" dirty="0">
                    <a:solidFill>
                      <a:srgbClr val="3333FF"/>
                    </a:solidFill>
                    <a:latin typeface="Times New Roman" panose="02020603050405020304" pitchFamily="18" charset="0"/>
                    <a:cs typeface="Times New Roman" panose="02020603050405020304" pitchFamily="18" charset="0"/>
                  </a:rPr>
                  <a:t>  between states (A’s moves)</a:t>
                </a:r>
              </a:p>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Set of directed edges E</a:t>
                </a:r>
                <a:r>
                  <a:rPr lang="en-US" sz="2400" baseline="-25000" dirty="0">
                    <a:solidFill>
                      <a:srgbClr val="3333FF"/>
                    </a:solidFill>
                    <a:latin typeface="Times New Roman" panose="02020603050405020304" pitchFamily="18" charset="0"/>
                    <a:cs typeface="Times New Roman" panose="02020603050405020304" pitchFamily="18" charset="0"/>
                  </a:rPr>
                  <a:t>B</a:t>
                </a:r>
                <a:r>
                  <a:rPr lang="en-US" sz="2400" dirty="0">
                    <a:solidFill>
                      <a:srgbClr val="3333FF"/>
                    </a:solidFill>
                    <a:latin typeface="Times New Roman" panose="02020603050405020304" pitchFamily="18" charset="0"/>
                    <a:cs typeface="Times New Roman" panose="02020603050405020304" pitchFamily="18" charset="0"/>
                  </a:rPr>
                  <a:t>  between states (B’s moves)</a:t>
                </a:r>
              </a:p>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Utility or payoff function U : T  </a:t>
                </a:r>
                <a14:m>
                  <m:oMath xmlns:m="http://schemas.openxmlformats.org/officeDocument/2006/math">
                    <m:r>
                      <a:rPr lang="en-US" sz="24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3333FF"/>
                    </a:solidFill>
                    <a:latin typeface="Times New Roman" panose="02020603050405020304" pitchFamily="18" charset="0"/>
                    <a:cs typeface="Times New Roman" panose="02020603050405020304" pitchFamily="18" charset="0"/>
                  </a:rPr>
                  <a:t>  </a:t>
                </a:r>
                <a:r>
                  <a:rPr lang="en-US" sz="2400" b="1" dirty="0">
                    <a:solidFill>
                      <a:srgbClr val="3333FF"/>
                    </a:solidFill>
                    <a:latin typeface="Times New Roman" panose="02020603050405020304" pitchFamily="18" charset="0"/>
                    <a:cs typeface="Times New Roman" panose="02020603050405020304" pitchFamily="18" charset="0"/>
                  </a:rPr>
                  <a:t>R  </a:t>
                </a:r>
                <a:r>
                  <a:rPr lang="en-US" sz="2400" dirty="0">
                    <a:solidFill>
                      <a:srgbClr val="3333FF"/>
                    </a:solidFill>
                    <a:latin typeface="Times New Roman" panose="02020603050405020304" pitchFamily="18" charset="0"/>
                    <a:cs typeface="Times New Roman" panose="02020603050405020304" pitchFamily="18" charset="0"/>
                  </a:rPr>
                  <a:t>(real numbers)</a:t>
                </a:r>
                <a:r>
                  <a:rPr lang="en-US" sz="2400" b="1" dirty="0">
                    <a:solidFill>
                      <a:srgbClr val="3333FF"/>
                    </a:solidFill>
                    <a:latin typeface="Times New Roman" panose="02020603050405020304" pitchFamily="18" charset="0"/>
                    <a:cs typeface="Times New Roman" panose="02020603050405020304" pitchFamily="18" charset="0"/>
                  </a:rPr>
                  <a:t>                                         </a:t>
                </a:r>
                <a:r>
                  <a:rPr lang="en-US" sz="2400" dirty="0">
                    <a:solidFill>
                      <a:srgbClr val="3333FF"/>
                    </a:solidFill>
                    <a:latin typeface="Times New Roman" panose="02020603050405020304" pitchFamily="18" charset="0"/>
                    <a:cs typeface="Times New Roman" panose="02020603050405020304" pitchFamily="18" charset="0"/>
                  </a:rPr>
                  <a:t>(how good is each terminal state for player A)</a:t>
                </a:r>
                <a:endParaRPr lang="en-US" sz="2400" b="1" dirty="0">
                  <a:solidFill>
                    <a:srgbClr val="3333FF"/>
                  </a:solidFill>
                  <a:latin typeface="Times New Roman" panose="02020603050405020304" pitchFamily="18" charset="0"/>
                  <a:cs typeface="Times New Roman" panose="02020603050405020304" pitchFamily="18" charset="0"/>
                </a:endParaRPr>
              </a:p>
              <a:p>
                <a:pPr marL="914400" indent="-46355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Why don’t we need a utility function for B? </a:t>
                </a:r>
              </a:p>
            </p:txBody>
          </p:sp>
        </mc:Choice>
        <mc:Fallback xmlns="">
          <p:sp>
            <p:nvSpPr>
              <p:cNvPr id="3" name="Rectangle 2">
                <a:extLst>
                  <a:ext uri="{FF2B5EF4-FFF2-40B4-BE49-F238E27FC236}">
                    <a16:creationId xmlns:a16="http://schemas.microsoft.com/office/drawing/2014/main" id="{73DCCB0E-1990-4A5F-94B6-790759C4B9B6}"/>
                  </a:ext>
                </a:extLst>
              </p:cNvPr>
              <p:cNvSpPr>
                <a:spLocks noRot="1" noChangeAspect="1" noMove="1" noResize="1" noEditPoints="1" noAdjustHandles="1" noChangeArrowheads="1" noChangeShapeType="1" noTextEdit="1"/>
              </p:cNvSpPr>
              <p:nvPr/>
            </p:nvSpPr>
            <p:spPr>
              <a:xfrm>
                <a:off x="1284204" y="1564908"/>
                <a:ext cx="8344705" cy="3954929"/>
              </a:xfrm>
              <a:prstGeom prst="rect">
                <a:avLst/>
              </a:prstGeom>
              <a:blipFill>
                <a:blip r:embed="rId2"/>
                <a:stretch>
                  <a:fillRect l="-1023" t="-1235" b="-2778"/>
                </a:stretch>
              </a:blipFill>
            </p:spPr>
            <p:txBody>
              <a:bodyPr/>
              <a:lstStyle/>
              <a:p>
                <a:r>
                  <a:rPr lang="en-US">
                    <a:noFill/>
                  </a:rPr>
                  <a:t> </a:t>
                </a:r>
              </a:p>
            </p:txBody>
          </p:sp>
        </mc:Fallback>
      </mc:AlternateContent>
    </p:spTree>
    <p:extLst>
      <p:ext uri="{BB962C8B-B14F-4D97-AF65-F5344CB8AC3E}">
        <p14:creationId xmlns:p14="http://schemas.microsoft.com/office/powerpoint/2010/main" val="4108881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73A5F-FD16-449A-83A6-844807CB870D}"/>
              </a:ext>
            </a:extLst>
          </p:cNvPr>
          <p:cNvSpPr/>
          <p:nvPr/>
        </p:nvSpPr>
        <p:spPr>
          <a:xfrm>
            <a:off x="1284204" y="487882"/>
            <a:ext cx="6539995" cy="584775"/>
          </a:xfrm>
          <a:prstGeom prst="rect">
            <a:avLst/>
          </a:prstGeom>
        </p:spPr>
        <p:txBody>
          <a:bodyPr wrap="none">
            <a:spAutoFit/>
          </a:bodyPr>
          <a:lstStyle/>
          <a:p>
            <a:r>
              <a:rPr lang="en-US" sz="3200" dirty="0"/>
              <a:t>Two-Player Zero-Sum Game - Intuition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3DCCB0E-1990-4A5F-94B6-790759C4B9B6}"/>
                  </a:ext>
                </a:extLst>
              </p:cNvPr>
              <p:cNvSpPr/>
              <p:nvPr/>
            </p:nvSpPr>
            <p:spPr>
              <a:xfrm>
                <a:off x="1284204" y="1564908"/>
                <a:ext cx="8344705" cy="4478149"/>
              </a:xfrm>
              <a:prstGeom prst="rect">
                <a:avLst/>
              </a:prstGeom>
            </p:spPr>
            <p:txBody>
              <a:bodyPr wrap="square">
                <a:spAutoFit/>
              </a:bodyPr>
              <a:lstStyle/>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Players alternate moves (starting with Max)</a:t>
                </a:r>
              </a:p>
              <a:p>
                <a:pPr marL="920750" lvl="1"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Game ends when some terminal p </a:t>
                </a:r>
                <a14:m>
                  <m:oMath xmlns:m="http://schemas.openxmlformats.org/officeDocument/2006/math">
                    <m:r>
                      <a:rPr lang="en-US" sz="24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3333FF"/>
                    </a:solidFill>
                    <a:latin typeface="Times New Roman" panose="02020603050405020304" pitchFamily="18" charset="0"/>
                    <a:cs typeface="Times New Roman" panose="02020603050405020304" pitchFamily="18" charset="0"/>
                  </a:rPr>
                  <a:t> T is reached</a:t>
                </a:r>
              </a:p>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A game state: a state-player pair</a:t>
                </a:r>
              </a:p>
              <a:p>
                <a:pPr marL="920750" lvl="1"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Tells us what state we’ re in and whose move it is</a:t>
                </a:r>
              </a:p>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Utility function and terminals replace goals</a:t>
                </a:r>
              </a:p>
              <a:p>
                <a:pPr marL="920750" lvl="1"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Max wants to maximize the terminal payoff</a:t>
                </a:r>
              </a:p>
              <a:p>
                <a:pPr marL="920750" lvl="1"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Min wants to minimize the terminal payoff</a:t>
                </a:r>
              </a:p>
              <a:p>
                <a:pPr marL="463550"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Think of it  as: </a:t>
                </a:r>
              </a:p>
              <a:p>
                <a:pPr marL="920750" lvl="1" indent="-463550">
                  <a:spcAft>
                    <a:spcPts val="600"/>
                  </a:spcAft>
                  <a:buFont typeface="Arial" panose="020B0604020202020204" pitchFamily="34" charset="0"/>
                  <a:buChar char="•"/>
                </a:pPr>
                <a:r>
                  <a:rPr lang="en-US" sz="2400" dirty="0">
                    <a:solidFill>
                      <a:srgbClr val="3333FF"/>
                    </a:solidFill>
                    <a:latin typeface="Times New Roman" panose="02020603050405020304" pitchFamily="18" charset="0"/>
                    <a:cs typeface="Times New Roman" panose="02020603050405020304" pitchFamily="18" charset="0"/>
                  </a:rPr>
                  <a:t>Max gets U(t), Min gets –U(t) for terminal node t</a:t>
                </a:r>
                <a:endParaRPr lang="en-US" sz="2400" b="1" dirty="0">
                  <a:solidFill>
                    <a:srgbClr val="3333FF"/>
                  </a:solidFill>
                  <a:latin typeface="Times New Roman" panose="02020603050405020304" pitchFamily="18" charset="0"/>
                  <a:cs typeface="Times New Roman" panose="02020603050405020304" pitchFamily="18" charset="0"/>
                </a:endParaRPr>
              </a:p>
              <a:p>
                <a:pPr marL="914400" indent="-46355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This is why it’s called zero (or constant) sum.</a:t>
                </a:r>
              </a:p>
            </p:txBody>
          </p:sp>
        </mc:Choice>
        <mc:Fallback xmlns="">
          <p:sp>
            <p:nvSpPr>
              <p:cNvPr id="3" name="Rectangle 2">
                <a:extLst>
                  <a:ext uri="{FF2B5EF4-FFF2-40B4-BE49-F238E27FC236}">
                    <a16:creationId xmlns:a16="http://schemas.microsoft.com/office/drawing/2014/main" id="{73DCCB0E-1990-4A5F-94B6-790759C4B9B6}"/>
                  </a:ext>
                </a:extLst>
              </p:cNvPr>
              <p:cNvSpPr>
                <a:spLocks noRot="1" noChangeAspect="1" noMove="1" noResize="1" noEditPoints="1" noAdjustHandles="1" noChangeArrowheads="1" noChangeShapeType="1" noTextEdit="1"/>
              </p:cNvSpPr>
              <p:nvPr/>
            </p:nvSpPr>
            <p:spPr>
              <a:xfrm>
                <a:off x="1284204" y="1564908"/>
                <a:ext cx="8344705" cy="4478149"/>
              </a:xfrm>
              <a:prstGeom prst="rect">
                <a:avLst/>
              </a:prstGeom>
              <a:blipFill>
                <a:blip r:embed="rId2"/>
                <a:stretch>
                  <a:fillRect l="-1023" t="-1090" b="-2316"/>
                </a:stretch>
              </a:blipFill>
            </p:spPr>
            <p:txBody>
              <a:bodyPr/>
              <a:lstStyle/>
              <a:p>
                <a:r>
                  <a:rPr lang="en-US">
                    <a:noFill/>
                  </a:rPr>
                  <a:t> </a:t>
                </a:r>
              </a:p>
            </p:txBody>
          </p:sp>
        </mc:Fallback>
      </mc:AlternateContent>
    </p:spTree>
    <p:extLst>
      <p:ext uri="{BB962C8B-B14F-4D97-AF65-F5344CB8AC3E}">
        <p14:creationId xmlns:p14="http://schemas.microsoft.com/office/powerpoint/2010/main" val="298279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39F0082-FBEB-4180-BDC0-3280491D55E0}"/>
              </a:ext>
            </a:extLst>
          </p:cNvPr>
          <p:cNvSpPr>
            <a:spLocks noGrp="1" noChangeArrowheads="1"/>
          </p:cNvSpPr>
          <p:nvPr>
            <p:ph type="title"/>
          </p:nvPr>
        </p:nvSpPr>
        <p:spPr>
          <a:xfrm>
            <a:off x="1726096" y="411673"/>
            <a:ext cx="5880652" cy="1343025"/>
          </a:xfrm>
        </p:spPr>
        <p:txBody>
          <a:bodyPr>
            <a:normAutofit/>
          </a:bodyPr>
          <a:lstStyle/>
          <a:p>
            <a:r>
              <a:rPr lang="en-US" altLang="en-US" sz="3600" dirty="0">
                <a:latin typeface="+mn-lt"/>
              </a:rPr>
              <a:t>Outline</a:t>
            </a:r>
          </a:p>
        </p:txBody>
      </p:sp>
      <p:sp>
        <p:nvSpPr>
          <p:cNvPr id="4099" name="Rectangle 3">
            <a:extLst>
              <a:ext uri="{FF2B5EF4-FFF2-40B4-BE49-F238E27FC236}">
                <a16:creationId xmlns:a16="http://schemas.microsoft.com/office/drawing/2014/main" id="{FEC6CDFF-3745-451E-9111-BF83CAA9EF49}"/>
              </a:ext>
            </a:extLst>
          </p:cNvPr>
          <p:cNvSpPr>
            <a:spLocks noGrp="1" noChangeArrowheads="1"/>
          </p:cNvSpPr>
          <p:nvPr>
            <p:ph type="body" idx="1"/>
          </p:nvPr>
        </p:nvSpPr>
        <p:spPr>
          <a:xfrm>
            <a:off x="1726096" y="2171020"/>
            <a:ext cx="8411817" cy="4351338"/>
          </a:xfrm>
        </p:spPr>
        <p:txBody>
          <a:bodyPr/>
          <a:lstStyle/>
          <a:p>
            <a:pPr marL="463550" indent="-463550"/>
            <a:r>
              <a:rPr lang="en-US" altLang="en-US" dirty="0">
                <a:latin typeface="Times New Roman" panose="02020603050405020304" pitchFamily="18" charset="0"/>
                <a:cs typeface="Times New Roman" panose="02020603050405020304" pitchFamily="18" charset="0"/>
              </a:rPr>
              <a:t>Optimal Decisions in Games</a:t>
            </a:r>
          </a:p>
          <a:p>
            <a:pPr marL="463550" indent="-463550"/>
            <a:r>
              <a:rPr lang="en-US" altLang="en-US" dirty="0">
                <a:latin typeface="Times New Roman" panose="02020603050405020304" pitchFamily="18" charset="0"/>
                <a:cs typeface="Times New Roman" panose="02020603050405020304" pitchFamily="18" charset="0"/>
              </a:rPr>
              <a:t>Alpha-Beta (α-β) Pruning</a:t>
            </a:r>
          </a:p>
          <a:p>
            <a:pPr marL="463550" indent="-463550"/>
            <a:r>
              <a:rPr lang="en-US" altLang="en-US" dirty="0">
                <a:latin typeface="Times New Roman" panose="02020603050405020304" pitchFamily="18" charset="0"/>
                <a:cs typeface="Times New Roman" panose="02020603050405020304" pitchFamily="18" charset="0"/>
              </a:rPr>
              <a:t>Imperfect Real-Time Decisions</a:t>
            </a:r>
          </a:p>
        </p:txBody>
      </p:sp>
      <p:sp>
        <p:nvSpPr>
          <p:cNvPr id="2" name="Rectangle 1">
            <a:extLst>
              <a:ext uri="{FF2B5EF4-FFF2-40B4-BE49-F238E27FC236}">
                <a16:creationId xmlns:a16="http://schemas.microsoft.com/office/drawing/2014/main" id="{ED7E7D37-7FDA-4E45-9F3A-253EA30B2B29}"/>
              </a:ext>
            </a:extLst>
          </p:cNvPr>
          <p:cNvSpPr/>
          <p:nvPr/>
        </p:nvSpPr>
        <p:spPr>
          <a:xfrm>
            <a:off x="4238682" y="4346689"/>
            <a:ext cx="6096000" cy="1754326"/>
          </a:xfrm>
          <a:prstGeom prst="rect">
            <a:avLst/>
          </a:prstGeom>
        </p:spPr>
        <p:txBody>
          <a:bodyPr>
            <a:spAutoFit/>
          </a:bodyPr>
          <a:lstStyle/>
          <a:p>
            <a:r>
              <a:rPr lang="en-US" b="1" dirty="0">
                <a:solidFill>
                  <a:srgbClr val="3333CD"/>
                </a:solidFill>
                <a:latin typeface="TimesNewRomanPS-BoldMT"/>
              </a:rPr>
              <a:t>Adversarial Search</a:t>
            </a:r>
          </a:p>
          <a:p>
            <a:r>
              <a:rPr lang="en-US" b="1" dirty="0">
                <a:solidFill>
                  <a:srgbClr val="3333CD"/>
                </a:solidFill>
                <a:latin typeface="TimesNewRomanPS-BoldMT"/>
              </a:rPr>
              <a:t>Optimal decisions</a:t>
            </a:r>
          </a:p>
          <a:p>
            <a:r>
              <a:rPr lang="en-US" b="1" dirty="0">
                <a:solidFill>
                  <a:srgbClr val="3333CD"/>
                </a:solidFill>
                <a:latin typeface="TimesNewRomanPS-BoldMT"/>
              </a:rPr>
              <a:t>Minimax</a:t>
            </a:r>
          </a:p>
          <a:p>
            <a:r>
              <a:rPr lang="el-GR" b="1" dirty="0">
                <a:solidFill>
                  <a:srgbClr val="3333CD"/>
                </a:solidFill>
                <a:latin typeface="TimesNewRomanPS-BoldMT"/>
              </a:rPr>
              <a:t>α-β </a:t>
            </a:r>
            <a:r>
              <a:rPr lang="en-US" b="1" dirty="0">
                <a:solidFill>
                  <a:srgbClr val="3333CD"/>
                </a:solidFill>
                <a:latin typeface="TimesNewRomanPS-BoldMT"/>
              </a:rPr>
              <a:t>pruning</a:t>
            </a:r>
          </a:p>
          <a:p>
            <a:r>
              <a:rPr lang="en-US" b="1" dirty="0" err="1">
                <a:solidFill>
                  <a:srgbClr val="3333CD"/>
                </a:solidFill>
                <a:latin typeface="TimesNewRomanPS-BoldMT"/>
              </a:rPr>
              <a:t>ExpectMinimax</a:t>
            </a:r>
            <a:endParaRPr lang="en-US" b="1" dirty="0">
              <a:solidFill>
                <a:srgbClr val="3333CD"/>
              </a:solidFill>
              <a:latin typeface="TimesNewRomanPS-BoldMT"/>
            </a:endParaRPr>
          </a:p>
          <a:p>
            <a:r>
              <a:rPr lang="en-US" b="1" dirty="0">
                <a:solidFill>
                  <a:srgbClr val="3333CD"/>
                </a:solidFill>
                <a:latin typeface="TimesNewRomanPS-BoldMT"/>
              </a:rPr>
              <a:t>Case study: Deep Blue</a:t>
            </a:r>
            <a:endParaRPr lang="en-US" dirty="0"/>
          </a:p>
        </p:txBody>
      </p:sp>
    </p:spTree>
    <p:extLst>
      <p:ext uri="{BB962C8B-B14F-4D97-AF65-F5344CB8AC3E}">
        <p14:creationId xmlns:p14="http://schemas.microsoft.com/office/powerpoint/2010/main" val="280064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97BE92-1BEC-44E1-BFD0-D101A0704BBE}"/>
              </a:ext>
            </a:extLst>
          </p:cNvPr>
          <p:cNvSpPr>
            <a:spLocks noGrp="1" noChangeArrowheads="1"/>
          </p:cNvSpPr>
          <p:nvPr>
            <p:ph type="title"/>
          </p:nvPr>
        </p:nvSpPr>
        <p:spPr>
          <a:xfrm>
            <a:off x="1033669" y="192157"/>
            <a:ext cx="9123343" cy="847831"/>
          </a:xfrm>
        </p:spPr>
        <p:txBody>
          <a:bodyPr>
            <a:normAutofit/>
          </a:bodyPr>
          <a:lstStyle/>
          <a:p>
            <a:r>
              <a:rPr lang="en-US" altLang="en-US" sz="3200" dirty="0">
                <a:latin typeface="+mn-lt"/>
              </a:rPr>
              <a:t>Game Tree: Tic-Tac-Toe (2-player, deterministic, turns)</a:t>
            </a:r>
          </a:p>
        </p:txBody>
      </p:sp>
      <p:pic>
        <p:nvPicPr>
          <p:cNvPr id="6148" name="Picture 4" descr="tictactoe">
            <a:extLst>
              <a:ext uri="{FF2B5EF4-FFF2-40B4-BE49-F238E27FC236}">
                <a16:creationId xmlns:a16="http://schemas.microsoft.com/office/drawing/2014/main" id="{2F6BDD4C-F34F-412A-ABC3-6AAAC9A84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851" y="1207821"/>
            <a:ext cx="7737788" cy="54580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0178D20-3252-4166-A102-AA27B9E04B97}"/>
              </a:ext>
            </a:extLst>
          </p:cNvPr>
          <p:cNvSpPr/>
          <p:nvPr/>
        </p:nvSpPr>
        <p:spPr>
          <a:xfrm>
            <a:off x="848874" y="5218761"/>
            <a:ext cx="1364974" cy="1015663"/>
          </a:xfrm>
          <a:prstGeom prst="rect">
            <a:avLst/>
          </a:prstGeom>
        </p:spPr>
        <p:txBody>
          <a:bodyPr wrap="square">
            <a:spAutoFit/>
          </a:bodyPr>
          <a:lstStyle/>
          <a:p>
            <a:r>
              <a:rPr lang="en-US" sz="2000" dirty="0">
                <a:solidFill>
                  <a:srgbClr val="0000FF"/>
                </a:solidFill>
                <a:latin typeface="TimesNewRomanPSMT"/>
              </a:rPr>
              <a:t>Tree from</a:t>
            </a:r>
          </a:p>
          <a:p>
            <a:r>
              <a:rPr lang="en-US" sz="2000" dirty="0">
                <a:solidFill>
                  <a:srgbClr val="0000FF"/>
                </a:solidFill>
                <a:latin typeface="TimesNewRomanPSMT"/>
              </a:rPr>
              <a:t>Max’s</a:t>
            </a:r>
          </a:p>
          <a:p>
            <a:r>
              <a:rPr lang="en-US" sz="2000" dirty="0">
                <a:solidFill>
                  <a:srgbClr val="0000FF"/>
                </a:solidFill>
                <a:latin typeface="TimesNewRomanPSMT"/>
              </a:rPr>
              <a:t>perspective</a:t>
            </a:r>
            <a:endParaRPr lang="en-US" sz="2000" dirty="0">
              <a:solidFill>
                <a:srgbClr val="0000FF"/>
              </a:solidFill>
            </a:endParaRPr>
          </a:p>
        </p:txBody>
      </p:sp>
      <p:sp>
        <p:nvSpPr>
          <p:cNvPr id="3" name="TextBox 2">
            <a:extLst>
              <a:ext uri="{FF2B5EF4-FFF2-40B4-BE49-F238E27FC236}">
                <a16:creationId xmlns:a16="http://schemas.microsoft.com/office/drawing/2014/main" id="{7FE1ACC1-2AFE-4D64-938D-769E7C03700C}"/>
              </a:ext>
            </a:extLst>
          </p:cNvPr>
          <p:cNvSpPr txBox="1"/>
          <p:nvPr/>
        </p:nvSpPr>
        <p:spPr>
          <a:xfrm>
            <a:off x="7234963" y="3017247"/>
            <a:ext cx="4134679" cy="381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Figure 5.1   A (partial) game tree for the game of the tit-tac-toe. </a:t>
            </a:r>
          </a:p>
          <a:p>
            <a:r>
              <a:rPr lang="en-US" dirty="0"/>
              <a:t>The </a:t>
            </a:r>
            <a:r>
              <a:rPr lang="en-US" dirty="0">
                <a:solidFill>
                  <a:srgbClr val="0000FF"/>
                </a:solidFill>
              </a:rPr>
              <a:t>top node is the initial state</a:t>
            </a:r>
            <a:r>
              <a:rPr lang="en-US" dirty="0"/>
              <a:t>, and MAX moves first, placing an X in an empty square.  Show part of </a:t>
            </a:r>
            <a:r>
              <a:rPr lang="en-US" dirty="0">
                <a:solidFill>
                  <a:srgbClr val="0000FF"/>
                </a:solidFill>
              </a:rPr>
              <a:t>the tree, giving alternating moves by MIN(O) and MAX(X), </a:t>
            </a:r>
            <a:r>
              <a:rPr lang="en-US" dirty="0"/>
              <a:t>until eventually reach terminate states, which can be </a:t>
            </a:r>
            <a:r>
              <a:rPr lang="en-US" dirty="0">
                <a:solidFill>
                  <a:srgbClr val="0000FF"/>
                </a:solidFill>
              </a:rPr>
              <a:t>assigned utilities </a:t>
            </a:r>
            <a:r>
              <a:rPr lang="en-US" dirty="0"/>
              <a:t>according to the rules of the game.</a:t>
            </a:r>
          </a:p>
          <a:p>
            <a:endParaRPr lang="en-US" sz="800" dirty="0"/>
          </a:p>
          <a:p>
            <a:r>
              <a:rPr lang="en-US" dirty="0"/>
              <a:t>The initial state, </a:t>
            </a:r>
            <a:r>
              <a:rPr lang="en-US" dirty="0">
                <a:solidFill>
                  <a:srgbClr val="0000FF"/>
                </a:solidFill>
              </a:rPr>
              <a:t>ACTIONS function </a:t>
            </a:r>
            <a:r>
              <a:rPr lang="en-US" dirty="0"/>
              <a:t>and </a:t>
            </a:r>
            <a:r>
              <a:rPr lang="en-US" dirty="0">
                <a:solidFill>
                  <a:srgbClr val="0000FF"/>
                </a:solidFill>
              </a:rPr>
              <a:t>RESULT function </a:t>
            </a:r>
            <a:r>
              <a:rPr lang="en-US" dirty="0"/>
              <a:t>define the game tree for the game – a tree where the nodes are game states and the edges are moves.</a:t>
            </a:r>
          </a:p>
        </p:txBody>
      </p:sp>
    </p:spTree>
    <p:extLst>
      <p:ext uri="{BB962C8B-B14F-4D97-AF65-F5344CB8AC3E}">
        <p14:creationId xmlns:p14="http://schemas.microsoft.com/office/powerpoint/2010/main" val="56914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9BD6A1-FCFA-40F1-864A-F95D32E67C6F}"/>
              </a:ext>
            </a:extLst>
          </p:cNvPr>
          <p:cNvSpPr/>
          <p:nvPr/>
        </p:nvSpPr>
        <p:spPr>
          <a:xfrm>
            <a:off x="1225086" y="477983"/>
            <a:ext cx="8462923" cy="584775"/>
          </a:xfrm>
          <a:prstGeom prst="rect">
            <a:avLst/>
          </a:prstGeom>
        </p:spPr>
        <p:txBody>
          <a:bodyPr wrap="square">
            <a:spAutoFit/>
          </a:bodyPr>
          <a:lstStyle/>
          <a:p>
            <a:r>
              <a:rPr lang="en-US" altLang="en-US" sz="3200" dirty="0"/>
              <a:t>Game Tree: Tic-Tac-Toe  (</a:t>
            </a:r>
            <a:r>
              <a:rPr lang="en-US" altLang="en-US" sz="3200" dirty="0" err="1"/>
              <a:t>noughts</a:t>
            </a:r>
            <a:r>
              <a:rPr lang="en-US" altLang="en-US" sz="3200" dirty="0"/>
              <a:t> and crosses) </a:t>
            </a:r>
            <a:endParaRPr lang="en-US" sz="3200" dirty="0"/>
          </a:p>
        </p:txBody>
      </p:sp>
      <p:sp>
        <p:nvSpPr>
          <p:cNvPr id="3" name="TextBox 2">
            <a:extLst>
              <a:ext uri="{FF2B5EF4-FFF2-40B4-BE49-F238E27FC236}">
                <a16:creationId xmlns:a16="http://schemas.microsoft.com/office/drawing/2014/main" id="{21A11106-A481-4B22-84AC-0202C0B8C846}"/>
              </a:ext>
            </a:extLst>
          </p:cNvPr>
          <p:cNvSpPr txBox="1"/>
          <p:nvPr/>
        </p:nvSpPr>
        <p:spPr>
          <a:xfrm>
            <a:off x="1225086" y="1278697"/>
            <a:ext cx="9073747" cy="5386090"/>
          </a:xfrm>
          <a:prstGeom prst="rect">
            <a:avLst/>
          </a:prstGeom>
          <a:noFill/>
        </p:spPr>
        <p:txBody>
          <a:bodyPr wrap="square" rtlCol="0">
            <a:spAutoFit/>
          </a:bodyPr>
          <a:lstStyle/>
          <a:p>
            <a:pPr marL="463550" indent="-46355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Game tree:  a search tree</a:t>
            </a:r>
            <a:endParaRPr lang="en-US" sz="2400" dirty="0">
              <a:latin typeface="Times New Roman" panose="02020603050405020304" pitchFamily="18" charset="0"/>
              <a:cs typeface="Times New Roman" panose="02020603050405020304" pitchFamily="18" charset="0"/>
            </a:endParaRPr>
          </a:p>
          <a:p>
            <a:pPr marL="920750" lvl="1"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Layers signified alternating moves between Max and Min</a:t>
            </a:r>
          </a:p>
          <a:p>
            <a:pPr marL="920750" lvl="1"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search tree in game playing is a subtree of the game tree</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Player Max does not decide where to go alone</a:t>
            </a:r>
          </a:p>
          <a:p>
            <a:pPr marL="920750" lvl="1"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After Max moves to a state, Min decides which of the states children to move to</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Thus, Max must have a strategy</a:t>
            </a:r>
          </a:p>
          <a:p>
            <a:pPr marL="920750" lvl="1"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Must know what to do for each possible move of Min</a:t>
            </a:r>
          </a:p>
          <a:p>
            <a:pPr marL="920750" lvl="1"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sequence of moves will not suffice: “what to do” will depend on how Min will play</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is a reasonable strategy?</a:t>
            </a:r>
          </a:p>
        </p:txBody>
      </p:sp>
    </p:spTree>
    <p:extLst>
      <p:ext uri="{BB962C8B-B14F-4D97-AF65-F5344CB8AC3E}">
        <p14:creationId xmlns:p14="http://schemas.microsoft.com/office/powerpoint/2010/main" val="740945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9BD6A1-FCFA-40F1-864A-F95D32E67C6F}"/>
              </a:ext>
            </a:extLst>
          </p:cNvPr>
          <p:cNvSpPr/>
          <p:nvPr/>
        </p:nvSpPr>
        <p:spPr>
          <a:xfrm>
            <a:off x="1225086" y="477983"/>
            <a:ext cx="8462923" cy="584775"/>
          </a:xfrm>
          <a:prstGeom prst="rect">
            <a:avLst/>
          </a:prstGeom>
        </p:spPr>
        <p:txBody>
          <a:bodyPr wrap="square">
            <a:spAutoFit/>
          </a:bodyPr>
          <a:lstStyle/>
          <a:p>
            <a:r>
              <a:rPr lang="en-US" altLang="en-US" sz="3200" dirty="0"/>
              <a:t>Game Tree: Tic-Tac-Toe  (</a:t>
            </a:r>
            <a:r>
              <a:rPr lang="en-US" altLang="en-US" sz="3200" dirty="0" err="1"/>
              <a:t>noughts</a:t>
            </a:r>
            <a:r>
              <a:rPr lang="en-US" altLang="en-US" sz="3200" dirty="0"/>
              <a:t> and crosses) </a:t>
            </a:r>
            <a:endParaRPr lang="en-US" sz="3200" dirty="0"/>
          </a:p>
        </p:txBody>
      </p:sp>
      <p:sp>
        <p:nvSpPr>
          <p:cNvPr id="3" name="TextBox 2">
            <a:extLst>
              <a:ext uri="{FF2B5EF4-FFF2-40B4-BE49-F238E27FC236}">
                <a16:creationId xmlns:a16="http://schemas.microsoft.com/office/drawing/2014/main" id="{21A11106-A481-4B22-84AC-0202C0B8C846}"/>
              </a:ext>
            </a:extLst>
          </p:cNvPr>
          <p:cNvSpPr txBox="1"/>
          <p:nvPr/>
        </p:nvSpPr>
        <p:spPr>
          <a:xfrm>
            <a:off x="1167533" y="1583497"/>
            <a:ext cx="9073747" cy="4555093"/>
          </a:xfrm>
          <a:prstGeom prst="rect">
            <a:avLst/>
          </a:prstGeom>
          <a:noFill/>
        </p:spPr>
        <p:txBody>
          <a:bodyPr wrap="square" rtlCol="0">
            <a:spAutoFit/>
          </a:bodyPr>
          <a:lstStyle/>
          <a:p>
            <a:pPr marL="463550" indent="-46355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From the initial state, MAX has 9 possible moves</a:t>
            </a:r>
            <a:r>
              <a:rPr lang="en-US" sz="2400" dirty="0">
                <a:latin typeface="Times New Roman" panose="02020603050405020304" pitchFamily="18" charset="0"/>
                <a:cs typeface="Times New Roman" panose="02020603050405020304" pitchFamily="18" charset="0"/>
              </a:rPr>
              <a:t>. </a:t>
            </a:r>
          </a:p>
          <a:p>
            <a:pPr marL="920750" lvl="1"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MAX’s job is to search for a good move. </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Play alternates between MAX’s placing an X and MIN’s placing an O until the leaf nodes corresponding to terminal states are reached such that one player has three in a row or all the squares are filled. </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number on each </a:t>
            </a:r>
            <a:r>
              <a:rPr lang="en-US" sz="2400" dirty="0">
                <a:solidFill>
                  <a:srgbClr val="0000FF"/>
                </a:solidFill>
                <a:latin typeface="Times New Roman" panose="02020603050405020304" pitchFamily="18" charset="0"/>
                <a:cs typeface="Times New Roman" panose="02020603050405020304" pitchFamily="18" charset="0"/>
              </a:rPr>
              <a:t>leaf node </a:t>
            </a:r>
          </a:p>
          <a:p>
            <a:pPr marL="920750" lvl="1"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indicates the utility value of the terminal state </a:t>
            </a:r>
            <a:r>
              <a:rPr lang="en-US" sz="2400" dirty="0">
                <a:solidFill>
                  <a:srgbClr val="0000FF"/>
                </a:solidFill>
                <a:latin typeface="Times New Roman" panose="02020603050405020304" pitchFamily="18" charset="0"/>
                <a:cs typeface="Times New Roman" panose="02020603050405020304" pitchFamily="18" charset="0"/>
              </a:rPr>
              <a:t>from the point of view of MAX: </a:t>
            </a:r>
          </a:p>
          <a:p>
            <a:pPr marL="1377950" lvl="2" indent="-46355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assume high value to be good for MAX and bad for MIN</a:t>
            </a:r>
            <a:r>
              <a:rPr lang="en-US" sz="2400" dirty="0">
                <a:latin typeface="Times New Roman" panose="02020603050405020304" pitchFamily="18" charset="0"/>
                <a:cs typeface="Times New Roman" panose="02020603050405020304" pitchFamily="18" charset="0"/>
              </a:rPr>
              <a:t> (which is how the players get their names). </a:t>
            </a:r>
          </a:p>
        </p:txBody>
      </p:sp>
    </p:spTree>
    <p:extLst>
      <p:ext uri="{BB962C8B-B14F-4D97-AF65-F5344CB8AC3E}">
        <p14:creationId xmlns:p14="http://schemas.microsoft.com/office/powerpoint/2010/main" val="131006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9BD6A1-FCFA-40F1-864A-F95D32E67C6F}"/>
              </a:ext>
            </a:extLst>
          </p:cNvPr>
          <p:cNvSpPr/>
          <p:nvPr/>
        </p:nvSpPr>
        <p:spPr>
          <a:xfrm>
            <a:off x="1225086" y="477983"/>
            <a:ext cx="8462923" cy="584775"/>
          </a:xfrm>
          <a:prstGeom prst="rect">
            <a:avLst/>
          </a:prstGeom>
        </p:spPr>
        <p:txBody>
          <a:bodyPr wrap="square">
            <a:spAutoFit/>
          </a:bodyPr>
          <a:lstStyle/>
          <a:p>
            <a:r>
              <a:rPr lang="en-US" altLang="en-US" sz="3200" dirty="0"/>
              <a:t>Game Tree: Tic-Tac-Toe  (</a:t>
            </a:r>
            <a:r>
              <a:rPr lang="en-US" altLang="en-US" sz="3200" dirty="0" err="1"/>
              <a:t>noughts</a:t>
            </a:r>
            <a:r>
              <a:rPr lang="en-US" altLang="en-US" sz="3200" dirty="0"/>
              <a:t> and crosses) </a:t>
            </a:r>
            <a:endParaRPr lang="en-US" sz="3200" dirty="0"/>
          </a:p>
        </p:txBody>
      </p:sp>
      <p:sp>
        <p:nvSpPr>
          <p:cNvPr id="3" name="TextBox 2">
            <a:extLst>
              <a:ext uri="{FF2B5EF4-FFF2-40B4-BE49-F238E27FC236}">
                <a16:creationId xmlns:a16="http://schemas.microsoft.com/office/drawing/2014/main" id="{21A11106-A481-4B22-84AC-0202C0B8C846}"/>
              </a:ext>
            </a:extLst>
          </p:cNvPr>
          <p:cNvSpPr txBox="1"/>
          <p:nvPr/>
        </p:nvSpPr>
        <p:spPr>
          <a:xfrm>
            <a:off x="1326560" y="1416521"/>
            <a:ext cx="8692084" cy="4555093"/>
          </a:xfrm>
          <a:prstGeom prst="rect">
            <a:avLst/>
          </a:prstGeom>
          <a:noFill/>
        </p:spPr>
        <p:txBody>
          <a:bodyPr wrap="square" rtlCol="0">
            <a:spAutoFit/>
          </a:bodyPr>
          <a:lstStyle/>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t>
            </a:r>
            <a:r>
              <a:rPr lang="en-US" sz="2400" dirty="0">
                <a:solidFill>
                  <a:srgbClr val="0000FF"/>
                </a:solidFill>
                <a:latin typeface="Times New Roman" panose="02020603050405020304" pitchFamily="18" charset="0"/>
                <a:cs typeface="Times New Roman" panose="02020603050405020304" pitchFamily="18" charset="0"/>
              </a:rPr>
              <a:t>tic-tac-toe the game tree </a:t>
            </a:r>
            <a:r>
              <a:rPr lang="en-US" sz="2400" dirty="0">
                <a:latin typeface="Times New Roman" panose="02020603050405020304" pitchFamily="18" charset="0"/>
                <a:cs typeface="Times New Roman" panose="02020603050405020304" pitchFamily="18" charset="0"/>
              </a:rPr>
              <a:t>is relatively small </a:t>
            </a:r>
          </a:p>
          <a:p>
            <a:pPr marL="920750" lvl="1" indent="-46355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fewer than 9! = 362,880 terminal nodes</a:t>
            </a:r>
            <a:r>
              <a:rPr lang="en-US" sz="2400" dirty="0">
                <a:latin typeface="Times New Roman" panose="02020603050405020304" pitchFamily="18" charset="0"/>
                <a:cs typeface="Times New Roman" panose="02020603050405020304" pitchFamily="18" charset="0"/>
              </a:rPr>
              <a:t>. </a:t>
            </a:r>
          </a:p>
          <a:p>
            <a:pPr marL="463550" indent="-46355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For the chess there are over 10</a:t>
            </a:r>
            <a:r>
              <a:rPr lang="en-US" sz="2400" baseline="30000" dirty="0">
                <a:solidFill>
                  <a:srgbClr val="0000FF"/>
                </a:solidFill>
                <a:latin typeface="Times New Roman" panose="02020603050405020304" pitchFamily="18" charset="0"/>
                <a:cs typeface="Times New Roman" panose="02020603050405020304" pitchFamily="18" charset="0"/>
              </a:rPr>
              <a:t>40</a:t>
            </a:r>
            <a:r>
              <a:rPr lang="en-US" sz="2400" dirty="0">
                <a:solidFill>
                  <a:srgbClr val="0000FF"/>
                </a:solidFill>
                <a:latin typeface="Times New Roman" panose="02020603050405020304" pitchFamily="18" charset="0"/>
                <a:cs typeface="Times New Roman" panose="02020603050405020304" pitchFamily="18" charset="0"/>
              </a:rPr>
              <a:t> nodes</a:t>
            </a:r>
            <a:r>
              <a:rPr lang="en-US" sz="2400" dirty="0">
                <a:latin typeface="Times New Roman" panose="02020603050405020304" pitchFamily="18" charset="0"/>
                <a:cs typeface="Times New Roman" panose="02020603050405020304" pitchFamily="18" charset="0"/>
              </a:rPr>
              <a:t>, </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game tree is best thought of as of theoretical construct that we cannot realize in the physical world.  </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Regardless of the size of the game tree, it is MAX’s job to search for a good move. </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the term </a:t>
            </a:r>
            <a:r>
              <a:rPr lang="en-US" sz="2400" i="1" dirty="0">
                <a:solidFill>
                  <a:srgbClr val="0000FF"/>
                </a:solidFill>
                <a:latin typeface="Times New Roman" panose="02020603050405020304" pitchFamily="18" charset="0"/>
                <a:cs typeface="Times New Roman" panose="02020603050405020304" pitchFamily="18" charset="0"/>
              </a:rPr>
              <a:t>search tree </a:t>
            </a:r>
            <a:r>
              <a:rPr lang="en-US" sz="2400" dirty="0">
                <a:latin typeface="Times New Roman" panose="02020603050405020304" pitchFamily="18" charset="0"/>
                <a:cs typeface="Times New Roman" panose="02020603050405020304" pitchFamily="18" charset="0"/>
              </a:rPr>
              <a:t>for a tree that is superimposed on the </a:t>
            </a:r>
            <a:r>
              <a:rPr lang="en-US" sz="2400" dirty="0">
                <a:solidFill>
                  <a:srgbClr val="0000FF"/>
                </a:solidFill>
                <a:latin typeface="Times New Roman" panose="02020603050405020304" pitchFamily="18" charset="0"/>
                <a:cs typeface="Times New Roman" panose="02020603050405020304" pitchFamily="18" charset="0"/>
              </a:rPr>
              <a:t>full game tree,</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and examines enough nodes to allow a player to determine what move to make.</a:t>
            </a:r>
          </a:p>
        </p:txBody>
      </p:sp>
    </p:spTree>
    <p:extLst>
      <p:ext uri="{BB962C8B-B14F-4D97-AF65-F5344CB8AC3E}">
        <p14:creationId xmlns:p14="http://schemas.microsoft.com/office/powerpoint/2010/main" val="17353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97BE92-1BEC-44E1-BFD0-D101A0704BBE}"/>
              </a:ext>
            </a:extLst>
          </p:cNvPr>
          <p:cNvSpPr>
            <a:spLocks noGrp="1" noChangeArrowheads="1"/>
          </p:cNvSpPr>
          <p:nvPr>
            <p:ph type="title"/>
          </p:nvPr>
        </p:nvSpPr>
        <p:spPr>
          <a:xfrm>
            <a:off x="840514" y="338291"/>
            <a:ext cx="5530791" cy="787814"/>
          </a:xfrm>
        </p:spPr>
        <p:txBody>
          <a:bodyPr>
            <a:normAutofit fontScale="90000"/>
          </a:bodyPr>
          <a:lstStyle/>
          <a:p>
            <a:r>
              <a:rPr lang="en-US" sz="3200" dirty="0">
                <a:latin typeface="+mn-lt"/>
              </a:rPr>
              <a:t>Key Idea: Look-ahead based Tic-Tac-Toe</a:t>
            </a:r>
            <a:endParaRPr lang="en-US" altLang="en-US" sz="3200" dirty="0">
              <a:latin typeface="+mn-lt"/>
            </a:endParaRPr>
          </a:p>
        </p:txBody>
      </p:sp>
      <p:sp>
        <p:nvSpPr>
          <p:cNvPr id="9" name="Rectangle 8">
            <a:extLst>
              <a:ext uri="{FF2B5EF4-FFF2-40B4-BE49-F238E27FC236}">
                <a16:creationId xmlns:a16="http://schemas.microsoft.com/office/drawing/2014/main" id="{5A34C735-7BEE-4991-BF05-E6666F633876}"/>
              </a:ext>
            </a:extLst>
          </p:cNvPr>
          <p:cNvSpPr/>
          <p:nvPr/>
        </p:nvSpPr>
        <p:spPr>
          <a:xfrm>
            <a:off x="6737319" y="3236844"/>
            <a:ext cx="184731" cy="369332"/>
          </a:xfrm>
          <a:prstGeom prst="rect">
            <a:avLst/>
          </a:prstGeom>
        </p:spPr>
        <p:txBody>
          <a:bodyPr wrap="none">
            <a:spAutoFit/>
          </a:bodyPr>
          <a:lstStyle/>
          <a:p>
            <a:endParaRPr lang="en-US" dirty="0">
              <a:solidFill>
                <a:srgbClr val="FF0000"/>
              </a:solidFill>
              <a:latin typeface="TimesNewRomanPSMT"/>
            </a:endParaRPr>
          </a:p>
        </p:txBody>
      </p:sp>
      <p:graphicFrame>
        <p:nvGraphicFramePr>
          <p:cNvPr id="12" name="Table 11">
            <a:extLst>
              <a:ext uri="{FF2B5EF4-FFF2-40B4-BE49-F238E27FC236}">
                <a16:creationId xmlns:a16="http://schemas.microsoft.com/office/drawing/2014/main" id="{740CB685-0AA1-421B-8576-616BB0E83D69}"/>
              </a:ext>
            </a:extLst>
          </p:cNvPr>
          <p:cNvGraphicFramePr>
            <a:graphicFrameLocks noGrp="1"/>
          </p:cNvGraphicFramePr>
          <p:nvPr/>
        </p:nvGraphicFramePr>
        <p:xfrm>
          <a:off x="4817167" y="133748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 name="Multiplication Sign 7">
            <a:extLst>
              <a:ext uri="{FF2B5EF4-FFF2-40B4-BE49-F238E27FC236}">
                <a16:creationId xmlns:a16="http://schemas.microsoft.com/office/drawing/2014/main" id="{E7C13688-E4B5-49C9-A9C2-55D1543DC65B}"/>
              </a:ext>
            </a:extLst>
          </p:cNvPr>
          <p:cNvSpPr/>
          <p:nvPr/>
        </p:nvSpPr>
        <p:spPr>
          <a:xfrm>
            <a:off x="4817167" y="13374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5ED0B5-3823-4EBF-B0CA-480C8ABFEED0}"/>
              </a:ext>
            </a:extLst>
          </p:cNvPr>
          <p:cNvSpPr/>
          <p:nvPr/>
        </p:nvSpPr>
        <p:spPr>
          <a:xfrm>
            <a:off x="5531786" y="139049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E9E53201-1232-47AC-8E7A-F55072779205}"/>
              </a:ext>
            </a:extLst>
          </p:cNvPr>
          <p:cNvSpPr/>
          <p:nvPr/>
        </p:nvSpPr>
        <p:spPr>
          <a:xfrm>
            <a:off x="5174476" y="16550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B9D773EA-4CA4-471D-92AF-9C0DC5CD7C15}"/>
              </a:ext>
            </a:extLst>
          </p:cNvPr>
          <p:cNvSpPr/>
          <p:nvPr/>
        </p:nvSpPr>
        <p:spPr>
          <a:xfrm>
            <a:off x="4849300" y="19726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FA024F4-8C60-4CF9-AABF-19CF23B8B47F}"/>
              </a:ext>
            </a:extLst>
          </p:cNvPr>
          <p:cNvSpPr/>
          <p:nvPr/>
        </p:nvSpPr>
        <p:spPr>
          <a:xfrm>
            <a:off x="4875803" y="170192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431334-DC6D-4E76-AD6C-9C1A95316E4A}"/>
              </a:ext>
            </a:extLst>
          </p:cNvPr>
          <p:cNvSpPr/>
          <p:nvPr/>
        </p:nvSpPr>
        <p:spPr>
          <a:xfrm>
            <a:off x="5525162" y="199347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E42D26B6-1B17-46B8-A7FB-67EA26F33959}"/>
              </a:ext>
            </a:extLst>
          </p:cNvPr>
          <p:cNvGraphicFramePr>
            <a:graphicFrameLocks noGrp="1"/>
          </p:cNvGraphicFramePr>
          <p:nvPr/>
        </p:nvGraphicFramePr>
        <p:xfrm>
          <a:off x="2093848"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0" name="Table 19">
            <a:extLst>
              <a:ext uri="{FF2B5EF4-FFF2-40B4-BE49-F238E27FC236}">
                <a16:creationId xmlns:a16="http://schemas.microsoft.com/office/drawing/2014/main" id="{BA0A21B9-B326-49D4-8010-2012A3EC3D6C}"/>
              </a:ext>
            </a:extLst>
          </p:cNvPr>
          <p:cNvGraphicFramePr>
            <a:graphicFrameLocks noGrp="1"/>
          </p:cNvGraphicFramePr>
          <p:nvPr/>
        </p:nvGraphicFramePr>
        <p:xfrm>
          <a:off x="4849300"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1" name="Table 20">
            <a:extLst>
              <a:ext uri="{FF2B5EF4-FFF2-40B4-BE49-F238E27FC236}">
                <a16:creationId xmlns:a16="http://schemas.microsoft.com/office/drawing/2014/main" id="{D07A98E1-A235-4559-8A23-FFDA733B3F23}"/>
              </a:ext>
            </a:extLst>
          </p:cNvPr>
          <p:cNvGraphicFramePr>
            <a:graphicFrameLocks noGrp="1"/>
          </p:cNvGraphicFramePr>
          <p:nvPr/>
        </p:nvGraphicFramePr>
        <p:xfrm>
          <a:off x="7875792" y="266086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22" name="Multiplication Sign 21">
            <a:extLst>
              <a:ext uri="{FF2B5EF4-FFF2-40B4-BE49-F238E27FC236}">
                <a16:creationId xmlns:a16="http://schemas.microsoft.com/office/drawing/2014/main" id="{04C11751-B081-4F39-BA4E-DB0C1B8243AD}"/>
              </a:ext>
            </a:extLst>
          </p:cNvPr>
          <p:cNvSpPr/>
          <p:nvPr/>
        </p:nvSpPr>
        <p:spPr>
          <a:xfrm>
            <a:off x="2140048" y="26946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8BD6FAA0-F01F-4AF3-BF03-AB7DF545DAE7}"/>
              </a:ext>
            </a:extLst>
          </p:cNvPr>
          <p:cNvSpPr/>
          <p:nvPr/>
        </p:nvSpPr>
        <p:spPr>
          <a:xfrm>
            <a:off x="2451157" y="267792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4DC9ECC5-B758-46C1-B5B8-D316C8ADEA46}"/>
              </a:ext>
            </a:extLst>
          </p:cNvPr>
          <p:cNvSpPr/>
          <p:nvPr/>
        </p:nvSpPr>
        <p:spPr>
          <a:xfrm>
            <a:off x="2456971" y="298948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892B3752-58E1-47ED-87A1-09E5C8185E9C}"/>
              </a:ext>
            </a:extLst>
          </p:cNvPr>
          <p:cNvSpPr/>
          <p:nvPr/>
        </p:nvSpPr>
        <p:spPr>
          <a:xfrm>
            <a:off x="2125644" y="328936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692562F-6E7F-4545-90D5-F4BBED418D52}"/>
              </a:ext>
            </a:extLst>
          </p:cNvPr>
          <p:cNvSpPr/>
          <p:nvPr/>
        </p:nvSpPr>
        <p:spPr>
          <a:xfrm>
            <a:off x="2828335" y="272896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05DBD35-029B-4524-9C35-FEDB6F8E396B}"/>
              </a:ext>
            </a:extLst>
          </p:cNvPr>
          <p:cNvSpPr/>
          <p:nvPr/>
        </p:nvSpPr>
        <p:spPr>
          <a:xfrm>
            <a:off x="2834963" y="334519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A7D753-A27F-429B-BBB6-953BB4C33327}"/>
              </a:ext>
            </a:extLst>
          </p:cNvPr>
          <p:cNvSpPr/>
          <p:nvPr/>
        </p:nvSpPr>
        <p:spPr>
          <a:xfrm>
            <a:off x="2205488" y="302051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a:extLst>
              <a:ext uri="{FF2B5EF4-FFF2-40B4-BE49-F238E27FC236}">
                <a16:creationId xmlns:a16="http://schemas.microsoft.com/office/drawing/2014/main" id="{3232AFCA-E4A0-4ED1-94ED-72B2021C951E}"/>
              </a:ext>
            </a:extLst>
          </p:cNvPr>
          <p:cNvGraphicFramePr>
            <a:graphicFrameLocks noGrp="1"/>
          </p:cNvGraphicFramePr>
          <p:nvPr/>
        </p:nvGraphicFramePr>
        <p:xfrm>
          <a:off x="1108638" y="39728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0" name="Multiplication Sign 29">
            <a:extLst>
              <a:ext uri="{FF2B5EF4-FFF2-40B4-BE49-F238E27FC236}">
                <a16:creationId xmlns:a16="http://schemas.microsoft.com/office/drawing/2014/main" id="{664BE2E6-9010-4D18-AEE1-490B963A9891}"/>
              </a:ext>
            </a:extLst>
          </p:cNvPr>
          <p:cNvSpPr/>
          <p:nvPr/>
        </p:nvSpPr>
        <p:spPr>
          <a:xfrm>
            <a:off x="1124127" y="40132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a:extLst>
              <a:ext uri="{FF2B5EF4-FFF2-40B4-BE49-F238E27FC236}">
                <a16:creationId xmlns:a16="http://schemas.microsoft.com/office/drawing/2014/main" id="{039408C6-941A-4B6D-8FEB-701AE0DA158B}"/>
              </a:ext>
            </a:extLst>
          </p:cNvPr>
          <p:cNvSpPr/>
          <p:nvPr/>
        </p:nvSpPr>
        <p:spPr>
          <a:xfrm>
            <a:off x="1435236" y="3996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7D9B12D4-99B5-4A77-8DAB-A44F1A49FCFD}"/>
              </a:ext>
            </a:extLst>
          </p:cNvPr>
          <p:cNvSpPr/>
          <p:nvPr/>
        </p:nvSpPr>
        <p:spPr>
          <a:xfrm>
            <a:off x="1441050" y="43080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1A62EF94-8547-41B8-81CC-00B09F65DD21}"/>
              </a:ext>
            </a:extLst>
          </p:cNvPr>
          <p:cNvSpPr/>
          <p:nvPr/>
        </p:nvSpPr>
        <p:spPr>
          <a:xfrm>
            <a:off x="1109723" y="46079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049F857-8386-4A48-8367-3CE50BF01A48}"/>
              </a:ext>
            </a:extLst>
          </p:cNvPr>
          <p:cNvSpPr/>
          <p:nvPr/>
        </p:nvSpPr>
        <p:spPr>
          <a:xfrm>
            <a:off x="1812414" y="404755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140C155-855B-462C-A016-EA35D1E9BDB8}"/>
              </a:ext>
            </a:extLst>
          </p:cNvPr>
          <p:cNvSpPr/>
          <p:nvPr/>
        </p:nvSpPr>
        <p:spPr>
          <a:xfrm>
            <a:off x="1819042" y="46637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1C27B08-F1C6-4DCC-8B77-A1BE184DACFC}"/>
              </a:ext>
            </a:extLst>
          </p:cNvPr>
          <p:cNvSpPr/>
          <p:nvPr/>
        </p:nvSpPr>
        <p:spPr>
          <a:xfrm>
            <a:off x="1189567" y="43391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a:extLst>
              <a:ext uri="{FF2B5EF4-FFF2-40B4-BE49-F238E27FC236}">
                <a16:creationId xmlns:a16="http://schemas.microsoft.com/office/drawing/2014/main" id="{B55B0D4B-B64A-483C-88E6-3D7616CB7B7D}"/>
              </a:ext>
            </a:extLst>
          </p:cNvPr>
          <p:cNvGraphicFramePr>
            <a:graphicFrameLocks noGrp="1"/>
          </p:cNvGraphicFramePr>
          <p:nvPr/>
        </p:nvGraphicFramePr>
        <p:xfrm>
          <a:off x="2834963" y="396239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8" name="Multiplication Sign 37">
            <a:extLst>
              <a:ext uri="{FF2B5EF4-FFF2-40B4-BE49-F238E27FC236}">
                <a16:creationId xmlns:a16="http://schemas.microsoft.com/office/drawing/2014/main" id="{6A839D93-1249-456D-BFF5-11935C0DAC69}"/>
              </a:ext>
            </a:extLst>
          </p:cNvPr>
          <p:cNvSpPr/>
          <p:nvPr/>
        </p:nvSpPr>
        <p:spPr>
          <a:xfrm>
            <a:off x="2881163" y="396460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cation Sign 38">
            <a:extLst>
              <a:ext uri="{FF2B5EF4-FFF2-40B4-BE49-F238E27FC236}">
                <a16:creationId xmlns:a16="http://schemas.microsoft.com/office/drawing/2014/main" id="{08B88460-ACD6-42D1-B568-795ABD950B5F}"/>
              </a:ext>
            </a:extLst>
          </p:cNvPr>
          <p:cNvSpPr/>
          <p:nvPr/>
        </p:nvSpPr>
        <p:spPr>
          <a:xfrm>
            <a:off x="3192272" y="39479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ication Sign 39">
            <a:extLst>
              <a:ext uri="{FF2B5EF4-FFF2-40B4-BE49-F238E27FC236}">
                <a16:creationId xmlns:a16="http://schemas.microsoft.com/office/drawing/2014/main" id="{47D147A4-726A-48C6-9B3E-FC766DBBB851}"/>
              </a:ext>
            </a:extLst>
          </p:cNvPr>
          <p:cNvSpPr/>
          <p:nvPr/>
        </p:nvSpPr>
        <p:spPr>
          <a:xfrm>
            <a:off x="3198086" y="42594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ication Sign 40">
            <a:extLst>
              <a:ext uri="{FF2B5EF4-FFF2-40B4-BE49-F238E27FC236}">
                <a16:creationId xmlns:a16="http://schemas.microsoft.com/office/drawing/2014/main" id="{412F7CB8-A23B-4FD2-8218-792C42E5FABC}"/>
              </a:ext>
            </a:extLst>
          </p:cNvPr>
          <p:cNvSpPr/>
          <p:nvPr/>
        </p:nvSpPr>
        <p:spPr>
          <a:xfrm>
            <a:off x="2866759" y="45593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D411CC3-0516-4A1C-9735-C21F7A4CC101}"/>
              </a:ext>
            </a:extLst>
          </p:cNvPr>
          <p:cNvSpPr/>
          <p:nvPr/>
        </p:nvSpPr>
        <p:spPr>
          <a:xfrm>
            <a:off x="3569450" y="399894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B72A72E-010B-4C6E-A79B-BA6EB468679D}"/>
              </a:ext>
            </a:extLst>
          </p:cNvPr>
          <p:cNvSpPr/>
          <p:nvPr/>
        </p:nvSpPr>
        <p:spPr>
          <a:xfrm>
            <a:off x="3576078" y="461517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96F713-ADB8-4B42-AA32-FD8FE4ECF148}"/>
              </a:ext>
            </a:extLst>
          </p:cNvPr>
          <p:cNvSpPr/>
          <p:nvPr/>
        </p:nvSpPr>
        <p:spPr>
          <a:xfrm>
            <a:off x="2946603" y="42904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a:extLst>
              <a:ext uri="{FF2B5EF4-FFF2-40B4-BE49-F238E27FC236}">
                <a16:creationId xmlns:a16="http://schemas.microsoft.com/office/drawing/2014/main" id="{3F7B21DA-EED9-4BF2-99CB-600F7746BFF4}"/>
              </a:ext>
            </a:extLst>
          </p:cNvPr>
          <p:cNvGraphicFramePr>
            <a:graphicFrameLocks noGrp="1"/>
          </p:cNvGraphicFramePr>
          <p:nvPr/>
        </p:nvGraphicFramePr>
        <p:xfrm>
          <a:off x="4858739"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46" name="Multiplication Sign 45">
            <a:extLst>
              <a:ext uri="{FF2B5EF4-FFF2-40B4-BE49-F238E27FC236}">
                <a16:creationId xmlns:a16="http://schemas.microsoft.com/office/drawing/2014/main" id="{9D1BCB32-814C-4092-B359-526EBD10FD63}"/>
              </a:ext>
            </a:extLst>
          </p:cNvPr>
          <p:cNvSpPr/>
          <p:nvPr/>
        </p:nvSpPr>
        <p:spPr>
          <a:xfrm>
            <a:off x="4858739"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56CFD9-5C07-4C1B-AB0E-0B854F580314}"/>
              </a:ext>
            </a:extLst>
          </p:cNvPr>
          <p:cNvSpPr/>
          <p:nvPr/>
        </p:nvSpPr>
        <p:spPr>
          <a:xfrm>
            <a:off x="5573358"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ication Sign 47">
            <a:extLst>
              <a:ext uri="{FF2B5EF4-FFF2-40B4-BE49-F238E27FC236}">
                <a16:creationId xmlns:a16="http://schemas.microsoft.com/office/drawing/2014/main" id="{AA37AA16-85F1-47C0-8DAD-B4C3AF10F56E}"/>
              </a:ext>
            </a:extLst>
          </p:cNvPr>
          <p:cNvSpPr/>
          <p:nvPr/>
        </p:nvSpPr>
        <p:spPr>
          <a:xfrm>
            <a:off x="5216048"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13217A52-D717-42D3-8763-CACDAE957CFE}"/>
              </a:ext>
            </a:extLst>
          </p:cNvPr>
          <p:cNvSpPr/>
          <p:nvPr/>
        </p:nvSpPr>
        <p:spPr>
          <a:xfrm>
            <a:off x="4890872"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0CD9E5B-506F-44E6-B0E2-9A9FC72297F4}"/>
              </a:ext>
            </a:extLst>
          </p:cNvPr>
          <p:cNvSpPr/>
          <p:nvPr/>
        </p:nvSpPr>
        <p:spPr>
          <a:xfrm>
            <a:off x="4917375"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44747F5-CC38-4C52-A196-6EBACC075F92}"/>
              </a:ext>
            </a:extLst>
          </p:cNvPr>
          <p:cNvSpPr/>
          <p:nvPr/>
        </p:nvSpPr>
        <p:spPr>
          <a:xfrm>
            <a:off x="5566734"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Table 51">
            <a:extLst>
              <a:ext uri="{FF2B5EF4-FFF2-40B4-BE49-F238E27FC236}">
                <a16:creationId xmlns:a16="http://schemas.microsoft.com/office/drawing/2014/main" id="{057E6844-2888-49A2-A573-1962DFA6B6A2}"/>
              </a:ext>
            </a:extLst>
          </p:cNvPr>
          <p:cNvGraphicFramePr>
            <a:graphicFrameLocks noGrp="1"/>
          </p:cNvGraphicFramePr>
          <p:nvPr/>
        </p:nvGraphicFramePr>
        <p:xfrm>
          <a:off x="7874793"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53" name="Multiplication Sign 52">
            <a:extLst>
              <a:ext uri="{FF2B5EF4-FFF2-40B4-BE49-F238E27FC236}">
                <a16:creationId xmlns:a16="http://schemas.microsoft.com/office/drawing/2014/main" id="{0624D9AB-E98A-4AB6-8EA9-6E3C17160769}"/>
              </a:ext>
            </a:extLst>
          </p:cNvPr>
          <p:cNvSpPr/>
          <p:nvPr/>
        </p:nvSpPr>
        <p:spPr>
          <a:xfrm>
            <a:off x="7874793"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19E98DF-D4D8-44BC-B061-7A1537440720}"/>
              </a:ext>
            </a:extLst>
          </p:cNvPr>
          <p:cNvSpPr/>
          <p:nvPr/>
        </p:nvSpPr>
        <p:spPr>
          <a:xfrm>
            <a:off x="8589412"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20E952AF-AC1F-4C9B-B796-F369CD7368ED}"/>
              </a:ext>
            </a:extLst>
          </p:cNvPr>
          <p:cNvSpPr/>
          <p:nvPr/>
        </p:nvSpPr>
        <p:spPr>
          <a:xfrm>
            <a:off x="8232102"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2C10437F-F508-4C0E-8DCC-6D082BBA990B}"/>
              </a:ext>
            </a:extLst>
          </p:cNvPr>
          <p:cNvSpPr/>
          <p:nvPr/>
        </p:nvSpPr>
        <p:spPr>
          <a:xfrm>
            <a:off x="7906926"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0B12878-26F1-49CE-8044-A59DA2E5EE48}"/>
              </a:ext>
            </a:extLst>
          </p:cNvPr>
          <p:cNvSpPr/>
          <p:nvPr/>
        </p:nvSpPr>
        <p:spPr>
          <a:xfrm>
            <a:off x="7933429"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087225-9B2B-4B99-888D-B114D40541CC}"/>
              </a:ext>
            </a:extLst>
          </p:cNvPr>
          <p:cNvSpPr/>
          <p:nvPr/>
        </p:nvSpPr>
        <p:spPr>
          <a:xfrm>
            <a:off x="8582788"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5C52CDE2-865C-438B-9207-AD9AFF27D392}"/>
              </a:ext>
            </a:extLst>
          </p:cNvPr>
          <p:cNvSpPr/>
          <p:nvPr/>
        </p:nvSpPr>
        <p:spPr>
          <a:xfrm>
            <a:off x="5540385" y="29985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836FA8C1-88BE-4A73-A584-2C8076A7D54B}"/>
              </a:ext>
            </a:extLst>
          </p:cNvPr>
          <p:cNvSpPr/>
          <p:nvPr/>
        </p:nvSpPr>
        <p:spPr>
          <a:xfrm>
            <a:off x="8244857" y="32959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60">
            <a:extLst>
              <a:ext uri="{FF2B5EF4-FFF2-40B4-BE49-F238E27FC236}">
                <a16:creationId xmlns:a16="http://schemas.microsoft.com/office/drawing/2014/main" id="{C164835F-8762-4992-86C0-ECD1F035A831}"/>
              </a:ext>
            </a:extLst>
          </p:cNvPr>
          <p:cNvGraphicFramePr>
            <a:graphicFrameLocks noGrp="1"/>
          </p:cNvGraphicFramePr>
          <p:nvPr/>
        </p:nvGraphicFramePr>
        <p:xfrm>
          <a:off x="4207380"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62" name="Table 61">
            <a:extLst>
              <a:ext uri="{FF2B5EF4-FFF2-40B4-BE49-F238E27FC236}">
                <a16:creationId xmlns:a16="http://schemas.microsoft.com/office/drawing/2014/main" id="{F7FF84A1-5832-48CA-9942-5AE02A3C54F7}"/>
              </a:ext>
            </a:extLst>
          </p:cNvPr>
          <p:cNvGraphicFramePr>
            <a:graphicFrameLocks noGrp="1"/>
          </p:cNvGraphicFramePr>
          <p:nvPr/>
        </p:nvGraphicFramePr>
        <p:xfrm>
          <a:off x="4216819" y="3962398"/>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63" name="Multiplication Sign 62">
            <a:extLst>
              <a:ext uri="{FF2B5EF4-FFF2-40B4-BE49-F238E27FC236}">
                <a16:creationId xmlns:a16="http://schemas.microsoft.com/office/drawing/2014/main" id="{B54B2900-5A36-4DCF-A62D-0A73BB5417CD}"/>
              </a:ext>
            </a:extLst>
          </p:cNvPr>
          <p:cNvSpPr/>
          <p:nvPr/>
        </p:nvSpPr>
        <p:spPr>
          <a:xfrm>
            <a:off x="4216819" y="396239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F171429-3BA9-40F7-987C-C8E66ACCF222}"/>
              </a:ext>
            </a:extLst>
          </p:cNvPr>
          <p:cNvSpPr/>
          <p:nvPr/>
        </p:nvSpPr>
        <p:spPr>
          <a:xfrm>
            <a:off x="4931438" y="401540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ication Sign 64">
            <a:extLst>
              <a:ext uri="{FF2B5EF4-FFF2-40B4-BE49-F238E27FC236}">
                <a16:creationId xmlns:a16="http://schemas.microsoft.com/office/drawing/2014/main" id="{75A39B9F-3C4E-42FA-928C-F7D74F3589A7}"/>
              </a:ext>
            </a:extLst>
          </p:cNvPr>
          <p:cNvSpPr/>
          <p:nvPr/>
        </p:nvSpPr>
        <p:spPr>
          <a:xfrm>
            <a:off x="4574128" y="427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8B68DE55-5EE6-4F77-BB90-015B1F9DC873}"/>
              </a:ext>
            </a:extLst>
          </p:cNvPr>
          <p:cNvSpPr/>
          <p:nvPr/>
        </p:nvSpPr>
        <p:spPr>
          <a:xfrm>
            <a:off x="4248952" y="45975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1BF3BA-6C37-4A6C-966C-1DB1AEED1953}"/>
              </a:ext>
            </a:extLst>
          </p:cNvPr>
          <p:cNvSpPr/>
          <p:nvPr/>
        </p:nvSpPr>
        <p:spPr>
          <a:xfrm>
            <a:off x="4275455" y="432683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64C0B98-E26C-4C0B-BBA7-6FF5C776ABAC}"/>
              </a:ext>
            </a:extLst>
          </p:cNvPr>
          <p:cNvSpPr/>
          <p:nvPr/>
        </p:nvSpPr>
        <p:spPr>
          <a:xfrm>
            <a:off x="4924814" y="461838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ication Sign 68">
            <a:extLst>
              <a:ext uri="{FF2B5EF4-FFF2-40B4-BE49-F238E27FC236}">
                <a16:creationId xmlns:a16="http://schemas.microsoft.com/office/drawing/2014/main" id="{EE856321-EFEF-4985-92B0-B75866A69A4B}"/>
              </a:ext>
            </a:extLst>
          </p:cNvPr>
          <p:cNvSpPr/>
          <p:nvPr/>
        </p:nvSpPr>
        <p:spPr>
          <a:xfrm>
            <a:off x="4898465" y="42926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Table 69">
            <a:extLst>
              <a:ext uri="{FF2B5EF4-FFF2-40B4-BE49-F238E27FC236}">
                <a16:creationId xmlns:a16="http://schemas.microsoft.com/office/drawing/2014/main" id="{46A00A2F-D83B-4088-9AD4-CBA58304D054}"/>
              </a:ext>
            </a:extLst>
          </p:cNvPr>
          <p:cNvGraphicFramePr>
            <a:graphicFrameLocks noGrp="1"/>
          </p:cNvGraphicFramePr>
          <p:nvPr/>
        </p:nvGraphicFramePr>
        <p:xfrm>
          <a:off x="5557295"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71" name="Table 70">
            <a:extLst>
              <a:ext uri="{FF2B5EF4-FFF2-40B4-BE49-F238E27FC236}">
                <a16:creationId xmlns:a16="http://schemas.microsoft.com/office/drawing/2014/main" id="{759FA4B4-DC56-4934-B3BB-8DF452A95D4E}"/>
              </a:ext>
            </a:extLst>
          </p:cNvPr>
          <p:cNvGraphicFramePr>
            <a:graphicFrameLocks noGrp="1"/>
          </p:cNvGraphicFramePr>
          <p:nvPr/>
        </p:nvGraphicFramePr>
        <p:xfrm>
          <a:off x="5566734" y="398584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72" name="Multiplication Sign 71">
            <a:extLst>
              <a:ext uri="{FF2B5EF4-FFF2-40B4-BE49-F238E27FC236}">
                <a16:creationId xmlns:a16="http://schemas.microsoft.com/office/drawing/2014/main" id="{940E3892-19A7-4D65-B136-7D3F700FE4CD}"/>
              </a:ext>
            </a:extLst>
          </p:cNvPr>
          <p:cNvSpPr/>
          <p:nvPr/>
        </p:nvSpPr>
        <p:spPr>
          <a:xfrm>
            <a:off x="5566734" y="39858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F2E51C-48EE-437D-8258-93CA6B48887F}"/>
              </a:ext>
            </a:extLst>
          </p:cNvPr>
          <p:cNvSpPr/>
          <p:nvPr/>
        </p:nvSpPr>
        <p:spPr>
          <a:xfrm>
            <a:off x="6281353" y="40388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ication Sign 73">
            <a:extLst>
              <a:ext uri="{FF2B5EF4-FFF2-40B4-BE49-F238E27FC236}">
                <a16:creationId xmlns:a16="http://schemas.microsoft.com/office/drawing/2014/main" id="{B9F71FC4-5F4C-4A81-9C55-20E7C867D5E6}"/>
              </a:ext>
            </a:extLst>
          </p:cNvPr>
          <p:cNvSpPr/>
          <p:nvPr/>
        </p:nvSpPr>
        <p:spPr>
          <a:xfrm>
            <a:off x="5924043" y="430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ication Sign 74">
            <a:extLst>
              <a:ext uri="{FF2B5EF4-FFF2-40B4-BE49-F238E27FC236}">
                <a16:creationId xmlns:a16="http://schemas.microsoft.com/office/drawing/2014/main" id="{E1968C9E-6918-4E51-9ABD-65E22B1FA500}"/>
              </a:ext>
            </a:extLst>
          </p:cNvPr>
          <p:cNvSpPr/>
          <p:nvPr/>
        </p:nvSpPr>
        <p:spPr>
          <a:xfrm>
            <a:off x="5598867" y="46209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99D9FCA-30D0-4ABF-8DC7-DD82669C1CD3}"/>
              </a:ext>
            </a:extLst>
          </p:cNvPr>
          <p:cNvSpPr/>
          <p:nvPr/>
        </p:nvSpPr>
        <p:spPr>
          <a:xfrm>
            <a:off x="5625370" y="43502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9A73416-2A43-43EC-A5FE-CDCEF1A1E46D}"/>
              </a:ext>
            </a:extLst>
          </p:cNvPr>
          <p:cNvSpPr/>
          <p:nvPr/>
        </p:nvSpPr>
        <p:spPr>
          <a:xfrm>
            <a:off x="6274729" y="464183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ication Sign 77">
            <a:extLst>
              <a:ext uri="{FF2B5EF4-FFF2-40B4-BE49-F238E27FC236}">
                <a16:creationId xmlns:a16="http://schemas.microsoft.com/office/drawing/2014/main" id="{A4022221-971E-4AB3-9C1E-3578D901351E}"/>
              </a:ext>
            </a:extLst>
          </p:cNvPr>
          <p:cNvSpPr/>
          <p:nvPr/>
        </p:nvSpPr>
        <p:spPr>
          <a:xfrm>
            <a:off x="6248380" y="43160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Table 78">
            <a:extLst>
              <a:ext uri="{FF2B5EF4-FFF2-40B4-BE49-F238E27FC236}">
                <a16:creationId xmlns:a16="http://schemas.microsoft.com/office/drawing/2014/main" id="{915F0084-055D-434E-950F-0497E951D6F3}"/>
              </a:ext>
            </a:extLst>
          </p:cNvPr>
          <p:cNvGraphicFramePr>
            <a:graphicFrameLocks noGrp="1"/>
          </p:cNvGraphicFramePr>
          <p:nvPr/>
        </p:nvGraphicFramePr>
        <p:xfrm>
          <a:off x="7161173" y="395247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0" name="Table 79">
            <a:extLst>
              <a:ext uri="{FF2B5EF4-FFF2-40B4-BE49-F238E27FC236}">
                <a16:creationId xmlns:a16="http://schemas.microsoft.com/office/drawing/2014/main" id="{5D54FA7E-0E13-4B4F-9E1B-3B8D95030F4F}"/>
              </a:ext>
            </a:extLst>
          </p:cNvPr>
          <p:cNvGraphicFramePr>
            <a:graphicFrameLocks noGrp="1"/>
          </p:cNvGraphicFramePr>
          <p:nvPr/>
        </p:nvGraphicFramePr>
        <p:xfrm>
          <a:off x="7160174"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1" name="Multiplication Sign 80">
            <a:extLst>
              <a:ext uri="{FF2B5EF4-FFF2-40B4-BE49-F238E27FC236}">
                <a16:creationId xmlns:a16="http://schemas.microsoft.com/office/drawing/2014/main" id="{BA6B014A-424B-471D-B3B7-4F49E39C11FA}"/>
              </a:ext>
            </a:extLst>
          </p:cNvPr>
          <p:cNvSpPr/>
          <p:nvPr/>
        </p:nvSpPr>
        <p:spPr>
          <a:xfrm>
            <a:off x="7160174" y="395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387E58B-15CD-4039-8C9D-0D9C157D3E76}"/>
              </a:ext>
            </a:extLst>
          </p:cNvPr>
          <p:cNvSpPr/>
          <p:nvPr/>
        </p:nvSpPr>
        <p:spPr>
          <a:xfrm>
            <a:off x="7874793" y="401296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ication Sign 82">
            <a:extLst>
              <a:ext uri="{FF2B5EF4-FFF2-40B4-BE49-F238E27FC236}">
                <a16:creationId xmlns:a16="http://schemas.microsoft.com/office/drawing/2014/main" id="{56A17E3E-91A4-4C83-8FC2-2CEBE8AE2576}"/>
              </a:ext>
            </a:extLst>
          </p:cNvPr>
          <p:cNvSpPr/>
          <p:nvPr/>
        </p:nvSpPr>
        <p:spPr>
          <a:xfrm>
            <a:off x="7517483" y="4277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ication Sign 83">
            <a:extLst>
              <a:ext uri="{FF2B5EF4-FFF2-40B4-BE49-F238E27FC236}">
                <a16:creationId xmlns:a16="http://schemas.microsoft.com/office/drawing/2014/main" id="{6023E199-AD6B-42AB-918B-5E365957194D}"/>
              </a:ext>
            </a:extLst>
          </p:cNvPr>
          <p:cNvSpPr/>
          <p:nvPr/>
        </p:nvSpPr>
        <p:spPr>
          <a:xfrm>
            <a:off x="7192307" y="45950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FF34EA0-9676-4D5F-934A-B29B522CF94D}"/>
              </a:ext>
            </a:extLst>
          </p:cNvPr>
          <p:cNvSpPr/>
          <p:nvPr/>
        </p:nvSpPr>
        <p:spPr>
          <a:xfrm>
            <a:off x="7218810" y="43243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08033D7-9556-483B-ADF1-08D50BC003DD}"/>
              </a:ext>
            </a:extLst>
          </p:cNvPr>
          <p:cNvSpPr/>
          <p:nvPr/>
        </p:nvSpPr>
        <p:spPr>
          <a:xfrm>
            <a:off x="7868169" y="461594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ication Sign 86">
            <a:extLst>
              <a:ext uri="{FF2B5EF4-FFF2-40B4-BE49-F238E27FC236}">
                <a16:creationId xmlns:a16="http://schemas.microsoft.com/office/drawing/2014/main" id="{8C4BE902-98CB-427D-8E1F-F6E644286D0A}"/>
              </a:ext>
            </a:extLst>
          </p:cNvPr>
          <p:cNvSpPr/>
          <p:nvPr/>
        </p:nvSpPr>
        <p:spPr>
          <a:xfrm>
            <a:off x="7530238" y="458760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 name="Table 87">
            <a:extLst>
              <a:ext uri="{FF2B5EF4-FFF2-40B4-BE49-F238E27FC236}">
                <a16:creationId xmlns:a16="http://schemas.microsoft.com/office/drawing/2014/main" id="{BC49D70A-9609-4449-9967-872F508420C8}"/>
              </a:ext>
            </a:extLst>
          </p:cNvPr>
          <p:cNvGraphicFramePr>
            <a:graphicFrameLocks noGrp="1"/>
          </p:cNvGraphicFramePr>
          <p:nvPr/>
        </p:nvGraphicFramePr>
        <p:xfrm>
          <a:off x="8561456" y="39759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9" name="Table 88">
            <a:extLst>
              <a:ext uri="{FF2B5EF4-FFF2-40B4-BE49-F238E27FC236}">
                <a16:creationId xmlns:a16="http://schemas.microsoft.com/office/drawing/2014/main" id="{EB73324B-434C-4644-B4DC-CC5B51FA23FF}"/>
              </a:ext>
            </a:extLst>
          </p:cNvPr>
          <p:cNvGraphicFramePr>
            <a:graphicFrameLocks noGrp="1"/>
          </p:cNvGraphicFramePr>
          <p:nvPr/>
        </p:nvGraphicFramePr>
        <p:xfrm>
          <a:off x="8560457"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90" name="Multiplication Sign 89">
            <a:extLst>
              <a:ext uri="{FF2B5EF4-FFF2-40B4-BE49-F238E27FC236}">
                <a16:creationId xmlns:a16="http://schemas.microsoft.com/office/drawing/2014/main" id="{F06D6641-9848-48F4-B34D-5CA5ECCF56E4}"/>
              </a:ext>
            </a:extLst>
          </p:cNvPr>
          <p:cNvSpPr/>
          <p:nvPr/>
        </p:nvSpPr>
        <p:spPr>
          <a:xfrm>
            <a:off x="8560457" y="398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D457799-4D57-47E9-B699-90FF540921BA}"/>
              </a:ext>
            </a:extLst>
          </p:cNvPr>
          <p:cNvSpPr/>
          <p:nvPr/>
        </p:nvSpPr>
        <p:spPr>
          <a:xfrm>
            <a:off x="9275076" y="403641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ication Sign 91">
            <a:extLst>
              <a:ext uri="{FF2B5EF4-FFF2-40B4-BE49-F238E27FC236}">
                <a16:creationId xmlns:a16="http://schemas.microsoft.com/office/drawing/2014/main" id="{7984D07E-917C-405D-8B05-C7FB81F7EBB7}"/>
              </a:ext>
            </a:extLst>
          </p:cNvPr>
          <p:cNvSpPr/>
          <p:nvPr/>
        </p:nvSpPr>
        <p:spPr>
          <a:xfrm>
            <a:off x="8917766" y="430097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ication Sign 92">
            <a:extLst>
              <a:ext uri="{FF2B5EF4-FFF2-40B4-BE49-F238E27FC236}">
                <a16:creationId xmlns:a16="http://schemas.microsoft.com/office/drawing/2014/main" id="{A50D42D0-70B9-4252-8152-0D4634FB0158}"/>
              </a:ext>
            </a:extLst>
          </p:cNvPr>
          <p:cNvSpPr/>
          <p:nvPr/>
        </p:nvSpPr>
        <p:spPr>
          <a:xfrm>
            <a:off x="8592590" y="461853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60B5C49-1A8F-4356-8C8E-574A6CAD2D50}"/>
              </a:ext>
            </a:extLst>
          </p:cNvPr>
          <p:cNvSpPr/>
          <p:nvPr/>
        </p:nvSpPr>
        <p:spPr>
          <a:xfrm>
            <a:off x="8619093" y="434784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FD38485-8FFD-4531-A8D3-460D30B6B86F}"/>
              </a:ext>
            </a:extLst>
          </p:cNvPr>
          <p:cNvSpPr/>
          <p:nvPr/>
        </p:nvSpPr>
        <p:spPr>
          <a:xfrm>
            <a:off x="9268452" y="463939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CD389E5F-252C-420E-81C3-055C22134026}"/>
              </a:ext>
            </a:extLst>
          </p:cNvPr>
          <p:cNvSpPr/>
          <p:nvPr/>
        </p:nvSpPr>
        <p:spPr>
          <a:xfrm>
            <a:off x="8930521" y="46110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F560E96-6D6B-47DF-846D-FEFF29BB81A9}"/>
              </a:ext>
            </a:extLst>
          </p:cNvPr>
          <p:cNvSpPr/>
          <p:nvPr/>
        </p:nvSpPr>
        <p:spPr>
          <a:xfrm>
            <a:off x="1806419" y="43556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75CA5050-FC63-497B-8A15-A5766C7D71B0}"/>
              </a:ext>
            </a:extLst>
          </p:cNvPr>
          <p:cNvSpPr/>
          <p:nvPr/>
        </p:nvSpPr>
        <p:spPr>
          <a:xfrm>
            <a:off x="3244280" y="462734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11DFBF8-468E-436E-AF00-23C52552EC4F}"/>
              </a:ext>
            </a:extLst>
          </p:cNvPr>
          <p:cNvSpPr/>
          <p:nvPr/>
        </p:nvSpPr>
        <p:spPr>
          <a:xfrm>
            <a:off x="4615878" y="4028660"/>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01" name="Oval 100">
            <a:extLst>
              <a:ext uri="{FF2B5EF4-FFF2-40B4-BE49-F238E27FC236}">
                <a16:creationId xmlns:a16="http://schemas.microsoft.com/office/drawing/2014/main" id="{EB4C3E7F-B53D-4007-8103-140E98F061D3}"/>
              </a:ext>
            </a:extLst>
          </p:cNvPr>
          <p:cNvSpPr/>
          <p:nvPr/>
        </p:nvSpPr>
        <p:spPr>
          <a:xfrm>
            <a:off x="5980854" y="46339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7F60022-8489-437A-A00F-A4EA320FDB96}"/>
              </a:ext>
            </a:extLst>
          </p:cNvPr>
          <p:cNvSpPr/>
          <p:nvPr/>
        </p:nvSpPr>
        <p:spPr>
          <a:xfrm>
            <a:off x="7550114" y="40195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2814527-A6A9-4DFE-BE5C-8585B78A1FBF}"/>
              </a:ext>
            </a:extLst>
          </p:cNvPr>
          <p:cNvSpPr/>
          <p:nvPr/>
        </p:nvSpPr>
        <p:spPr>
          <a:xfrm>
            <a:off x="9286149" y="435089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aphicFrame>
        <p:nvGraphicFramePr>
          <p:cNvPr id="104" name="Table 103">
            <a:extLst>
              <a:ext uri="{FF2B5EF4-FFF2-40B4-BE49-F238E27FC236}">
                <a16:creationId xmlns:a16="http://schemas.microsoft.com/office/drawing/2014/main" id="{8BF6FA8D-1622-4C3F-BF76-379AEA8D8BEC}"/>
              </a:ext>
            </a:extLst>
          </p:cNvPr>
          <p:cNvGraphicFramePr>
            <a:graphicFrameLocks noGrp="1"/>
          </p:cNvGraphicFramePr>
          <p:nvPr/>
        </p:nvGraphicFramePr>
        <p:xfrm>
          <a:off x="2827321" y="5303342"/>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05" name="Multiplication Sign 104">
            <a:extLst>
              <a:ext uri="{FF2B5EF4-FFF2-40B4-BE49-F238E27FC236}">
                <a16:creationId xmlns:a16="http://schemas.microsoft.com/office/drawing/2014/main" id="{D824B573-D4A5-4A46-AFFA-40ABCB8E6BF2}"/>
              </a:ext>
            </a:extLst>
          </p:cNvPr>
          <p:cNvSpPr/>
          <p:nvPr/>
        </p:nvSpPr>
        <p:spPr>
          <a:xfrm>
            <a:off x="2873521" y="530554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ication Sign 105">
            <a:extLst>
              <a:ext uri="{FF2B5EF4-FFF2-40B4-BE49-F238E27FC236}">
                <a16:creationId xmlns:a16="http://schemas.microsoft.com/office/drawing/2014/main" id="{5F340E9F-A54E-4AEE-AE7F-983433863833}"/>
              </a:ext>
            </a:extLst>
          </p:cNvPr>
          <p:cNvSpPr/>
          <p:nvPr/>
        </p:nvSpPr>
        <p:spPr>
          <a:xfrm>
            <a:off x="3184630" y="52888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ication Sign 106">
            <a:extLst>
              <a:ext uri="{FF2B5EF4-FFF2-40B4-BE49-F238E27FC236}">
                <a16:creationId xmlns:a16="http://schemas.microsoft.com/office/drawing/2014/main" id="{C25FE62B-EF15-445E-A101-081554AF77E1}"/>
              </a:ext>
            </a:extLst>
          </p:cNvPr>
          <p:cNvSpPr/>
          <p:nvPr/>
        </p:nvSpPr>
        <p:spPr>
          <a:xfrm>
            <a:off x="3190444" y="560040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B9839A40-06A4-4B73-ACBA-D3C018FD321B}"/>
              </a:ext>
            </a:extLst>
          </p:cNvPr>
          <p:cNvSpPr/>
          <p:nvPr/>
        </p:nvSpPr>
        <p:spPr>
          <a:xfrm>
            <a:off x="2859117" y="59002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91F0B4E-3C62-4AA9-BD31-9ABB2F731EAD}"/>
              </a:ext>
            </a:extLst>
          </p:cNvPr>
          <p:cNvSpPr/>
          <p:nvPr/>
        </p:nvSpPr>
        <p:spPr>
          <a:xfrm>
            <a:off x="3561808" y="53398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9976824-1494-4D82-B1C4-A58C03E062F8}"/>
              </a:ext>
            </a:extLst>
          </p:cNvPr>
          <p:cNvSpPr/>
          <p:nvPr/>
        </p:nvSpPr>
        <p:spPr>
          <a:xfrm>
            <a:off x="3568436" y="595611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4F32413-BB92-4BF1-AF1B-17526670928E}"/>
              </a:ext>
            </a:extLst>
          </p:cNvPr>
          <p:cNvSpPr/>
          <p:nvPr/>
        </p:nvSpPr>
        <p:spPr>
          <a:xfrm>
            <a:off x="2938961" y="563144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4914708-2600-43D9-9FCC-81918998D8DF}"/>
              </a:ext>
            </a:extLst>
          </p:cNvPr>
          <p:cNvSpPr/>
          <p:nvPr/>
        </p:nvSpPr>
        <p:spPr>
          <a:xfrm>
            <a:off x="3236638" y="596828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3" name="Table 112">
            <a:extLst>
              <a:ext uri="{FF2B5EF4-FFF2-40B4-BE49-F238E27FC236}">
                <a16:creationId xmlns:a16="http://schemas.microsoft.com/office/drawing/2014/main" id="{F9B3B325-7693-4C55-8886-D348C3D40B2F}"/>
              </a:ext>
            </a:extLst>
          </p:cNvPr>
          <p:cNvGraphicFramePr>
            <a:graphicFrameLocks noGrp="1"/>
          </p:cNvGraphicFramePr>
          <p:nvPr/>
        </p:nvGraphicFramePr>
        <p:xfrm>
          <a:off x="4209549" y="5300903"/>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14" name="Table 113">
            <a:extLst>
              <a:ext uri="{FF2B5EF4-FFF2-40B4-BE49-F238E27FC236}">
                <a16:creationId xmlns:a16="http://schemas.microsoft.com/office/drawing/2014/main" id="{FCD40639-CE19-490B-ABCA-4CD937F6EBE3}"/>
              </a:ext>
            </a:extLst>
          </p:cNvPr>
          <p:cNvGraphicFramePr>
            <a:graphicFrameLocks noGrp="1"/>
          </p:cNvGraphicFramePr>
          <p:nvPr/>
        </p:nvGraphicFramePr>
        <p:xfrm>
          <a:off x="4218988" y="5303342"/>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15" name="Multiplication Sign 114">
            <a:extLst>
              <a:ext uri="{FF2B5EF4-FFF2-40B4-BE49-F238E27FC236}">
                <a16:creationId xmlns:a16="http://schemas.microsoft.com/office/drawing/2014/main" id="{554BAC48-7150-4454-806C-73ACC56715D8}"/>
              </a:ext>
            </a:extLst>
          </p:cNvPr>
          <p:cNvSpPr/>
          <p:nvPr/>
        </p:nvSpPr>
        <p:spPr>
          <a:xfrm>
            <a:off x="4218988" y="530334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88B23BD2-B2D7-446B-A841-B8E7CE6E61D6}"/>
              </a:ext>
            </a:extLst>
          </p:cNvPr>
          <p:cNvSpPr/>
          <p:nvPr/>
        </p:nvSpPr>
        <p:spPr>
          <a:xfrm>
            <a:off x="4933607" y="535635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ication Sign 116">
            <a:extLst>
              <a:ext uri="{FF2B5EF4-FFF2-40B4-BE49-F238E27FC236}">
                <a16:creationId xmlns:a16="http://schemas.microsoft.com/office/drawing/2014/main" id="{6FD22B9E-6F51-424C-B0E2-F6464B2EF352}"/>
              </a:ext>
            </a:extLst>
          </p:cNvPr>
          <p:cNvSpPr/>
          <p:nvPr/>
        </p:nvSpPr>
        <p:spPr>
          <a:xfrm>
            <a:off x="4576297" y="562090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ication Sign 117">
            <a:extLst>
              <a:ext uri="{FF2B5EF4-FFF2-40B4-BE49-F238E27FC236}">
                <a16:creationId xmlns:a16="http://schemas.microsoft.com/office/drawing/2014/main" id="{059E8452-D811-4A1A-AF67-ECEBC04A4124}"/>
              </a:ext>
            </a:extLst>
          </p:cNvPr>
          <p:cNvSpPr/>
          <p:nvPr/>
        </p:nvSpPr>
        <p:spPr>
          <a:xfrm>
            <a:off x="4251121" y="5938465"/>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B6BA8746-62E6-40B0-ABEE-69BF4B128026}"/>
              </a:ext>
            </a:extLst>
          </p:cNvPr>
          <p:cNvSpPr/>
          <p:nvPr/>
        </p:nvSpPr>
        <p:spPr>
          <a:xfrm>
            <a:off x="4277624" y="566777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F8532EC-9350-4A10-9FC6-B6B4D57887DA}"/>
              </a:ext>
            </a:extLst>
          </p:cNvPr>
          <p:cNvSpPr/>
          <p:nvPr/>
        </p:nvSpPr>
        <p:spPr>
          <a:xfrm>
            <a:off x="4926983" y="595932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ication Sign 120">
            <a:extLst>
              <a:ext uri="{FF2B5EF4-FFF2-40B4-BE49-F238E27FC236}">
                <a16:creationId xmlns:a16="http://schemas.microsoft.com/office/drawing/2014/main" id="{27783EA4-1B54-40AC-A747-4F59A997B360}"/>
              </a:ext>
            </a:extLst>
          </p:cNvPr>
          <p:cNvSpPr/>
          <p:nvPr/>
        </p:nvSpPr>
        <p:spPr>
          <a:xfrm>
            <a:off x="4900634" y="56335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F959240-12BC-4AA4-91F0-BDD9F4510F83}"/>
              </a:ext>
            </a:extLst>
          </p:cNvPr>
          <p:cNvSpPr/>
          <p:nvPr/>
        </p:nvSpPr>
        <p:spPr>
          <a:xfrm>
            <a:off x="4618047" y="5369604"/>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graphicFrame>
        <p:nvGraphicFramePr>
          <p:cNvPr id="123" name="Table 122">
            <a:extLst>
              <a:ext uri="{FF2B5EF4-FFF2-40B4-BE49-F238E27FC236}">
                <a16:creationId xmlns:a16="http://schemas.microsoft.com/office/drawing/2014/main" id="{ED6A9ADC-DD12-4F3F-BD97-4A63AE534E06}"/>
              </a:ext>
            </a:extLst>
          </p:cNvPr>
          <p:cNvGraphicFramePr>
            <a:graphicFrameLocks noGrp="1"/>
          </p:cNvGraphicFramePr>
          <p:nvPr/>
        </p:nvGraphicFramePr>
        <p:xfrm>
          <a:off x="5538725" y="534423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24" name="Table 123">
            <a:extLst>
              <a:ext uri="{FF2B5EF4-FFF2-40B4-BE49-F238E27FC236}">
                <a16:creationId xmlns:a16="http://schemas.microsoft.com/office/drawing/2014/main" id="{089BA9DB-9A8A-4B2B-BFB3-9DA3AB1CD26B}"/>
              </a:ext>
            </a:extLst>
          </p:cNvPr>
          <p:cNvGraphicFramePr>
            <a:graphicFrameLocks noGrp="1"/>
          </p:cNvGraphicFramePr>
          <p:nvPr/>
        </p:nvGraphicFramePr>
        <p:xfrm>
          <a:off x="5548164" y="534667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25" name="Multiplication Sign 124">
            <a:extLst>
              <a:ext uri="{FF2B5EF4-FFF2-40B4-BE49-F238E27FC236}">
                <a16:creationId xmlns:a16="http://schemas.microsoft.com/office/drawing/2014/main" id="{1D98036B-034E-47CC-994A-A9F6280790AA}"/>
              </a:ext>
            </a:extLst>
          </p:cNvPr>
          <p:cNvSpPr/>
          <p:nvPr/>
        </p:nvSpPr>
        <p:spPr>
          <a:xfrm>
            <a:off x="5548164" y="534667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7148D99-20B5-423A-B788-44E1A8F0EE3F}"/>
              </a:ext>
            </a:extLst>
          </p:cNvPr>
          <p:cNvSpPr/>
          <p:nvPr/>
        </p:nvSpPr>
        <p:spPr>
          <a:xfrm>
            <a:off x="6262783" y="539967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ultiplication Sign 126">
            <a:extLst>
              <a:ext uri="{FF2B5EF4-FFF2-40B4-BE49-F238E27FC236}">
                <a16:creationId xmlns:a16="http://schemas.microsoft.com/office/drawing/2014/main" id="{C1E6851B-055A-4259-9CB5-6E5962D31C0D}"/>
              </a:ext>
            </a:extLst>
          </p:cNvPr>
          <p:cNvSpPr/>
          <p:nvPr/>
        </p:nvSpPr>
        <p:spPr>
          <a:xfrm>
            <a:off x="5905473" y="566423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ultiplication Sign 127">
            <a:extLst>
              <a:ext uri="{FF2B5EF4-FFF2-40B4-BE49-F238E27FC236}">
                <a16:creationId xmlns:a16="http://schemas.microsoft.com/office/drawing/2014/main" id="{1452F839-B9D6-43F2-8FC0-1981C8F9FF7B}"/>
              </a:ext>
            </a:extLst>
          </p:cNvPr>
          <p:cNvSpPr/>
          <p:nvPr/>
        </p:nvSpPr>
        <p:spPr>
          <a:xfrm>
            <a:off x="5580297" y="598179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008C381-0FB6-4441-9E27-8BD93B71ED37}"/>
              </a:ext>
            </a:extLst>
          </p:cNvPr>
          <p:cNvSpPr/>
          <p:nvPr/>
        </p:nvSpPr>
        <p:spPr>
          <a:xfrm>
            <a:off x="5606800" y="571110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DF8D463B-C658-4B0D-9F45-DDF371A1A7D9}"/>
              </a:ext>
            </a:extLst>
          </p:cNvPr>
          <p:cNvSpPr/>
          <p:nvPr/>
        </p:nvSpPr>
        <p:spPr>
          <a:xfrm>
            <a:off x="6256159" y="601590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ication Sign 130">
            <a:extLst>
              <a:ext uri="{FF2B5EF4-FFF2-40B4-BE49-F238E27FC236}">
                <a16:creationId xmlns:a16="http://schemas.microsoft.com/office/drawing/2014/main" id="{FE43A3BC-5821-4CF6-9848-9ECAF2BDB5FC}"/>
              </a:ext>
            </a:extLst>
          </p:cNvPr>
          <p:cNvSpPr/>
          <p:nvPr/>
        </p:nvSpPr>
        <p:spPr>
          <a:xfrm>
            <a:off x="6229810" y="567688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1E35188-D8D0-42A2-96EA-6B7D3823D74D}"/>
              </a:ext>
            </a:extLst>
          </p:cNvPr>
          <p:cNvSpPr/>
          <p:nvPr/>
        </p:nvSpPr>
        <p:spPr>
          <a:xfrm>
            <a:off x="5962284" y="602129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 name="Table 132">
            <a:extLst>
              <a:ext uri="{FF2B5EF4-FFF2-40B4-BE49-F238E27FC236}">
                <a16:creationId xmlns:a16="http://schemas.microsoft.com/office/drawing/2014/main" id="{74E23BC8-9FC4-4500-9214-AF9001C84D6C}"/>
              </a:ext>
            </a:extLst>
          </p:cNvPr>
          <p:cNvGraphicFramePr>
            <a:graphicFrameLocks noGrp="1"/>
          </p:cNvGraphicFramePr>
          <p:nvPr/>
        </p:nvGraphicFramePr>
        <p:xfrm>
          <a:off x="7161173" y="528334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34" name="Table 133">
            <a:extLst>
              <a:ext uri="{FF2B5EF4-FFF2-40B4-BE49-F238E27FC236}">
                <a16:creationId xmlns:a16="http://schemas.microsoft.com/office/drawing/2014/main" id="{0BD77FF2-C96A-49F5-A335-976AC9173F5E}"/>
              </a:ext>
            </a:extLst>
          </p:cNvPr>
          <p:cNvGraphicFramePr>
            <a:graphicFrameLocks noGrp="1"/>
          </p:cNvGraphicFramePr>
          <p:nvPr/>
        </p:nvGraphicFramePr>
        <p:xfrm>
          <a:off x="7160174" y="529082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35" name="Multiplication Sign 134">
            <a:extLst>
              <a:ext uri="{FF2B5EF4-FFF2-40B4-BE49-F238E27FC236}">
                <a16:creationId xmlns:a16="http://schemas.microsoft.com/office/drawing/2014/main" id="{E1A1BF98-5015-47DA-BA9B-CFCFE4C46FD5}"/>
              </a:ext>
            </a:extLst>
          </p:cNvPr>
          <p:cNvSpPr/>
          <p:nvPr/>
        </p:nvSpPr>
        <p:spPr>
          <a:xfrm>
            <a:off x="7160174" y="52908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6A98456-71BE-462B-A478-B95DC2CB5901}"/>
              </a:ext>
            </a:extLst>
          </p:cNvPr>
          <p:cNvSpPr/>
          <p:nvPr/>
        </p:nvSpPr>
        <p:spPr>
          <a:xfrm>
            <a:off x="7874793" y="534383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ication Sign 136">
            <a:extLst>
              <a:ext uri="{FF2B5EF4-FFF2-40B4-BE49-F238E27FC236}">
                <a16:creationId xmlns:a16="http://schemas.microsoft.com/office/drawing/2014/main" id="{EB435EE8-3D7E-4ECC-8398-5A80729F3E81}"/>
              </a:ext>
            </a:extLst>
          </p:cNvPr>
          <p:cNvSpPr/>
          <p:nvPr/>
        </p:nvSpPr>
        <p:spPr>
          <a:xfrm>
            <a:off x="7517483" y="56083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ication Sign 137">
            <a:extLst>
              <a:ext uri="{FF2B5EF4-FFF2-40B4-BE49-F238E27FC236}">
                <a16:creationId xmlns:a16="http://schemas.microsoft.com/office/drawing/2014/main" id="{4CEC2461-E2B2-4232-935B-1A4D8D8907AD}"/>
              </a:ext>
            </a:extLst>
          </p:cNvPr>
          <p:cNvSpPr/>
          <p:nvPr/>
        </p:nvSpPr>
        <p:spPr>
          <a:xfrm>
            <a:off x="7192307" y="59259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E090B964-3023-42DD-9E19-AE5CEB6ED5A8}"/>
              </a:ext>
            </a:extLst>
          </p:cNvPr>
          <p:cNvSpPr/>
          <p:nvPr/>
        </p:nvSpPr>
        <p:spPr>
          <a:xfrm>
            <a:off x="7218810" y="565525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FFF4A7A-F360-491F-B799-50F678DDC7C2}"/>
              </a:ext>
            </a:extLst>
          </p:cNvPr>
          <p:cNvSpPr/>
          <p:nvPr/>
        </p:nvSpPr>
        <p:spPr>
          <a:xfrm>
            <a:off x="7868169" y="59468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ication Sign 140">
            <a:extLst>
              <a:ext uri="{FF2B5EF4-FFF2-40B4-BE49-F238E27FC236}">
                <a16:creationId xmlns:a16="http://schemas.microsoft.com/office/drawing/2014/main" id="{CA5D6F0E-0161-4B51-844B-D8026CDC251A}"/>
              </a:ext>
            </a:extLst>
          </p:cNvPr>
          <p:cNvSpPr/>
          <p:nvPr/>
        </p:nvSpPr>
        <p:spPr>
          <a:xfrm>
            <a:off x="7530238" y="59184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F396D7C-0E3C-4467-BE54-B5DB35B1562B}"/>
              </a:ext>
            </a:extLst>
          </p:cNvPr>
          <p:cNvSpPr/>
          <p:nvPr/>
        </p:nvSpPr>
        <p:spPr>
          <a:xfrm>
            <a:off x="7550114" y="53504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ication Sign 142">
            <a:extLst>
              <a:ext uri="{FF2B5EF4-FFF2-40B4-BE49-F238E27FC236}">
                <a16:creationId xmlns:a16="http://schemas.microsoft.com/office/drawing/2014/main" id="{0815CD28-CD02-41D6-BEC3-28AF699A4319}"/>
              </a:ext>
            </a:extLst>
          </p:cNvPr>
          <p:cNvSpPr/>
          <p:nvPr/>
        </p:nvSpPr>
        <p:spPr>
          <a:xfrm>
            <a:off x="7828907" y="56150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144" name="Multiplication Sign 143">
            <a:extLst>
              <a:ext uri="{FF2B5EF4-FFF2-40B4-BE49-F238E27FC236}">
                <a16:creationId xmlns:a16="http://schemas.microsoft.com/office/drawing/2014/main" id="{89D52077-8DFC-4326-A1A8-576BF25969AE}"/>
              </a:ext>
            </a:extLst>
          </p:cNvPr>
          <p:cNvSpPr/>
          <p:nvPr/>
        </p:nvSpPr>
        <p:spPr>
          <a:xfrm>
            <a:off x="5907345" y="53632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ultiplication Sign 144">
            <a:extLst>
              <a:ext uri="{FF2B5EF4-FFF2-40B4-BE49-F238E27FC236}">
                <a16:creationId xmlns:a16="http://schemas.microsoft.com/office/drawing/2014/main" id="{D2BE66A1-EA23-44C5-A879-1F5AC9638D83}"/>
              </a:ext>
            </a:extLst>
          </p:cNvPr>
          <p:cNvSpPr/>
          <p:nvPr/>
        </p:nvSpPr>
        <p:spPr>
          <a:xfrm>
            <a:off x="4588755" y="59396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ultiplication Sign 145">
            <a:extLst>
              <a:ext uri="{FF2B5EF4-FFF2-40B4-BE49-F238E27FC236}">
                <a16:creationId xmlns:a16="http://schemas.microsoft.com/office/drawing/2014/main" id="{DE6BFB79-0E07-4CD1-9EDF-81BE9AC8E307}"/>
              </a:ext>
            </a:extLst>
          </p:cNvPr>
          <p:cNvSpPr/>
          <p:nvPr/>
        </p:nvSpPr>
        <p:spPr>
          <a:xfrm>
            <a:off x="3495452" y="561501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3FD8A1-1936-4F09-BBF0-7EBB2AEB52C3}"/>
              </a:ext>
            </a:extLst>
          </p:cNvPr>
          <p:cNvSpPr/>
          <p:nvPr/>
        </p:nvSpPr>
        <p:spPr>
          <a:xfrm>
            <a:off x="1202817" y="4977859"/>
            <a:ext cx="796755" cy="400110"/>
          </a:xfrm>
          <a:prstGeom prst="rect">
            <a:avLst/>
          </a:prstGeom>
        </p:spPr>
        <p:txBody>
          <a:bodyPr wrap="square">
            <a:spAutoFit/>
          </a:bodyPr>
          <a:lstStyle/>
          <a:p>
            <a:r>
              <a:rPr lang="en-US" sz="2000" b="1" dirty="0">
                <a:latin typeface="TimesNewRomanPS-BoldMT"/>
              </a:rPr>
              <a:t>loss</a:t>
            </a:r>
            <a:endParaRPr lang="en-US" sz="2000" dirty="0"/>
          </a:p>
        </p:txBody>
      </p:sp>
      <p:sp>
        <p:nvSpPr>
          <p:cNvPr id="148" name="Rectangle 147">
            <a:extLst>
              <a:ext uri="{FF2B5EF4-FFF2-40B4-BE49-F238E27FC236}">
                <a16:creationId xmlns:a16="http://schemas.microsoft.com/office/drawing/2014/main" id="{51B0CB37-3621-4595-82EB-E5F6E3F56ADB}"/>
              </a:ext>
            </a:extLst>
          </p:cNvPr>
          <p:cNvSpPr/>
          <p:nvPr/>
        </p:nvSpPr>
        <p:spPr>
          <a:xfrm>
            <a:off x="8776493" y="4972068"/>
            <a:ext cx="796755" cy="400110"/>
          </a:xfrm>
          <a:prstGeom prst="rect">
            <a:avLst/>
          </a:prstGeom>
        </p:spPr>
        <p:txBody>
          <a:bodyPr wrap="square">
            <a:spAutoFit/>
          </a:bodyPr>
          <a:lstStyle/>
          <a:p>
            <a:r>
              <a:rPr lang="en-US" sz="2000" b="1" dirty="0">
                <a:latin typeface="TimesNewRomanPS-BoldMT"/>
              </a:rPr>
              <a:t>loss</a:t>
            </a:r>
            <a:endParaRPr lang="en-US" sz="2000" dirty="0"/>
          </a:p>
        </p:txBody>
      </p:sp>
      <p:sp>
        <p:nvSpPr>
          <p:cNvPr id="14" name="Rectangle 13">
            <a:extLst>
              <a:ext uri="{FF2B5EF4-FFF2-40B4-BE49-F238E27FC236}">
                <a16:creationId xmlns:a16="http://schemas.microsoft.com/office/drawing/2014/main" id="{8F493C9F-36D2-4593-8217-42F513127564}"/>
              </a:ext>
            </a:extLst>
          </p:cNvPr>
          <p:cNvSpPr/>
          <p:nvPr/>
        </p:nvSpPr>
        <p:spPr>
          <a:xfrm>
            <a:off x="601828" y="2092910"/>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
        <p:nvSpPr>
          <p:cNvPr id="150" name="Rectangle 149">
            <a:extLst>
              <a:ext uri="{FF2B5EF4-FFF2-40B4-BE49-F238E27FC236}">
                <a16:creationId xmlns:a16="http://schemas.microsoft.com/office/drawing/2014/main" id="{35BC7BCA-A593-46C6-9A16-875B1D3FFEF5}"/>
              </a:ext>
            </a:extLst>
          </p:cNvPr>
          <p:cNvSpPr/>
          <p:nvPr/>
        </p:nvSpPr>
        <p:spPr>
          <a:xfrm>
            <a:off x="589004" y="3341906"/>
            <a:ext cx="1106521" cy="400110"/>
          </a:xfrm>
          <a:prstGeom prst="rect">
            <a:avLst/>
          </a:prstGeom>
        </p:spPr>
        <p:txBody>
          <a:bodyPr wrap="none">
            <a:spAutoFit/>
          </a:bodyPr>
          <a:lstStyle/>
          <a:p>
            <a:r>
              <a:rPr lang="en-US" sz="2000" b="1" dirty="0">
                <a:solidFill>
                  <a:srgbClr val="0000FF"/>
                </a:solidFill>
                <a:latin typeface="TimesNewRomanPS-BoldMT"/>
              </a:rPr>
              <a:t>O’s turn</a:t>
            </a:r>
            <a:endParaRPr lang="en-US" sz="2000" dirty="0">
              <a:solidFill>
                <a:srgbClr val="0000FF"/>
              </a:solidFill>
            </a:endParaRPr>
          </a:p>
        </p:txBody>
      </p:sp>
      <p:cxnSp>
        <p:nvCxnSpPr>
          <p:cNvPr id="6147" name="Straight Arrow Connector 6146">
            <a:extLst>
              <a:ext uri="{FF2B5EF4-FFF2-40B4-BE49-F238E27FC236}">
                <a16:creationId xmlns:a16="http://schemas.microsoft.com/office/drawing/2014/main" id="{6EE025E1-28A4-4FAD-AF4A-6291D3215EB7}"/>
              </a:ext>
            </a:extLst>
          </p:cNvPr>
          <p:cNvCxnSpPr>
            <a:cxnSpLocks/>
          </p:cNvCxnSpPr>
          <p:nvPr/>
        </p:nvCxnSpPr>
        <p:spPr>
          <a:xfrm flipH="1">
            <a:off x="2600243" y="2292965"/>
            <a:ext cx="2615805" cy="360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0" name="Straight Arrow Connector 6149">
            <a:extLst>
              <a:ext uri="{FF2B5EF4-FFF2-40B4-BE49-F238E27FC236}">
                <a16:creationId xmlns:a16="http://schemas.microsoft.com/office/drawing/2014/main" id="{DFE326F4-D698-40B1-AB51-1E86ED63371E}"/>
              </a:ext>
            </a:extLst>
          </p:cNvPr>
          <p:cNvCxnSpPr>
            <a:endCxn id="52" idx="0"/>
          </p:cNvCxnSpPr>
          <p:nvPr/>
        </p:nvCxnSpPr>
        <p:spPr>
          <a:xfrm>
            <a:off x="5525162" y="2305023"/>
            <a:ext cx="2856026" cy="3633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2" name="Straight Arrow Connector 6151">
            <a:extLst>
              <a:ext uri="{FF2B5EF4-FFF2-40B4-BE49-F238E27FC236}">
                <a16:creationId xmlns:a16="http://schemas.microsoft.com/office/drawing/2014/main" id="{FF1ED6AF-EAC0-4F96-8904-C7D5F46D110D}"/>
              </a:ext>
            </a:extLst>
          </p:cNvPr>
          <p:cNvCxnSpPr>
            <a:endCxn id="45" idx="0"/>
          </p:cNvCxnSpPr>
          <p:nvPr/>
        </p:nvCxnSpPr>
        <p:spPr>
          <a:xfrm>
            <a:off x="5365134" y="229521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0E602AB3-4C76-4F52-A4E7-A6F8F74A4E73}"/>
              </a:ext>
            </a:extLst>
          </p:cNvPr>
          <p:cNvCxnSpPr>
            <a:cxnSpLocks/>
            <a:endCxn id="29" idx="0"/>
          </p:cNvCxnSpPr>
          <p:nvPr/>
        </p:nvCxnSpPr>
        <p:spPr>
          <a:xfrm flipH="1">
            <a:off x="1615033" y="3633673"/>
            <a:ext cx="720857" cy="339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AE9F1447-F998-4D1F-8A4E-113DCDAB19DE}"/>
              </a:ext>
            </a:extLst>
          </p:cNvPr>
          <p:cNvCxnSpPr>
            <a:cxnSpLocks/>
            <a:endCxn id="62" idx="0"/>
          </p:cNvCxnSpPr>
          <p:nvPr/>
        </p:nvCxnSpPr>
        <p:spPr>
          <a:xfrm flipH="1">
            <a:off x="4725713" y="3559070"/>
            <a:ext cx="426018" cy="403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0D8E737D-4554-486E-A017-7BD0CFE4FAE5}"/>
              </a:ext>
            </a:extLst>
          </p:cNvPr>
          <p:cNvCxnSpPr>
            <a:cxnSpLocks/>
            <a:endCxn id="80" idx="0"/>
          </p:cNvCxnSpPr>
          <p:nvPr/>
        </p:nvCxnSpPr>
        <p:spPr>
          <a:xfrm flipH="1">
            <a:off x="7666569" y="3592092"/>
            <a:ext cx="450320" cy="367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9" name="Straight Arrow Connector 6158">
            <a:extLst>
              <a:ext uri="{FF2B5EF4-FFF2-40B4-BE49-F238E27FC236}">
                <a16:creationId xmlns:a16="http://schemas.microsoft.com/office/drawing/2014/main" id="{20892F2E-9A7A-4869-84E5-851B35E458A7}"/>
              </a:ext>
            </a:extLst>
          </p:cNvPr>
          <p:cNvCxnSpPr>
            <a:endCxn id="37" idx="0"/>
          </p:cNvCxnSpPr>
          <p:nvPr/>
        </p:nvCxnSpPr>
        <p:spPr>
          <a:xfrm>
            <a:off x="2859117" y="363367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D57A501-C538-4DA1-86FA-56884E68E7B7}"/>
              </a:ext>
            </a:extLst>
          </p:cNvPr>
          <p:cNvCxnSpPr/>
          <p:nvPr/>
        </p:nvCxnSpPr>
        <p:spPr>
          <a:xfrm>
            <a:off x="5622415" y="362680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6110FBE-44A8-4019-BF66-A34ADB494E98}"/>
              </a:ext>
            </a:extLst>
          </p:cNvPr>
          <p:cNvCxnSpPr/>
          <p:nvPr/>
        </p:nvCxnSpPr>
        <p:spPr>
          <a:xfrm>
            <a:off x="8617508" y="3607430"/>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B7F8FFE-863D-43D6-BFA4-B3C7E4EB6BDB}"/>
              </a:ext>
            </a:extLst>
          </p:cNvPr>
          <p:cNvCxnSpPr/>
          <p:nvPr/>
        </p:nvCxnSpPr>
        <p:spPr>
          <a:xfrm>
            <a:off x="3357586" y="491020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643AC668-31E6-4A10-8077-FF4C4A796A70}"/>
              </a:ext>
            </a:extLst>
          </p:cNvPr>
          <p:cNvCxnSpPr/>
          <p:nvPr/>
        </p:nvCxnSpPr>
        <p:spPr>
          <a:xfrm>
            <a:off x="4727882"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948BB9-A1D2-46D2-918E-E7575386FE17}"/>
              </a:ext>
            </a:extLst>
          </p:cNvPr>
          <p:cNvCxnSpPr/>
          <p:nvPr/>
        </p:nvCxnSpPr>
        <p:spPr>
          <a:xfrm>
            <a:off x="6073129" y="4966756"/>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0C0B0377-DC9E-48DF-9443-1F731A7D6801}"/>
              </a:ext>
            </a:extLst>
          </p:cNvPr>
          <p:cNvCxnSpPr/>
          <p:nvPr/>
        </p:nvCxnSpPr>
        <p:spPr>
          <a:xfrm>
            <a:off x="7666569"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E8C01E82-7AA9-4A55-A266-BF2DB1717E9E}"/>
              </a:ext>
            </a:extLst>
          </p:cNvPr>
          <p:cNvSpPr/>
          <p:nvPr/>
        </p:nvSpPr>
        <p:spPr>
          <a:xfrm>
            <a:off x="507497" y="5177914"/>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
        <p:nvSpPr>
          <p:cNvPr id="157" name="Rectangle 156">
            <a:extLst>
              <a:ext uri="{FF2B5EF4-FFF2-40B4-BE49-F238E27FC236}">
                <a16:creationId xmlns:a16="http://schemas.microsoft.com/office/drawing/2014/main" id="{9113D89A-0681-45D1-B1B5-B8BCB99E0436}"/>
              </a:ext>
            </a:extLst>
          </p:cNvPr>
          <p:cNvSpPr/>
          <p:nvPr/>
        </p:nvSpPr>
        <p:spPr>
          <a:xfrm>
            <a:off x="3105444" y="6244176"/>
            <a:ext cx="671426" cy="400110"/>
          </a:xfrm>
          <a:prstGeom prst="rect">
            <a:avLst/>
          </a:prstGeom>
        </p:spPr>
        <p:txBody>
          <a:bodyPr wrap="square">
            <a:spAutoFit/>
          </a:bodyPr>
          <a:lstStyle/>
          <a:p>
            <a:r>
              <a:rPr lang="en-US" sz="2000" b="1" dirty="0">
                <a:latin typeface="TimesNewRomanPS-BoldMT"/>
              </a:rPr>
              <a:t>Tie</a:t>
            </a:r>
            <a:endParaRPr lang="en-US" sz="2000" dirty="0"/>
          </a:p>
        </p:txBody>
      </p:sp>
      <p:sp>
        <p:nvSpPr>
          <p:cNvPr id="159" name="Rectangle 158">
            <a:extLst>
              <a:ext uri="{FF2B5EF4-FFF2-40B4-BE49-F238E27FC236}">
                <a16:creationId xmlns:a16="http://schemas.microsoft.com/office/drawing/2014/main" id="{D7D19568-03C5-49FE-A968-CCDAED388AD6}"/>
              </a:ext>
            </a:extLst>
          </p:cNvPr>
          <p:cNvSpPr/>
          <p:nvPr/>
        </p:nvSpPr>
        <p:spPr>
          <a:xfrm>
            <a:off x="4476046" y="6248789"/>
            <a:ext cx="671426" cy="400110"/>
          </a:xfrm>
          <a:prstGeom prst="rect">
            <a:avLst/>
          </a:prstGeom>
        </p:spPr>
        <p:txBody>
          <a:bodyPr wrap="square">
            <a:spAutoFit/>
          </a:bodyPr>
          <a:lstStyle/>
          <a:p>
            <a:r>
              <a:rPr lang="en-US" sz="2000" b="1" dirty="0">
                <a:latin typeface="TimesNewRomanPS-BoldMT"/>
              </a:rPr>
              <a:t>Tie</a:t>
            </a:r>
            <a:endParaRPr lang="en-US" sz="2000" dirty="0"/>
          </a:p>
        </p:txBody>
      </p:sp>
      <p:sp>
        <p:nvSpPr>
          <p:cNvPr id="160" name="Rectangle 159">
            <a:extLst>
              <a:ext uri="{FF2B5EF4-FFF2-40B4-BE49-F238E27FC236}">
                <a16:creationId xmlns:a16="http://schemas.microsoft.com/office/drawing/2014/main" id="{26F6DFF9-C91B-497B-B93F-D89B336E047A}"/>
              </a:ext>
            </a:extLst>
          </p:cNvPr>
          <p:cNvSpPr/>
          <p:nvPr/>
        </p:nvSpPr>
        <p:spPr>
          <a:xfrm>
            <a:off x="5699879" y="6241446"/>
            <a:ext cx="671426" cy="400110"/>
          </a:xfrm>
          <a:prstGeom prst="rect">
            <a:avLst/>
          </a:prstGeom>
        </p:spPr>
        <p:txBody>
          <a:bodyPr wrap="square">
            <a:spAutoFit/>
          </a:bodyPr>
          <a:lstStyle/>
          <a:p>
            <a:r>
              <a:rPr lang="en-US" sz="2000" b="1" dirty="0">
                <a:latin typeface="TimesNewRomanPS-BoldMT"/>
              </a:rPr>
              <a:t>Tie</a:t>
            </a:r>
            <a:endParaRPr lang="en-US" sz="2000" dirty="0"/>
          </a:p>
        </p:txBody>
      </p:sp>
      <p:sp>
        <p:nvSpPr>
          <p:cNvPr id="162" name="Rectangle 161">
            <a:extLst>
              <a:ext uri="{FF2B5EF4-FFF2-40B4-BE49-F238E27FC236}">
                <a16:creationId xmlns:a16="http://schemas.microsoft.com/office/drawing/2014/main" id="{2CD2FCB7-94F9-4393-8A8E-F7DE4B9FD3B8}"/>
              </a:ext>
            </a:extLst>
          </p:cNvPr>
          <p:cNvSpPr/>
          <p:nvPr/>
        </p:nvSpPr>
        <p:spPr>
          <a:xfrm>
            <a:off x="7351590" y="6248789"/>
            <a:ext cx="671426" cy="400110"/>
          </a:xfrm>
          <a:prstGeom prst="rect">
            <a:avLst/>
          </a:prstGeom>
        </p:spPr>
        <p:txBody>
          <a:bodyPr wrap="square">
            <a:spAutoFit/>
          </a:bodyPr>
          <a:lstStyle/>
          <a:p>
            <a:r>
              <a:rPr lang="en-US" sz="2000" b="1" dirty="0">
                <a:latin typeface="TimesNewRomanPS-BoldMT"/>
              </a:rPr>
              <a:t>Tie</a:t>
            </a:r>
            <a:endParaRPr lang="en-US" sz="2000" dirty="0"/>
          </a:p>
        </p:txBody>
      </p:sp>
      <p:sp>
        <p:nvSpPr>
          <p:cNvPr id="163" name="Rectangle 162">
            <a:extLst>
              <a:ext uri="{FF2B5EF4-FFF2-40B4-BE49-F238E27FC236}">
                <a16:creationId xmlns:a16="http://schemas.microsoft.com/office/drawing/2014/main" id="{2D4F2270-70E7-4F5F-95CE-CA987EB324BA}"/>
              </a:ext>
            </a:extLst>
          </p:cNvPr>
          <p:cNvSpPr/>
          <p:nvPr/>
        </p:nvSpPr>
        <p:spPr>
          <a:xfrm>
            <a:off x="6352735" y="564994"/>
            <a:ext cx="2998883" cy="1323439"/>
          </a:xfrm>
          <a:prstGeom prst="rect">
            <a:avLst/>
          </a:prstGeom>
        </p:spPr>
        <p:txBody>
          <a:bodyPr wrap="square">
            <a:spAutoFit/>
          </a:bodyPr>
          <a:lstStyle/>
          <a:p>
            <a:r>
              <a:rPr lang="en-US" sz="2000" dirty="0">
                <a:solidFill>
                  <a:srgbClr val="000000"/>
                </a:solidFill>
                <a:latin typeface="TimesNewRomanPS-BoldMT"/>
              </a:rPr>
              <a:t>3x3 Tic-Tac-Toe</a:t>
            </a:r>
          </a:p>
          <a:p>
            <a:r>
              <a:rPr lang="en-US" sz="2000" dirty="0">
                <a:solidFill>
                  <a:srgbClr val="FF0000"/>
                </a:solidFill>
                <a:latin typeface="TimesNewRomanPS-BoldMT"/>
              </a:rPr>
              <a:t>optimal play</a:t>
            </a:r>
          </a:p>
          <a:p>
            <a:r>
              <a:rPr lang="en-US" sz="2000" dirty="0">
                <a:solidFill>
                  <a:srgbClr val="000000"/>
                </a:solidFill>
                <a:latin typeface="TimesNewRomanPS-BoldMT"/>
              </a:rPr>
              <a:t>After 3 moves per player, the game is in:</a:t>
            </a:r>
            <a:endParaRPr lang="en-US" sz="2000" dirty="0"/>
          </a:p>
        </p:txBody>
      </p:sp>
    </p:spTree>
    <p:extLst>
      <p:ext uri="{BB962C8B-B14F-4D97-AF65-F5344CB8AC3E}">
        <p14:creationId xmlns:p14="http://schemas.microsoft.com/office/powerpoint/2010/main" val="3839369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97BE92-1BEC-44E1-BFD0-D101A0704BBE}"/>
              </a:ext>
            </a:extLst>
          </p:cNvPr>
          <p:cNvSpPr>
            <a:spLocks noGrp="1" noChangeArrowheads="1"/>
          </p:cNvSpPr>
          <p:nvPr>
            <p:ph type="title"/>
          </p:nvPr>
        </p:nvSpPr>
        <p:spPr>
          <a:xfrm>
            <a:off x="840515" y="338291"/>
            <a:ext cx="5633992" cy="787814"/>
          </a:xfrm>
        </p:spPr>
        <p:txBody>
          <a:bodyPr>
            <a:normAutofit/>
          </a:bodyPr>
          <a:lstStyle/>
          <a:p>
            <a:r>
              <a:rPr lang="en-US" sz="3200" dirty="0">
                <a:latin typeface="+mn-lt"/>
              </a:rPr>
              <a:t>Look-ahead based Tic-Tac-Toe</a:t>
            </a:r>
            <a:endParaRPr lang="en-US" altLang="en-US" sz="3200" dirty="0">
              <a:latin typeface="+mn-lt"/>
            </a:endParaRPr>
          </a:p>
        </p:txBody>
      </p:sp>
      <p:sp>
        <p:nvSpPr>
          <p:cNvPr id="9" name="Rectangle 8">
            <a:extLst>
              <a:ext uri="{FF2B5EF4-FFF2-40B4-BE49-F238E27FC236}">
                <a16:creationId xmlns:a16="http://schemas.microsoft.com/office/drawing/2014/main" id="{5A34C735-7BEE-4991-BF05-E6666F633876}"/>
              </a:ext>
            </a:extLst>
          </p:cNvPr>
          <p:cNvSpPr/>
          <p:nvPr/>
        </p:nvSpPr>
        <p:spPr>
          <a:xfrm>
            <a:off x="7284184" y="3236844"/>
            <a:ext cx="184731" cy="369332"/>
          </a:xfrm>
          <a:prstGeom prst="rect">
            <a:avLst/>
          </a:prstGeom>
        </p:spPr>
        <p:txBody>
          <a:bodyPr wrap="none">
            <a:spAutoFit/>
          </a:bodyPr>
          <a:lstStyle/>
          <a:p>
            <a:endParaRPr lang="en-US" dirty="0">
              <a:solidFill>
                <a:srgbClr val="FF0000"/>
              </a:solidFill>
              <a:latin typeface="TimesNewRomanPSMT"/>
            </a:endParaRPr>
          </a:p>
        </p:txBody>
      </p:sp>
      <p:graphicFrame>
        <p:nvGraphicFramePr>
          <p:cNvPr id="12" name="Table 11">
            <a:extLst>
              <a:ext uri="{FF2B5EF4-FFF2-40B4-BE49-F238E27FC236}">
                <a16:creationId xmlns:a16="http://schemas.microsoft.com/office/drawing/2014/main" id="{740CB685-0AA1-421B-8576-616BB0E83D69}"/>
              </a:ext>
            </a:extLst>
          </p:cNvPr>
          <p:cNvGraphicFramePr>
            <a:graphicFrameLocks noGrp="1"/>
          </p:cNvGraphicFramePr>
          <p:nvPr>
            <p:extLst>
              <p:ext uri="{D42A27DB-BD31-4B8C-83A1-F6EECF244321}">
                <p14:modId xmlns:p14="http://schemas.microsoft.com/office/powerpoint/2010/main" val="897684472"/>
              </p:ext>
            </p:extLst>
          </p:nvPr>
        </p:nvGraphicFramePr>
        <p:xfrm>
          <a:off x="5364032" y="133748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 name="Multiplication Sign 7">
            <a:extLst>
              <a:ext uri="{FF2B5EF4-FFF2-40B4-BE49-F238E27FC236}">
                <a16:creationId xmlns:a16="http://schemas.microsoft.com/office/drawing/2014/main" id="{E7C13688-E4B5-49C9-A9C2-55D1543DC65B}"/>
              </a:ext>
            </a:extLst>
          </p:cNvPr>
          <p:cNvSpPr/>
          <p:nvPr/>
        </p:nvSpPr>
        <p:spPr>
          <a:xfrm>
            <a:off x="5364032" y="13374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5ED0B5-3823-4EBF-B0CA-480C8ABFEED0}"/>
              </a:ext>
            </a:extLst>
          </p:cNvPr>
          <p:cNvSpPr/>
          <p:nvPr/>
        </p:nvSpPr>
        <p:spPr>
          <a:xfrm>
            <a:off x="6078651" y="139049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E9E53201-1232-47AC-8E7A-F55072779205}"/>
              </a:ext>
            </a:extLst>
          </p:cNvPr>
          <p:cNvSpPr/>
          <p:nvPr/>
        </p:nvSpPr>
        <p:spPr>
          <a:xfrm>
            <a:off x="5721341" y="16550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B9D773EA-4CA4-471D-92AF-9C0DC5CD7C15}"/>
              </a:ext>
            </a:extLst>
          </p:cNvPr>
          <p:cNvSpPr/>
          <p:nvPr/>
        </p:nvSpPr>
        <p:spPr>
          <a:xfrm>
            <a:off x="5396165" y="19726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FA024F4-8C60-4CF9-AABF-19CF23B8B47F}"/>
              </a:ext>
            </a:extLst>
          </p:cNvPr>
          <p:cNvSpPr/>
          <p:nvPr/>
        </p:nvSpPr>
        <p:spPr>
          <a:xfrm>
            <a:off x="5422668" y="170192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431334-DC6D-4E76-AD6C-9C1A95316E4A}"/>
              </a:ext>
            </a:extLst>
          </p:cNvPr>
          <p:cNvSpPr/>
          <p:nvPr/>
        </p:nvSpPr>
        <p:spPr>
          <a:xfrm>
            <a:off x="6072027" y="199347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E42D26B6-1B17-46B8-A7FB-67EA26F33959}"/>
              </a:ext>
            </a:extLst>
          </p:cNvPr>
          <p:cNvGraphicFramePr>
            <a:graphicFrameLocks noGrp="1"/>
          </p:cNvGraphicFramePr>
          <p:nvPr>
            <p:extLst>
              <p:ext uri="{D42A27DB-BD31-4B8C-83A1-F6EECF244321}">
                <p14:modId xmlns:p14="http://schemas.microsoft.com/office/powerpoint/2010/main" val="777072939"/>
              </p:ext>
            </p:extLst>
          </p:nvPr>
        </p:nvGraphicFramePr>
        <p:xfrm>
          <a:off x="2640713"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0" name="Table 19">
            <a:extLst>
              <a:ext uri="{FF2B5EF4-FFF2-40B4-BE49-F238E27FC236}">
                <a16:creationId xmlns:a16="http://schemas.microsoft.com/office/drawing/2014/main" id="{BA0A21B9-B326-49D4-8010-2012A3EC3D6C}"/>
              </a:ext>
            </a:extLst>
          </p:cNvPr>
          <p:cNvGraphicFramePr>
            <a:graphicFrameLocks noGrp="1"/>
          </p:cNvGraphicFramePr>
          <p:nvPr>
            <p:extLst>
              <p:ext uri="{D42A27DB-BD31-4B8C-83A1-F6EECF244321}">
                <p14:modId xmlns:p14="http://schemas.microsoft.com/office/powerpoint/2010/main" val="750518232"/>
              </p:ext>
            </p:extLst>
          </p:nvPr>
        </p:nvGraphicFramePr>
        <p:xfrm>
          <a:off x="5396165"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1" name="Table 20">
            <a:extLst>
              <a:ext uri="{FF2B5EF4-FFF2-40B4-BE49-F238E27FC236}">
                <a16:creationId xmlns:a16="http://schemas.microsoft.com/office/drawing/2014/main" id="{D07A98E1-A235-4559-8A23-FFDA733B3F23}"/>
              </a:ext>
            </a:extLst>
          </p:cNvPr>
          <p:cNvGraphicFramePr>
            <a:graphicFrameLocks noGrp="1"/>
          </p:cNvGraphicFramePr>
          <p:nvPr>
            <p:extLst>
              <p:ext uri="{D42A27DB-BD31-4B8C-83A1-F6EECF244321}">
                <p14:modId xmlns:p14="http://schemas.microsoft.com/office/powerpoint/2010/main" val="2411875611"/>
              </p:ext>
            </p:extLst>
          </p:nvPr>
        </p:nvGraphicFramePr>
        <p:xfrm>
          <a:off x="8422657" y="266086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22" name="Multiplication Sign 21">
            <a:extLst>
              <a:ext uri="{FF2B5EF4-FFF2-40B4-BE49-F238E27FC236}">
                <a16:creationId xmlns:a16="http://schemas.microsoft.com/office/drawing/2014/main" id="{04C11751-B081-4F39-BA4E-DB0C1B8243AD}"/>
              </a:ext>
            </a:extLst>
          </p:cNvPr>
          <p:cNvSpPr/>
          <p:nvPr/>
        </p:nvSpPr>
        <p:spPr>
          <a:xfrm>
            <a:off x="2686913" y="26946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8BD6FAA0-F01F-4AF3-BF03-AB7DF545DAE7}"/>
              </a:ext>
            </a:extLst>
          </p:cNvPr>
          <p:cNvSpPr/>
          <p:nvPr/>
        </p:nvSpPr>
        <p:spPr>
          <a:xfrm>
            <a:off x="2998022" y="267792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4DC9ECC5-B758-46C1-B5B8-D316C8ADEA46}"/>
              </a:ext>
            </a:extLst>
          </p:cNvPr>
          <p:cNvSpPr/>
          <p:nvPr/>
        </p:nvSpPr>
        <p:spPr>
          <a:xfrm>
            <a:off x="3003836" y="298948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892B3752-58E1-47ED-87A1-09E5C8185E9C}"/>
              </a:ext>
            </a:extLst>
          </p:cNvPr>
          <p:cNvSpPr/>
          <p:nvPr/>
        </p:nvSpPr>
        <p:spPr>
          <a:xfrm>
            <a:off x="2672509" y="328936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692562F-6E7F-4545-90D5-F4BBED418D52}"/>
              </a:ext>
            </a:extLst>
          </p:cNvPr>
          <p:cNvSpPr/>
          <p:nvPr/>
        </p:nvSpPr>
        <p:spPr>
          <a:xfrm>
            <a:off x="3375200" y="272896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05DBD35-029B-4524-9C35-FEDB6F8E396B}"/>
              </a:ext>
            </a:extLst>
          </p:cNvPr>
          <p:cNvSpPr/>
          <p:nvPr/>
        </p:nvSpPr>
        <p:spPr>
          <a:xfrm>
            <a:off x="3381828" y="334519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A7D753-A27F-429B-BBB6-953BB4C33327}"/>
              </a:ext>
            </a:extLst>
          </p:cNvPr>
          <p:cNvSpPr/>
          <p:nvPr/>
        </p:nvSpPr>
        <p:spPr>
          <a:xfrm>
            <a:off x="2752353" y="302051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a:extLst>
              <a:ext uri="{FF2B5EF4-FFF2-40B4-BE49-F238E27FC236}">
                <a16:creationId xmlns:a16="http://schemas.microsoft.com/office/drawing/2014/main" id="{3232AFCA-E4A0-4ED1-94ED-72B2021C951E}"/>
              </a:ext>
            </a:extLst>
          </p:cNvPr>
          <p:cNvGraphicFramePr>
            <a:graphicFrameLocks noGrp="1"/>
          </p:cNvGraphicFramePr>
          <p:nvPr>
            <p:extLst>
              <p:ext uri="{D42A27DB-BD31-4B8C-83A1-F6EECF244321}">
                <p14:modId xmlns:p14="http://schemas.microsoft.com/office/powerpoint/2010/main" val="4189596601"/>
              </p:ext>
            </p:extLst>
          </p:nvPr>
        </p:nvGraphicFramePr>
        <p:xfrm>
          <a:off x="1655503" y="39728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0" name="Multiplication Sign 29">
            <a:extLst>
              <a:ext uri="{FF2B5EF4-FFF2-40B4-BE49-F238E27FC236}">
                <a16:creationId xmlns:a16="http://schemas.microsoft.com/office/drawing/2014/main" id="{664BE2E6-9010-4D18-AEE1-490B963A9891}"/>
              </a:ext>
            </a:extLst>
          </p:cNvPr>
          <p:cNvSpPr/>
          <p:nvPr/>
        </p:nvSpPr>
        <p:spPr>
          <a:xfrm>
            <a:off x="1670992" y="40132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a:extLst>
              <a:ext uri="{FF2B5EF4-FFF2-40B4-BE49-F238E27FC236}">
                <a16:creationId xmlns:a16="http://schemas.microsoft.com/office/drawing/2014/main" id="{039408C6-941A-4B6D-8FEB-701AE0DA158B}"/>
              </a:ext>
            </a:extLst>
          </p:cNvPr>
          <p:cNvSpPr/>
          <p:nvPr/>
        </p:nvSpPr>
        <p:spPr>
          <a:xfrm>
            <a:off x="1982101" y="3996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7D9B12D4-99B5-4A77-8DAB-A44F1A49FCFD}"/>
              </a:ext>
            </a:extLst>
          </p:cNvPr>
          <p:cNvSpPr/>
          <p:nvPr/>
        </p:nvSpPr>
        <p:spPr>
          <a:xfrm>
            <a:off x="1987915" y="43080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1A62EF94-8547-41B8-81CC-00B09F65DD21}"/>
              </a:ext>
            </a:extLst>
          </p:cNvPr>
          <p:cNvSpPr/>
          <p:nvPr/>
        </p:nvSpPr>
        <p:spPr>
          <a:xfrm>
            <a:off x="1656588" y="46079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049F857-8386-4A48-8367-3CE50BF01A48}"/>
              </a:ext>
            </a:extLst>
          </p:cNvPr>
          <p:cNvSpPr/>
          <p:nvPr/>
        </p:nvSpPr>
        <p:spPr>
          <a:xfrm>
            <a:off x="2359279" y="404755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140C155-855B-462C-A016-EA35D1E9BDB8}"/>
              </a:ext>
            </a:extLst>
          </p:cNvPr>
          <p:cNvSpPr/>
          <p:nvPr/>
        </p:nvSpPr>
        <p:spPr>
          <a:xfrm>
            <a:off x="2365907" y="46637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1C27B08-F1C6-4DCC-8B77-A1BE184DACFC}"/>
              </a:ext>
            </a:extLst>
          </p:cNvPr>
          <p:cNvSpPr/>
          <p:nvPr/>
        </p:nvSpPr>
        <p:spPr>
          <a:xfrm>
            <a:off x="1736432" y="43391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a:extLst>
              <a:ext uri="{FF2B5EF4-FFF2-40B4-BE49-F238E27FC236}">
                <a16:creationId xmlns:a16="http://schemas.microsoft.com/office/drawing/2014/main" id="{B55B0D4B-B64A-483C-88E6-3D7616CB7B7D}"/>
              </a:ext>
            </a:extLst>
          </p:cNvPr>
          <p:cNvGraphicFramePr>
            <a:graphicFrameLocks noGrp="1"/>
          </p:cNvGraphicFramePr>
          <p:nvPr>
            <p:extLst>
              <p:ext uri="{D42A27DB-BD31-4B8C-83A1-F6EECF244321}">
                <p14:modId xmlns:p14="http://schemas.microsoft.com/office/powerpoint/2010/main" val="3136013244"/>
              </p:ext>
            </p:extLst>
          </p:nvPr>
        </p:nvGraphicFramePr>
        <p:xfrm>
          <a:off x="3381828" y="396239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8" name="Multiplication Sign 37">
            <a:extLst>
              <a:ext uri="{FF2B5EF4-FFF2-40B4-BE49-F238E27FC236}">
                <a16:creationId xmlns:a16="http://schemas.microsoft.com/office/drawing/2014/main" id="{6A839D93-1249-456D-BFF5-11935C0DAC69}"/>
              </a:ext>
            </a:extLst>
          </p:cNvPr>
          <p:cNvSpPr/>
          <p:nvPr/>
        </p:nvSpPr>
        <p:spPr>
          <a:xfrm>
            <a:off x="3428028" y="396460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cation Sign 38">
            <a:extLst>
              <a:ext uri="{FF2B5EF4-FFF2-40B4-BE49-F238E27FC236}">
                <a16:creationId xmlns:a16="http://schemas.microsoft.com/office/drawing/2014/main" id="{08B88460-ACD6-42D1-B568-795ABD950B5F}"/>
              </a:ext>
            </a:extLst>
          </p:cNvPr>
          <p:cNvSpPr/>
          <p:nvPr/>
        </p:nvSpPr>
        <p:spPr>
          <a:xfrm>
            <a:off x="3739137" y="39479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ication Sign 39">
            <a:extLst>
              <a:ext uri="{FF2B5EF4-FFF2-40B4-BE49-F238E27FC236}">
                <a16:creationId xmlns:a16="http://schemas.microsoft.com/office/drawing/2014/main" id="{47D147A4-726A-48C6-9B3E-FC766DBBB851}"/>
              </a:ext>
            </a:extLst>
          </p:cNvPr>
          <p:cNvSpPr/>
          <p:nvPr/>
        </p:nvSpPr>
        <p:spPr>
          <a:xfrm>
            <a:off x="3744951" y="42594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ication Sign 40">
            <a:extLst>
              <a:ext uri="{FF2B5EF4-FFF2-40B4-BE49-F238E27FC236}">
                <a16:creationId xmlns:a16="http://schemas.microsoft.com/office/drawing/2014/main" id="{412F7CB8-A23B-4FD2-8218-792C42E5FABC}"/>
              </a:ext>
            </a:extLst>
          </p:cNvPr>
          <p:cNvSpPr/>
          <p:nvPr/>
        </p:nvSpPr>
        <p:spPr>
          <a:xfrm>
            <a:off x="3413624" y="45593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D411CC3-0516-4A1C-9735-C21F7A4CC101}"/>
              </a:ext>
            </a:extLst>
          </p:cNvPr>
          <p:cNvSpPr/>
          <p:nvPr/>
        </p:nvSpPr>
        <p:spPr>
          <a:xfrm>
            <a:off x="4116315" y="399894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B72A72E-010B-4C6E-A79B-BA6EB468679D}"/>
              </a:ext>
            </a:extLst>
          </p:cNvPr>
          <p:cNvSpPr/>
          <p:nvPr/>
        </p:nvSpPr>
        <p:spPr>
          <a:xfrm>
            <a:off x="4122943" y="461517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96F713-ADB8-4B42-AA32-FD8FE4ECF148}"/>
              </a:ext>
            </a:extLst>
          </p:cNvPr>
          <p:cNvSpPr/>
          <p:nvPr/>
        </p:nvSpPr>
        <p:spPr>
          <a:xfrm>
            <a:off x="3493468" y="42904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a:extLst>
              <a:ext uri="{FF2B5EF4-FFF2-40B4-BE49-F238E27FC236}">
                <a16:creationId xmlns:a16="http://schemas.microsoft.com/office/drawing/2014/main" id="{3F7B21DA-EED9-4BF2-99CB-600F7746BFF4}"/>
              </a:ext>
            </a:extLst>
          </p:cNvPr>
          <p:cNvGraphicFramePr>
            <a:graphicFrameLocks noGrp="1"/>
          </p:cNvGraphicFramePr>
          <p:nvPr>
            <p:extLst>
              <p:ext uri="{D42A27DB-BD31-4B8C-83A1-F6EECF244321}">
                <p14:modId xmlns:p14="http://schemas.microsoft.com/office/powerpoint/2010/main" val="4215923605"/>
              </p:ext>
            </p:extLst>
          </p:nvPr>
        </p:nvGraphicFramePr>
        <p:xfrm>
          <a:off x="5405604"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46" name="Multiplication Sign 45">
            <a:extLst>
              <a:ext uri="{FF2B5EF4-FFF2-40B4-BE49-F238E27FC236}">
                <a16:creationId xmlns:a16="http://schemas.microsoft.com/office/drawing/2014/main" id="{9D1BCB32-814C-4092-B359-526EBD10FD63}"/>
              </a:ext>
            </a:extLst>
          </p:cNvPr>
          <p:cNvSpPr/>
          <p:nvPr/>
        </p:nvSpPr>
        <p:spPr>
          <a:xfrm>
            <a:off x="5405604"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56CFD9-5C07-4C1B-AB0E-0B854F580314}"/>
              </a:ext>
            </a:extLst>
          </p:cNvPr>
          <p:cNvSpPr/>
          <p:nvPr/>
        </p:nvSpPr>
        <p:spPr>
          <a:xfrm>
            <a:off x="6120223"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ication Sign 47">
            <a:extLst>
              <a:ext uri="{FF2B5EF4-FFF2-40B4-BE49-F238E27FC236}">
                <a16:creationId xmlns:a16="http://schemas.microsoft.com/office/drawing/2014/main" id="{AA37AA16-85F1-47C0-8DAD-B4C3AF10F56E}"/>
              </a:ext>
            </a:extLst>
          </p:cNvPr>
          <p:cNvSpPr/>
          <p:nvPr/>
        </p:nvSpPr>
        <p:spPr>
          <a:xfrm>
            <a:off x="5762913"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13217A52-D717-42D3-8763-CACDAE957CFE}"/>
              </a:ext>
            </a:extLst>
          </p:cNvPr>
          <p:cNvSpPr/>
          <p:nvPr/>
        </p:nvSpPr>
        <p:spPr>
          <a:xfrm>
            <a:off x="5437737"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0CD9E5B-506F-44E6-B0E2-9A9FC72297F4}"/>
              </a:ext>
            </a:extLst>
          </p:cNvPr>
          <p:cNvSpPr/>
          <p:nvPr/>
        </p:nvSpPr>
        <p:spPr>
          <a:xfrm>
            <a:off x="5464240"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44747F5-CC38-4C52-A196-6EBACC075F92}"/>
              </a:ext>
            </a:extLst>
          </p:cNvPr>
          <p:cNvSpPr/>
          <p:nvPr/>
        </p:nvSpPr>
        <p:spPr>
          <a:xfrm>
            <a:off x="6113599"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Table 51">
            <a:extLst>
              <a:ext uri="{FF2B5EF4-FFF2-40B4-BE49-F238E27FC236}">
                <a16:creationId xmlns:a16="http://schemas.microsoft.com/office/drawing/2014/main" id="{057E6844-2888-49A2-A573-1962DFA6B6A2}"/>
              </a:ext>
            </a:extLst>
          </p:cNvPr>
          <p:cNvGraphicFramePr>
            <a:graphicFrameLocks noGrp="1"/>
          </p:cNvGraphicFramePr>
          <p:nvPr>
            <p:extLst>
              <p:ext uri="{D42A27DB-BD31-4B8C-83A1-F6EECF244321}">
                <p14:modId xmlns:p14="http://schemas.microsoft.com/office/powerpoint/2010/main" val="2425533370"/>
              </p:ext>
            </p:extLst>
          </p:nvPr>
        </p:nvGraphicFramePr>
        <p:xfrm>
          <a:off x="8421658"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53" name="Multiplication Sign 52">
            <a:extLst>
              <a:ext uri="{FF2B5EF4-FFF2-40B4-BE49-F238E27FC236}">
                <a16:creationId xmlns:a16="http://schemas.microsoft.com/office/drawing/2014/main" id="{0624D9AB-E98A-4AB6-8EA9-6E3C17160769}"/>
              </a:ext>
            </a:extLst>
          </p:cNvPr>
          <p:cNvSpPr/>
          <p:nvPr/>
        </p:nvSpPr>
        <p:spPr>
          <a:xfrm>
            <a:off x="8421658"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19E98DF-D4D8-44BC-B061-7A1537440720}"/>
              </a:ext>
            </a:extLst>
          </p:cNvPr>
          <p:cNvSpPr/>
          <p:nvPr/>
        </p:nvSpPr>
        <p:spPr>
          <a:xfrm>
            <a:off x="9136277"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20E952AF-AC1F-4C9B-B796-F369CD7368ED}"/>
              </a:ext>
            </a:extLst>
          </p:cNvPr>
          <p:cNvSpPr/>
          <p:nvPr/>
        </p:nvSpPr>
        <p:spPr>
          <a:xfrm>
            <a:off x="8778967"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2C10437F-F508-4C0E-8DCC-6D082BBA990B}"/>
              </a:ext>
            </a:extLst>
          </p:cNvPr>
          <p:cNvSpPr/>
          <p:nvPr/>
        </p:nvSpPr>
        <p:spPr>
          <a:xfrm>
            <a:off x="8453791"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0B12878-26F1-49CE-8044-A59DA2E5EE48}"/>
              </a:ext>
            </a:extLst>
          </p:cNvPr>
          <p:cNvSpPr/>
          <p:nvPr/>
        </p:nvSpPr>
        <p:spPr>
          <a:xfrm>
            <a:off x="8480294"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087225-9B2B-4B99-888D-B114D40541CC}"/>
              </a:ext>
            </a:extLst>
          </p:cNvPr>
          <p:cNvSpPr/>
          <p:nvPr/>
        </p:nvSpPr>
        <p:spPr>
          <a:xfrm>
            <a:off x="9129653"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5C52CDE2-865C-438B-9207-AD9AFF27D392}"/>
              </a:ext>
            </a:extLst>
          </p:cNvPr>
          <p:cNvSpPr/>
          <p:nvPr/>
        </p:nvSpPr>
        <p:spPr>
          <a:xfrm>
            <a:off x="6087250" y="29985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836FA8C1-88BE-4A73-A584-2C8076A7D54B}"/>
              </a:ext>
            </a:extLst>
          </p:cNvPr>
          <p:cNvSpPr/>
          <p:nvPr/>
        </p:nvSpPr>
        <p:spPr>
          <a:xfrm>
            <a:off x="8791722" y="32959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60">
            <a:extLst>
              <a:ext uri="{FF2B5EF4-FFF2-40B4-BE49-F238E27FC236}">
                <a16:creationId xmlns:a16="http://schemas.microsoft.com/office/drawing/2014/main" id="{C164835F-8762-4992-86C0-ECD1F035A831}"/>
              </a:ext>
            </a:extLst>
          </p:cNvPr>
          <p:cNvGraphicFramePr>
            <a:graphicFrameLocks noGrp="1"/>
          </p:cNvGraphicFramePr>
          <p:nvPr>
            <p:extLst>
              <p:ext uri="{D42A27DB-BD31-4B8C-83A1-F6EECF244321}">
                <p14:modId xmlns:p14="http://schemas.microsoft.com/office/powerpoint/2010/main" val="2801436868"/>
              </p:ext>
            </p:extLst>
          </p:nvPr>
        </p:nvGraphicFramePr>
        <p:xfrm>
          <a:off x="4754245"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62" name="Table 61">
            <a:extLst>
              <a:ext uri="{FF2B5EF4-FFF2-40B4-BE49-F238E27FC236}">
                <a16:creationId xmlns:a16="http://schemas.microsoft.com/office/drawing/2014/main" id="{F7FF84A1-5832-48CA-9942-5AE02A3C54F7}"/>
              </a:ext>
            </a:extLst>
          </p:cNvPr>
          <p:cNvGraphicFramePr>
            <a:graphicFrameLocks noGrp="1"/>
          </p:cNvGraphicFramePr>
          <p:nvPr>
            <p:extLst>
              <p:ext uri="{D42A27DB-BD31-4B8C-83A1-F6EECF244321}">
                <p14:modId xmlns:p14="http://schemas.microsoft.com/office/powerpoint/2010/main" val="3156719278"/>
              </p:ext>
            </p:extLst>
          </p:nvPr>
        </p:nvGraphicFramePr>
        <p:xfrm>
          <a:off x="4763684" y="3962398"/>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63" name="Multiplication Sign 62">
            <a:extLst>
              <a:ext uri="{FF2B5EF4-FFF2-40B4-BE49-F238E27FC236}">
                <a16:creationId xmlns:a16="http://schemas.microsoft.com/office/drawing/2014/main" id="{B54B2900-5A36-4DCF-A62D-0A73BB5417CD}"/>
              </a:ext>
            </a:extLst>
          </p:cNvPr>
          <p:cNvSpPr/>
          <p:nvPr/>
        </p:nvSpPr>
        <p:spPr>
          <a:xfrm>
            <a:off x="4763684" y="396239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F171429-3BA9-40F7-987C-C8E66ACCF222}"/>
              </a:ext>
            </a:extLst>
          </p:cNvPr>
          <p:cNvSpPr/>
          <p:nvPr/>
        </p:nvSpPr>
        <p:spPr>
          <a:xfrm>
            <a:off x="5478303" y="401540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ication Sign 64">
            <a:extLst>
              <a:ext uri="{FF2B5EF4-FFF2-40B4-BE49-F238E27FC236}">
                <a16:creationId xmlns:a16="http://schemas.microsoft.com/office/drawing/2014/main" id="{75A39B9F-3C4E-42FA-928C-F7D74F3589A7}"/>
              </a:ext>
            </a:extLst>
          </p:cNvPr>
          <p:cNvSpPr/>
          <p:nvPr/>
        </p:nvSpPr>
        <p:spPr>
          <a:xfrm>
            <a:off x="5120993" y="427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8B68DE55-5EE6-4F77-BB90-015B1F9DC873}"/>
              </a:ext>
            </a:extLst>
          </p:cNvPr>
          <p:cNvSpPr/>
          <p:nvPr/>
        </p:nvSpPr>
        <p:spPr>
          <a:xfrm>
            <a:off x="4795817" y="45975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1BF3BA-6C37-4A6C-966C-1DB1AEED1953}"/>
              </a:ext>
            </a:extLst>
          </p:cNvPr>
          <p:cNvSpPr/>
          <p:nvPr/>
        </p:nvSpPr>
        <p:spPr>
          <a:xfrm>
            <a:off x="4822320" y="432683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64C0B98-E26C-4C0B-BBA7-6FF5C776ABAC}"/>
              </a:ext>
            </a:extLst>
          </p:cNvPr>
          <p:cNvSpPr/>
          <p:nvPr/>
        </p:nvSpPr>
        <p:spPr>
          <a:xfrm>
            <a:off x="5471679" y="461838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ication Sign 68">
            <a:extLst>
              <a:ext uri="{FF2B5EF4-FFF2-40B4-BE49-F238E27FC236}">
                <a16:creationId xmlns:a16="http://schemas.microsoft.com/office/drawing/2014/main" id="{EE856321-EFEF-4985-92B0-B75866A69A4B}"/>
              </a:ext>
            </a:extLst>
          </p:cNvPr>
          <p:cNvSpPr/>
          <p:nvPr/>
        </p:nvSpPr>
        <p:spPr>
          <a:xfrm>
            <a:off x="5445330" y="42926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Table 69">
            <a:extLst>
              <a:ext uri="{FF2B5EF4-FFF2-40B4-BE49-F238E27FC236}">
                <a16:creationId xmlns:a16="http://schemas.microsoft.com/office/drawing/2014/main" id="{46A00A2F-D83B-4088-9AD4-CBA58304D054}"/>
              </a:ext>
            </a:extLst>
          </p:cNvPr>
          <p:cNvGraphicFramePr>
            <a:graphicFrameLocks noGrp="1"/>
          </p:cNvGraphicFramePr>
          <p:nvPr>
            <p:extLst>
              <p:ext uri="{D42A27DB-BD31-4B8C-83A1-F6EECF244321}">
                <p14:modId xmlns:p14="http://schemas.microsoft.com/office/powerpoint/2010/main" val="966457578"/>
              </p:ext>
            </p:extLst>
          </p:nvPr>
        </p:nvGraphicFramePr>
        <p:xfrm>
          <a:off x="6104160"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71" name="Table 70">
            <a:extLst>
              <a:ext uri="{FF2B5EF4-FFF2-40B4-BE49-F238E27FC236}">
                <a16:creationId xmlns:a16="http://schemas.microsoft.com/office/drawing/2014/main" id="{759FA4B4-DC56-4934-B3BB-8DF452A95D4E}"/>
              </a:ext>
            </a:extLst>
          </p:cNvPr>
          <p:cNvGraphicFramePr>
            <a:graphicFrameLocks noGrp="1"/>
          </p:cNvGraphicFramePr>
          <p:nvPr>
            <p:extLst>
              <p:ext uri="{D42A27DB-BD31-4B8C-83A1-F6EECF244321}">
                <p14:modId xmlns:p14="http://schemas.microsoft.com/office/powerpoint/2010/main" val="1659328687"/>
              </p:ext>
            </p:extLst>
          </p:nvPr>
        </p:nvGraphicFramePr>
        <p:xfrm>
          <a:off x="6113599" y="398584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72" name="Multiplication Sign 71">
            <a:extLst>
              <a:ext uri="{FF2B5EF4-FFF2-40B4-BE49-F238E27FC236}">
                <a16:creationId xmlns:a16="http://schemas.microsoft.com/office/drawing/2014/main" id="{940E3892-19A7-4D65-B136-7D3F700FE4CD}"/>
              </a:ext>
            </a:extLst>
          </p:cNvPr>
          <p:cNvSpPr/>
          <p:nvPr/>
        </p:nvSpPr>
        <p:spPr>
          <a:xfrm>
            <a:off x="6113599" y="39858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F2E51C-48EE-437D-8258-93CA6B48887F}"/>
              </a:ext>
            </a:extLst>
          </p:cNvPr>
          <p:cNvSpPr/>
          <p:nvPr/>
        </p:nvSpPr>
        <p:spPr>
          <a:xfrm>
            <a:off x="6828218" y="40388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ication Sign 73">
            <a:extLst>
              <a:ext uri="{FF2B5EF4-FFF2-40B4-BE49-F238E27FC236}">
                <a16:creationId xmlns:a16="http://schemas.microsoft.com/office/drawing/2014/main" id="{B9F71FC4-5F4C-4A81-9C55-20E7C867D5E6}"/>
              </a:ext>
            </a:extLst>
          </p:cNvPr>
          <p:cNvSpPr/>
          <p:nvPr/>
        </p:nvSpPr>
        <p:spPr>
          <a:xfrm>
            <a:off x="6470908" y="430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ication Sign 74">
            <a:extLst>
              <a:ext uri="{FF2B5EF4-FFF2-40B4-BE49-F238E27FC236}">
                <a16:creationId xmlns:a16="http://schemas.microsoft.com/office/drawing/2014/main" id="{E1968C9E-6918-4E51-9ABD-65E22B1FA500}"/>
              </a:ext>
            </a:extLst>
          </p:cNvPr>
          <p:cNvSpPr/>
          <p:nvPr/>
        </p:nvSpPr>
        <p:spPr>
          <a:xfrm>
            <a:off x="6145732" y="46209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99D9FCA-30D0-4ABF-8DC7-DD82669C1CD3}"/>
              </a:ext>
            </a:extLst>
          </p:cNvPr>
          <p:cNvSpPr/>
          <p:nvPr/>
        </p:nvSpPr>
        <p:spPr>
          <a:xfrm>
            <a:off x="6172235" y="43502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9A73416-2A43-43EC-A5FE-CDCEF1A1E46D}"/>
              </a:ext>
            </a:extLst>
          </p:cNvPr>
          <p:cNvSpPr/>
          <p:nvPr/>
        </p:nvSpPr>
        <p:spPr>
          <a:xfrm>
            <a:off x="6821594" y="464183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ication Sign 77">
            <a:extLst>
              <a:ext uri="{FF2B5EF4-FFF2-40B4-BE49-F238E27FC236}">
                <a16:creationId xmlns:a16="http://schemas.microsoft.com/office/drawing/2014/main" id="{A4022221-971E-4AB3-9C1E-3578D901351E}"/>
              </a:ext>
            </a:extLst>
          </p:cNvPr>
          <p:cNvSpPr/>
          <p:nvPr/>
        </p:nvSpPr>
        <p:spPr>
          <a:xfrm>
            <a:off x="6795245" y="43160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Table 78">
            <a:extLst>
              <a:ext uri="{FF2B5EF4-FFF2-40B4-BE49-F238E27FC236}">
                <a16:creationId xmlns:a16="http://schemas.microsoft.com/office/drawing/2014/main" id="{915F0084-055D-434E-950F-0497E951D6F3}"/>
              </a:ext>
            </a:extLst>
          </p:cNvPr>
          <p:cNvGraphicFramePr>
            <a:graphicFrameLocks noGrp="1"/>
          </p:cNvGraphicFramePr>
          <p:nvPr>
            <p:extLst>
              <p:ext uri="{D42A27DB-BD31-4B8C-83A1-F6EECF244321}">
                <p14:modId xmlns:p14="http://schemas.microsoft.com/office/powerpoint/2010/main" val="407613640"/>
              </p:ext>
            </p:extLst>
          </p:nvPr>
        </p:nvGraphicFramePr>
        <p:xfrm>
          <a:off x="7708038" y="395247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0" name="Table 79">
            <a:extLst>
              <a:ext uri="{FF2B5EF4-FFF2-40B4-BE49-F238E27FC236}">
                <a16:creationId xmlns:a16="http://schemas.microsoft.com/office/drawing/2014/main" id="{5D54FA7E-0E13-4B4F-9E1B-3B8D95030F4F}"/>
              </a:ext>
            </a:extLst>
          </p:cNvPr>
          <p:cNvGraphicFramePr>
            <a:graphicFrameLocks noGrp="1"/>
          </p:cNvGraphicFramePr>
          <p:nvPr>
            <p:extLst>
              <p:ext uri="{D42A27DB-BD31-4B8C-83A1-F6EECF244321}">
                <p14:modId xmlns:p14="http://schemas.microsoft.com/office/powerpoint/2010/main" val="2244959142"/>
              </p:ext>
            </p:extLst>
          </p:nvPr>
        </p:nvGraphicFramePr>
        <p:xfrm>
          <a:off x="7707039"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1" name="Multiplication Sign 80">
            <a:extLst>
              <a:ext uri="{FF2B5EF4-FFF2-40B4-BE49-F238E27FC236}">
                <a16:creationId xmlns:a16="http://schemas.microsoft.com/office/drawing/2014/main" id="{BA6B014A-424B-471D-B3B7-4F49E39C11FA}"/>
              </a:ext>
            </a:extLst>
          </p:cNvPr>
          <p:cNvSpPr/>
          <p:nvPr/>
        </p:nvSpPr>
        <p:spPr>
          <a:xfrm>
            <a:off x="7707039" y="395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387E58B-15CD-4039-8C9D-0D9C157D3E76}"/>
              </a:ext>
            </a:extLst>
          </p:cNvPr>
          <p:cNvSpPr/>
          <p:nvPr/>
        </p:nvSpPr>
        <p:spPr>
          <a:xfrm>
            <a:off x="8421658" y="401296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ication Sign 82">
            <a:extLst>
              <a:ext uri="{FF2B5EF4-FFF2-40B4-BE49-F238E27FC236}">
                <a16:creationId xmlns:a16="http://schemas.microsoft.com/office/drawing/2014/main" id="{56A17E3E-91A4-4C83-8FC2-2CEBE8AE2576}"/>
              </a:ext>
            </a:extLst>
          </p:cNvPr>
          <p:cNvSpPr/>
          <p:nvPr/>
        </p:nvSpPr>
        <p:spPr>
          <a:xfrm>
            <a:off x="8064348" y="4277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ication Sign 83">
            <a:extLst>
              <a:ext uri="{FF2B5EF4-FFF2-40B4-BE49-F238E27FC236}">
                <a16:creationId xmlns:a16="http://schemas.microsoft.com/office/drawing/2014/main" id="{6023E199-AD6B-42AB-918B-5E365957194D}"/>
              </a:ext>
            </a:extLst>
          </p:cNvPr>
          <p:cNvSpPr/>
          <p:nvPr/>
        </p:nvSpPr>
        <p:spPr>
          <a:xfrm>
            <a:off x="7739172" y="45950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FF34EA0-9676-4D5F-934A-B29B522CF94D}"/>
              </a:ext>
            </a:extLst>
          </p:cNvPr>
          <p:cNvSpPr/>
          <p:nvPr/>
        </p:nvSpPr>
        <p:spPr>
          <a:xfrm>
            <a:off x="7765675" y="43243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08033D7-9556-483B-ADF1-08D50BC003DD}"/>
              </a:ext>
            </a:extLst>
          </p:cNvPr>
          <p:cNvSpPr/>
          <p:nvPr/>
        </p:nvSpPr>
        <p:spPr>
          <a:xfrm>
            <a:off x="8415034" y="461594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ication Sign 86">
            <a:extLst>
              <a:ext uri="{FF2B5EF4-FFF2-40B4-BE49-F238E27FC236}">
                <a16:creationId xmlns:a16="http://schemas.microsoft.com/office/drawing/2014/main" id="{8C4BE902-98CB-427D-8E1F-F6E644286D0A}"/>
              </a:ext>
            </a:extLst>
          </p:cNvPr>
          <p:cNvSpPr/>
          <p:nvPr/>
        </p:nvSpPr>
        <p:spPr>
          <a:xfrm>
            <a:off x="8077103" y="458760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 name="Table 87">
            <a:extLst>
              <a:ext uri="{FF2B5EF4-FFF2-40B4-BE49-F238E27FC236}">
                <a16:creationId xmlns:a16="http://schemas.microsoft.com/office/drawing/2014/main" id="{BC49D70A-9609-4449-9967-872F508420C8}"/>
              </a:ext>
            </a:extLst>
          </p:cNvPr>
          <p:cNvGraphicFramePr>
            <a:graphicFrameLocks noGrp="1"/>
          </p:cNvGraphicFramePr>
          <p:nvPr>
            <p:extLst>
              <p:ext uri="{D42A27DB-BD31-4B8C-83A1-F6EECF244321}">
                <p14:modId xmlns:p14="http://schemas.microsoft.com/office/powerpoint/2010/main" val="3298181797"/>
              </p:ext>
            </p:extLst>
          </p:nvPr>
        </p:nvGraphicFramePr>
        <p:xfrm>
          <a:off x="9108321" y="39759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9" name="Table 88">
            <a:extLst>
              <a:ext uri="{FF2B5EF4-FFF2-40B4-BE49-F238E27FC236}">
                <a16:creationId xmlns:a16="http://schemas.microsoft.com/office/drawing/2014/main" id="{EB73324B-434C-4644-B4DC-CC5B51FA23FF}"/>
              </a:ext>
            </a:extLst>
          </p:cNvPr>
          <p:cNvGraphicFramePr>
            <a:graphicFrameLocks noGrp="1"/>
          </p:cNvGraphicFramePr>
          <p:nvPr>
            <p:extLst>
              <p:ext uri="{D42A27DB-BD31-4B8C-83A1-F6EECF244321}">
                <p14:modId xmlns:p14="http://schemas.microsoft.com/office/powerpoint/2010/main" val="2438742372"/>
              </p:ext>
            </p:extLst>
          </p:nvPr>
        </p:nvGraphicFramePr>
        <p:xfrm>
          <a:off x="9107322"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90" name="Multiplication Sign 89">
            <a:extLst>
              <a:ext uri="{FF2B5EF4-FFF2-40B4-BE49-F238E27FC236}">
                <a16:creationId xmlns:a16="http://schemas.microsoft.com/office/drawing/2014/main" id="{F06D6641-9848-48F4-B34D-5CA5ECCF56E4}"/>
              </a:ext>
            </a:extLst>
          </p:cNvPr>
          <p:cNvSpPr/>
          <p:nvPr/>
        </p:nvSpPr>
        <p:spPr>
          <a:xfrm>
            <a:off x="9107322" y="398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D457799-4D57-47E9-B699-90FF540921BA}"/>
              </a:ext>
            </a:extLst>
          </p:cNvPr>
          <p:cNvSpPr/>
          <p:nvPr/>
        </p:nvSpPr>
        <p:spPr>
          <a:xfrm>
            <a:off x="9821941" y="403641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ication Sign 91">
            <a:extLst>
              <a:ext uri="{FF2B5EF4-FFF2-40B4-BE49-F238E27FC236}">
                <a16:creationId xmlns:a16="http://schemas.microsoft.com/office/drawing/2014/main" id="{7984D07E-917C-405D-8B05-C7FB81F7EBB7}"/>
              </a:ext>
            </a:extLst>
          </p:cNvPr>
          <p:cNvSpPr/>
          <p:nvPr/>
        </p:nvSpPr>
        <p:spPr>
          <a:xfrm>
            <a:off x="9464631" y="430097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ication Sign 92">
            <a:extLst>
              <a:ext uri="{FF2B5EF4-FFF2-40B4-BE49-F238E27FC236}">
                <a16:creationId xmlns:a16="http://schemas.microsoft.com/office/drawing/2014/main" id="{A50D42D0-70B9-4252-8152-0D4634FB0158}"/>
              </a:ext>
            </a:extLst>
          </p:cNvPr>
          <p:cNvSpPr/>
          <p:nvPr/>
        </p:nvSpPr>
        <p:spPr>
          <a:xfrm>
            <a:off x="9139455" y="461853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60B5C49-1A8F-4356-8C8E-574A6CAD2D50}"/>
              </a:ext>
            </a:extLst>
          </p:cNvPr>
          <p:cNvSpPr/>
          <p:nvPr/>
        </p:nvSpPr>
        <p:spPr>
          <a:xfrm>
            <a:off x="9165958" y="434784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FD38485-8FFD-4531-A8D3-460D30B6B86F}"/>
              </a:ext>
            </a:extLst>
          </p:cNvPr>
          <p:cNvSpPr/>
          <p:nvPr/>
        </p:nvSpPr>
        <p:spPr>
          <a:xfrm>
            <a:off x="9815317" y="463939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CD389E5F-252C-420E-81C3-055C22134026}"/>
              </a:ext>
            </a:extLst>
          </p:cNvPr>
          <p:cNvSpPr/>
          <p:nvPr/>
        </p:nvSpPr>
        <p:spPr>
          <a:xfrm>
            <a:off x="9477386" y="46110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F560E96-6D6B-47DF-846D-FEFF29BB81A9}"/>
              </a:ext>
            </a:extLst>
          </p:cNvPr>
          <p:cNvSpPr/>
          <p:nvPr/>
        </p:nvSpPr>
        <p:spPr>
          <a:xfrm>
            <a:off x="2353284" y="43556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75CA5050-FC63-497B-8A15-A5766C7D71B0}"/>
              </a:ext>
            </a:extLst>
          </p:cNvPr>
          <p:cNvSpPr/>
          <p:nvPr/>
        </p:nvSpPr>
        <p:spPr>
          <a:xfrm>
            <a:off x="3791145" y="462734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11DFBF8-468E-436E-AF00-23C52552EC4F}"/>
              </a:ext>
            </a:extLst>
          </p:cNvPr>
          <p:cNvSpPr/>
          <p:nvPr/>
        </p:nvSpPr>
        <p:spPr>
          <a:xfrm>
            <a:off x="5162743" y="4028660"/>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01" name="Oval 100">
            <a:extLst>
              <a:ext uri="{FF2B5EF4-FFF2-40B4-BE49-F238E27FC236}">
                <a16:creationId xmlns:a16="http://schemas.microsoft.com/office/drawing/2014/main" id="{EB4C3E7F-B53D-4007-8103-140E98F061D3}"/>
              </a:ext>
            </a:extLst>
          </p:cNvPr>
          <p:cNvSpPr/>
          <p:nvPr/>
        </p:nvSpPr>
        <p:spPr>
          <a:xfrm>
            <a:off x="6527719" y="46339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7F60022-8489-437A-A00F-A4EA320FDB96}"/>
              </a:ext>
            </a:extLst>
          </p:cNvPr>
          <p:cNvSpPr/>
          <p:nvPr/>
        </p:nvSpPr>
        <p:spPr>
          <a:xfrm>
            <a:off x="8096979" y="40195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2814527-A6A9-4DFE-BE5C-8585B78A1FBF}"/>
              </a:ext>
            </a:extLst>
          </p:cNvPr>
          <p:cNvSpPr/>
          <p:nvPr/>
        </p:nvSpPr>
        <p:spPr>
          <a:xfrm>
            <a:off x="9833014" y="435089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aphicFrame>
        <p:nvGraphicFramePr>
          <p:cNvPr id="104" name="Table 103">
            <a:extLst>
              <a:ext uri="{FF2B5EF4-FFF2-40B4-BE49-F238E27FC236}">
                <a16:creationId xmlns:a16="http://schemas.microsoft.com/office/drawing/2014/main" id="{8BF6FA8D-1622-4C3F-BF76-379AEA8D8BEC}"/>
              </a:ext>
            </a:extLst>
          </p:cNvPr>
          <p:cNvGraphicFramePr>
            <a:graphicFrameLocks noGrp="1"/>
          </p:cNvGraphicFramePr>
          <p:nvPr>
            <p:extLst>
              <p:ext uri="{D42A27DB-BD31-4B8C-83A1-F6EECF244321}">
                <p14:modId xmlns:p14="http://schemas.microsoft.com/office/powerpoint/2010/main" val="402225002"/>
              </p:ext>
            </p:extLst>
          </p:nvPr>
        </p:nvGraphicFramePr>
        <p:xfrm>
          <a:off x="3374186" y="5303342"/>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05" name="Multiplication Sign 104">
            <a:extLst>
              <a:ext uri="{FF2B5EF4-FFF2-40B4-BE49-F238E27FC236}">
                <a16:creationId xmlns:a16="http://schemas.microsoft.com/office/drawing/2014/main" id="{D824B573-D4A5-4A46-AFFA-40ABCB8E6BF2}"/>
              </a:ext>
            </a:extLst>
          </p:cNvPr>
          <p:cNvSpPr/>
          <p:nvPr/>
        </p:nvSpPr>
        <p:spPr>
          <a:xfrm>
            <a:off x="3420386" y="530554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ication Sign 105">
            <a:extLst>
              <a:ext uri="{FF2B5EF4-FFF2-40B4-BE49-F238E27FC236}">
                <a16:creationId xmlns:a16="http://schemas.microsoft.com/office/drawing/2014/main" id="{5F340E9F-A54E-4AEE-AE7F-983433863833}"/>
              </a:ext>
            </a:extLst>
          </p:cNvPr>
          <p:cNvSpPr/>
          <p:nvPr/>
        </p:nvSpPr>
        <p:spPr>
          <a:xfrm>
            <a:off x="3731495" y="52888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ication Sign 106">
            <a:extLst>
              <a:ext uri="{FF2B5EF4-FFF2-40B4-BE49-F238E27FC236}">
                <a16:creationId xmlns:a16="http://schemas.microsoft.com/office/drawing/2014/main" id="{C25FE62B-EF15-445E-A101-081554AF77E1}"/>
              </a:ext>
            </a:extLst>
          </p:cNvPr>
          <p:cNvSpPr/>
          <p:nvPr/>
        </p:nvSpPr>
        <p:spPr>
          <a:xfrm>
            <a:off x="3737309" y="560040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B9839A40-06A4-4B73-ACBA-D3C018FD321B}"/>
              </a:ext>
            </a:extLst>
          </p:cNvPr>
          <p:cNvSpPr/>
          <p:nvPr/>
        </p:nvSpPr>
        <p:spPr>
          <a:xfrm>
            <a:off x="3405982" y="59002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91F0B4E-3C62-4AA9-BD31-9ABB2F731EAD}"/>
              </a:ext>
            </a:extLst>
          </p:cNvPr>
          <p:cNvSpPr/>
          <p:nvPr/>
        </p:nvSpPr>
        <p:spPr>
          <a:xfrm>
            <a:off x="4108673" y="53398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9976824-1494-4D82-B1C4-A58C03E062F8}"/>
              </a:ext>
            </a:extLst>
          </p:cNvPr>
          <p:cNvSpPr/>
          <p:nvPr/>
        </p:nvSpPr>
        <p:spPr>
          <a:xfrm>
            <a:off x="4115301" y="595611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4F32413-BB92-4BF1-AF1B-17526670928E}"/>
              </a:ext>
            </a:extLst>
          </p:cNvPr>
          <p:cNvSpPr/>
          <p:nvPr/>
        </p:nvSpPr>
        <p:spPr>
          <a:xfrm>
            <a:off x="3485826" y="563144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4914708-2600-43D9-9FCC-81918998D8DF}"/>
              </a:ext>
            </a:extLst>
          </p:cNvPr>
          <p:cNvSpPr/>
          <p:nvPr/>
        </p:nvSpPr>
        <p:spPr>
          <a:xfrm>
            <a:off x="3783503" y="596828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3" name="Table 112">
            <a:extLst>
              <a:ext uri="{FF2B5EF4-FFF2-40B4-BE49-F238E27FC236}">
                <a16:creationId xmlns:a16="http://schemas.microsoft.com/office/drawing/2014/main" id="{F9B3B325-7693-4C55-8886-D348C3D40B2F}"/>
              </a:ext>
            </a:extLst>
          </p:cNvPr>
          <p:cNvGraphicFramePr>
            <a:graphicFrameLocks noGrp="1"/>
          </p:cNvGraphicFramePr>
          <p:nvPr>
            <p:extLst>
              <p:ext uri="{D42A27DB-BD31-4B8C-83A1-F6EECF244321}">
                <p14:modId xmlns:p14="http://schemas.microsoft.com/office/powerpoint/2010/main" val="420550406"/>
              </p:ext>
            </p:extLst>
          </p:nvPr>
        </p:nvGraphicFramePr>
        <p:xfrm>
          <a:off x="4756414" y="5300903"/>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14" name="Table 113">
            <a:extLst>
              <a:ext uri="{FF2B5EF4-FFF2-40B4-BE49-F238E27FC236}">
                <a16:creationId xmlns:a16="http://schemas.microsoft.com/office/drawing/2014/main" id="{FCD40639-CE19-490B-ABCA-4CD937F6EBE3}"/>
              </a:ext>
            </a:extLst>
          </p:cNvPr>
          <p:cNvGraphicFramePr>
            <a:graphicFrameLocks noGrp="1"/>
          </p:cNvGraphicFramePr>
          <p:nvPr>
            <p:extLst>
              <p:ext uri="{D42A27DB-BD31-4B8C-83A1-F6EECF244321}">
                <p14:modId xmlns:p14="http://schemas.microsoft.com/office/powerpoint/2010/main" val="1316619363"/>
              </p:ext>
            </p:extLst>
          </p:nvPr>
        </p:nvGraphicFramePr>
        <p:xfrm>
          <a:off x="4765853" y="5303342"/>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15" name="Multiplication Sign 114">
            <a:extLst>
              <a:ext uri="{FF2B5EF4-FFF2-40B4-BE49-F238E27FC236}">
                <a16:creationId xmlns:a16="http://schemas.microsoft.com/office/drawing/2014/main" id="{554BAC48-7150-4454-806C-73ACC56715D8}"/>
              </a:ext>
            </a:extLst>
          </p:cNvPr>
          <p:cNvSpPr/>
          <p:nvPr/>
        </p:nvSpPr>
        <p:spPr>
          <a:xfrm>
            <a:off x="4765853" y="530334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88B23BD2-B2D7-446B-A841-B8E7CE6E61D6}"/>
              </a:ext>
            </a:extLst>
          </p:cNvPr>
          <p:cNvSpPr/>
          <p:nvPr/>
        </p:nvSpPr>
        <p:spPr>
          <a:xfrm>
            <a:off x="5480472" y="535635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ication Sign 116">
            <a:extLst>
              <a:ext uri="{FF2B5EF4-FFF2-40B4-BE49-F238E27FC236}">
                <a16:creationId xmlns:a16="http://schemas.microsoft.com/office/drawing/2014/main" id="{6FD22B9E-6F51-424C-B0E2-F6464B2EF352}"/>
              </a:ext>
            </a:extLst>
          </p:cNvPr>
          <p:cNvSpPr/>
          <p:nvPr/>
        </p:nvSpPr>
        <p:spPr>
          <a:xfrm>
            <a:off x="5123162" y="562090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ication Sign 117">
            <a:extLst>
              <a:ext uri="{FF2B5EF4-FFF2-40B4-BE49-F238E27FC236}">
                <a16:creationId xmlns:a16="http://schemas.microsoft.com/office/drawing/2014/main" id="{059E8452-D811-4A1A-AF67-ECEBC04A4124}"/>
              </a:ext>
            </a:extLst>
          </p:cNvPr>
          <p:cNvSpPr/>
          <p:nvPr/>
        </p:nvSpPr>
        <p:spPr>
          <a:xfrm>
            <a:off x="4797986" y="5938465"/>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B6BA8746-62E6-40B0-ABEE-69BF4B128026}"/>
              </a:ext>
            </a:extLst>
          </p:cNvPr>
          <p:cNvSpPr/>
          <p:nvPr/>
        </p:nvSpPr>
        <p:spPr>
          <a:xfrm>
            <a:off x="4824489" y="566777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F8532EC-9350-4A10-9FC6-B6B4D57887DA}"/>
              </a:ext>
            </a:extLst>
          </p:cNvPr>
          <p:cNvSpPr/>
          <p:nvPr/>
        </p:nvSpPr>
        <p:spPr>
          <a:xfrm>
            <a:off x="5473848" y="595932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ication Sign 120">
            <a:extLst>
              <a:ext uri="{FF2B5EF4-FFF2-40B4-BE49-F238E27FC236}">
                <a16:creationId xmlns:a16="http://schemas.microsoft.com/office/drawing/2014/main" id="{27783EA4-1B54-40AC-A747-4F59A997B360}"/>
              </a:ext>
            </a:extLst>
          </p:cNvPr>
          <p:cNvSpPr/>
          <p:nvPr/>
        </p:nvSpPr>
        <p:spPr>
          <a:xfrm>
            <a:off x="5447499" y="56335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F959240-12BC-4AA4-91F0-BDD9F4510F83}"/>
              </a:ext>
            </a:extLst>
          </p:cNvPr>
          <p:cNvSpPr/>
          <p:nvPr/>
        </p:nvSpPr>
        <p:spPr>
          <a:xfrm>
            <a:off x="5164912" y="5369604"/>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graphicFrame>
        <p:nvGraphicFramePr>
          <p:cNvPr id="123" name="Table 122">
            <a:extLst>
              <a:ext uri="{FF2B5EF4-FFF2-40B4-BE49-F238E27FC236}">
                <a16:creationId xmlns:a16="http://schemas.microsoft.com/office/drawing/2014/main" id="{ED6A9ADC-DD12-4F3F-BD97-4A63AE534E06}"/>
              </a:ext>
            </a:extLst>
          </p:cNvPr>
          <p:cNvGraphicFramePr>
            <a:graphicFrameLocks noGrp="1"/>
          </p:cNvGraphicFramePr>
          <p:nvPr>
            <p:extLst>
              <p:ext uri="{D42A27DB-BD31-4B8C-83A1-F6EECF244321}">
                <p14:modId xmlns:p14="http://schemas.microsoft.com/office/powerpoint/2010/main" val="2426454909"/>
              </p:ext>
            </p:extLst>
          </p:nvPr>
        </p:nvGraphicFramePr>
        <p:xfrm>
          <a:off x="6085590" y="534423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24" name="Table 123">
            <a:extLst>
              <a:ext uri="{FF2B5EF4-FFF2-40B4-BE49-F238E27FC236}">
                <a16:creationId xmlns:a16="http://schemas.microsoft.com/office/drawing/2014/main" id="{089BA9DB-9A8A-4B2B-BFB3-9DA3AB1CD26B}"/>
              </a:ext>
            </a:extLst>
          </p:cNvPr>
          <p:cNvGraphicFramePr>
            <a:graphicFrameLocks noGrp="1"/>
          </p:cNvGraphicFramePr>
          <p:nvPr>
            <p:extLst>
              <p:ext uri="{D42A27DB-BD31-4B8C-83A1-F6EECF244321}">
                <p14:modId xmlns:p14="http://schemas.microsoft.com/office/powerpoint/2010/main" val="151273625"/>
              </p:ext>
            </p:extLst>
          </p:nvPr>
        </p:nvGraphicFramePr>
        <p:xfrm>
          <a:off x="6095029" y="534667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25" name="Multiplication Sign 124">
            <a:extLst>
              <a:ext uri="{FF2B5EF4-FFF2-40B4-BE49-F238E27FC236}">
                <a16:creationId xmlns:a16="http://schemas.microsoft.com/office/drawing/2014/main" id="{1D98036B-034E-47CC-994A-A9F6280790AA}"/>
              </a:ext>
            </a:extLst>
          </p:cNvPr>
          <p:cNvSpPr/>
          <p:nvPr/>
        </p:nvSpPr>
        <p:spPr>
          <a:xfrm>
            <a:off x="6095029" y="534667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7148D99-20B5-423A-B788-44E1A8F0EE3F}"/>
              </a:ext>
            </a:extLst>
          </p:cNvPr>
          <p:cNvSpPr/>
          <p:nvPr/>
        </p:nvSpPr>
        <p:spPr>
          <a:xfrm>
            <a:off x="6809648" y="539967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ultiplication Sign 126">
            <a:extLst>
              <a:ext uri="{FF2B5EF4-FFF2-40B4-BE49-F238E27FC236}">
                <a16:creationId xmlns:a16="http://schemas.microsoft.com/office/drawing/2014/main" id="{C1E6851B-055A-4259-9CB5-6E5962D31C0D}"/>
              </a:ext>
            </a:extLst>
          </p:cNvPr>
          <p:cNvSpPr/>
          <p:nvPr/>
        </p:nvSpPr>
        <p:spPr>
          <a:xfrm>
            <a:off x="6452338" y="566423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ultiplication Sign 127">
            <a:extLst>
              <a:ext uri="{FF2B5EF4-FFF2-40B4-BE49-F238E27FC236}">
                <a16:creationId xmlns:a16="http://schemas.microsoft.com/office/drawing/2014/main" id="{1452F839-B9D6-43F2-8FC0-1981C8F9FF7B}"/>
              </a:ext>
            </a:extLst>
          </p:cNvPr>
          <p:cNvSpPr/>
          <p:nvPr/>
        </p:nvSpPr>
        <p:spPr>
          <a:xfrm>
            <a:off x="6127162" y="598179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008C381-0FB6-4441-9E27-8BD93B71ED37}"/>
              </a:ext>
            </a:extLst>
          </p:cNvPr>
          <p:cNvSpPr/>
          <p:nvPr/>
        </p:nvSpPr>
        <p:spPr>
          <a:xfrm>
            <a:off x="6153665" y="571110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DF8D463B-C658-4B0D-9F45-DDF371A1A7D9}"/>
              </a:ext>
            </a:extLst>
          </p:cNvPr>
          <p:cNvSpPr/>
          <p:nvPr/>
        </p:nvSpPr>
        <p:spPr>
          <a:xfrm>
            <a:off x="6803024" y="601590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ication Sign 130">
            <a:extLst>
              <a:ext uri="{FF2B5EF4-FFF2-40B4-BE49-F238E27FC236}">
                <a16:creationId xmlns:a16="http://schemas.microsoft.com/office/drawing/2014/main" id="{FE43A3BC-5821-4CF6-9848-9ECAF2BDB5FC}"/>
              </a:ext>
            </a:extLst>
          </p:cNvPr>
          <p:cNvSpPr/>
          <p:nvPr/>
        </p:nvSpPr>
        <p:spPr>
          <a:xfrm>
            <a:off x="6776675" y="567688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1E35188-D8D0-42A2-96EA-6B7D3823D74D}"/>
              </a:ext>
            </a:extLst>
          </p:cNvPr>
          <p:cNvSpPr/>
          <p:nvPr/>
        </p:nvSpPr>
        <p:spPr>
          <a:xfrm>
            <a:off x="6509149" y="602129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 name="Table 132">
            <a:extLst>
              <a:ext uri="{FF2B5EF4-FFF2-40B4-BE49-F238E27FC236}">
                <a16:creationId xmlns:a16="http://schemas.microsoft.com/office/drawing/2014/main" id="{74E23BC8-9FC4-4500-9214-AF9001C84D6C}"/>
              </a:ext>
            </a:extLst>
          </p:cNvPr>
          <p:cNvGraphicFramePr>
            <a:graphicFrameLocks noGrp="1"/>
          </p:cNvGraphicFramePr>
          <p:nvPr>
            <p:extLst>
              <p:ext uri="{D42A27DB-BD31-4B8C-83A1-F6EECF244321}">
                <p14:modId xmlns:p14="http://schemas.microsoft.com/office/powerpoint/2010/main" val="1289058217"/>
              </p:ext>
            </p:extLst>
          </p:nvPr>
        </p:nvGraphicFramePr>
        <p:xfrm>
          <a:off x="7708038" y="528334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34" name="Table 133">
            <a:extLst>
              <a:ext uri="{FF2B5EF4-FFF2-40B4-BE49-F238E27FC236}">
                <a16:creationId xmlns:a16="http://schemas.microsoft.com/office/drawing/2014/main" id="{0BD77FF2-C96A-49F5-A335-976AC9173F5E}"/>
              </a:ext>
            </a:extLst>
          </p:cNvPr>
          <p:cNvGraphicFramePr>
            <a:graphicFrameLocks noGrp="1"/>
          </p:cNvGraphicFramePr>
          <p:nvPr>
            <p:extLst>
              <p:ext uri="{D42A27DB-BD31-4B8C-83A1-F6EECF244321}">
                <p14:modId xmlns:p14="http://schemas.microsoft.com/office/powerpoint/2010/main" val="3762849980"/>
              </p:ext>
            </p:extLst>
          </p:nvPr>
        </p:nvGraphicFramePr>
        <p:xfrm>
          <a:off x="7707039" y="529082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35" name="Multiplication Sign 134">
            <a:extLst>
              <a:ext uri="{FF2B5EF4-FFF2-40B4-BE49-F238E27FC236}">
                <a16:creationId xmlns:a16="http://schemas.microsoft.com/office/drawing/2014/main" id="{E1A1BF98-5015-47DA-BA9B-CFCFE4C46FD5}"/>
              </a:ext>
            </a:extLst>
          </p:cNvPr>
          <p:cNvSpPr/>
          <p:nvPr/>
        </p:nvSpPr>
        <p:spPr>
          <a:xfrm>
            <a:off x="7707039" y="52908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6A98456-71BE-462B-A478-B95DC2CB5901}"/>
              </a:ext>
            </a:extLst>
          </p:cNvPr>
          <p:cNvSpPr/>
          <p:nvPr/>
        </p:nvSpPr>
        <p:spPr>
          <a:xfrm>
            <a:off x="8421658" y="534383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ication Sign 136">
            <a:extLst>
              <a:ext uri="{FF2B5EF4-FFF2-40B4-BE49-F238E27FC236}">
                <a16:creationId xmlns:a16="http://schemas.microsoft.com/office/drawing/2014/main" id="{EB435EE8-3D7E-4ECC-8398-5A80729F3E81}"/>
              </a:ext>
            </a:extLst>
          </p:cNvPr>
          <p:cNvSpPr/>
          <p:nvPr/>
        </p:nvSpPr>
        <p:spPr>
          <a:xfrm>
            <a:off x="8064348" y="56083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ication Sign 137">
            <a:extLst>
              <a:ext uri="{FF2B5EF4-FFF2-40B4-BE49-F238E27FC236}">
                <a16:creationId xmlns:a16="http://schemas.microsoft.com/office/drawing/2014/main" id="{4CEC2461-E2B2-4232-935B-1A4D8D8907AD}"/>
              </a:ext>
            </a:extLst>
          </p:cNvPr>
          <p:cNvSpPr/>
          <p:nvPr/>
        </p:nvSpPr>
        <p:spPr>
          <a:xfrm>
            <a:off x="7739172" y="59259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E090B964-3023-42DD-9E19-AE5CEB6ED5A8}"/>
              </a:ext>
            </a:extLst>
          </p:cNvPr>
          <p:cNvSpPr/>
          <p:nvPr/>
        </p:nvSpPr>
        <p:spPr>
          <a:xfrm>
            <a:off x="7765675" y="565525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FFF4A7A-F360-491F-B799-50F678DDC7C2}"/>
              </a:ext>
            </a:extLst>
          </p:cNvPr>
          <p:cNvSpPr/>
          <p:nvPr/>
        </p:nvSpPr>
        <p:spPr>
          <a:xfrm>
            <a:off x="8415034" y="59468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ication Sign 140">
            <a:extLst>
              <a:ext uri="{FF2B5EF4-FFF2-40B4-BE49-F238E27FC236}">
                <a16:creationId xmlns:a16="http://schemas.microsoft.com/office/drawing/2014/main" id="{CA5D6F0E-0161-4B51-844B-D8026CDC251A}"/>
              </a:ext>
            </a:extLst>
          </p:cNvPr>
          <p:cNvSpPr/>
          <p:nvPr/>
        </p:nvSpPr>
        <p:spPr>
          <a:xfrm>
            <a:off x="8077103" y="59184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F396D7C-0E3C-4467-BE54-B5DB35B1562B}"/>
              </a:ext>
            </a:extLst>
          </p:cNvPr>
          <p:cNvSpPr/>
          <p:nvPr/>
        </p:nvSpPr>
        <p:spPr>
          <a:xfrm>
            <a:off x="8096979" y="53504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ication Sign 142">
            <a:extLst>
              <a:ext uri="{FF2B5EF4-FFF2-40B4-BE49-F238E27FC236}">
                <a16:creationId xmlns:a16="http://schemas.microsoft.com/office/drawing/2014/main" id="{0815CD28-CD02-41D6-BEC3-28AF699A4319}"/>
              </a:ext>
            </a:extLst>
          </p:cNvPr>
          <p:cNvSpPr/>
          <p:nvPr/>
        </p:nvSpPr>
        <p:spPr>
          <a:xfrm>
            <a:off x="8375772" y="56150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144" name="Multiplication Sign 143">
            <a:extLst>
              <a:ext uri="{FF2B5EF4-FFF2-40B4-BE49-F238E27FC236}">
                <a16:creationId xmlns:a16="http://schemas.microsoft.com/office/drawing/2014/main" id="{89D52077-8DFC-4326-A1A8-576BF25969AE}"/>
              </a:ext>
            </a:extLst>
          </p:cNvPr>
          <p:cNvSpPr/>
          <p:nvPr/>
        </p:nvSpPr>
        <p:spPr>
          <a:xfrm>
            <a:off x="6454210" y="53632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ultiplication Sign 144">
            <a:extLst>
              <a:ext uri="{FF2B5EF4-FFF2-40B4-BE49-F238E27FC236}">
                <a16:creationId xmlns:a16="http://schemas.microsoft.com/office/drawing/2014/main" id="{D2BE66A1-EA23-44C5-A879-1F5AC9638D83}"/>
              </a:ext>
            </a:extLst>
          </p:cNvPr>
          <p:cNvSpPr/>
          <p:nvPr/>
        </p:nvSpPr>
        <p:spPr>
          <a:xfrm>
            <a:off x="5135620" y="59396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ultiplication Sign 145">
            <a:extLst>
              <a:ext uri="{FF2B5EF4-FFF2-40B4-BE49-F238E27FC236}">
                <a16:creationId xmlns:a16="http://schemas.microsoft.com/office/drawing/2014/main" id="{DE6BFB79-0E07-4CD1-9EDF-81BE9AC8E307}"/>
              </a:ext>
            </a:extLst>
          </p:cNvPr>
          <p:cNvSpPr/>
          <p:nvPr/>
        </p:nvSpPr>
        <p:spPr>
          <a:xfrm>
            <a:off x="4042317" y="561501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3FD8A1-1936-4F09-BBF0-7EBB2AEB52C3}"/>
              </a:ext>
            </a:extLst>
          </p:cNvPr>
          <p:cNvSpPr/>
          <p:nvPr/>
        </p:nvSpPr>
        <p:spPr>
          <a:xfrm>
            <a:off x="1450789" y="4977859"/>
            <a:ext cx="1389097" cy="400110"/>
          </a:xfrm>
          <a:prstGeom prst="rect">
            <a:avLst/>
          </a:prstGeom>
        </p:spPr>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4" name="Rectangle 13">
            <a:extLst>
              <a:ext uri="{FF2B5EF4-FFF2-40B4-BE49-F238E27FC236}">
                <a16:creationId xmlns:a16="http://schemas.microsoft.com/office/drawing/2014/main" id="{8F493C9F-36D2-4593-8217-42F513127564}"/>
              </a:ext>
            </a:extLst>
          </p:cNvPr>
          <p:cNvSpPr/>
          <p:nvPr/>
        </p:nvSpPr>
        <p:spPr>
          <a:xfrm>
            <a:off x="1148693" y="2092910"/>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
        <p:nvSpPr>
          <p:cNvPr id="150" name="Rectangle 149">
            <a:extLst>
              <a:ext uri="{FF2B5EF4-FFF2-40B4-BE49-F238E27FC236}">
                <a16:creationId xmlns:a16="http://schemas.microsoft.com/office/drawing/2014/main" id="{35BC7BCA-A593-46C6-9A16-875B1D3FFEF5}"/>
              </a:ext>
            </a:extLst>
          </p:cNvPr>
          <p:cNvSpPr/>
          <p:nvPr/>
        </p:nvSpPr>
        <p:spPr>
          <a:xfrm>
            <a:off x="1135869" y="3341906"/>
            <a:ext cx="1106521" cy="400110"/>
          </a:xfrm>
          <a:prstGeom prst="rect">
            <a:avLst/>
          </a:prstGeom>
        </p:spPr>
        <p:txBody>
          <a:bodyPr wrap="none">
            <a:spAutoFit/>
          </a:bodyPr>
          <a:lstStyle/>
          <a:p>
            <a:r>
              <a:rPr lang="en-US" sz="2000" b="1" dirty="0">
                <a:solidFill>
                  <a:srgbClr val="0000FF"/>
                </a:solidFill>
                <a:latin typeface="TimesNewRomanPS-BoldMT"/>
              </a:rPr>
              <a:t>O’s turn</a:t>
            </a:r>
            <a:endParaRPr lang="en-US" sz="2000" dirty="0">
              <a:solidFill>
                <a:srgbClr val="0000FF"/>
              </a:solidFill>
            </a:endParaRPr>
          </a:p>
        </p:txBody>
      </p:sp>
      <p:cxnSp>
        <p:nvCxnSpPr>
          <p:cNvPr id="6147" name="Straight Arrow Connector 6146">
            <a:extLst>
              <a:ext uri="{FF2B5EF4-FFF2-40B4-BE49-F238E27FC236}">
                <a16:creationId xmlns:a16="http://schemas.microsoft.com/office/drawing/2014/main" id="{6EE025E1-28A4-4FAD-AF4A-6291D3215EB7}"/>
              </a:ext>
            </a:extLst>
          </p:cNvPr>
          <p:cNvCxnSpPr>
            <a:cxnSpLocks/>
          </p:cNvCxnSpPr>
          <p:nvPr/>
        </p:nvCxnSpPr>
        <p:spPr>
          <a:xfrm flipH="1">
            <a:off x="3147108" y="2292965"/>
            <a:ext cx="2615805" cy="360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0" name="Straight Arrow Connector 6149">
            <a:extLst>
              <a:ext uri="{FF2B5EF4-FFF2-40B4-BE49-F238E27FC236}">
                <a16:creationId xmlns:a16="http://schemas.microsoft.com/office/drawing/2014/main" id="{DFE326F4-D698-40B1-AB51-1E86ED63371E}"/>
              </a:ext>
            </a:extLst>
          </p:cNvPr>
          <p:cNvCxnSpPr>
            <a:endCxn id="52" idx="0"/>
          </p:cNvCxnSpPr>
          <p:nvPr/>
        </p:nvCxnSpPr>
        <p:spPr>
          <a:xfrm>
            <a:off x="6072027" y="2305023"/>
            <a:ext cx="2856026" cy="3633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2" name="Straight Arrow Connector 6151">
            <a:extLst>
              <a:ext uri="{FF2B5EF4-FFF2-40B4-BE49-F238E27FC236}">
                <a16:creationId xmlns:a16="http://schemas.microsoft.com/office/drawing/2014/main" id="{FF1ED6AF-EAC0-4F96-8904-C7D5F46D110D}"/>
              </a:ext>
            </a:extLst>
          </p:cNvPr>
          <p:cNvCxnSpPr>
            <a:endCxn id="45" idx="0"/>
          </p:cNvCxnSpPr>
          <p:nvPr/>
        </p:nvCxnSpPr>
        <p:spPr>
          <a:xfrm>
            <a:off x="5911999" y="229521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0E602AB3-4C76-4F52-A4E7-A6F8F74A4E73}"/>
              </a:ext>
            </a:extLst>
          </p:cNvPr>
          <p:cNvCxnSpPr>
            <a:cxnSpLocks/>
            <a:endCxn id="29" idx="0"/>
          </p:cNvCxnSpPr>
          <p:nvPr/>
        </p:nvCxnSpPr>
        <p:spPr>
          <a:xfrm flipH="1">
            <a:off x="2161898" y="3633673"/>
            <a:ext cx="720857" cy="339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AE9F1447-F998-4D1F-8A4E-113DCDAB19DE}"/>
              </a:ext>
            </a:extLst>
          </p:cNvPr>
          <p:cNvCxnSpPr>
            <a:cxnSpLocks/>
            <a:endCxn id="62" idx="0"/>
          </p:cNvCxnSpPr>
          <p:nvPr/>
        </p:nvCxnSpPr>
        <p:spPr>
          <a:xfrm flipH="1">
            <a:off x="5272578" y="3559070"/>
            <a:ext cx="426018" cy="403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0D8E737D-4554-486E-A017-7BD0CFE4FAE5}"/>
              </a:ext>
            </a:extLst>
          </p:cNvPr>
          <p:cNvCxnSpPr>
            <a:cxnSpLocks/>
            <a:endCxn id="80" idx="0"/>
          </p:cNvCxnSpPr>
          <p:nvPr/>
        </p:nvCxnSpPr>
        <p:spPr>
          <a:xfrm flipH="1">
            <a:off x="8213434" y="3592092"/>
            <a:ext cx="450320" cy="367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9" name="Straight Arrow Connector 6158">
            <a:extLst>
              <a:ext uri="{FF2B5EF4-FFF2-40B4-BE49-F238E27FC236}">
                <a16:creationId xmlns:a16="http://schemas.microsoft.com/office/drawing/2014/main" id="{20892F2E-9A7A-4869-84E5-851B35E458A7}"/>
              </a:ext>
            </a:extLst>
          </p:cNvPr>
          <p:cNvCxnSpPr>
            <a:endCxn id="37" idx="0"/>
          </p:cNvCxnSpPr>
          <p:nvPr/>
        </p:nvCxnSpPr>
        <p:spPr>
          <a:xfrm>
            <a:off x="3405982" y="363367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D57A501-C538-4DA1-86FA-56884E68E7B7}"/>
              </a:ext>
            </a:extLst>
          </p:cNvPr>
          <p:cNvCxnSpPr/>
          <p:nvPr/>
        </p:nvCxnSpPr>
        <p:spPr>
          <a:xfrm>
            <a:off x="6169280" y="362680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6110FBE-44A8-4019-BF66-A34ADB494E98}"/>
              </a:ext>
            </a:extLst>
          </p:cNvPr>
          <p:cNvCxnSpPr/>
          <p:nvPr/>
        </p:nvCxnSpPr>
        <p:spPr>
          <a:xfrm>
            <a:off x="9164373" y="3607430"/>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B7F8FFE-863D-43D6-BFA4-B3C7E4EB6BDB}"/>
              </a:ext>
            </a:extLst>
          </p:cNvPr>
          <p:cNvCxnSpPr/>
          <p:nvPr/>
        </p:nvCxnSpPr>
        <p:spPr>
          <a:xfrm>
            <a:off x="3904451" y="491020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643AC668-31E6-4A10-8077-FF4C4A796A70}"/>
              </a:ext>
            </a:extLst>
          </p:cNvPr>
          <p:cNvCxnSpPr/>
          <p:nvPr/>
        </p:nvCxnSpPr>
        <p:spPr>
          <a:xfrm>
            <a:off x="5274747"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948BB9-A1D2-46D2-918E-E7575386FE17}"/>
              </a:ext>
            </a:extLst>
          </p:cNvPr>
          <p:cNvCxnSpPr/>
          <p:nvPr/>
        </p:nvCxnSpPr>
        <p:spPr>
          <a:xfrm>
            <a:off x="6619994" y="4966756"/>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0C0B0377-DC9E-48DF-9443-1F731A7D6801}"/>
              </a:ext>
            </a:extLst>
          </p:cNvPr>
          <p:cNvCxnSpPr/>
          <p:nvPr/>
        </p:nvCxnSpPr>
        <p:spPr>
          <a:xfrm>
            <a:off x="8213434"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9113D89A-0681-45D1-B1B5-B8BCB99E0436}"/>
              </a:ext>
            </a:extLst>
          </p:cNvPr>
          <p:cNvSpPr/>
          <p:nvPr/>
        </p:nvSpPr>
        <p:spPr>
          <a:xfrm>
            <a:off x="3558654" y="547680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3" name="Rectangle 162">
            <a:extLst>
              <a:ext uri="{FF2B5EF4-FFF2-40B4-BE49-F238E27FC236}">
                <a16:creationId xmlns:a16="http://schemas.microsoft.com/office/drawing/2014/main" id="{CE3EF641-BA44-43AA-A817-C1856ED4DFDA}"/>
              </a:ext>
            </a:extLst>
          </p:cNvPr>
          <p:cNvSpPr/>
          <p:nvPr/>
        </p:nvSpPr>
        <p:spPr>
          <a:xfrm>
            <a:off x="9012729" y="4838621"/>
            <a:ext cx="1389097" cy="400110"/>
          </a:xfrm>
          <a:prstGeom prst="rect">
            <a:avLst/>
          </a:prstGeom>
        </p:spPr>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65" name="Rectangle 164">
            <a:extLst>
              <a:ext uri="{FF2B5EF4-FFF2-40B4-BE49-F238E27FC236}">
                <a16:creationId xmlns:a16="http://schemas.microsoft.com/office/drawing/2014/main" id="{73AAED77-5772-4BCE-AB12-67B2E28CA22E}"/>
              </a:ext>
            </a:extLst>
          </p:cNvPr>
          <p:cNvSpPr/>
          <p:nvPr/>
        </p:nvSpPr>
        <p:spPr>
          <a:xfrm>
            <a:off x="4970323" y="555053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6" name="Rectangle 165">
            <a:extLst>
              <a:ext uri="{FF2B5EF4-FFF2-40B4-BE49-F238E27FC236}">
                <a16:creationId xmlns:a16="http://schemas.microsoft.com/office/drawing/2014/main" id="{B6D73719-4187-453E-82BB-08219B18F940}"/>
              </a:ext>
            </a:extLst>
          </p:cNvPr>
          <p:cNvSpPr/>
          <p:nvPr/>
        </p:nvSpPr>
        <p:spPr>
          <a:xfrm>
            <a:off x="6289487" y="5582619"/>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7" name="Rectangle 166">
            <a:extLst>
              <a:ext uri="{FF2B5EF4-FFF2-40B4-BE49-F238E27FC236}">
                <a16:creationId xmlns:a16="http://schemas.microsoft.com/office/drawing/2014/main" id="{3A52E714-206B-46EB-8001-D817D06B7D43}"/>
              </a:ext>
            </a:extLst>
          </p:cNvPr>
          <p:cNvSpPr/>
          <p:nvPr/>
        </p:nvSpPr>
        <p:spPr>
          <a:xfrm>
            <a:off x="7887282" y="5549232"/>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59" name="Rectangle 158">
            <a:extLst>
              <a:ext uri="{FF2B5EF4-FFF2-40B4-BE49-F238E27FC236}">
                <a16:creationId xmlns:a16="http://schemas.microsoft.com/office/drawing/2014/main" id="{567C2D28-B8F6-4B10-BD3C-24F677E51C7C}"/>
              </a:ext>
            </a:extLst>
          </p:cNvPr>
          <p:cNvSpPr/>
          <p:nvPr/>
        </p:nvSpPr>
        <p:spPr>
          <a:xfrm>
            <a:off x="1034342" y="5276745"/>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Tree>
    <p:extLst>
      <p:ext uri="{BB962C8B-B14F-4D97-AF65-F5344CB8AC3E}">
        <p14:creationId xmlns:p14="http://schemas.microsoft.com/office/powerpoint/2010/main" val="374067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97BE92-1BEC-44E1-BFD0-D101A0704BBE}"/>
              </a:ext>
            </a:extLst>
          </p:cNvPr>
          <p:cNvSpPr>
            <a:spLocks noGrp="1" noChangeArrowheads="1"/>
          </p:cNvSpPr>
          <p:nvPr>
            <p:ph type="title"/>
          </p:nvPr>
        </p:nvSpPr>
        <p:spPr>
          <a:xfrm>
            <a:off x="1217698" y="309296"/>
            <a:ext cx="5572873" cy="787814"/>
          </a:xfrm>
        </p:spPr>
        <p:txBody>
          <a:bodyPr>
            <a:normAutofit/>
          </a:bodyPr>
          <a:lstStyle/>
          <a:p>
            <a:r>
              <a:rPr lang="en-US" sz="3200" dirty="0">
                <a:latin typeface="+mn-lt"/>
              </a:rPr>
              <a:t>Look-ahead based Tic-Tac-Toe</a:t>
            </a:r>
            <a:endParaRPr lang="en-US" altLang="en-US" sz="3200" dirty="0">
              <a:latin typeface="+mn-lt"/>
            </a:endParaRPr>
          </a:p>
        </p:txBody>
      </p:sp>
      <p:sp>
        <p:nvSpPr>
          <p:cNvPr id="9" name="Rectangle 8">
            <a:extLst>
              <a:ext uri="{FF2B5EF4-FFF2-40B4-BE49-F238E27FC236}">
                <a16:creationId xmlns:a16="http://schemas.microsoft.com/office/drawing/2014/main" id="{5A34C735-7BEE-4991-BF05-E6666F633876}"/>
              </a:ext>
            </a:extLst>
          </p:cNvPr>
          <p:cNvSpPr/>
          <p:nvPr/>
        </p:nvSpPr>
        <p:spPr>
          <a:xfrm>
            <a:off x="7714474" y="3236844"/>
            <a:ext cx="184731" cy="369332"/>
          </a:xfrm>
          <a:prstGeom prst="rect">
            <a:avLst/>
          </a:prstGeom>
        </p:spPr>
        <p:txBody>
          <a:bodyPr wrap="none">
            <a:spAutoFit/>
          </a:bodyPr>
          <a:lstStyle/>
          <a:p>
            <a:endParaRPr lang="en-US" dirty="0">
              <a:solidFill>
                <a:srgbClr val="FF0000"/>
              </a:solidFill>
              <a:latin typeface="TimesNewRomanPSMT"/>
            </a:endParaRPr>
          </a:p>
        </p:txBody>
      </p:sp>
      <p:graphicFrame>
        <p:nvGraphicFramePr>
          <p:cNvPr id="12" name="Table 11">
            <a:extLst>
              <a:ext uri="{FF2B5EF4-FFF2-40B4-BE49-F238E27FC236}">
                <a16:creationId xmlns:a16="http://schemas.microsoft.com/office/drawing/2014/main" id="{740CB685-0AA1-421B-8576-616BB0E83D69}"/>
              </a:ext>
            </a:extLst>
          </p:cNvPr>
          <p:cNvGraphicFramePr>
            <a:graphicFrameLocks noGrp="1"/>
          </p:cNvGraphicFramePr>
          <p:nvPr>
            <p:extLst>
              <p:ext uri="{D42A27DB-BD31-4B8C-83A1-F6EECF244321}">
                <p14:modId xmlns:p14="http://schemas.microsoft.com/office/powerpoint/2010/main" val="163442982"/>
              </p:ext>
            </p:extLst>
          </p:nvPr>
        </p:nvGraphicFramePr>
        <p:xfrm>
          <a:off x="5794322" y="133748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 name="Multiplication Sign 7">
            <a:extLst>
              <a:ext uri="{FF2B5EF4-FFF2-40B4-BE49-F238E27FC236}">
                <a16:creationId xmlns:a16="http://schemas.microsoft.com/office/drawing/2014/main" id="{E7C13688-E4B5-49C9-A9C2-55D1543DC65B}"/>
              </a:ext>
            </a:extLst>
          </p:cNvPr>
          <p:cNvSpPr/>
          <p:nvPr/>
        </p:nvSpPr>
        <p:spPr>
          <a:xfrm>
            <a:off x="5794322" y="13374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5ED0B5-3823-4EBF-B0CA-480C8ABFEED0}"/>
              </a:ext>
            </a:extLst>
          </p:cNvPr>
          <p:cNvSpPr/>
          <p:nvPr/>
        </p:nvSpPr>
        <p:spPr>
          <a:xfrm>
            <a:off x="6508941" y="139049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E9E53201-1232-47AC-8E7A-F55072779205}"/>
              </a:ext>
            </a:extLst>
          </p:cNvPr>
          <p:cNvSpPr/>
          <p:nvPr/>
        </p:nvSpPr>
        <p:spPr>
          <a:xfrm>
            <a:off x="6151631" y="16550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B9D773EA-4CA4-471D-92AF-9C0DC5CD7C15}"/>
              </a:ext>
            </a:extLst>
          </p:cNvPr>
          <p:cNvSpPr/>
          <p:nvPr/>
        </p:nvSpPr>
        <p:spPr>
          <a:xfrm>
            <a:off x="5826455" y="19726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FA024F4-8C60-4CF9-AABF-19CF23B8B47F}"/>
              </a:ext>
            </a:extLst>
          </p:cNvPr>
          <p:cNvSpPr/>
          <p:nvPr/>
        </p:nvSpPr>
        <p:spPr>
          <a:xfrm>
            <a:off x="5852958" y="170192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431334-DC6D-4E76-AD6C-9C1A95316E4A}"/>
              </a:ext>
            </a:extLst>
          </p:cNvPr>
          <p:cNvSpPr/>
          <p:nvPr/>
        </p:nvSpPr>
        <p:spPr>
          <a:xfrm>
            <a:off x="6502317" y="199347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E42D26B6-1B17-46B8-A7FB-67EA26F33959}"/>
              </a:ext>
            </a:extLst>
          </p:cNvPr>
          <p:cNvGraphicFramePr>
            <a:graphicFrameLocks noGrp="1"/>
          </p:cNvGraphicFramePr>
          <p:nvPr>
            <p:extLst>
              <p:ext uri="{D42A27DB-BD31-4B8C-83A1-F6EECF244321}">
                <p14:modId xmlns:p14="http://schemas.microsoft.com/office/powerpoint/2010/main" val="100094997"/>
              </p:ext>
            </p:extLst>
          </p:nvPr>
        </p:nvGraphicFramePr>
        <p:xfrm>
          <a:off x="3071003"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0" name="Table 19">
            <a:extLst>
              <a:ext uri="{FF2B5EF4-FFF2-40B4-BE49-F238E27FC236}">
                <a16:creationId xmlns:a16="http://schemas.microsoft.com/office/drawing/2014/main" id="{BA0A21B9-B326-49D4-8010-2012A3EC3D6C}"/>
              </a:ext>
            </a:extLst>
          </p:cNvPr>
          <p:cNvGraphicFramePr>
            <a:graphicFrameLocks noGrp="1"/>
          </p:cNvGraphicFramePr>
          <p:nvPr>
            <p:extLst>
              <p:ext uri="{D42A27DB-BD31-4B8C-83A1-F6EECF244321}">
                <p14:modId xmlns:p14="http://schemas.microsoft.com/office/powerpoint/2010/main" val="2251161988"/>
              </p:ext>
            </p:extLst>
          </p:nvPr>
        </p:nvGraphicFramePr>
        <p:xfrm>
          <a:off x="5826455"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1" name="Table 20">
            <a:extLst>
              <a:ext uri="{FF2B5EF4-FFF2-40B4-BE49-F238E27FC236}">
                <a16:creationId xmlns:a16="http://schemas.microsoft.com/office/drawing/2014/main" id="{D07A98E1-A235-4559-8A23-FFDA733B3F23}"/>
              </a:ext>
            </a:extLst>
          </p:cNvPr>
          <p:cNvGraphicFramePr>
            <a:graphicFrameLocks noGrp="1"/>
          </p:cNvGraphicFramePr>
          <p:nvPr>
            <p:extLst>
              <p:ext uri="{D42A27DB-BD31-4B8C-83A1-F6EECF244321}">
                <p14:modId xmlns:p14="http://schemas.microsoft.com/office/powerpoint/2010/main" val="3471481660"/>
              </p:ext>
            </p:extLst>
          </p:nvPr>
        </p:nvGraphicFramePr>
        <p:xfrm>
          <a:off x="8852947" y="266086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22" name="Multiplication Sign 21">
            <a:extLst>
              <a:ext uri="{FF2B5EF4-FFF2-40B4-BE49-F238E27FC236}">
                <a16:creationId xmlns:a16="http://schemas.microsoft.com/office/drawing/2014/main" id="{04C11751-B081-4F39-BA4E-DB0C1B8243AD}"/>
              </a:ext>
            </a:extLst>
          </p:cNvPr>
          <p:cNvSpPr/>
          <p:nvPr/>
        </p:nvSpPr>
        <p:spPr>
          <a:xfrm>
            <a:off x="3117203" y="26946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8BD6FAA0-F01F-4AF3-BF03-AB7DF545DAE7}"/>
              </a:ext>
            </a:extLst>
          </p:cNvPr>
          <p:cNvSpPr/>
          <p:nvPr/>
        </p:nvSpPr>
        <p:spPr>
          <a:xfrm>
            <a:off x="3428312" y="267792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4DC9ECC5-B758-46C1-B5B8-D316C8ADEA46}"/>
              </a:ext>
            </a:extLst>
          </p:cNvPr>
          <p:cNvSpPr/>
          <p:nvPr/>
        </p:nvSpPr>
        <p:spPr>
          <a:xfrm>
            <a:off x="3434126" y="298948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892B3752-58E1-47ED-87A1-09E5C8185E9C}"/>
              </a:ext>
            </a:extLst>
          </p:cNvPr>
          <p:cNvSpPr/>
          <p:nvPr/>
        </p:nvSpPr>
        <p:spPr>
          <a:xfrm>
            <a:off x="3102799" y="328936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692562F-6E7F-4545-90D5-F4BBED418D52}"/>
              </a:ext>
            </a:extLst>
          </p:cNvPr>
          <p:cNvSpPr/>
          <p:nvPr/>
        </p:nvSpPr>
        <p:spPr>
          <a:xfrm>
            <a:off x="3805490" y="272896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05DBD35-029B-4524-9C35-FEDB6F8E396B}"/>
              </a:ext>
            </a:extLst>
          </p:cNvPr>
          <p:cNvSpPr/>
          <p:nvPr/>
        </p:nvSpPr>
        <p:spPr>
          <a:xfrm>
            <a:off x="3812118" y="334519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A7D753-A27F-429B-BBB6-953BB4C33327}"/>
              </a:ext>
            </a:extLst>
          </p:cNvPr>
          <p:cNvSpPr/>
          <p:nvPr/>
        </p:nvSpPr>
        <p:spPr>
          <a:xfrm>
            <a:off x="3182643" y="302051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a:extLst>
              <a:ext uri="{FF2B5EF4-FFF2-40B4-BE49-F238E27FC236}">
                <a16:creationId xmlns:a16="http://schemas.microsoft.com/office/drawing/2014/main" id="{3232AFCA-E4A0-4ED1-94ED-72B2021C951E}"/>
              </a:ext>
            </a:extLst>
          </p:cNvPr>
          <p:cNvGraphicFramePr>
            <a:graphicFrameLocks noGrp="1"/>
          </p:cNvGraphicFramePr>
          <p:nvPr>
            <p:extLst>
              <p:ext uri="{D42A27DB-BD31-4B8C-83A1-F6EECF244321}">
                <p14:modId xmlns:p14="http://schemas.microsoft.com/office/powerpoint/2010/main" val="370322209"/>
              </p:ext>
            </p:extLst>
          </p:nvPr>
        </p:nvGraphicFramePr>
        <p:xfrm>
          <a:off x="2085793" y="39728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0" name="Multiplication Sign 29">
            <a:extLst>
              <a:ext uri="{FF2B5EF4-FFF2-40B4-BE49-F238E27FC236}">
                <a16:creationId xmlns:a16="http://schemas.microsoft.com/office/drawing/2014/main" id="{664BE2E6-9010-4D18-AEE1-490B963A9891}"/>
              </a:ext>
            </a:extLst>
          </p:cNvPr>
          <p:cNvSpPr/>
          <p:nvPr/>
        </p:nvSpPr>
        <p:spPr>
          <a:xfrm>
            <a:off x="2101282" y="40132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a:extLst>
              <a:ext uri="{FF2B5EF4-FFF2-40B4-BE49-F238E27FC236}">
                <a16:creationId xmlns:a16="http://schemas.microsoft.com/office/drawing/2014/main" id="{039408C6-941A-4B6D-8FEB-701AE0DA158B}"/>
              </a:ext>
            </a:extLst>
          </p:cNvPr>
          <p:cNvSpPr/>
          <p:nvPr/>
        </p:nvSpPr>
        <p:spPr>
          <a:xfrm>
            <a:off x="2412391" y="3996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7D9B12D4-99B5-4A77-8DAB-A44F1A49FCFD}"/>
              </a:ext>
            </a:extLst>
          </p:cNvPr>
          <p:cNvSpPr/>
          <p:nvPr/>
        </p:nvSpPr>
        <p:spPr>
          <a:xfrm>
            <a:off x="2418205" y="43080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1A62EF94-8547-41B8-81CC-00B09F65DD21}"/>
              </a:ext>
            </a:extLst>
          </p:cNvPr>
          <p:cNvSpPr/>
          <p:nvPr/>
        </p:nvSpPr>
        <p:spPr>
          <a:xfrm>
            <a:off x="2086878" y="46079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049F857-8386-4A48-8367-3CE50BF01A48}"/>
              </a:ext>
            </a:extLst>
          </p:cNvPr>
          <p:cNvSpPr/>
          <p:nvPr/>
        </p:nvSpPr>
        <p:spPr>
          <a:xfrm>
            <a:off x="2789569" y="404755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140C155-855B-462C-A016-EA35D1E9BDB8}"/>
              </a:ext>
            </a:extLst>
          </p:cNvPr>
          <p:cNvSpPr/>
          <p:nvPr/>
        </p:nvSpPr>
        <p:spPr>
          <a:xfrm>
            <a:off x="2796197" y="46637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1C27B08-F1C6-4DCC-8B77-A1BE184DACFC}"/>
              </a:ext>
            </a:extLst>
          </p:cNvPr>
          <p:cNvSpPr/>
          <p:nvPr/>
        </p:nvSpPr>
        <p:spPr>
          <a:xfrm>
            <a:off x="2166722" y="43391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a:extLst>
              <a:ext uri="{FF2B5EF4-FFF2-40B4-BE49-F238E27FC236}">
                <a16:creationId xmlns:a16="http://schemas.microsoft.com/office/drawing/2014/main" id="{B55B0D4B-B64A-483C-88E6-3D7616CB7B7D}"/>
              </a:ext>
            </a:extLst>
          </p:cNvPr>
          <p:cNvGraphicFramePr>
            <a:graphicFrameLocks noGrp="1"/>
          </p:cNvGraphicFramePr>
          <p:nvPr>
            <p:extLst>
              <p:ext uri="{D42A27DB-BD31-4B8C-83A1-F6EECF244321}">
                <p14:modId xmlns:p14="http://schemas.microsoft.com/office/powerpoint/2010/main" val="3975734487"/>
              </p:ext>
            </p:extLst>
          </p:nvPr>
        </p:nvGraphicFramePr>
        <p:xfrm>
          <a:off x="3812118" y="396239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8" name="Multiplication Sign 37">
            <a:extLst>
              <a:ext uri="{FF2B5EF4-FFF2-40B4-BE49-F238E27FC236}">
                <a16:creationId xmlns:a16="http://schemas.microsoft.com/office/drawing/2014/main" id="{6A839D93-1249-456D-BFF5-11935C0DAC69}"/>
              </a:ext>
            </a:extLst>
          </p:cNvPr>
          <p:cNvSpPr/>
          <p:nvPr/>
        </p:nvSpPr>
        <p:spPr>
          <a:xfrm>
            <a:off x="3858318" y="396460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cation Sign 38">
            <a:extLst>
              <a:ext uri="{FF2B5EF4-FFF2-40B4-BE49-F238E27FC236}">
                <a16:creationId xmlns:a16="http://schemas.microsoft.com/office/drawing/2014/main" id="{08B88460-ACD6-42D1-B568-795ABD950B5F}"/>
              </a:ext>
            </a:extLst>
          </p:cNvPr>
          <p:cNvSpPr/>
          <p:nvPr/>
        </p:nvSpPr>
        <p:spPr>
          <a:xfrm>
            <a:off x="4169427" y="39479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ication Sign 39">
            <a:extLst>
              <a:ext uri="{FF2B5EF4-FFF2-40B4-BE49-F238E27FC236}">
                <a16:creationId xmlns:a16="http://schemas.microsoft.com/office/drawing/2014/main" id="{47D147A4-726A-48C6-9B3E-FC766DBBB851}"/>
              </a:ext>
            </a:extLst>
          </p:cNvPr>
          <p:cNvSpPr/>
          <p:nvPr/>
        </p:nvSpPr>
        <p:spPr>
          <a:xfrm>
            <a:off x="4175241" y="42594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ication Sign 40">
            <a:extLst>
              <a:ext uri="{FF2B5EF4-FFF2-40B4-BE49-F238E27FC236}">
                <a16:creationId xmlns:a16="http://schemas.microsoft.com/office/drawing/2014/main" id="{412F7CB8-A23B-4FD2-8218-792C42E5FABC}"/>
              </a:ext>
            </a:extLst>
          </p:cNvPr>
          <p:cNvSpPr/>
          <p:nvPr/>
        </p:nvSpPr>
        <p:spPr>
          <a:xfrm>
            <a:off x="3843914" y="45593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D411CC3-0516-4A1C-9735-C21F7A4CC101}"/>
              </a:ext>
            </a:extLst>
          </p:cNvPr>
          <p:cNvSpPr/>
          <p:nvPr/>
        </p:nvSpPr>
        <p:spPr>
          <a:xfrm>
            <a:off x="4546605" y="399894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B72A72E-010B-4C6E-A79B-BA6EB468679D}"/>
              </a:ext>
            </a:extLst>
          </p:cNvPr>
          <p:cNvSpPr/>
          <p:nvPr/>
        </p:nvSpPr>
        <p:spPr>
          <a:xfrm>
            <a:off x="4553233" y="461517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96F713-ADB8-4B42-AA32-FD8FE4ECF148}"/>
              </a:ext>
            </a:extLst>
          </p:cNvPr>
          <p:cNvSpPr/>
          <p:nvPr/>
        </p:nvSpPr>
        <p:spPr>
          <a:xfrm>
            <a:off x="3923758" y="42904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a:extLst>
              <a:ext uri="{FF2B5EF4-FFF2-40B4-BE49-F238E27FC236}">
                <a16:creationId xmlns:a16="http://schemas.microsoft.com/office/drawing/2014/main" id="{3F7B21DA-EED9-4BF2-99CB-600F7746BFF4}"/>
              </a:ext>
            </a:extLst>
          </p:cNvPr>
          <p:cNvGraphicFramePr>
            <a:graphicFrameLocks noGrp="1"/>
          </p:cNvGraphicFramePr>
          <p:nvPr>
            <p:extLst>
              <p:ext uri="{D42A27DB-BD31-4B8C-83A1-F6EECF244321}">
                <p14:modId xmlns:p14="http://schemas.microsoft.com/office/powerpoint/2010/main" val="4115943266"/>
              </p:ext>
            </p:extLst>
          </p:nvPr>
        </p:nvGraphicFramePr>
        <p:xfrm>
          <a:off x="5835894"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46" name="Multiplication Sign 45">
            <a:extLst>
              <a:ext uri="{FF2B5EF4-FFF2-40B4-BE49-F238E27FC236}">
                <a16:creationId xmlns:a16="http://schemas.microsoft.com/office/drawing/2014/main" id="{9D1BCB32-814C-4092-B359-526EBD10FD63}"/>
              </a:ext>
            </a:extLst>
          </p:cNvPr>
          <p:cNvSpPr/>
          <p:nvPr/>
        </p:nvSpPr>
        <p:spPr>
          <a:xfrm>
            <a:off x="5835894"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56CFD9-5C07-4C1B-AB0E-0B854F580314}"/>
              </a:ext>
            </a:extLst>
          </p:cNvPr>
          <p:cNvSpPr/>
          <p:nvPr/>
        </p:nvSpPr>
        <p:spPr>
          <a:xfrm>
            <a:off x="6550513"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ication Sign 47">
            <a:extLst>
              <a:ext uri="{FF2B5EF4-FFF2-40B4-BE49-F238E27FC236}">
                <a16:creationId xmlns:a16="http://schemas.microsoft.com/office/drawing/2014/main" id="{AA37AA16-85F1-47C0-8DAD-B4C3AF10F56E}"/>
              </a:ext>
            </a:extLst>
          </p:cNvPr>
          <p:cNvSpPr/>
          <p:nvPr/>
        </p:nvSpPr>
        <p:spPr>
          <a:xfrm>
            <a:off x="6193203"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13217A52-D717-42D3-8763-CACDAE957CFE}"/>
              </a:ext>
            </a:extLst>
          </p:cNvPr>
          <p:cNvSpPr/>
          <p:nvPr/>
        </p:nvSpPr>
        <p:spPr>
          <a:xfrm>
            <a:off x="5868027"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0CD9E5B-506F-44E6-B0E2-9A9FC72297F4}"/>
              </a:ext>
            </a:extLst>
          </p:cNvPr>
          <p:cNvSpPr/>
          <p:nvPr/>
        </p:nvSpPr>
        <p:spPr>
          <a:xfrm>
            <a:off x="5894530"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44747F5-CC38-4C52-A196-6EBACC075F92}"/>
              </a:ext>
            </a:extLst>
          </p:cNvPr>
          <p:cNvSpPr/>
          <p:nvPr/>
        </p:nvSpPr>
        <p:spPr>
          <a:xfrm>
            <a:off x="6543889"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Table 51">
            <a:extLst>
              <a:ext uri="{FF2B5EF4-FFF2-40B4-BE49-F238E27FC236}">
                <a16:creationId xmlns:a16="http://schemas.microsoft.com/office/drawing/2014/main" id="{057E6844-2888-49A2-A573-1962DFA6B6A2}"/>
              </a:ext>
            </a:extLst>
          </p:cNvPr>
          <p:cNvGraphicFramePr>
            <a:graphicFrameLocks noGrp="1"/>
          </p:cNvGraphicFramePr>
          <p:nvPr>
            <p:extLst>
              <p:ext uri="{D42A27DB-BD31-4B8C-83A1-F6EECF244321}">
                <p14:modId xmlns:p14="http://schemas.microsoft.com/office/powerpoint/2010/main" val="750837895"/>
              </p:ext>
            </p:extLst>
          </p:nvPr>
        </p:nvGraphicFramePr>
        <p:xfrm>
          <a:off x="8851948"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53" name="Multiplication Sign 52">
            <a:extLst>
              <a:ext uri="{FF2B5EF4-FFF2-40B4-BE49-F238E27FC236}">
                <a16:creationId xmlns:a16="http://schemas.microsoft.com/office/drawing/2014/main" id="{0624D9AB-E98A-4AB6-8EA9-6E3C17160769}"/>
              </a:ext>
            </a:extLst>
          </p:cNvPr>
          <p:cNvSpPr/>
          <p:nvPr/>
        </p:nvSpPr>
        <p:spPr>
          <a:xfrm>
            <a:off x="8851948"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19E98DF-D4D8-44BC-B061-7A1537440720}"/>
              </a:ext>
            </a:extLst>
          </p:cNvPr>
          <p:cNvSpPr/>
          <p:nvPr/>
        </p:nvSpPr>
        <p:spPr>
          <a:xfrm>
            <a:off x="9566567"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20E952AF-AC1F-4C9B-B796-F369CD7368ED}"/>
              </a:ext>
            </a:extLst>
          </p:cNvPr>
          <p:cNvSpPr/>
          <p:nvPr/>
        </p:nvSpPr>
        <p:spPr>
          <a:xfrm>
            <a:off x="9209257"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2C10437F-F508-4C0E-8DCC-6D082BBA990B}"/>
              </a:ext>
            </a:extLst>
          </p:cNvPr>
          <p:cNvSpPr/>
          <p:nvPr/>
        </p:nvSpPr>
        <p:spPr>
          <a:xfrm>
            <a:off x="8884081"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0B12878-26F1-49CE-8044-A59DA2E5EE48}"/>
              </a:ext>
            </a:extLst>
          </p:cNvPr>
          <p:cNvSpPr/>
          <p:nvPr/>
        </p:nvSpPr>
        <p:spPr>
          <a:xfrm>
            <a:off x="8910584"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087225-9B2B-4B99-888D-B114D40541CC}"/>
              </a:ext>
            </a:extLst>
          </p:cNvPr>
          <p:cNvSpPr/>
          <p:nvPr/>
        </p:nvSpPr>
        <p:spPr>
          <a:xfrm>
            <a:off x="9559943"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5C52CDE2-865C-438B-9207-AD9AFF27D392}"/>
              </a:ext>
            </a:extLst>
          </p:cNvPr>
          <p:cNvSpPr/>
          <p:nvPr/>
        </p:nvSpPr>
        <p:spPr>
          <a:xfrm>
            <a:off x="6517540" y="29985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836FA8C1-88BE-4A73-A584-2C8076A7D54B}"/>
              </a:ext>
            </a:extLst>
          </p:cNvPr>
          <p:cNvSpPr/>
          <p:nvPr/>
        </p:nvSpPr>
        <p:spPr>
          <a:xfrm>
            <a:off x="9222012" y="32959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60">
            <a:extLst>
              <a:ext uri="{FF2B5EF4-FFF2-40B4-BE49-F238E27FC236}">
                <a16:creationId xmlns:a16="http://schemas.microsoft.com/office/drawing/2014/main" id="{C164835F-8762-4992-86C0-ECD1F035A831}"/>
              </a:ext>
            </a:extLst>
          </p:cNvPr>
          <p:cNvGraphicFramePr>
            <a:graphicFrameLocks noGrp="1"/>
          </p:cNvGraphicFramePr>
          <p:nvPr>
            <p:extLst>
              <p:ext uri="{D42A27DB-BD31-4B8C-83A1-F6EECF244321}">
                <p14:modId xmlns:p14="http://schemas.microsoft.com/office/powerpoint/2010/main" val="478506730"/>
              </p:ext>
            </p:extLst>
          </p:nvPr>
        </p:nvGraphicFramePr>
        <p:xfrm>
          <a:off x="5184535"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62" name="Table 61">
            <a:extLst>
              <a:ext uri="{FF2B5EF4-FFF2-40B4-BE49-F238E27FC236}">
                <a16:creationId xmlns:a16="http://schemas.microsoft.com/office/drawing/2014/main" id="{F7FF84A1-5832-48CA-9942-5AE02A3C54F7}"/>
              </a:ext>
            </a:extLst>
          </p:cNvPr>
          <p:cNvGraphicFramePr>
            <a:graphicFrameLocks noGrp="1"/>
          </p:cNvGraphicFramePr>
          <p:nvPr>
            <p:extLst>
              <p:ext uri="{D42A27DB-BD31-4B8C-83A1-F6EECF244321}">
                <p14:modId xmlns:p14="http://schemas.microsoft.com/office/powerpoint/2010/main" val="237917658"/>
              </p:ext>
            </p:extLst>
          </p:nvPr>
        </p:nvGraphicFramePr>
        <p:xfrm>
          <a:off x="5193974" y="3962398"/>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63" name="Multiplication Sign 62">
            <a:extLst>
              <a:ext uri="{FF2B5EF4-FFF2-40B4-BE49-F238E27FC236}">
                <a16:creationId xmlns:a16="http://schemas.microsoft.com/office/drawing/2014/main" id="{B54B2900-5A36-4DCF-A62D-0A73BB5417CD}"/>
              </a:ext>
            </a:extLst>
          </p:cNvPr>
          <p:cNvSpPr/>
          <p:nvPr/>
        </p:nvSpPr>
        <p:spPr>
          <a:xfrm>
            <a:off x="5193974" y="396239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F171429-3BA9-40F7-987C-C8E66ACCF222}"/>
              </a:ext>
            </a:extLst>
          </p:cNvPr>
          <p:cNvSpPr/>
          <p:nvPr/>
        </p:nvSpPr>
        <p:spPr>
          <a:xfrm>
            <a:off x="5908593" y="401540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ication Sign 64">
            <a:extLst>
              <a:ext uri="{FF2B5EF4-FFF2-40B4-BE49-F238E27FC236}">
                <a16:creationId xmlns:a16="http://schemas.microsoft.com/office/drawing/2014/main" id="{75A39B9F-3C4E-42FA-928C-F7D74F3589A7}"/>
              </a:ext>
            </a:extLst>
          </p:cNvPr>
          <p:cNvSpPr/>
          <p:nvPr/>
        </p:nvSpPr>
        <p:spPr>
          <a:xfrm>
            <a:off x="5551283" y="427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8B68DE55-5EE6-4F77-BB90-015B1F9DC873}"/>
              </a:ext>
            </a:extLst>
          </p:cNvPr>
          <p:cNvSpPr/>
          <p:nvPr/>
        </p:nvSpPr>
        <p:spPr>
          <a:xfrm>
            <a:off x="5226107" y="45975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1BF3BA-6C37-4A6C-966C-1DB1AEED1953}"/>
              </a:ext>
            </a:extLst>
          </p:cNvPr>
          <p:cNvSpPr/>
          <p:nvPr/>
        </p:nvSpPr>
        <p:spPr>
          <a:xfrm>
            <a:off x="5252610" y="432683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64C0B98-E26C-4C0B-BBA7-6FF5C776ABAC}"/>
              </a:ext>
            </a:extLst>
          </p:cNvPr>
          <p:cNvSpPr/>
          <p:nvPr/>
        </p:nvSpPr>
        <p:spPr>
          <a:xfrm>
            <a:off x="5901969" y="461838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ication Sign 68">
            <a:extLst>
              <a:ext uri="{FF2B5EF4-FFF2-40B4-BE49-F238E27FC236}">
                <a16:creationId xmlns:a16="http://schemas.microsoft.com/office/drawing/2014/main" id="{EE856321-EFEF-4985-92B0-B75866A69A4B}"/>
              </a:ext>
            </a:extLst>
          </p:cNvPr>
          <p:cNvSpPr/>
          <p:nvPr/>
        </p:nvSpPr>
        <p:spPr>
          <a:xfrm>
            <a:off x="5875620" y="42926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Table 69">
            <a:extLst>
              <a:ext uri="{FF2B5EF4-FFF2-40B4-BE49-F238E27FC236}">
                <a16:creationId xmlns:a16="http://schemas.microsoft.com/office/drawing/2014/main" id="{46A00A2F-D83B-4088-9AD4-CBA58304D054}"/>
              </a:ext>
            </a:extLst>
          </p:cNvPr>
          <p:cNvGraphicFramePr>
            <a:graphicFrameLocks noGrp="1"/>
          </p:cNvGraphicFramePr>
          <p:nvPr>
            <p:extLst>
              <p:ext uri="{D42A27DB-BD31-4B8C-83A1-F6EECF244321}">
                <p14:modId xmlns:p14="http://schemas.microsoft.com/office/powerpoint/2010/main" val="3249930718"/>
              </p:ext>
            </p:extLst>
          </p:nvPr>
        </p:nvGraphicFramePr>
        <p:xfrm>
          <a:off x="6534450"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71" name="Table 70">
            <a:extLst>
              <a:ext uri="{FF2B5EF4-FFF2-40B4-BE49-F238E27FC236}">
                <a16:creationId xmlns:a16="http://schemas.microsoft.com/office/drawing/2014/main" id="{759FA4B4-DC56-4934-B3BB-8DF452A95D4E}"/>
              </a:ext>
            </a:extLst>
          </p:cNvPr>
          <p:cNvGraphicFramePr>
            <a:graphicFrameLocks noGrp="1"/>
          </p:cNvGraphicFramePr>
          <p:nvPr>
            <p:extLst>
              <p:ext uri="{D42A27DB-BD31-4B8C-83A1-F6EECF244321}">
                <p14:modId xmlns:p14="http://schemas.microsoft.com/office/powerpoint/2010/main" val="2286165066"/>
              </p:ext>
            </p:extLst>
          </p:nvPr>
        </p:nvGraphicFramePr>
        <p:xfrm>
          <a:off x="6543889" y="398584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72" name="Multiplication Sign 71">
            <a:extLst>
              <a:ext uri="{FF2B5EF4-FFF2-40B4-BE49-F238E27FC236}">
                <a16:creationId xmlns:a16="http://schemas.microsoft.com/office/drawing/2014/main" id="{940E3892-19A7-4D65-B136-7D3F700FE4CD}"/>
              </a:ext>
            </a:extLst>
          </p:cNvPr>
          <p:cNvSpPr/>
          <p:nvPr/>
        </p:nvSpPr>
        <p:spPr>
          <a:xfrm>
            <a:off x="6543889" y="39858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F2E51C-48EE-437D-8258-93CA6B48887F}"/>
              </a:ext>
            </a:extLst>
          </p:cNvPr>
          <p:cNvSpPr/>
          <p:nvPr/>
        </p:nvSpPr>
        <p:spPr>
          <a:xfrm>
            <a:off x="7258508" y="40388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ication Sign 73">
            <a:extLst>
              <a:ext uri="{FF2B5EF4-FFF2-40B4-BE49-F238E27FC236}">
                <a16:creationId xmlns:a16="http://schemas.microsoft.com/office/drawing/2014/main" id="{B9F71FC4-5F4C-4A81-9C55-20E7C867D5E6}"/>
              </a:ext>
            </a:extLst>
          </p:cNvPr>
          <p:cNvSpPr/>
          <p:nvPr/>
        </p:nvSpPr>
        <p:spPr>
          <a:xfrm>
            <a:off x="6901198" y="430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ication Sign 74">
            <a:extLst>
              <a:ext uri="{FF2B5EF4-FFF2-40B4-BE49-F238E27FC236}">
                <a16:creationId xmlns:a16="http://schemas.microsoft.com/office/drawing/2014/main" id="{E1968C9E-6918-4E51-9ABD-65E22B1FA500}"/>
              </a:ext>
            </a:extLst>
          </p:cNvPr>
          <p:cNvSpPr/>
          <p:nvPr/>
        </p:nvSpPr>
        <p:spPr>
          <a:xfrm>
            <a:off x="6576022" y="46209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99D9FCA-30D0-4ABF-8DC7-DD82669C1CD3}"/>
              </a:ext>
            </a:extLst>
          </p:cNvPr>
          <p:cNvSpPr/>
          <p:nvPr/>
        </p:nvSpPr>
        <p:spPr>
          <a:xfrm>
            <a:off x="6602525" y="43502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9A73416-2A43-43EC-A5FE-CDCEF1A1E46D}"/>
              </a:ext>
            </a:extLst>
          </p:cNvPr>
          <p:cNvSpPr/>
          <p:nvPr/>
        </p:nvSpPr>
        <p:spPr>
          <a:xfrm>
            <a:off x="7251884" y="464183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ication Sign 77">
            <a:extLst>
              <a:ext uri="{FF2B5EF4-FFF2-40B4-BE49-F238E27FC236}">
                <a16:creationId xmlns:a16="http://schemas.microsoft.com/office/drawing/2014/main" id="{A4022221-971E-4AB3-9C1E-3578D901351E}"/>
              </a:ext>
            </a:extLst>
          </p:cNvPr>
          <p:cNvSpPr/>
          <p:nvPr/>
        </p:nvSpPr>
        <p:spPr>
          <a:xfrm>
            <a:off x="7225535" y="43160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Table 78">
            <a:extLst>
              <a:ext uri="{FF2B5EF4-FFF2-40B4-BE49-F238E27FC236}">
                <a16:creationId xmlns:a16="http://schemas.microsoft.com/office/drawing/2014/main" id="{915F0084-055D-434E-950F-0497E951D6F3}"/>
              </a:ext>
            </a:extLst>
          </p:cNvPr>
          <p:cNvGraphicFramePr>
            <a:graphicFrameLocks noGrp="1"/>
          </p:cNvGraphicFramePr>
          <p:nvPr>
            <p:extLst>
              <p:ext uri="{D42A27DB-BD31-4B8C-83A1-F6EECF244321}">
                <p14:modId xmlns:p14="http://schemas.microsoft.com/office/powerpoint/2010/main" val="2868987253"/>
              </p:ext>
            </p:extLst>
          </p:nvPr>
        </p:nvGraphicFramePr>
        <p:xfrm>
          <a:off x="8138328" y="395247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0" name="Table 79">
            <a:extLst>
              <a:ext uri="{FF2B5EF4-FFF2-40B4-BE49-F238E27FC236}">
                <a16:creationId xmlns:a16="http://schemas.microsoft.com/office/drawing/2014/main" id="{5D54FA7E-0E13-4B4F-9E1B-3B8D95030F4F}"/>
              </a:ext>
            </a:extLst>
          </p:cNvPr>
          <p:cNvGraphicFramePr>
            <a:graphicFrameLocks noGrp="1"/>
          </p:cNvGraphicFramePr>
          <p:nvPr>
            <p:extLst>
              <p:ext uri="{D42A27DB-BD31-4B8C-83A1-F6EECF244321}">
                <p14:modId xmlns:p14="http://schemas.microsoft.com/office/powerpoint/2010/main" val="711962663"/>
              </p:ext>
            </p:extLst>
          </p:nvPr>
        </p:nvGraphicFramePr>
        <p:xfrm>
          <a:off x="8137329"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1" name="Multiplication Sign 80">
            <a:extLst>
              <a:ext uri="{FF2B5EF4-FFF2-40B4-BE49-F238E27FC236}">
                <a16:creationId xmlns:a16="http://schemas.microsoft.com/office/drawing/2014/main" id="{BA6B014A-424B-471D-B3B7-4F49E39C11FA}"/>
              </a:ext>
            </a:extLst>
          </p:cNvPr>
          <p:cNvSpPr/>
          <p:nvPr/>
        </p:nvSpPr>
        <p:spPr>
          <a:xfrm>
            <a:off x="8137329" y="395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387E58B-15CD-4039-8C9D-0D9C157D3E76}"/>
              </a:ext>
            </a:extLst>
          </p:cNvPr>
          <p:cNvSpPr/>
          <p:nvPr/>
        </p:nvSpPr>
        <p:spPr>
          <a:xfrm>
            <a:off x="8851948" y="401296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ication Sign 82">
            <a:extLst>
              <a:ext uri="{FF2B5EF4-FFF2-40B4-BE49-F238E27FC236}">
                <a16:creationId xmlns:a16="http://schemas.microsoft.com/office/drawing/2014/main" id="{56A17E3E-91A4-4C83-8FC2-2CEBE8AE2576}"/>
              </a:ext>
            </a:extLst>
          </p:cNvPr>
          <p:cNvSpPr/>
          <p:nvPr/>
        </p:nvSpPr>
        <p:spPr>
          <a:xfrm>
            <a:off x="8494638" y="4277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ication Sign 83">
            <a:extLst>
              <a:ext uri="{FF2B5EF4-FFF2-40B4-BE49-F238E27FC236}">
                <a16:creationId xmlns:a16="http://schemas.microsoft.com/office/drawing/2014/main" id="{6023E199-AD6B-42AB-918B-5E365957194D}"/>
              </a:ext>
            </a:extLst>
          </p:cNvPr>
          <p:cNvSpPr/>
          <p:nvPr/>
        </p:nvSpPr>
        <p:spPr>
          <a:xfrm>
            <a:off x="8169462" y="45950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FF34EA0-9676-4D5F-934A-B29B522CF94D}"/>
              </a:ext>
            </a:extLst>
          </p:cNvPr>
          <p:cNvSpPr/>
          <p:nvPr/>
        </p:nvSpPr>
        <p:spPr>
          <a:xfrm>
            <a:off x="8195965" y="43243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08033D7-9556-483B-ADF1-08D50BC003DD}"/>
              </a:ext>
            </a:extLst>
          </p:cNvPr>
          <p:cNvSpPr/>
          <p:nvPr/>
        </p:nvSpPr>
        <p:spPr>
          <a:xfrm>
            <a:off x="8845324" y="461594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ication Sign 86">
            <a:extLst>
              <a:ext uri="{FF2B5EF4-FFF2-40B4-BE49-F238E27FC236}">
                <a16:creationId xmlns:a16="http://schemas.microsoft.com/office/drawing/2014/main" id="{8C4BE902-98CB-427D-8E1F-F6E644286D0A}"/>
              </a:ext>
            </a:extLst>
          </p:cNvPr>
          <p:cNvSpPr/>
          <p:nvPr/>
        </p:nvSpPr>
        <p:spPr>
          <a:xfrm>
            <a:off x="8507393" y="458760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 name="Table 87">
            <a:extLst>
              <a:ext uri="{FF2B5EF4-FFF2-40B4-BE49-F238E27FC236}">
                <a16:creationId xmlns:a16="http://schemas.microsoft.com/office/drawing/2014/main" id="{BC49D70A-9609-4449-9967-872F508420C8}"/>
              </a:ext>
            </a:extLst>
          </p:cNvPr>
          <p:cNvGraphicFramePr>
            <a:graphicFrameLocks noGrp="1"/>
          </p:cNvGraphicFramePr>
          <p:nvPr>
            <p:extLst>
              <p:ext uri="{D42A27DB-BD31-4B8C-83A1-F6EECF244321}">
                <p14:modId xmlns:p14="http://schemas.microsoft.com/office/powerpoint/2010/main" val="1687350650"/>
              </p:ext>
            </p:extLst>
          </p:nvPr>
        </p:nvGraphicFramePr>
        <p:xfrm>
          <a:off x="9538611" y="39759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9" name="Table 88">
            <a:extLst>
              <a:ext uri="{FF2B5EF4-FFF2-40B4-BE49-F238E27FC236}">
                <a16:creationId xmlns:a16="http://schemas.microsoft.com/office/drawing/2014/main" id="{EB73324B-434C-4644-B4DC-CC5B51FA23FF}"/>
              </a:ext>
            </a:extLst>
          </p:cNvPr>
          <p:cNvGraphicFramePr>
            <a:graphicFrameLocks noGrp="1"/>
          </p:cNvGraphicFramePr>
          <p:nvPr>
            <p:extLst>
              <p:ext uri="{D42A27DB-BD31-4B8C-83A1-F6EECF244321}">
                <p14:modId xmlns:p14="http://schemas.microsoft.com/office/powerpoint/2010/main" val="3889056042"/>
              </p:ext>
            </p:extLst>
          </p:nvPr>
        </p:nvGraphicFramePr>
        <p:xfrm>
          <a:off x="9537612"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90" name="Multiplication Sign 89">
            <a:extLst>
              <a:ext uri="{FF2B5EF4-FFF2-40B4-BE49-F238E27FC236}">
                <a16:creationId xmlns:a16="http://schemas.microsoft.com/office/drawing/2014/main" id="{F06D6641-9848-48F4-B34D-5CA5ECCF56E4}"/>
              </a:ext>
            </a:extLst>
          </p:cNvPr>
          <p:cNvSpPr/>
          <p:nvPr/>
        </p:nvSpPr>
        <p:spPr>
          <a:xfrm>
            <a:off x="9537612" y="398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D457799-4D57-47E9-B699-90FF540921BA}"/>
              </a:ext>
            </a:extLst>
          </p:cNvPr>
          <p:cNvSpPr/>
          <p:nvPr/>
        </p:nvSpPr>
        <p:spPr>
          <a:xfrm>
            <a:off x="10252231" y="403641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ication Sign 91">
            <a:extLst>
              <a:ext uri="{FF2B5EF4-FFF2-40B4-BE49-F238E27FC236}">
                <a16:creationId xmlns:a16="http://schemas.microsoft.com/office/drawing/2014/main" id="{7984D07E-917C-405D-8B05-C7FB81F7EBB7}"/>
              </a:ext>
            </a:extLst>
          </p:cNvPr>
          <p:cNvSpPr/>
          <p:nvPr/>
        </p:nvSpPr>
        <p:spPr>
          <a:xfrm>
            <a:off x="9894921" y="430097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ication Sign 92">
            <a:extLst>
              <a:ext uri="{FF2B5EF4-FFF2-40B4-BE49-F238E27FC236}">
                <a16:creationId xmlns:a16="http://schemas.microsoft.com/office/drawing/2014/main" id="{A50D42D0-70B9-4252-8152-0D4634FB0158}"/>
              </a:ext>
            </a:extLst>
          </p:cNvPr>
          <p:cNvSpPr/>
          <p:nvPr/>
        </p:nvSpPr>
        <p:spPr>
          <a:xfrm>
            <a:off x="9569745" y="461853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60B5C49-1A8F-4356-8C8E-574A6CAD2D50}"/>
              </a:ext>
            </a:extLst>
          </p:cNvPr>
          <p:cNvSpPr/>
          <p:nvPr/>
        </p:nvSpPr>
        <p:spPr>
          <a:xfrm>
            <a:off x="9596248" y="434784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FD38485-8FFD-4531-A8D3-460D30B6B86F}"/>
              </a:ext>
            </a:extLst>
          </p:cNvPr>
          <p:cNvSpPr/>
          <p:nvPr/>
        </p:nvSpPr>
        <p:spPr>
          <a:xfrm>
            <a:off x="10245607" y="463939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CD389E5F-252C-420E-81C3-055C22134026}"/>
              </a:ext>
            </a:extLst>
          </p:cNvPr>
          <p:cNvSpPr/>
          <p:nvPr/>
        </p:nvSpPr>
        <p:spPr>
          <a:xfrm>
            <a:off x="9907676" y="46110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F560E96-6D6B-47DF-846D-FEFF29BB81A9}"/>
              </a:ext>
            </a:extLst>
          </p:cNvPr>
          <p:cNvSpPr/>
          <p:nvPr/>
        </p:nvSpPr>
        <p:spPr>
          <a:xfrm>
            <a:off x="2783574" y="43556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75CA5050-FC63-497B-8A15-A5766C7D71B0}"/>
              </a:ext>
            </a:extLst>
          </p:cNvPr>
          <p:cNvSpPr/>
          <p:nvPr/>
        </p:nvSpPr>
        <p:spPr>
          <a:xfrm>
            <a:off x="4221435" y="462734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11DFBF8-468E-436E-AF00-23C52552EC4F}"/>
              </a:ext>
            </a:extLst>
          </p:cNvPr>
          <p:cNvSpPr/>
          <p:nvPr/>
        </p:nvSpPr>
        <p:spPr>
          <a:xfrm>
            <a:off x="5593033" y="4028660"/>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01" name="Oval 100">
            <a:extLst>
              <a:ext uri="{FF2B5EF4-FFF2-40B4-BE49-F238E27FC236}">
                <a16:creationId xmlns:a16="http://schemas.microsoft.com/office/drawing/2014/main" id="{EB4C3E7F-B53D-4007-8103-140E98F061D3}"/>
              </a:ext>
            </a:extLst>
          </p:cNvPr>
          <p:cNvSpPr/>
          <p:nvPr/>
        </p:nvSpPr>
        <p:spPr>
          <a:xfrm>
            <a:off x="6958009" y="46339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7F60022-8489-437A-A00F-A4EA320FDB96}"/>
              </a:ext>
            </a:extLst>
          </p:cNvPr>
          <p:cNvSpPr/>
          <p:nvPr/>
        </p:nvSpPr>
        <p:spPr>
          <a:xfrm>
            <a:off x="8527269" y="40195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2814527-A6A9-4DFE-BE5C-8585B78A1FBF}"/>
              </a:ext>
            </a:extLst>
          </p:cNvPr>
          <p:cNvSpPr/>
          <p:nvPr/>
        </p:nvSpPr>
        <p:spPr>
          <a:xfrm>
            <a:off x="10263304" y="435089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aphicFrame>
        <p:nvGraphicFramePr>
          <p:cNvPr id="104" name="Table 103">
            <a:extLst>
              <a:ext uri="{FF2B5EF4-FFF2-40B4-BE49-F238E27FC236}">
                <a16:creationId xmlns:a16="http://schemas.microsoft.com/office/drawing/2014/main" id="{8BF6FA8D-1622-4C3F-BF76-379AEA8D8BEC}"/>
              </a:ext>
            </a:extLst>
          </p:cNvPr>
          <p:cNvGraphicFramePr>
            <a:graphicFrameLocks noGrp="1"/>
          </p:cNvGraphicFramePr>
          <p:nvPr>
            <p:extLst>
              <p:ext uri="{D42A27DB-BD31-4B8C-83A1-F6EECF244321}">
                <p14:modId xmlns:p14="http://schemas.microsoft.com/office/powerpoint/2010/main" val="2416304521"/>
              </p:ext>
            </p:extLst>
          </p:nvPr>
        </p:nvGraphicFramePr>
        <p:xfrm>
          <a:off x="3804476" y="5303342"/>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05" name="Multiplication Sign 104">
            <a:extLst>
              <a:ext uri="{FF2B5EF4-FFF2-40B4-BE49-F238E27FC236}">
                <a16:creationId xmlns:a16="http://schemas.microsoft.com/office/drawing/2014/main" id="{D824B573-D4A5-4A46-AFFA-40ABCB8E6BF2}"/>
              </a:ext>
            </a:extLst>
          </p:cNvPr>
          <p:cNvSpPr/>
          <p:nvPr/>
        </p:nvSpPr>
        <p:spPr>
          <a:xfrm>
            <a:off x="3850676" y="530554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ication Sign 105">
            <a:extLst>
              <a:ext uri="{FF2B5EF4-FFF2-40B4-BE49-F238E27FC236}">
                <a16:creationId xmlns:a16="http://schemas.microsoft.com/office/drawing/2014/main" id="{5F340E9F-A54E-4AEE-AE7F-983433863833}"/>
              </a:ext>
            </a:extLst>
          </p:cNvPr>
          <p:cNvSpPr/>
          <p:nvPr/>
        </p:nvSpPr>
        <p:spPr>
          <a:xfrm>
            <a:off x="4161785" y="52888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ication Sign 106">
            <a:extLst>
              <a:ext uri="{FF2B5EF4-FFF2-40B4-BE49-F238E27FC236}">
                <a16:creationId xmlns:a16="http://schemas.microsoft.com/office/drawing/2014/main" id="{C25FE62B-EF15-445E-A101-081554AF77E1}"/>
              </a:ext>
            </a:extLst>
          </p:cNvPr>
          <p:cNvSpPr/>
          <p:nvPr/>
        </p:nvSpPr>
        <p:spPr>
          <a:xfrm>
            <a:off x="4167599" y="560040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B9839A40-06A4-4B73-ACBA-D3C018FD321B}"/>
              </a:ext>
            </a:extLst>
          </p:cNvPr>
          <p:cNvSpPr/>
          <p:nvPr/>
        </p:nvSpPr>
        <p:spPr>
          <a:xfrm>
            <a:off x="3836272" y="59002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91F0B4E-3C62-4AA9-BD31-9ABB2F731EAD}"/>
              </a:ext>
            </a:extLst>
          </p:cNvPr>
          <p:cNvSpPr/>
          <p:nvPr/>
        </p:nvSpPr>
        <p:spPr>
          <a:xfrm>
            <a:off x="4538963" y="53398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9976824-1494-4D82-B1C4-A58C03E062F8}"/>
              </a:ext>
            </a:extLst>
          </p:cNvPr>
          <p:cNvSpPr/>
          <p:nvPr/>
        </p:nvSpPr>
        <p:spPr>
          <a:xfrm>
            <a:off x="4545591" y="595611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4F32413-BB92-4BF1-AF1B-17526670928E}"/>
              </a:ext>
            </a:extLst>
          </p:cNvPr>
          <p:cNvSpPr/>
          <p:nvPr/>
        </p:nvSpPr>
        <p:spPr>
          <a:xfrm>
            <a:off x="3916116" y="563144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4914708-2600-43D9-9FCC-81918998D8DF}"/>
              </a:ext>
            </a:extLst>
          </p:cNvPr>
          <p:cNvSpPr/>
          <p:nvPr/>
        </p:nvSpPr>
        <p:spPr>
          <a:xfrm>
            <a:off x="4213793" y="596828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3" name="Table 112">
            <a:extLst>
              <a:ext uri="{FF2B5EF4-FFF2-40B4-BE49-F238E27FC236}">
                <a16:creationId xmlns:a16="http://schemas.microsoft.com/office/drawing/2014/main" id="{F9B3B325-7693-4C55-8886-D348C3D40B2F}"/>
              </a:ext>
            </a:extLst>
          </p:cNvPr>
          <p:cNvGraphicFramePr>
            <a:graphicFrameLocks noGrp="1"/>
          </p:cNvGraphicFramePr>
          <p:nvPr>
            <p:extLst>
              <p:ext uri="{D42A27DB-BD31-4B8C-83A1-F6EECF244321}">
                <p14:modId xmlns:p14="http://schemas.microsoft.com/office/powerpoint/2010/main" val="395428452"/>
              </p:ext>
            </p:extLst>
          </p:nvPr>
        </p:nvGraphicFramePr>
        <p:xfrm>
          <a:off x="5186704" y="5300903"/>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14" name="Table 113">
            <a:extLst>
              <a:ext uri="{FF2B5EF4-FFF2-40B4-BE49-F238E27FC236}">
                <a16:creationId xmlns:a16="http://schemas.microsoft.com/office/drawing/2014/main" id="{FCD40639-CE19-490B-ABCA-4CD937F6EBE3}"/>
              </a:ext>
            </a:extLst>
          </p:cNvPr>
          <p:cNvGraphicFramePr>
            <a:graphicFrameLocks noGrp="1"/>
          </p:cNvGraphicFramePr>
          <p:nvPr>
            <p:extLst>
              <p:ext uri="{D42A27DB-BD31-4B8C-83A1-F6EECF244321}">
                <p14:modId xmlns:p14="http://schemas.microsoft.com/office/powerpoint/2010/main" val="2855129322"/>
              </p:ext>
            </p:extLst>
          </p:nvPr>
        </p:nvGraphicFramePr>
        <p:xfrm>
          <a:off x="5196143" y="5303342"/>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15" name="Multiplication Sign 114">
            <a:extLst>
              <a:ext uri="{FF2B5EF4-FFF2-40B4-BE49-F238E27FC236}">
                <a16:creationId xmlns:a16="http://schemas.microsoft.com/office/drawing/2014/main" id="{554BAC48-7150-4454-806C-73ACC56715D8}"/>
              </a:ext>
            </a:extLst>
          </p:cNvPr>
          <p:cNvSpPr/>
          <p:nvPr/>
        </p:nvSpPr>
        <p:spPr>
          <a:xfrm>
            <a:off x="5196143" y="530334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88B23BD2-B2D7-446B-A841-B8E7CE6E61D6}"/>
              </a:ext>
            </a:extLst>
          </p:cNvPr>
          <p:cNvSpPr/>
          <p:nvPr/>
        </p:nvSpPr>
        <p:spPr>
          <a:xfrm>
            <a:off x="5910762" y="535635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ication Sign 116">
            <a:extLst>
              <a:ext uri="{FF2B5EF4-FFF2-40B4-BE49-F238E27FC236}">
                <a16:creationId xmlns:a16="http://schemas.microsoft.com/office/drawing/2014/main" id="{6FD22B9E-6F51-424C-B0E2-F6464B2EF352}"/>
              </a:ext>
            </a:extLst>
          </p:cNvPr>
          <p:cNvSpPr/>
          <p:nvPr/>
        </p:nvSpPr>
        <p:spPr>
          <a:xfrm>
            <a:off x="5553452" y="562090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ication Sign 117">
            <a:extLst>
              <a:ext uri="{FF2B5EF4-FFF2-40B4-BE49-F238E27FC236}">
                <a16:creationId xmlns:a16="http://schemas.microsoft.com/office/drawing/2014/main" id="{059E8452-D811-4A1A-AF67-ECEBC04A4124}"/>
              </a:ext>
            </a:extLst>
          </p:cNvPr>
          <p:cNvSpPr/>
          <p:nvPr/>
        </p:nvSpPr>
        <p:spPr>
          <a:xfrm>
            <a:off x="5228276" y="5938465"/>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B6BA8746-62E6-40B0-ABEE-69BF4B128026}"/>
              </a:ext>
            </a:extLst>
          </p:cNvPr>
          <p:cNvSpPr/>
          <p:nvPr/>
        </p:nvSpPr>
        <p:spPr>
          <a:xfrm>
            <a:off x="5254779" y="566777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F8532EC-9350-4A10-9FC6-B6B4D57887DA}"/>
              </a:ext>
            </a:extLst>
          </p:cNvPr>
          <p:cNvSpPr/>
          <p:nvPr/>
        </p:nvSpPr>
        <p:spPr>
          <a:xfrm>
            <a:off x="5904138" y="595932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ication Sign 120">
            <a:extLst>
              <a:ext uri="{FF2B5EF4-FFF2-40B4-BE49-F238E27FC236}">
                <a16:creationId xmlns:a16="http://schemas.microsoft.com/office/drawing/2014/main" id="{27783EA4-1B54-40AC-A747-4F59A997B360}"/>
              </a:ext>
            </a:extLst>
          </p:cNvPr>
          <p:cNvSpPr/>
          <p:nvPr/>
        </p:nvSpPr>
        <p:spPr>
          <a:xfrm>
            <a:off x="5877789" y="56335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F959240-12BC-4AA4-91F0-BDD9F4510F83}"/>
              </a:ext>
            </a:extLst>
          </p:cNvPr>
          <p:cNvSpPr/>
          <p:nvPr/>
        </p:nvSpPr>
        <p:spPr>
          <a:xfrm>
            <a:off x="5595202" y="5369604"/>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graphicFrame>
        <p:nvGraphicFramePr>
          <p:cNvPr id="123" name="Table 122">
            <a:extLst>
              <a:ext uri="{FF2B5EF4-FFF2-40B4-BE49-F238E27FC236}">
                <a16:creationId xmlns:a16="http://schemas.microsoft.com/office/drawing/2014/main" id="{ED6A9ADC-DD12-4F3F-BD97-4A63AE534E06}"/>
              </a:ext>
            </a:extLst>
          </p:cNvPr>
          <p:cNvGraphicFramePr>
            <a:graphicFrameLocks noGrp="1"/>
          </p:cNvGraphicFramePr>
          <p:nvPr>
            <p:extLst>
              <p:ext uri="{D42A27DB-BD31-4B8C-83A1-F6EECF244321}">
                <p14:modId xmlns:p14="http://schemas.microsoft.com/office/powerpoint/2010/main" val="1628431386"/>
              </p:ext>
            </p:extLst>
          </p:nvPr>
        </p:nvGraphicFramePr>
        <p:xfrm>
          <a:off x="6515880" y="534423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24" name="Table 123">
            <a:extLst>
              <a:ext uri="{FF2B5EF4-FFF2-40B4-BE49-F238E27FC236}">
                <a16:creationId xmlns:a16="http://schemas.microsoft.com/office/drawing/2014/main" id="{089BA9DB-9A8A-4B2B-BFB3-9DA3AB1CD26B}"/>
              </a:ext>
            </a:extLst>
          </p:cNvPr>
          <p:cNvGraphicFramePr>
            <a:graphicFrameLocks noGrp="1"/>
          </p:cNvGraphicFramePr>
          <p:nvPr>
            <p:extLst>
              <p:ext uri="{D42A27DB-BD31-4B8C-83A1-F6EECF244321}">
                <p14:modId xmlns:p14="http://schemas.microsoft.com/office/powerpoint/2010/main" val="1729199100"/>
              </p:ext>
            </p:extLst>
          </p:nvPr>
        </p:nvGraphicFramePr>
        <p:xfrm>
          <a:off x="6525319" y="534667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25" name="Multiplication Sign 124">
            <a:extLst>
              <a:ext uri="{FF2B5EF4-FFF2-40B4-BE49-F238E27FC236}">
                <a16:creationId xmlns:a16="http://schemas.microsoft.com/office/drawing/2014/main" id="{1D98036B-034E-47CC-994A-A9F6280790AA}"/>
              </a:ext>
            </a:extLst>
          </p:cNvPr>
          <p:cNvSpPr/>
          <p:nvPr/>
        </p:nvSpPr>
        <p:spPr>
          <a:xfrm>
            <a:off x="6525319" y="534667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7148D99-20B5-423A-B788-44E1A8F0EE3F}"/>
              </a:ext>
            </a:extLst>
          </p:cNvPr>
          <p:cNvSpPr/>
          <p:nvPr/>
        </p:nvSpPr>
        <p:spPr>
          <a:xfrm>
            <a:off x="7239938" y="539967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ultiplication Sign 126">
            <a:extLst>
              <a:ext uri="{FF2B5EF4-FFF2-40B4-BE49-F238E27FC236}">
                <a16:creationId xmlns:a16="http://schemas.microsoft.com/office/drawing/2014/main" id="{C1E6851B-055A-4259-9CB5-6E5962D31C0D}"/>
              </a:ext>
            </a:extLst>
          </p:cNvPr>
          <p:cNvSpPr/>
          <p:nvPr/>
        </p:nvSpPr>
        <p:spPr>
          <a:xfrm>
            <a:off x="6882628" y="566423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ultiplication Sign 127">
            <a:extLst>
              <a:ext uri="{FF2B5EF4-FFF2-40B4-BE49-F238E27FC236}">
                <a16:creationId xmlns:a16="http://schemas.microsoft.com/office/drawing/2014/main" id="{1452F839-B9D6-43F2-8FC0-1981C8F9FF7B}"/>
              </a:ext>
            </a:extLst>
          </p:cNvPr>
          <p:cNvSpPr/>
          <p:nvPr/>
        </p:nvSpPr>
        <p:spPr>
          <a:xfrm>
            <a:off x="6557452" y="598179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008C381-0FB6-4441-9E27-8BD93B71ED37}"/>
              </a:ext>
            </a:extLst>
          </p:cNvPr>
          <p:cNvSpPr/>
          <p:nvPr/>
        </p:nvSpPr>
        <p:spPr>
          <a:xfrm>
            <a:off x="6583955" y="571110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DF8D463B-C658-4B0D-9F45-DDF371A1A7D9}"/>
              </a:ext>
            </a:extLst>
          </p:cNvPr>
          <p:cNvSpPr/>
          <p:nvPr/>
        </p:nvSpPr>
        <p:spPr>
          <a:xfrm>
            <a:off x="7233314" y="601590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ication Sign 130">
            <a:extLst>
              <a:ext uri="{FF2B5EF4-FFF2-40B4-BE49-F238E27FC236}">
                <a16:creationId xmlns:a16="http://schemas.microsoft.com/office/drawing/2014/main" id="{FE43A3BC-5821-4CF6-9848-9ECAF2BDB5FC}"/>
              </a:ext>
            </a:extLst>
          </p:cNvPr>
          <p:cNvSpPr/>
          <p:nvPr/>
        </p:nvSpPr>
        <p:spPr>
          <a:xfrm>
            <a:off x="7206965" y="567688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1E35188-D8D0-42A2-96EA-6B7D3823D74D}"/>
              </a:ext>
            </a:extLst>
          </p:cNvPr>
          <p:cNvSpPr/>
          <p:nvPr/>
        </p:nvSpPr>
        <p:spPr>
          <a:xfrm>
            <a:off x="6939439" y="602129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 name="Table 132">
            <a:extLst>
              <a:ext uri="{FF2B5EF4-FFF2-40B4-BE49-F238E27FC236}">
                <a16:creationId xmlns:a16="http://schemas.microsoft.com/office/drawing/2014/main" id="{74E23BC8-9FC4-4500-9214-AF9001C84D6C}"/>
              </a:ext>
            </a:extLst>
          </p:cNvPr>
          <p:cNvGraphicFramePr>
            <a:graphicFrameLocks noGrp="1"/>
          </p:cNvGraphicFramePr>
          <p:nvPr>
            <p:extLst>
              <p:ext uri="{D42A27DB-BD31-4B8C-83A1-F6EECF244321}">
                <p14:modId xmlns:p14="http://schemas.microsoft.com/office/powerpoint/2010/main" val="178350532"/>
              </p:ext>
            </p:extLst>
          </p:nvPr>
        </p:nvGraphicFramePr>
        <p:xfrm>
          <a:off x="8138328" y="528334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34" name="Table 133">
            <a:extLst>
              <a:ext uri="{FF2B5EF4-FFF2-40B4-BE49-F238E27FC236}">
                <a16:creationId xmlns:a16="http://schemas.microsoft.com/office/drawing/2014/main" id="{0BD77FF2-C96A-49F5-A335-976AC9173F5E}"/>
              </a:ext>
            </a:extLst>
          </p:cNvPr>
          <p:cNvGraphicFramePr>
            <a:graphicFrameLocks noGrp="1"/>
          </p:cNvGraphicFramePr>
          <p:nvPr>
            <p:extLst>
              <p:ext uri="{D42A27DB-BD31-4B8C-83A1-F6EECF244321}">
                <p14:modId xmlns:p14="http://schemas.microsoft.com/office/powerpoint/2010/main" val="600943244"/>
              </p:ext>
            </p:extLst>
          </p:nvPr>
        </p:nvGraphicFramePr>
        <p:xfrm>
          <a:off x="8137329" y="529082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35" name="Multiplication Sign 134">
            <a:extLst>
              <a:ext uri="{FF2B5EF4-FFF2-40B4-BE49-F238E27FC236}">
                <a16:creationId xmlns:a16="http://schemas.microsoft.com/office/drawing/2014/main" id="{E1A1BF98-5015-47DA-BA9B-CFCFE4C46FD5}"/>
              </a:ext>
            </a:extLst>
          </p:cNvPr>
          <p:cNvSpPr/>
          <p:nvPr/>
        </p:nvSpPr>
        <p:spPr>
          <a:xfrm>
            <a:off x="8137329" y="52908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6A98456-71BE-462B-A478-B95DC2CB5901}"/>
              </a:ext>
            </a:extLst>
          </p:cNvPr>
          <p:cNvSpPr/>
          <p:nvPr/>
        </p:nvSpPr>
        <p:spPr>
          <a:xfrm>
            <a:off x="8851948" y="534383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ication Sign 136">
            <a:extLst>
              <a:ext uri="{FF2B5EF4-FFF2-40B4-BE49-F238E27FC236}">
                <a16:creationId xmlns:a16="http://schemas.microsoft.com/office/drawing/2014/main" id="{EB435EE8-3D7E-4ECC-8398-5A80729F3E81}"/>
              </a:ext>
            </a:extLst>
          </p:cNvPr>
          <p:cNvSpPr/>
          <p:nvPr/>
        </p:nvSpPr>
        <p:spPr>
          <a:xfrm>
            <a:off x="8494638" y="56083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ication Sign 137">
            <a:extLst>
              <a:ext uri="{FF2B5EF4-FFF2-40B4-BE49-F238E27FC236}">
                <a16:creationId xmlns:a16="http://schemas.microsoft.com/office/drawing/2014/main" id="{4CEC2461-E2B2-4232-935B-1A4D8D8907AD}"/>
              </a:ext>
            </a:extLst>
          </p:cNvPr>
          <p:cNvSpPr/>
          <p:nvPr/>
        </p:nvSpPr>
        <p:spPr>
          <a:xfrm>
            <a:off x="8169462" y="59259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E090B964-3023-42DD-9E19-AE5CEB6ED5A8}"/>
              </a:ext>
            </a:extLst>
          </p:cNvPr>
          <p:cNvSpPr/>
          <p:nvPr/>
        </p:nvSpPr>
        <p:spPr>
          <a:xfrm>
            <a:off x="8195965" y="565525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FFF4A7A-F360-491F-B799-50F678DDC7C2}"/>
              </a:ext>
            </a:extLst>
          </p:cNvPr>
          <p:cNvSpPr/>
          <p:nvPr/>
        </p:nvSpPr>
        <p:spPr>
          <a:xfrm>
            <a:off x="8845324" y="59468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ication Sign 140">
            <a:extLst>
              <a:ext uri="{FF2B5EF4-FFF2-40B4-BE49-F238E27FC236}">
                <a16:creationId xmlns:a16="http://schemas.microsoft.com/office/drawing/2014/main" id="{CA5D6F0E-0161-4B51-844B-D8026CDC251A}"/>
              </a:ext>
            </a:extLst>
          </p:cNvPr>
          <p:cNvSpPr/>
          <p:nvPr/>
        </p:nvSpPr>
        <p:spPr>
          <a:xfrm>
            <a:off x="8507393" y="59184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F396D7C-0E3C-4467-BE54-B5DB35B1562B}"/>
              </a:ext>
            </a:extLst>
          </p:cNvPr>
          <p:cNvSpPr/>
          <p:nvPr/>
        </p:nvSpPr>
        <p:spPr>
          <a:xfrm>
            <a:off x="8527269" y="53504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ication Sign 142">
            <a:extLst>
              <a:ext uri="{FF2B5EF4-FFF2-40B4-BE49-F238E27FC236}">
                <a16:creationId xmlns:a16="http://schemas.microsoft.com/office/drawing/2014/main" id="{0815CD28-CD02-41D6-BEC3-28AF699A4319}"/>
              </a:ext>
            </a:extLst>
          </p:cNvPr>
          <p:cNvSpPr/>
          <p:nvPr/>
        </p:nvSpPr>
        <p:spPr>
          <a:xfrm>
            <a:off x="8806062" y="56150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144" name="Multiplication Sign 143">
            <a:extLst>
              <a:ext uri="{FF2B5EF4-FFF2-40B4-BE49-F238E27FC236}">
                <a16:creationId xmlns:a16="http://schemas.microsoft.com/office/drawing/2014/main" id="{89D52077-8DFC-4326-A1A8-576BF25969AE}"/>
              </a:ext>
            </a:extLst>
          </p:cNvPr>
          <p:cNvSpPr/>
          <p:nvPr/>
        </p:nvSpPr>
        <p:spPr>
          <a:xfrm>
            <a:off x="6884500" y="53632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ultiplication Sign 144">
            <a:extLst>
              <a:ext uri="{FF2B5EF4-FFF2-40B4-BE49-F238E27FC236}">
                <a16:creationId xmlns:a16="http://schemas.microsoft.com/office/drawing/2014/main" id="{D2BE66A1-EA23-44C5-A879-1F5AC9638D83}"/>
              </a:ext>
            </a:extLst>
          </p:cNvPr>
          <p:cNvSpPr/>
          <p:nvPr/>
        </p:nvSpPr>
        <p:spPr>
          <a:xfrm>
            <a:off x="5565910" y="59396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ultiplication Sign 145">
            <a:extLst>
              <a:ext uri="{FF2B5EF4-FFF2-40B4-BE49-F238E27FC236}">
                <a16:creationId xmlns:a16="http://schemas.microsoft.com/office/drawing/2014/main" id="{DE6BFB79-0E07-4CD1-9EDF-81BE9AC8E307}"/>
              </a:ext>
            </a:extLst>
          </p:cNvPr>
          <p:cNvSpPr/>
          <p:nvPr/>
        </p:nvSpPr>
        <p:spPr>
          <a:xfrm>
            <a:off x="4472607" y="561501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3FD8A1-1936-4F09-BBF0-7EBB2AEB52C3}"/>
              </a:ext>
            </a:extLst>
          </p:cNvPr>
          <p:cNvSpPr/>
          <p:nvPr/>
        </p:nvSpPr>
        <p:spPr>
          <a:xfrm>
            <a:off x="1960880" y="4194972"/>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4" name="Rectangle 13">
            <a:extLst>
              <a:ext uri="{FF2B5EF4-FFF2-40B4-BE49-F238E27FC236}">
                <a16:creationId xmlns:a16="http://schemas.microsoft.com/office/drawing/2014/main" id="{8F493C9F-36D2-4593-8217-42F513127564}"/>
              </a:ext>
            </a:extLst>
          </p:cNvPr>
          <p:cNvSpPr/>
          <p:nvPr/>
        </p:nvSpPr>
        <p:spPr>
          <a:xfrm>
            <a:off x="1578983" y="2092910"/>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
        <p:nvSpPr>
          <p:cNvPr id="150" name="Rectangle 149">
            <a:extLst>
              <a:ext uri="{FF2B5EF4-FFF2-40B4-BE49-F238E27FC236}">
                <a16:creationId xmlns:a16="http://schemas.microsoft.com/office/drawing/2014/main" id="{35BC7BCA-A593-46C6-9A16-875B1D3FFEF5}"/>
              </a:ext>
            </a:extLst>
          </p:cNvPr>
          <p:cNvSpPr/>
          <p:nvPr/>
        </p:nvSpPr>
        <p:spPr>
          <a:xfrm>
            <a:off x="1566159" y="3341906"/>
            <a:ext cx="1106521" cy="400110"/>
          </a:xfrm>
          <a:prstGeom prst="rect">
            <a:avLst/>
          </a:prstGeom>
        </p:spPr>
        <p:txBody>
          <a:bodyPr wrap="none">
            <a:spAutoFit/>
          </a:bodyPr>
          <a:lstStyle/>
          <a:p>
            <a:r>
              <a:rPr lang="en-US" sz="2000" b="1" dirty="0">
                <a:solidFill>
                  <a:srgbClr val="0000FF"/>
                </a:solidFill>
                <a:latin typeface="TimesNewRomanPS-BoldMT"/>
              </a:rPr>
              <a:t>O’s turn</a:t>
            </a:r>
            <a:endParaRPr lang="en-US" sz="2000" dirty="0">
              <a:solidFill>
                <a:srgbClr val="0000FF"/>
              </a:solidFill>
            </a:endParaRPr>
          </a:p>
        </p:txBody>
      </p:sp>
      <p:cxnSp>
        <p:nvCxnSpPr>
          <p:cNvPr id="6147" name="Straight Arrow Connector 6146">
            <a:extLst>
              <a:ext uri="{FF2B5EF4-FFF2-40B4-BE49-F238E27FC236}">
                <a16:creationId xmlns:a16="http://schemas.microsoft.com/office/drawing/2014/main" id="{6EE025E1-28A4-4FAD-AF4A-6291D3215EB7}"/>
              </a:ext>
            </a:extLst>
          </p:cNvPr>
          <p:cNvCxnSpPr>
            <a:cxnSpLocks/>
          </p:cNvCxnSpPr>
          <p:nvPr/>
        </p:nvCxnSpPr>
        <p:spPr>
          <a:xfrm flipH="1">
            <a:off x="3577398" y="2292965"/>
            <a:ext cx="2615805" cy="360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0" name="Straight Arrow Connector 6149">
            <a:extLst>
              <a:ext uri="{FF2B5EF4-FFF2-40B4-BE49-F238E27FC236}">
                <a16:creationId xmlns:a16="http://schemas.microsoft.com/office/drawing/2014/main" id="{DFE326F4-D698-40B1-AB51-1E86ED63371E}"/>
              </a:ext>
            </a:extLst>
          </p:cNvPr>
          <p:cNvCxnSpPr>
            <a:endCxn id="52" idx="0"/>
          </p:cNvCxnSpPr>
          <p:nvPr/>
        </p:nvCxnSpPr>
        <p:spPr>
          <a:xfrm>
            <a:off x="6502317" y="2305023"/>
            <a:ext cx="2856026" cy="3633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2" name="Straight Arrow Connector 6151">
            <a:extLst>
              <a:ext uri="{FF2B5EF4-FFF2-40B4-BE49-F238E27FC236}">
                <a16:creationId xmlns:a16="http://schemas.microsoft.com/office/drawing/2014/main" id="{FF1ED6AF-EAC0-4F96-8904-C7D5F46D110D}"/>
              </a:ext>
            </a:extLst>
          </p:cNvPr>
          <p:cNvCxnSpPr>
            <a:endCxn id="45" idx="0"/>
          </p:cNvCxnSpPr>
          <p:nvPr/>
        </p:nvCxnSpPr>
        <p:spPr>
          <a:xfrm>
            <a:off x="6342289" y="229521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0E602AB3-4C76-4F52-A4E7-A6F8F74A4E73}"/>
              </a:ext>
            </a:extLst>
          </p:cNvPr>
          <p:cNvCxnSpPr>
            <a:cxnSpLocks/>
            <a:endCxn id="29" idx="0"/>
          </p:cNvCxnSpPr>
          <p:nvPr/>
        </p:nvCxnSpPr>
        <p:spPr>
          <a:xfrm flipH="1">
            <a:off x="2592188" y="3633673"/>
            <a:ext cx="720857" cy="339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AE9F1447-F998-4D1F-8A4E-113DCDAB19DE}"/>
              </a:ext>
            </a:extLst>
          </p:cNvPr>
          <p:cNvCxnSpPr>
            <a:cxnSpLocks/>
            <a:endCxn id="62" idx="0"/>
          </p:cNvCxnSpPr>
          <p:nvPr/>
        </p:nvCxnSpPr>
        <p:spPr>
          <a:xfrm flipH="1">
            <a:off x="5702868" y="3559070"/>
            <a:ext cx="426018" cy="403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0D8E737D-4554-486E-A017-7BD0CFE4FAE5}"/>
              </a:ext>
            </a:extLst>
          </p:cNvPr>
          <p:cNvCxnSpPr>
            <a:cxnSpLocks/>
            <a:endCxn id="80" idx="0"/>
          </p:cNvCxnSpPr>
          <p:nvPr/>
        </p:nvCxnSpPr>
        <p:spPr>
          <a:xfrm flipH="1">
            <a:off x="8643724" y="3592092"/>
            <a:ext cx="450320" cy="367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9" name="Straight Arrow Connector 6158">
            <a:extLst>
              <a:ext uri="{FF2B5EF4-FFF2-40B4-BE49-F238E27FC236}">
                <a16:creationId xmlns:a16="http://schemas.microsoft.com/office/drawing/2014/main" id="{20892F2E-9A7A-4869-84E5-851B35E458A7}"/>
              </a:ext>
            </a:extLst>
          </p:cNvPr>
          <p:cNvCxnSpPr>
            <a:endCxn id="37" idx="0"/>
          </p:cNvCxnSpPr>
          <p:nvPr/>
        </p:nvCxnSpPr>
        <p:spPr>
          <a:xfrm>
            <a:off x="3836272" y="363367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D57A501-C538-4DA1-86FA-56884E68E7B7}"/>
              </a:ext>
            </a:extLst>
          </p:cNvPr>
          <p:cNvCxnSpPr/>
          <p:nvPr/>
        </p:nvCxnSpPr>
        <p:spPr>
          <a:xfrm>
            <a:off x="6599570" y="362680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6110FBE-44A8-4019-BF66-A34ADB494E98}"/>
              </a:ext>
            </a:extLst>
          </p:cNvPr>
          <p:cNvCxnSpPr/>
          <p:nvPr/>
        </p:nvCxnSpPr>
        <p:spPr>
          <a:xfrm>
            <a:off x="9594663" y="3607430"/>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B7F8FFE-863D-43D6-BFA4-B3C7E4EB6BDB}"/>
              </a:ext>
            </a:extLst>
          </p:cNvPr>
          <p:cNvCxnSpPr/>
          <p:nvPr/>
        </p:nvCxnSpPr>
        <p:spPr>
          <a:xfrm>
            <a:off x="4334741" y="491020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643AC668-31E6-4A10-8077-FF4C4A796A70}"/>
              </a:ext>
            </a:extLst>
          </p:cNvPr>
          <p:cNvCxnSpPr/>
          <p:nvPr/>
        </p:nvCxnSpPr>
        <p:spPr>
          <a:xfrm>
            <a:off x="5705037"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948BB9-A1D2-46D2-918E-E7575386FE17}"/>
              </a:ext>
            </a:extLst>
          </p:cNvPr>
          <p:cNvCxnSpPr/>
          <p:nvPr/>
        </p:nvCxnSpPr>
        <p:spPr>
          <a:xfrm>
            <a:off x="7050284" y="4966756"/>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0C0B0377-DC9E-48DF-9443-1F731A7D6801}"/>
              </a:ext>
            </a:extLst>
          </p:cNvPr>
          <p:cNvCxnSpPr/>
          <p:nvPr/>
        </p:nvCxnSpPr>
        <p:spPr>
          <a:xfrm>
            <a:off x="8643724"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9113D89A-0681-45D1-B1B5-B8BCB99E0436}"/>
              </a:ext>
            </a:extLst>
          </p:cNvPr>
          <p:cNvSpPr/>
          <p:nvPr/>
        </p:nvSpPr>
        <p:spPr>
          <a:xfrm>
            <a:off x="3988944" y="547680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5" name="Rectangle 164">
            <a:extLst>
              <a:ext uri="{FF2B5EF4-FFF2-40B4-BE49-F238E27FC236}">
                <a16:creationId xmlns:a16="http://schemas.microsoft.com/office/drawing/2014/main" id="{73AAED77-5772-4BCE-AB12-67B2E28CA22E}"/>
              </a:ext>
            </a:extLst>
          </p:cNvPr>
          <p:cNvSpPr/>
          <p:nvPr/>
        </p:nvSpPr>
        <p:spPr>
          <a:xfrm>
            <a:off x="5400613" y="555053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6" name="Rectangle 165">
            <a:extLst>
              <a:ext uri="{FF2B5EF4-FFF2-40B4-BE49-F238E27FC236}">
                <a16:creationId xmlns:a16="http://schemas.microsoft.com/office/drawing/2014/main" id="{B6D73719-4187-453E-82BB-08219B18F940}"/>
              </a:ext>
            </a:extLst>
          </p:cNvPr>
          <p:cNvSpPr/>
          <p:nvPr/>
        </p:nvSpPr>
        <p:spPr>
          <a:xfrm>
            <a:off x="6719777" y="5582619"/>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7" name="Rectangle 166">
            <a:extLst>
              <a:ext uri="{FF2B5EF4-FFF2-40B4-BE49-F238E27FC236}">
                <a16:creationId xmlns:a16="http://schemas.microsoft.com/office/drawing/2014/main" id="{3A52E714-206B-46EB-8001-D817D06B7D43}"/>
              </a:ext>
            </a:extLst>
          </p:cNvPr>
          <p:cNvSpPr/>
          <p:nvPr/>
        </p:nvSpPr>
        <p:spPr>
          <a:xfrm>
            <a:off x="8317572" y="5549232"/>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59" name="Rectangle 158">
            <a:extLst>
              <a:ext uri="{FF2B5EF4-FFF2-40B4-BE49-F238E27FC236}">
                <a16:creationId xmlns:a16="http://schemas.microsoft.com/office/drawing/2014/main" id="{D11F3D00-BD19-488D-A0FB-574E8A5FFA76}"/>
              </a:ext>
            </a:extLst>
          </p:cNvPr>
          <p:cNvSpPr/>
          <p:nvPr/>
        </p:nvSpPr>
        <p:spPr>
          <a:xfrm>
            <a:off x="9391664" y="4217103"/>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60" name="Rectangle 159">
            <a:extLst>
              <a:ext uri="{FF2B5EF4-FFF2-40B4-BE49-F238E27FC236}">
                <a16:creationId xmlns:a16="http://schemas.microsoft.com/office/drawing/2014/main" id="{7649E84A-1C70-4987-B687-7FF8AEA450C0}"/>
              </a:ext>
            </a:extLst>
          </p:cNvPr>
          <p:cNvSpPr/>
          <p:nvPr/>
        </p:nvSpPr>
        <p:spPr>
          <a:xfrm>
            <a:off x="1663251" y="5156296"/>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Tree>
    <p:extLst>
      <p:ext uri="{BB962C8B-B14F-4D97-AF65-F5344CB8AC3E}">
        <p14:creationId xmlns:p14="http://schemas.microsoft.com/office/powerpoint/2010/main" val="723053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97BE92-1BEC-44E1-BFD0-D101A0704BBE}"/>
              </a:ext>
            </a:extLst>
          </p:cNvPr>
          <p:cNvSpPr>
            <a:spLocks noGrp="1" noChangeArrowheads="1"/>
          </p:cNvSpPr>
          <p:nvPr>
            <p:ph type="title"/>
          </p:nvPr>
        </p:nvSpPr>
        <p:spPr>
          <a:xfrm>
            <a:off x="1029473" y="273758"/>
            <a:ext cx="5570097" cy="787814"/>
          </a:xfrm>
        </p:spPr>
        <p:txBody>
          <a:bodyPr>
            <a:normAutofit/>
          </a:bodyPr>
          <a:lstStyle/>
          <a:p>
            <a:r>
              <a:rPr lang="en-US" sz="3200" dirty="0">
                <a:latin typeface="+mn-lt"/>
              </a:rPr>
              <a:t>Look-ahead based Tic-Tac-Toe</a:t>
            </a:r>
            <a:endParaRPr lang="en-US" altLang="en-US" sz="3200" dirty="0">
              <a:latin typeface="+mn-lt"/>
            </a:endParaRPr>
          </a:p>
        </p:txBody>
      </p:sp>
      <p:sp>
        <p:nvSpPr>
          <p:cNvPr id="9" name="Rectangle 8">
            <a:extLst>
              <a:ext uri="{FF2B5EF4-FFF2-40B4-BE49-F238E27FC236}">
                <a16:creationId xmlns:a16="http://schemas.microsoft.com/office/drawing/2014/main" id="{5A34C735-7BEE-4991-BF05-E6666F633876}"/>
              </a:ext>
            </a:extLst>
          </p:cNvPr>
          <p:cNvSpPr/>
          <p:nvPr/>
        </p:nvSpPr>
        <p:spPr>
          <a:xfrm>
            <a:off x="7714474" y="3236844"/>
            <a:ext cx="184731" cy="369332"/>
          </a:xfrm>
          <a:prstGeom prst="rect">
            <a:avLst/>
          </a:prstGeom>
        </p:spPr>
        <p:txBody>
          <a:bodyPr wrap="none">
            <a:spAutoFit/>
          </a:bodyPr>
          <a:lstStyle/>
          <a:p>
            <a:endParaRPr lang="en-US" dirty="0">
              <a:solidFill>
                <a:srgbClr val="FF0000"/>
              </a:solidFill>
              <a:latin typeface="TimesNewRomanPSMT"/>
            </a:endParaRPr>
          </a:p>
        </p:txBody>
      </p:sp>
      <p:graphicFrame>
        <p:nvGraphicFramePr>
          <p:cNvPr id="12" name="Table 11">
            <a:extLst>
              <a:ext uri="{FF2B5EF4-FFF2-40B4-BE49-F238E27FC236}">
                <a16:creationId xmlns:a16="http://schemas.microsoft.com/office/drawing/2014/main" id="{740CB685-0AA1-421B-8576-616BB0E83D69}"/>
              </a:ext>
            </a:extLst>
          </p:cNvPr>
          <p:cNvGraphicFramePr>
            <a:graphicFrameLocks noGrp="1"/>
          </p:cNvGraphicFramePr>
          <p:nvPr>
            <p:extLst>
              <p:ext uri="{D42A27DB-BD31-4B8C-83A1-F6EECF244321}">
                <p14:modId xmlns:p14="http://schemas.microsoft.com/office/powerpoint/2010/main" val="3590445495"/>
              </p:ext>
            </p:extLst>
          </p:nvPr>
        </p:nvGraphicFramePr>
        <p:xfrm>
          <a:off x="5794322" y="133748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 name="Multiplication Sign 7">
            <a:extLst>
              <a:ext uri="{FF2B5EF4-FFF2-40B4-BE49-F238E27FC236}">
                <a16:creationId xmlns:a16="http://schemas.microsoft.com/office/drawing/2014/main" id="{E7C13688-E4B5-49C9-A9C2-55D1543DC65B}"/>
              </a:ext>
            </a:extLst>
          </p:cNvPr>
          <p:cNvSpPr/>
          <p:nvPr/>
        </p:nvSpPr>
        <p:spPr>
          <a:xfrm>
            <a:off x="5794322" y="13374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5ED0B5-3823-4EBF-B0CA-480C8ABFEED0}"/>
              </a:ext>
            </a:extLst>
          </p:cNvPr>
          <p:cNvSpPr/>
          <p:nvPr/>
        </p:nvSpPr>
        <p:spPr>
          <a:xfrm>
            <a:off x="6508941" y="139049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E9E53201-1232-47AC-8E7A-F55072779205}"/>
              </a:ext>
            </a:extLst>
          </p:cNvPr>
          <p:cNvSpPr/>
          <p:nvPr/>
        </p:nvSpPr>
        <p:spPr>
          <a:xfrm>
            <a:off x="6151631" y="16550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B9D773EA-4CA4-471D-92AF-9C0DC5CD7C15}"/>
              </a:ext>
            </a:extLst>
          </p:cNvPr>
          <p:cNvSpPr/>
          <p:nvPr/>
        </p:nvSpPr>
        <p:spPr>
          <a:xfrm>
            <a:off x="5826455" y="19726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FA024F4-8C60-4CF9-AABF-19CF23B8B47F}"/>
              </a:ext>
            </a:extLst>
          </p:cNvPr>
          <p:cNvSpPr/>
          <p:nvPr/>
        </p:nvSpPr>
        <p:spPr>
          <a:xfrm>
            <a:off x="5852958" y="170192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431334-DC6D-4E76-AD6C-9C1A95316E4A}"/>
              </a:ext>
            </a:extLst>
          </p:cNvPr>
          <p:cNvSpPr/>
          <p:nvPr/>
        </p:nvSpPr>
        <p:spPr>
          <a:xfrm>
            <a:off x="6502317" y="199347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E42D26B6-1B17-46B8-A7FB-67EA26F33959}"/>
              </a:ext>
            </a:extLst>
          </p:cNvPr>
          <p:cNvGraphicFramePr>
            <a:graphicFrameLocks noGrp="1"/>
          </p:cNvGraphicFramePr>
          <p:nvPr>
            <p:extLst>
              <p:ext uri="{D42A27DB-BD31-4B8C-83A1-F6EECF244321}">
                <p14:modId xmlns:p14="http://schemas.microsoft.com/office/powerpoint/2010/main" val="1965216065"/>
              </p:ext>
            </p:extLst>
          </p:nvPr>
        </p:nvGraphicFramePr>
        <p:xfrm>
          <a:off x="3071003"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0" name="Table 19">
            <a:extLst>
              <a:ext uri="{FF2B5EF4-FFF2-40B4-BE49-F238E27FC236}">
                <a16:creationId xmlns:a16="http://schemas.microsoft.com/office/drawing/2014/main" id="{BA0A21B9-B326-49D4-8010-2012A3EC3D6C}"/>
              </a:ext>
            </a:extLst>
          </p:cNvPr>
          <p:cNvGraphicFramePr>
            <a:graphicFrameLocks noGrp="1"/>
          </p:cNvGraphicFramePr>
          <p:nvPr>
            <p:extLst>
              <p:ext uri="{D42A27DB-BD31-4B8C-83A1-F6EECF244321}">
                <p14:modId xmlns:p14="http://schemas.microsoft.com/office/powerpoint/2010/main" val="3701704461"/>
              </p:ext>
            </p:extLst>
          </p:nvPr>
        </p:nvGraphicFramePr>
        <p:xfrm>
          <a:off x="5826455"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1" name="Table 20">
            <a:extLst>
              <a:ext uri="{FF2B5EF4-FFF2-40B4-BE49-F238E27FC236}">
                <a16:creationId xmlns:a16="http://schemas.microsoft.com/office/drawing/2014/main" id="{D07A98E1-A235-4559-8A23-FFDA733B3F23}"/>
              </a:ext>
            </a:extLst>
          </p:cNvPr>
          <p:cNvGraphicFramePr>
            <a:graphicFrameLocks noGrp="1"/>
          </p:cNvGraphicFramePr>
          <p:nvPr>
            <p:extLst>
              <p:ext uri="{D42A27DB-BD31-4B8C-83A1-F6EECF244321}">
                <p14:modId xmlns:p14="http://schemas.microsoft.com/office/powerpoint/2010/main" val="1202491756"/>
              </p:ext>
            </p:extLst>
          </p:nvPr>
        </p:nvGraphicFramePr>
        <p:xfrm>
          <a:off x="8852947" y="266086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22" name="Multiplication Sign 21">
            <a:extLst>
              <a:ext uri="{FF2B5EF4-FFF2-40B4-BE49-F238E27FC236}">
                <a16:creationId xmlns:a16="http://schemas.microsoft.com/office/drawing/2014/main" id="{04C11751-B081-4F39-BA4E-DB0C1B8243AD}"/>
              </a:ext>
            </a:extLst>
          </p:cNvPr>
          <p:cNvSpPr/>
          <p:nvPr/>
        </p:nvSpPr>
        <p:spPr>
          <a:xfrm>
            <a:off x="3117203" y="26946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8BD6FAA0-F01F-4AF3-BF03-AB7DF545DAE7}"/>
              </a:ext>
            </a:extLst>
          </p:cNvPr>
          <p:cNvSpPr/>
          <p:nvPr/>
        </p:nvSpPr>
        <p:spPr>
          <a:xfrm>
            <a:off x="3428312" y="267792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4DC9ECC5-B758-46C1-B5B8-D316C8ADEA46}"/>
              </a:ext>
            </a:extLst>
          </p:cNvPr>
          <p:cNvSpPr/>
          <p:nvPr/>
        </p:nvSpPr>
        <p:spPr>
          <a:xfrm>
            <a:off x="3434126" y="298948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892B3752-58E1-47ED-87A1-09E5C8185E9C}"/>
              </a:ext>
            </a:extLst>
          </p:cNvPr>
          <p:cNvSpPr/>
          <p:nvPr/>
        </p:nvSpPr>
        <p:spPr>
          <a:xfrm>
            <a:off x="3102799" y="328936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692562F-6E7F-4545-90D5-F4BBED418D52}"/>
              </a:ext>
            </a:extLst>
          </p:cNvPr>
          <p:cNvSpPr/>
          <p:nvPr/>
        </p:nvSpPr>
        <p:spPr>
          <a:xfrm>
            <a:off x="3805490" y="272896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05DBD35-029B-4524-9C35-FEDB6F8E396B}"/>
              </a:ext>
            </a:extLst>
          </p:cNvPr>
          <p:cNvSpPr/>
          <p:nvPr/>
        </p:nvSpPr>
        <p:spPr>
          <a:xfrm>
            <a:off x="3812118" y="334519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A7D753-A27F-429B-BBB6-953BB4C33327}"/>
              </a:ext>
            </a:extLst>
          </p:cNvPr>
          <p:cNvSpPr/>
          <p:nvPr/>
        </p:nvSpPr>
        <p:spPr>
          <a:xfrm>
            <a:off x="3182643" y="302051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a:extLst>
              <a:ext uri="{FF2B5EF4-FFF2-40B4-BE49-F238E27FC236}">
                <a16:creationId xmlns:a16="http://schemas.microsoft.com/office/drawing/2014/main" id="{3232AFCA-E4A0-4ED1-94ED-72B2021C951E}"/>
              </a:ext>
            </a:extLst>
          </p:cNvPr>
          <p:cNvGraphicFramePr>
            <a:graphicFrameLocks noGrp="1"/>
          </p:cNvGraphicFramePr>
          <p:nvPr>
            <p:extLst>
              <p:ext uri="{D42A27DB-BD31-4B8C-83A1-F6EECF244321}">
                <p14:modId xmlns:p14="http://schemas.microsoft.com/office/powerpoint/2010/main" val="3316994928"/>
              </p:ext>
            </p:extLst>
          </p:nvPr>
        </p:nvGraphicFramePr>
        <p:xfrm>
          <a:off x="2085793" y="39728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0" name="Multiplication Sign 29">
            <a:extLst>
              <a:ext uri="{FF2B5EF4-FFF2-40B4-BE49-F238E27FC236}">
                <a16:creationId xmlns:a16="http://schemas.microsoft.com/office/drawing/2014/main" id="{664BE2E6-9010-4D18-AEE1-490B963A9891}"/>
              </a:ext>
            </a:extLst>
          </p:cNvPr>
          <p:cNvSpPr/>
          <p:nvPr/>
        </p:nvSpPr>
        <p:spPr>
          <a:xfrm>
            <a:off x="2101282" y="40132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a:extLst>
              <a:ext uri="{FF2B5EF4-FFF2-40B4-BE49-F238E27FC236}">
                <a16:creationId xmlns:a16="http://schemas.microsoft.com/office/drawing/2014/main" id="{039408C6-941A-4B6D-8FEB-701AE0DA158B}"/>
              </a:ext>
            </a:extLst>
          </p:cNvPr>
          <p:cNvSpPr/>
          <p:nvPr/>
        </p:nvSpPr>
        <p:spPr>
          <a:xfrm>
            <a:off x="2412391" y="3996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7D9B12D4-99B5-4A77-8DAB-A44F1A49FCFD}"/>
              </a:ext>
            </a:extLst>
          </p:cNvPr>
          <p:cNvSpPr/>
          <p:nvPr/>
        </p:nvSpPr>
        <p:spPr>
          <a:xfrm>
            <a:off x="2418205" y="43080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1A62EF94-8547-41B8-81CC-00B09F65DD21}"/>
              </a:ext>
            </a:extLst>
          </p:cNvPr>
          <p:cNvSpPr/>
          <p:nvPr/>
        </p:nvSpPr>
        <p:spPr>
          <a:xfrm>
            <a:off x="2086878" y="46079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049F857-8386-4A48-8367-3CE50BF01A48}"/>
              </a:ext>
            </a:extLst>
          </p:cNvPr>
          <p:cNvSpPr/>
          <p:nvPr/>
        </p:nvSpPr>
        <p:spPr>
          <a:xfrm>
            <a:off x="2789569" y="404755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140C155-855B-462C-A016-EA35D1E9BDB8}"/>
              </a:ext>
            </a:extLst>
          </p:cNvPr>
          <p:cNvSpPr/>
          <p:nvPr/>
        </p:nvSpPr>
        <p:spPr>
          <a:xfrm>
            <a:off x="2796197" y="46637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1C27B08-F1C6-4DCC-8B77-A1BE184DACFC}"/>
              </a:ext>
            </a:extLst>
          </p:cNvPr>
          <p:cNvSpPr/>
          <p:nvPr/>
        </p:nvSpPr>
        <p:spPr>
          <a:xfrm>
            <a:off x="2166722" y="43391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a:extLst>
              <a:ext uri="{FF2B5EF4-FFF2-40B4-BE49-F238E27FC236}">
                <a16:creationId xmlns:a16="http://schemas.microsoft.com/office/drawing/2014/main" id="{B55B0D4B-B64A-483C-88E6-3D7616CB7B7D}"/>
              </a:ext>
            </a:extLst>
          </p:cNvPr>
          <p:cNvGraphicFramePr>
            <a:graphicFrameLocks noGrp="1"/>
          </p:cNvGraphicFramePr>
          <p:nvPr>
            <p:extLst>
              <p:ext uri="{D42A27DB-BD31-4B8C-83A1-F6EECF244321}">
                <p14:modId xmlns:p14="http://schemas.microsoft.com/office/powerpoint/2010/main" val="2091119110"/>
              </p:ext>
            </p:extLst>
          </p:nvPr>
        </p:nvGraphicFramePr>
        <p:xfrm>
          <a:off x="3812118" y="396239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8" name="Multiplication Sign 37">
            <a:extLst>
              <a:ext uri="{FF2B5EF4-FFF2-40B4-BE49-F238E27FC236}">
                <a16:creationId xmlns:a16="http://schemas.microsoft.com/office/drawing/2014/main" id="{6A839D93-1249-456D-BFF5-11935C0DAC69}"/>
              </a:ext>
            </a:extLst>
          </p:cNvPr>
          <p:cNvSpPr/>
          <p:nvPr/>
        </p:nvSpPr>
        <p:spPr>
          <a:xfrm>
            <a:off x="3858318" y="396460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cation Sign 38">
            <a:extLst>
              <a:ext uri="{FF2B5EF4-FFF2-40B4-BE49-F238E27FC236}">
                <a16:creationId xmlns:a16="http://schemas.microsoft.com/office/drawing/2014/main" id="{08B88460-ACD6-42D1-B568-795ABD950B5F}"/>
              </a:ext>
            </a:extLst>
          </p:cNvPr>
          <p:cNvSpPr/>
          <p:nvPr/>
        </p:nvSpPr>
        <p:spPr>
          <a:xfrm>
            <a:off x="4169427" y="39479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ication Sign 39">
            <a:extLst>
              <a:ext uri="{FF2B5EF4-FFF2-40B4-BE49-F238E27FC236}">
                <a16:creationId xmlns:a16="http://schemas.microsoft.com/office/drawing/2014/main" id="{47D147A4-726A-48C6-9B3E-FC766DBBB851}"/>
              </a:ext>
            </a:extLst>
          </p:cNvPr>
          <p:cNvSpPr/>
          <p:nvPr/>
        </p:nvSpPr>
        <p:spPr>
          <a:xfrm>
            <a:off x="4175241" y="42594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ication Sign 40">
            <a:extLst>
              <a:ext uri="{FF2B5EF4-FFF2-40B4-BE49-F238E27FC236}">
                <a16:creationId xmlns:a16="http://schemas.microsoft.com/office/drawing/2014/main" id="{412F7CB8-A23B-4FD2-8218-792C42E5FABC}"/>
              </a:ext>
            </a:extLst>
          </p:cNvPr>
          <p:cNvSpPr/>
          <p:nvPr/>
        </p:nvSpPr>
        <p:spPr>
          <a:xfrm>
            <a:off x="3843914" y="45593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D411CC3-0516-4A1C-9735-C21F7A4CC101}"/>
              </a:ext>
            </a:extLst>
          </p:cNvPr>
          <p:cNvSpPr/>
          <p:nvPr/>
        </p:nvSpPr>
        <p:spPr>
          <a:xfrm>
            <a:off x="4546605" y="399894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B72A72E-010B-4C6E-A79B-BA6EB468679D}"/>
              </a:ext>
            </a:extLst>
          </p:cNvPr>
          <p:cNvSpPr/>
          <p:nvPr/>
        </p:nvSpPr>
        <p:spPr>
          <a:xfrm>
            <a:off x="4553233" y="461517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96F713-ADB8-4B42-AA32-FD8FE4ECF148}"/>
              </a:ext>
            </a:extLst>
          </p:cNvPr>
          <p:cNvSpPr/>
          <p:nvPr/>
        </p:nvSpPr>
        <p:spPr>
          <a:xfrm>
            <a:off x="3923758" y="42904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a:extLst>
              <a:ext uri="{FF2B5EF4-FFF2-40B4-BE49-F238E27FC236}">
                <a16:creationId xmlns:a16="http://schemas.microsoft.com/office/drawing/2014/main" id="{3F7B21DA-EED9-4BF2-99CB-600F7746BFF4}"/>
              </a:ext>
            </a:extLst>
          </p:cNvPr>
          <p:cNvGraphicFramePr>
            <a:graphicFrameLocks noGrp="1"/>
          </p:cNvGraphicFramePr>
          <p:nvPr>
            <p:extLst>
              <p:ext uri="{D42A27DB-BD31-4B8C-83A1-F6EECF244321}">
                <p14:modId xmlns:p14="http://schemas.microsoft.com/office/powerpoint/2010/main" val="2885508761"/>
              </p:ext>
            </p:extLst>
          </p:nvPr>
        </p:nvGraphicFramePr>
        <p:xfrm>
          <a:off x="5835894"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46" name="Multiplication Sign 45">
            <a:extLst>
              <a:ext uri="{FF2B5EF4-FFF2-40B4-BE49-F238E27FC236}">
                <a16:creationId xmlns:a16="http://schemas.microsoft.com/office/drawing/2014/main" id="{9D1BCB32-814C-4092-B359-526EBD10FD63}"/>
              </a:ext>
            </a:extLst>
          </p:cNvPr>
          <p:cNvSpPr/>
          <p:nvPr/>
        </p:nvSpPr>
        <p:spPr>
          <a:xfrm>
            <a:off x="5835894"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56CFD9-5C07-4C1B-AB0E-0B854F580314}"/>
              </a:ext>
            </a:extLst>
          </p:cNvPr>
          <p:cNvSpPr/>
          <p:nvPr/>
        </p:nvSpPr>
        <p:spPr>
          <a:xfrm>
            <a:off x="6550513"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ication Sign 47">
            <a:extLst>
              <a:ext uri="{FF2B5EF4-FFF2-40B4-BE49-F238E27FC236}">
                <a16:creationId xmlns:a16="http://schemas.microsoft.com/office/drawing/2014/main" id="{AA37AA16-85F1-47C0-8DAD-B4C3AF10F56E}"/>
              </a:ext>
            </a:extLst>
          </p:cNvPr>
          <p:cNvSpPr/>
          <p:nvPr/>
        </p:nvSpPr>
        <p:spPr>
          <a:xfrm>
            <a:off x="6193203"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13217A52-D717-42D3-8763-CACDAE957CFE}"/>
              </a:ext>
            </a:extLst>
          </p:cNvPr>
          <p:cNvSpPr/>
          <p:nvPr/>
        </p:nvSpPr>
        <p:spPr>
          <a:xfrm>
            <a:off x="5868027"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0CD9E5B-506F-44E6-B0E2-9A9FC72297F4}"/>
              </a:ext>
            </a:extLst>
          </p:cNvPr>
          <p:cNvSpPr/>
          <p:nvPr/>
        </p:nvSpPr>
        <p:spPr>
          <a:xfrm>
            <a:off x="5894530"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44747F5-CC38-4C52-A196-6EBACC075F92}"/>
              </a:ext>
            </a:extLst>
          </p:cNvPr>
          <p:cNvSpPr/>
          <p:nvPr/>
        </p:nvSpPr>
        <p:spPr>
          <a:xfrm>
            <a:off x="6543889"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Table 51">
            <a:extLst>
              <a:ext uri="{FF2B5EF4-FFF2-40B4-BE49-F238E27FC236}">
                <a16:creationId xmlns:a16="http://schemas.microsoft.com/office/drawing/2014/main" id="{057E6844-2888-49A2-A573-1962DFA6B6A2}"/>
              </a:ext>
            </a:extLst>
          </p:cNvPr>
          <p:cNvGraphicFramePr>
            <a:graphicFrameLocks noGrp="1"/>
          </p:cNvGraphicFramePr>
          <p:nvPr>
            <p:extLst>
              <p:ext uri="{D42A27DB-BD31-4B8C-83A1-F6EECF244321}">
                <p14:modId xmlns:p14="http://schemas.microsoft.com/office/powerpoint/2010/main" val="333001242"/>
              </p:ext>
            </p:extLst>
          </p:nvPr>
        </p:nvGraphicFramePr>
        <p:xfrm>
          <a:off x="8851948"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53" name="Multiplication Sign 52">
            <a:extLst>
              <a:ext uri="{FF2B5EF4-FFF2-40B4-BE49-F238E27FC236}">
                <a16:creationId xmlns:a16="http://schemas.microsoft.com/office/drawing/2014/main" id="{0624D9AB-E98A-4AB6-8EA9-6E3C17160769}"/>
              </a:ext>
            </a:extLst>
          </p:cNvPr>
          <p:cNvSpPr/>
          <p:nvPr/>
        </p:nvSpPr>
        <p:spPr>
          <a:xfrm>
            <a:off x="8851948"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19E98DF-D4D8-44BC-B061-7A1537440720}"/>
              </a:ext>
            </a:extLst>
          </p:cNvPr>
          <p:cNvSpPr/>
          <p:nvPr/>
        </p:nvSpPr>
        <p:spPr>
          <a:xfrm>
            <a:off x="9566567"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20E952AF-AC1F-4C9B-B796-F369CD7368ED}"/>
              </a:ext>
            </a:extLst>
          </p:cNvPr>
          <p:cNvSpPr/>
          <p:nvPr/>
        </p:nvSpPr>
        <p:spPr>
          <a:xfrm>
            <a:off x="9209257"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2C10437F-F508-4C0E-8DCC-6D082BBA990B}"/>
              </a:ext>
            </a:extLst>
          </p:cNvPr>
          <p:cNvSpPr/>
          <p:nvPr/>
        </p:nvSpPr>
        <p:spPr>
          <a:xfrm>
            <a:off x="8884081"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0B12878-26F1-49CE-8044-A59DA2E5EE48}"/>
              </a:ext>
            </a:extLst>
          </p:cNvPr>
          <p:cNvSpPr/>
          <p:nvPr/>
        </p:nvSpPr>
        <p:spPr>
          <a:xfrm>
            <a:off x="8910584"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087225-9B2B-4B99-888D-B114D40541CC}"/>
              </a:ext>
            </a:extLst>
          </p:cNvPr>
          <p:cNvSpPr/>
          <p:nvPr/>
        </p:nvSpPr>
        <p:spPr>
          <a:xfrm>
            <a:off x="9559943"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5C52CDE2-865C-438B-9207-AD9AFF27D392}"/>
              </a:ext>
            </a:extLst>
          </p:cNvPr>
          <p:cNvSpPr/>
          <p:nvPr/>
        </p:nvSpPr>
        <p:spPr>
          <a:xfrm>
            <a:off x="6517540" y="29985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836FA8C1-88BE-4A73-A584-2C8076A7D54B}"/>
              </a:ext>
            </a:extLst>
          </p:cNvPr>
          <p:cNvSpPr/>
          <p:nvPr/>
        </p:nvSpPr>
        <p:spPr>
          <a:xfrm>
            <a:off x="9222012" y="32959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60">
            <a:extLst>
              <a:ext uri="{FF2B5EF4-FFF2-40B4-BE49-F238E27FC236}">
                <a16:creationId xmlns:a16="http://schemas.microsoft.com/office/drawing/2014/main" id="{C164835F-8762-4992-86C0-ECD1F035A831}"/>
              </a:ext>
            </a:extLst>
          </p:cNvPr>
          <p:cNvGraphicFramePr>
            <a:graphicFrameLocks noGrp="1"/>
          </p:cNvGraphicFramePr>
          <p:nvPr>
            <p:extLst>
              <p:ext uri="{D42A27DB-BD31-4B8C-83A1-F6EECF244321}">
                <p14:modId xmlns:p14="http://schemas.microsoft.com/office/powerpoint/2010/main" val="2280500397"/>
              </p:ext>
            </p:extLst>
          </p:nvPr>
        </p:nvGraphicFramePr>
        <p:xfrm>
          <a:off x="5184535"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62" name="Table 61">
            <a:extLst>
              <a:ext uri="{FF2B5EF4-FFF2-40B4-BE49-F238E27FC236}">
                <a16:creationId xmlns:a16="http://schemas.microsoft.com/office/drawing/2014/main" id="{F7FF84A1-5832-48CA-9942-5AE02A3C54F7}"/>
              </a:ext>
            </a:extLst>
          </p:cNvPr>
          <p:cNvGraphicFramePr>
            <a:graphicFrameLocks noGrp="1"/>
          </p:cNvGraphicFramePr>
          <p:nvPr>
            <p:extLst>
              <p:ext uri="{D42A27DB-BD31-4B8C-83A1-F6EECF244321}">
                <p14:modId xmlns:p14="http://schemas.microsoft.com/office/powerpoint/2010/main" val="3500114904"/>
              </p:ext>
            </p:extLst>
          </p:nvPr>
        </p:nvGraphicFramePr>
        <p:xfrm>
          <a:off x="5193974" y="3962398"/>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63" name="Multiplication Sign 62">
            <a:extLst>
              <a:ext uri="{FF2B5EF4-FFF2-40B4-BE49-F238E27FC236}">
                <a16:creationId xmlns:a16="http://schemas.microsoft.com/office/drawing/2014/main" id="{B54B2900-5A36-4DCF-A62D-0A73BB5417CD}"/>
              </a:ext>
            </a:extLst>
          </p:cNvPr>
          <p:cNvSpPr/>
          <p:nvPr/>
        </p:nvSpPr>
        <p:spPr>
          <a:xfrm>
            <a:off x="5193974" y="396239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F171429-3BA9-40F7-987C-C8E66ACCF222}"/>
              </a:ext>
            </a:extLst>
          </p:cNvPr>
          <p:cNvSpPr/>
          <p:nvPr/>
        </p:nvSpPr>
        <p:spPr>
          <a:xfrm>
            <a:off x="5908593" y="401540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ication Sign 64">
            <a:extLst>
              <a:ext uri="{FF2B5EF4-FFF2-40B4-BE49-F238E27FC236}">
                <a16:creationId xmlns:a16="http://schemas.microsoft.com/office/drawing/2014/main" id="{75A39B9F-3C4E-42FA-928C-F7D74F3589A7}"/>
              </a:ext>
            </a:extLst>
          </p:cNvPr>
          <p:cNvSpPr/>
          <p:nvPr/>
        </p:nvSpPr>
        <p:spPr>
          <a:xfrm>
            <a:off x="5551283" y="427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8B68DE55-5EE6-4F77-BB90-015B1F9DC873}"/>
              </a:ext>
            </a:extLst>
          </p:cNvPr>
          <p:cNvSpPr/>
          <p:nvPr/>
        </p:nvSpPr>
        <p:spPr>
          <a:xfrm>
            <a:off x="5226107" y="45975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1BF3BA-6C37-4A6C-966C-1DB1AEED1953}"/>
              </a:ext>
            </a:extLst>
          </p:cNvPr>
          <p:cNvSpPr/>
          <p:nvPr/>
        </p:nvSpPr>
        <p:spPr>
          <a:xfrm>
            <a:off x="5252610" y="432683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64C0B98-E26C-4C0B-BBA7-6FF5C776ABAC}"/>
              </a:ext>
            </a:extLst>
          </p:cNvPr>
          <p:cNvSpPr/>
          <p:nvPr/>
        </p:nvSpPr>
        <p:spPr>
          <a:xfrm>
            <a:off x="5901969" y="461838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ication Sign 68">
            <a:extLst>
              <a:ext uri="{FF2B5EF4-FFF2-40B4-BE49-F238E27FC236}">
                <a16:creationId xmlns:a16="http://schemas.microsoft.com/office/drawing/2014/main" id="{EE856321-EFEF-4985-92B0-B75866A69A4B}"/>
              </a:ext>
            </a:extLst>
          </p:cNvPr>
          <p:cNvSpPr/>
          <p:nvPr/>
        </p:nvSpPr>
        <p:spPr>
          <a:xfrm>
            <a:off x="5875620" y="42926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Table 69">
            <a:extLst>
              <a:ext uri="{FF2B5EF4-FFF2-40B4-BE49-F238E27FC236}">
                <a16:creationId xmlns:a16="http://schemas.microsoft.com/office/drawing/2014/main" id="{46A00A2F-D83B-4088-9AD4-CBA58304D054}"/>
              </a:ext>
            </a:extLst>
          </p:cNvPr>
          <p:cNvGraphicFramePr>
            <a:graphicFrameLocks noGrp="1"/>
          </p:cNvGraphicFramePr>
          <p:nvPr>
            <p:extLst>
              <p:ext uri="{D42A27DB-BD31-4B8C-83A1-F6EECF244321}">
                <p14:modId xmlns:p14="http://schemas.microsoft.com/office/powerpoint/2010/main" val="1897116413"/>
              </p:ext>
            </p:extLst>
          </p:nvPr>
        </p:nvGraphicFramePr>
        <p:xfrm>
          <a:off x="6534450"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71" name="Table 70">
            <a:extLst>
              <a:ext uri="{FF2B5EF4-FFF2-40B4-BE49-F238E27FC236}">
                <a16:creationId xmlns:a16="http://schemas.microsoft.com/office/drawing/2014/main" id="{759FA4B4-DC56-4934-B3BB-8DF452A95D4E}"/>
              </a:ext>
            </a:extLst>
          </p:cNvPr>
          <p:cNvGraphicFramePr>
            <a:graphicFrameLocks noGrp="1"/>
          </p:cNvGraphicFramePr>
          <p:nvPr>
            <p:extLst>
              <p:ext uri="{D42A27DB-BD31-4B8C-83A1-F6EECF244321}">
                <p14:modId xmlns:p14="http://schemas.microsoft.com/office/powerpoint/2010/main" val="1416689357"/>
              </p:ext>
            </p:extLst>
          </p:nvPr>
        </p:nvGraphicFramePr>
        <p:xfrm>
          <a:off x="6543889" y="398584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72" name="Multiplication Sign 71">
            <a:extLst>
              <a:ext uri="{FF2B5EF4-FFF2-40B4-BE49-F238E27FC236}">
                <a16:creationId xmlns:a16="http://schemas.microsoft.com/office/drawing/2014/main" id="{940E3892-19A7-4D65-B136-7D3F700FE4CD}"/>
              </a:ext>
            </a:extLst>
          </p:cNvPr>
          <p:cNvSpPr/>
          <p:nvPr/>
        </p:nvSpPr>
        <p:spPr>
          <a:xfrm>
            <a:off x="6543889" y="39858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F2E51C-48EE-437D-8258-93CA6B48887F}"/>
              </a:ext>
            </a:extLst>
          </p:cNvPr>
          <p:cNvSpPr/>
          <p:nvPr/>
        </p:nvSpPr>
        <p:spPr>
          <a:xfrm>
            <a:off x="7258508" y="40388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ication Sign 73">
            <a:extLst>
              <a:ext uri="{FF2B5EF4-FFF2-40B4-BE49-F238E27FC236}">
                <a16:creationId xmlns:a16="http://schemas.microsoft.com/office/drawing/2014/main" id="{B9F71FC4-5F4C-4A81-9C55-20E7C867D5E6}"/>
              </a:ext>
            </a:extLst>
          </p:cNvPr>
          <p:cNvSpPr/>
          <p:nvPr/>
        </p:nvSpPr>
        <p:spPr>
          <a:xfrm>
            <a:off x="6901198" y="430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ication Sign 74">
            <a:extLst>
              <a:ext uri="{FF2B5EF4-FFF2-40B4-BE49-F238E27FC236}">
                <a16:creationId xmlns:a16="http://schemas.microsoft.com/office/drawing/2014/main" id="{E1968C9E-6918-4E51-9ABD-65E22B1FA500}"/>
              </a:ext>
            </a:extLst>
          </p:cNvPr>
          <p:cNvSpPr/>
          <p:nvPr/>
        </p:nvSpPr>
        <p:spPr>
          <a:xfrm>
            <a:off x="6576022" y="46209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99D9FCA-30D0-4ABF-8DC7-DD82669C1CD3}"/>
              </a:ext>
            </a:extLst>
          </p:cNvPr>
          <p:cNvSpPr/>
          <p:nvPr/>
        </p:nvSpPr>
        <p:spPr>
          <a:xfrm>
            <a:off x="6602525" y="43502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9A73416-2A43-43EC-A5FE-CDCEF1A1E46D}"/>
              </a:ext>
            </a:extLst>
          </p:cNvPr>
          <p:cNvSpPr/>
          <p:nvPr/>
        </p:nvSpPr>
        <p:spPr>
          <a:xfrm>
            <a:off x="7251884" y="464183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ication Sign 77">
            <a:extLst>
              <a:ext uri="{FF2B5EF4-FFF2-40B4-BE49-F238E27FC236}">
                <a16:creationId xmlns:a16="http://schemas.microsoft.com/office/drawing/2014/main" id="{A4022221-971E-4AB3-9C1E-3578D901351E}"/>
              </a:ext>
            </a:extLst>
          </p:cNvPr>
          <p:cNvSpPr/>
          <p:nvPr/>
        </p:nvSpPr>
        <p:spPr>
          <a:xfrm>
            <a:off x="7225535" y="43160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Table 78">
            <a:extLst>
              <a:ext uri="{FF2B5EF4-FFF2-40B4-BE49-F238E27FC236}">
                <a16:creationId xmlns:a16="http://schemas.microsoft.com/office/drawing/2014/main" id="{915F0084-055D-434E-950F-0497E951D6F3}"/>
              </a:ext>
            </a:extLst>
          </p:cNvPr>
          <p:cNvGraphicFramePr>
            <a:graphicFrameLocks noGrp="1"/>
          </p:cNvGraphicFramePr>
          <p:nvPr>
            <p:extLst>
              <p:ext uri="{D42A27DB-BD31-4B8C-83A1-F6EECF244321}">
                <p14:modId xmlns:p14="http://schemas.microsoft.com/office/powerpoint/2010/main" val="190888483"/>
              </p:ext>
            </p:extLst>
          </p:nvPr>
        </p:nvGraphicFramePr>
        <p:xfrm>
          <a:off x="8138328" y="395247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0" name="Table 79">
            <a:extLst>
              <a:ext uri="{FF2B5EF4-FFF2-40B4-BE49-F238E27FC236}">
                <a16:creationId xmlns:a16="http://schemas.microsoft.com/office/drawing/2014/main" id="{5D54FA7E-0E13-4B4F-9E1B-3B8D95030F4F}"/>
              </a:ext>
            </a:extLst>
          </p:cNvPr>
          <p:cNvGraphicFramePr>
            <a:graphicFrameLocks noGrp="1"/>
          </p:cNvGraphicFramePr>
          <p:nvPr>
            <p:extLst>
              <p:ext uri="{D42A27DB-BD31-4B8C-83A1-F6EECF244321}">
                <p14:modId xmlns:p14="http://schemas.microsoft.com/office/powerpoint/2010/main" val="4080787506"/>
              </p:ext>
            </p:extLst>
          </p:nvPr>
        </p:nvGraphicFramePr>
        <p:xfrm>
          <a:off x="8137329"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1" name="Multiplication Sign 80">
            <a:extLst>
              <a:ext uri="{FF2B5EF4-FFF2-40B4-BE49-F238E27FC236}">
                <a16:creationId xmlns:a16="http://schemas.microsoft.com/office/drawing/2014/main" id="{BA6B014A-424B-471D-B3B7-4F49E39C11FA}"/>
              </a:ext>
            </a:extLst>
          </p:cNvPr>
          <p:cNvSpPr/>
          <p:nvPr/>
        </p:nvSpPr>
        <p:spPr>
          <a:xfrm>
            <a:off x="8137329" y="395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387E58B-15CD-4039-8C9D-0D9C157D3E76}"/>
              </a:ext>
            </a:extLst>
          </p:cNvPr>
          <p:cNvSpPr/>
          <p:nvPr/>
        </p:nvSpPr>
        <p:spPr>
          <a:xfrm>
            <a:off x="8851948" y="401296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ication Sign 82">
            <a:extLst>
              <a:ext uri="{FF2B5EF4-FFF2-40B4-BE49-F238E27FC236}">
                <a16:creationId xmlns:a16="http://schemas.microsoft.com/office/drawing/2014/main" id="{56A17E3E-91A4-4C83-8FC2-2CEBE8AE2576}"/>
              </a:ext>
            </a:extLst>
          </p:cNvPr>
          <p:cNvSpPr/>
          <p:nvPr/>
        </p:nvSpPr>
        <p:spPr>
          <a:xfrm>
            <a:off x="8494638" y="4277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ication Sign 83">
            <a:extLst>
              <a:ext uri="{FF2B5EF4-FFF2-40B4-BE49-F238E27FC236}">
                <a16:creationId xmlns:a16="http://schemas.microsoft.com/office/drawing/2014/main" id="{6023E199-AD6B-42AB-918B-5E365957194D}"/>
              </a:ext>
            </a:extLst>
          </p:cNvPr>
          <p:cNvSpPr/>
          <p:nvPr/>
        </p:nvSpPr>
        <p:spPr>
          <a:xfrm>
            <a:off x="8169462" y="45950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FF34EA0-9676-4D5F-934A-B29B522CF94D}"/>
              </a:ext>
            </a:extLst>
          </p:cNvPr>
          <p:cNvSpPr/>
          <p:nvPr/>
        </p:nvSpPr>
        <p:spPr>
          <a:xfrm>
            <a:off x="8195965" y="43243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08033D7-9556-483B-ADF1-08D50BC003DD}"/>
              </a:ext>
            </a:extLst>
          </p:cNvPr>
          <p:cNvSpPr/>
          <p:nvPr/>
        </p:nvSpPr>
        <p:spPr>
          <a:xfrm>
            <a:off x="8845324" y="461594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ication Sign 86">
            <a:extLst>
              <a:ext uri="{FF2B5EF4-FFF2-40B4-BE49-F238E27FC236}">
                <a16:creationId xmlns:a16="http://schemas.microsoft.com/office/drawing/2014/main" id="{8C4BE902-98CB-427D-8E1F-F6E644286D0A}"/>
              </a:ext>
            </a:extLst>
          </p:cNvPr>
          <p:cNvSpPr/>
          <p:nvPr/>
        </p:nvSpPr>
        <p:spPr>
          <a:xfrm>
            <a:off x="8507393" y="458760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 name="Table 87">
            <a:extLst>
              <a:ext uri="{FF2B5EF4-FFF2-40B4-BE49-F238E27FC236}">
                <a16:creationId xmlns:a16="http://schemas.microsoft.com/office/drawing/2014/main" id="{BC49D70A-9609-4449-9967-872F508420C8}"/>
              </a:ext>
            </a:extLst>
          </p:cNvPr>
          <p:cNvGraphicFramePr>
            <a:graphicFrameLocks noGrp="1"/>
          </p:cNvGraphicFramePr>
          <p:nvPr>
            <p:extLst>
              <p:ext uri="{D42A27DB-BD31-4B8C-83A1-F6EECF244321}">
                <p14:modId xmlns:p14="http://schemas.microsoft.com/office/powerpoint/2010/main" val="2309444921"/>
              </p:ext>
            </p:extLst>
          </p:nvPr>
        </p:nvGraphicFramePr>
        <p:xfrm>
          <a:off x="9538611" y="39759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9" name="Table 88">
            <a:extLst>
              <a:ext uri="{FF2B5EF4-FFF2-40B4-BE49-F238E27FC236}">
                <a16:creationId xmlns:a16="http://schemas.microsoft.com/office/drawing/2014/main" id="{EB73324B-434C-4644-B4DC-CC5B51FA23FF}"/>
              </a:ext>
            </a:extLst>
          </p:cNvPr>
          <p:cNvGraphicFramePr>
            <a:graphicFrameLocks noGrp="1"/>
          </p:cNvGraphicFramePr>
          <p:nvPr>
            <p:extLst>
              <p:ext uri="{D42A27DB-BD31-4B8C-83A1-F6EECF244321}">
                <p14:modId xmlns:p14="http://schemas.microsoft.com/office/powerpoint/2010/main" val="4007724276"/>
              </p:ext>
            </p:extLst>
          </p:nvPr>
        </p:nvGraphicFramePr>
        <p:xfrm>
          <a:off x="9537612"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90" name="Multiplication Sign 89">
            <a:extLst>
              <a:ext uri="{FF2B5EF4-FFF2-40B4-BE49-F238E27FC236}">
                <a16:creationId xmlns:a16="http://schemas.microsoft.com/office/drawing/2014/main" id="{F06D6641-9848-48F4-B34D-5CA5ECCF56E4}"/>
              </a:ext>
            </a:extLst>
          </p:cNvPr>
          <p:cNvSpPr/>
          <p:nvPr/>
        </p:nvSpPr>
        <p:spPr>
          <a:xfrm>
            <a:off x="9537612" y="398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D457799-4D57-47E9-B699-90FF540921BA}"/>
              </a:ext>
            </a:extLst>
          </p:cNvPr>
          <p:cNvSpPr/>
          <p:nvPr/>
        </p:nvSpPr>
        <p:spPr>
          <a:xfrm>
            <a:off x="10252231" y="403641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ication Sign 91">
            <a:extLst>
              <a:ext uri="{FF2B5EF4-FFF2-40B4-BE49-F238E27FC236}">
                <a16:creationId xmlns:a16="http://schemas.microsoft.com/office/drawing/2014/main" id="{7984D07E-917C-405D-8B05-C7FB81F7EBB7}"/>
              </a:ext>
            </a:extLst>
          </p:cNvPr>
          <p:cNvSpPr/>
          <p:nvPr/>
        </p:nvSpPr>
        <p:spPr>
          <a:xfrm>
            <a:off x="9894921" y="430097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ication Sign 92">
            <a:extLst>
              <a:ext uri="{FF2B5EF4-FFF2-40B4-BE49-F238E27FC236}">
                <a16:creationId xmlns:a16="http://schemas.microsoft.com/office/drawing/2014/main" id="{A50D42D0-70B9-4252-8152-0D4634FB0158}"/>
              </a:ext>
            </a:extLst>
          </p:cNvPr>
          <p:cNvSpPr/>
          <p:nvPr/>
        </p:nvSpPr>
        <p:spPr>
          <a:xfrm>
            <a:off x="9569745" y="461853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60B5C49-1A8F-4356-8C8E-574A6CAD2D50}"/>
              </a:ext>
            </a:extLst>
          </p:cNvPr>
          <p:cNvSpPr/>
          <p:nvPr/>
        </p:nvSpPr>
        <p:spPr>
          <a:xfrm>
            <a:off x="9596248" y="434784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FD38485-8FFD-4531-A8D3-460D30B6B86F}"/>
              </a:ext>
            </a:extLst>
          </p:cNvPr>
          <p:cNvSpPr/>
          <p:nvPr/>
        </p:nvSpPr>
        <p:spPr>
          <a:xfrm>
            <a:off x="10245607" y="463939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CD389E5F-252C-420E-81C3-055C22134026}"/>
              </a:ext>
            </a:extLst>
          </p:cNvPr>
          <p:cNvSpPr/>
          <p:nvPr/>
        </p:nvSpPr>
        <p:spPr>
          <a:xfrm>
            <a:off x="9907676" y="46110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F560E96-6D6B-47DF-846D-FEFF29BB81A9}"/>
              </a:ext>
            </a:extLst>
          </p:cNvPr>
          <p:cNvSpPr/>
          <p:nvPr/>
        </p:nvSpPr>
        <p:spPr>
          <a:xfrm>
            <a:off x="2783574" y="43556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75CA5050-FC63-497B-8A15-A5766C7D71B0}"/>
              </a:ext>
            </a:extLst>
          </p:cNvPr>
          <p:cNvSpPr/>
          <p:nvPr/>
        </p:nvSpPr>
        <p:spPr>
          <a:xfrm>
            <a:off x="4221435" y="462734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11DFBF8-468E-436E-AF00-23C52552EC4F}"/>
              </a:ext>
            </a:extLst>
          </p:cNvPr>
          <p:cNvSpPr/>
          <p:nvPr/>
        </p:nvSpPr>
        <p:spPr>
          <a:xfrm>
            <a:off x="5593033" y="4028660"/>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01" name="Oval 100">
            <a:extLst>
              <a:ext uri="{FF2B5EF4-FFF2-40B4-BE49-F238E27FC236}">
                <a16:creationId xmlns:a16="http://schemas.microsoft.com/office/drawing/2014/main" id="{EB4C3E7F-B53D-4007-8103-140E98F061D3}"/>
              </a:ext>
            </a:extLst>
          </p:cNvPr>
          <p:cNvSpPr/>
          <p:nvPr/>
        </p:nvSpPr>
        <p:spPr>
          <a:xfrm>
            <a:off x="6958009" y="46339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7F60022-8489-437A-A00F-A4EA320FDB96}"/>
              </a:ext>
            </a:extLst>
          </p:cNvPr>
          <p:cNvSpPr/>
          <p:nvPr/>
        </p:nvSpPr>
        <p:spPr>
          <a:xfrm>
            <a:off x="8527269" y="40195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2814527-A6A9-4DFE-BE5C-8585B78A1FBF}"/>
              </a:ext>
            </a:extLst>
          </p:cNvPr>
          <p:cNvSpPr/>
          <p:nvPr/>
        </p:nvSpPr>
        <p:spPr>
          <a:xfrm>
            <a:off x="10263304" y="435089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aphicFrame>
        <p:nvGraphicFramePr>
          <p:cNvPr id="104" name="Table 103">
            <a:extLst>
              <a:ext uri="{FF2B5EF4-FFF2-40B4-BE49-F238E27FC236}">
                <a16:creationId xmlns:a16="http://schemas.microsoft.com/office/drawing/2014/main" id="{8BF6FA8D-1622-4C3F-BF76-379AEA8D8BEC}"/>
              </a:ext>
            </a:extLst>
          </p:cNvPr>
          <p:cNvGraphicFramePr>
            <a:graphicFrameLocks noGrp="1"/>
          </p:cNvGraphicFramePr>
          <p:nvPr>
            <p:extLst>
              <p:ext uri="{D42A27DB-BD31-4B8C-83A1-F6EECF244321}">
                <p14:modId xmlns:p14="http://schemas.microsoft.com/office/powerpoint/2010/main" val="1301542842"/>
              </p:ext>
            </p:extLst>
          </p:nvPr>
        </p:nvGraphicFramePr>
        <p:xfrm>
          <a:off x="3804476" y="5303342"/>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05" name="Multiplication Sign 104">
            <a:extLst>
              <a:ext uri="{FF2B5EF4-FFF2-40B4-BE49-F238E27FC236}">
                <a16:creationId xmlns:a16="http://schemas.microsoft.com/office/drawing/2014/main" id="{D824B573-D4A5-4A46-AFFA-40ABCB8E6BF2}"/>
              </a:ext>
            </a:extLst>
          </p:cNvPr>
          <p:cNvSpPr/>
          <p:nvPr/>
        </p:nvSpPr>
        <p:spPr>
          <a:xfrm>
            <a:off x="3850676" y="530554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ication Sign 105">
            <a:extLst>
              <a:ext uri="{FF2B5EF4-FFF2-40B4-BE49-F238E27FC236}">
                <a16:creationId xmlns:a16="http://schemas.microsoft.com/office/drawing/2014/main" id="{5F340E9F-A54E-4AEE-AE7F-983433863833}"/>
              </a:ext>
            </a:extLst>
          </p:cNvPr>
          <p:cNvSpPr/>
          <p:nvPr/>
        </p:nvSpPr>
        <p:spPr>
          <a:xfrm>
            <a:off x="4161785" y="52888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ication Sign 106">
            <a:extLst>
              <a:ext uri="{FF2B5EF4-FFF2-40B4-BE49-F238E27FC236}">
                <a16:creationId xmlns:a16="http://schemas.microsoft.com/office/drawing/2014/main" id="{C25FE62B-EF15-445E-A101-081554AF77E1}"/>
              </a:ext>
            </a:extLst>
          </p:cNvPr>
          <p:cNvSpPr/>
          <p:nvPr/>
        </p:nvSpPr>
        <p:spPr>
          <a:xfrm>
            <a:off x="4167599" y="560040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B9839A40-06A4-4B73-ACBA-D3C018FD321B}"/>
              </a:ext>
            </a:extLst>
          </p:cNvPr>
          <p:cNvSpPr/>
          <p:nvPr/>
        </p:nvSpPr>
        <p:spPr>
          <a:xfrm>
            <a:off x="3836272" y="59002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91F0B4E-3C62-4AA9-BD31-9ABB2F731EAD}"/>
              </a:ext>
            </a:extLst>
          </p:cNvPr>
          <p:cNvSpPr/>
          <p:nvPr/>
        </p:nvSpPr>
        <p:spPr>
          <a:xfrm>
            <a:off x="4538963" y="53398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9976824-1494-4D82-B1C4-A58C03E062F8}"/>
              </a:ext>
            </a:extLst>
          </p:cNvPr>
          <p:cNvSpPr/>
          <p:nvPr/>
        </p:nvSpPr>
        <p:spPr>
          <a:xfrm>
            <a:off x="4545591" y="595611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4F32413-BB92-4BF1-AF1B-17526670928E}"/>
              </a:ext>
            </a:extLst>
          </p:cNvPr>
          <p:cNvSpPr/>
          <p:nvPr/>
        </p:nvSpPr>
        <p:spPr>
          <a:xfrm>
            <a:off x="3916116" y="563144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4914708-2600-43D9-9FCC-81918998D8DF}"/>
              </a:ext>
            </a:extLst>
          </p:cNvPr>
          <p:cNvSpPr/>
          <p:nvPr/>
        </p:nvSpPr>
        <p:spPr>
          <a:xfrm>
            <a:off x="4213793" y="596828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3" name="Table 112">
            <a:extLst>
              <a:ext uri="{FF2B5EF4-FFF2-40B4-BE49-F238E27FC236}">
                <a16:creationId xmlns:a16="http://schemas.microsoft.com/office/drawing/2014/main" id="{F9B3B325-7693-4C55-8886-D348C3D40B2F}"/>
              </a:ext>
            </a:extLst>
          </p:cNvPr>
          <p:cNvGraphicFramePr>
            <a:graphicFrameLocks noGrp="1"/>
          </p:cNvGraphicFramePr>
          <p:nvPr>
            <p:extLst>
              <p:ext uri="{D42A27DB-BD31-4B8C-83A1-F6EECF244321}">
                <p14:modId xmlns:p14="http://schemas.microsoft.com/office/powerpoint/2010/main" val="3263919630"/>
              </p:ext>
            </p:extLst>
          </p:nvPr>
        </p:nvGraphicFramePr>
        <p:xfrm>
          <a:off x="5186704" y="5300903"/>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14" name="Table 113">
            <a:extLst>
              <a:ext uri="{FF2B5EF4-FFF2-40B4-BE49-F238E27FC236}">
                <a16:creationId xmlns:a16="http://schemas.microsoft.com/office/drawing/2014/main" id="{FCD40639-CE19-490B-ABCA-4CD937F6EBE3}"/>
              </a:ext>
            </a:extLst>
          </p:cNvPr>
          <p:cNvGraphicFramePr>
            <a:graphicFrameLocks noGrp="1"/>
          </p:cNvGraphicFramePr>
          <p:nvPr>
            <p:extLst>
              <p:ext uri="{D42A27DB-BD31-4B8C-83A1-F6EECF244321}">
                <p14:modId xmlns:p14="http://schemas.microsoft.com/office/powerpoint/2010/main" val="1376769484"/>
              </p:ext>
            </p:extLst>
          </p:nvPr>
        </p:nvGraphicFramePr>
        <p:xfrm>
          <a:off x="5196143" y="5303342"/>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15" name="Multiplication Sign 114">
            <a:extLst>
              <a:ext uri="{FF2B5EF4-FFF2-40B4-BE49-F238E27FC236}">
                <a16:creationId xmlns:a16="http://schemas.microsoft.com/office/drawing/2014/main" id="{554BAC48-7150-4454-806C-73ACC56715D8}"/>
              </a:ext>
            </a:extLst>
          </p:cNvPr>
          <p:cNvSpPr/>
          <p:nvPr/>
        </p:nvSpPr>
        <p:spPr>
          <a:xfrm>
            <a:off x="5196143" y="530334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88B23BD2-B2D7-446B-A841-B8E7CE6E61D6}"/>
              </a:ext>
            </a:extLst>
          </p:cNvPr>
          <p:cNvSpPr/>
          <p:nvPr/>
        </p:nvSpPr>
        <p:spPr>
          <a:xfrm>
            <a:off x="5910762" y="535635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ication Sign 116">
            <a:extLst>
              <a:ext uri="{FF2B5EF4-FFF2-40B4-BE49-F238E27FC236}">
                <a16:creationId xmlns:a16="http://schemas.microsoft.com/office/drawing/2014/main" id="{6FD22B9E-6F51-424C-B0E2-F6464B2EF352}"/>
              </a:ext>
            </a:extLst>
          </p:cNvPr>
          <p:cNvSpPr/>
          <p:nvPr/>
        </p:nvSpPr>
        <p:spPr>
          <a:xfrm>
            <a:off x="5553452" y="562090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ication Sign 117">
            <a:extLst>
              <a:ext uri="{FF2B5EF4-FFF2-40B4-BE49-F238E27FC236}">
                <a16:creationId xmlns:a16="http://schemas.microsoft.com/office/drawing/2014/main" id="{059E8452-D811-4A1A-AF67-ECEBC04A4124}"/>
              </a:ext>
            </a:extLst>
          </p:cNvPr>
          <p:cNvSpPr/>
          <p:nvPr/>
        </p:nvSpPr>
        <p:spPr>
          <a:xfrm>
            <a:off x="5228276" y="5938465"/>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B6BA8746-62E6-40B0-ABEE-69BF4B128026}"/>
              </a:ext>
            </a:extLst>
          </p:cNvPr>
          <p:cNvSpPr/>
          <p:nvPr/>
        </p:nvSpPr>
        <p:spPr>
          <a:xfrm>
            <a:off x="5254779" y="566777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F8532EC-9350-4A10-9FC6-B6B4D57887DA}"/>
              </a:ext>
            </a:extLst>
          </p:cNvPr>
          <p:cNvSpPr/>
          <p:nvPr/>
        </p:nvSpPr>
        <p:spPr>
          <a:xfrm>
            <a:off x="5904138" y="595932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ication Sign 120">
            <a:extLst>
              <a:ext uri="{FF2B5EF4-FFF2-40B4-BE49-F238E27FC236}">
                <a16:creationId xmlns:a16="http://schemas.microsoft.com/office/drawing/2014/main" id="{27783EA4-1B54-40AC-A747-4F59A997B360}"/>
              </a:ext>
            </a:extLst>
          </p:cNvPr>
          <p:cNvSpPr/>
          <p:nvPr/>
        </p:nvSpPr>
        <p:spPr>
          <a:xfrm>
            <a:off x="5877789" y="56335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F959240-12BC-4AA4-91F0-BDD9F4510F83}"/>
              </a:ext>
            </a:extLst>
          </p:cNvPr>
          <p:cNvSpPr/>
          <p:nvPr/>
        </p:nvSpPr>
        <p:spPr>
          <a:xfrm>
            <a:off x="5595202" y="5369604"/>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graphicFrame>
        <p:nvGraphicFramePr>
          <p:cNvPr id="123" name="Table 122">
            <a:extLst>
              <a:ext uri="{FF2B5EF4-FFF2-40B4-BE49-F238E27FC236}">
                <a16:creationId xmlns:a16="http://schemas.microsoft.com/office/drawing/2014/main" id="{ED6A9ADC-DD12-4F3F-BD97-4A63AE534E06}"/>
              </a:ext>
            </a:extLst>
          </p:cNvPr>
          <p:cNvGraphicFramePr>
            <a:graphicFrameLocks noGrp="1"/>
          </p:cNvGraphicFramePr>
          <p:nvPr>
            <p:extLst>
              <p:ext uri="{D42A27DB-BD31-4B8C-83A1-F6EECF244321}">
                <p14:modId xmlns:p14="http://schemas.microsoft.com/office/powerpoint/2010/main" val="552295478"/>
              </p:ext>
            </p:extLst>
          </p:nvPr>
        </p:nvGraphicFramePr>
        <p:xfrm>
          <a:off x="6515880" y="534423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24" name="Table 123">
            <a:extLst>
              <a:ext uri="{FF2B5EF4-FFF2-40B4-BE49-F238E27FC236}">
                <a16:creationId xmlns:a16="http://schemas.microsoft.com/office/drawing/2014/main" id="{089BA9DB-9A8A-4B2B-BFB3-9DA3AB1CD26B}"/>
              </a:ext>
            </a:extLst>
          </p:cNvPr>
          <p:cNvGraphicFramePr>
            <a:graphicFrameLocks noGrp="1"/>
          </p:cNvGraphicFramePr>
          <p:nvPr>
            <p:extLst>
              <p:ext uri="{D42A27DB-BD31-4B8C-83A1-F6EECF244321}">
                <p14:modId xmlns:p14="http://schemas.microsoft.com/office/powerpoint/2010/main" val="3118069006"/>
              </p:ext>
            </p:extLst>
          </p:nvPr>
        </p:nvGraphicFramePr>
        <p:xfrm>
          <a:off x="6525319" y="534667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25" name="Multiplication Sign 124">
            <a:extLst>
              <a:ext uri="{FF2B5EF4-FFF2-40B4-BE49-F238E27FC236}">
                <a16:creationId xmlns:a16="http://schemas.microsoft.com/office/drawing/2014/main" id="{1D98036B-034E-47CC-994A-A9F6280790AA}"/>
              </a:ext>
            </a:extLst>
          </p:cNvPr>
          <p:cNvSpPr/>
          <p:nvPr/>
        </p:nvSpPr>
        <p:spPr>
          <a:xfrm>
            <a:off x="6525319" y="534667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7148D99-20B5-423A-B788-44E1A8F0EE3F}"/>
              </a:ext>
            </a:extLst>
          </p:cNvPr>
          <p:cNvSpPr/>
          <p:nvPr/>
        </p:nvSpPr>
        <p:spPr>
          <a:xfrm>
            <a:off x="7239938" y="539967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ultiplication Sign 126">
            <a:extLst>
              <a:ext uri="{FF2B5EF4-FFF2-40B4-BE49-F238E27FC236}">
                <a16:creationId xmlns:a16="http://schemas.microsoft.com/office/drawing/2014/main" id="{C1E6851B-055A-4259-9CB5-6E5962D31C0D}"/>
              </a:ext>
            </a:extLst>
          </p:cNvPr>
          <p:cNvSpPr/>
          <p:nvPr/>
        </p:nvSpPr>
        <p:spPr>
          <a:xfrm>
            <a:off x="6882628" y="566423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ultiplication Sign 127">
            <a:extLst>
              <a:ext uri="{FF2B5EF4-FFF2-40B4-BE49-F238E27FC236}">
                <a16:creationId xmlns:a16="http://schemas.microsoft.com/office/drawing/2014/main" id="{1452F839-B9D6-43F2-8FC0-1981C8F9FF7B}"/>
              </a:ext>
            </a:extLst>
          </p:cNvPr>
          <p:cNvSpPr/>
          <p:nvPr/>
        </p:nvSpPr>
        <p:spPr>
          <a:xfrm>
            <a:off x="6557452" y="598179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008C381-0FB6-4441-9E27-8BD93B71ED37}"/>
              </a:ext>
            </a:extLst>
          </p:cNvPr>
          <p:cNvSpPr/>
          <p:nvPr/>
        </p:nvSpPr>
        <p:spPr>
          <a:xfrm>
            <a:off x="6583955" y="571110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DF8D463B-C658-4B0D-9F45-DDF371A1A7D9}"/>
              </a:ext>
            </a:extLst>
          </p:cNvPr>
          <p:cNvSpPr/>
          <p:nvPr/>
        </p:nvSpPr>
        <p:spPr>
          <a:xfrm>
            <a:off x="7233314" y="601590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ication Sign 130">
            <a:extLst>
              <a:ext uri="{FF2B5EF4-FFF2-40B4-BE49-F238E27FC236}">
                <a16:creationId xmlns:a16="http://schemas.microsoft.com/office/drawing/2014/main" id="{FE43A3BC-5821-4CF6-9848-9ECAF2BDB5FC}"/>
              </a:ext>
            </a:extLst>
          </p:cNvPr>
          <p:cNvSpPr/>
          <p:nvPr/>
        </p:nvSpPr>
        <p:spPr>
          <a:xfrm>
            <a:off x="7206965" y="567688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1E35188-D8D0-42A2-96EA-6B7D3823D74D}"/>
              </a:ext>
            </a:extLst>
          </p:cNvPr>
          <p:cNvSpPr/>
          <p:nvPr/>
        </p:nvSpPr>
        <p:spPr>
          <a:xfrm>
            <a:off x="6939439" y="602129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 name="Table 132">
            <a:extLst>
              <a:ext uri="{FF2B5EF4-FFF2-40B4-BE49-F238E27FC236}">
                <a16:creationId xmlns:a16="http://schemas.microsoft.com/office/drawing/2014/main" id="{74E23BC8-9FC4-4500-9214-AF9001C84D6C}"/>
              </a:ext>
            </a:extLst>
          </p:cNvPr>
          <p:cNvGraphicFramePr>
            <a:graphicFrameLocks noGrp="1"/>
          </p:cNvGraphicFramePr>
          <p:nvPr>
            <p:extLst>
              <p:ext uri="{D42A27DB-BD31-4B8C-83A1-F6EECF244321}">
                <p14:modId xmlns:p14="http://schemas.microsoft.com/office/powerpoint/2010/main" val="1082789157"/>
              </p:ext>
            </p:extLst>
          </p:nvPr>
        </p:nvGraphicFramePr>
        <p:xfrm>
          <a:off x="8138328" y="528334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34" name="Table 133">
            <a:extLst>
              <a:ext uri="{FF2B5EF4-FFF2-40B4-BE49-F238E27FC236}">
                <a16:creationId xmlns:a16="http://schemas.microsoft.com/office/drawing/2014/main" id="{0BD77FF2-C96A-49F5-A335-976AC9173F5E}"/>
              </a:ext>
            </a:extLst>
          </p:cNvPr>
          <p:cNvGraphicFramePr>
            <a:graphicFrameLocks noGrp="1"/>
          </p:cNvGraphicFramePr>
          <p:nvPr>
            <p:extLst>
              <p:ext uri="{D42A27DB-BD31-4B8C-83A1-F6EECF244321}">
                <p14:modId xmlns:p14="http://schemas.microsoft.com/office/powerpoint/2010/main" val="152019442"/>
              </p:ext>
            </p:extLst>
          </p:nvPr>
        </p:nvGraphicFramePr>
        <p:xfrm>
          <a:off x="8137329" y="529082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35" name="Multiplication Sign 134">
            <a:extLst>
              <a:ext uri="{FF2B5EF4-FFF2-40B4-BE49-F238E27FC236}">
                <a16:creationId xmlns:a16="http://schemas.microsoft.com/office/drawing/2014/main" id="{E1A1BF98-5015-47DA-BA9B-CFCFE4C46FD5}"/>
              </a:ext>
            </a:extLst>
          </p:cNvPr>
          <p:cNvSpPr/>
          <p:nvPr/>
        </p:nvSpPr>
        <p:spPr>
          <a:xfrm>
            <a:off x="8137329" y="52908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6A98456-71BE-462B-A478-B95DC2CB5901}"/>
              </a:ext>
            </a:extLst>
          </p:cNvPr>
          <p:cNvSpPr/>
          <p:nvPr/>
        </p:nvSpPr>
        <p:spPr>
          <a:xfrm>
            <a:off x="8851948" y="534383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ication Sign 136">
            <a:extLst>
              <a:ext uri="{FF2B5EF4-FFF2-40B4-BE49-F238E27FC236}">
                <a16:creationId xmlns:a16="http://schemas.microsoft.com/office/drawing/2014/main" id="{EB435EE8-3D7E-4ECC-8398-5A80729F3E81}"/>
              </a:ext>
            </a:extLst>
          </p:cNvPr>
          <p:cNvSpPr/>
          <p:nvPr/>
        </p:nvSpPr>
        <p:spPr>
          <a:xfrm>
            <a:off x="8494638" y="56083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ication Sign 137">
            <a:extLst>
              <a:ext uri="{FF2B5EF4-FFF2-40B4-BE49-F238E27FC236}">
                <a16:creationId xmlns:a16="http://schemas.microsoft.com/office/drawing/2014/main" id="{4CEC2461-E2B2-4232-935B-1A4D8D8907AD}"/>
              </a:ext>
            </a:extLst>
          </p:cNvPr>
          <p:cNvSpPr/>
          <p:nvPr/>
        </p:nvSpPr>
        <p:spPr>
          <a:xfrm>
            <a:off x="8169462" y="59259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E090B964-3023-42DD-9E19-AE5CEB6ED5A8}"/>
              </a:ext>
            </a:extLst>
          </p:cNvPr>
          <p:cNvSpPr/>
          <p:nvPr/>
        </p:nvSpPr>
        <p:spPr>
          <a:xfrm>
            <a:off x="8195965" y="565525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FFF4A7A-F360-491F-B799-50F678DDC7C2}"/>
              </a:ext>
            </a:extLst>
          </p:cNvPr>
          <p:cNvSpPr/>
          <p:nvPr/>
        </p:nvSpPr>
        <p:spPr>
          <a:xfrm>
            <a:off x="8845324" y="59468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ication Sign 140">
            <a:extLst>
              <a:ext uri="{FF2B5EF4-FFF2-40B4-BE49-F238E27FC236}">
                <a16:creationId xmlns:a16="http://schemas.microsoft.com/office/drawing/2014/main" id="{CA5D6F0E-0161-4B51-844B-D8026CDC251A}"/>
              </a:ext>
            </a:extLst>
          </p:cNvPr>
          <p:cNvSpPr/>
          <p:nvPr/>
        </p:nvSpPr>
        <p:spPr>
          <a:xfrm>
            <a:off x="8507393" y="59184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F396D7C-0E3C-4467-BE54-B5DB35B1562B}"/>
              </a:ext>
            </a:extLst>
          </p:cNvPr>
          <p:cNvSpPr/>
          <p:nvPr/>
        </p:nvSpPr>
        <p:spPr>
          <a:xfrm>
            <a:off x="8527269" y="53504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ication Sign 142">
            <a:extLst>
              <a:ext uri="{FF2B5EF4-FFF2-40B4-BE49-F238E27FC236}">
                <a16:creationId xmlns:a16="http://schemas.microsoft.com/office/drawing/2014/main" id="{0815CD28-CD02-41D6-BEC3-28AF699A4319}"/>
              </a:ext>
            </a:extLst>
          </p:cNvPr>
          <p:cNvSpPr/>
          <p:nvPr/>
        </p:nvSpPr>
        <p:spPr>
          <a:xfrm>
            <a:off x="8806062" y="56150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144" name="Multiplication Sign 143">
            <a:extLst>
              <a:ext uri="{FF2B5EF4-FFF2-40B4-BE49-F238E27FC236}">
                <a16:creationId xmlns:a16="http://schemas.microsoft.com/office/drawing/2014/main" id="{89D52077-8DFC-4326-A1A8-576BF25969AE}"/>
              </a:ext>
            </a:extLst>
          </p:cNvPr>
          <p:cNvSpPr/>
          <p:nvPr/>
        </p:nvSpPr>
        <p:spPr>
          <a:xfrm>
            <a:off x="6884500" y="53632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ultiplication Sign 144">
            <a:extLst>
              <a:ext uri="{FF2B5EF4-FFF2-40B4-BE49-F238E27FC236}">
                <a16:creationId xmlns:a16="http://schemas.microsoft.com/office/drawing/2014/main" id="{D2BE66A1-EA23-44C5-A879-1F5AC9638D83}"/>
              </a:ext>
            </a:extLst>
          </p:cNvPr>
          <p:cNvSpPr/>
          <p:nvPr/>
        </p:nvSpPr>
        <p:spPr>
          <a:xfrm>
            <a:off x="5565910" y="59396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ultiplication Sign 145">
            <a:extLst>
              <a:ext uri="{FF2B5EF4-FFF2-40B4-BE49-F238E27FC236}">
                <a16:creationId xmlns:a16="http://schemas.microsoft.com/office/drawing/2014/main" id="{DE6BFB79-0E07-4CD1-9EDF-81BE9AC8E307}"/>
              </a:ext>
            </a:extLst>
          </p:cNvPr>
          <p:cNvSpPr/>
          <p:nvPr/>
        </p:nvSpPr>
        <p:spPr>
          <a:xfrm>
            <a:off x="4472607" y="561501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3FD8A1-1936-4F09-BBF0-7EBB2AEB52C3}"/>
              </a:ext>
            </a:extLst>
          </p:cNvPr>
          <p:cNvSpPr/>
          <p:nvPr/>
        </p:nvSpPr>
        <p:spPr>
          <a:xfrm>
            <a:off x="1960880" y="4194972"/>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4" name="Rectangle 13">
            <a:extLst>
              <a:ext uri="{FF2B5EF4-FFF2-40B4-BE49-F238E27FC236}">
                <a16:creationId xmlns:a16="http://schemas.microsoft.com/office/drawing/2014/main" id="{8F493C9F-36D2-4593-8217-42F513127564}"/>
              </a:ext>
            </a:extLst>
          </p:cNvPr>
          <p:cNvSpPr/>
          <p:nvPr/>
        </p:nvSpPr>
        <p:spPr>
          <a:xfrm>
            <a:off x="1578983" y="2092910"/>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
        <p:nvSpPr>
          <p:cNvPr id="150" name="Rectangle 149">
            <a:extLst>
              <a:ext uri="{FF2B5EF4-FFF2-40B4-BE49-F238E27FC236}">
                <a16:creationId xmlns:a16="http://schemas.microsoft.com/office/drawing/2014/main" id="{35BC7BCA-A593-46C6-9A16-875B1D3FFEF5}"/>
              </a:ext>
            </a:extLst>
          </p:cNvPr>
          <p:cNvSpPr/>
          <p:nvPr/>
        </p:nvSpPr>
        <p:spPr>
          <a:xfrm>
            <a:off x="1566159" y="3341906"/>
            <a:ext cx="1106521" cy="400110"/>
          </a:xfrm>
          <a:prstGeom prst="rect">
            <a:avLst/>
          </a:prstGeom>
        </p:spPr>
        <p:txBody>
          <a:bodyPr wrap="none">
            <a:spAutoFit/>
          </a:bodyPr>
          <a:lstStyle/>
          <a:p>
            <a:r>
              <a:rPr lang="en-US" sz="2000" b="1" dirty="0">
                <a:solidFill>
                  <a:srgbClr val="0000FF"/>
                </a:solidFill>
                <a:latin typeface="TimesNewRomanPS-BoldMT"/>
              </a:rPr>
              <a:t>O’s turn</a:t>
            </a:r>
            <a:endParaRPr lang="en-US" sz="2000" dirty="0">
              <a:solidFill>
                <a:srgbClr val="0000FF"/>
              </a:solidFill>
            </a:endParaRPr>
          </a:p>
        </p:txBody>
      </p:sp>
      <p:cxnSp>
        <p:nvCxnSpPr>
          <p:cNvPr id="6147" name="Straight Arrow Connector 6146">
            <a:extLst>
              <a:ext uri="{FF2B5EF4-FFF2-40B4-BE49-F238E27FC236}">
                <a16:creationId xmlns:a16="http://schemas.microsoft.com/office/drawing/2014/main" id="{6EE025E1-28A4-4FAD-AF4A-6291D3215EB7}"/>
              </a:ext>
            </a:extLst>
          </p:cNvPr>
          <p:cNvCxnSpPr>
            <a:cxnSpLocks/>
          </p:cNvCxnSpPr>
          <p:nvPr/>
        </p:nvCxnSpPr>
        <p:spPr>
          <a:xfrm flipH="1">
            <a:off x="3577398" y="2292965"/>
            <a:ext cx="2615805" cy="360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0" name="Straight Arrow Connector 6149">
            <a:extLst>
              <a:ext uri="{FF2B5EF4-FFF2-40B4-BE49-F238E27FC236}">
                <a16:creationId xmlns:a16="http://schemas.microsoft.com/office/drawing/2014/main" id="{DFE326F4-D698-40B1-AB51-1E86ED63371E}"/>
              </a:ext>
            </a:extLst>
          </p:cNvPr>
          <p:cNvCxnSpPr>
            <a:endCxn id="52" idx="0"/>
          </p:cNvCxnSpPr>
          <p:nvPr/>
        </p:nvCxnSpPr>
        <p:spPr>
          <a:xfrm>
            <a:off x="6502317" y="2305023"/>
            <a:ext cx="2856026" cy="3633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2" name="Straight Arrow Connector 6151">
            <a:extLst>
              <a:ext uri="{FF2B5EF4-FFF2-40B4-BE49-F238E27FC236}">
                <a16:creationId xmlns:a16="http://schemas.microsoft.com/office/drawing/2014/main" id="{FF1ED6AF-EAC0-4F96-8904-C7D5F46D110D}"/>
              </a:ext>
            </a:extLst>
          </p:cNvPr>
          <p:cNvCxnSpPr>
            <a:endCxn id="45" idx="0"/>
          </p:cNvCxnSpPr>
          <p:nvPr/>
        </p:nvCxnSpPr>
        <p:spPr>
          <a:xfrm>
            <a:off x="6342289" y="229521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0E602AB3-4C76-4F52-A4E7-A6F8F74A4E73}"/>
              </a:ext>
            </a:extLst>
          </p:cNvPr>
          <p:cNvCxnSpPr>
            <a:cxnSpLocks/>
            <a:endCxn id="29" idx="0"/>
          </p:cNvCxnSpPr>
          <p:nvPr/>
        </p:nvCxnSpPr>
        <p:spPr>
          <a:xfrm flipH="1">
            <a:off x="2592188" y="3633673"/>
            <a:ext cx="720857" cy="339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AE9F1447-F998-4D1F-8A4E-113DCDAB19DE}"/>
              </a:ext>
            </a:extLst>
          </p:cNvPr>
          <p:cNvCxnSpPr>
            <a:cxnSpLocks/>
            <a:endCxn id="62" idx="0"/>
          </p:cNvCxnSpPr>
          <p:nvPr/>
        </p:nvCxnSpPr>
        <p:spPr>
          <a:xfrm flipH="1">
            <a:off x="5702868" y="3559070"/>
            <a:ext cx="426018" cy="403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0D8E737D-4554-486E-A017-7BD0CFE4FAE5}"/>
              </a:ext>
            </a:extLst>
          </p:cNvPr>
          <p:cNvCxnSpPr>
            <a:cxnSpLocks/>
            <a:endCxn id="80" idx="0"/>
          </p:cNvCxnSpPr>
          <p:nvPr/>
        </p:nvCxnSpPr>
        <p:spPr>
          <a:xfrm flipH="1">
            <a:off x="8643724" y="3592092"/>
            <a:ext cx="450320" cy="367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9" name="Straight Arrow Connector 6158">
            <a:extLst>
              <a:ext uri="{FF2B5EF4-FFF2-40B4-BE49-F238E27FC236}">
                <a16:creationId xmlns:a16="http://schemas.microsoft.com/office/drawing/2014/main" id="{20892F2E-9A7A-4869-84E5-851B35E458A7}"/>
              </a:ext>
            </a:extLst>
          </p:cNvPr>
          <p:cNvCxnSpPr>
            <a:endCxn id="37" idx="0"/>
          </p:cNvCxnSpPr>
          <p:nvPr/>
        </p:nvCxnSpPr>
        <p:spPr>
          <a:xfrm>
            <a:off x="3836272" y="363367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D57A501-C538-4DA1-86FA-56884E68E7B7}"/>
              </a:ext>
            </a:extLst>
          </p:cNvPr>
          <p:cNvCxnSpPr/>
          <p:nvPr/>
        </p:nvCxnSpPr>
        <p:spPr>
          <a:xfrm>
            <a:off x="6599570" y="362680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6110FBE-44A8-4019-BF66-A34ADB494E98}"/>
              </a:ext>
            </a:extLst>
          </p:cNvPr>
          <p:cNvCxnSpPr/>
          <p:nvPr/>
        </p:nvCxnSpPr>
        <p:spPr>
          <a:xfrm>
            <a:off x="9594663" y="3607430"/>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B7F8FFE-863D-43D6-BFA4-B3C7E4EB6BDB}"/>
              </a:ext>
            </a:extLst>
          </p:cNvPr>
          <p:cNvCxnSpPr/>
          <p:nvPr/>
        </p:nvCxnSpPr>
        <p:spPr>
          <a:xfrm>
            <a:off x="4334741" y="491020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643AC668-31E6-4A10-8077-FF4C4A796A70}"/>
              </a:ext>
            </a:extLst>
          </p:cNvPr>
          <p:cNvCxnSpPr/>
          <p:nvPr/>
        </p:nvCxnSpPr>
        <p:spPr>
          <a:xfrm>
            <a:off x="5705037"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948BB9-A1D2-46D2-918E-E7575386FE17}"/>
              </a:ext>
            </a:extLst>
          </p:cNvPr>
          <p:cNvCxnSpPr/>
          <p:nvPr/>
        </p:nvCxnSpPr>
        <p:spPr>
          <a:xfrm>
            <a:off x="7050284" y="4966756"/>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0C0B0377-DC9E-48DF-9443-1F731A7D6801}"/>
              </a:ext>
            </a:extLst>
          </p:cNvPr>
          <p:cNvCxnSpPr/>
          <p:nvPr/>
        </p:nvCxnSpPr>
        <p:spPr>
          <a:xfrm>
            <a:off x="8643724"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9113D89A-0681-45D1-B1B5-B8BCB99E0436}"/>
              </a:ext>
            </a:extLst>
          </p:cNvPr>
          <p:cNvSpPr/>
          <p:nvPr/>
        </p:nvSpPr>
        <p:spPr>
          <a:xfrm>
            <a:off x="3988944" y="547680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5" name="Rectangle 164">
            <a:extLst>
              <a:ext uri="{FF2B5EF4-FFF2-40B4-BE49-F238E27FC236}">
                <a16:creationId xmlns:a16="http://schemas.microsoft.com/office/drawing/2014/main" id="{73AAED77-5772-4BCE-AB12-67B2E28CA22E}"/>
              </a:ext>
            </a:extLst>
          </p:cNvPr>
          <p:cNvSpPr/>
          <p:nvPr/>
        </p:nvSpPr>
        <p:spPr>
          <a:xfrm>
            <a:off x="5400613" y="555053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6" name="Rectangle 165">
            <a:extLst>
              <a:ext uri="{FF2B5EF4-FFF2-40B4-BE49-F238E27FC236}">
                <a16:creationId xmlns:a16="http://schemas.microsoft.com/office/drawing/2014/main" id="{B6D73719-4187-453E-82BB-08219B18F940}"/>
              </a:ext>
            </a:extLst>
          </p:cNvPr>
          <p:cNvSpPr/>
          <p:nvPr/>
        </p:nvSpPr>
        <p:spPr>
          <a:xfrm>
            <a:off x="6719777" y="5582619"/>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7" name="Rectangle 166">
            <a:extLst>
              <a:ext uri="{FF2B5EF4-FFF2-40B4-BE49-F238E27FC236}">
                <a16:creationId xmlns:a16="http://schemas.microsoft.com/office/drawing/2014/main" id="{3A52E714-206B-46EB-8001-D817D06B7D43}"/>
              </a:ext>
            </a:extLst>
          </p:cNvPr>
          <p:cNvSpPr/>
          <p:nvPr/>
        </p:nvSpPr>
        <p:spPr>
          <a:xfrm>
            <a:off x="8317572" y="5549232"/>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59" name="Rectangle 158">
            <a:extLst>
              <a:ext uri="{FF2B5EF4-FFF2-40B4-BE49-F238E27FC236}">
                <a16:creationId xmlns:a16="http://schemas.microsoft.com/office/drawing/2014/main" id="{D11F3D00-BD19-488D-A0FB-574E8A5FFA76}"/>
              </a:ext>
            </a:extLst>
          </p:cNvPr>
          <p:cNvSpPr/>
          <p:nvPr/>
        </p:nvSpPr>
        <p:spPr>
          <a:xfrm>
            <a:off x="9391664" y="4217103"/>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60" name="Rectangle 159">
            <a:extLst>
              <a:ext uri="{FF2B5EF4-FFF2-40B4-BE49-F238E27FC236}">
                <a16:creationId xmlns:a16="http://schemas.microsoft.com/office/drawing/2014/main" id="{C877758A-2BB7-400B-A35A-4CF4B7883268}"/>
              </a:ext>
            </a:extLst>
          </p:cNvPr>
          <p:cNvSpPr/>
          <p:nvPr/>
        </p:nvSpPr>
        <p:spPr>
          <a:xfrm>
            <a:off x="1867104" y="2861288"/>
            <a:ext cx="1389097" cy="400110"/>
          </a:xfrm>
          <a:prstGeom prst="rect">
            <a:avLst/>
          </a:prstGeom>
        </p:spPr>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62" name="Rectangle 161">
            <a:extLst>
              <a:ext uri="{FF2B5EF4-FFF2-40B4-BE49-F238E27FC236}">
                <a16:creationId xmlns:a16="http://schemas.microsoft.com/office/drawing/2014/main" id="{065DDC28-7969-4B4C-BF06-5656DD02A04C}"/>
              </a:ext>
            </a:extLst>
          </p:cNvPr>
          <p:cNvSpPr/>
          <p:nvPr/>
        </p:nvSpPr>
        <p:spPr>
          <a:xfrm>
            <a:off x="3982451" y="4183764"/>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3" name="Rectangle 162">
            <a:extLst>
              <a:ext uri="{FF2B5EF4-FFF2-40B4-BE49-F238E27FC236}">
                <a16:creationId xmlns:a16="http://schemas.microsoft.com/office/drawing/2014/main" id="{E0A3F3B2-AEA1-4F6B-B1FD-661154771E5D}"/>
              </a:ext>
            </a:extLst>
          </p:cNvPr>
          <p:cNvSpPr/>
          <p:nvPr/>
        </p:nvSpPr>
        <p:spPr>
          <a:xfrm>
            <a:off x="5460037" y="4216877"/>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9" name="Rectangle 168">
            <a:extLst>
              <a:ext uri="{FF2B5EF4-FFF2-40B4-BE49-F238E27FC236}">
                <a16:creationId xmlns:a16="http://schemas.microsoft.com/office/drawing/2014/main" id="{A3DA113F-5BD6-4413-8040-3F3B0C52BD26}"/>
              </a:ext>
            </a:extLst>
          </p:cNvPr>
          <p:cNvSpPr/>
          <p:nvPr/>
        </p:nvSpPr>
        <p:spPr>
          <a:xfrm>
            <a:off x="6684319" y="4183763"/>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70" name="Rectangle 169">
            <a:extLst>
              <a:ext uri="{FF2B5EF4-FFF2-40B4-BE49-F238E27FC236}">
                <a16:creationId xmlns:a16="http://schemas.microsoft.com/office/drawing/2014/main" id="{54467EF3-CFA3-41DC-8B16-EE389E47E26A}"/>
              </a:ext>
            </a:extLst>
          </p:cNvPr>
          <p:cNvSpPr/>
          <p:nvPr/>
        </p:nvSpPr>
        <p:spPr>
          <a:xfrm>
            <a:off x="8308341" y="4192299"/>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76" name="Rectangle 175">
            <a:extLst>
              <a:ext uri="{FF2B5EF4-FFF2-40B4-BE49-F238E27FC236}">
                <a16:creationId xmlns:a16="http://schemas.microsoft.com/office/drawing/2014/main" id="{C0C94F5C-74B0-4C7A-838E-F69C12D46F0A}"/>
              </a:ext>
            </a:extLst>
          </p:cNvPr>
          <p:cNvSpPr/>
          <p:nvPr/>
        </p:nvSpPr>
        <p:spPr>
          <a:xfrm>
            <a:off x="7648382" y="2947902"/>
            <a:ext cx="1389097" cy="400110"/>
          </a:xfrm>
          <a:prstGeom prst="rect">
            <a:avLst/>
          </a:prstGeom>
        </p:spPr>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77" name="Rectangle 176">
            <a:extLst>
              <a:ext uri="{FF2B5EF4-FFF2-40B4-BE49-F238E27FC236}">
                <a16:creationId xmlns:a16="http://schemas.microsoft.com/office/drawing/2014/main" id="{BBF94986-B629-4DEA-BE38-93DB333B1DB3}"/>
              </a:ext>
            </a:extLst>
          </p:cNvPr>
          <p:cNvSpPr/>
          <p:nvPr/>
        </p:nvSpPr>
        <p:spPr>
          <a:xfrm>
            <a:off x="5208654" y="2903363"/>
            <a:ext cx="671426" cy="400110"/>
          </a:xfrm>
          <a:prstGeom prst="rect">
            <a:avLst/>
          </a:prstGeom>
        </p:spPr>
        <p:txBody>
          <a:bodyPr wrap="square">
            <a:spAutoFit/>
          </a:bodyPr>
          <a:lstStyle/>
          <a:p>
            <a:r>
              <a:rPr lang="en-US" sz="2000" b="1" dirty="0">
                <a:latin typeface="TimesNewRomanPS-BoldMT"/>
              </a:rPr>
              <a:t>Tie</a:t>
            </a:r>
            <a:endParaRPr lang="en-US" sz="2000" dirty="0"/>
          </a:p>
        </p:txBody>
      </p:sp>
      <p:sp>
        <p:nvSpPr>
          <p:cNvPr id="178" name="Rectangle 177">
            <a:extLst>
              <a:ext uri="{FF2B5EF4-FFF2-40B4-BE49-F238E27FC236}">
                <a16:creationId xmlns:a16="http://schemas.microsoft.com/office/drawing/2014/main" id="{E98C831E-89C9-4324-89BB-C8B83104B0BC}"/>
              </a:ext>
            </a:extLst>
          </p:cNvPr>
          <p:cNvSpPr/>
          <p:nvPr/>
        </p:nvSpPr>
        <p:spPr>
          <a:xfrm>
            <a:off x="1669935" y="5105085"/>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Tree>
    <p:extLst>
      <p:ext uri="{BB962C8B-B14F-4D97-AF65-F5344CB8AC3E}">
        <p14:creationId xmlns:p14="http://schemas.microsoft.com/office/powerpoint/2010/main" val="3161461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97BE92-1BEC-44E1-BFD0-D101A0704BBE}"/>
              </a:ext>
            </a:extLst>
          </p:cNvPr>
          <p:cNvSpPr>
            <a:spLocks noGrp="1" noChangeArrowheads="1"/>
          </p:cNvSpPr>
          <p:nvPr>
            <p:ph type="title"/>
          </p:nvPr>
        </p:nvSpPr>
        <p:spPr>
          <a:xfrm>
            <a:off x="1253275" y="266529"/>
            <a:ext cx="5415644" cy="787814"/>
          </a:xfrm>
        </p:spPr>
        <p:txBody>
          <a:bodyPr>
            <a:normAutofit/>
          </a:bodyPr>
          <a:lstStyle/>
          <a:p>
            <a:r>
              <a:rPr lang="en-US" sz="3200" dirty="0">
                <a:latin typeface="+mn-lt"/>
              </a:rPr>
              <a:t>Look-ahead based Tic-Tac-Toe</a:t>
            </a:r>
            <a:endParaRPr lang="en-US" altLang="en-US" sz="3200" dirty="0">
              <a:latin typeface="+mn-lt"/>
            </a:endParaRPr>
          </a:p>
        </p:txBody>
      </p:sp>
      <p:sp>
        <p:nvSpPr>
          <p:cNvPr id="9" name="Rectangle 8">
            <a:extLst>
              <a:ext uri="{FF2B5EF4-FFF2-40B4-BE49-F238E27FC236}">
                <a16:creationId xmlns:a16="http://schemas.microsoft.com/office/drawing/2014/main" id="{5A34C735-7BEE-4991-BF05-E6666F633876}"/>
              </a:ext>
            </a:extLst>
          </p:cNvPr>
          <p:cNvSpPr/>
          <p:nvPr/>
        </p:nvSpPr>
        <p:spPr>
          <a:xfrm>
            <a:off x="7544147" y="3236844"/>
            <a:ext cx="184731" cy="369332"/>
          </a:xfrm>
          <a:prstGeom prst="rect">
            <a:avLst/>
          </a:prstGeom>
        </p:spPr>
        <p:txBody>
          <a:bodyPr wrap="none">
            <a:spAutoFit/>
          </a:bodyPr>
          <a:lstStyle/>
          <a:p>
            <a:endParaRPr lang="en-US" dirty="0">
              <a:solidFill>
                <a:srgbClr val="FF0000"/>
              </a:solidFill>
              <a:latin typeface="TimesNewRomanPSMT"/>
            </a:endParaRPr>
          </a:p>
        </p:txBody>
      </p:sp>
      <p:graphicFrame>
        <p:nvGraphicFramePr>
          <p:cNvPr id="12" name="Table 11">
            <a:extLst>
              <a:ext uri="{FF2B5EF4-FFF2-40B4-BE49-F238E27FC236}">
                <a16:creationId xmlns:a16="http://schemas.microsoft.com/office/drawing/2014/main" id="{740CB685-0AA1-421B-8576-616BB0E83D69}"/>
              </a:ext>
            </a:extLst>
          </p:cNvPr>
          <p:cNvGraphicFramePr>
            <a:graphicFrameLocks noGrp="1"/>
          </p:cNvGraphicFramePr>
          <p:nvPr>
            <p:extLst>
              <p:ext uri="{D42A27DB-BD31-4B8C-83A1-F6EECF244321}">
                <p14:modId xmlns:p14="http://schemas.microsoft.com/office/powerpoint/2010/main" val="769756897"/>
              </p:ext>
            </p:extLst>
          </p:nvPr>
        </p:nvGraphicFramePr>
        <p:xfrm>
          <a:off x="5623995" y="133748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 name="Multiplication Sign 7">
            <a:extLst>
              <a:ext uri="{FF2B5EF4-FFF2-40B4-BE49-F238E27FC236}">
                <a16:creationId xmlns:a16="http://schemas.microsoft.com/office/drawing/2014/main" id="{E7C13688-E4B5-49C9-A9C2-55D1543DC65B}"/>
              </a:ext>
            </a:extLst>
          </p:cNvPr>
          <p:cNvSpPr/>
          <p:nvPr/>
        </p:nvSpPr>
        <p:spPr>
          <a:xfrm>
            <a:off x="5623995" y="13374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5ED0B5-3823-4EBF-B0CA-480C8ABFEED0}"/>
              </a:ext>
            </a:extLst>
          </p:cNvPr>
          <p:cNvSpPr/>
          <p:nvPr/>
        </p:nvSpPr>
        <p:spPr>
          <a:xfrm>
            <a:off x="6338614" y="139049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E9E53201-1232-47AC-8E7A-F55072779205}"/>
              </a:ext>
            </a:extLst>
          </p:cNvPr>
          <p:cNvSpPr/>
          <p:nvPr/>
        </p:nvSpPr>
        <p:spPr>
          <a:xfrm>
            <a:off x="5981304" y="16550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B9D773EA-4CA4-471D-92AF-9C0DC5CD7C15}"/>
              </a:ext>
            </a:extLst>
          </p:cNvPr>
          <p:cNvSpPr/>
          <p:nvPr/>
        </p:nvSpPr>
        <p:spPr>
          <a:xfrm>
            <a:off x="5656128" y="19726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FA024F4-8C60-4CF9-AABF-19CF23B8B47F}"/>
              </a:ext>
            </a:extLst>
          </p:cNvPr>
          <p:cNvSpPr/>
          <p:nvPr/>
        </p:nvSpPr>
        <p:spPr>
          <a:xfrm>
            <a:off x="5682631" y="170192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431334-DC6D-4E76-AD6C-9C1A95316E4A}"/>
              </a:ext>
            </a:extLst>
          </p:cNvPr>
          <p:cNvSpPr/>
          <p:nvPr/>
        </p:nvSpPr>
        <p:spPr>
          <a:xfrm>
            <a:off x="6331990" y="199347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E42D26B6-1B17-46B8-A7FB-67EA26F33959}"/>
              </a:ext>
            </a:extLst>
          </p:cNvPr>
          <p:cNvGraphicFramePr>
            <a:graphicFrameLocks noGrp="1"/>
          </p:cNvGraphicFramePr>
          <p:nvPr>
            <p:extLst>
              <p:ext uri="{D42A27DB-BD31-4B8C-83A1-F6EECF244321}">
                <p14:modId xmlns:p14="http://schemas.microsoft.com/office/powerpoint/2010/main" val="632015022"/>
              </p:ext>
            </p:extLst>
          </p:nvPr>
        </p:nvGraphicFramePr>
        <p:xfrm>
          <a:off x="2900676"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0" name="Table 19">
            <a:extLst>
              <a:ext uri="{FF2B5EF4-FFF2-40B4-BE49-F238E27FC236}">
                <a16:creationId xmlns:a16="http://schemas.microsoft.com/office/drawing/2014/main" id="{BA0A21B9-B326-49D4-8010-2012A3EC3D6C}"/>
              </a:ext>
            </a:extLst>
          </p:cNvPr>
          <p:cNvGraphicFramePr>
            <a:graphicFrameLocks noGrp="1"/>
          </p:cNvGraphicFramePr>
          <p:nvPr>
            <p:extLst>
              <p:ext uri="{D42A27DB-BD31-4B8C-83A1-F6EECF244321}">
                <p14:modId xmlns:p14="http://schemas.microsoft.com/office/powerpoint/2010/main" val="1606873318"/>
              </p:ext>
            </p:extLst>
          </p:nvPr>
        </p:nvGraphicFramePr>
        <p:xfrm>
          <a:off x="5656128"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1" name="Table 20">
            <a:extLst>
              <a:ext uri="{FF2B5EF4-FFF2-40B4-BE49-F238E27FC236}">
                <a16:creationId xmlns:a16="http://schemas.microsoft.com/office/drawing/2014/main" id="{D07A98E1-A235-4559-8A23-FFDA733B3F23}"/>
              </a:ext>
            </a:extLst>
          </p:cNvPr>
          <p:cNvGraphicFramePr>
            <a:graphicFrameLocks noGrp="1"/>
          </p:cNvGraphicFramePr>
          <p:nvPr>
            <p:extLst>
              <p:ext uri="{D42A27DB-BD31-4B8C-83A1-F6EECF244321}">
                <p14:modId xmlns:p14="http://schemas.microsoft.com/office/powerpoint/2010/main" val="102966792"/>
              </p:ext>
            </p:extLst>
          </p:nvPr>
        </p:nvGraphicFramePr>
        <p:xfrm>
          <a:off x="8682620" y="266086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22" name="Multiplication Sign 21">
            <a:extLst>
              <a:ext uri="{FF2B5EF4-FFF2-40B4-BE49-F238E27FC236}">
                <a16:creationId xmlns:a16="http://schemas.microsoft.com/office/drawing/2014/main" id="{04C11751-B081-4F39-BA4E-DB0C1B8243AD}"/>
              </a:ext>
            </a:extLst>
          </p:cNvPr>
          <p:cNvSpPr/>
          <p:nvPr/>
        </p:nvSpPr>
        <p:spPr>
          <a:xfrm>
            <a:off x="2946876" y="26946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8BD6FAA0-F01F-4AF3-BF03-AB7DF545DAE7}"/>
              </a:ext>
            </a:extLst>
          </p:cNvPr>
          <p:cNvSpPr/>
          <p:nvPr/>
        </p:nvSpPr>
        <p:spPr>
          <a:xfrm>
            <a:off x="3257985" y="267792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4DC9ECC5-B758-46C1-B5B8-D316C8ADEA46}"/>
              </a:ext>
            </a:extLst>
          </p:cNvPr>
          <p:cNvSpPr/>
          <p:nvPr/>
        </p:nvSpPr>
        <p:spPr>
          <a:xfrm>
            <a:off x="3263799" y="298948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892B3752-58E1-47ED-87A1-09E5C8185E9C}"/>
              </a:ext>
            </a:extLst>
          </p:cNvPr>
          <p:cNvSpPr/>
          <p:nvPr/>
        </p:nvSpPr>
        <p:spPr>
          <a:xfrm>
            <a:off x="2932472" y="328936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692562F-6E7F-4545-90D5-F4BBED418D52}"/>
              </a:ext>
            </a:extLst>
          </p:cNvPr>
          <p:cNvSpPr/>
          <p:nvPr/>
        </p:nvSpPr>
        <p:spPr>
          <a:xfrm>
            <a:off x="3635163" y="272896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05DBD35-029B-4524-9C35-FEDB6F8E396B}"/>
              </a:ext>
            </a:extLst>
          </p:cNvPr>
          <p:cNvSpPr/>
          <p:nvPr/>
        </p:nvSpPr>
        <p:spPr>
          <a:xfrm>
            <a:off x="3641791" y="334519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A7D753-A27F-429B-BBB6-953BB4C33327}"/>
              </a:ext>
            </a:extLst>
          </p:cNvPr>
          <p:cNvSpPr/>
          <p:nvPr/>
        </p:nvSpPr>
        <p:spPr>
          <a:xfrm>
            <a:off x="3012316" y="302051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a:extLst>
              <a:ext uri="{FF2B5EF4-FFF2-40B4-BE49-F238E27FC236}">
                <a16:creationId xmlns:a16="http://schemas.microsoft.com/office/drawing/2014/main" id="{3232AFCA-E4A0-4ED1-94ED-72B2021C951E}"/>
              </a:ext>
            </a:extLst>
          </p:cNvPr>
          <p:cNvGraphicFramePr>
            <a:graphicFrameLocks noGrp="1"/>
          </p:cNvGraphicFramePr>
          <p:nvPr>
            <p:extLst>
              <p:ext uri="{D42A27DB-BD31-4B8C-83A1-F6EECF244321}">
                <p14:modId xmlns:p14="http://schemas.microsoft.com/office/powerpoint/2010/main" val="1454469508"/>
              </p:ext>
            </p:extLst>
          </p:nvPr>
        </p:nvGraphicFramePr>
        <p:xfrm>
          <a:off x="1915466" y="39728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0" name="Multiplication Sign 29">
            <a:extLst>
              <a:ext uri="{FF2B5EF4-FFF2-40B4-BE49-F238E27FC236}">
                <a16:creationId xmlns:a16="http://schemas.microsoft.com/office/drawing/2014/main" id="{664BE2E6-9010-4D18-AEE1-490B963A9891}"/>
              </a:ext>
            </a:extLst>
          </p:cNvPr>
          <p:cNvSpPr/>
          <p:nvPr/>
        </p:nvSpPr>
        <p:spPr>
          <a:xfrm>
            <a:off x="1930955" y="40132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a:extLst>
              <a:ext uri="{FF2B5EF4-FFF2-40B4-BE49-F238E27FC236}">
                <a16:creationId xmlns:a16="http://schemas.microsoft.com/office/drawing/2014/main" id="{039408C6-941A-4B6D-8FEB-701AE0DA158B}"/>
              </a:ext>
            </a:extLst>
          </p:cNvPr>
          <p:cNvSpPr/>
          <p:nvPr/>
        </p:nvSpPr>
        <p:spPr>
          <a:xfrm>
            <a:off x="2242064" y="3996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7D9B12D4-99B5-4A77-8DAB-A44F1A49FCFD}"/>
              </a:ext>
            </a:extLst>
          </p:cNvPr>
          <p:cNvSpPr/>
          <p:nvPr/>
        </p:nvSpPr>
        <p:spPr>
          <a:xfrm>
            <a:off x="2247878" y="43080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1A62EF94-8547-41B8-81CC-00B09F65DD21}"/>
              </a:ext>
            </a:extLst>
          </p:cNvPr>
          <p:cNvSpPr/>
          <p:nvPr/>
        </p:nvSpPr>
        <p:spPr>
          <a:xfrm>
            <a:off x="1916551" y="46079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049F857-8386-4A48-8367-3CE50BF01A48}"/>
              </a:ext>
            </a:extLst>
          </p:cNvPr>
          <p:cNvSpPr/>
          <p:nvPr/>
        </p:nvSpPr>
        <p:spPr>
          <a:xfrm>
            <a:off x="2619242" y="404755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140C155-855B-462C-A016-EA35D1E9BDB8}"/>
              </a:ext>
            </a:extLst>
          </p:cNvPr>
          <p:cNvSpPr/>
          <p:nvPr/>
        </p:nvSpPr>
        <p:spPr>
          <a:xfrm>
            <a:off x="2625870" y="46637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1C27B08-F1C6-4DCC-8B77-A1BE184DACFC}"/>
              </a:ext>
            </a:extLst>
          </p:cNvPr>
          <p:cNvSpPr/>
          <p:nvPr/>
        </p:nvSpPr>
        <p:spPr>
          <a:xfrm>
            <a:off x="1996395" y="43391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a:extLst>
              <a:ext uri="{FF2B5EF4-FFF2-40B4-BE49-F238E27FC236}">
                <a16:creationId xmlns:a16="http://schemas.microsoft.com/office/drawing/2014/main" id="{B55B0D4B-B64A-483C-88E6-3D7616CB7B7D}"/>
              </a:ext>
            </a:extLst>
          </p:cNvPr>
          <p:cNvGraphicFramePr>
            <a:graphicFrameLocks noGrp="1"/>
          </p:cNvGraphicFramePr>
          <p:nvPr>
            <p:extLst>
              <p:ext uri="{D42A27DB-BD31-4B8C-83A1-F6EECF244321}">
                <p14:modId xmlns:p14="http://schemas.microsoft.com/office/powerpoint/2010/main" val="2821758922"/>
              </p:ext>
            </p:extLst>
          </p:nvPr>
        </p:nvGraphicFramePr>
        <p:xfrm>
          <a:off x="3641791" y="396239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8" name="Multiplication Sign 37">
            <a:extLst>
              <a:ext uri="{FF2B5EF4-FFF2-40B4-BE49-F238E27FC236}">
                <a16:creationId xmlns:a16="http://schemas.microsoft.com/office/drawing/2014/main" id="{6A839D93-1249-456D-BFF5-11935C0DAC69}"/>
              </a:ext>
            </a:extLst>
          </p:cNvPr>
          <p:cNvSpPr/>
          <p:nvPr/>
        </p:nvSpPr>
        <p:spPr>
          <a:xfrm>
            <a:off x="3687991" y="396460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cation Sign 38">
            <a:extLst>
              <a:ext uri="{FF2B5EF4-FFF2-40B4-BE49-F238E27FC236}">
                <a16:creationId xmlns:a16="http://schemas.microsoft.com/office/drawing/2014/main" id="{08B88460-ACD6-42D1-B568-795ABD950B5F}"/>
              </a:ext>
            </a:extLst>
          </p:cNvPr>
          <p:cNvSpPr/>
          <p:nvPr/>
        </p:nvSpPr>
        <p:spPr>
          <a:xfrm>
            <a:off x="3999100" y="39479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ication Sign 39">
            <a:extLst>
              <a:ext uri="{FF2B5EF4-FFF2-40B4-BE49-F238E27FC236}">
                <a16:creationId xmlns:a16="http://schemas.microsoft.com/office/drawing/2014/main" id="{47D147A4-726A-48C6-9B3E-FC766DBBB851}"/>
              </a:ext>
            </a:extLst>
          </p:cNvPr>
          <p:cNvSpPr/>
          <p:nvPr/>
        </p:nvSpPr>
        <p:spPr>
          <a:xfrm>
            <a:off x="4004914" y="42594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ication Sign 40">
            <a:extLst>
              <a:ext uri="{FF2B5EF4-FFF2-40B4-BE49-F238E27FC236}">
                <a16:creationId xmlns:a16="http://schemas.microsoft.com/office/drawing/2014/main" id="{412F7CB8-A23B-4FD2-8218-792C42E5FABC}"/>
              </a:ext>
            </a:extLst>
          </p:cNvPr>
          <p:cNvSpPr/>
          <p:nvPr/>
        </p:nvSpPr>
        <p:spPr>
          <a:xfrm>
            <a:off x="3673587" y="45593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D411CC3-0516-4A1C-9735-C21F7A4CC101}"/>
              </a:ext>
            </a:extLst>
          </p:cNvPr>
          <p:cNvSpPr/>
          <p:nvPr/>
        </p:nvSpPr>
        <p:spPr>
          <a:xfrm>
            <a:off x="4376278" y="399894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B72A72E-010B-4C6E-A79B-BA6EB468679D}"/>
              </a:ext>
            </a:extLst>
          </p:cNvPr>
          <p:cNvSpPr/>
          <p:nvPr/>
        </p:nvSpPr>
        <p:spPr>
          <a:xfrm>
            <a:off x="4382906" y="461517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96F713-ADB8-4B42-AA32-FD8FE4ECF148}"/>
              </a:ext>
            </a:extLst>
          </p:cNvPr>
          <p:cNvSpPr/>
          <p:nvPr/>
        </p:nvSpPr>
        <p:spPr>
          <a:xfrm>
            <a:off x="3753431" y="42904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a:extLst>
              <a:ext uri="{FF2B5EF4-FFF2-40B4-BE49-F238E27FC236}">
                <a16:creationId xmlns:a16="http://schemas.microsoft.com/office/drawing/2014/main" id="{3F7B21DA-EED9-4BF2-99CB-600F7746BFF4}"/>
              </a:ext>
            </a:extLst>
          </p:cNvPr>
          <p:cNvGraphicFramePr>
            <a:graphicFrameLocks noGrp="1"/>
          </p:cNvGraphicFramePr>
          <p:nvPr>
            <p:extLst>
              <p:ext uri="{D42A27DB-BD31-4B8C-83A1-F6EECF244321}">
                <p14:modId xmlns:p14="http://schemas.microsoft.com/office/powerpoint/2010/main" val="2636039307"/>
              </p:ext>
            </p:extLst>
          </p:nvPr>
        </p:nvGraphicFramePr>
        <p:xfrm>
          <a:off x="5665567"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46" name="Multiplication Sign 45">
            <a:extLst>
              <a:ext uri="{FF2B5EF4-FFF2-40B4-BE49-F238E27FC236}">
                <a16:creationId xmlns:a16="http://schemas.microsoft.com/office/drawing/2014/main" id="{9D1BCB32-814C-4092-B359-526EBD10FD63}"/>
              </a:ext>
            </a:extLst>
          </p:cNvPr>
          <p:cNvSpPr/>
          <p:nvPr/>
        </p:nvSpPr>
        <p:spPr>
          <a:xfrm>
            <a:off x="5665567"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56CFD9-5C07-4C1B-AB0E-0B854F580314}"/>
              </a:ext>
            </a:extLst>
          </p:cNvPr>
          <p:cNvSpPr/>
          <p:nvPr/>
        </p:nvSpPr>
        <p:spPr>
          <a:xfrm>
            <a:off x="6380186"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ication Sign 47">
            <a:extLst>
              <a:ext uri="{FF2B5EF4-FFF2-40B4-BE49-F238E27FC236}">
                <a16:creationId xmlns:a16="http://schemas.microsoft.com/office/drawing/2014/main" id="{AA37AA16-85F1-47C0-8DAD-B4C3AF10F56E}"/>
              </a:ext>
            </a:extLst>
          </p:cNvPr>
          <p:cNvSpPr/>
          <p:nvPr/>
        </p:nvSpPr>
        <p:spPr>
          <a:xfrm>
            <a:off x="6022876"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13217A52-D717-42D3-8763-CACDAE957CFE}"/>
              </a:ext>
            </a:extLst>
          </p:cNvPr>
          <p:cNvSpPr/>
          <p:nvPr/>
        </p:nvSpPr>
        <p:spPr>
          <a:xfrm>
            <a:off x="5697700"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0CD9E5B-506F-44E6-B0E2-9A9FC72297F4}"/>
              </a:ext>
            </a:extLst>
          </p:cNvPr>
          <p:cNvSpPr/>
          <p:nvPr/>
        </p:nvSpPr>
        <p:spPr>
          <a:xfrm>
            <a:off x="5724203"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44747F5-CC38-4C52-A196-6EBACC075F92}"/>
              </a:ext>
            </a:extLst>
          </p:cNvPr>
          <p:cNvSpPr/>
          <p:nvPr/>
        </p:nvSpPr>
        <p:spPr>
          <a:xfrm>
            <a:off x="6373562"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Table 51">
            <a:extLst>
              <a:ext uri="{FF2B5EF4-FFF2-40B4-BE49-F238E27FC236}">
                <a16:creationId xmlns:a16="http://schemas.microsoft.com/office/drawing/2014/main" id="{057E6844-2888-49A2-A573-1962DFA6B6A2}"/>
              </a:ext>
            </a:extLst>
          </p:cNvPr>
          <p:cNvGraphicFramePr>
            <a:graphicFrameLocks noGrp="1"/>
          </p:cNvGraphicFramePr>
          <p:nvPr>
            <p:extLst>
              <p:ext uri="{D42A27DB-BD31-4B8C-83A1-F6EECF244321}">
                <p14:modId xmlns:p14="http://schemas.microsoft.com/office/powerpoint/2010/main" val="4075505708"/>
              </p:ext>
            </p:extLst>
          </p:nvPr>
        </p:nvGraphicFramePr>
        <p:xfrm>
          <a:off x="8681621"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53" name="Multiplication Sign 52">
            <a:extLst>
              <a:ext uri="{FF2B5EF4-FFF2-40B4-BE49-F238E27FC236}">
                <a16:creationId xmlns:a16="http://schemas.microsoft.com/office/drawing/2014/main" id="{0624D9AB-E98A-4AB6-8EA9-6E3C17160769}"/>
              </a:ext>
            </a:extLst>
          </p:cNvPr>
          <p:cNvSpPr/>
          <p:nvPr/>
        </p:nvSpPr>
        <p:spPr>
          <a:xfrm>
            <a:off x="8681621"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19E98DF-D4D8-44BC-B061-7A1537440720}"/>
              </a:ext>
            </a:extLst>
          </p:cNvPr>
          <p:cNvSpPr/>
          <p:nvPr/>
        </p:nvSpPr>
        <p:spPr>
          <a:xfrm>
            <a:off x="9396240"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20E952AF-AC1F-4C9B-B796-F369CD7368ED}"/>
              </a:ext>
            </a:extLst>
          </p:cNvPr>
          <p:cNvSpPr/>
          <p:nvPr/>
        </p:nvSpPr>
        <p:spPr>
          <a:xfrm>
            <a:off x="9038930"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2C10437F-F508-4C0E-8DCC-6D082BBA990B}"/>
              </a:ext>
            </a:extLst>
          </p:cNvPr>
          <p:cNvSpPr/>
          <p:nvPr/>
        </p:nvSpPr>
        <p:spPr>
          <a:xfrm>
            <a:off x="8713754"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0B12878-26F1-49CE-8044-A59DA2E5EE48}"/>
              </a:ext>
            </a:extLst>
          </p:cNvPr>
          <p:cNvSpPr/>
          <p:nvPr/>
        </p:nvSpPr>
        <p:spPr>
          <a:xfrm>
            <a:off x="8740257"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087225-9B2B-4B99-888D-B114D40541CC}"/>
              </a:ext>
            </a:extLst>
          </p:cNvPr>
          <p:cNvSpPr/>
          <p:nvPr/>
        </p:nvSpPr>
        <p:spPr>
          <a:xfrm>
            <a:off x="9389616"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5C52CDE2-865C-438B-9207-AD9AFF27D392}"/>
              </a:ext>
            </a:extLst>
          </p:cNvPr>
          <p:cNvSpPr/>
          <p:nvPr/>
        </p:nvSpPr>
        <p:spPr>
          <a:xfrm>
            <a:off x="6347213" y="29985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836FA8C1-88BE-4A73-A584-2C8076A7D54B}"/>
              </a:ext>
            </a:extLst>
          </p:cNvPr>
          <p:cNvSpPr/>
          <p:nvPr/>
        </p:nvSpPr>
        <p:spPr>
          <a:xfrm>
            <a:off x="9051685" y="32959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60">
            <a:extLst>
              <a:ext uri="{FF2B5EF4-FFF2-40B4-BE49-F238E27FC236}">
                <a16:creationId xmlns:a16="http://schemas.microsoft.com/office/drawing/2014/main" id="{C164835F-8762-4992-86C0-ECD1F035A831}"/>
              </a:ext>
            </a:extLst>
          </p:cNvPr>
          <p:cNvGraphicFramePr>
            <a:graphicFrameLocks noGrp="1"/>
          </p:cNvGraphicFramePr>
          <p:nvPr>
            <p:extLst>
              <p:ext uri="{D42A27DB-BD31-4B8C-83A1-F6EECF244321}">
                <p14:modId xmlns:p14="http://schemas.microsoft.com/office/powerpoint/2010/main" val="418294360"/>
              </p:ext>
            </p:extLst>
          </p:nvPr>
        </p:nvGraphicFramePr>
        <p:xfrm>
          <a:off x="5014208"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62" name="Table 61">
            <a:extLst>
              <a:ext uri="{FF2B5EF4-FFF2-40B4-BE49-F238E27FC236}">
                <a16:creationId xmlns:a16="http://schemas.microsoft.com/office/drawing/2014/main" id="{F7FF84A1-5832-48CA-9942-5AE02A3C54F7}"/>
              </a:ext>
            </a:extLst>
          </p:cNvPr>
          <p:cNvGraphicFramePr>
            <a:graphicFrameLocks noGrp="1"/>
          </p:cNvGraphicFramePr>
          <p:nvPr>
            <p:extLst>
              <p:ext uri="{D42A27DB-BD31-4B8C-83A1-F6EECF244321}">
                <p14:modId xmlns:p14="http://schemas.microsoft.com/office/powerpoint/2010/main" val="882586389"/>
              </p:ext>
            </p:extLst>
          </p:nvPr>
        </p:nvGraphicFramePr>
        <p:xfrm>
          <a:off x="5023647" y="3962398"/>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63" name="Multiplication Sign 62">
            <a:extLst>
              <a:ext uri="{FF2B5EF4-FFF2-40B4-BE49-F238E27FC236}">
                <a16:creationId xmlns:a16="http://schemas.microsoft.com/office/drawing/2014/main" id="{B54B2900-5A36-4DCF-A62D-0A73BB5417CD}"/>
              </a:ext>
            </a:extLst>
          </p:cNvPr>
          <p:cNvSpPr/>
          <p:nvPr/>
        </p:nvSpPr>
        <p:spPr>
          <a:xfrm>
            <a:off x="5023647" y="396239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F171429-3BA9-40F7-987C-C8E66ACCF222}"/>
              </a:ext>
            </a:extLst>
          </p:cNvPr>
          <p:cNvSpPr/>
          <p:nvPr/>
        </p:nvSpPr>
        <p:spPr>
          <a:xfrm>
            <a:off x="5738266" y="401540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ication Sign 64">
            <a:extLst>
              <a:ext uri="{FF2B5EF4-FFF2-40B4-BE49-F238E27FC236}">
                <a16:creationId xmlns:a16="http://schemas.microsoft.com/office/drawing/2014/main" id="{75A39B9F-3C4E-42FA-928C-F7D74F3589A7}"/>
              </a:ext>
            </a:extLst>
          </p:cNvPr>
          <p:cNvSpPr/>
          <p:nvPr/>
        </p:nvSpPr>
        <p:spPr>
          <a:xfrm>
            <a:off x="5380956" y="427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8B68DE55-5EE6-4F77-BB90-015B1F9DC873}"/>
              </a:ext>
            </a:extLst>
          </p:cNvPr>
          <p:cNvSpPr/>
          <p:nvPr/>
        </p:nvSpPr>
        <p:spPr>
          <a:xfrm>
            <a:off x="5055780" y="45975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1BF3BA-6C37-4A6C-966C-1DB1AEED1953}"/>
              </a:ext>
            </a:extLst>
          </p:cNvPr>
          <p:cNvSpPr/>
          <p:nvPr/>
        </p:nvSpPr>
        <p:spPr>
          <a:xfrm>
            <a:off x="5082283" y="432683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64C0B98-E26C-4C0B-BBA7-6FF5C776ABAC}"/>
              </a:ext>
            </a:extLst>
          </p:cNvPr>
          <p:cNvSpPr/>
          <p:nvPr/>
        </p:nvSpPr>
        <p:spPr>
          <a:xfrm>
            <a:off x="5731642" y="461838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ication Sign 68">
            <a:extLst>
              <a:ext uri="{FF2B5EF4-FFF2-40B4-BE49-F238E27FC236}">
                <a16:creationId xmlns:a16="http://schemas.microsoft.com/office/drawing/2014/main" id="{EE856321-EFEF-4985-92B0-B75866A69A4B}"/>
              </a:ext>
            </a:extLst>
          </p:cNvPr>
          <p:cNvSpPr/>
          <p:nvPr/>
        </p:nvSpPr>
        <p:spPr>
          <a:xfrm>
            <a:off x="5705293" y="42926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Table 69">
            <a:extLst>
              <a:ext uri="{FF2B5EF4-FFF2-40B4-BE49-F238E27FC236}">
                <a16:creationId xmlns:a16="http://schemas.microsoft.com/office/drawing/2014/main" id="{46A00A2F-D83B-4088-9AD4-CBA58304D054}"/>
              </a:ext>
            </a:extLst>
          </p:cNvPr>
          <p:cNvGraphicFramePr>
            <a:graphicFrameLocks noGrp="1"/>
          </p:cNvGraphicFramePr>
          <p:nvPr>
            <p:extLst>
              <p:ext uri="{D42A27DB-BD31-4B8C-83A1-F6EECF244321}">
                <p14:modId xmlns:p14="http://schemas.microsoft.com/office/powerpoint/2010/main" val="3826987974"/>
              </p:ext>
            </p:extLst>
          </p:nvPr>
        </p:nvGraphicFramePr>
        <p:xfrm>
          <a:off x="6364123"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71" name="Table 70">
            <a:extLst>
              <a:ext uri="{FF2B5EF4-FFF2-40B4-BE49-F238E27FC236}">
                <a16:creationId xmlns:a16="http://schemas.microsoft.com/office/drawing/2014/main" id="{759FA4B4-DC56-4934-B3BB-8DF452A95D4E}"/>
              </a:ext>
            </a:extLst>
          </p:cNvPr>
          <p:cNvGraphicFramePr>
            <a:graphicFrameLocks noGrp="1"/>
          </p:cNvGraphicFramePr>
          <p:nvPr>
            <p:extLst>
              <p:ext uri="{D42A27DB-BD31-4B8C-83A1-F6EECF244321}">
                <p14:modId xmlns:p14="http://schemas.microsoft.com/office/powerpoint/2010/main" val="1946848018"/>
              </p:ext>
            </p:extLst>
          </p:nvPr>
        </p:nvGraphicFramePr>
        <p:xfrm>
          <a:off x="6373562" y="398584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72" name="Multiplication Sign 71">
            <a:extLst>
              <a:ext uri="{FF2B5EF4-FFF2-40B4-BE49-F238E27FC236}">
                <a16:creationId xmlns:a16="http://schemas.microsoft.com/office/drawing/2014/main" id="{940E3892-19A7-4D65-B136-7D3F700FE4CD}"/>
              </a:ext>
            </a:extLst>
          </p:cNvPr>
          <p:cNvSpPr/>
          <p:nvPr/>
        </p:nvSpPr>
        <p:spPr>
          <a:xfrm>
            <a:off x="6373562" y="39858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F2E51C-48EE-437D-8258-93CA6B48887F}"/>
              </a:ext>
            </a:extLst>
          </p:cNvPr>
          <p:cNvSpPr/>
          <p:nvPr/>
        </p:nvSpPr>
        <p:spPr>
          <a:xfrm>
            <a:off x="7088181" y="40388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ication Sign 73">
            <a:extLst>
              <a:ext uri="{FF2B5EF4-FFF2-40B4-BE49-F238E27FC236}">
                <a16:creationId xmlns:a16="http://schemas.microsoft.com/office/drawing/2014/main" id="{B9F71FC4-5F4C-4A81-9C55-20E7C867D5E6}"/>
              </a:ext>
            </a:extLst>
          </p:cNvPr>
          <p:cNvSpPr/>
          <p:nvPr/>
        </p:nvSpPr>
        <p:spPr>
          <a:xfrm>
            <a:off x="6730871" y="430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ication Sign 74">
            <a:extLst>
              <a:ext uri="{FF2B5EF4-FFF2-40B4-BE49-F238E27FC236}">
                <a16:creationId xmlns:a16="http://schemas.microsoft.com/office/drawing/2014/main" id="{E1968C9E-6918-4E51-9ABD-65E22B1FA500}"/>
              </a:ext>
            </a:extLst>
          </p:cNvPr>
          <p:cNvSpPr/>
          <p:nvPr/>
        </p:nvSpPr>
        <p:spPr>
          <a:xfrm>
            <a:off x="6405695" y="46209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99D9FCA-30D0-4ABF-8DC7-DD82669C1CD3}"/>
              </a:ext>
            </a:extLst>
          </p:cNvPr>
          <p:cNvSpPr/>
          <p:nvPr/>
        </p:nvSpPr>
        <p:spPr>
          <a:xfrm>
            <a:off x="6432198" y="43502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9A73416-2A43-43EC-A5FE-CDCEF1A1E46D}"/>
              </a:ext>
            </a:extLst>
          </p:cNvPr>
          <p:cNvSpPr/>
          <p:nvPr/>
        </p:nvSpPr>
        <p:spPr>
          <a:xfrm>
            <a:off x="7081557" y="464183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ication Sign 77">
            <a:extLst>
              <a:ext uri="{FF2B5EF4-FFF2-40B4-BE49-F238E27FC236}">
                <a16:creationId xmlns:a16="http://schemas.microsoft.com/office/drawing/2014/main" id="{A4022221-971E-4AB3-9C1E-3578D901351E}"/>
              </a:ext>
            </a:extLst>
          </p:cNvPr>
          <p:cNvSpPr/>
          <p:nvPr/>
        </p:nvSpPr>
        <p:spPr>
          <a:xfrm>
            <a:off x="7055208" y="43160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Table 78">
            <a:extLst>
              <a:ext uri="{FF2B5EF4-FFF2-40B4-BE49-F238E27FC236}">
                <a16:creationId xmlns:a16="http://schemas.microsoft.com/office/drawing/2014/main" id="{915F0084-055D-434E-950F-0497E951D6F3}"/>
              </a:ext>
            </a:extLst>
          </p:cNvPr>
          <p:cNvGraphicFramePr>
            <a:graphicFrameLocks noGrp="1"/>
          </p:cNvGraphicFramePr>
          <p:nvPr>
            <p:extLst>
              <p:ext uri="{D42A27DB-BD31-4B8C-83A1-F6EECF244321}">
                <p14:modId xmlns:p14="http://schemas.microsoft.com/office/powerpoint/2010/main" val="1930729130"/>
              </p:ext>
            </p:extLst>
          </p:nvPr>
        </p:nvGraphicFramePr>
        <p:xfrm>
          <a:off x="7968001" y="395247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0" name="Table 79">
            <a:extLst>
              <a:ext uri="{FF2B5EF4-FFF2-40B4-BE49-F238E27FC236}">
                <a16:creationId xmlns:a16="http://schemas.microsoft.com/office/drawing/2014/main" id="{5D54FA7E-0E13-4B4F-9E1B-3B8D95030F4F}"/>
              </a:ext>
            </a:extLst>
          </p:cNvPr>
          <p:cNvGraphicFramePr>
            <a:graphicFrameLocks noGrp="1"/>
          </p:cNvGraphicFramePr>
          <p:nvPr>
            <p:extLst>
              <p:ext uri="{D42A27DB-BD31-4B8C-83A1-F6EECF244321}">
                <p14:modId xmlns:p14="http://schemas.microsoft.com/office/powerpoint/2010/main" val="1926666046"/>
              </p:ext>
            </p:extLst>
          </p:nvPr>
        </p:nvGraphicFramePr>
        <p:xfrm>
          <a:off x="7967002"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1" name="Multiplication Sign 80">
            <a:extLst>
              <a:ext uri="{FF2B5EF4-FFF2-40B4-BE49-F238E27FC236}">
                <a16:creationId xmlns:a16="http://schemas.microsoft.com/office/drawing/2014/main" id="{BA6B014A-424B-471D-B3B7-4F49E39C11FA}"/>
              </a:ext>
            </a:extLst>
          </p:cNvPr>
          <p:cNvSpPr/>
          <p:nvPr/>
        </p:nvSpPr>
        <p:spPr>
          <a:xfrm>
            <a:off x="7967002" y="395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387E58B-15CD-4039-8C9D-0D9C157D3E76}"/>
              </a:ext>
            </a:extLst>
          </p:cNvPr>
          <p:cNvSpPr/>
          <p:nvPr/>
        </p:nvSpPr>
        <p:spPr>
          <a:xfrm>
            <a:off x="8681621" y="401296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ication Sign 82">
            <a:extLst>
              <a:ext uri="{FF2B5EF4-FFF2-40B4-BE49-F238E27FC236}">
                <a16:creationId xmlns:a16="http://schemas.microsoft.com/office/drawing/2014/main" id="{56A17E3E-91A4-4C83-8FC2-2CEBE8AE2576}"/>
              </a:ext>
            </a:extLst>
          </p:cNvPr>
          <p:cNvSpPr/>
          <p:nvPr/>
        </p:nvSpPr>
        <p:spPr>
          <a:xfrm>
            <a:off x="8324311" y="4277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ication Sign 83">
            <a:extLst>
              <a:ext uri="{FF2B5EF4-FFF2-40B4-BE49-F238E27FC236}">
                <a16:creationId xmlns:a16="http://schemas.microsoft.com/office/drawing/2014/main" id="{6023E199-AD6B-42AB-918B-5E365957194D}"/>
              </a:ext>
            </a:extLst>
          </p:cNvPr>
          <p:cNvSpPr/>
          <p:nvPr/>
        </p:nvSpPr>
        <p:spPr>
          <a:xfrm>
            <a:off x="7999135" y="45950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FF34EA0-9676-4D5F-934A-B29B522CF94D}"/>
              </a:ext>
            </a:extLst>
          </p:cNvPr>
          <p:cNvSpPr/>
          <p:nvPr/>
        </p:nvSpPr>
        <p:spPr>
          <a:xfrm>
            <a:off x="8025638" y="43243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08033D7-9556-483B-ADF1-08D50BC003DD}"/>
              </a:ext>
            </a:extLst>
          </p:cNvPr>
          <p:cNvSpPr/>
          <p:nvPr/>
        </p:nvSpPr>
        <p:spPr>
          <a:xfrm>
            <a:off x="8674997" y="461594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ication Sign 86">
            <a:extLst>
              <a:ext uri="{FF2B5EF4-FFF2-40B4-BE49-F238E27FC236}">
                <a16:creationId xmlns:a16="http://schemas.microsoft.com/office/drawing/2014/main" id="{8C4BE902-98CB-427D-8E1F-F6E644286D0A}"/>
              </a:ext>
            </a:extLst>
          </p:cNvPr>
          <p:cNvSpPr/>
          <p:nvPr/>
        </p:nvSpPr>
        <p:spPr>
          <a:xfrm>
            <a:off x="8337066" y="458760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 name="Table 87">
            <a:extLst>
              <a:ext uri="{FF2B5EF4-FFF2-40B4-BE49-F238E27FC236}">
                <a16:creationId xmlns:a16="http://schemas.microsoft.com/office/drawing/2014/main" id="{BC49D70A-9609-4449-9967-872F508420C8}"/>
              </a:ext>
            </a:extLst>
          </p:cNvPr>
          <p:cNvGraphicFramePr>
            <a:graphicFrameLocks noGrp="1"/>
          </p:cNvGraphicFramePr>
          <p:nvPr>
            <p:extLst>
              <p:ext uri="{D42A27DB-BD31-4B8C-83A1-F6EECF244321}">
                <p14:modId xmlns:p14="http://schemas.microsoft.com/office/powerpoint/2010/main" val="1116020876"/>
              </p:ext>
            </p:extLst>
          </p:nvPr>
        </p:nvGraphicFramePr>
        <p:xfrm>
          <a:off x="9368284" y="39759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9" name="Table 88">
            <a:extLst>
              <a:ext uri="{FF2B5EF4-FFF2-40B4-BE49-F238E27FC236}">
                <a16:creationId xmlns:a16="http://schemas.microsoft.com/office/drawing/2014/main" id="{EB73324B-434C-4644-B4DC-CC5B51FA23FF}"/>
              </a:ext>
            </a:extLst>
          </p:cNvPr>
          <p:cNvGraphicFramePr>
            <a:graphicFrameLocks noGrp="1"/>
          </p:cNvGraphicFramePr>
          <p:nvPr>
            <p:extLst>
              <p:ext uri="{D42A27DB-BD31-4B8C-83A1-F6EECF244321}">
                <p14:modId xmlns:p14="http://schemas.microsoft.com/office/powerpoint/2010/main" val="2397329192"/>
              </p:ext>
            </p:extLst>
          </p:nvPr>
        </p:nvGraphicFramePr>
        <p:xfrm>
          <a:off x="9367285"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90" name="Multiplication Sign 89">
            <a:extLst>
              <a:ext uri="{FF2B5EF4-FFF2-40B4-BE49-F238E27FC236}">
                <a16:creationId xmlns:a16="http://schemas.microsoft.com/office/drawing/2014/main" id="{F06D6641-9848-48F4-B34D-5CA5ECCF56E4}"/>
              </a:ext>
            </a:extLst>
          </p:cNvPr>
          <p:cNvSpPr/>
          <p:nvPr/>
        </p:nvSpPr>
        <p:spPr>
          <a:xfrm>
            <a:off x="9367285" y="398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D457799-4D57-47E9-B699-90FF540921BA}"/>
              </a:ext>
            </a:extLst>
          </p:cNvPr>
          <p:cNvSpPr/>
          <p:nvPr/>
        </p:nvSpPr>
        <p:spPr>
          <a:xfrm>
            <a:off x="10081904" y="403641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ication Sign 91">
            <a:extLst>
              <a:ext uri="{FF2B5EF4-FFF2-40B4-BE49-F238E27FC236}">
                <a16:creationId xmlns:a16="http://schemas.microsoft.com/office/drawing/2014/main" id="{7984D07E-917C-405D-8B05-C7FB81F7EBB7}"/>
              </a:ext>
            </a:extLst>
          </p:cNvPr>
          <p:cNvSpPr/>
          <p:nvPr/>
        </p:nvSpPr>
        <p:spPr>
          <a:xfrm>
            <a:off x="9724594" y="430097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ication Sign 92">
            <a:extLst>
              <a:ext uri="{FF2B5EF4-FFF2-40B4-BE49-F238E27FC236}">
                <a16:creationId xmlns:a16="http://schemas.microsoft.com/office/drawing/2014/main" id="{A50D42D0-70B9-4252-8152-0D4634FB0158}"/>
              </a:ext>
            </a:extLst>
          </p:cNvPr>
          <p:cNvSpPr/>
          <p:nvPr/>
        </p:nvSpPr>
        <p:spPr>
          <a:xfrm>
            <a:off x="9399418" y="461853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60B5C49-1A8F-4356-8C8E-574A6CAD2D50}"/>
              </a:ext>
            </a:extLst>
          </p:cNvPr>
          <p:cNvSpPr/>
          <p:nvPr/>
        </p:nvSpPr>
        <p:spPr>
          <a:xfrm>
            <a:off x="9425921" y="434784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FD38485-8FFD-4531-A8D3-460D30B6B86F}"/>
              </a:ext>
            </a:extLst>
          </p:cNvPr>
          <p:cNvSpPr/>
          <p:nvPr/>
        </p:nvSpPr>
        <p:spPr>
          <a:xfrm>
            <a:off x="10075280" y="463939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CD389E5F-252C-420E-81C3-055C22134026}"/>
              </a:ext>
            </a:extLst>
          </p:cNvPr>
          <p:cNvSpPr/>
          <p:nvPr/>
        </p:nvSpPr>
        <p:spPr>
          <a:xfrm>
            <a:off x="9737349" y="46110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F560E96-6D6B-47DF-846D-FEFF29BB81A9}"/>
              </a:ext>
            </a:extLst>
          </p:cNvPr>
          <p:cNvSpPr/>
          <p:nvPr/>
        </p:nvSpPr>
        <p:spPr>
          <a:xfrm>
            <a:off x="2613247" y="43556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75CA5050-FC63-497B-8A15-A5766C7D71B0}"/>
              </a:ext>
            </a:extLst>
          </p:cNvPr>
          <p:cNvSpPr/>
          <p:nvPr/>
        </p:nvSpPr>
        <p:spPr>
          <a:xfrm>
            <a:off x="4051108" y="462734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11DFBF8-468E-436E-AF00-23C52552EC4F}"/>
              </a:ext>
            </a:extLst>
          </p:cNvPr>
          <p:cNvSpPr/>
          <p:nvPr/>
        </p:nvSpPr>
        <p:spPr>
          <a:xfrm>
            <a:off x="5422706" y="4028660"/>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01" name="Oval 100">
            <a:extLst>
              <a:ext uri="{FF2B5EF4-FFF2-40B4-BE49-F238E27FC236}">
                <a16:creationId xmlns:a16="http://schemas.microsoft.com/office/drawing/2014/main" id="{EB4C3E7F-B53D-4007-8103-140E98F061D3}"/>
              </a:ext>
            </a:extLst>
          </p:cNvPr>
          <p:cNvSpPr/>
          <p:nvPr/>
        </p:nvSpPr>
        <p:spPr>
          <a:xfrm>
            <a:off x="6787682" y="46339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7F60022-8489-437A-A00F-A4EA320FDB96}"/>
              </a:ext>
            </a:extLst>
          </p:cNvPr>
          <p:cNvSpPr/>
          <p:nvPr/>
        </p:nvSpPr>
        <p:spPr>
          <a:xfrm>
            <a:off x="8356942" y="40195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2814527-A6A9-4DFE-BE5C-8585B78A1FBF}"/>
              </a:ext>
            </a:extLst>
          </p:cNvPr>
          <p:cNvSpPr/>
          <p:nvPr/>
        </p:nvSpPr>
        <p:spPr>
          <a:xfrm>
            <a:off x="10092977" y="435089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aphicFrame>
        <p:nvGraphicFramePr>
          <p:cNvPr id="104" name="Table 103">
            <a:extLst>
              <a:ext uri="{FF2B5EF4-FFF2-40B4-BE49-F238E27FC236}">
                <a16:creationId xmlns:a16="http://schemas.microsoft.com/office/drawing/2014/main" id="{8BF6FA8D-1622-4C3F-BF76-379AEA8D8BEC}"/>
              </a:ext>
            </a:extLst>
          </p:cNvPr>
          <p:cNvGraphicFramePr>
            <a:graphicFrameLocks noGrp="1"/>
          </p:cNvGraphicFramePr>
          <p:nvPr>
            <p:extLst>
              <p:ext uri="{D42A27DB-BD31-4B8C-83A1-F6EECF244321}">
                <p14:modId xmlns:p14="http://schemas.microsoft.com/office/powerpoint/2010/main" val="1860125557"/>
              </p:ext>
            </p:extLst>
          </p:nvPr>
        </p:nvGraphicFramePr>
        <p:xfrm>
          <a:off x="3634149" y="5303342"/>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05" name="Multiplication Sign 104">
            <a:extLst>
              <a:ext uri="{FF2B5EF4-FFF2-40B4-BE49-F238E27FC236}">
                <a16:creationId xmlns:a16="http://schemas.microsoft.com/office/drawing/2014/main" id="{D824B573-D4A5-4A46-AFFA-40ABCB8E6BF2}"/>
              </a:ext>
            </a:extLst>
          </p:cNvPr>
          <p:cNvSpPr/>
          <p:nvPr/>
        </p:nvSpPr>
        <p:spPr>
          <a:xfrm>
            <a:off x="3680349" y="530554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ication Sign 105">
            <a:extLst>
              <a:ext uri="{FF2B5EF4-FFF2-40B4-BE49-F238E27FC236}">
                <a16:creationId xmlns:a16="http://schemas.microsoft.com/office/drawing/2014/main" id="{5F340E9F-A54E-4AEE-AE7F-983433863833}"/>
              </a:ext>
            </a:extLst>
          </p:cNvPr>
          <p:cNvSpPr/>
          <p:nvPr/>
        </p:nvSpPr>
        <p:spPr>
          <a:xfrm>
            <a:off x="3991458" y="52888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ication Sign 106">
            <a:extLst>
              <a:ext uri="{FF2B5EF4-FFF2-40B4-BE49-F238E27FC236}">
                <a16:creationId xmlns:a16="http://schemas.microsoft.com/office/drawing/2014/main" id="{C25FE62B-EF15-445E-A101-081554AF77E1}"/>
              </a:ext>
            </a:extLst>
          </p:cNvPr>
          <p:cNvSpPr/>
          <p:nvPr/>
        </p:nvSpPr>
        <p:spPr>
          <a:xfrm>
            <a:off x="3997272" y="560040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B9839A40-06A4-4B73-ACBA-D3C018FD321B}"/>
              </a:ext>
            </a:extLst>
          </p:cNvPr>
          <p:cNvSpPr/>
          <p:nvPr/>
        </p:nvSpPr>
        <p:spPr>
          <a:xfrm>
            <a:off x="3665945" y="59002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91F0B4E-3C62-4AA9-BD31-9ABB2F731EAD}"/>
              </a:ext>
            </a:extLst>
          </p:cNvPr>
          <p:cNvSpPr/>
          <p:nvPr/>
        </p:nvSpPr>
        <p:spPr>
          <a:xfrm>
            <a:off x="4368636" y="53398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9976824-1494-4D82-B1C4-A58C03E062F8}"/>
              </a:ext>
            </a:extLst>
          </p:cNvPr>
          <p:cNvSpPr/>
          <p:nvPr/>
        </p:nvSpPr>
        <p:spPr>
          <a:xfrm>
            <a:off x="4375264" y="595611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4F32413-BB92-4BF1-AF1B-17526670928E}"/>
              </a:ext>
            </a:extLst>
          </p:cNvPr>
          <p:cNvSpPr/>
          <p:nvPr/>
        </p:nvSpPr>
        <p:spPr>
          <a:xfrm>
            <a:off x="3745789" y="563144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4914708-2600-43D9-9FCC-81918998D8DF}"/>
              </a:ext>
            </a:extLst>
          </p:cNvPr>
          <p:cNvSpPr/>
          <p:nvPr/>
        </p:nvSpPr>
        <p:spPr>
          <a:xfrm>
            <a:off x="4043466" y="596828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3" name="Table 112">
            <a:extLst>
              <a:ext uri="{FF2B5EF4-FFF2-40B4-BE49-F238E27FC236}">
                <a16:creationId xmlns:a16="http://schemas.microsoft.com/office/drawing/2014/main" id="{F9B3B325-7693-4C55-8886-D348C3D40B2F}"/>
              </a:ext>
            </a:extLst>
          </p:cNvPr>
          <p:cNvGraphicFramePr>
            <a:graphicFrameLocks noGrp="1"/>
          </p:cNvGraphicFramePr>
          <p:nvPr>
            <p:extLst>
              <p:ext uri="{D42A27DB-BD31-4B8C-83A1-F6EECF244321}">
                <p14:modId xmlns:p14="http://schemas.microsoft.com/office/powerpoint/2010/main" val="1214938169"/>
              </p:ext>
            </p:extLst>
          </p:nvPr>
        </p:nvGraphicFramePr>
        <p:xfrm>
          <a:off x="5016377" y="5300903"/>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14" name="Table 113">
            <a:extLst>
              <a:ext uri="{FF2B5EF4-FFF2-40B4-BE49-F238E27FC236}">
                <a16:creationId xmlns:a16="http://schemas.microsoft.com/office/drawing/2014/main" id="{FCD40639-CE19-490B-ABCA-4CD937F6EBE3}"/>
              </a:ext>
            </a:extLst>
          </p:cNvPr>
          <p:cNvGraphicFramePr>
            <a:graphicFrameLocks noGrp="1"/>
          </p:cNvGraphicFramePr>
          <p:nvPr>
            <p:extLst>
              <p:ext uri="{D42A27DB-BD31-4B8C-83A1-F6EECF244321}">
                <p14:modId xmlns:p14="http://schemas.microsoft.com/office/powerpoint/2010/main" val="2043231847"/>
              </p:ext>
            </p:extLst>
          </p:nvPr>
        </p:nvGraphicFramePr>
        <p:xfrm>
          <a:off x="5025816" y="5303342"/>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15" name="Multiplication Sign 114">
            <a:extLst>
              <a:ext uri="{FF2B5EF4-FFF2-40B4-BE49-F238E27FC236}">
                <a16:creationId xmlns:a16="http://schemas.microsoft.com/office/drawing/2014/main" id="{554BAC48-7150-4454-806C-73ACC56715D8}"/>
              </a:ext>
            </a:extLst>
          </p:cNvPr>
          <p:cNvSpPr/>
          <p:nvPr/>
        </p:nvSpPr>
        <p:spPr>
          <a:xfrm>
            <a:off x="5025816" y="530334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88B23BD2-B2D7-446B-A841-B8E7CE6E61D6}"/>
              </a:ext>
            </a:extLst>
          </p:cNvPr>
          <p:cNvSpPr/>
          <p:nvPr/>
        </p:nvSpPr>
        <p:spPr>
          <a:xfrm>
            <a:off x="5740435" y="535635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ication Sign 116">
            <a:extLst>
              <a:ext uri="{FF2B5EF4-FFF2-40B4-BE49-F238E27FC236}">
                <a16:creationId xmlns:a16="http://schemas.microsoft.com/office/drawing/2014/main" id="{6FD22B9E-6F51-424C-B0E2-F6464B2EF352}"/>
              </a:ext>
            </a:extLst>
          </p:cNvPr>
          <p:cNvSpPr/>
          <p:nvPr/>
        </p:nvSpPr>
        <p:spPr>
          <a:xfrm>
            <a:off x="5383125" y="562090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ication Sign 117">
            <a:extLst>
              <a:ext uri="{FF2B5EF4-FFF2-40B4-BE49-F238E27FC236}">
                <a16:creationId xmlns:a16="http://schemas.microsoft.com/office/drawing/2014/main" id="{059E8452-D811-4A1A-AF67-ECEBC04A4124}"/>
              </a:ext>
            </a:extLst>
          </p:cNvPr>
          <p:cNvSpPr/>
          <p:nvPr/>
        </p:nvSpPr>
        <p:spPr>
          <a:xfrm>
            <a:off x="5057949" y="5938465"/>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B6BA8746-62E6-40B0-ABEE-69BF4B128026}"/>
              </a:ext>
            </a:extLst>
          </p:cNvPr>
          <p:cNvSpPr/>
          <p:nvPr/>
        </p:nvSpPr>
        <p:spPr>
          <a:xfrm>
            <a:off x="5084452" y="566777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F8532EC-9350-4A10-9FC6-B6B4D57887DA}"/>
              </a:ext>
            </a:extLst>
          </p:cNvPr>
          <p:cNvSpPr/>
          <p:nvPr/>
        </p:nvSpPr>
        <p:spPr>
          <a:xfrm>
            <a:off x="5733811" y="595932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ication Sign 120">
            <a:extLst>
              <a:ext uri="{FF2B5EF4-FFF2-40B4-BE49-F238E27FC236}">
                <a16:creationId xmlns:a16="http://schemas.microsoft.com/office/drawing/2014/main" id="{27783EA4-1B54-40AC-A747-4F59A997B360}"/>
              </a:ext>
            </a:extLst>
          </p:cNvPr>
          <p:cNvSpPr/>
          <p:nvPr/>
        </p:nvSpPr>
        <p:spPr>
          <a:xfrm>
            <a:off x="5707462" y="56335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F959240-12BC-4AA4-91F0-BDD9F4510F83}"/>
              </a:ext>
            </a:extLst>
          </p:cNvPr>
          <p:cNvSpPr/>
          <p:nvPr/>
        </p:nvSpPr>
        <p:spPr>
          <a:xfrm>
            <a:off x="5424875" y="5369604"/>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graphicFrame>
        <p:nvGraphicFramePr>
          <p:cNvPr id="123" name="Table 122">
            <a:extLst>
              <a:ext uri="{FF2B5EF4-FFF2-40B4-BE49-F238E27FC236}">
                <a16:creationId xmlns:a16="http://schemas.microsoft.com/office/drawing/2014/main" id="{ED6A9ADC-DD12-4F3F-BD97-4A63AE534E06}"/>
              </a:ext>
            </a:extLst>
          </p:cNvPr>
          <p:cNvGraphicFramePr>
            <a:graphicFrameLocks noGrp="1"/>
          </p:cNvGraphicFramePr>
          <p:nvPr>
            <p:extLst>
              <p:ext uri="{D42A27DB-BD31-4B8C-83A1-F6EECF244321}">
                <p14:modId xmlns:p14="http://schemas.microsoft.com/office/powerpoint/2010/main" val="388447734"/>
              </p:ext>
            </p:extLst>
          </p:nvPr>
        </p:nvGraphicFramePr>
        <p:xfrm>
          <a:off x="6345553" y="534423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24" name="Table 123">
            <a:extLst>
              <a:ext uri="{FF2B5EF4-FFF2-40B4-BE49-F238E27FC236}">
                <a16:creationId xmlns:a16="http://schemas.microsoft.com/office/drawing/2014/main" id="{089BA9DB-9A8A-4B2B-BFB3-9DA3AB1CD26B}"/>
              </a:ext>
            </a:extLst>
          </p:cNvPr>
          <p:cNvGraphicFramePr>
            <a:graphicFrameLocks noGrp="1"/>
          </p:cNvGraphicFramePr>
          <p:nvPr>
            <p:extLst>
              <p:ext uri="{D42A27DB-BD31-4B8C-83A1-F6EECF244321}">
                <p14:modId xmlns:p14="http://schemas.microsoft.com/office/powerpoint/2010/main" val="2710975335"/>
              </p:ext>
            </p:extLst>
          </p:nvPr>
        </p:nvGraphicFramePr>
        <p:xfrm>
          <a:off x="6354992" y="534667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25" name="Multiplication Sign 124">
            <a:extLst>
              <a:ext uri="{FF2B5EF4-FFF2-40B4-BE49-F238E27FC236}">
                <a16:creationId xmlns:a16="http://schemas.microsoft.com/office/drawing/2014/main" id="{1D98036B-034E-47CC-994A-A9F6280790AA}"/>
              </a:ext>
            </a:extLst>
          </p:cNvPr>
          <p:cNvSpPr/>
          <p:nvPr/>
        </p:nvSpPr>
        <p:spPr>
          <a:xfrm>
            <a:off x="6354992" y="534667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7148D99-20B5-423A-B788-44E1A8F0EE3F}"/>
              </a:ext>
            </a:extLst>
          </p:cNvPr>
          <p:cNvSpPr/>
          <p:nvPr/>
        </p:nvSpPr>
        <p:spPr>
          <a:xfrm>
            <a:off x="7069611" y="539967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ultiplication Sign 126">
            <a:extLst>
              <a:ext uri="{FF2B5EF4-FFF2-40B4-BE49-F238E27FC236}">
                <a16:creationId xmlns:a16="http://schemas.microsoft.com/office/drawing/2014/main" id="{C1E6851B-055A-4259-9CB5-6E5962D31C0D}"/>
              </a:ext>
            </a:extLst>
          </p:cNvPr>
          <p:cNvSpPr/>
          <p:nvPr/>
        </p:nvSpPr>
        <p:spPr>
          <a:xfrm>
            <a:off x="6712301" y="566423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ultiplication Sign 127">
            <a:extLst>
              <a:ext uri="{FF2B5EF4-FFF2-40B4-BE49-F238E27FC236}">
                <a16:creationId xmlns:a16="http://schemas.microsoft.com/office/drawing/2014/main" id="{1452F839-B9D6-43F2-8FC0-1981C8F9FF7B}"/>
              </a:ext>
            </a:extLst>
          </p:cNvPr>
          <p:cNvSpPr/>
          <p:nvPr/>
        </p:nvSpPr>
        <p:spPr>
          <a:xfrm>
            <a:off x="6387125" y="598179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008C381-0FB6-4441-9E27-8BD93B71ED37}"/>
              </a:ext>
            </a:extLst>
          </p:cNvPr>
          <p:cNvSpPr/>
          <p:nvPr/>
        </p:nvSpPr>
        <p:spPr>
          <a:xfrm>
            <a:off x="6413628" y="571110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DF8D463B-C658-4B0D-9F45-DDF371A1A7D9}"/>
              </a:ext>
            </a:extLst>
          </p:cNvPr>
          <p:cNvSpPr/>
          <p:nvPr/>
        </p:nvSpPr>
        <p:spPr>
          <a:xfrm>
            <a:off x="7062987" y="601590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ication Sign 130">
            <a:extLst>
              <a:ext uri="{FF2B5EF4-FFF2-40B4-BE49-F238E27FC236}">
                <a16:creationId xmlns:a16="http://schemas.microsoft.com/office/drawing/2014/main" id="{FE43A3BC-5821-4CF6-9848-9ECAF2BDB5FC}"/>
              </a:ext>
            </a:extLst>
          </p:cNvPr>
          <p:cNvSpPr/>
          <p:nvPr/>
        </p:nvSpPr>
        <p:spPr>
          <a:xfrm>
            <a:off x="7036638" y="567688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1E35188-D8D0-42A2-96EA-6B7D3823D74D}"/>
              </a:ext>
            </a:extLst>
          </p:cNvPr>
          <p:cNvSpPr/>
          <p:nvPr/>
        </p:nvSpPr>
        <p:spPr>
          <a:xfrm>
            <a:off x="6769112" y="602129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 name="Table 132">
            <a:extLst>
              <a:ext uri="{FF2B5EF4-FFF2-40B4-BE49-F238E27FC236}">
                <a16:creationId xmlns:a16="http://schemas.microsoft.com/office/drawing/2014/main" id="{74E23BC8-9FC4-4500-9214-AF9001C84D6C}"/>
              </a:ext>
            </a:extLst>
          </p:cNvPr>
          <p:cNvGraphicFramePr>
            <a:graphicFrameLocks noGrp="1"/>
          </p:cNvGraphicFramePr>
          <p:nvPr>
            <p:extLst>
              <p:ext uri="{D42A27DB-BD31-4B8C-83A1-F6EECF244321}">
                <p14:modId xmlns:p14="http://schemas.microsoft.com/office/powerpoint/2010/main" val="1681109799"/>
              </p:ext>
            </p:extLst>
          </p:nvPr>
        </p:nvGraphicFramePr>
        <p:xfrm>
          <a:off x="7968001" y="528334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34" name="Table 133">
            <a:extLst>
              <a:ext uri="{FF2B5EF4-FFF2-40B4-BE49-F238E27FC236}">
                <a16:creationId xmlns:a16="http://schemas.microsoft.com/office/drawing/2014/main" id="{0BD77FF2-C96A-49F5-A335-976AC9173F5E}"/>
              </a:ext>
            </a:extLst>
          </p:cNvPr>
          <p:cNvGraphicFramePr>
            <a:graphicFrameLocks noGrp="1"/>
          </p:cNvGraphicFramePr>
          <p:nvPr>
            <p:extLst>
              <p:ext uri="{D42A27DB-BD31-4B8C-83A1-F6EECF244321}">
                <p14:modId xmlns:p14="http://schemas.microsoft.com/office/powerpoint/2010/main" val="1131983118"/>
              </p:ext>
            </p:extLst>
          </p:nvPr>
        </p:nvGraphicFramePr>
        <p:xfrm>
          <a:off x="7967002" y="529082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35" name="Multiplication Sign 134">
            <a:extLst>
              <a:ext uri="{FF2B5EF4-FFF2-40B4-BE49-F238E27FC236}">
                <a16:creationId xmlns:a16="http://schemas.microsoft.com/office/drawing/2014/main" id="{E1A1BF98-5015-47DA-BA9B-CFCFE4C46FD5}"/>
              </a:ext>
            </a:extLst>
          </p:cNvPr>
          <p:cNvSpPr/>
          <p:nvPr/>
        </p:nvSpPr>
        <p:spPr>
          <a:xfrm>
            <a:off x="7967002" y="52908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6A98456-71BE-462B-A478-B95DC2CB5901}"/>
              </a:ext>
            </a:extLst>
          </p:cNvPr>
          <p:cNvSpPr/>
          <p:nvPr/>
        </p:nvSpPr>
        <p:spPr>
          <a:xfrm>
            <a:off x="8681621" y="534383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ication Sign 136">
            <a:extLst>
              <a:ext uri="{FF2B5EF4-FFF2-40B4-BE49-F238E27FC236}">
                <a16:creationId xmlns:a16="http://schemas.microsoft.com/office/drawing/2014/main" id="{EB435EE8-3D7E-4ECC-8398-5A80729F3E81}"/>
              </a:ext>
            </a:extLst>
          </p:cNvPr>
          <p:cNvSpPr/>
          <p:nvPr/>
        </p:nvSpPr>
        <p:spPr>
          <a:xfrm>
            <a:off x="8324311" y="56083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ication Sign 137">
            <a:extLst>
              <a:ext uri="{FF2B5EF4-FFF2-40B4-BE49-F238E27FC236}">
                <a16:creationId xmlns:a16="http://schemas.microsoft.com/office/drawing/2014/main" id="{4CEC2461-E2B2-4232-935B-1A4D8D8907AD}"/>
              </a:ext>
            </a:extLst>
          </p:cNvPr>
          <p:cNvSpPr/>
          <p:nvPr/>
        </p:nvSpPr>
        <p:spPr>
          <a:xfrm>
            <a:off x="7999135" y="59259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E090B964-3023-42DD-9E19-AE5CEB6ED5A8}"/>
              </a:ext>
            </a:extLst>
          </p:cNvPr>
          <p:cNvSpPr/>
          <p:nvPr/>
        </p:nvSpPr>
        <p:spPr>
          <a:xfrm>
            <a:off x="8025638" y="565525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FFF4A7A-F360-491F-B799-50F678DDC7C2}"/>
              </a:ext>
            </a:extLst>
          </p:cNvPr>
          <p:cNvSpPr/>
          <p:nvPr/>
        </p:nvSpPr>
        <p:spPr>
          <a:xfrm>
            <a:off x="8674997" y="59468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ication Sign 140">
            <a:extLst>
              <a:ext uri="{FF2B5EF4-FFF2-40B4-BE49-F238E27FC236}">
                <a16:creationId xmlns:a16="http://schemas.microsoft.com/office/drawing/2014/main" id="{CA5D6F0E-0161-4B51-844B-D8026CDC251A}"/>
              </a:ext>
            </a:extLst>
          </p:cNvPr>
          <p:cNvSpPr/>
          <p:nvPr/>
        </p:nvSpPr>
        <p:spPr>
          <a:xfrm>
            <a:off x="8337066" y="59184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F396D7C-0E3C-4467-BE54-B5DB35B1562B}"/>
              </a:ext>
            </a:extLst>
          </p:cNvPr>
          <p:cNvSpPr/>
          <p:nvPr/>
        </p:nvSpPr>
        <p:spPr>
          <a:xfrm>
            <a:off x="8356942" y="53504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ication Sign 142">
            <a:extLst>
              <a:ext uri="{FF2B5EF4-FFF2-40B4-BE49-F238E27FC236}">
                <a16:creationId xmlns:a16="http://schemas.microsoft.com/office/drawing/2014/main" id="{0815CD28-CD02-41D6-BEC3-28AF699A4319}"/>
              </a:ext>
            </a:extLst>
          </p:cNvPr>
          <p:cNvSpPr/>
          <p:nvPr/>
        </p:nvSpPr>
        <p:spPr>
          <a:xfrm>
            <a:off x="8635735" y="56150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144" name="Multiplication Sign 143">
            <a:extLst>
              <a:ext uri="{FF2B5EF4-FFF2-40B4-BE49-F238E27FC236}">
                <a16:creationId xmlns:a16="http://schemas.microsoft.com/office/drawing/2014/main" id="{89D52077-8DFC-4326-A1A8-576BF25969AE}"/>
              </a:ext>
            </a:extLst>
          </p:cNvPr>
          <p:cNvSpPr/>
          <p:nvPr/>
        </p:nvSpPr>
        <p:spPr>
          <a:xfrm>
            <a:off x="6714173" y="53632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ultiplication Sign 144">
            <a:extLst>
              <a:ext uri="{FF2B5EF4-FFF2-40B4-BE49-F238E27FC236}">
                <a16:creationId xmlns:a16="http://schemas.microsoft.com/office/drawing/2014/main" id="{D2BE66A1-EA23-44C5-A879-1F5AC9638D83}"/>
              </a:ext>
            </a:extLst>
          </p:cNvPr>
          <p:cNvSpPr/>
          <p:nvPr/>
        </p:nvSpPr>
        <p:spPr>
          <a:xfrm>
            <a:off x="5395583" y="59396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ultiplication Sign 145">
            <a:extLst>
              <a:ext uri="{FF2B5EF4-FFF2-40B4-BE49-F238E27FC236}">
                <a16:creationId xmlns:a16="http://schemas.microsoft.com/office/drawing/2014/main" id="{DE6BFB79-0E07-4CD1-9EDF-81BE9AC8E307}"/>
              </a:ext>
            </a:extLst>
          </p:cNvPr>
          <p:cNvSpPr/>
          <p:nvPr/>
        </p:nvSpPr>
        <p:spPr>
          <a:xfrm>
            <a:off x="4302280" y="561501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3FD8A1-1936-4F09-BBF0-7EBB2AEB52C3}"/>
              </a:ext>
            </a:extLst>
          </p:cNvPr>
          <p:cNvSpPr/>
          <p:nvPr/>
        </p:nvSpPr>
        <p:spPr>
          <a:xfrm>
            <a:off x="1790553" y="4194972"/>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4" name="Rectangle 13">
            <a:extLst>
              <a:ext uri="{FF2B5EF4-FFF2-40B4-BE49-F238E27FC236}">
                <a16:creationId xmlns:a16="http://schemas.microsoft.com/office/drawing/2014/main" id="{8F493C9F-36D2-4593-8217-42F513127564}"/>
              </a:ext>
            </a:extLst>
          </p:cNvPr>
          <p:cNvSpPr/>
          <p:nvPr/>
        </p:nvSpPr>
        <p:spPr>
          <a:xfrm>
            <a:off x="1408656" y="2092910"/>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
        <p:nvSpPr>
          <p:cNvPr id="150" name="Rectangle 149">
            <a:extLst>
              <a:ext uri="{FF2B5EF4-FFF2-40B4-BE49-F238E27FC236}">
                <a16:creationId xmlns:a16="http://schemas.microsoft.com/office/drawing/2014/main" id="{35BC7BCA-A593-46C6-9A16-875B1D3FFEF5}"/>
              </a:ext>
            </a:extLst>
          </p:cNvPr>
          <p:cNvSpPr/>
          <p:nvPr/>
        </p:nvSpPr>
        <p:spPr>
          <a:xfrm>
            <a:off x="1395832" y="3341906"/>
            <a:ext cx="1106521" cy="400110"/>
          </a:xfrm>
          <a:prstGeom prst="rect">
            <a:avLst/>
          </a:prstGeom>
        </p:spPr>
        <p:txBody>
          <a:bodyPr wrap="none">
            <a:spAutoFit/>
          </a:bodyPr>
          <a:lstStyle/>
          <a:p>
            <a:r>
              <a:rPr lang="en-US" sz="2000" b="1" dirty="0">
                <a:solidFill>
                  <a:srgbClr val="0000FF"/>
                </a:solidFill>
                <a:latin typeface="TimesNewRomanPS-BoldMT"/>
              </a:rPr>
              <a:t>O’s turn</a:t>
            </a:r>
            <a:endParaRPr lang="en-US" sz="2000" dirty="0">
              <a:solidFill>
                <a:srgbClr val="0000FF"/>
              </a:solidFill>
            </a:endParaRPr>
          </a:p>
        </p:txBody>
      </p:sp>
      <p:cxnSp>
        <p:nvCxnSpPr>
          <p:cNvPr id="6147" name="Straight Arrow Connector 6146">
            <a:extLst>
              <a:ext uri="{FF2B5EF4-FFF2-40B4-BE49-F238E27FC236}">
                <a16:creationId xmlns:a16="http://schemas.microsoft.com/office/drawing/2014/main" id="{6EE025E1-28A4-4FAD-AF4A-6291D3215EB7}"/>
              </a:ext>
            </a:extLst>
          </p:cNvPr>
          <p:cNvCxnSpPr>
            <a:cxnSpLocks/>
          </p:cNvCxnSpPr>
          <p:nvPr/>
        </p:nvCxnSpPr>
        <p:spPr>
          <a:xfrm flipH="1">
            <a:off x="3407071" y="2292965"/>
            <a:ext cx="2615805" cy="360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0" name="Straight Arrow Connector 6149">
            <a:extLst>
              <a:ext uri="{FF2B5EF4-FFF2-40B4-BE49-F238E27FC236}">
                <a16:creationId xmlns:a16="http://schemas.microsoft.com/office/drawing/2014/main" id="{DFE326F4-D698-40B1-AB51-1E86ED63371E}"/>
              </a:ext>
            </a:extLst>
          </p:cNvPr>
          <p:cNvCxnSpPr>
            <a:endCxn id="52" idx="0"/>
          </p:cNvCxnSpPr>
          <p:nvPr/>
        </p:nvCxnSpPr>
        <p:spPr>
          <a:xfrm>
            <a:off x="6331990" y="2305023"/>
            <a:ext cx="2856026" cy="3633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2" name="Straight Arrow Connector 6151">
            <a:extLst>
              <a:ext uri="{FF2B5EF4-FFF2-40B4-BE49-F238E27FC236}">
                <a16:creationId xmlns:a16="http://schemas.microsoft.com/office/drawing/2014/main" id="{FF1ED6AF-EAC0-4F96-8904-C7D5F46D110D}"/>
              </a:ext>
            </a:extLst>
          </p:cNvPr>
          <p:cNvCxnSpPr>
            <a:endCxn id="45" idx="0"/>
          </p:cNvCxnSpPr>
          <p:nvPr/>
        </p:nvCxnSpPr>
        <p:spPr>
          <a:xfrm>
            <a:off x="6171962" y="229521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0E602AB3-4C76-4F52-A4E7-A6F8F74A4E73}"/>
              </a:ext>
            </a:extLst>
          </p:cNvPr>
          <p:cNvCxnSpPr>
            <a:cxnSpLocks/>
            <a:endCxn id="29" idx="0"/>
          </p:cNvCxnSpPr>
          <p:nvPr/>
        </p:nvCxnSpPr>
        <p:spPr>
          <a:xfrm flipH="1">
            <a:off x="2421861" y="3633673"/>
            <a:ext cx="720857" cy="339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AE9F1447-F998-4D1F-8A4E-113DCDAB19DE}"/>
              </a:ext>
            </a:extLst>
          </p:cNvPr>
          <p:cNvCxnSpPr>
            <a:cxnSpLocks/>
            <a:endCxn id="62" idx="0"/>
          </p:cNvCxnSpPr>
          <p:nvPr/>
        </p:nvCxnSpPr>
        <p:spPr>
          <a:xfrm flipH="1">
            <a:off x="5532541" y="3559070"/>
            <a:ext cx="426018" cy="403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0D8E737D-4554-486E-A017-7BD0CFE4FAE5}"/>
              </a:ext>
            </a:extLst>
          </p:cNvPr>
          <p:cNvCxnSpPr>
            <a:cxnSpLocks/>
            <a:endCxn id="80" idx="0"/>
          </p:cNvCxnSpPr>
          <p:nvPr/>
        </p:nvCxnSpPr>
        <p:spPr>
          <a:xfrm flipH="1">
            <a:off x="8473397" y="3592092"/>
            <a:ext cx="450320" cy="367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9" name="Straight Arrow Connector 6158">
            <a:extLst>
              <a:ext uri="{FF2B5EF4-FFF2-40B4-BE49-F238E27FC236}">
                <a16:creationId xmlns:a16="http://schemas.microsoft.com/office/drawing/2014/main" id="{20892F2E-9A7A-4869-84E5-851B35E458A7}"/>
              </a:ext>
            </a:extLst>
          </p:cNvPr>
          <p:cNvCxnSpPr>
            <a:endCxn id="37" idx="0"/>
          </p:cNvCxnSpPr>
          <p:nvPr/>
        </p:nvCxnSpPr>
        <p:spPr>
          <a:xfrm>
            <a:off x="3665945" y="363367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D57A501-C538-4DA1-86FA-56884E68E7B7}"/>
              </a:ext>
            </a:extLst>
          </p:cNvPr>
          <p:cNvCxnSpPr/>
          <p:nvPr/>
        </p:nvCxnSpPr>
        <p:spPr>
          <a:xfrm>
            <a:off x="6429243" y="362680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6110FBE-44A8-4019-BF66-A34ADB494E98}"/>
              </a:ext>
            </a:extLst>
          </p:cNvPr>
          <p:cNvCxnSpPr/>
          <p:nvPr/>
        </p:nvCxnSpPr>
        <p:spPr>
          <a:xfrm>
            <a:off x="9424336" y="3607430"/>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B7F8FFE-863D-43D6-BFA4-B3C7E4EB6BDB}"/>
              </a:ext>
            </a:extLst>
          </p:cNvPr>
          <p:cNvCxnSpPr/>
          <p:nvPr/>
        </p:nvCxnSpPr>
        <p:spPr>
          <a:xfrm>
            <a:off x="4164414" y="491020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643AC668-31E6-4A10-8077-FF4C4A796A70}"/>
              </a:ext>
            </a:extLst>
          </p:cNvPr>
          <p:cNvCxnSpPr/>
          <p:nvPr/>
        </p:nvCxnSpPr>
        <p:spPr>
          <a:xfrm>
            <a:off x="5534710"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948BB9-A1D2-46D2-918E-E7575386FE17}"/>
              </a:ext>
            </a:extLst>
          </p:cNvPr>
          <p:cNvCxnSpPr/>
          <p:nvPr/>
        </p:nvCxnSpPr>
        <p:spPr>
          <a:xfrm>
            <a:off x="6879957" y="4966756"/>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0C0B0377-DC9E-48DF-9443-1F731A7D6801}"/>
              </a:ext>
            </a:extLst>
          </p:cNvPr>
          <p:cNvCxnSpPr/>
          <p:nvPr/>
        </p:nvCxnSpPr>
        <p:spPr>
          <a:xfrm>
            <a:off x="8473397"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9113D89A-0681-45D1-B1B5-B8BCB99E0436}"/>
              </a:ext>
            </a:extLst>
          </p:cNvPr>
          <p:cNvSpPr/>
          <p:nvPr/>
        </p:nvSpPr>
        <p:spPr>
          <a:xfrm>
            <a:off x="3818617" y="547680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5" name="Rectangle 164">
            <a:extLst>
              <a:ext uri="{FF2B5EF4-FFF2-40B4-BE49-F238E27FC236}">
                <a16:creationId xmlns:a16="http://schemas.microsoft.com/office/drawing/2014/main" id="{73AAED77-5772-4BCE-AB12-67B2E28CA22E}"/>
              </a:ext>
            </a:extLst>
          </p:cNvPr>
          <p:cNvSpPr/>
          <p:nvPr/>
        </p:nvSpPr>
        <p:spPr>
          <a:xfrm>
            <a:off x="5230286" y="555053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6" name="Rectangle 165">
            <a:extLst>
              <a:ext uri="{FF2B5EF4-FFF2-40B4-BE49-F238E27FC236}">
                <a16:creationId xmlns:a16="http://schemas.microsoft.com/office/drawing/2014/main" id="{B6D73719-4187-453E-82BB-08219B18F940}"/>
              </a:ext>
            </a:extLst>
          </p:cNvPr>
          <p:cNvSpPr/>
          <p:nvPr/>
        </p:nvSpPr>
        <p:spPr>
          <a:xfrm>
            <a:off x="6549450" y="5582619"/>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7" name="Rectangle 166">
            <a:extLst>
              <a:ext uri="{FF2B5EF4-FFF2-40B4-BE49-F238E27FC236}">
                <a16:creationId xmlns:a16="http://schemas.microsoft.com/office/drawing/2014/main" id="{3A52E714-206B-46EB-8001-D817D06B7D43}"/>
              </a:ext>
            </a:extLst>
          </p:cNvPr>
          <p:cNvSpPr/>
          <p:nvPr/>
        </p:nvSpPr>
        <p:spPr>
          <a:xfrm>
            <a:off x="8147245" y="5549232"/>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59" name="Rectangle 158">
            <a:extLst>
              <a:ext uri="{FF2B5EF4-FFF2-40B4-BE49-F238E27FC236}">
                <a16:creationId xmlns:a16="http://schemas.microsoft.com/office/drawing/2014/main" id="{D11F3D00-BD19-488D-A0FB-574E8A5FFA76}"/>
              </a:ext>
            </a:extLst>
          </p:cNvPr>
          <p:cNvSpPr/>
          <p:nvPr/>
        </p:nvSpPr>
        <p:spPr>
          <a:xfrm>
            <a:off x="9221337" y="4217103"/>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62" name="Rectangle 161">
            <a:extLst>
              <a:ext uri="{FF2B5EF4-FFF2-40B4-BE49-F238E27FC236}">
                <a16:creationId xmlns:a16="http://schemas.microsoft.com/office/drawing/2014/main" id="{065DDC28-7969-4B4C-BF06-5656DD02A04C}"/>
              </a:ext>
            </a:extLst>
          </p:cNvPr>
          <p:cNvSpPr/>
          <p:nvPr/>
        </p:nvSpPr>
        <p:spPr>
          <a:xfrm>
            <a:off x="3812124" y="4183764"/>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3" name="Rectangle 162">
            <a:extLst>
              <a:ext uri="{FF2B5EF4-FFF2-40B4-BE49-F238E27FC236}">
                <a16:creationId xmlns:a16="http://schemas.microsoft.com/office/drawing/2014/main" id="{E0A3F3B2-AEA1-4F6B-B1FD-661154771E5D}"/>
              </a:ext>
            </a:extLst>
          </p:cNvPr>
          <p:cNvSpPr/>
          <p:nvPr/>
        </p:nvSpPr>
        <p:spPr>
          <a:xfrm>
            <a:off x="5289710" y="4216877"/>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9" name="Rectangle 168">
            <a:extLst>
              <a:ext uri="{FF2B5EF4-FFF2-40B4-BE49-F238E27FC236}">
                <a16:creationId xmlns:a16="http://schemas.microsoft.com/office/drawing/2014/main" id="{A3DA113F-5BD6-4413-8040-3F3B0C52BD26}"/>
              </a:ext>
            </a:extLst>
          </p:cNvPr>
          <p:cNvSpPr/>
          <p:nvPr/>
        </p:nvSpPr>
        <p:spPr>
          <a:xfrm>
            <a:off x="6513992" y="4183763"/>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70" name="Rectangle 169">
            <a:extLst>
              <a:ext uri="{FF2B5EF4-FFF2-40B4-BE49-F238E27FC236}">
                <a16:creationId xmlns:a16="http://schemas.microsoft.com/office/drawing/2014/main" id="{54467EF3-CFA3-41DC-8B16-EE389E47E26A}"/>
              </a:ext>
            </a:extLst>
          </p:cNvPr>
          <p:cNvSpPr/>
          <p:nvPr/>
        </p:nvSpPr>
        <p:spPr>
          <a:xfrm>
            <a:off x="8138014" y="4192299"/>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77" name="Rectangle 176">
            <a:extLst>
              <a:ext uri="{FF2B5EF4-FFF2-40B4-BE49-F238E27FC236}">
                <a16:creationId xmlns:a16="http://schemas.microsoft.com/office/drawing/2014/main" id="{BBF94986-B629-4DEA-BE38-93DB333B1DB3}"/>
              </a:ext>
            </a:extLst>
          </p:cNvPr>
          <p:cNvSpPr/>
          <p:nvPr/>
        </p:nvSpPr>
        <p:spPr>
          <a:xfrm>
            <a:off x="5038327" y="2903363"/>
            <a:ext cx="671426" cy="400110"/>
          </a:xfrm>
          <a:prstGeom prst="rect">
            <a:avLst/>
          </a:prstGeom>
        </p:spPr>
        <p:txBody>
          <a:bodyPr wrap="square">
            <a:spAutoFit/>
          </a:bodyPr>
          <a:lstStyle/>
          <a:p>
            <a:r>
              <a:rPr lang="en-US" sz="2000" b="1" dirty="0">
                <a:latin typeface="TimesNewRomanPS-BoldMT"/>
              </a:rPr>
              <a:t>Tie</a:t>
            </a:r>
            <a:endParaRPr lang="en-US" sz="2000" dirty="0"/>
          </a:p>
        </p:txBody>
      </p:sp>
      <p:sp>
        <p:nvSpPr>
          <p:cNvPr id="178" name="Rectangle 177">
            <a:extLst>
              <a:ext uri="{FF2B5EF4-FFF2-40B4-BE49-F238E27FC236}">
                <a16:creationId xmlns:a16="http://schemas.microsoft.com/office/drawing/2014/main" id="{7D441575-4FB5-4133-83BE-0EDD4B1FA5D7}"/>
              </a:ext>
            </a:extLst>
          </p:cNvPr>
          <p:cNvSpPr/>
          <p:nvPr/>
        </p:nvSpPr>
        <p:spPr>
          <a:xfrm>
            <a:off x="2710982" y="2862745"/>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79" name="Rectangle 178">
            <a:extLst>
              <a:ext uri="{FF2B5EF4-FFF2-40B4-BE49-F238E27FC236}">
                <a16:creationId xmlns:a16="http://schemas.microsoft.com/office/drawing/2014/main" id="{C15FC0C7-2457-45E0-9599-F14D0CF99A36}"/>
              </a:ext>
            </a:extLst>
          </p:cNvPr>
          <p:cNvSpPr/>
          <p:nvPr/>
        </p:nvSpPr>
        <p:spPr>
          <a:xfrm>
            <a:off x="8515213" y="2929163"/>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76" name="Rectangle 175">
            <a:extLst>
              <a:ext uri="{FF2B5EF4-FFF2-40B4-BE49-F238E27FC236}">
                <a16:creationId xmlns:a16="http://schemas.microsoft.com/office/drawing/2014/main" id="{7D5C4C23-03C8-44F0-A8C3-E4AE8F92F930}"/>
              </a:ext>
            </a:extLst>
          </p:cNvPr>
          <p:cNvSpPr/>
          <p:nvPr/>
        </p:nvSpPr>
        <p:spPr>
          <a:xfrm>
            <a:off x="1453408" y="5096120"/>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spTree>
    <p:extLst>
      <p:ext uri="{BB962C8B-B14F-4D97-AF65-F5344CB8AC3E}">
        <p14:creationId xmlns:p14="http://schemas.microsoft.com/office/powerpoint/2010/main" val="863705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97BE92-1BEC-44E1-BFD0-D101A0704BBE}"/>
              </a:ext>
            </a:extLst>
          </p:cNvPr>
          <p:cNvSpPr>
            <a:spLocks noGrp="1" noChangeArrowheads="1"/>
          </p:cNvSpPr>
          <p:nvPr>
            <p:ph type="title"/>
          </p:nvPr>
        </p:nvSpPr>
        <p:spPr>
          <a:xfrm>
            <a:off x="739716" y="439326"/>
            <a:ext cx="4737149" cy="1283251"/>
          </a:xfrm>
        </p:spPr>
        <p:txBody>
          <a:bodyPr>
            <a:noAutofit/>
          </a:bodyPr>
          <a:lstStyle/>
          <a:p>
            <a:r>
              <a:rPr lang="en-US" sz="2400" dirty="0">
                <a:latin typeface="Times New Roman" panose="02020603050405020304" pitchFamily="18" charset="0"/>
                <a:cs typeface="Times New Roman" panose="02020603050405020304" pitchFamily="18" charset="0"/>
              </a:rPr>
              <a:t>Each board in game tree gets unique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game tree value (utility; -1/0/+1)</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under optimal rational play.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(Convince yourself.)</a:t>
            </a:r>
            <a:endParaRPr lang="en-US" altLang="en-US" sz="24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A34C735-7BEE-4991-BF05-E6666F633876}"/>
              </a:ext>
            </a:extLst>
          </p:cNvPr>
          <p:cNvSpPr/>
          <p:nvPr/>
        </p:nvSpPr>
        <p:spPr>
          <a:xfrm>
            <a:off x="7839984" y="3236844"/>
            <a:ext cx="184731" cy="369332"/>
          </a:xfrm>
          <a:prstGeom prst="rect">
            <a:avLst/>
          </a:prstGeom>
        </p:spPr>
        <p:txBody>
          <a:bodyPr wrap="none">
            <a:spAutoFit/>
          </a:bodyPr>
          <a:lstStyle/>
          <a:p>
            <a:endParaRPr lang="en-US" dirty="0">
              <a:solidFill>
                <a:srgbClr val="FF0000"/>
              </a:solidFill>
              <a:latin typeface="TimesNewRomanPSMT"/>
            </a:endParaRPr>
          </a:p>
        </p:txBody>
      </p:sp>
      <p:graphicFrame>
        <p:nvGraphicFramePr>
          <p:cNvPr id="12" name="Table 11">
            <a:extLst>
              <a:ext uri="{FF2B5EF4-FFF2-40B4-BE49-F238E27FC236}">
                <a16:creationId xmlns:a16="http://schemas.microsoft.com/office/drawing/2014/main" id="{740CB685-0AA1-421B-8576-616BB0E83D69}"/>
              </a:ext>
            </a:extLst>
          </p:cNvPr>
          <p:cNvGraphicFramePr>
            <a:graphicFrameLocks noGrp="1"/>
          </p:cNvGraphicFramePr>
          <p:nvPr>
            <p:extLst>
              <p:ext uri="{D42A27DB-BD31-4B8C-83A1-F6EECF244321}">
                <p14:modId xmlns:p14="http://schemas.microsoft.com/office/powerpoint/2010/main" val="1152434254"/>
              </p:ext>
            </p:extLst>
          </p:nvPr>
        </p:nvGraphicFramePr>
        <p:xfrm>
          <a:off x="5919832" y="133748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 name="Multiplication Sign 7">
            <a:extLst>
              <a:ext uri="{FF2B5EF4-FFF2-40B4-BE49-F238E27FC236}">
                <a16:creationId xmlns:a16="http://schemas.microsoft.com/office/drawing/2014/main" id="{E7C13688-E4B5-49C9-A9C2-55D1543DC65B}"/>
              </a:ext>
            </a:extLst>
          </p:cNvPr>
          <p:cNvSpPr/>
          <p:nvPr/>
        </p:nvSpPr>
        <p:spPr>
          <a:xfrm>
            <a:off x="5919832" y="13374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5ED0B5-3823-4EBF-B0CA-480C8ABFEED0}"/>
              </a:ext>
            </a:extLst>
          </p:cNvPr>
          <p:cNvSpPr/>
          <p:nvPr/>
        </p:nvSpPr>
        <p:spPr>
          <a:xfrm>
            <a:off x="6634451" y="139049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E9E53201-1232-47AC-8E7A-F55072779205}"/>
              </a:ext>
            </a:extLst>
          </p:cNvPr>
          <p:cNvSpPr/>
          <p:nvPr/>
        </p:nvSpPr>
        <p:spPr>
          <a:xfrm>
            <a:off x="6277141" y="16550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B9D773EA-4CA4-471D-92AF-9C0DC5CD7C15}"/>
              </a:ext>
            </a:extLst>
          </p:cNvPr>
          <p:cNvSpPr/>
          <p:nvPr/>
        </p:nvSpPr>
        <p:spPr>
          <a:xfrm>
            <a:off x="5951965" y="19726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FA024F4-8C60-4CF9-AABF-19CF23B8B47F}"/>
              </a:ext>
            </a:extLst>
          </p:cNvPr>
          <p:cNvSpPr/>
          <p:nvPr/>
        </p:nvSpPr>
        <p:spPr>
          <a:xfrm>
            <a:off x="5978468" y="170192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431334-DC6D-4E76-AD6C-9C1A95316E4A}"/>
              </a:ext>
            </a:extLst>
          </p:cNvPr>
          <p:cNvSpPr/>
          <p:nvPr/>
        </p:nvSpPr>
        <p:spPr>
          <a:xfrm>
            <a:off x="6627827" y="199347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E42D26B6-1B17-46B8-A7FB-67EA26F33959}"/>
              </a:ext>
            </a:extLst>
          </p:cNvPr>
          <p:cNvGraphicFramePr>
            <a:graphicFrameLocks noGrp="1"/>
          </p:cNvGraphicFramePr>
          <p:nvPr>
            <p:extLst>
              <p:ext uri="{D42A27DB-BD31-4B8C-83A1-F6EECF244321}">
                <p14:modId xmlns:p14="http://schemas.microsoft.com/office/powerpoint/2010/main" val="121488730"/>
              </p:ext>
            </p:extLst>
          </p:nvPr>
        </p:nvGraphicFramePr>
        <p:xfrm>
          <a:off x="3196513"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0" name="Table 19">
            <a:extLst>
              <a:ext uri="{FF2B5EF4-FFF2-40B4-BE49-F238E27FC236}">
                <a16:creationId xmlns:a16="http://schemas.microsoft.com/office/drawing/2014/main" id="{BA0A21B9-B326-49D4-8010-2012A3EC3D6C}"/>
              </a:ext>
            </a:extLst>
          </p:cNvPr>
          <p:cNvGraphicFramePr>
            <a:graphicFrameLocks noGrp="1"/>
          </p:cNvGraphicFramePr>
          <p:nvPr>
            <p:extLst>
              <p:ext uri="{D42A27DB-BD31-4B8C-83A1-F6EECF244321}">
                <p14:modId xmlns:p14="http://schemas.microsoft.com/office/powerpoint/2010/main" val="3912217033"/>
              </p:ext>
            </p:extLst>
          </p:nvPr>
        </p:nvGraphicFramePr>
        <p:xfrm>
          <a:off x="5951965" y="266591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21" name="Table 20">
            <a:extLst>
              <a:ext uri="{FF2B5EF4-FFF2-40B4-BE49-F238E27FC236}">
                <a16:creationId xmlns:a16="http://schemas.microsoft.com/office/drawing/2014/main" id="{D07A98E1-A235-4559-8A23-FFDA733B3F23}"/>
              </a:ext>
            </a:extLst>
          </p:cNvPr>
          <p:cNvGraphicFramePr>
            <a:graphicFrameLocks noGrp="1"/>
          </p:cNvGraphicFramePr>
          <p:nvPr>
            <p:extLst>
              <p:ext uri="{D42A27DB-BD31-4B8C-83A1-F6EECF244321}">
                <p14:modId xmlns:p14="http://schemas.microsoft.com/office/powerpoint/2010/main" val="2825311898"/>
              </p:ext>
            </p:extLst>
          </p:nvPr>
        </p:nvGraphicFramePr>
        <p:xfrm>
          <a:off x="8978457" y="266086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22" name="Multiplication Sign 21">
            <a:extLst>
              <a:ext uri="{FF2B5EF4-FFF2-40B4-BE49-F238E27FC236}">
                <a16:creationId xmlns:a16="http://schemas.microsoft.com/office/drawing/2014/main" id="{04C11751-B081-4F39-BA4E-DB0C1B8243AD}"/>
              </a:ext>
            </a:extLst>
          </p:cNvPr>
          <p:cNvSpPr/>
          <p:nvPr/>
        </p:nvSpPr>
        <p:spPr>
          <a:xfrm>
            <a:off x="3242713" y="26946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8BD6FAA0-F01F-4AF3-BF03-AB7DF545DAE7}"/>
              </a:ext>
            </a:extLst>
          </p:cNvPr>
          <p:cNvSpPr/>
          <p:nvPr/>
        </p:nvSpPr>
        <p:spPr>
          <a:xfrm>
            <a:off x="3553822" y="267792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4DC9ECC5-B758-46C1-B5B8-D316C8ADEA46}"/>
              </a:ext>
            </a:extLst>
          </p:cNvPr>
          <p:cNvSpPr/>
          <p:nvPr/>
        </p:nvSpPr>
        <p:spPr>
          <a:xfrm>
            <a:off x="3559636" y="298948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892B3752-58E1-47ED-87A1-09E5C8185E9C}"/>
              </a:ext>
            </a:extLst>
          </p:cNvPr>
          <p:cNvSpPr/>
          <p:nvPr/>
        </p:nvSpPr>
        <p:spPr>
          <a:xfrm>
            <a:off x="3228309" y="328936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692562F-6E7F-4545-90D5-F4BBED418D52}"/>
              </a:ext>
            </a:extLst>
          </p:cNvPr>
          <p:cNvSpPr/>
          <p:nvPr/>
        </p:nvSpPr>
        <p:spPr>
          <a:xfrm>
            <a:off x="3931000" y="272896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05DBD35-029B-4524-9C35-FEDB6F8E396B}"/>
              </a:ext>
            </a:extLst>
          </p:cNvPr>
          <p:cNvSpPr/>
          <p:nvPr/>
        </p:nvSpPr>
        <p:spPr>
          <a:xfrm>
            <a:off x="3937628" y="334519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A7D753-A27F-429B-BBB6-953BB4C33327}"/>
              </a:ext>
            </a:extLst>
          </p:cNvPr>
          <p:cNvSpPr/>
          <p:nvPr/>
        </p:nvSpPr>
        <p:spPr>
          <a:xfrm>
            <a:off x="3308153" y="302051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a:extLst>
              <a:ext uri="{FF2B5EF4-FFF2-40B4-BE49-F238E27FC236}">
                <a16:creationId xmlns:a16="http://schemas.microsoft.com/office/drawing/2014/main" id="{3232AFCA-E4A0-4ED1-94ED-72B2021C951E}"/>
              </a:ext>
            </a:extLst>
          </p:cNvPr>
          <p:cNvGraphicFramePr>
            <a:graphicFrameLocks noGrp="1"/>
          </p:cNvGraphicFramePr>
          <p:nvPr>
            <p:extLst>
              <p:ext uri="{D42A27DB-BD31-4B8C-83A1-F6EECF244321}">
                <p14:modId xmlns:p14="http://schemas.microsoft.com/office/powerpoint/2010/main" val="3910570257"/>
              </p:ext>
            </p:extLst>
          </p:nvPr>
        </p:nvGraphicFramePr>
        <p:xfrm>
          <a:off x="2211303" y="39728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0" name="Multiplication Sign 29">
            <a:extLst>
              <a:ext uri="{FF2B5EF4-FFF2-40B4-BE49-F238E27FC236}">
                <a16:creationId xmlns:a16="http://schemas.microsoft.com/office/drawing/2014/main" id="{664BE2E6-9010-4D18-AEE1-490B963A9891}"/>
              </a:ext>
            </a:extLst>
          </p:cNvPr>
          <p:cNvSpPr/>
          <p:nvPr/>
        </p:nvSpPr>
        <p:spPr>
          <a:xfrm>
            <a:off x="2226792" y="40132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a:extLst>
              <a:ext uri="{FF2B5EF4-FFF2-40B4-BE49-F238E27FC236}">
                <a16:creationId xmlns:a16="http://schemas.microsoft.com/office/drawing/2014/main" id="{039408C6-941A-4B6D-8FEB-701AE0DA158B}"/>
              </a:ext>
            </a:extLst>
          </p:cNvPr>
          <p:cNvSpPr/>
          <p:nvPr/>
        </p:nvSpPr>
        <p:spPr>
          <a:xfrm>
            <a:off x="2537901" y="3996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7D9B12D4-99B5-4A77-8DAB-A44F1A49FCFD}"/>
              </a:ext>
            </a:extLst>
          </p:cNvPr>
          <p:cNvSpPr/>
          <p:nvPr/>
        </p:nvSpPr>
        <p:spPr>
          <a:xfrm>
            <a:off x="2543715" y="43080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1A62EF94-8547-41B8-81CC-00B09F65DD21}"/>
              </a:ext>
            </a:extLst>
          </p:cNvPr>
          <p:cNvSpPr/>
          <p:nvPr/>
        </p:nvSpPr>
        <p:spPr>
          <a:xfrm>
            <a:off x="2212388" y="46079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049F857-8386-4A48-8367-3CE50BF01A48}"/>
              </a:ext>
            </a:extLst>
          </p:cNvPr>
          <p:cNvSpPr/>
          <p:nvPr/>
        </p:nvSpPr>
        <p:spPr>
          <a:xfrm>
            <a:off x="2915079" y="404755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140C155-855B-462C-A016-EA35D1E9BDB8}"/>
              </a:ext>
            </a:extLst>
          </p:cNvPr>
          <p:cNvSpPr/>
          <p:nvPr/>
        </p:nvSpPr>
        <p:spPr>
          <a:xfrm>
            <a:off x="2921707" y="46637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1C27B08-F1C6-4DCC-8B77-A1BE184DACFC}"/>
              </a:ext>
            </a:extLst>
          </p:cNvPr>
          <p:cNvSpPr/>
          <p:nvPr/>
        </p:nvSpPr>
        <p:spPr>
          <a:xfrm>
            <a:off x="2292232" y="43391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a:extLst>
              <a:ext uri="{FF2B5EF4-FFF2-40B4-BE49-F238E27FC236}">
                <a16:creationId xmlns:a16="http://schemas.microsoft.com/office/drawing/2014/main" id="{B55B0D4B-B64A-483C-88E6-3D7616CB7B7D}"/>
              </a:ext>
            </a:extLst>
          </p:cNvPr>
          <p:cNvGraphicFramePr>
            <a:graphicFrameLocks noGrp="1"/>
          </p:cNvGraphicFramePr>
          <p:nvPr>
            <p:extLst>
              <p:ext uri="{D42A27DB-BD31-4B8C-83A1-F6EECF244321}">
                <p14:modId xmlns:p14="http://schemas.microsoft.com/office/powerpoint/2010/main" val="1532096108"/>
              </p:ext>
            </p:extLst>
          </p:nvPr>
        </p:nvGraphicFramePr>
        <p:xfrm>
          <a:off x="3937628" y="396239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38" name="Multiplication Sign 37">
            <a:extLst>
              <a:ext uri="{FF2B5EF4-FFF2-40B4-BE49-F238E27FC236}">
                <a16:creationId xmlns:a16="http://schemas.microsoft.com/office/drawing/2014/main" id="{6A839D93-1249-456D-BFF5-11935C0DAC69}"/>
              </a:ext>
            </a:extLst>
          </p:cNvPr>
          <p:cNvSpPr/>
          <p:nvPr/>
        </p:nvSpPr>
        <p:spPr>
          <a:xfrm>
            <a:off x="3983828" y="396460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cation Sign 38">
            <a:extLst>
              <a:ext uri="{FF2B5EF4-FFF2-40B4-BE49-F238E27FC236}">
                <a16:creationId xmlns:a16="http://schemas.microsoft.com/office/drawing/2014/main" id="{08B88460-ACD6-42D1-B568-795ABD950B5F}"/>
              </a:ext>
            </a:extLst>
          </p:cNvPr>
          <p:cNvSpPr/>
          <p:nvPr/>
        </p:nvSpPr>
        <p:spPr>
          <a:xfrm>
            <a:off x="4294937" y="39479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ication Sign 39">
            <a:extLst>
              <a:ext uri="{FF2B5EF4-FFF2-40B4-BE49-F238E27FC236}">
                <a16:creationId xmlns:a16="http://schemas.microsoft.com/office/drawing/2014/main" id="{47D147A4-726A-48C6-9B3E-FC766DBBB851}"/>
              </a:ext>
            </a:extLst>
          </p:cNvPr>
          <p:cNvSpPr/>
          <p:nvPr/>
        </p:nvSpPr>
        <p:spPr>
          <a:xfrm>
            <a:off x="4300751" y="42594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ication Sign 40">
            <a:extLst>
              <a:ext uri="{FF2B5EF4-FFF2-40B4-BE49-F238E27FC236}">
                <a16:creationId xmlns:a16="http://schemas.microsoft.com/office/drawing/2014/main" id="{412F7CB8-A23B-4FD2-8218-792C42E5FABC}"/>
              </a:ext>
            </a:extLst>
          </p:cNvPr>
          <p:cNvSpPr/>
          <p:nvPr/>
        </p:nvSpPr>
        <p:spPr>
          <a:xfrm>
            <a:off x="3969424" y="45593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D411CC3-0516-4A1C-9735-C21F7A4CC101}"/>
              </a:ext>
            </a:extLst>
          </p:cNvPr>
          <p:cNvSpPr/>
          <p:nvPr/>
        </p:nvSpPr>
        <p:spPr>
          <a:xfrm>
            <a:off x="4672115" y="399894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B72A72E-010B-4C6E-A79B-BA6EB468679D}"/>
              </a:ext>
            </a:extLst>
          </p:cNvPr>
          <p:cNvSpPr/>
          <p:nvPr/>
        </p:nvSpPr>
        <p:spPr>
          <a:xfrm>
            <a:off x="4678743" y="461517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96F713-ADB8-4B42-AA32-FD8FE4ECF148}"/>
              </a:ext>
            </a:extLst>
          </p:cNvPr>
          <p:cNvSpPr/>
          <p:nvPr/>
        </p:nvSpPr>
        <p:spPr>
          <a:xfrm>
            <a:off x="4049268" y="42904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a:extLst>
              <a:ext uri="{FF2B5EF4-FFF2-40B4-BE49-F238E27FC236}">
                <a16:creationId xmlns:a16="http://schemas.microsoft.com/office/drawing/2014/main" id="{3F7B21DA-EED9-4BF2-99CB-600F7746BFF4}"/>
              </a:ext>
            </a:extLst>
          </p:cNvPr>
          <p:cNvGraphicFramePr>
            <a:graphicFrameLocks noGrp="1"/>
          </p:cNvGraphicFramePr>
          <p:nvPr>
            <p:extLst>
              <p:ext uri="{D42A27DB-BD31-4B8C-83A1-F6EECF244321}">
                <p14:modId xmlns:p14="http://schemas.microsoft.com/office/powerpoint/2010/main" val="2867188857"/>
              </p:ext>
            </p:extLst>
          </p:nvPr>
        </p:nvGraphicFramePr>
        <p:xfrm>
          <a:off x="5961404"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46" name="Multiplication Sign 45">
            <a:extLst>
              <a:ext uri="{FF2B5EF4-FFF2-40B4-BE49-F238E27FC236}">
                <a16:creationId xmlns:a16="http://schemas.microsoft.com/office/drawing/2014/main" id="{9D1BCB32-814C-4092-B359-526EBD10FD63}"/>
              </a:ext>
            </a:extLst>
          </p:cNvPr>
          <p:cNvSpPr/>
          <p:nvPr/>
        </p:nvSpPr>
        <p:spPr>
          <a:xfrm>
            <a:off x="5961404"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56CFD9-5C07-4C1B-AB0E-0B854F580314}"/>
              </a:ext>
            </a:extLst>
          </p:cNvPr>
          <p:cNvSpPr/>
          <p:nvPr/>
        </p:nvSpPr>
        <p:spPr>
          <a:xfrm>
            <a:off x="6676023"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ication Sign 47">
            <a:extLst>
              <a:ext uri="{FF2B5EF4-FFF2-40B4-BE49-F238E27FC236}">
                <a16:creationId xmlns:a16="http://schemas.microsoft.com/office/drawing/2014/main" id="{AA37AA16-85F1-47C0-8DAD-B4C3AF10F56E}"/>
              </a:ext>
            </a:extLst>
          </p:cNvPr>
          <p:cNvSpPr/>
          <p:nvPr/>
        </p:nvSpPr>
        <p:spPr>
          <a:xfrm>
            <a:off x="6318713"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13217A52-D717-42D3-8763-CACDAE957CFE}"/>
              </a:ext>
            </a:extLst>
          </p:cNvPr>
          <p:cNvSpPr/>
          <p:nvPr/>
        </p:nvSpPr>
        <p:spPr>
          <a:xfrm>
            <a:off x="5993537"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0CD9E5B-506F-44E6-B0E2-9A9FC72297F4}"/>
              </a:ext>
            </a:extLst>
          </p:cNvPr>
          <p:cNvSpPr/>
          <p:nvPr/>
        </p:nvSpPr>
        <p:spPr>
          <a:xfrm>
            <a:off x="6020040"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44747F5-CC38-4C52-A196-6EBACC075F92}"/>
              </a:ext>
            </a:extLst>
          </p:cNvPr>
          <p:cNvSpPr/>
          <p:nvPr/>
        </p:nvSpPr>
        <p:spPr>
          <a:xfrm>
            <a:off x="6669399"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Table 51">
            <a:extLst>
              <a:ext uri="{FF2B5EF4-FFF2-40B4-BE49-F238E27FC236}">
                <a16:creationId xmlns:a16="http://schemas.microsoft.com/office/drawing/2014/main" id="{057E6844-2888-49A2-A573-1962DFA6B6A2}"/>
              </a:ext>
            </a:extLst>
          </p:cNvPr>
          <p:cNvGraphicFramePr>
            <a:graphicFrameLocks noGrp="1"/>
          </p:cNvGraphicFramePr>
          <p:nvPr>
            <p:extLst>
              <p:ext uri="{D42A27DB-BD31-4B8C-83A1-F6EECF244321}">
                <p14:modId xmlns:p14="http://schemas.microsoft.com/office/powerpoint/2010/main" val="3962844706"/>
              </p:ext>
            </p:extLst>
          </p:nvPr>
        </p:nvGraphicFramePr>
        <p:xfrm>
          <a:off x="8977458" y="266835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53" name="Multiplication Sign 52">
            <a:extLst>
              <a:ext uri="{FF2B5EF4-FFF2-40B4-BE49-F238E27FC236}">
                <a16:creationId xmlns:a16="http://schemas.microsoft.com/office/drawing/2014/main" id="{0624D9AB-E98A-4AB6-8EA9-6E3C17160769}"/>
              </a:ext>
            </a:extLst>
          </p:cNvPr>
          <p:cNvSpPr/>
          <p:nvPr/>
        </p:nvSpPr>
        <p:spPr>
          <a:xfrm>
            <a:off x="8977458" y="266835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19E98DF-D4D8-44BC-B061-7A1537440720}"/>
              </a:ext>
            </a:extLst>
          </p:cNvPr>
          <p:cNvSpPr/>
          <p:nvPr/>
        </p:nvSpPr>
        <p:spPr>
          <a:xfrm>
            <a:off x="9692077" y="272135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20E952AF-AC1F-4C9B-B796-F369CD7368ED}"/>
              </a:ext>
            </a:extLst>
          </p:cNvPr>
          <p:cNvSpPr/>
          <p:nvPr/>
        </p:nvSpPr>
        <p:spPr>
          <a:xfrm>
            <a:off x="9334767" y="298591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2C10437F-F508-4C0E-8DCC-6D082BBA990B}"/>
              </a:ext>
            </a:extLst>
          </p:cNvPr>
          <p:cNvSpPr/>
          <p:nvPr/>
        </p:nvSpPr>
        <p:spPr>
          <a:xfrm>
            <a:off x="9009591" y="330347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0B12878-26F1-49CE-8044-A59DA2E5EE48}"/>
              </a:ext>
            </a:extLst>
          </p:cNvPr>
          <p:cNvSpPr/>
          <p:nvPr/>
        </p:nvSpPr>
        <p:spPr>
          <a:xfrm>
            <a:off x="9036094" y="303278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087225-9B2B-4B99-888D-B114D40541CC}"/>
              </a:ext>
            </a:extLst>
          </p:cNvPr>
          <p:cNvSpPr/>
          <p:nvPr/>
        </p:nvSpPr>
        <p:spPr>
          <a:xfrm>
            <a:off x="9685453" y="332433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5C52CDE2-865C-438B-9207-AD9AFF27D392}"/>
              </a:ext>
            </a:extLst>
          </p:cNvPr>
          <p:cNvSpPr/>
          <p:nvPr/>
        </p:nvSpPr>
        <p:spPr>
          <a:xfrm>
            <a:off x="6643050" y="299856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836FA8C1-88BE-4A73-A584-2C8076A7D54B}"/>
              </a:ext>
            </a:extLst>
          </p:cNvPr>
          <p:cNvSpPr/>
          <p:nvPr/>
        </p:nvSpPr>
        <p:spPr>
          <a:xfrm>
            <a:off x="9347522" y="32959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60">
            <a:extLst>
              <a:ext uri="{FF2B5EF4-FFF2-40B4-BE49-F238E27FC236}">
                <a16:creationId xmlns:a16="http://schemas.microsoft.com/office/drawing/2014/main" id="{C164835F-8762-4992-86C0-ECD1F035A831}"/>
              </a:ext>
            </a:extLst>
          </p:cNvPr>
          <p:cNvGraphicFramePr>
            <a:graphicFrameLocks noGrp="1"/>
          </p:cNvGraphicFramePr>
          <p:nvPr>
            <p:extLst>
              <p:ext uri="{D42A27DB-BD31-4B8C-83A1-F6EECF244321}">
                <p14:modId xmlns:p14="http://schemas.microsoft.com/office/powerpoint/2010/main" val="1514654603"/>
              </p:ext>
            </p:extLst>
          </p:nvPr>
        </p:nvGraphicFramePr>
        <p:xfrm>
          <a:off x="5310045"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62" name="Table 61">
            <a:extLst>
              <a:ext uri="{FF2B5EF4-FFF2-40B4-BE49-F238E27FC236}">
                <a16:creationId xmlns:a16="http://schemas.microsoft.com/office/drawing/2014/main" id="{F7FF84A1-5832-48CA-9942-5AE02A3C54F7}"/>
              </a:ext>
            </a:extLst>
          </p:cNvPr>
          <p:cNvGraphicFramePr>
            <a:graphicFrameLocks noGrp="1"/>
          </p:cNvGraphicFramePr>
          <p:nvPr>
            <p:extLst>
              <p:ext uri="{D42A27DB-BD31-4B8C-83A1-F6EECF244321}">
                <p14:modId xmlns:p14="http://schemas.microsoft.com/office/powerpoint/2010/main" val="1395698566"/>
              </p:ext>
            </p:extLst>
          </p:nvPr>
        </p:nvGraphicFramePr>
        <p:xfrm>
          <a:off x="5319484" y="3962398"/>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63" name="Multiplication Sign 62">
            <a:extLst>
              <a:ext uri="{FF2B5EF4-FFF2-40B4-BE49-F238E27FC236}">
                <a16:creationId xmlns:a16="http://schemas.microsoft.com/office/drawing/2014/main" id="{B54B2900-5A36-4DCF-A62D-0A73BB5417CD}"/>
              </a:ext>
            </a:extLst>
          </p:cNvPr>
          <p:cNvSpPr/>
          <p:nvPr/>
        </p:nvSpPr>
        <p:spPr>
          <a:xfrm>
            <a:off x="5319484" y="396239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F171429-3BA9-40F7-987C-C8E66ACCF222}"/>
              </a:ext>
            </a:extLst>
          </p:cNvPr>
          <p:cNvSpPr/>
          <p:nvPr/>
        </p:nvSpPr>
        <p:spPr>
          <a:xfrm>
            <a:off x="6034103" y="4015407"/>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ication Sign 64">
            <a:extLst>
              <a:ext uri="{FF2B5EF4-FFF2-40B4-BE49-F238E27FC236}">
                <a16:creationId xmlns:a16="http://schemas.microsoft.com/office/drawing/2014/main" id="{75A39B9F-3C4E-42FA-928C-F7D74F3589A7}"/>
              </a:ext>
            </a:extLst>
          </p:cNvPr>
          <p:cNvSpPr/>
          <p:nvPr/>
        </p:nvSpPr>
        <p:spPr>
          <a:xfrm>
            <a:off x="5676793" y="427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8B68DE55-5EE6-4F77-BB90-015B1F9DC873}"/>
              </a:ext>
            </a:extLst>
          </p:cNvPr>
          <p:cNvSpPr/>
          <p:nvPr/>
        </p:nvSpPr>
        <p:spPr>
          <a:xfrm>
            <a:off x="5351617" y="45975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1BF3BA-6C37-4A6C-966C-1DB1AEED1953}"/>
              </a:ext>
            </a:extLst>
          </p:cNvPr>
          <p:cNvSpPr/>
          <p:nvPr/>
        </p:nvSpPr>
        <p:spPr>
          <a:xfrm>
            <a:off x="5378120" y="432683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64C0B98-E26C-4C0B-BBA7-6FF5C776ABAC}"/>
              </a:ext>
            </a:extLst>
          </p:cNvPr>
          <p:cNvSpPr/>
          <p:nvPr/>
        </p:nvSpPr>
        <p:spPr>
          <a:xfrm>
            <a:off x="6027479" y="461838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ication Sign 68">
            <a:extLst>
              <a:ext uri="{FF2B5EF4-FFF2-40B4-BE49-F238E27FC236}">
                <a16:creationId xmlns:a16="http://schemas.microsoft.com/office/drawing/2014/main" id="{EE856321-EFEF-4985-92B0-B75866A69A4B}"/>
              </a:ext>
            </a:extLst>
          </p:cNvPr>
          <p:cNvSpPr/>
          <p:nvPr/>
        </p:nvSpPr>
        <p:spPr>
          <a:xfrm>
            <a:off x="6001130" y="429261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Table 69">
            <a:extLst>
              <a:ext uri="{FF2B5EF4-FFF2-40B4-BE49-F238E27FC236}">
                <a16:creationId xmlns:a16="http://schemas.microsoft.com/office/drawing/2014/main" id="{46A00A2F-D83B-4088-9AD4-CBA58304D054}"/>
              </a:ext>
            </a:extLst>
          </p:cNvPr>
          <p:cNvGraphicFramePr>
            <a:graphicFrameLocks noGrp="1"/>
          </p:cNvGraphicFramePr>
          <p:nvPr>
            <p:extLst>
              <p:ext uri="{D42A27DB-BD31-4B8C-83A1-F6EECF244321}">
                <p14:modId xmlns:p14="http://schemas.microsoft.com/office/powerpoint/2010/main" val="3178995138"/>
              </p:ext>
            </p:extLst>
          </p:nvPr>
        </p:nvGraphicFramePr>
        <p:xfrm>
          <a:off x="6659960"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71" name="Table 70">
            <a:extLst>
              <a:ext uri="{FF2B5EF4-FFF2-40B4-BE49-F238E27FC236}">
                <a16:creationId xmlns:a16="http://schemas.microsoft.com/office/drawing/2014/main" id="{759FA4B4-DC56-4934-B3BB-8DF452A95D4E}"/>
              </a:ext>
            </a:extLst>
          </p:cNvPr>
          <p:cNvGraphicFramePr>
            <a:graphicFrameLocks noGrp="1"/>
          </p:cNvGraphicFramePr>
          <p:nvPr>
            <p:extLst>
              <p:ext uri="{D42A27DB-BD31-4B8C-83A1-F6EECF244321}">
                <p14:modId xmlns:p14="http://schemas.microsoft.com/office/powerpoint/2010/main" val="2054537544"/>
              </p:ext>
            </p:extLst>
          </p:nvPr>
        </p:nvGraphicFramePr>
        <p:xfrm>
          <a:off x="6669399" y="398584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72" name="Multiplication Sign 71">
            <a:extLst>
              <a:ext uri="{FF2B5EF4-FFF2-40B4-BE49-F238E27FC236}">
                <a16:creationId xmlns:a16="http://schemas.microsoft.com/office/drawing/2014/main" id="{940E3892-19A7-4D65-B136-7D3F700FE4CD}"/>
              </a:ext>
            </a:extLst>
          </p:cNvPr>
          <p:cNvSpPr/>
          <p:nvPr/>
        </p:nvSpPr>
        <p:spPr>
          <a:xfrm>
            <a:off x="6669399" y="398584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F2E51C-48EE-437D-8258-93CA6B48887F}"/>
              </a:ext>
            </a:extLst>
          </p:cNvPr>
          <p:cNvSpPr/>
          <p:nvPr/>
        </p:nvSpPr>
        <p:spPr>
          <a:xfrm>
            <a:off x="7384018" y="40388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ication Sign 73">
            <a:extLst>
              <a:ext uri="{FF2B5EF4-FFF2-40B4-BE49-F238E27FC236}">
                <a16:creationId xmlns:a16="http://schemas.microsoft.com/office/drawing/2014/main" id="{B9F71FC4-5F4C-4A81-9C55-20E7C867D5E6}"/>
              </a:ext>
            </a:extLst>
          </p:cNvPr>
          <p:cNvSpPr/>
          <p:nvPr/>
        </p:nvSpPr>
        <p:spPr>
          <a:xfrm>
            <a:off x="7026708" y="430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ication Sign 74">
            <a:extLst>
              <a:ext uri="{FF2B5EF4-FFF2-40B4-BE49-F238E27FC236}">
                <a16:creationId xmlns:a16="http://schemas.microsoft.com/office/drawing/2014/main" id="{E1968C9E-6918-4E51-9ABD-65E22B1FA500}"/>
              </a:ext>
            </a:extLst>
          </p:cNvPr>
          <p:cNvSpPr/>
          <p:nvPr/>
        </p:nvSpPr>
        <p:spPr>
          <a:xfrm>
            <a:off x="6701532" y="462097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99D9FCA-30D0-4ABF-8DC7-DD82669C1CD3}"/>
              </a:ext>
            </a:extLst>
          </p:cNvPr>
          <p:cNvSpPr/>
          <p:nvPr/>
        </p:nvSpPr>
        <p:spPr>
          <a:xfrm>
            <a:off x="6728035" y="435028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9A73416-2A43-43EC-A5FE-CDCEF1A1E46D}"/>
              </a:ext>
            </a:extLst>
          </p:cNvPr>
          <p:cNvSpPr/>
          <p:nvPr/>
        </p:nvSpPr>
        <p:spPr>
          <a:xfrm>
            <a:off x="7377394" y="464183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ication Sign 77">
            <a:extLst>
              <a:ext uri="{FF2B5EF4-FFF2-40B4-BE49-F238E27FC236}">
                <a16:creationId xmlns:a16="http://schemas.microsoft.com/office/drawing/2014/main" id="{A4022221-971E-4AB3-9C1E-3578D901351E}"/>
              </a:ext>
            </a:extLst>
          </p:cNvPr>
          <p:cNvSpPr/>
          <p:nvPr/>
        </p:nvSpPr>
        <p:spPr>
          <a:xfrm>
            <a:off x="7351045" y="43160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Table 78">
            <a:extLst>
              <a:ext uri="{FF2B5EF4-FFF2-40B4-BE49-F238E27FC236}">
                <a16:creationId xmlns:a16="http://schemas.microsoft.com/office/drawing/2014/main" id="{915F0084-055D-434E-950F-0497E951D6F3}"/>
              </a:ext>
            </a:extLst>
          </p:cNvPr>
          <p:cNvGraphicFramePr>
            <a:graphicFrameLocks noGrp="1"/>
          </p:cNvGraphicFramePr>
          <p:nvPr>
            <p:extLst>
              <p:ext uri="{D42A27DB-BD31-4B8C-83A1-F6EECF244321}">
                <p14:modId xmlns:p14="http://schemas.microsoft.com/office/powerpoint/2010/main" val="528428279"/>
              </p:ext>
            </p:extLst>
          </p:nvPr>
        </p:nvGraphicFramePr>
        <p:xfrm>
          <a:off x="8263838" y="3952478"/>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0" name="Table 79">
            <a:extLst>
              <a:ext uri="{FF2B5EF4-FFF2-40B4-BE49-F238E27FC236}">
                <a16:creationId xmlns:a16="http://schemas.microsoft.com/office/drawing/2014/main" id="{5D54FA7E-0E13-4B4F-9E1B-3B8D95030F4F}"/>
              </a:ext>
            </a:extLst>
          </p:cNvPr>
          <p:cNvGraphicFramePr>
            <a:graphicFrameLocks noGrp="1"/>
          </p:cNvGraphicFramePr>
          <p:nvPr>
            <p:extLst>
              <p:ext uri="{D42A27DB-BD31-4B8C-83A1-F6EECF244321}">
                <p14:modId xmlns:p14="http://schemas.microsoft.com/office/powerpoint/2010/main" val="1591404433"/>
              </p:ext>
            </p:extLst>
          </p:nvPr>
        </p:nvGraphicFramePr>
        <p:xfrm>
          <a:off x="8262839" y="395995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81" name="Multiplication Sign 80">
            <a:extLst>
              <a:ext uri="{FF2B5EF4-FFF2-40B4-BE49-F238E27FC236}">
                <a16:creationId xmlns:a16="http://schemas.microsoft.com/office/drawing/2014/main" id="{BA6B014A-424B-471D-B3B7-4F49E39C11FA}"/>
              </a:ext>
            </a:extLst>
          </p:cNvPr>
          <p:cNvSpPr/>
          <p:nvPr/>
        </p:nvSpPr>
        <p:spPr>
          <a:xfrm>
            <a:off x="8262839" y="3959959"/>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387E58B-15CD-4039-8C9D-0D9C157D3E76}"/>
              </a:ext>
            </a:extLst>
          </p:cNvPr>
          <p:cNvSpPr/>
          <p:nvPr/>
        </p:nvSpPr>
        <p:spPr>
          <a:xfrm>
            <a:off x="8977458" y="401296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ication Sign 82">
            <a:extLst>
              <a:ext uri="{FF2B5EF4-FFF2-40B4-BE49-F238E27FC236}">
                <a16:creationId xmlns:a16="http://schemas.microsoft.com/office/drawing/2014/main" id="{56A17E3E-91A4-4C83-8FC2-2CEBE8AE2576}"/>
              </a:ext>
            </a:extLst>
          </p:cNvPr>
          <p:cNvSpPr/>
          <p:nvPr/>
        </p:nvSpPr>
        <p:spPr>
          <a:xfrm>
            <a:off x="8620148" y="42775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ication Sign 83">
            <a:extLst>
              <a:ext uri="{FF2B5EF4-FFF2-40B4-BE49-F238E27FC236}">
                <a16:creationId xmlns:a16="http://schemas.microsoft.com/office/drawing/2014/main" id="{6023E199-AD6B-42AB-918B-5E365957194D}"/>
              </a:ext>
            </a:extLst>
          </p:cNvPr>
          <p:cNvSpPr/>
          <p:nvPr/>
        </p:nvSpPr>
        <p:spPr>
          <a:xfrm>
            <a:off x="8294972" y="45950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FF34EA0-9676-4D5F-934A-B29B522CF94D}"/>
              </a:ext>
            </a:extLst>
          </p:cNvPr>
          <p:cNvSpPr/>
          <p:nvPr/>
        </p:nvSpPr>
        <p:spPr>
          <a:xfrm>
            <a:off x="8321475" y="43243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08033D7-9556-483B-ADF1-08D50BC003DD}"/>
              </a:ext>
            </a:extLst>
          </p:cNvPr>
          <p:cNvSpPr/>
          <p:nvPr/>
        </p:nvSpPr>
        <p:spPr>
          <a:xfrm>
            <a:off x="8970834" y="461594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ication Sign 86">
            <a:extLst>
              <a:ext uri="{FF2B5EF4-FFF2-40B4-BE49-F238E27FC236}">
                <a16:creationId xmlns:a16="http://schemas.microsoft.com/office/drawing/2014/main" id="{8C4BE902-98CB-427D-8E1F-F6E644286D0A}"/>
              </a:ext>
            </a:extLst>
          </p:cNvPr>
          <p:cNvSpPr/>
          <p:nvPr/>
        </p:nvSpPr>
        <p:spPr>
          <a:xfrm>
            <a:off x="8632903" y="458760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 name="Table 87">
            <a:extLst>
              <a:ext uri="{FF2B5EF4-FFF2-40B4-BE49-F238E27FC236}">
                <a16:creationId xmlns:a16="http://schemas.microsoft.com/office/drawing/2014/main" id="{BC49D70A-9609-4449-9967-872F508420C8}"/>
              </a:ext>
            </a:extLst>
          </p:cNvPr>
          <p:cNvGraphicFramePr>
            <a:graphicFrameLocks noGrp="1"/>
          </p:cNvGraphicFramePr>
          <p:nvPr>
            <p:extLst>
              <p:ext uri="{D42A27DB-BD31-4B8C-83A1-F6EECF244321}">
                <p14:modId xmlns:p14="http://schemas.microsoft.com/office/powerpoint/2010/main" val="2221017286"/>
              </p:ext>
            </p:extLst>
          </p:nvPr>
        </p:nvGraphicFramePr>
        <p:xfrm>
          <a:off x="9664121" y="3975929"/>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89" name="Table 88">
            <a:extLst>
              <a:ext uri="{FF2B5EF4-FFF2-40B4-BE49-F238E27FC236}">
                <a16:creationId xmlns:a16="http://schemas.microsoft.com/office/drawing/2014/main" id="{EB73324B-434C-4644-B4DC-CC5B51FA23FF}"/>
              </a:ext>
            </a:extLst>
          </p:cNvPr>
          <p:cNvGraphicFramePr>
            <a:graphicFrameLocks noGrp="1"/>
          </p:cNvGraphicFramePr>
          <p:nvPr>
            <p:extLst>
              <p:ext uri="{D42A27DB-BD31-4B8C-83A1-F6EECF244321}">
                <p14:modId xmlns:p14="http://schemas.microsoft.com/office/powerpoint/2010/main" val="3947126225"/>
              </p:ext>
            </p:extLst>
          </p:nvPr>
        </p:nvGraphicFramePr>
        <p:xfrm>
          <a:off x="9663122" y="398341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90" name="Multiplication Sign 89">
            <a:extLst>
              <a:ext uri="{FF2B5EF4-FFF2-40B4-BE49-F238E27FC236}">
                <a16:creationId xmlns:a16="http://schemas.microsoft.com/office/drawing/2014/main" id="{F06D6641-9848-48F4-B34D-5CA5ECCF56E4}"/>
              </a:ext>
            </a:extLst>
          </p:cNvPr>
          <p:cNvSpPr/>
          <p:nvPr/>
        </p:nvSpPr>
        <p:spPr>
          <a:xfrm>
            <a:off x="9663122" y="39834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D457799-4D57-47E9-B699-90FF540921BA}"/>
              </a:ext>
            </a:extLst>
          </p:cNvPr>
          <p:cNvSpPr/>
          <p:nvPr/>
        </p:nvSpPr>
        <p:spPr>
          <a:xfrm>
            <a:off x="10377741" y="403641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ication Sign 91">
            <a:extLst>
              <a:ext uri="{FF2B5EF4-FFF2-40B4-BE49-F238E27FC236}">
                <a16:creationId xmlns:a16="http://schemas.microsoft.com/office/drawing/2014/main" id="{7984D07E-917C-405D-8B05-C7FB81F7EBB7}"/>
              </a:ext>
            </a:extLst>
          </p:cNvPr>
          <p:cNvSpPr/>
          <p:nvPr/>
        </p:nvSpPr>
        <p:spPr>
          <a:xfrm>
            <a:off x="10020431" y="430097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ication Sign 92">
            <a:extLst>
              <a:ext uri="{FF2B5EF4-FFF2-40B4-BE49-F238E27FC236}">
                <a16:creationId xmlns:a16="http://schemas.microsoft.com/office/drawing/2014/main" id="{A50D42D0-70B9-4252-8152-0D4634FB0158}"/>
              </a:ext>
            </a:extLst>
          </p:cNvPr>
          <p:cNvSpPr/>
          <p:nvPr/>
        </p:nvSpPr>
        <p:spPr>
          <a:xfrm>
            <a:off x="9695255" y="461853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60B5C49-1A8F-4356-8C8E-574A6CAD2D50}"/>
              </a:ext>
            </a:extLst>
          </p:cNvPr>
          <p:cNvSpPr/>
          <p:nvPr/>
        </p:nvSpPr>
        <p:spPr>
          <a:xfrm>
            <a:off x="9721758" y="434784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FD38485-8FFD-4531-A8D3-460D30B6B86F}"/>
              </a:ext>
            </a:extLst>
          </p:cNvPr>
          <p:cNvSpPr/>
          <p:nvPr/>
        </p:nvSpPr>
        <p:spPr>
          <a:xfrm>
            <a:off x="10371117" y="463939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CD389E5F-252C-420E-81C3-055C22134026}"/>
              </a:ext>
            </a:extLst>
          </p:cNvPr>
          <p:cNvSpPr/>
          <p:nvPr/>
        </p:nvSpPr>
        <p:spPr>
          <a:xfrm>
            <a:off x="10033186" y="461105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F560E96-6D6B-47DF-846D-FEFF29BB81A9}"/>
              </a:ext>
            </a:extLst>
          </p:cNvPr>
          <p:cNvSpPr/>
          <p:nvPr/>
        </p:nvSpPr>
        <p:spPr>
          <a:xfrm>
            <a:off x="2909084" y="43556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75CA5050-FC63-497B-8A15-A5766C7D71B0}"/>
              </a:ext>
            </a:extLst>
          </p:cNvPr>
          <p:cNvSpPr/>
          <p:nvPr/>
        </p:nvSpPr>
        <p:spPr>
          <a:xfrm>
            <a:off x="4346945" y="462734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11DFBF8-468E-436E-AF00-23C52552EC4F}"/>
              </a:ext>
            </a:extLst>
          </p:cNvPr>
          <p:cNvSpPr/>
          <p:nvPr/>
        </p:nvSpPr>
        <p:spPr>
          <a:xfrm>
            <a:off x="5718543" y="4028660"/>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01" name="Oval 100">
            <a:extLst>
              <a:ext uri="{FF2B5EF4-FFF2-40B4-BE49-F238E27FC236}">
                <a16:creationId xmlns:a16="http://schemas.microsoft.com/office/drawing/2014/main" id="{EB4C3E7F-B53D-4007-8103-140E98F061D3}"/>
              </a:ext>
            </a:extLst>
          </p:cNvPr>
          <p:cNvSpPr/>
          <p:nvPr/>
        </p:nvSpPr>
        <p:spPr>
          <a:xfrm>
            <a:off x="7083519" y="463396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7F60022-8489-437A-A00F-A4EA320FDB96}"/>
              </a:ext>
            </a:extLst>
          </p:cNvPr>
          <p:cNvSpPr/>
          <p:nvPr/>
        </p:nvSpPr>
        <p:spPr>
          <a:xfrm>
            <a:off x="8652779" y="4019596"/>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2814527-A6A9-4DFE-BE5C-8585B78A1FBF}"/>
              </a:ext>
            </a:extLst>
          </p:cNvPr>
          <p:cNvSpPr/>
          <p:nvPr/>
        </p:nvSpPr>
        <p:spPr>
          <a:xfrm>
            <a:off x="10388814" y="435089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aphicFrame>
        <p:nvGraphicFramePr>
          <p:cNvPr id="104" name="Table 103">
            <a:extLst>
              <a:ext uri="{FF2B5EF4-FFF2-40B4-BE49-F238E27FC236}">
                <a16:creationId xmlns:a16="http://schemas.microsoft.com/office/drawing/2014/main" id="{8BF6FA8D-1622-4C3F-BF76-379AEA8D8BEC}"/>
              </a:ext>
            </a:extLst>
          </p:cNvPr>
          <p:cNvGraphicFramePr>
            <a:graphicFrameLocks noGrp="1"/>
          </p:cNvGraphicFramePr>
          <p:nvPr>
            <p:extLst>
              <p:ext uri="{D42A27DB-BD31-4B8C-83A1-F6EECF244321}">
                <p14:modId xmlns:p14="http://schemas.microsoft.com/office/powerpoint/2010/main" val="131863981"/>
              </p:ext>
            </p:extLst>
          </p:nvPr>
        </p:nvGraphicFramePr>
        <p:xfrm>
          <a:off x="3929986" y="5303342"/>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05" name="Multiplication Sign 104">
            <a:extLst>
              <a:ext uri="{FF2B5EF4-FFF2-40B4-BE49-F238E27FC236}">
                <a16:creationId xmlns:a16="http://schemas.microsoft.com/office/drawing/2014/main" id="{D824B573-D4A5-4A46-AFFA-40ABCB8E6BF2}"/>
              </a:ext>
            </a:extLst>
          </p:cNvPr>
          <p:cNvSpPr/>
          <p:nvPr/>
        </p:nvSpPr>
        <p:spPr>
          <a:xfrm>
            <a:off x="3976186" y="530554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ication Sign 105">
            <a:extLst>
              <a:ext uri="{FF2B5EF4-FFF2-40B4-BE49-F238E27FC236}">
                <a16:creationId xmlns:a16="http://schemas.microsoft.com/office/drawing/2014/main" id="{5F340E9F-A54E-4AEE-AE7F-983433863833}"/>
              </a:ext>
            </a:extLst>
          </p:cNvPr>
          <p:cNvSpPr/>
          <p:nvPr/>
        </p:nvSpPr>
        <p:spPr>
          <a:xfrm>
            <a:off x="4287295" y="52888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ication Sign 106">
            <a:extLst>
              <a:ext uri="{FF2B5EF4-FFF2-40B4-BE49-F238E27FC236}">
                <a16:creationId xmlns:a16="http://schemas.microsoft.com/office/drawing/2014/main" id="{C25FE62B-EF15-445E-A101-081554AF77E1}"/>
              </a:ext>
            </a:extLst>
          </p:cNvPr>
          <p:cNvSpPr/>
          <p:nvPr/>
        </p:nvSpPr>
        <p:spPr>
          <a:xfrm>
            <a:off x="4293109" y="560040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B9839A40-06A4-4B73-ACBA-D3C018FD321B}"/>
              </a:ext>
            </a:extLst>
          </p:cNvPr>
          <p:cNvSpPr/>
          <p:nvPr/>
        </p:nvSpPr>
        <p:spPr>
          <a:xfrm>
            <a:off x="3961782" y="590028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91F0B4E-3C62-4AA9-BD31-9ABB2F731EAD}"/>
              </a:ext>
            </a:extLst>
          </p:cNvPr>
          <p:cNvSpPr/>
          <p:nvPr/>
        </p:nvSpPr>
        <p:spPr>
          <a:xfrm>
            <a:off x="4664473" y="5339892"/>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9976824-1494-4D82-B1C4-A58C03E062F8}"/>
              </a:ext>
            </a:extLst>
          </p:cNvPr>
          <p:cNvSpPr/>
          <p:nvPr/>
        </p:nvSpPr>
        <p:spPr>
          <a:xfrm>
            <a:off x="4671101" y="595611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4F32413-BB92-4BF1-AF1B-17526670928E}"/>
              </a:ext>
            </a:extLst>
          </p:cNvPr>
          <p:cNvSpPr/>
          <p:nvPr/>
        </p:nvSpPr>
        <p:spPr>
          <a:xfrm>
            <a:off x="4041626" y="563144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4914708-2600-43D9-9FCC-81918998D8DF}"/>
              </a:ext>
            </a:extLst>
          </p:cNvPr>
          <p:cNvSpPr/>
          <p:nvPr/>
        </p:nvSpPr>
        <p:spPr>
          <a:xfrm>
            <a:off x="4339303" y="596828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3" name="Table 112">
            <a:extLst>
              <a:ext uri="{FF2B5EF4-FFF2-40B4-BE49-F238E27FC236}">
                <a16:creationId xmlns:a16="http://schemas.microsoft.com/office/drawing/2014/main" id="{F9B3B325-7693-4C55-8886-D348C3D40B2F}"/>
              </a:ext>
            </a:extLst>
          </p:cNvPr>
          <p:cNvGraphicFramePr>
            <a:graphicFrameLocks noGrp="1"/>
          </p:cNvGraphicFramePr>
          <p:nvPr>
            <p:extLst>
              <p:ext uri="{D42A27DB-BD31-4B8C-83A1-F6EECF244321}">
                <p14:modId xmlns:p14="http://schemas.microsoft.com/office/powerpoint/2010/main" val="3570953803"/>
              </p:ext>
            </p:extLst>
          </p:nvPr>
        </p:nvGraphicFramePr>
        <p:xfrm>
          <a:off x="5312214" y="5300903"/>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14" name="Table 113">
            <a:extLst>
              <a:ext uri="{FF2B5EF4-FFF2-40B4-BE49-F238E27FC236}">
                <a16:creationId xmlns:a16="http://schemas.microsoft.com/office/drawing/2014/main" id="{FCD40639-CE19-490B-ABCA-4CD937F6EBE3}"/>
              </a:ext>
            </a:extLst>
          </p:cNvPr>
          <p:cNvGraphicFramePr>
            <a:graphicFrameLocks noGrp="1"/>
          </p:cNvGraphicFramePr>
          <p:nvPr>
            <p:extLst>
              <p:ext uri="{D42A27DB-BD31-4B8C-83A1-F6EECF244321}">
                <p14:modId xmlns:p14="http://schemas.microsoft.com/office/powerpoint/2010/main" val="3040044756"/>
              </p:ext>
            </p:extLst>
          </p:nvPr>
        </p:nvGraphicFramePr>
        <p:xfrm>
          <a:off x="5321653" y="5303342"/>
          <a:ext cx="1017789" cy="927654"/>
        </p:xfrm>
        <a:graphic>
          <a:graphicData uri="http://schemas.openxmlformats.org/drawingml/2006/table">
            <a:tbl>
              <a:tblPr firstRow="1" bandRow="1">
                <a:tableStyleId>{5C22544A-7EE6-4342-B048-85BDC9FD1C3A}</a:tableStyleId>
              </a:tblPr>
              <a:tblGrid>
                <a:gridCol w="339263">
                  <a:extLst>
                    <a:ext uri="{9D8B030D-6E8A-4147-A177-3AD203B41FA5}">
                      <a16:colId xmlns:a16="http://schemas.microsoft.com/office/drawing/2014/main" val="2855174030"/>
                    </a:ext>
                  </a:extLst>
                </a:gridCol>
                <a:gridCol w="339263">
                  <a:extLst>
                    <a:ext uri="{9D8B030D-6E8A-4147-A177-3AD203B41FA5}">
                      <a16:colId xmlns:a16="http://schemas.microsoft.com/office/drawing/2014/main" val="485983064"/>
                    </a:ext>
                  </a:extLst>
                </a:gridCol>
                <a:gridCol w="339263">
                  <a:extLst>
                    <a:ext uri="{9D8B030D-6E8A-4147-A177-3AD203B41FA5}">
                      <a16:colId xmlns:a16="http://schemas.microsoft.com/office/drawing/2014/main" val="3940901345"/>
                    </a:ext>
                  </a:extLst>
                </a:gridCol>
              </a:tblGrid>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30921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30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15" name="Multiplication Sign 114">
            <a:extLst>
              <a:ext uri="{FF2B5EF4-FFF2-40B4-BE49-F238E27FC236}">
                <a16:creationId xmlns:a16="http://schemas.microsoft.com/office/drawing/2014/main" id="{554BAC48-7150-4454-806C-73ACC56715D8}"/>
              </a:ext>
            </a:extLst>
          </p:cNvPr>
          <p:cNvSpPr/>
          <p:nvPr/>
        </p:nvSpPr>
        <p:spPr>
          <a:xfrm>
            <a:off x="5321653" y="530334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88B23BD2-B2D7-446B-A841-B8E7CE6E61D6}"/>
              </a:ext>
            </a:extLst>
          </p:cNvPr>
          <p:cNvSpPr/>
          <p:nvPr/>
        </p:nvSpPr>
        <p:spPr>
          <a:xfrm>
            <a:off x="6036272" y="5356351"/>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ication Sign 116">
            <a:extLst>
              <a:ext uri="{FF2B5EF4-FFF2-40B4-BE49-F238E27FC236}">
                <a16:creationId xmlns:a16="http://schemas.microsoft.com/office/drawing/2014/main" id="{6FD22B9E-6F51-424C-B0E2-F6464B2EF352}"/>
              </a:ext>
            </a:extLst>
          </p:cNvPr>
          <p:cNvSpPr/>
          <p:nvPr/>
        </p:nvSpPr>
        <p:spPr>
          <a:xfrm>
            <a:off x="5678962" y="562090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ication Sign 117">
            <a:extLst>
              <a:ext uri="{FF2B5EF4-FFF2-40B4-BE49-F238E27FC236}">
                <a16:creationId xmlns:a16="http://schemas.microsoft.com/office/drawing/2014/main" id="{059E8452-D811-4A1A-AF67-ECEBC04A4124}"/>
              </a:ext>
            </a:extLst>
          </p:cNvPr>
          <p:cNvSpPr/>
          <p:nvPr/>
        </p:nvSpPr>
        <p:spPr>
          <a:xfrm>
            <a:off x="5353786" y="5938465"/>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B6BA8746-62E6-40B0-ABEE-69BF4B128026}"/>
              </a:ext>
            </a:extLst>
          </p:cNvPr>
          <p:cNvSpPr/>
          <p:nvPr/>
        </p:nvSpPr>
        <p:spPr>
          <a:xfrm>
            <a:off x="5380289" y="566777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F8532EC-9350-4A10-9FC6-B6B4D57887DA}"/>
              </a:ext>
            </a:extLst>
          </p:cNvPr>
          <p:cNvSpPr/>
          <p:nvPr/>
        </p:nvSpPr>
        <p:spPr>
          <a:xfrm>
            <a:off x="6029648" y="595932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ication Sign 120">
            <a:extLst>
              <a:ext uri="{FF2B5EF4-FFF2-40B4-BE49-F238E27FC236}">
                <a16:creationId xmlns:a16="http://schemas.microsoft.com/office/drawing/2014/main" id="{27783EA4-1B54-40AC-A747-4F59A997B360}"/>
              </a:ext>
            </a:extLst>
          </p:cNvPr>
          <p:cNvSpPr/>
          <p:nvPr/>
        </p:nvSpPr>
        <p:spPr>
          <a:xfrm>
            <a:off x="6003299" y="5633556"/>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F959240-12BC-4AA4-91F0-BDD9F4510F83}"/>
              </a:ext>
            </a:extLst>
          </p:cNvPr>
          <p:cNvSpPr/>
          <p:nvPr/>
        </p:nvSpPr>
        <p:spPr>
          <a:xfrm>
            <a:off x="5720712" y="5369604"/>
            <a:ext cx="210542"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graphicFrame>
        <p:nvGraphicFramePr>
          <p:cNvPr id="123" name="Table 122">
            <a:extLst>
              <a:ext uri="{FF2B5EF4-FFF2-40B4-BE49-F238E27FC236}">
                <a16:creationId xmlns:a16="http://schemas.microsoft.com/office/drawing/2014/main" id="{ED6A9ADC-DD12-4F3F-BD97-4A63AE534E06}"/>
              </a:ext>
            </a:extLst>
          </p:cNvPr>
          <p:cNvGraphicFramePr>
            <a:graphicFrameLocks noGrp="1"/>
          </p:cNvGraphicFramePr>
          <p:nvPr>
            <p:extLst>
              <p:ext uri="{D42A27DB-BD31-4B8C-83A1-F6EECF244321}">
                <p14:modId xmlns:p14="http://schemas.microsoft.com/office/powerpoint/2010/main" val="3310033912"/>
              </p:ext>
            </p:extLst>
          </p:nvPr>
        </p:nvGraphicFramePr>
        <p:xfrm>
          <a:off x="6641390" y="534423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24" name="Table 123">
            <a:extLst>
              <a:ext uri="{FF2B5EF4-FFF2-40B4-BE49-F238E27FC236}">
                <a16:creationId xmlns:a16="http://schemas.microsoft.com/office/drawing/2014/main" id="{089BA9DB-9A8A-4B2B-BFB3-9DA3AB1CD26B}"/>
              </a:ext>
            </a:extLst>
          </p:cNvPr>
          <p:cNvGraphicFramePr>
            <a:graphicFrameLocks noGrp="1"/>
          </p:cNvGraphicFramePr>
          <p:nvPr>
            <p:extLst>
              <p:ext uri="{D42A27DB-BD31-4B8C-83A1-F6EECF244321}">
                <p14:modId xmlns:p14="http://schemas.microsoft.com/office/powerpoint/2010/main" val="204211879"/>
              </p:ext>
            </p:extLst>
          </p:nvPr>
        </p:nvGraphicFramePr>
        <p:xfrm>
          <a:off x="6650829" y="534667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25" name="Multiplication Sign 124">
            <a:extLst>
              <a:ext uri="{FF2B5EF4-FFF2-40B4-BE49-F238E27FC236}">
                <a16:creationId xmlns:a16="http://schemas.microsoft.com/office/drawing/2014/main" id="{1D98036B-034E-47CC-994A-A9F6280790AA}"/>
              </a:ext>
            </a:extLst>
          </p:cNvPr>
          <p:cNvSpPr/>
          <p:nvPr/>
        </p:nvSpPr>
        <p:spPr>
          <a:xfrm>
            <a:off x="6650829" y="534667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7148D99-20B5-423A-B788-44E1A8F0EE3F}"/>
              </a:ext>
            </a:extLst>
          </p:cNvPr>
          <p:cNvSpPr/>
          <p:nvPr/>
        </p:nvSpPr>
        <p:spPr>
          <a:xfrm>
            <a:off x="7365448" y="5399679"/>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ultiplication Sign 126">
            <a:extLst>
              <a:ext uri="{FF2B5EF4-FFF2-40B4-BE49-F238E27FC236}">
                <a16:creationId xmlns:a16="http://schemas.microsoft.com/office/drawing/2014/main" id="{C1E6851B-055A-4259-9CB5-6E5962D31C0D}"/>
              </a:ext>
            </a:extLst>
          </p:cNvPr>
          <p:cNvSpPr/>
          <p:nvPr/>
        </p:nvSpPr>
        <p:spPr>
          <a:xfrm>
            <a:off x="7008138" y="566423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ultiplication Sign 127">
            <a:extLst>
              <a:ext uri="{FF2B5EF4-FFF2-40B4-BE49-F238E27FC236}">
                <a16:creationId xmlns:a16="http://schemas.microsoft.com/office/drawing/2014/main" id="{1452F839-B9D6-43F2-8FC0-1981C8F9FF7B}"/>
              </a:ext>
            </a:extLst>
          </p:cNvPr>
          <p:cNvSpPr/>
          <p:nvPr/>
        </p:nvSpPr>
        <p:spPr>
          <a:xfrm>
            <a:off x="6682962" y="598179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008C381-0FB6-4441-9E27-8BD93B71ED37}"/>
              </a:ext>
            </a:extLst>
          </p:cNvPr>
          <p:cNvSpPr/>
          <p:nvPr/>
        </p:nvSpPr>
        <p:spPr>
          <a:xfrm>
            <a:off x="6709465" y="5711103"/>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DF8D463B-C658-4B0D-9F45-DDF371A1A7D9}"/>
              </a:ext>
            </a:extLst>
          </p:cNvPr>
          <p:cNvSpPr/>
          <p:nvPr/>
        </p:nvSpPr>
        <p:spPr>
          <a:xfrm>
            <a:off x="7358824" y="6015905"/>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ication Sign 130">
            <a:extLst>
              <a:ext uri="{FF2B5EF4-FFF2-40B4-BE49-F238E27FC236}">
                <a16:creationId xmlns:a16="http://schemas.microsoft.com/office/drawing/2014/main" id="{FE43A3BC-5821-4CF6-9848-9ECAF2BDB5FC}"/>
              </a:ext>
            </a:extLst>
          </p:cNvPr>
          <p:cNvSpPr/>
          <p:nvPr/>
        </p:nvSpPr>
        <p:spPr>
          <a:xfrm>
            <a:off x="7332475" y="567688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1E35188-D8D0-42A2-96EA-6B7D3823D74D}"/>
              </a:ext>
            </a:extLst>
          </p:cNvPr>
          <p:cNvSpPr/>
          <p:nvPr/>
        </p:nvSpPr>
        <p:spPr>
          <a:xfrm>
            <a:off x="7064949" y="602129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 name="Table 132">
            <a:extLst>
              <a:ext uri="{FF2B5EF4-FFF2-40B4-BE49-F238E27FC236}">
                <a16:creationId xmlns:a16="http://schemas.microsoft.com/office/drawing/2014/main" id="{74E23BC8-9FC4-4500-9214-AF9001C84D6C}"/>
              </a:ext>
            </a:extLst>
          </p:cNvPr>
          <p:cNvGraphicFramePr>
            <a:graphicFrameLocks noGrp="1"/>
          </p:cNvGraphicFramePr>
          <p:nvPr>
            <p:extLst>
              <p:ext uri="{D42A27DB-BD31-4B8C-83A1-F6EECF244321}">
                <p14:modId xmlns:p14="http://schemas.microsoft.com/office/powerpoint/2010/main" val="1173184173"/>
              </p:ext>
            </p:extLst>
          </p:nvPr>
        </p:nvGraphicFramePr>
        <p:xfrm>
          <a:off x="8263838" y="5283340"/>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graphicFrame>
        <p:nvGraphicFramePr>
          <p:cNvPr id="134" name="Table 133">
            <a:extLst>
              <a:ext uri="{FF2B5EF4-FFF2-40B4-BE49-F238E27FC236}">
                <a16:creationId xmlns:a16="http://schemas.microsoft.com/office/drawing/2014/main" id="{0BD77FF2-C96A-49F5-A335-976AC9173F5E}"/>
              </a:ext>
            </a:extLst>
          </p:cNvPr>
          <p:cNvGraphicFramePr>
            <a:graphicFrameLocks noGrp="1"/>
          </p:cNvGraphicFramePr>
          <p:nvPr>
            <p:extLst>
              <p:ext uri="{D42A27DB-BD31-4B8C-83A1-F6EECF244321}">
                <p14:modId xmlns:p14="http://schemas.microsoft.com/office/powerpoint/2010/main" val="493347692"/>
              </p:ext>
            </p:extLst>
          </p:nvPr>
        </p:nvGraphicFramePr>
        <p:xfrm>
          <a:off x="8262839" y="5290821"/>
          <a:ext cx="1012791" cy="914400"/>
        </p:xfrm>
        <a:graphic>
          <a:graphicData uri="http://schemas.openxmlformats.org/drawingml/2006/table">
            <a:tbl>
              <a:tblPr firstRow="1" bandRow="1">
                <a:tableStyleId>{5C22544A-7EE6-4342-B048-85BDC9FD1C3A}</a:tableStyleId>
              </a:tblPr>
              <a:tblGrid>
                <a:gridCol w="337597">
                  <a:extLst>
                    <a:ext uri="{9D8B030D-6E8A-4147-A177-3AD203B41FA5}">
                      <a16:colId xmlns:a16="http://schemas.microsoft.com/office/drawing/2014/main" val="2855174030"/>
                    </a:ext>
                  </a:extLst>
                </a:gridCol>
                <a:gridCol w="337597">
                  <a:extLst>
                    <a:ext uri="{9D8B030D-6E8A-4147-A177-3AD203B41FA5}">
                      <a16:colId xmlns:a16="http://schemas.microsoft.com/office/drawing/2014/main" val="485983064"/>
                    </a:ext>
                  </a:extLst>
                </a:gridCol>
                <a:gridCol w="337597">
                  <a:extLst>
                    <a:ext uri="{9D8B030D-6E8A-4147-A177-3AD203B41FA5}">
                      <a16:colId xmlns:a16="http://schemas.microsoft.com/office/drawing/2014/main" val="3940901345"/>
                    </a:ext>
                  </a:extLst>
                </a:gridCol>
              </a:tblGrid>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78636"/>
                  </a:ext>
                </a:extLst>
              </a:tr>
              <a:tr h="287458">
                <a:tc>
                  <a:txBody>
                    <a:bodyPr/>
                    <a:lstStyle/>
                    <a:p>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941899"/>
                  </a:ext>
                </a:extLst>
              </a:tr>
              <a:tr h="28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43542168"/>
                  </a:ext>
                </a:extLst>
              </a:tr>
            </a:tbl>
          </a:graphicData>
        </a:graphic>
      </p:graphicFrame>
      <p:sp>
        <p:nvSpPr>
          <p:cNvPr id="135" name="Multiplication Sign 134">
            <a:extLst>
              <a:ext uri="{FF2B5EF4-FFF2-40B4-BE49-F238E27FC236}">
                <a16:creationId xmlns:a16="http://schemas.microsoft.com/office/drawing/2014/main" id="{E1A1BF98-5015-47DA-BA9B-CFCFE4C46FD5}"/>
              </a:ext>
            </a:extLst>
          </p:cNvPr>
          <p:cNvSpPr/>
          <p:nvPr/>
        </p:nvSpPr>
        <p:spPr>
          <a:xfrm>
            <a:off x="8262839" y="5290821"/>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6A98456-71BE-462B-A478-B95DC2CB5901}"/>
              </a:ext>
            </a:extLst>
          </p:cNvPr>
          <p:cNvSpPr/>
          <p:nvPr/>
        </p:nvSpPr>
        <p:spPr>
          <a:xfrm>
            <a:off x="8977458" y="5343830"/>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ication Sign 136">
            <a:extLst>
              <a:ext uri="{FF2B5EF4-FFF2-40B4-BE49-F238E27FC236}">
                <a16:creationId xmlns:a16="http://schemas.microsoft.com/office/drawing/2014/main" id="{EB435EE8-3D7E-4ECC-8398-5A80729F3E81}"/>
              </a:ext>
            </a:extLst>
          </p:cNvPr>
          <p:cNvSpPr/>
          <p:nvPr/>
        </p:nvSpPr>
        <p:spPr>
          <a:xfrm>
            <a:off x="8620148" y="560838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ication Sign 137">
            <a:extLst>
              <a:ext uri="{FF2B5EF4-FFF2-40B4-BE49-F238E27FC236}">
                <a16:creationId xmlns:a16="http://schemas.microsoft.com/office/drawing/2014/main" id="{4CEC2461-E2B2-4232-935B-1A4D8D8907AD}"/>
              </a:ext>
            </a:extLst>
          </p:cNvPr>
          <p:cNvSpPr/>
          <p:nvPr/>
        </p:nvSpPr>
        <p:spPr>
          <a:xfrm>
            <a:off x="8294972" y="5925944"/>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E090B964-3023-42DD-9E19-AE5CEB6ED5A8}"/>
              </a:ext>
            </a:extLst>
          </p:cNvPr>
          <p:cNvSpPr/>
          <p:nvPr/>
        </p:nvSpPr>
        <p:spPr>
          <a:xfrm>
            <a:off x="8321475" y="565525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FFF4A7A-F360-491F-B799-50F678DDC7C2}"/>
              </a:ext>
            </a:extLst>
          </p:cNvPr>
          <p:cNvSpPr/>
          <p:nvPr/>
        </p:nvSpPr>
        <p:spPr>
          <a:xfrm>
            <a:off x="8970834" y="5946804"/>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ication Sign 140">
            <a:extLst>
              <a:ext uri="{FF2B5EF4-FFF2-40B4-BE49-F238E27FC236}">
                <a16:creationId xmlns:a16="http://schemas.microsoft.com/office/drawing/2014/main" id="{CA5D6F0E-0161-4B51-844B-D8026CDC251A}"/>
              </a:ext>
            </a:extLst>
          </p:cNvPr>
          <p:cNvSpPr/>
          <p:nvPr/>
        </p:nvSpPr>
        <p:spPr>
          <a:xfrm>
            <a:off x="8632903" y="5918463"/>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F396D7C-0E3C-4467-BE54-B5DB35B1562B}"/>
              </a:ext>
            </a:extLst>
          </p:cNvPr>
          <p:cNvSpPr/>
          <p:nvPr/>
        </p:nvSpPr>
        <p:spPr>
          <a:xfrm>
            <a:off x="8652779" y="5350458"/>
            <a:ext cx="193153" cy="186512"/>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ication Sign 142">
            <a:extLst>
              <a:ext uri="{FF2B5EF4-FFF2-40B4-BE49-F238E27FC236}">
                <a16:creationId xmlns:a16="http://schemas.microsoft.com/office/drawing/2014/main" id="{0815CD28-CD02-41D6-BEC3-28AF699A4319}"/>
              </a:ext>
            </a:extLst>
          </p:cNvPr>
          <p:cNvSpPr/>
          <p:nvPr/>
        </p:nvSpPr>
        <p:spPr>
          <a:xfrm>
            <a:off x="8931572" y="561501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144" name="Multiplication Sign 143">
            <a:extLst>
              <a:ext uri="{FF2B5EF4-FFF2-40B4-BE49-F238E27FC236}">
                <a16:creationId xmlns:a16="http://schemas.microsoft.com/office/drawing/2014/main" id="{89D52077-8DFC-4326-A1A8-576BF25969AE}"/>
              </a:ext>
            </a:extLst>
          </p:cNvPr>
          <p:cNvSpPr/>
          <p:nvPr/>
        </p:nvSpPr>
        <p:spPr>
          <a:xfrm>
            <a:off x="7010010" y="5363220"/>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ultiplication Sign 144">
            <a:extLst>
              <a:ext uri="{FF2B5EF4-FFF2-40B4-BE49-F238E27FC236}">
                <a16:creationId xmlns:a16="http://schemas.microsoft.com/office/drawing/2014/main" id="{D2BE66A1-EA23-44C5-A879-1F5AC9638D83}"/>
              </a:ext>
            </a:extLst>
          </p:cNvPr>
          <p:cNvSpPr/>
          <p:nvPr/>
        </p:nvSpPr>
        <p:spPr>
          <a:xfrm>
            <a:off x="5691420" y="5939692"/>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ultiplication Sign 145">
            <a:extLst>
              <a:ext uri="{FF2B5EF4-FFF2-40B4-BE49-F238E27FC236}">
                <a16:creationId xmlns:a16="http://schemas.microsoft.com/office/drawing/2014/main" id="{DE6BFB79-0E07-4CD1-9EDF-81BE9AC8E307}"/>
              </a:ext>
            </a:extLst>
          </p:cNvPr>
          <p:cNvSpPr/>
          <p:nvPr/>
        </p:nvSpPr>
        <p:spPr>
          <a:xfrm>
            <a:off x="4598117" y="5615018"/>
            <a:ext cx="298172" cy="27927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3FD8A1-1936-4F09-BBF0-7EBB2AEB52C3}"/>
              </a:ext>
            </a:extLst>
          </p:cNvPr>
          <p:cNvSpPr/>
          <p:nvPr/>
        </p:nvSpPr>
        <p:spPr>
          <a:xfrm>
            <a:off x="2086390" y="4194972"/>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4" name="Rectangle 13">
            <a:extLst>
              <a:ext uri="{FF2B5EF4-FFF2-40B4-BE49-F238E27FC236}">
                <a16:creationId xmlns:a16="http://schemas.microsoft.com/office/drawing/2014/main" id="{8F493C9F-36D2-4593-8217-42F513127564}"/>
              </a:ext>
            </a:extLst>
          </p:cNvPr>
          <p:cNvSpPr/>
          <p:nvPr/>
        </p:nvSpPr>
        <p:spPr>
          <a:xfrm>
            <a:off x="1704493" y="2092910"/>
            <a:ext cx="1093697" cy="400110"/>
          </a:xfrm>
          <a:prstGeom prst="rect">
            <a:avLst/>
          </a:prstGeom>
        </p:spPr>
        <p:txBody>
          <a:bodyPr wrap="none">
            <a:spAutoFit/>
          </a:bodyPr>
          <a:lstStyle/>
          <a:p>
            <a:r>
              <a:rPr lang="en-US" sz="2000" b="1" dirty="0">
                <a:solidFill>
                  <a:srgbClr val="FF0000"/>
                </a:solidFill>
                <a:latin typeface="TimesNewRomanPS-BoldMT"/>
              </a:rPr>
              <a:t>X’s turn</a:t>
            </a:r>
            <a:endParaRPr lang="en-US" sz="2000" dirty="0"/>
          </a:p>
        </p:txBody>
      </p:sp>
      <p:cxnSp>
        <p:nvCxnSpPr>
          <p:cNvPr id="6147" name="Straight Arrow Connector 6146">
            <a:extLst>
              <a:ext uri="{FF2B5EF4-FFF2-40B4-BE49-F238E27FC236}">
                <a16:creationId xmlns:a16="http://schemas.microsoft.com/office/drawing/2014/main" id="{6EE025E1-28A4-4FAD-AF4A-6291D3215EB7}"/>
              </a:ext>
            </a:extLst>
          </p:cNvPr>
          <p:cNvCxnSpPr>
            <a:cxnSpLocks/>
          </p:cNvCxnSpPr>
          <p:nvPr/>
        </p:nvCxnSpPr>
        <p:spPr>
          <a:xfrm flipH="1">
            <a:off x="3702908" y="2292965"/>
            <a:ext cx="2615805" cy="360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0" name="Straight Arrow Connector 6149">
            <a:extLst>
              <a:ext uri="{FF2B5EF4-FFF2-40B4-BE49-F238E27FC236}">
                <a16:creationId xmlns:a16="http://schemas.microsoft.com/office/drawing/2014/main" id="{DFE326F4-D698-40B1-AB51-1E86ED63371E}"/>
              </a:ext>
            </a:extLst>
          </p:cNvPr>
          <p:cNvCxnSpPr>
            <a:endCxn id="52" idx="0"/>
          </p:cNvCxnSpPr>
          <p:nvPr/>
        </p:nvCxnSpPr>
        <p:spPr>
          <a:xfrm>
            <a:off x="6627827" y="2305023"/>
            <a:ext cx="2856026" cy="3633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2" name="Straight Arrow Connector 6151">
            <a:extLst>
              <a:ext uri="{FF2B5EF4-FFF2-40B4-BE49-F238E27FC236}">
                <a16:creationId xmlns:a16="http://schemas.microsoft.com/office/drawing/2014/main" id="{FF1ED6AF-EAC0-4F96-8904-C7D5F46D110D}"/>
              </a:ext>
            </a:extLst>
          </p:cNvPr>
          <p:cNvCxnSpPr>
            <a:endCxn id="45" idx="0"/>
          </p:cNvCxnSpPr>
          <p:nvPr/>
        </p:nvCxnSpPr>
        <p:spPr>
          <a:xfrm>
            <a:off x="6467799" y="229521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0E602AB3-4C76-4F52-A4E7-A6F8F74A4E73}"/>
              </a:ext>
            </a:extLst>
          </p:cNvPr>
          <p:cNvCxnSpPr>
            <a:cxnSpLocks/>
            <a:endCxn id="29" idx="0"/>
          </p:cNvCxnSpPr>
          <p:nvPr/>
        </p:nvCxnSpPr>
        <p:spPr>
          <a:xfrm flipH="1">
            <a:off x="2717698" y="3633673"/>
            <a:ext cx="720857" cy="339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AE9F1447-F998-4D1F-8A4E-113DCDAB19DE}"/>
              </a:ext>
            </a:extLst>
          </p:cNvPr>
          <p:cNvCxnSpPr>
            <a:cxnSpLocks/>
            <a:endCxn id="62" idx="0"/>
          </p:cNvCxnSpPr>
          <p:nvPr/>
        </p:nvCxnSpPr>
        <p:spPr>
          <a:xfrm flipH="1">
            <a:off x="5828378" y="3559070"/>
            <a:ext cx="426018" cy="403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0D8E737D-4554-486E-A017-7BD0CFE4FAE5}"/>
              </a:ext>
            </a:extLst>
          </p:cNvPr>
          <p:cNvCxnSpPr>
            <a:cxnSpLocks/>
            <a:endCxn id="80" idx="0"/>
          </p:cNvCxnSpPr>
          <p:nvPr/>
        </p:nvCxnSpPr>
        <p:spPr>
          <a:xfrm flipH="1">
            <a:off x="8769234" y="3592092"/>
            <a:ext cx="450320" cy="367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59" name="Straight Arrow Connector 6158">
            <a:extLst>
              <a:ext uri="{FF2B5EF4-FFF2-40B4-BE49-F238E27FC236}">
                <a16:creationId xmlns:a16="http://schemas.microsoft.com/office/drawing/2014/main" id="{20892F2E-9A7A-4869-84E5-851B35E458A7}"/>
              </a:ext>
            </a:extLst>
          </p:cNvPr>
          <p:cNvCxnSpPr>
            <a:endCxn id="37" idx="0"/>
          </p:cNvCxnSpPr>
          <p:nvPr/>
        </p:nvCxnSpPr>
        <p:spPr>
          <a:xfrm>
            <a:off x="3961782" y="363367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D57A501-C538-4DA1-86FA-56884E68E7B7}"/>
              </a:ext>
            </a:extLst>
          </p:cNvPr>
          <p:cNvCxnSpPr/>
          <p:nvPr/>
        </p:nvCxnSpPr>
        <p:spPr>
          <a:xfrm>
            <a:off x="6725080" y="3626803"/>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6110FBE-44A8-4019-BF66-A34ADB494E98}"/>
              </a:ext>
            </a:extLst>
          </p:cNvPr>
          <p:cNvCxnSpPr/>
          <p:nvPr/>
        </p:nvCxnSpPr>
        <p:spPr>
          <a:xfrm>
            <a:off x="9720173" y="3607430"/>
            <a:ext cx="482241" cy="328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B7F8FFE-863D-43D6-BFA4-B3C7E4EB6BDB}"/>
              </a:ext>
            </a:extLst>
          </p:cNvPr>
          <p:cNvCxnSpPr/>
          <p:nvPr/>
        </p:nvCxnSpPr>
        <p:spPr>
          <a:xfrm>
            <a:off x="4460251" y="4910204"/>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643AC668-31E6-4A10-8077-FF4C4A796A70}"/>
              </a:ext>
            </a:extLst>
          </p:cNvPr>
          <p:cNvCxnSpPr/>
          <p:nvPr/>
        </p:nvCxnSpPr>
        <p:spPr>
          <a:xfrm>
            <a:off x="5830547"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948BB9-A1D2-46D2-918E-E7575386FE17}"/>
              </a:ext>
            </a:extLst>
          </p:cNvPr>
          <p:cNvCxnSpPr/>
          <p:nvPr/>
        </p:nvCxnSpPr>
        <p:spPr>
          <a:xfrm>
            <a:off x="7175794" y="4966756"/>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0C0B0377-DC9E-48DF-9443-1F731A7D6801}"/>
              </a:ext>
            </a:extLst>
          </p:cNvPr>
          <p:cNvCxnSpPr/>
          <p:nvPr/>
        </p:nvCxnSpPr>
        <p:spPr>
          <a:xfrm>
            <a:off x="8769234" y="4917685"/>
            <a:ext cx="0" cy="373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9113D89A-0681-45D1-B1B5-B8BCB99E0436}"/>
              </a:ext>
            </a:extLst>
          </p:cNvPr>
          <p:cNvSpPr/>
          <p:nvPr/>
        </p:nvSpPr>
        <p:spPr>
          <a:xfrm>
            <a:off x="4114454" y="547680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5" name="Rectangle 164">
            <a:extLst>
              <a:ext uri="{FF2B5EF4-FFF2-40B4-BE49-F238E27FC236}">
                <a16:creationId xmlns:a16="http://schemas.microsoft.com/office/drawing/2014/main" id="{73AAED77-5772-4BCE-AB12-67B2E28CA22E}"/>
              </a:ext>
            </a:extLst>
          </p:cNvPr>
          <p:cNvSpPr/>
          <p:nvPr/>
        </p:nvSpPr>
        <p:spPr>
          <a:xfrm>
            <a:off x="5526123" y="5550530"/>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6" name="Rectangle 165">
            <a:extLst>
              <a:ext uri="{FF2B5EF4-FFF2-40B4-BE49-F238E27FC236}">
                <a16:creationId xmlns:a16="http://schemas.microsoft.com/office/drawing/2014/main" id="{B6D73719-4187-453E-82BB-08219B18F940}"/>
              </a:ext>
            </a:extLst>
          </p:cNvPr>
          <p:cNvSpPr/>
          <p:nvPr/>
        </p:nvSpPr>
        <p:spPr>
          <a:xfrm>
            <a:off x="6845287" y="5582619"/>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7" name="Rectangle 166">
            <a:extLst>
              <a:ext uri="{FF2B5EF4-FFF2-40B4-BE49-F238E27FC236}">
                <a16:creationId xmlns:a16="http://schemas.microsoft.com/office/drawing/2014/main" id="{3A52E714-206B-46EB-8001-D817D06B7D43}"/>
              </a:ext>
            </a:extLst>
          </p:cNvPr>
          <p:cNvSpPr/>
          <p:nvPr/>
        </p:nvSpPr>
        <p:spPr>
          <a:xfrm>
            <a:off x="8443082" y="5549232"/>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59" name="Rectangle 158">
            <a:extLst>
              <a:ext uri="{FF2B5EF4-FFF2-40B4-BE49-F238E27FC236}">
                <a16:creationId xmlns:a16="http://schemas.microsoft.com/office/drawing/2014/main" id="{D11F3D00-BD19-488D-A0FB-574E8A5FFA76}"/>
              </a:ext>
            </a:extLst>
          </p:cNvPr>
          <p:cNvSpPr/>
          <p:nvPr/>
        </p:nvSpPr>
        <p:spPr>
          <a:xfrm>
            <a:off x="9517174" y="4217103"/>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62" name="Rectangle 161">
            <a:extLst>
              <a:ext uri="{FF2B5EF4-FFF2-40B4-BE49-F238E27FC236}">
                <a16:creationId xmlns:a16="http://schemas.microsoft.com/office/drawing/2014/main" id="{065DDC28-7969-4B4C-BF06-5656DD02A04C}"/>
              </a:ext>
            </a:extLst>
          </p:cNvPr>
          <p:cNvSpPr/>
          <p:nvPr/>
        </p:nvSpPr>
        <p:spPr>
          <a:xfrm>
            <a:off x="4107961" y="4183764"/>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3" name="Rectangle 162">
            <a:extLst>
              <a:ext uri="{FF2B5EF4-FFF2-40B4-BE49-F238E27FC236}">
                <a16:creationId xmlns:a16="http://schemas.microsoft.com/office/drawing/2014/main" id="{E0A3F3B2-AEA1-4F6B-B1FD-661154771E5D}"/>
              </a:ext>
            </a:extLst>
          </p:cNvPr>
          <p:cNvSpPr/>
          <p:nvPr/>
        </p:nvSpPr>
        <p:spPr>
          <a:xfrm>
            <a:off x="5585547" y="4216877"/>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69" name="Rectangle 168">
            <a:extLst>
              <a:ext uri="{FF2B5EF4-FFF2-40B4-BE49-F238E27FC236}">
                <a16:creationId xmlns:a16="http://schemas.microsoft.com/office/drawing/2014/main" id="{A3DA113F-5BD6-4413-8040-3F3B0C52BD26}"/>
              </a:ext>
            </a:extLst>
          </p:cNvPr>
          <p:cNvSpPr/>
          <p:nvPr/>
        </p:nvSpPr>
        <p:spPr>
          <a:xfrm>
            <a:off x="6809829" y="4183763"/>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70" name="Rectangle 169">
            <a:extLst>
              <a:ext uri="{FF2B5EF4-FFF2-40B4-BE49-F238E27FC236}">
                <a16:creationId xmlns:a16="http://schemas.microsoft.com/office/drawing/2014/main" id="{54467EF3-CFA3-41DC-8B16-EE389E47E26A}"/>
              </a:ext>
            </a:extLst>
          </p:cNvPr>
          <p:cNvSpPr/>
          <p:nvPr/>
        </p:nvSpPr>
        <p:spPr>
          <a:xfrm>
            <a:off x="8433851" y="4192299"/>
            <a:ext cx="6707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NewRomanPS-BoldMT"/>
              </a:rPr>
              <a:t>Tie</a:t>
            </a:r>
            <a:endParaRPr lang="en-US" sz="2400" dirty="0"/>
          </a:p>
        </p:txBody>
      </p:sp>
      <p:sp>
        <p:nvSpPr>
          <p:cNvPr id="177" name="Rectangle 176">
            <a:extLst>
              <a:ext uri="{FF2B5EF4-FFF2-40B4-BE49-F238E27FC236}">
                <a16:creationId xmlns:a16="http://schemas.microsoft.com/office/drawing/2014/main" id="{BBF94986-B629-4DEA-BE38-93DB333B1DB3}"/>
              </a:ext>
            </a:extLst>
          </p:cNvPr>
          <p:cNvSpPr/>
          <p:nvPr/>
        </p:nvSpPr>
        <p:spPr>
          <a:xfrm>
            <a:off x="5334164" y="2903363"/>
            <a:ext cx="671426" cy="400110"/>
          </a:xfrm>
          <a:prstGeom prst="rect">
            <a:avLst/>
          </a:prstGeom>
        </p:spPr>
        <p:txBody>
          <a:bodyPr wrap="square">
            <a:spAutoFit/>
          </a:bodyPr>
          <a:lstStyle/>
          <a:p>
            <a:r>
              <a:rPr lang="en-US" sz="2000" b="1" dirty="0">
                <a:latin typeface="TimesNewRomanPS-BoldMT"/>
              </a:rPr>
              <a:t>Tie</a:t>
            </a:r>
            <a:endParaRPr lang="en-US" sz="2000" dirty="0"/>
          </a:p>
        </p:txBody>
      </p:sp>
      <p:sp>
        <p:nvSpPr>
          <p:cNvPr id="178" name="Rectangle 177">
            <a:extLst>
              <a:ext uri="{FF2B5EF4-FFF2-40B4-BE49-F238E27FC236}">
                <a16:creationId xmlns:a16="http://schemas.microsoft.com/office/drawing/2014/main" id="{7D441575-4FB5-4133-83BE-0EDD4B1FA5D7}"/>
              </a:ext>
            </a:extLst>
          </p:cNvPr>
          <p:cNvSpPr/>
          <p:nvPr/>
        </p:nvSpPr>
        <p:spPr>
          <a:xfrm>
            <a:off x="3006819" y="2862745"/>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179" name="Rectangle 178">
            <a:extLst>
              <a:ext uri="{FF2B5EF4-FFF2-40B4-BE49-F238E27FC236}">
                <a16:creationId xmlns:a16="http://schemas.microsoft.com/office/drawing/2014/main" id="{C15FC0C7-2457-45E0-9599-F14D0CF99A36}"/>
              </a:ext>
            </a:extLst>
          </p:cNvPr>
          <p:cNvSpPr/>
          <p:nvPr/>
        </p:nvSpPr>
        <p:spPr>
          <a:xfrm>
            <a:off x="8811050" y="2929163"/>
            <a:ext cx="138909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00FF"/>
                </a:solidFill>
                <a:latin typeface="TimesNewRomanPS-BoldMT"/>
              </a:rPr>
              <a:t>Win for O</a:t>
            </a:r>
            <a:r>
              <a:rPr lang="en-US" sz="2000" b="1" dirty="0">
                <a:latin typeface="TimesNewRomanPS-BoldMT"/>
              </a:rPr>
              <a:t> </a:t>
            </a:r>
            <a:endParaRPr lang="en-US" sz="2000" dirty="0"/>
          </a:p>
        </p:txBody>
      </p:sp>
      <p:sp>
        <p:nvSpPr>
          <p:cNvPr id="2" name="TextBox 1">
            <a:extLst>
              <a:ext uri="{FF2B5EF4-FFF2-40B4-BE49-F238E27FC236}">
                <a16:creationId xmlns:a16="http://schemas.microsoft.com/office/drawing/2014/main" id="{1375B191-87EF-425C-BC88-FAAF964F874B}"/>
              </a:ext>
            </a:extLst>
          </p:cNvPr>
          <p:cNvSpPr txBox="1"/>
          <p:nvPr/>
        </p:nvSpPr>
        <p:spPr>
          <a:xfrm>
            <a:off x="1873397" y="3618501"/>
            <a:ext cx="922463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Approach: Look first at bottom tree. Label bottom-most boards.</a:t>
            </a:r>
          </a:p>
          <a:p>
            <a:r>
              <a:rPr lang="en-US" sz="2400" dirty="0">
                <a:latin typeface="Times New Roman" panose="02020603050405020304" pitchFamily="18" charset="0"/>
                <a:cs typeface="Times New Roman" panose="02020603050405020304" pitchFamily="18" charset="0"/>
              </a:rPr>
              <a:t>	      Then label boards one level up, according result of best   	       possible move … and so on. Moving up layer by layer.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Termed the Minimax Algorithm</a:t>
            </a:r>
          </a:p>
          <a:p>
            <a:pPr marL="137795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Implemented as a depth-first search</a:t>
            </a:r>
          </a:p>
          <a:p>
            <a:pPr marL="1377950" indent="-46196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054FBF2-7755-44E3-A2C3-8AF41A18643A}"/>
              </a:ext>
            </a:extLst>
          </p:cNvPr>
          <p:cNvSpPr/>
          <p:nvPr/>
        </p:nvSpPr>
        <p:spPr>
          <a:xfrm>
            <a:off x="7145211" y="717173"/>
            <a:ext cx="3816499" cy="1200329"/>
          </a:xfrm>
          <a:prstGeom prst="rect">
            <a:avLst/>
          </a:prstGeom>
        </p:spPr>
        <p:txBody>
          <a:bodyPr wrap="square">
            <a:spAutoFit/>
          </a:bodyPr>
          <a:lstStyle/>
          <a:p>
            <a:pPr algn="r"/>
            <a:r>
              <a:rPr lang="en-US" sz="2400" dirty="0">
                <a:solidFill>
                  <a:srgbClr val="3333CD"/>
                </a:solidFill>
                <a:latin typeface="TimesNewRomanPS-BoldMT"/>
              </a:rPr>
              <a:t>e.g.  </a:t>
            </a:r>
            <a:r>
              <a:rPr lang="en-US" sz="2400" dirty="0">
                <a:solidFill>
                  <a:srgbClr val="3333CD"/>
                </a:solidFill>
                <a:latin typeface="Dubai Medium" panose="020B0603030403030204" pitchFamily="34" charset="-78"/>
                <a:cs typeface="Dubai Medium" panose="020B0603030403030204" pitchFamily="34" charset="-78"/>
              </a:rPr>
              <a:t>O</a:t>
            </a:r>
            <a:r>
              <a:rPr lang="en-US" sz="2400" dirty="0">
                <a:solidFill>
                  <a:srgbClr val="3333CD"/>
                </a:solidFill>
                <a:latin typeface="TimesNewRomanPS-BoldMT"/>
              </a:rPr>
              <a:t>  for top board.</a:t>
            </a:r>
          </a:p>
          <a:p>
            <a:pPr algn="r"/>
            <a:r>
              <a:rPr lang="en-US" sz="2400" dirty="0">
                <a:solidFill>
                  <a:srgbClr val="000000"/>
                </a:solidFill>
                <a:latin typeface="TimesNewRomanPS-BoldMT"/>
              </a:rPr>
              <a:t>What if our opponent</a:t>
            </a:r>
          </a:p>
          <a:p>
            <a:pPr algn="r"/>
            <a:r>
              <a:rPr lang="en-US" sz="2400" dirty="0">
                <a:solidFill>
                  <a:srgbClr val="000000"/>
                </a:solidFill>
                <a:latin typeface="TimesNewRomanPS-BoldMT"/>
              </a:rPr>
              <a:t>does not play optimally?</a:t>
            </a:r>
            <a:endParaRPr lang="en-US" sz="2400" dirty="0"/>
          </a:p>
        </p:txBody>
      </p:sp>
    </p:spTree>
    <p:extLst>
      <p:ext uri="{BB962C8B-B14F-4D97-AF65-F5344CB8AC3E}">
        <p14:creationId xmlns:p14="http://schemas.microsoft.com/office/powerpoint/2010/main" val="228955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10DF99-E2CD-4645-91D2-5EF56C85300D}"/>
              </a:ext>
            </a:extLst>
          </p:cNvPr>
          <p:cNvSpPr txBox="1"/>
          <p:nvPr/>
        </p:nvSpPr>
        <p:spPr>
          <a:xfrm>
            <a:off x="1551709" y="1011382"/>
            <a:ext cx="9615055" cy="529375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Generalizing Search Problem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we have seen so far: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search problems have assumed agent has complete control of environment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 does not change unless the agent changes it.</a:t>
            </a:r>
          </a:p>
          <a:p>
            <a:pPr marL="1257300" lvl="2" indent="-342900">
              <a:buFont typeface="Arial" panose="020B0604020202020204" pitchFamily="34" charset="0"/>
              <a:buChar char="•"/>
              <a:tabLst>
                <a:tab pos="3768725" algn="l"/>
              </a:tabLst>
            </a:pPr>
            <a:r>
              <a:rPr lang="en-US" sz="2400" dirty="0">
                <a:latin typeface="Times New Roman" panose="02020603050405020304" pitchFamily="18" charset="0"/>
                <a:cs typeface="Times New Roman" panose="02020603050405020304" pitchFamily="18" charset="0"/>
              </a:rPr>
              <a:t>All we need to compute is a single path to a goal state.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Assumption not always reasonable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Stochastic environment (e.g., the weather, traffic accidents)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Other agents whose interests conflict with yours</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Search can find a path to a goal state, but the actions might not lead you to the goal as the state can be changed by other agents (nature or other intelligent agents)</a:t>
            </a:r>
          </a:p>
          <a:p>
            <a:endParaRPr lang="en-US" dirty="0"/>
          </a:p>
        </p:txBody>
      </p:sp>
    </p:spTree>
    <p:extLst>
      <p:ext uri="{BB962C8B-B14F-4D97-AF65-F5344CB8AC3E}">
        <p14:creationId xmlns:p14="http://schemas.microsoft.com/office/powerpoint/2010/main" val="2772106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A96BB-3484-4653-9885-CC6FCC08093F}"/>
              </a:ext>
            </a:extLst>
          </p:cNvPr>
          <p:cNvSpPr/>
          <p:nvPr/>
        </p:nvSpPr>
        <p:spPr>
          <a:xfrm>
            <a:off x="1073427" y="338980"/>
            <a:ext cx="9157251" cy="1200329"/>
          </a:xfrm>
          <a:prstGeom prst="rect">
            <a:avLst/>
          </a:prstGeom>
        </p:spPr>
        <p:txBody>
          <a:bodyPr wrap="square">
            <a:spAutoFit/>
          </a:bodyPr>
          <a:lstStyle/>
          <a:p>
            <a:r>
              <a:rPr lang="en-US" sz="2400" dirty="0">
                <a:solidFill>
                  <a:srgbClr val="FF0000"/>
                </a:solidFill>
                <a:latin typeface="TimesNewRomanPS-BoldMT"/>
              </a:rPr>
              <a:t>Well… Why not use a strategy / knowledge, as humans do?</a:t>
            </a:r>
          </a:p>
          <a:p>
            <a:endParaRPr lang="en-US" sz="2400" dirty="0">
              <a:solidFill>
                <a:srgbClr val="FF0000"/>
              </a:solidFill>
              <a:latin typeface="TimesNewRomanPS-BoldMT"/>
            </a:endParaRPr>
          </a:p>
          <a:p>
            <a:r>
              <a:rPr lang="en-US" sz="2400" b="1" dirty="0"/>
              <a:t>Consider for Tic-Tac-Toe:</a:t>
            </a:r>
            <a:endParaRPr lang="en-US" sz="2400" dirty="0"/>
          </a:p>
        </p:txBody>
      </p:sp>
      <p:pic>
        <p:nvPicPr>
          <p:cNvPr id="3" name="Picture 2">
            <a:extLst>
              <a:ext uri="{FF2B5EF4-FFF2-40B4-BE49-F238E27FC236}">
                <a16:creationId xmlns:a16="http://schemas.microsoft.com/office/drawing/2014/main" id="{E210CDF5-93A0-43EC-9614-8F85FA407A95}"/>
              </a:ext>
            </a:extLst>
          </p:cNvPr>
          <p:cNvPicPr>
            <a:picLocks noChangeAspect="1"/>
          </p:cNvPicPr>
          <p:nvPr/>
        </p:nvPicPr>
        <p:blipFill>
          <a:blip r:embed="rId2"/>
          <a:stretch>
            <a:fillRect/>
          </a:stretch>
        </p:blipFill>
        <p:spPr>
          <a:xfrm>
            <a:off x="3726534" y="3106517"/>
            <a:ext cx="5949647" cy="3459974"/>
          </a:xfrm>
          <a:prstGeom prst="rect">
            <a:avLst/>
          </a:prstGeom>
        </p:spPr>
      </p:pic>
      <p:pic>
        <p:nvPicPr>
          <p:cNvPr id="4" name="Picture 3">
            <a:extLst>
              <a:ext uri="{FF2B5EF4-FFF2-40B4-BE49-F238E27FC236}">
                <a16:creationId xmlns:a16="http://schemas.microsoft.com/office/drawing/2014/main" id="{392CF8CD-0387-4E66-9910-4896997544BA}"/>
              </a:ext>
            </a:extLst>
          </p:cNvPr>
          <p:cNvPicPr>
            <a:picLocks noChangeAspect="1"/>
          </p:cNvPicPr>
          <p:nvPr/>
        </p:nvPicPr>
        <p:blipFill>
          <a:blip r:embed="rId3"/>
          <a:stretch>
            <a:fillRect/>
          </a:stretch>
        </p:blipFill>
        <p:spPr>
          <a:xfrm>
            <a:off x="827932" y="1524982"/>
            <a:ext cx="10290641" cy="1729206"/>
          </a:xfrm>
          <a:prstGeom prst="rect">
            <a:avLst/>
          </a:prstGeom>
        </p:spPr>
      </p:pic>
      <p:sp>
        <p:nvSpPr>
          <p:cNvPr id="5" name="Rectangle 4">
            <a:extLst>
              <a:ext uri="{FF2B5EF4-FFF2-40B4-BE49-F238E27FC236}">
                <a16:creationId xmlns:a16="http://schemas.microsoft.com/office/drawing/2014/main" id="{CA601929-55C6-40E9-B292-F38F8224BCF3}"/>
              </a:ext>
            </a:extLst>
          </p:cNvPr>
          <p:cNvSpPr/>
          <p:nvPr/>
        </p:nvSpPr>
        <p:spPr>
          <a:xfrm>
            <a:off x="9583416" y="4442892"/>
            <a:ext cx="1071332" cy="461665"/>
          </a:xfrm>
          <a:prstGeom prst="rect">
            <a:avLst/>
          </a:prstGeom>
        </p:spPr>
        <p:txBody>
          <a:bodyPr wrap="square">
            <a:spAutoFit/>
          </a:bodyPr>
          <a:lstStyle/>
          <a:p>
            <a:r>
              <a:rPr lang="en-US" sz="2400" dirty="0">
                <a:solidFill>
                  <a:srgbClr val="FF0000"/>
                </a:solidFill>
                <a:latin typeface="TimesNewRomanPS-BoldMT"/>
              </a:rPr>
              <a:t>Oops!!</a:t>
            </a:r>
            <a:endParaRPr lang="en-US" sz="2400" dirty="0"/>
          </a:p>
        </p:txBody>
      </p:sp>
      <p:sp>
        <p:nvSpPr>
          <p:cNvPr id="6" name="Rectangle 5">
            <a:extLst>
              <a:ext uri="{FF2B5EF4-FFF2-40B4-BE49-F238E27FC236}">
                <a16:creationId xmlns:a16="http://schemas.microsoft.com/office/drawing/2014/main" id="{8F681680-9B19-4A30-AC09-191A99FF0198}"/>
              </a:ext>
            </a:extLst>
          </p:cNvPr>
          <p:cNvSpPr/>
          <p:nvPr/>
        </p:nvSpPr>
        <p:spPr>
          <a:xfrm>
            <a:off x="1468897" y="5132985"/>
            <a:ext cx="2093843" cy="1200329"/>
          </a:xfrm>
          <a:prstGeom prst="rect">
            <a:avLst/>
          </a:prstGeom>
        </p:spPr>
        <p:txBody>
          <a:bodyPr wrap="square">
            <a:spAutoFit/>
          </a:bodyPr>
          <a:lstStyle/>
          <a:p>
            <a:r>
              <a:rPr lang="en-US" sz="2400" dirty="0">
                <a:solidFill>
                  <a:srgbClr val="FF0000"/>
                </a:solidFill>
                <a:latin typeface="TimesNewRomanPS-BoldMT"/>
              </a:rPr>
              <a:t>Consider</a:t>
            </a:r>
          </a:p>
          <a:p>
            <a:r>
              <a:rPr lang="en-US" sz="2400" dirty="0">
                <a:solidFill>
                  <a:srgbClr val="FF0000"/>
                </a:solidFill>
                <a:latin typeface="TimesNewRomanPS-BoldMT"/>
              </a:rPr>
              <a:t>Black uses</a:t>
            </a:r>
          </a:p>
          <a:p>
            <a:r>
              <a:rPr lang="en-US" sz="2400" dirty="0">
                <a:solidFill>
                  <a:srgbClr val="FF0000"/>
                </a:solidFill>
                <a:latin typeface="TimesNewRomanPS-BoldMT"/>
              </a:rPr>
              <a:t>the strategy…</a:t>
            </a:r>
            <a:endParaRPr lang="en-US" sz="2400" dirty="0"/>
          </a:p>
        </p:txBody>
      </p:sp>
    </p:spTree>
    <p:extLst>
      <p:ext uri="{BB962C8B-B14F-4D97-AF65-F5344CB8AC3E}">
        <p14:creationId xmlns:p14="http://schemas.microsoft.com/office/powerpoint/2010/main" val="3869492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68FB7-9FC2-49D1-A1C5-101D67206C78}"/>
              </a:ext>
            </a:extLst>
          </p:cNvPr>
          <p:cNvSpPr/>
          <p:nvPr/>
        </p:nvSpPr>
        <p:spPr>
          <a:xfrm>
            <a:off x="1780078" y="1883692"/>
            <a:ext cx="8430723" cy="2677656"/>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Although one can capture strategic knowledge of many games</a:t>
            </a:r>
          </a:p>
          <a:p>
            <a:r>
              <a:rPr lang="en-US" sz="2400" dirty="0">
                <a:solidFill>
                  <a:srgbClr val="0000FF"/>
                </a:solidFill>
                <a:latin typeface="Times New Roman" panose="02020603050405020304" pitchFamily="18" charset="0"/>
                <a:cs typeface="Times New Roman" panose="02020603050405020304" pitchFamily="18" charset="0"/>
              </a:rPr>
              <a:t>in high-level rules (at least to some extent), in practice any</a:t>
            </a:r>
          </a:p>
          <a:p>
            <a:r>
              <a:rPr lang="en-US" sz="2400" dirty="0">
                <a:solidFill>
                  <a:srgbClr val="FF0000"/>
                </a:solidFill>
                <a:latin typeface="Times New Roman" panose="02020603050405020304" pitchFamily="18" charset="0"/>
                <a:cs typeface="Times New Roman" panose="02020603050405020304" pitchFamily="18" charset="0"/>
              </a:rPr>
              <a:t>interesting game will revolve </a:t>
            </a:r>
            <a:r>
              <a:rPr lang="en-US" sz="2400" i="1" dirty="0">
                <a:solidFill>
                  <a:srgbClr val="FF0000"/>
                </a:solidFill>
                <a:latin typeface="Times New Roman" panose="02020603050405020304" pitchFamily="18" charset="0"/>
                <a:cs typeface="Times New Roman" panose="02020603050405020304" pitchFamily="18" charset="0"/>
              </a:rPr>
              <a:t>precisely around the exceptions to</a:t>
            </a:r>
          </a:p>
          <a:p>
            <a:r>
              <a:rPr lang="en-US" sz="2400" i="1" dirty="0">
                <a:solidFill>
                  <a:srgbClr val="FF0000"/>
                </a:solidFill>
                <a:latin typeface="Times New Roman" panose="02020603050405020304" pitchFamily="18" charset="0"/>
                <a:cs typeface="Times New Roman" panose="02020603050405020304" pitchFamily="18" charset="0"/>
              </a:rPr>
              <a:t>those rules!</a:t>
            </a:r>
          </a:p>
          <a:p>
            <a:endParaRPr lang="en-US" sz="2400" i="1"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Issue has been studied for decades but research keeps coming back to game tree search (or most recently, game tree sampling).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10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3269B-8510-494B-9079-D3DA92DC3183}"/>
              </a:ext>
            </a:extLst>
          </p:cNvPr>
          <p:cNvSpPr/>
          <p:nvPr/>
        </p:nvSpPr>
        <p:spPr>
          <a:xfrm>
            <a:off x="1308782" y="421622"/>
            <a:ext cx="3294428" cy="646331"/>
          </a:xfrm>
          <a:prstGeom prst="rect">
            <a:avLst/>
          </a:prstGeom>
        </p:spPr>
        <p:txBody>
          <a:bodyPr wrap="none">
            <a:spAutoFit/>
          </a:bodyPr>
          <a:lstStyle/>
          <a:p>
            <a:r>
              <a:rPr lang="en-US" sz="3600" dirty="0"/>
              <a:t>Minimax </a:t>
            </a:r>
            <a:r>
              <a:rPr lang="en-US" sz="3200" dirty="0"/>
              <a:t>Strategy</a:t>
            </a:r>
          </a:p>
        </p:txBody>
      </p:sp>
      <p:sp>
        <p:nvSpPr>
          <p:cNvPr id="3" name="Oval 2">
            <a:extLst>
              <a:ext uri="{FF2B5EF4-FFF2-40B4-BE49-F238E27FC236}">
                <a16:creationId xmlns:a16="http://schemas.microsoft.com/office/drawing/2014/main" id="{D4C35B27-DA4E-4977-B053-4803CF6A11E7}"/>
              </a:ext>
            </a:extLst>
          </p:cNvPr>
          <p:cNvSpPr/>
          <p:nvPr/>
        </p:nvSpPr>
        <p:spPr>
          <a:xfrm>
            <a:off x="2955235" y="5883965"/>
            <a:ext cx="42406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4" name="TextBox 3">
            <a:extLst>
              <a:ext uri="{FF2B5EF4-FFF2-40B4-BE49-F238E27FC236}">
                <a16:creationId xmlns:a16="http://schemas.microsoft.com/office/drawing/2014/main" id="{ECF1F728-1225-42D9-9C8E-6C4266B8AF5B}"/>
              </a:ext>
            </a:extLst>
          </p:cNvPr>
          <p:cNvSpPr txBox="1"/>
          <p:nvPr/>
        </p:nvSpPr>
        <p:spPr>
          <a:xfrm>
            <a:off x="1561863" y="1496291"/>
            <a:ext cx="9068273" cy="366254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that the other player will always play their best move,</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Max always lay a move that will minimize the payoff that could be gained by the other player, Min.</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Max plays to maximize his payoff but minimize the Min payoff</a:t>
            </a:r>
          </a:p>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Max knows that Min will play poorly in some circumstances, there might be a better strategy than </a:t>
            </a:r>
            <a:r>
              <a:rPr lang="en-US" sz="2400" dirty="0" err="1">
                <a:latin typeface="Times New Roman" panose="02020603050405020304" pitchFamily="18" charset="0"/>
                <a:cs typeface="Times New Roman" panose="02020603050405020304" pitchFamily="18" charset="0"/>
              </a:rPr>
              <a:t>MinMax</a:t>
            </a:r>
            <a:r>
              <a:rPr lang="en-US" sz="2400" dirty="0">
                <a:latin typeface="Times New Roman" panose="02020603050405020304" pitchFamily="18" charset="0"/>
                <a:cs typeface="Times New Roman" panose="02020603050405020304" pitchFamily="18" charset="0"/>
              </a:rPr>
              <a:t> (i.e., a strategy that gives Max a better payoff).</a:t>
            </a:r>
          </a:p>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in the absence of that knowledge minimax “plays it safe”</a:t>
            </a:r>
          </a:p>
        </p:txBody>
      </p:sp>
    </p:spTree>
    <p:extLst>
      <p:ext uri="{BB962C8B-B14F-4D97-AF65-F5344CB8AC3E}">
        <p14:creationId xmlns:p14="http://schemas.microsoft.com/office/powerpoint/2010/main" val="3234178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3269B-8510-494B-9079-D3DA92DC3183}"/>
              </a:ext>
            </a:extLst>
          </p:cNvPr>
          <p:cNvSpPr/>
          <p:nvPr/>
        </p:nvSpPr>
        <p:spPr>
          <a:xfrm>
            <a:off x="1308782" y="421622"/>
            <a:ext cx="3785588" cy="646331"/>
          </a:xfrm>
          <a:prstGeom prst="rect">
            <a:avLst/>
          </a:prstGeom>
        </p:spPr>
        <p:txBody>
          <a:bodyPr wrap="none">
            <a:spAutoFit/>
          </a:bodyPr>
          <a:lstStyle/>
          <a:p>
            <a:r>
              <a:rPr lang="en-US" sz="3600" dirty="0"/>
              <a:t>Minimax Algorithm</a:t>
            </a:r>
          </a:p>
        </p:txBody>
      </p:sp>
      <p:sp>
        <p:nvSpPr>
          <p:cNvPr id="3" name="Oval 2">
            <a:extLst>
              <a:ext uri="{FF2B5EF4-FFF2-40B4-BE49-F238E27FC236}">
                <a16:creationId xmlns:a16="http://schemas.microsoft.com/office/drawing/2014/main" id="{D4C35B27-DA4E-4977-B053-4803CF6A11E7}"/>
              </a:ext>
            </a:extLst>
          </p:cNvPr>
          <p:cNvSpPr/>
          <p:nvPr/>
        </p:nvSpPr>
        <p:spPr>
          <a:xfrm>
            <a:off x="2955235" y="5883965"/>
            <a:ext cx="42406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Tree>
    <p:extLst>
      <p:ext uri="{BB962C8B-B14F-4D97-AF65-F5344CB8AC3E}">
        <p14:creationId xmlns:p14="http://schemas.microsoft.com/office/powerpoint/2010/main" val="1607918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3269B-8510-494B-9079-D3DA92DC3183}"/>
              </a:ext>
            </a:extLst>
          </p:cNvPr>
          <p:cNvSpPr/>
          <p:nvPr/>
        </p:nvSpPr>
        <p:spPr>
          <a:xfrm>
            <a:off x="1308782" y="421622"/>
            <a:ext cx="3785588" cy="646331"/>
          </a:xfrm>
          <a:prstGeom prst="rect">
            <a:avLst/>
          </a:prstGeom>
        </p:spPr>
        <p:txBody>
          <a:bodyPr wrap="none">
            <a:spAutoFit/>
          </a:bodyPr>
          <a:lstStyle/>
          <a:p>
            <a:r>
              <a:rPr lang="en-US" sz="3600" dirty="0"/>
              <a:t>Minimax Algorithm</a:t>
            </a:r>
          </a:p>
        </p:txBody>
      </p:sp>
      <p:sp>
        <p:nvSpPr>
          <p:cNvPr id="3" name="Oval 2">
            <a:extLst>
              <a:ext uri="{FF2B5EF4-FFF2-40B4-BE49-F238E27FC236}">
                <a16:creationId xmlns:a16="http://schemas.microsoft.com/office/drawing/2014/main" id="{D4C35B27-DA4E-4977-B053-4803CF6A11E7}"/>
              </a:ext>
            </a:extLst>
          </p:cNvPr>
          <p:cNvSpPr/>
          <p:nvPr/>
        </p:nvSpPr>
        <p:spPr>
          <a:xfrm>
            <a:off x="2955235" y="5883965"/>
            <a:ext cx="42406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Tree>
    <p:extLst>
      <p:ext uri="{BB962C8B-B14F-4D97-AF65-F5344CB8AC3E}">
        <p14:creationId xmlns:p14="http://schemas.microsoft.com/office/powerpoint/2010/main" val="2153917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3269B-8510-494B-9079-D3DA92DC3183}"/>
              </a:ext>
            </a:extLst>
          </p:cNvPr>
          <p:cNvSpPr/>
          <p:nvPr/>
        </p:nvSpPr>
        <p:spPr>
          <a:xfrm>
            <a:off x="1308782" y="421622"/>
            <a:ext cx="3785588" cy="646331"/>
          </a:xfrm>
          <a:prstGeom prst="rect">
            <a:avLst/>
          </a:prstGeom>
        </p:spPr>
        <p:txBody>
          <a:bodyPr wrap="none">
            <a:spAutoFit/>
          </a:bodyPr>
          <a:lstStyle/>
          <a:p>
            <a:r>
              <a:rPr lang="en-US" sz="3600" dirty="0"/>
              <a:t>Minimax Algorithm</a:t>
            </a:r>
          </a:p>
        </p:txBody>
      </p:sp>
      <p:sp>
        <p:nvSpPr>
          <p:cNvPr id="3" name="Oval 2">
            <a:extLst>
              <a:ext uri="{FF2B5EF4-FFF2-40B4-BE49-F238E27FC236}">
                <a16:creationId xmlns:a16="http://schemas.microsoft.com/office/drawing/2014/main" id="{D4C35B27-DA4E-4977-B053-4803CF6A11E7}"/>
              </a:ext>
            </a:extLst>
          </p:cNvPr>
          <p:cNvSpPr/>
          <p:nvPr/>
        </p:nvSpPr>
        <p:spPr>
          <a:xfrm>
            <a:off x="286955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4" name="Oval 3">
            <a:extLst>
              <a:ext uri="{FF2B5EF4-FFF2-40B4-BE49-F238E27FC236}">
                <a16:creationId xmlns:a16="http://schemas.microsoft.com/office/drawing/2014/main" id="{4393DB3A-998B-4ABF-99D2-DB6F2D793D9B}"/>
              </a:ext>
            </a:extLst>
          </p:cNvPr>
          <p:cNvSpPr/>
          <p:nvPr/>
        </p:nvSpPr>
        <p:spPr>
          <a:xfrm>
            <a:off x="354449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5" name="Oval 4">
            <a:extLst>
              <a:ext uri="{FF2B5EF4-FFF2-40B4-BE49-F238E27FC236}">
                <a16:creationId xmlns:a16="http://schemas.microsoft.com/office/drawing/2014/main" id="{173E759D-2C5B-4880-9522-93A4B8B6742C}"/>
              </a:ext>
            </a:extLst>
          </p:cNvPr>
          <p:cNvSpPr/>
          <p:nvPr/>
        </p:nvSpPr>
        <p:spPr>
          <a:xfrm>
            <a:off x="4437537"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6" name="Oval 5">
            <a:extLst>
              <a:ext uri="{FF2B5EF4-FFF2-40B4-BE49-F238E27FC236}">
                <a16:creationId xmlns:a16="http://schemas.microsoft.com/office/drawing/2014/main" id="{A2E5551E-7DA7-4C72-8C6F-FB85FA77FBFC}"/>
              </a:ext>
            </a:extLst>
          </p:cNvPr>
          <p:cNvSpPr/>
          <p:nvPr/>
        </p:nvSpPr>
        <p:spPr>
          <a:xfrm>
            <a:off x="5224125" y="558042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7" name="Oval 6">
            <a:extLst>
              <a:ext uri="{FF2B5EF4-FFF2-40B4-BE49-F238E27FC236}">
                <a16:creationId xmlns:a16="http://schemas.microsoft.com/office/drawing/2014/main" id="{D17F6D43-D67E-430F-ACDC-7D6096E41BFA}"/>
              </a:ext>
            </a:extLst>
          </p:cNvPr>
          <p:cNvSpPr/>
          <p:nvPr/>
        </p:nvSpPr>
        <p:spPr>
          <a:xfrm>
            <a:off x="5823658" y="144778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9F55948C-4D6C-413C-8ED5-90E46EB15C13}"/>
              </a:ext>
            </a:extLst>
          </p:cNvPr>
          <p:cNvSpPr/>
          <p:nvPr/>
        </p:nvSpPr>
        <p:spPr>
          <a:xfrm>
            <a:off x="6341102"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sp>
        <p:nvSpPr>
          <p:cNvPr id="9" name="Oval 8">
            <a:extLst>
              <a:ext uri="{FF2B5EF4-FFF2-40B4-BE49-F238E27FC236}">
                <a16:creationId xmlns:a16="http://schemas.microsoft.com/office/drawing/2014/main" id="{53B30ED1-B89F-4826-B329-BDDF86D54A9B}"/>
              </a:ext>
            </a:extLst>
          </p:cNvPr>
          <p:cNvSpPr/>
          <p:nvPr/>
        </p:nvSpPr>
        <p:spPr>
          <a:xfrm>
            <a:off x="717007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0" name="Oval 9">
            <a:extLst>
              <a:ext uri="{FF2B5EF4-FFF2-40B4-BE49-F238E27FC236}">
                <a16:creationId xmlns:a16="http://schemas.microsoft.com/office/drawing/2014/main" id="{B046C075-F86F-4E78-8785-A3C237C02442}"/>
              </a:ext>
            </a:extLst>
          </p:cNvPr>
          <p:cNvSpPr/>
          <p:nvPr/>
        </p:nvSpPr>
        <p:spPr>
          <a:xfrm>
            <a:off x="7976003"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2841A679-A1AC-4906-A90B-A7B550BC4980}"/>
              </a:ext>
            </a:extLst>
          </p:cNvPr>
          <p:cNvSpPr/>
          <p:nvPr/>
        </p:nvSpPr>
        <p:spPr>
          <a:xfrm>
            <a:off x="8882520"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Oval 11">
            <a:extLst>
              <a:ext uri="{FF2B5EF4-FFF2-40B4-BE49-F238E27FC236}">
                <a16:creationId xmlns:a16="http://schemas.microsoft.com/office/drawing/2014/main" id="{329578C7-F2C9-461D-9AF0-DC127F19AC3A}"/>
              </a:ext>
            </a:extLst>
          </p:cNvPr>
          <p:cNvSpPr/>
          <p:nvPr/>
        </p:nvSpPr>
        <p:spPr>
          <a:xfrm>
            <a:off x="9707301"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3" name="Oval 12">
            <a:extLst>
              <a:ext uri="{FF2B5EF4-FFF2-40B4-BE49-F238E27FC236}">
                <a16:creationId xmlns:a16="http://schemas.microsoft.com/office/drawing/2014/main" id="{4B3E6E31-AD8E-4676-AD3C-18E3EEDF6E63}"/>
              </a:ext>
            </a:extLst>
          </p:cNvPr>
          <p:cNvSpPr/>
          <p:nvPr/>
        </p:nvSpPr>
        <p:spPr>
          <a:xfrm>
            <a:off x="1057716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14" name="Oval 13">
            <a:extLst>
              <a:ext uri="{FF2B5EF4-FFF2-40B4-BE49-F238E27FC236}">
                <a16:creationId xmlns:a16="http://schemas.microsoft.com/office/drawing/2014/main" id="{DD92FC61-C94F-4528-9882-39094B5531D7}"/>
              </a:ext>
            </a:extLst>
          </p:cNvPr>
          <p:cNvSpPr/>
          <p:nvPr/>
        </p:nvSpPr>
        <p:spPr>
          <a:xfrm>
            <a:off x="2062977" y="5582435"/>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AE42ED25-DF5F-4424-B6C9-951A11549D4A}"/>
              </a:ext>
            </a:extLst>
          </p:cNvPr>
          <p:cNvSpPr/>
          <p:nvPr/>
        </p:nvSpPr>
        <p:spPr>
          <a:xfrm>
            <a:off x="837722" y="4911729"/>
            <a:ext cx="635110" cy="369332"/>
          </a:xfrm>
          <a:prstGeom prst="rect">
            <a:avLst/>
          </a:prstGeom>
        </p:spPr>
        <p:txBody>
          <a:bodyPr wrap="none">
            <a:spAutoFit/>
          </a:bodyPr>
          <a:lstStyle/>
          <a:p>
            <a:pPr algn="ctr"/>
            <a:r>
              <a:rPr lang="en-US" dirty="0"/>
              <a:t>MAX</a:t>
            </a:r>
          </a:p>
        </p:txBody>
      </p:sp>
      <p:sp>
        <p:nvSpPr>
          <p:cNvPr id="16" name="Rectangle 15">
            <a:extLst>
              <a:ext uri="{FF2B5EF4-FFF2-40B4-BE49-F238E27FC236}">
                <a16:creationId xmlns:a16="http://schemas.microsoft.com/office/drawing/2014/main" id="{912327EF-13E1-4F89-BD81-EC48C064770E}"/>
              </a:ext>
            </a:extLst>
          </p:cNvPr>
          <p:cNvSpPr/>
          <p:nvPr/>
        </p:nvSpPr>
        <p:spPr>
          <a:xfrm>
            <a:off x="837722" y="2113773"/>
            <a:ext cx="635110" cy="369332"/>
          </a:xfrm>
          <a:prstGeom prst="rect">
            <a:avLst/>
          </a:prstGeom>
        </p:spPr>
        <p:txBody>
          <a:bodyPr wrap="none">
            <a:spAutoFit/>
          </a:bodyPr>
          <a:lstStyle/>
          <a:p>
            <a:pPr algn="ctr"/>
            <a:r>
              <a:rPr lang="en-US" dirty="0"/>
              <a:t>MAX</a:t>
            </a:r>
          </a:p>
        </p:txBody>
      </p:sp>
      <p:sp>
        <p:nvSpPr>
          <p:cNvPr id="17" name="Rectangle 16">
            <a:extLst>
              <a:ext uri="{FF2B5EF4-FFF2-40B4-BE49-F238E27FC236}">
                <a16:creationId xmlns:a16="http://schemas.microsoft.com/office/drawing/2014/main" id="{518D3A07-2480-47E3-888D-067F4C0AF157}"/>
              </a:ext>
            </a:extLst>
          </p:cNvPr>
          <p:cNvSpPr/>
          <p:nvPr/>
        </p:nvSpPr>
        <p:spPr>
          <a:xfrm>
            <a:off x="860964" y="3546992"/>
            <a:ext cx="644919" cy="369332"/>
          </a:xfrm>
          <a:prstGeom prst="rect">
            <a:avLst/>
          </a:prstGeom>
        </p:spPr>
        <p:txBody>
          <a:bodyPr wrap="square">
            <a:spAutoFit/>
          </a:bodyPr>
          <a:lstStyle/>
          <a:p>
            <a:pPr algn="ctr"/>
            <a:r>
              <a:rPr lang="en-US" dirty="0"/>
              <a:t>MIN</a:t>
            </a:r>
          </a:p>
        </p:txBody>
      </p:sp>
      <p:sp>
        <p:nvSpPr>
          <p:cNvPr id="18" name="Rectangle 17">
            <a:extLst>
              <a:ext uri="{FF2B5EF4-FFF2-40B4-BE49-F238E27FC236}">
                <a16:creationId xmlns:a16="http://schemas.microsoft.com/office/drawing/2014/main" id="{CD28F348-C263-4675-A67E-8FF20F600404}"/>
              </a:ext>
            </a:extLst>
          </p:cNvPr>
          <p:cNvSpPr/>
          <p:nvPr/>
        </p:nvSpPr>
        <p:spPr>
          <a:xfrm>
            <a:off x="677485" y="6148069"/>
            <a:ext cx="1590693" cy="369332"/>
          </a:xfrm>
          <a:prstGeom prst="rect">
            <a:avLst/>
          </a:prstGeom>
        </p:spPr>
        <p:txBody>
          <a:bodyPr wrap="none">
            <a:spAutoFit/>
          </a:bodyPr>
          <a:lstStyle/>
          <a:p>
            <a:pPr algn="ctr"/>
            <a:r>
              <a:rPr lang="en-US" dirty="0"/>
              <a:t>Payoff for MAX</a:t>
            </a:r>
          </a:p>
        </p:txBody>
      </p:sp>
      <p:sp>
        <p:nvSpPr>
          <p:cNvPr id="19" name="Oval 18">
            <a:extLst>
              <a:ext uri="{FF2B5EF4-FFF2-40B4-BE49-F238E27FC236}">
                <a16:creationId xmlns:a16="http://schemas.microsoft.com/office/drawing/2014/main" id="{B391955F-5CEC-4DDE-AA4E-F14BFAF80C3F}"/>
              </a:ext>
            </a:extLst>
          </p:cNvPr>
          <p:cNvSpPr/>
          <p:nvPr/>
        </p:nvSpPr>
        <p:spPr>
          <a:xfrm>
            <a:off x="3154647"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Oval 19">
            <a:extLst>
              <a:ext uri="{FF2B5EF4-FFF2-40B4-BE49-F238E27FC236}">
                <a16:creationId xmlns:a16="http://schemas.microsoft.com/office/drawing/2014/main" id="{CF13EA6A-A42F-45C5-81F2-5DF7564866C3}"/>
              </a:ext>
            </a:extLst>
          </p:cNvPr>
          <p:cNvSpPr/>
          <p:nvPr/>
        </p:nvSpPr>
        <p:spPr>
          <a:xfrm>
            <a:off x="589310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Oval 20">
            <a:extLst>
              <a:ext uri="{FF2B5EF4-FFF2-40B4-BE49-F238E27FC236}">
                <a16:creationId xmlns:a16="http://schemas.microsoft.com/office/drawing/2014/main" id="{A808E940-4951-4ECD-9FA2-89ABF92DE4AD}"/>
              </a:ext>
            </a:extLst>
          </p:cNvPr>
          <p:cNvSpPr/>
          <p:nvPr/>
        </p:nvSpPr>
        <p:spPr>
          <a:xfrm>
            <a:off x="927236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Oval 21">
            <a:extLst>
              <a:ext uri="{FF2B5EF4-FFF2-40B4-BE49-F238E27FC236}">
                <a16:creationId xmlns:a16="http://schemas.microsoft.com/office/drawing/2014/main" id="{D7AECF43-936D-4DF5-B549-174A33EB3B91}"/>
              </a:ext>
            </a:extLst>
          </p:cNvPr>
          <p:cNvSpPr/>
          <p:nvPr/>
        </p:nvSpPr>
        <p:spPr>
          <a:xfrm>
            <a:off x="247970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Oval 22">
            <a:extLst>
              <a:ext uri="{FF2B5EF4-FFF2-40B4-BE49-F238E27FC236}">
                <a16:creationId xmlns:a16="http://schemas.microsoft.com/office/drawing/2014/main" id="{C76C01D6-1F44-4648-9F26-7ED6F339B06C}"/>
              </a:ext>
            </a:extLst>
          </p:cNvPr>
          <p:cNvSpPr/>
          <p:nvPr/>
        </p:nvSpPr>
        <p:spPr>
          <a:xfrm>
            <a:off x="3934345" y="429032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7CD3F66E-7BF5-401A-8FF9-BFFBB451EC8E}"/>
              </a:ext>
            </a:extLst>
          </p:cNvPr>
          <p:cNvSpPr/>
          <p:nvPr/>
        </p:nvSpPr>
        <p:spPr>
          <a:xfrm>
            <a:off x="10164910"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B65EA569-D17D-4438-B5AB-025EA5365DF0}"/>
              </a:ext>
            </a:extLst>
          </p:cNvPr>
          <p:cNvSpPr/>
          <p:nvPr/>
        </p:nvSpPr>
        <p:spPr>
          <a:xfrm>
            <a:off x="8370760" y="430201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6" name="Oval 25">
            <a:extLst>
              <a:ext uri="{FF2B5EF4-FFF2-40B4-BE49-F238E27FC236}">
                <a16:creationId xmlns:a16="http://schemas.microsoft.com/office/drawing/2014/main" id="{D9D6DD19-9393-424E-AC81-AD3C3A3505D7}"/>
              </a:ext>
            </a:extLst>
          </p:cNvPr>
          <p:cNvSpPr/>
          <p:nvPr/>
        </p:nvSpPr>
        <p:spPr>
          <a:xfrm>
            <a:off x="5171830" y="414116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7" name="Oval 26">
            <a:extLst>
              <a:ext uri="{FF2B5EF4-FFF2-40B4-BE49-F238E27FC236}">
                <a16:creationId xmlns:a16="http://schemas.microsoft.com/office/drawing/2014/main" id="{00361225-FFF1-43C4-865A-7EDE34ED3085}"/>
              </a:ext>
            </a:extLst>
          </p:cNvPr>
          <p:cNvSpPr/>
          <p:nvPr/>
        </p:nvSpPr>
        <p:spPr>
          <a:xfrm>
            <a:off x="673042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812C6D07-7815-4682-A81F-53047FCC6E74}"/>
              </a:ext>
            </a:extLst>
          </p:cNvPr>
          <p:cNvCxnSpPr>
            <a:stCxn id="7" idx="4"/>
            <a:endCxn id="19" idx="0"/>
          </p:cNvCxnSpPr>
          <p:nvPr/>
        </p:nvCxnSpPr>
        <p:spPr>
          <a:xfrm flipH="1">
            <a:off x="3349572" y="1898363"/>
            <a:ext cx="26690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1AAC13-B11D-4FCC-9E18-BBBAEFE583E2}"/>
              </a:ext>
            </a:extLst>
          </p:cNvPr>
          <p:cNvCxnSpPr>
            <a:cxnSpLocks/>
            <a:stCxn id="21" idx="0"/>
            <a:endCxn id="7" idx="4"/>
          </p:cNvCxnSpPr>
          <p:nvPr/>
        </p:nvCxnSpPr>
        <p:spPr>
          <a:xfrm flipH="1" flipV="1">
            <a:off x="6018583" y="1898363"/>
            <a:ext cx="34487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B78CC0-C5D5-482A-98EB-945A4712E598}"/>
              </a:ext>
            </a:extLst>
          </p:cNvPr>
          <p:cNvCxnSpPr>
            <a:cxnSpLocks/>
            <a:stCxn id="7" idx="4"/>
            <a:endCxn id="20" idx="0"/>
          </p:cNvCxnSpPr>
          <p:nvPr/>
        </p:nvCxnSpPr>
        <p:spPr>
          <a:xfrm>
            <a:off x="6018583" y="1898363"/>
            <a:ext cx="6945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E013B9B-49F3-473C-9725-0AEECE699D18}"/>
              </a:ext>
            </a:extLst>
          </p:cNvPr>
          <p:cNvCxnSpPr>
            <a:cxnSpLocks/>
            <a:endCxn id="22" idx="0"/>
          </p:cNvCxnSpPr>
          <p:nvPr/>
        </p:nvCxnSpPr>
        <p:spPr>
          <a:xfrm flipH="1">
            <a:off x="2674632" y="3152480"/>
            <a:ext cx="674940"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F573FA-27B5-4854-9726-CF65161F1E17}"/>
              </a:ext>
            </a:extLst>
          </p:cNvPr>
          <p:cNvCxnSpPr>
            <a:cxnSpLocks/>
            <a:endCxn id="23" idx="0"/>
          </p:cNvCxnSpPr>
          <p:nvPr/>
        </p:nvCxnSpPr>
        <p:spPr>
          <a:xfrm>
            <a:off x="3349571" y="3130544"/>
            <a:ext cx="779699" cy="11597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66E280-C1E0-4F2B-B61A-08458B9D0488}"/>
              </a:ext>
            </a:extLst>
          </p:cNvPr>
          <p:cNvCxnSpPr>
            <a:cxnSpLocks/>
            <a:endCxn id="26" idx="0"/>
          </p:cNvCxnSpPr>
          <p:nvPr/>
        </p:nvCxnSpPr>
        <p:spPr>
          <a:xfrm flipH="1">
            <a:off x="5366755" y="3152480"/>
            <a:ext cx="729246" cy="988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38C536-FF7D-45C8-BC30-EBC533CB591D}"/>
              </a:ext>
            </a:extLst>
          </p:cNvPr>
          <p:cNvCxnSpPr>
            <a:cxnSpLocks/>
            <a:endCxn id="27" idx="0"/>
          </p:cNvCxnSpPr>
          <p:nvPr/>
        </p:nvCxnSpPr>
        <p:spPr>
          <a:xfrm>
            <a:off x="6120027" y="3152480"/>
            <a:ext cx="805325"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581E4A-4E5D-45F3-B66C-8845427DDD17}"/>
              </a:ext>
            </a:extLst>
          </p:cNvPr>
          <p:cNvCxnSpPr>
            <a:cxnSpLocks/>
            <a:endCxn id="24" idx="0"/>
          </p:cNvCxnSpPr>
          <p:nvPr/>
        </p:nvCxnSpPr>
        <p:spPr>
          <a:xfrm>
            <a:off x="9517368" y="3161298"/>
            <a:ext cx="842467" cy="109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EC72D0-EAC6-40FE-9F2B-8EB85B7365DB}"/>
              </a:ext>
            </a:extLst>
          </p:cNvPr>
          <p:cNvCxnSpPr>
            <a:cxnSpLocks/>
            <a:endCxn id="25" idx="0"/>
          </p:cNvCxnSpPr>
          <p:nvPr/>
        </p:nvCxnSpPr>
        <p:spPr>
          <a:xfrm flipH="1">
            <a:off x="8565685" y="3161298"/>
            <a:ext cx="949586" cy="1140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C83691-4126-44BB-A3CC-254D42436F1A}"/>
              </a:ext>
            </a:extLst>
          </p:cNvPr>
          <p:cNvCxnSpPr>
            <a:cxnSpLocks/>
            <a:endCxn id="14" idx="0"/>
          </p:cNvCxnSpPr>
          <p:nvPr/>
        </p:nvCxnSpPr>
        <p:spPr>
          <a:xfrm flipH="1">
            <a:off x="2257902" y="4703745"/>
            <a:ext cx="440168" cy="878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5D26BBC-F5C4-4DB6-9832-F00587DEDD33}"/>
              </a:ext>
            </a:extLst>
          </p:cNvPr>
          <p:cNvCxnSpPr>
            <a:cxnSpLocks/>
            <a:endCxn id="3" idx="0"/>
          </p:cNvCxnSpPr>
          <p:nvPr/>
        </p:nvCxnSpPr>
        <p:spPr>
          <a:xfrm>
            <a:off x="2709107" y="4703745"/>
            <a:ext cx="355374" cy="880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D53B12-2B87-4D11-BB7C-347D3A022EBA}"/>
              </a:ext>
            </a:extLst>
          </p:cNvPr>
          <p:cNvCxnSpPr>
            <a:cxnSpLocks/>
            <a:endCxn id="4" idx="0"/>
          </p:cNvCxnSpPr>
          <p:nvPr/>
        </p:nvCxnSpPr>
        <p:spPr>
          <a:xfrm flipH="1">
            <a:off x="3739421" y="4739896"/>
            <a:ext cx="389848" cy="844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DF6AAD3-1070-4DF9-AA79-A9A36A774100}"/>
              </a:ext>
            </a:extLst>
          </p:cNvPr>
          <p:cNvCxnSpPr>
            <a:cxnSpLocks/>
            <a:endCxn id="5" idx="0"/>
          </p:cNvCxnSpPr>
          <p:nvPr/>
        </p:nvCxnSpPr>
        <p:spPr>
          <a:xfrm>
            <a:off x="4132424" y="4721442"/>
            <a:ext cx="500038" cy="8848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BA23137-4EFE-4FE7-A9B5-533CE9C7668F}"/>
              </a:ext>
            </a:extLst>
          </p:cNvPr>
          <p:cNvCxnSpPr>
            <a:cxnSpLocks/>
            <a:endCxn id="6" idx="0"/>
          </p:cNvCxnSpPr>
          <p:nvPr/>
        </p:nvCxnSpPr>
        <p:spPr>
          <a:xfrm>
            <a:off x="5384323" y="4591737"/>
            <a:ext cx="34727" cy="9886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9A7A3B-CA05-4771-B270-B19DC4B72107}"/>
              </a:ext>
            </a:extLst>
          </p:cNvPr>
          <p:cNvCxnSpPr>
            <a:cxnSpLocks/>
            <a:endCxn id="8" idx="0"/>
          </p:cNvCxnSpPr>
          <p:nvPr/>
        </p:nvCxnSpPr>
        <p:spPr>
          <a:xfrm flipH="1">
            <a:off x="6536027" y="4723915"/>
            <a:ext cx="382036" cy="88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C7AC202-66BE-423A-ADB5-0B7D92E7591D}"/>
              </a:ext>
            </a:extLst>
          </p:cNvPr>
          <p:cNvCxnSpPr>
            <a:cxnSpLocks/>
            <a:endCxn id="9" idx="0"/>
          </p:cNvCxnSpPr>
          <p:nvPr/>
        </p:nvCxnSpPr>
        <p:spPr>
          <a:xfrm>
            <a:off x="6925351" y="4721442"/>
            <a:ext cx="439649" cy="864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03DE9DE-024B-4397-9DBB-ACD71145F5F9}"/>
              </a:ext>
            </a:extLst>
          </p:cNvPr>
          <p:cNvCxnSpPr>
            <a:cxnSpLocks/>
            <a:endCxn id="10" idx="0"/>
          </p:cNvCxnSpPr>
          <p:nvPr/>
        </p:nvCxnSpPr>
        <p:spPr>
          <a:xfrm flipH="1">
            <a:off x="8170928" y="4751844"/>
            <a:ext cx="409830" cy="833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F301C02-3268-4144-8223-4C0B7FA63E59}"/>
              </a:ext>
            </a:extLst>
          </p:cNvPr>
          <p:cNvCxnSpPr>
            <a:cxnSpLocks/>
            <a:endCxn id="11" idx="0"/>
          </p:cNvCxnSpPr>
          <p:nvPr/>
        </p:nvCxnSpPr>
        <p:spPr>
          <a:xfrm>
            <a:off x="8601232" y="4744592"/>
            <a:ext cx="476213" cy="841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AE5CB4-FAD0-487E-91C9-73DB3FA188DD}"/>
              </a:ext>
            </a:extLst>
          </p:cNvPr>
          <p:cNvCxnSpPr>
            <a:cxnSpLocks/>
            <a:endCxn id="13" idx="0"/>
          </p:cNvCxnSpPr>
          <p:nvPr/>
        </p:nvCxnSpPr>
        <p:spPr>
          <a:xfrm>
            <a:off x="10392463" y="4700521"/>
            <a:ext cx="379627"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83D25E-5231-49C6-896C-05C8ED314821}"/>
              </a:ext>
            </a:extLst>
          </p:cNvPr>
          <p:cNvCxnSpPr>
            <a:cxnSpLocks/>
            <a:endCxn id="12" idx="0"/>
          </p:cNvCxnSpPr>
          <p:nvPr/>
        </p:nvCxnSpPr>
        <p:spPr>
          <a:xfrm flipH="1">
            <a:off x="9902226" y="4700521"/>
            <a:ext cx="490238"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0F0786A-CAF3-4ACB-9EFD-1E6C11620873}"/>
              </a:ext>
            </a:extLst>
          </p:cNvPr>
          <p:cNvSpPr/>
          <p:nvPr/>
        </p:nvSpPr>
        <p:spPr>
          <a:xfrm>
            <a:off x="5406575" y="1429195"/>
            <a:ext cx="317716" cy="369332"/>
          </a:xfrm>
          <a:prstGeom prst="rect">
            <a:avLst/>
          </a:prstGeom>
        </p:spPr>
        <p:txBody>
          <a:bodyPr wrap="none">
            <a:spAutoFit/>
          </a:bodyPr>
          <a:lstStyle/>
          <a:p>
            <a:pPr algn="ctr"/>
            <a:r>
              <a:rPr lang="en-US" dirty="0"/>
              <a:t>A</a:t>
            </a:r>
          </a:p>
        </p:txBody>
      </p:sp>
      <p:sp>
        <p:nvSpPr>
          <p:cNvPr id="72" name="Rectangle 71">
            <a:extLst>
              <a:ext uri="{FF2B5EF4-FFF2-40B4-BE49-F238E27FC236}">
                <a16:creationId xmlns:a16="http://schemas.microsoft.com/office/drawing/2014/main" id="{626C391E-D4A2-416C-AA31-66AD6BB8AD5C}"/>
              </a:ext>
            </a:extLst>
          </p:cNvPr>
          <p:cNvSpPr/>
          <p:nvPr/>
        </p:nvSpPr>
        <p:spPr>
          <a:xfrm>
            <a:off x="2720727" y="2737571"/>
            <a:ext cx="324128" cy="369332"/>
          </a:xfrm>
          <a:prstGeom prst="rect">
            <a:avLst/>
          </a:prstGeom>
        </p:spPr>
        <p:txBody>
          <a:bodyPr wrap="none">
            <a:spAutoFit/>
          </a:bodyPr>
          <a:lstStyle/>
          <a:p>
            <a:pPr algn="ctr"/>
            <a:r>
              <a:rPr lang="en-US" b="1" dirty="0"/>
              <a:t>A</a:t>
            </a:r>
          </a:p>
        </p:txBody>
      </p:sp>
      <p:sp>
        <p:nvSpPr>
          <p:cNvPr id="73" name="Rectangle 72">
            <a:extLst>
              <a:ext uri="{FF2B5EF4-FFF2-40B4-BE49-F238E27FC236}">
                <a16:creationId xmlns:a16="http://schemas.microsoft.com/office/drawing/2014/main" id="{1E2DB4C8-49C0-4839-81A2-286495378F2A}"/>
              </a:ext>
            </a:extLst>
          </p:cNvPr>
          <p:cNvSpPr/>
          <p:nvPr/>
        </p:nvSpPr>
        <p:spPr>
          <a:xfrm>
            <a:off x="5477931" y="2731559"/>
            <a:ext cx="251537" cy="369332"/>
          </a:xfrm>
          <a:prstGeom prst="rect">
            <a:avLst/>
          </a:prstGeom>
        </p:spPr>
        <p:txBody>
          <a:bodyPr wrap="square">
            <a:spAutoFit/>
          </a:bodyPr>
          <a:lstStyle/>
          <a:p>
            <a:pPr algn="ctr"/>
            <a:r>
              <a:rPr lang="en-US" dirty="0"/>
              <a:t>C</a:t>
            </a:r>
          </a:p>
        </p:txBody>
      </p:sp>
      <p:sp>
        <p:nvSpPr>
          <p:cNvPr id="74" name="Rectangle 73">
            <a:extLst>
              <a:ext uri="{FF2B5EF4-FFF2-40B4-BE49-F238E27FC236}">
                <a16:creationId xmlns:a16="http://schemas.microsoft.com/office/drawing/2014/main" id="{6F8FF57A-3F5E-4415-BDD9-23A93DD41855}"/>
              </a:ext>
            </a:extLst>
          </p:cNvPr>
          <p:cNvSpPr/>
          <p:nvPr/>
        </p:nvSpPr>
        <p:spPr>
          <a:xfrm>
            <a:off x="8913777" y="2726603"/>
            <a:ext cx="327334" cy="369332"/>
          </a:xfrm>
          <a:prstGeom prst="rect">
            <a:avLst/>
          </a:prstGeom>
        </p:spPr>
        <p:txBody>
          <a:bodyPr wrap="none">
            <a:spAutoFit/>
          </a:bodyPr>
          <a:lstStyle/>
          <a:p>
            <a:pPr algn="ctr"/>
            <a:r>
              <a:rPr lang="en-US" dirty="0"/>
              <a:t>D</a:t>
            </a:r>
          </a:p>
        </p:txBody>
      </p:sp>
      <p:sp>
        <p:nvSpPr>
          <p:cNvPr id="75" name="Rectangle 74">
            <a:extLst>
              <a:ext uri="{FF2B5EF4-FFF2-40B4-BE49-F238E27FC236}">
                <a16:creationId xmlns:a16="http://schemas.microsoft.com/office/drawing/2014/main" id="{4900546D-8A09-4880-B9B1-E79B06AEFDB8}"/>
              </a:ext>
            </a:extLst>
          </p:cNvPr>
          <p:cNvSpPr/>
          <p:nvPr/>
        </p:nvSpPr>
        <p:spPr>
          <a:xfrm>
            <a:off x="2096611" y="4334909"/>
            <a:ext cx="287774" cy="369332"/>
          </a:xfrm>
          <a:prstGeom prst="rect">
            <a:avLst/>
          </a:prstGeom>
        </p:spPr>
        <p:txBody>
          <a:bodyPr wrap="square">
            <a:spAutoFit/>
          </a:bodyPr>
          <a:lstStyle/>
          <a:p>
            <a:pPr algn="ctr"/>
            <a:r>
              <a:rPr lang="en-US" dirty="0"/>
              <a:t>E</a:t>
            </a:r>
          </a:p>
        </p:txBody>
      </p:sp>
      <p:sp>
        <p:nvSpPr>
          <p:cNvPr id="76" name="Rectangle 75">
            <a:extLst>
              <a:ext uri="{FF2B5EF4-FFF2-40B4-BE49-F238E27FC236}">
                <a16:creationId xmlns:a16="http://schemas.microsoft.com/office/drawing/2014/main" id="{7B0A1071-0D23-4426-9C1E-AB59D70831B4}"/>
              </a:ext>
            </a:extLst>
          </p:cNvPr>
          <p:cNvSpPr/>
          <p:nvPr/>
        </p:nvSpPr>
        <p:spPr>
          <a:xfrm>
            <a:off x="3626077" y="4308782"/>
            <a:ext cx="287774" cy="369332"/>
          </a:xfrm>
          <a:prstGeom prst="rect">
            <a:avLst/>
          </a:prstGeom>
        </p:spPr>
        <p:txBody>
          <a:bodyPr wrap="square">
            <a:spAutoFit/>
          </a:bodyPr>
          <a:lstStyle/>
          <a:p>
            <a:pPr algn="ctr"/>
            <a:r>
              <a:rPr lang="en-US" dirty="0"/>
              <a:t>F</a:t>
            </a:r>
          </a:p>
        </p:txBody>
      </p:sp>
      <p:sp>
        <p:nvSpPr>
          <p:cNvPr id="77" name="Rectangle 76">
            <a:extLst>
              <a:ext uri="{FF2B5EF4-FFF2-40B4-BE49-F238E27FC236}">
                <a16:creationId xmlns:a16="http://schemas.microsoft.com/office/drawing/2014/main" id="{529338B3-07F5-4E4D-A7C7-AD43D4A0F918}"/>
              </a:ext>
            </a:extLst>
          </p:cNvPr>
          <p:cNvSpPr/>
          <p:nvPr/>
        </p:nvSpPr>
        <p:spPr>
          <a:xfrm>
            <a:off x="4887013" y="4266716"/>
            <a:ext cx="287774" cy="369332"/>
          </a:xfrm>
          <a:prstGeom prst="rect">
            <a:avLst/>
          </a:prstGeom>
        </p:spPr>
        <p:txBody>
          <a:bodyPr wrap="square">
            <a:spAutoFit/>
          </a:bodyPr>
          <a:lstStyle/>
          <a:p>
            <a:pPr algn="ctr"/>
            <a:r>
              <a:rPr lang="en-US" dirty="0"/>
              <a:t>G</a:t>
            </a:r>
          </a:p>
        </p:txBody>
      </p:sp>
      <p:sp>
        <p:nvSpPr>
          <p:cNvPr id="78" name="Rectangle 77">
            <a:extLst>
              <a:ext uri="{FF2B5EF4-FFF2-40B4-BE49-F238E27FC236}">
                <a16:creationId xmlns:a16="http://schemas.microsoft.com/office/drawing/2014/main" id="{C9F1E36D-04B4-4E13-89B9-F827396C8602}"/>
              </a:ext>
            </a:extLst>
          </p:cNvPr>
          <p:cNvSpPr/>
          <p:nvPr/>
        </p:nvSpPr>
        <p:spPr>
          <a:xfrm>
            <a:off x="6335292" y="4313268"/>
            <a:ext cx="287774" cy="369332"/>
          </a:xfrm>
          <a:prstGeom prst="rect">
            <a:avLst/>
          </a:prstGeom>
        </p:spPr>
        <p:txBody>
          <a:bodyPr wrap="square">
            <a:spAutoFit/>
          </a:bodyPr>
          <a:lstStyle/>
          <a:p>
            <a:pPr algn="ctr"/>
            <a:r>
              <a:rPr lang="en-US" dirty="0"/>
              <a:t>H</a:t>
            </a:r>
          </a:p>
        </p:txBody>
      </p:sp>
      <p:sp>
        <p:nvSpPr>
          <p:cNvPr id="79" name="Rectangle 78">
            <a:extLst>
              <a:ext uri="{FF2B5EF4-FFF2-40B4-BE49-F238E27FC236}">
                <a16:creationId xmlns:a16="http://schemas.microsoft.com/office/drawing/2014/main" id="{E5998A34-E591-49FB-8D6B-310EE027879F}"/>
              </a:ext>
            </a:extLst>
          </p:cNvPr>
          <p:cNvSpPr/>
          <p:nvPr/>
        </p:nvSpPr>
        <p:spPr>
          <a:xfrm>
            <a:off x="7951644" y="4330949"/>
            <a:ext cx="287774" cy="369332"/>
          </a:xfrm>
          <a:prstGeom prst="rect">
            <a:avLst/>
          </a:prstGeom>
        </p:spPr>
        <p:txBody>
          <a:bodyPr wrap="square">
            <a:spAutoFit/>
          </a:bodyPr>
          <a:lstStyle/>
          <a:p>
            <a:pPr algn="ctr"/>
            <a:r>
              <a:rPr lang="en-US" dirty="0"/>
              <a:t>I</a:t>
            </a:r>
          </a:p>
        </p:txBody>
      </p:sp>
      <p:sp>
        <p:nvSpPr>
          <p:cNvPr id="80" name="Rectangle 79">
            <a:extLst>
              <a:ext uri="{FF2B5EF4-FFF2-40B4-BE49-F238E27FC236}">
                <a16:creationId xmlns:a16="http://schemas.microsoft.com/office/drawing/2014/main" id="{F19F7C34-7767-4881-B10E-EC4D9086C678}"/>
              </a:ext>
            </a:extLst>
          </p:cNvPr>
          <p:cNvSpPr/>
          <p:nvPr/>
        </p:nvSpPr>
        <p:spPr>
          <a:xfrm>
            <a:off x="9784212" y="4289299"/>
            <a:ext cx="287774" cy="369332"/>
          </a:xfrm>
          <a:prstGeom prst="rect">
            <a:avLst/>
          </a:prstGeom>
        </p:spPr>
        <p:txBody>
          <a:bodyPr wrap="square">
            <a:spAutoFit/>
          </a:bodyPr>
          <a:lstStyle/>
          <a:p>
            <a:pPr algn="ctr"/>
            <a:r>
              <a:rPr lang="en-US" dirty="0"/>
              <a:t>J</a:t>
            </a:r>
          </a:p>
        </p:txBody>
      </p:sp>
      <p:sp>
        <p:nvSpPr>
          <p:cNvPr id="81" name="Rectangle 80">
            <a:extLst>
              <a:ext uri="{FF2B5EF4-FFF2-40B4-BE49-F238E27FC236}">
                <a16:creationId xmlns:a16="http://schemas.microsoft.com/office/drawing/2014/main" id="{56A55049-1BDC-4FA4-A1E8-7AD47056E08A}"/>
              </a:ext>
            </a:extLst>
          </p:cNvPr>
          <p:cNvSpPr/>
          <p:nvPr/>
        </p:nvSpPr>
        <p:spPr>
          <a:xfrm>
            <a:off x="1822344" y="5298173"/>
            <a:ext cx="287774" cy="369332"/>
          </a:xfrm>
          <a:prstGeom prst="rect">
            <a:avLst/>
          </a:prstGeom>
        </p:spPr>
        <p:txBody>
          <a:bodyPr wrap="square">
            <a:spAutoFit/>
          </a:bodyPr>
          <a:lstStyle/>
          <a:p>
            <a:pPr algn="ctr"/>
            <a:r>
              <a:rPr lang="en-US" dirty="0"/>
              <a:t>L</a:t>
            </a:r>
          </a:p>
        </p:txBody>
      </p:sp>
      <p:sp>
        <p:nvSpPr>
          <p:cNvPr id="82" name="Rectangle 81">
            <a:extLst>
              <a:ext uri="{FF2B5EF4-FFF2-40B4-BE49-F238E27FC236}">
                <a16:creationId xmlns:a16="http://schemas.microsoft.com/office/drawing/2014/main" id="{6B1493AA-87FC-4EC6-B1AB-485150B31018}"/>
              </a:ext>
            </a:extLst>
          </p:cNvPr>
          <p:cNvSpPr/>
          <p:nvPr/>
        </p:nvSpPr>
        <p:spPr>
          <a:xfrm>
            <a:off x="2665091" y="5311220"/>
            <a:ext cx="287774" cy="369332"/>
          </a:xfrm>
          <a:prstGeom prst="rect">
            <a:avLst/>
          </a:prstGeom>
        </p:spPr>
        <p:txBody>
          <a:bodyPr wrap="square">
            <a:spAutoFit/>
          </a:bodyPr>
          <a:lstStyle/>
          <a:p>
            <a:pPr algn="ctr"/>
            <a:r>
              <a:rPr lang="en-US" dirty="0"/>
              <a:t>M</a:t>
            </a:r>
          </a:p>
        </p:txBody>
      </p:sp>
      <p:sp>
        <p:nvSpPr>
          <p:cNvPr id="83" name="Rectangle 82">
            <a:extLst>
              <a:ext uri="{FF2B5EF4-FFF2-40B4-BE49-F238E27FC236}">
                <a16:creationId xmlns:a16="http://schemas.microsoft.com/office/drawing/2014/main" id="{B55F47C8-1DE6-417C-93A1-764551BA2B62}"/>
              </a:ext>
            </a:extLst>
          </p:cNvPr>
          <p:cNvSpPr/>
          <p:nvPr/>
        </p:nvSpPr>
        <p:spPr>
          <a:xfrm>
            <a:off x="3405296" y="5311220"/>
            <a:ext cx="287774" cy="369332"/>
          </a:xfrm>
          <a:prstGeom prst="rect">
            <a:avLst/>
          </a:prstGeom>
        </p:spPr>
        <p:txBody>
          <a:bodyPr wrap="square">
            <a:spAutoFit/>
          </a:bodyPr>
          <a:lstStyle/>
          <a:p>
            <a:pPr algn="ctr"/>
            <a:r>
              <a:rPr lang="en-US" dirty="0"/>
              <a:t>N</a:t>
            </a:r>
          </a:p>
        </p:txBody>
      </p:sp>
      <p:sp>
        <p:nvSpPr>
          <p:cNvPr id="84" name="Rectangle 83">
            <a:extLst>
              <a:ext uri="{FF2B5EF4-FFF2-40B4-BE49-F238E27FC236}">
                <a16:creationId xmlns:a16="http://schemas.microsoft.com/office/drawing/2014/main" id="{D2EE85C2-ED1C-4794-AF6F-B2000C63CE20}"/>
              </a:ext>
            </a:extLst>
          </p:cNvPr>
          <p:cNvSpPr/>
          <p:nvPr/>
        </p:nvSpPr>
        <p:spPr>
          <a:xfrm>
            <a:off x="4181130" y="5311220"/>
            <a:ext cx="287774" cy="369332"/>
          </a:xfrm>
          <a:prstGeom prst="rect">
            <a:avLst/>
          </a:prstGeom>
        </p:spPr>
        <p:txBody>
          <a:bodyPr wrap="square">
            <a:spAutoFit/>
          </a:bodyPr>
          <a:lstStyle/>
          <a:p>
            <a:pPr algn="ctr"/>
            <a:r>
              <a:rPr lang="en-US" dirty="0"/>
              <a:t>O</a:t>
            </a:r>
          </a:p>
        </p:txBody>
      </p:sp>
      <p:sp>
        <p:nvSpPr>
          <p:cNvPr id="85" name="Rectangle 84">
            <a:extLst>
              <a:ext uri="{FF2B5EF4-FFF2-40B4-BE49-F238E27FC236}">
                <a16:creationId xmlns:a16="http://schemas.microsoft.com/office/drawing/2014/main" id="{EC551E42-D95F-45FC-B1B5-E899FC30FD97}"/>
              </a:ext>
            </a:extLst>
          </p:cNvPr>
          <p:cNvSpPr/>
          <p:nvPr/>
        </p:nvSpPr>
        <p:spPr>
          <a:xfrm>
            <a:off x="5025530" y="5255400"/>
            <a:ext cx="287774" cy="369332"/>
          </a:xfrm>
          <a:prstGeom prst="rect">
            <a:avLst/>
          </a:prstGeom>
        </p:spPr>
        <p:txBody>
          <a:bodyPr wrap="square">
            <a:spAutoFit/>
          </a:bodyPr>
          <a:lstStyle/>
          <a:p>
            <a:pPr algn="ctr"/>
            <a:r>
              <a:rPr lang="en-US" dirty="0"/>
              <a:t>P</a:t>
            </a:r>
          </a:p>
        </p:txBody>
      </p:sp>
      <p:sp>
        <p:nvSpPr>
          <p:cNvPr id="86" name="Rectangle 85">
            <a:extLst>
              <a:ext uri="{FF2B5EF4-FFF2-40B4-BE49-F238E27FC236}">
                <a16:creationId xmlns:a16="http://schemas.microsoft.com/office/drawing/2014/main" id="{EC84C557-84CB-4A76-820C-6181BA06F595}"/>
              </a:ext>
            </a:extLst>
          </p:cNvPr>
          <p:cNvSpPr/>
          <p:nvPr/>
        </p:nvSpPr>
        <p:spPr>
          <a:xfrm>
            <a:off x="6170911" y="5298173"/>
            <a:ext cx="287774" cy="369332"/>
          </a:xfrm>
          <a:prstGeom prst="rect">
            <a:avLst/>
          </a:prstGeom>
        </p:spPr>
        <p:txBody>
          <a:bodyPr wrap="square">
            <a:spAutoFit/>
          </a:bodyPr>
          <a:lstStyle/>
          <a:p>
            <a:pPr algn="ctr"/>
            <a:r>
              <a:rPr lang="en-US" dirty="0"/>
              <a:t>Q</a:t>
            </a:r>
          </a:p>
        </p:txBody>
      </p:sp>
      <p:sp>
        <p:nvSpPr>
          <p:cNvPr id="87" name="Rectangle 86">
            <a:extLst>
              <a:ext uri="{FF2B5EF4-FFF2-40B4-BE49-F238E27FC236}">
                <a16:creationId xmlns:a16="http://schemas.microsoft.com/office/drawing/2014/main" id="{5B5DB540-0F03-4D74-AABD-44D27DE32443}"/>
              </a:ext>
            </a:extLst>
          </p:cNvPr>
          <p:cNvSpPr/>
          <p:nvPr/>
        </p:nvSpPr>
        <p:spPr>
          <a:xfrm>
            <a:off x="6925350" y="5297044"/>
            <a:ext cx="287774" cy="369332"/>
          </a:xfrm>
          <a:prstGeom prst="rect">
            <a:avLst/>
          </a:prstGeom>
        </p:spPr>
        <p:txBody>
          <a:bodyPr wrap="square">
            <a:spAutoFit/>
          </a:bodyPr>
          <a:lstStyle/>
          <a:p>
            <a:pPr algn="ctr"/>
            <a:r>
              <a:rPr lang="en-US" dirty="0"/>
              <a:t>R</a:t>
            </a:r>
          </a:p>
        </p:txBody>
      </p:sp>
      <p:sp>
        <p:nvSpPr>
          <p:cNvPr id="88" name="Rectangle 87">
            <a:extLst>
              <a:ext uri="{FF2B5EF4-FFF2-40B4-BE49-F238E27FC236}">
                <a16:creationId xmlns:a16="http://schemas.microsoft.com/office/drawing/2014/main" id="{DA4BEDB6-28B1-428E-A98D-5CCFF4581ED9}"/>
              </a:ext>
            </a:extLst>
          </p:cNvPr>
          <p:cNvSpPr/>
          <p:nvPr/>
        </p:nvSpPr>
        <p:spPr>
          <a:xfrm>
            <a:off x="7807757" y="5310191"/>
            <a:ext cx="287774" cy="369332"/>
          </a:xfrm>
          <a:prstGeom prst="rect">
            <a:avLst/>
          </a:prstGeom>
        </p:spPr>
        <p:txBody>
          <a:bodyPr wrap="square">
            <a:spAutoFit/>
          </a:bodyPr>
          <a:lstStyle/>
          <a:p>
            <a:pPr algn="ctr"/>
            <a:r>
              <a:rPr lang="en-US" dirty="0"/>
              <a:t>S</a:t>
            </a:r>
          </a:p>
        </p:txBody>
      </p:sp>
      <p:sp>
        <p:nvSpPr>
          <p:cNvPr id="89" name="Rectangle 88">
            <a:extLst>
              <a:ext uri="{FF2B5EF4-FFF2-40B4-BE49-F238E27FC236}">
                <a16:creationId xmlns:a16="http://schemas.microsoft.com/office/drawing/2014/main" id="{55C95EC3-28E5-4F4F-972C-C017D15E5320}"/>
              </a:ext>
            </a:extLst>
          </p:cNvPr>
          <p:cNvSpPr/>
          <p:nvPr/>
        </p:nvSpPr>
        <p:spPr>
          <a:xfrm>
            <a:off x="8626684" y="5310191"/>
            <a:ext cx="287774" cy="369332"/>
          </a:xfrm>
          <a:prstGeom prst="rect">
            <a:avLst/>
          </a:prstGeom>
        </p:spPr>
        <p:txBody>
          <a:bodyPr wrap="square">
            <a:spAutoFit/>
          </a:bodyPr>
          <a:lstStyle/>
          <a:p>
            <a:pPr algn="ctr"/>
            <a:r>
              <a:rPr lang="en-US" dirty="0"/>
              <a:t>T</a:t>
            </a:r>
          </a:p>
        </p:txBody>
      </p:sp>
      <p:sp>
        <p:nvSpPr>
          <p:cNvPr id="90" name="Rectangle 89">
            <a:extLst>
              <a:ext uri="{FF2B5EF4-FFF2-40B4-BE49-F238E27FC236}">
                <a16:creationId xmlns:a16="http://schemas.microsoft.com/office/drawing/2014/main" id="{040A56B7-0033-4B09-ABAD-0732D202397C}"/>
              </a:ext>
            </a:extLst>
          </p:cNvPr>
          <p:cNvSpPr/>
          <p:nvPr/>
        </p:nvSpPr>
        <p:spPr>
          <a:xfrm>
            <a:off x="9516990" y="5317076"/>
            <a:ext cx="287774" cy="369332"/>
          </a:xfrm>
          <a:prstGeom prst="rect">
            <a:avLst/>
          </a:prstGeom>
        </p:spPr>
        <p:txBody>
          <a:bodyPr wrap="square">
            <a:spAutoFit/>
          </a:bodyPr>
          <a:lstStyle/>
          <a:p>
            <a:pPr algn="ctr"/>
            <a:r>
              <a:rPr lang="en-US" dirty="0"/>
              <a:t>U</a:t>
            </a:r>
          </a:p>
        </p:txBody>
      </p:sp>
      <p:sp>
        <p:nvSpPr>
          <p:cNvPr id="91" name="Rectangle 90">
            <a:extLst>
              <a:ext uri="{FF2B5EF4-FFF2-40B4-BE49-F238E27FC236}">
                <a16:creationId xmlns:a16="http://schemas.microsoft.com/office/drawing/2014/main" id="{A52EF5F7-E7D3-4C6C-85B8-1B89E8C6C68C}"/>
              </a:ext>
            </a:extLst>
          </p:cNvPr>
          <p:cNvSpPr/>
          <p:nvPr/>
        </p:nvSpPr>
        <p:spPr>
          <a:xfrm>
            <a:off x="10359834" y="5317076"/>
            <a:ext cx="287774" cy="369332"/>
          </a:xfrm>
          <a:prstGeom prst="rect">
            <a:avLst/>
          </a:prstGeom>
        </p:spPr>
        <p:txBody>
          <a:bodyPr wrap="square">
            <a:spAutoFit/>
          </a:bodyPr>
          <a:lstStyle/>
          <a:p>
            <a:pPr algn="ctr"/>
            <a:r>
              <a:rPr lang="en-US" dirty="0"/>
              <a:t>V</a:t>
            </a:r>
          </a:p>
        </p:txBody>
      </p:sp>
      <p:cxnSp>
        <p:nvCxnSpPr>
          <p:cNvPr id="93" name="Straight Connector 92">
            <a:extLst>
              <a:ext uri="{FF2B5EF4-FFF2-40B4-BE49-F238E27FC236}">
                <a16:creationId xmlns:a16="http://schemas.microsoft.com/office/drawing/2014/main" id="{AE8EC5E8-6CC6-4FC7-A078-DB93598FCF53}"/>
              </a:ext>
            </a:extLst>
          </p:cNvPr>
          <p:cNvCxnSpPr>
            <a:cxnSpLocks/>
          </p:cNvCxnSpPr>
          <p:nvPr/>
        </p:nvCxnSpPr>
        <p:spPr>
          <a:xfrm flipV="1">
            <a:off x="860964" y="2427970"/>
            <a:ext cx="10290751" cy="551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0CDE41-7EC8-4E94-93BE-4EE8A2823712}"/>
              </a:ext>
            </a:extLst>
          </p:cNvPr>
          <p:cNvCxnSpPr>
            <a:cxnSpLocks/>
          </p:cNvCxnSpPr>
          <p:nvPr/>
        </p:nvCxnSpPr>
        <p:spPr>
          <a:xfrm>
            <a:off x="860964" y="3916324"/>
            <a:ext cx="1024573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FAF8ECD-8D5E-40DA-BE92-DF623EAFB9E5}"/>
              </a:ext>
            </a:extLst>
          </p:cNvPr>
          <p:cNvCxnSpPr>
            <a:cxnSpLocks/>
          </p:cNvCxnSpPr>
          <p:nvPr/>
        </p:nvCxnSpPr>
        <p:spPr>
          <a:xfrm>
            <a:off x="860964" y="5239337"/>
            <a:ext cx="1025741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848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3269B-8510-494B-9079-D3DA92DC3183}"/>
              </a:ext>
            </a:extLst>
          </p:cNvPr>
          <p:cNvSpPr/>
          <p:nvPr/>
        </p:nvSpPr>
        <p:spPr>
          <a:xfrm>
            <a:off x="1308782" y="421622"/>
            <a:ext cx="3785588" cy="646331"/>
          </a:xfrm>
          <a:prstGeom prst="rect">
            <a:avLst/>
          </a:prstGeom>
        </p:spPr>
        <p:txBody>
          <a:bodyPr wrap="none">
            <a:spAutoFit/>
          </a:bodyPr>
          <a:lstStyle/>
          <a:p>
            <a:r>
              <a:rPr lang="en-US" sz="3600" dirty="0"/>
              <a:t>Minimax Algorithm</a:t>
            </a:r>
          </a:p>
        </p:txBody>
      </p:sp>
      <p:sp>
        <p:nvSpPr>
          <p:cNvPr id="3" name="Oval 2">
            <a:extLst>
              <a:ext uri="{FF2B5EF4-FFF2-40B4-BE49-F238E27FC236}">
                <a16:creationId xmlns:a16="http://schemas.microsoft.com/office/drawing/2014/main" id="{D4C35B27-DA4E-4977-B053-4803CF6A11E7}"/>
              </a:ext>
            </a:extLst>
          </p:cNvPr>
          <p:cNvSpPr/>
          <p:nvPr/>
        </p:nvSpPr>
        <p:spPr>
          <a:xfrm>
            <a:off x="286955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4" name="Oval 3">
            <a:extLst>
              <a:ext uri="{FF2B5EF4-FFF2-40B4-BE49-F238E27FC236}">
                <a16:creationId xmlns:a16="http://schemas.microsoft.com/office/drawing/2014/main" id="{4393DB3A-998B-4ABF-99D2-DB6F2D793D9B}"/>
              </a:ext>
            </a:extLst>
          </p:cNvPr>
          <p:cNvSpPr/>
          <p:nvPr/>
        </p:nvSpPr>
        <p:spPr>
          <a:xfrm>
            <a:off x="354449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5" name="Oval 4">
            <a:extLst>
              <a:ext uri="{FF2B5EF4-FFF2-40B4-BE49-F238E27FC236}">
                <a16:creationId xmlns:a16="http://schemas.microsoft.com/office/drawing/2014/main" id="{173E759D-2C5B-4880-9522-93A4B8B6742C}"/>
              </a:ext>
            </a:extLst>
          </p:cNvPr>
          <p:cNvSpPr/>
          <p:nvPr/>
        </p:nvSpPr>
        <p:spPr>
          <a:xfrm>
            <a:off x="4437537"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6" name="Oval 5">
            <a:extLst>
              <a:ext uri="{FF2B5EF4-FFF2-40B4-BE49-F238E27FC236}">
                <a16:creationId xmlns:a16="http://schemas.microsoft.com/office/drawing/2014/main" id="{A2E5551E-7DA7-4C72-8C6F-FB85FA77FBFC}"/>
              </a:ext>
            </a:extLst>
          </p:cNvPr>
          <p:cNvSpPr/>
          <p:nvPr/>
        </p:nvSpPr>
        <p:spPr>
          <a:xfrm>
            <a:off x="5224125" y="558042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7" name="Oval 6">
            <a:extLst>
              <a:ext uri="{FF2B5EF4-FFF2-40B4-BE49-F238E27FC236}">
                <a16:creationId xmlns:a16="http://schemas.microsoft.com/office/drawing/2014/main" id="{D17F6D43-D67E-430F-ACDC-7D6096E41BFA}"/>
              </a:ext>
            </a:extLst>
          </p:cNvPr>
          <p:cNvSpPr/>
          <p:nvPr/>
        </p:nvSpPr>
        <p:spPr>
          <a:xfrm>
            <a:off x="5823658" y="144778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9F55948C-4D6C-413C-8ED5-90E46EB15C13}"/>
              </a:ext>
            </a:extLst>
          </p:cNvPr>
          <p:cNvSpPr/>
          <p:nvPr/>
        </p:nvSpPr>
        <p:spPr>
          <a:xfrm>
            <a:off x="6341102"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sp>
        <p:nvSpPr>
          <p:cNvPr id="9" name="Oval 8">
            <a:extLst>
              <a:ext uri="{FF2B5EF4-FFF2-40B4-BE49-F238E27FC236}">
                <a16:creationId xmlns:a16="http://schemas.microsoft.com/office/drawing/2014/main" id="{53B30ED1-B89F-4826-B329-BDDF86D54A9B}"/>
              </a:ext>
            </a:extLst>
          </p:cNvPr>
          <p:cNvSpPr/>
          <p:nvPr/>
        </p:nvSpPr>
        <p:spPr>
          <a:xfrm>
            <a:off x="717007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0" name="Oval 9">
            <a:extLst>
              <a:ext uri="{FF2B5EF4-FFF2-40B4-BE49-F238E27FC236}">
                <a16:creationId xmlns:a16="http://schemas.microsoft.com/office/drawing/2014/main" id="{B046C075-F86F-4E78-8785-A3C237C02442}"/>
              </a:ext>
            </a:extLst>
          </p:cNvPr>
          <p:cNvSpPr/>
          <p:nvPr/>
        </p:nvSpPr>
        <p:spPr>
          <a:xfrm>
            <a:off x="7976003"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2841A679-A1AC-4906-A90B-A7B550BC4980}"/>
              </a:ext>
            </a:extLst>
          </p:cNvPr>
          <p:cNvSpPr/>
          <p:nvPr/>
        </p:nvSpPr>
        <p:spPr>
          <a:xfrm>
            <a:off x="8882520"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Oval 11">
            <a:extLst>
              <a:ext uri="{FF2B5EF4-FFF2-40B4-BE49-F238E27FC236}">
                <a16:creationId xmlns:a16="http://schemas.microsoft.com/office/drawing/2014/main" id="{329578C7-F2C9-461D-9AF0-DC127F19AC3A}"/>
              </a:ext>
            </a:extLst>
          </p:cNvPr>
          <p:cNvSpPr/>
          <p:nvPr/>
        </p:nvSpPr>
        <p:spPr>
          <a:xfrm>
            <a:off x="9707301"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3" name="Oval 12">
            <a:extLst>
              <a:ext uri="{FF2B5EF4-FFF2-40B4-BE49-F238E27FC236}">
                <a16:creationId xmlns:a16="http://schemas.microsoft.com/office/drawing/2014/main" id="{4B3E6E31-AD8E-4676-AD3C-18E3EEDF6E63}"/>
              </a:ext>
            </a:extLst>
          </p:cNvPr>
          <p:cNvSpPr/>
          <p:nvPr/>
        </p:nvSpPr>
        <p:spPr>
          <a:xfrm>
            <a:off x="1057716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14" name="Oval 13">
            <a:extLst>
              <a:ext uri="{FF2B5EF4-FFF2-40B4-BE49-F238E27FC236}">
                <a16:creationId xmlns:a16="http://schemas.microsoft.com/office/drawing/2014/main" id="{DD92FC61-C94F-4528-9882-39094B5531D7}"/>
              </a:ext>
            </a:extLst>
          </p:cNvPr>
          <p:cNvSpPr/>
          <p:nvPr/>
        </p:nvSpPr>
        <p:spPr>
          <a:xfrm>
            <a:off x="2062977" y="5582435"/>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AE42ED25-DF5F-4424-B6C9-951A11549D4A}"/>
              </a:ext>
            </a:extLst>
          </p:cNvPr>
          <p:cNvSpPr/>
          <p:nvPr/>
        </p:nvSpPr>
        <p:spPr>
          <a:xfrm>
            <a:off x="837722" y="4911729"/>
            <a:ext cx="635110" cy="369332"/>
          </a:xfrm>
          <a:prstGeom prst="rect">
            <a:avLst/>
          </a:prstGeom>
        </p:spPr>
        <p:txBody>
          <a:bodyPr wrap="none">
            <a:spAutoFit/>
          </a:bodyPr>
          <a:lstStyle/>
          <a:p>
            <a:pPr algn="ctr"/>
            <a:r>
              <a:rPr lang="en-US" dirty="0"/>
              <a:t>MAX</a:t>
            </a:r>
          </a:p>
        </p:txBody>
      </p:sp>
      <p:sp>
        <p:nvSpPr>
          <p:cNvPr id="16" name="Rectangle 15">
            <a:extLst>
              <a:ext uri="{FF2B5EF4-FFF2-40B4-BE49-F238E27FC236}">
                <a16:creationId xmlns:a16="http://schemas.microsoft.com/office/drawing/2014/main" id="{912327EF-13E1-4F89-BD81-EC48C064770E}"/>
              </a:ext>
            </a:extLst>
          </p:cNvPr>
          <p:cNvSpPr/>
          <p:nvPr/>
        </p:nvSpPr>
        <p:spPr>
          <a:xfrm>
            <a:off x="837722" y="2113773"/>
            <a:ext cx="635110" cy="369332"/>
          </a:xfrm>
          <a:prstGeom prst="rect">
            <a:avLst/>
          </a:prstGeom>
        </p:spPr>
        <p:txBody>
          <a:bodyPr wrap="none">
            <a:spAutoFit/>
          </a:bodyPr>
          <a:lstStyle/>
          <a:p>
            <a:pPr algn="ctr"/>
            <a:r>
              <a:rPr lang="en-US" dirty="0"/>
              <a:t>MAX</a:t>
            </a:r>
          </a:p>
        </p:txBody>
      </p:sp>
      <p:sp>
        <p:nvSpPr>
          <p:cNvPr id="17" name="Rectangle 16">
            <a:extLst>
              <a:ext uri="{FF2B5EF4-FFF2-40B4-BE49-F238E27FC236}">
                <a16:creationId xmlns:a16="http://schemas.microsoft.com/office/drawing/2014/main" id="{518D3A07-2480-47E3-888D-067F4C0AF157}"/>
              </a:ext>
            </a:extLst>
          </p:cNvPr>
          <p:cNvSpPr/>
          <p:nvPr/>
        </p:nvSpPr>
        <p:spPr>
          <a:xfrm>
            <a:off x="860964" y="3546992"/>
            <a:ext cx="644919" cy="369332"/>
          </a:xfrm>
          <a:prstGeom prst="rect">
            <a:avLst/>
          </a:prstGeom>
        </p:spPr>
        <p:txBody>
          <a:bodyPr wrap="square">
            <a:spAutoFit/>
          </a:bodyPr>
          <a:lstStyle/>
          <a:p>
            <a:pPr algn="ctr"/>
            <a:r>
              <a:rPr lang="en-US" dirty="0"/>
              <a:t>MIN</a:t>
            </a:r>
          </a:p>
        </p:txBody>
      </p:sp>
      <p:sp>
        <p:nvSpPr>
          <p:cNvPr id="18" name="Rectangle 17">
            <a:extLst>
              <a:ext uri="{FF2B5EF4-FFF2-40B4-BE49-F238E27FC236}">
                <a16:creationId xmlns:a16="http://schemas.microsoft.com/office/drawing/2014/main" id="{CD28F348-C263-4675-A67E-8FF20F600404}"/>
              </a:ext>
            </a:extLst>
          </p:cNvPr>
          <p:cNvSpPr/>
          <p:nvPr/>
        </p:nvSpPr>
        <p:spPr>
          <a:xfrm>
            <a:off x="677485" y="6148069"/>
            <a:ext cx="1590693" cy="369332"/>
          </a:xfrm>
          <a:prstGeom prst="rect">
            <a:avLst/>
          </a:prstGeom>
        </p:spPr>
        <p:txBody>
          <a:bodyPr wrap="none">
            <a:spAutoFit/>
          </a:bodyPr>
          <a:lstStyle/>
          <a:p>
            <a:pPr algn="ctr"/>
            <a:r>
              <a:rPr lang="en-US" dirty="0"/>
              <a:t>Payoff for MAX</a:t>
            </a:r>
          </a:p>
        </p:txBody>
      </p:sp>
      <p:sp>
        <p:nvSpPr>
          <p:cNvPr id="19" name="Oval 18">
            <a:extLst>
              <a:ext uri="{FF2B5EF4-FFF2-40B4-BE49-F238E27FC236}">
                <a16:creationId xmlns:a16="http://schemas.microsoft.com/office/drawing/2014/main" id="{B391955F-5CEC-4DDE-AA4E-F14BFAF80C3F}"/>
              </a:ext>
            </a:extLst>
          </p:cNvPr>
          <p:cNvSpPr/>
          <p:nvPr/>
        </p:nvSpPr>
        <p:spPr>
          <a:xfrm>
            <a:off x="3154647"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Oval 19">
            <a:extLst>
              <a:ext uri="{FF2B5EF4-FFF2-40B4-BE49-F238E27FC236}">
                <a16:creationId xmlns:a16="http://schemas.microsoft.com/office/drawing/2014/main" id="{CF13EA6A-A42F-45C5-81F2-5DF7564866C3}"/>
              </a:ext>
            </a:extLst>
          </p:cNvPr>
          <p:cNvSpPr/>
          <p:nvPr/>
        </p:nvSpPr>
        <p:spPr>
          <a:xfrm>
            <a:off x="589310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Oval 20">
            <a:extLst>
              <a:ext uri="{FF2B5EF4-FFF2-40B4-BE49-F238E27FC236}">
                <a16:creationId xmlns:a16="http://schemas.microsoft.com/office/drawing/2014/main" id="{A808E940-4951-4ECD-9FA2-89ABF92DE4AD}"/>
              </a:ext>
            </a:extLst>
          </p:cNvPr>
          <p:cNvSpPr/>
          <p:nvPr/>
        </p:nvSpPr>
        <p:spPr>
          <a:xfrm>
            <a:off x="927236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Oval 21">
            <a:extLst>
              <a:ext uri="{FF2B5EF4-FFF2-40B4-BE49-F238E27FC236}">
                <a16:creationId xmlns:a16="http://schemas.microsoft.com/office/drawing/2014/main" id="{D7AECF43-936D-4DF5-B549-174A33EB3B91}"/>
              </a:ext>
            </a:extLst>
          </p:cNvPr>
          <p:cNvSpPr/>
          <p:nvPr/>
        </p:nvSpPr>
        <p:spPr>
          <a:xfrm>
            <a:off x="247970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3" name="Oval 22">
            <a:extLst>
              <a:ext uri="{FF2B5EF4-FFF2-40B4-BE49-F238E27FC236}">
                <a16:creationId xmlns:a16="http://schemas.microsoft.com/office/drawing/2014/main" id="{C76C01D6-1F44-4648-9F26-7ED6F339B06C}"/>
              </a:ext>
            </a:extLst>
          </p:cNvPr>
          <p:cNvSpPr/>
          <p:nvPr/>
        </p:nvSpPr>
        <p:spPr>
          <a:xfrm>
            <a:off x="3934345" y="429032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24" name="Oval 23">
            <a:extLst>
              <a:ext uri="{FF2B5EF4-FFF2-40B4-BE49-F238E27FC236}">
                <a16:creationId xmlns:a16="http://schemas.microsoft.com/office/drawing/2014/main" id="{7CD3F66E-7BF5-401A-8FF9-BFFBB451EC8E}"/>
              </a:ext>
            </a:extLst>
          </p:cNvPr>
          <p:cNvSpPr/>
          <p:nvPr/>
        </p:nvSpPr>
        <p:spPr>
          <a:xfrm>
            <a:off x="10164910"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25" name="Oval 24">
            <a:extLst>
              <a:ext uri="{FF2B5EF4-FFF2-40B4-BE49-F238E27FC236}">
                <a16:creationId xmlns:a16="http://schemas.microsoft.com/office/drawing/2014/main" id="{B65EA569-D17D-4438-B5AB-025EA5365DF0}"/>
              </a:ext>
            </a:extLst>
          </p:cNvPr>
          <p:cNvSpPr/>
          <p:nvPr/>
        </p:nvSpPr>
        <p:spPr>
          <a:xfrm>
            <a:off x="8370760" y="430201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6" name="Oval 25">
            <a:extLst>
              <a:ext uri="{FF2B5EF4-FFF2-40B4-BE49-F238E27FC236}">
                <a16:creationId xmlns:a16="http://schemas.microsoft.com/office/drawing/2014/main" id="{D9D6DD19-9393-424E-AC81-AD3C3A3505D7}"/>
              </a:ext>
            </a:extLst>
          </p:cNvPr>
          <p:cNvSpPr/>
          <p:nvPr/>
        </p:nvSpPr>
        <p:spPr>
          <a:xfrm>
            <a:off x="5171830" y="414116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27" name="Oval 26">
            <a:extLst>
              <a:ext uri="{FF2B5EF4-FFF2-40B4-BE49-F238E27FC236}">
                <a16:creationId xmlns:a16="http://schemas.microsoft.com/office/drawing/2014/main" id="{00361225-FFF1-43C4-865A-7EDE34ED3085}"/>
              </a:ext>
            </a:extLst>
          </p:cNvPr>
          <p:cNvSpPr/>
          <p:nvPr/>
        </p:nvSpPr>
        <p:spPr>
          <a:xfrm>
            <a:off x="673042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cxnSp>
        <p:nvCxnSpPr>
          <p:cNvPr id="29" name="Straight Connector 28">
            <a:extLst>
              <a:ext uri="{FF2B5EF4-FFF2-40B4-BE49-F238E27FC236}">
                <a16:creationId xmlns:a16="http://schemas.microsoft.com/office/drawing/2014/main" id="{812C6D07-7815-4682-A81F-53047FCC6E74}"/>
              </a:ext>
            </a:extLst>
          </p:cNvPr>
          <p:cNvCxnSpPr>
            <a:stCxn id="7" idx="4"/>
            <a:endCxn id="19" idx="0"/>
          </p:cNvCxnSpPr>
          <p:nvPr/>
        </p:nvCxnSpPr>
        <p:spPr>
          <a:xfrm flipH="1">
            <a:off x="3349572" y="1898363"/>
            <a:ext cx="26690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1AAC13-B11D-4FCC-9E18-BBBAEFE583E2}"/>
              </a:ext>
            </a:extLst>
          </p:cNvPr>
          <p:cNvCxnSpPr>
            <a:cxnSpLocks/>
            <a:stCxn id="21" idx="0"/>
            <a:endCxn id="7" idx="4"/>
          </p:cNvCxnSpPr>
          <p:nvPr/>
        </p:nvCxnSpPr>
        <p:spPr>
          <a:xfrm flipH="1" flipV="1">
            <a:off x="6018583" y="1898363"/>
            <a:ext cx="34487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B78CC0-C5D5-482A-98EB-945A4712E598}"/>
              </a:ext>
            </a:extLst>
          </p:cNvPr>
          <p:cNvCxnSpPr>
            <a:cxnSpLocks/>
            <a:stCxn id="7" idx="4"/>
            <a:endCxn id="20" idx="0"/>
          </p:cNvCxnSpPr>
          <p:nvPr/>
        </p:nvCxnSpPr>
        <p:spPr>
          <a:xfrm>
            <a:off x="6018583" y="1898363"/>
            <a:ext cx="6945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E013B9B-49F3-473C-9725-0AEECE699D18}"/>
              </a:ext>
            </a:extLst>
          </p:cNvPr>
          <p:cNvCxnSpPr>
            <a:cxnSpLocks/>
            <a:endCxn id="22" idx="0"/>
          </p:cNvCxnSpPr>
          <p:nvPr/>
        </p:nvCxnSpPr>
        <p:spPr>
          <a:xfrm flipH="1">
            <a:off x="2674632" y="3152480"/>
            <a:ext cx="674940"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F573FA-27B5-4854-9726-CF65161F1E17}"/>
              </a:ext>
            </a:extLst>
          </p:cNvPr>
          <p:cNvCxnSpPr>
            <a:cxnSpLocks/>
            <a:endCxn id="23" idx="0"/>
          </p:cNvCxnSpPr>
          <p:nvPr/>
        </p:nvCxnSpPr>
        <p:spPr>
          <a:xfrm>
            <a:off x="3349571" y="3130544"/>
            <a:ext cx="779699" cy="11597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66E280-C1E0-4F2B-B61A-08458B9D0488}"/>
              </a:ext>
            </a:extLst>
          </p:cNvPr>
          <p:cNvCxnSpPr>
            <a:cxnSpLocks/>
            <a:endCxn id="26" idx="0"/>
          </p:cNvCxnSpPr>
          <p:nvPr/>
        </p:nvCxnSpPr>
        <p:spPr>
          <a:xfrm flipH="1">
            <a:off x="5366755" y="3152480"/>
            <a:ext cx="729246" cy="988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38C536-FF7D-45C8-BC30-EBC533CB591D}"/>
              </a:ext>
            </a:extLst>
          </p:cNvPr>
          <p:cNvCxnSpPr>
            <a:cxnSpLocks/>
            <a:endCxn id="27" idx="0"/>
          </p:cNvCxnSpPr>
          <p:nvPr/>
        </p:nvCxnSpPr>
        <p:spPr>
          <a:xfrm>
            <a:off x="6120027" y="3152480"/>
            <a:ext cx="805325"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581E4A-4E5D-45F3-B66C-8845427DDD17}"/>
              </a:ext>
            </a:extLst>
          </p:cNvPr>
          <p:cNvCxnSpPr>
            <a:cxnSpLocks/>
            <a:endCxn id="24" idx="0"/>
          </p:cNvCxnSpPr>
          <p:nvPr/>
        </p:nvCxnSpPr>
        <p:spPr>
          <a:xfrm>
            <a:off x="9517368" y="3161298"/>
            <a:ext cx="842467" cy="109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EC72D0-EAC6-40FE-9F2B-8EB85B7365DB}"/>
              </a:ext>
            </a:extLst>
          </p:cNvPr>
          <p:cNvCxnSpPr>
            <a:cxnSpLocks/>
            <a:endCxn id="25" idx="0"/>
          </p:cNvCxnSpPr>
          <p:nvPr/>
        </p:nvCxnSpPr>
        <p:spPr>
          <a:xfrm flipH="1">
            <a:off x="8565685" y="3161298"/>
            <a:ext cx="949586" cy="1140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C83691-4126-44BB-A3CC-254D42436F1A}"/>
              </a:ext>
            </a:extLst>
          </p:cNvPr>
          <p:cNvCxnSpPr>
            <a:cxnSpLocks/>
            <a:endCxn id="14" idx="0"/>
          </p:cNvCxnSpPr>
          <p:nvPr/>
        </p:nvCxnSpPr>
        <p:spPr>
          <a:xfrm flipH="1">
            <a:off x="2257902" y="4703745"/>
            <a:ext cx="440168" cy="878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5D26BBC-F5C4-4DB6-9832-F00587DEDD33}"/>
              </a:ext>
            </a:extLst>
          </p:cNvPr>
          <p:cNvCxnSpPr>
            <a:cxnSpLocks/>
            <a:endCxn id="3" idx="0"/>
          </p:cNvCxnSpPr>
          <p:nvPr/>
        </p:nvCxnSpPr>
        <p:spPr>
          <a:xfrm>
            <a:off x="2709107" y="4703745"/>
            <a:ext cx="355374" cy="880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D53B12-2B87-4D11-BB7C-347D3A022EBA}"/>
              </a:ext>
            </a:extLst>
          </p:cNvPr>
          <p:cNvCxnSpPr>
            <a:cxnSpLocks/>
            <a:endCxn id="4" idx="0"/>
          </p:cNvCxnSpPr>
          <p:nvPr/>
        </p:nvCxnSpPr>
        <p:spPr>
          <a:xfrm flipH="1">
            <a:off x="3739421" y="4739896"/>
            <a:ext cx="389848" cy="844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DF6AAD3-1070-4DF9-AA79-A9A36A774100}"/>
              </a:ext>
            </a:extLst>
          </p:cNvPr>
          <p:cNvCxnSpPr>
            <a:cxnSpLocks/>
            <a:endCxn id="5" idx="0"/>
          </p:cNvCxnSpPr>
          <p:nvPr/>
        </p:nvCxnSpPr>
        <p:spPr>
          <a:xfrm>
            <a:off x="4132424" y="4721442"/>
            <a:ext cx="500038" cy="8848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BA23137-4EFE-4FE7-A9B5-533CE9C7668F}"/>
              </a:ext>
            </a:extLst>
          </p:cNvPr>
          <p:cNvCxnSpPr>
            <a:cxnSpLocks/>
            <a:endCxn id="6" idx="0"/>
          </p:cNvCxnSpPr>
          <p:nvPr/>
        </p:nvCxnSpPr>
        <p:spPr>
          <a:xfrm>
            <a:off x="5384323" y="4591737"/>
            <a:ext cx="34727" cy="9886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9A7A3B-CA05-4771-B270-B19DC4B72107}"/>
              </a:ext>
            </a:extLst>
          </p:cNvPr>
          <p:cNvCxnSpPr>
            <a:cxnSpLocks/>
            <a:endCxn id="8" idx="0"/>
          </p:cNvCxnSpPr>
          <p:nvPr/>
        </p:nvCxnSpPr>
        <p:spPr>
          <a:xfrm flipH="1">
            <a:off x="6536027" y="4723915"/>
            <a:ext cx="382036" cy="88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C7AC202-66BE-423A-ADB5-0B7D92E7591D}"/>
              </a:ext>
            </a:extLst>
          </p:cNvPr>
          <p:cNvCxnSpPr>
            <a:cxnSpLocks/>
            <a:endCxn id="9" idx="0"/>
          </p:cNvCxnSpPr>
          <p:nvPr/>
        </p:nvCxnSpPr>
        <p:spPr>
          <a:xfrm>
            <a:off x="6925351" y="4721442"/>
            <a:ext cx="439649" cy="864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03DE9DE-024B-4397-9DBB-ACD71145F5F9}"/>
              </a:ext>
            </a:extLst>
          </p:cNvPr>
          <p:cNvCxnSpPr>
            <a:cxnSpLocks/>
            <a:endCxn id="10" idx="0"/>
          </p:cNvCxnSpPr>
          <p:nvPr/>
        </p:nvCxnSpPr>
        <p:spPr>
          <a:xfrm flipH="1">
            <a:off x="8170928" y="4751844"/>
            <a:ext cx="409830" cy="833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F301C02-3268-4144-8223-4C0B7FA63E59}"/>
              </a:ext>
            </a:extLst>
          </p:cNvPr>
          <p:cNvCxnSpPr>
            <a:cxnSpLocks/>
            <a:endCxn id="11" idx="0"/>
          </p:cNvCxnSpPr>
          <p:nvPr/>
        </p:nvCxnSpPr>
        <p:spPr>
          <a:xfrm>
            <a:off x="8601232" y="4744592"/>
            <a:ext cx="476213" cy="841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AE5CB4-FAD0-487E-91C9-73DB3FA188DD}"/>
              </a:ext>
            </a:extLst>
          </p:cNvPr>
          <p:cNvCxnSpPr>
            <a:cxnSpLocks/>
            <a:endCxn id="13" idx="0"/>
          </p:cNvCxnSpPr>
          <p:nvPr/>
        </p:nvCxnSpPr>
        <p:spPr>
          <a:xfrm>
            <a:off x="10392463" y="4700521"/>
            <a:ext cx="379627"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83D25E-5231-49C6-896C-05C8ED314821}"/>
              </a:ext>
            </a:extLst>
          </p:cNvPr>
          <p:cNvCxnSpPr>
            <a:cxnSpLocks/>
            <a:endCxn id="12" idx="0"/>
          </p:cNvCxnSpPr>
          <p:nvPr/>
        </p:nvCxnSpPr>
        <p:spPr>
          <a:xfrm flipH="1">
            <a:off x="9902226" y="4700521"/>
            <a:ext cx="490238"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0F0786A-CAF3-4ACB-9EFD-1E6C11620873}"/>
              </a:ext>
            </a:extLst>
          </p:cNvPr>
          <p:cNvSpPr/>
          <p:nvPr/>
        </p:nvSpPr>
        <p:spPr>
          <a:xfrm>
            <a:off x="5406575" y="1429195"/>
            <a:ext cx="317716" cy="369332"/>
          </a:xfrm>
          <a:prstGeom prst="rect">
            <a:avLst/>
          </a:prstGeom>
        </p:spPr>
        <p:txBody>
          <a:bodyPr wrap="none">
            <a:spAutoFit/>
          </a:bodyPr>
          <a:lstStyle/>
          <a:p>
            <a:pPr algn="ctr"/>
            <a:r>
              <a:rPr lang="en-US" dirty="0"/>
              <a:t>A</a:t>
            </a:r>
          </a:p>
        </p:txBody>
      </p:sp>
      <p:sp>
        <p:nvSpPr>
          <p:cNvPr id="72" name="Rectangle 71">
            <a:extLst>
              <a:ext uri="{FF2B5EF4-FFF2-40B4-BE49-F238E27FC236}">
                <a16:creationId xmlns:a16="http://schemas.microsoft.com/office/drawing/2014/main" id="{626C391E-D4A2-416C-AA31-66AD6BB8AD5C}"/>
              </a:ext>
            </a:extLst>
          </p:cNvPr>
          <p:cNvSpPr/>
          <p:nvPr/>
        </p:nvSpPr>
        <p:spPr>
          <a:xfrm>
            <a:off x="2720727" y="2737571"/>
            <a:ext cx="324128" cy="369332"/>
          </a:xfrm>
          <a:prstGeom prst="rect">
            <a:avLst/>
          </a:prstGeom>
        </p:spPr>
        <p:txBody>
          <a:bodyPr wrap="none">
            <a:spAutoFit/>
          </a:bodyPr>
          <a:lstStyle/>
          <a:p>
            <a:pPr algn="ctr"/>
            <a:r>
              <a:rPr lang="en-US" b="1" dirty="0"/>
              <a:t>A</a:t>
            </a:r>
          </a:p>
        </p:txBody>
      </p:sp>
      <p:sp>
        <p:nvSpPr>
          <p:cNvPr id="73" name="Rectangle 72">
            <a:extLst>
              <a:ext uri="{FF2B5EF4-FFF2-40B4-BE49-F238E27FC236}">
                <a16:creationId xmlns:a16="http://schemas.microsoft.com/office/drawing/2014/main" id="{1E2DB4C8-49C0-4839-81A2-286495378F2A}"/>
              </a:ext>
            </a:extLst>
          </p:cNvPr>
          <p:cNvSpPr/>
          <p:nvPr/>
        </p:nvSpPr>
        <p:spPr>
          <a:xfrm>
            <a:off x="5477931" y="2731559"/>
            <a:ext cx="251537" cy="369332"/>
          </a:xfrm>
          <a:prstGeom prst="rect">
            <a:avLst/>
          </a:prstGeom>
        </p:spPr>
        <p:txBody>
          <a:bodyPr wrap="square">
            <a:spAutoFit/>
          </a:bodyPr>
          <a:lstStyle/>
          <a:p>
            <a:pPr algn="ctr"/>
            <a:r>
              <a:rPr lang="en-US" dirty="0"/>
              <a:t>C</a:t>
            </a:r>
          </a:p>
        </p:txBody>
      </p:sp>
      <p:sp>
        <p:nvSpPr>
          <p:cNvPr id="74" name="Rectangle 73">
            <a:extLst>
              <a:ext uri="{FF2B5EF4-FFF2-40B4-BE49-F238E27FC236}">
                <a16:creationId xmlns:a16="http://schemas.microsoft.com/office/drawing/2014/main" id="{6F8FF57A-3F5E-4415-BDD9-23A93DD41855}"/>
              </a:ext>
            </a:extLst>
          </p:cNvPr>
          <p:cNvSpPr/>
          <p:nvPr/>
        </p:nvSpPr>
        <p:spPr>
          <a:xfrm>
            <a:off x="8913777" y="2726603"/>
            <a:ext cx="327334" cy="369332"/>
          </a:xfrm>
          <a:prstGeom prst="rect">
            <a:avLst/>
          </a:prstGeom>
        </p:spPr>
        <p:txBody>
          <a:bodyPr wrap="none">
            <a:spAutoFit/>
          </a:bodyPr>
          <a:lstStyle/>
          <a:p>
            <a:pPr algn="ctr"/>
            <a:r>
              <a:rPr lang="en-US" dirty="0"/>
              <a:t>D</a:t>
            </a:r>
          </a:p>
        </p:txBody>
      </p:sp>
      <p:sp>
        <p:nvSpPr>
          <p:cNvPr id="75" name="Rectangle 74">
            <a:extLst>
              <a:ext uri="{FF2B5EF4-FFF2-40B4-BE49-F238E27FC236}">
                <a16:creationId xmlns:a16="http://schemas.microsoft.com/office/drawing/2014/main" id="{4900546D-8A09-4880-B9B1-E79B06AEFDB8}"/>
              </a:ext>
            </a:extLst>
          </p:cNvPr>
          <p:cNvSpPr/>
          <p:nvPr/>
        </p:nvSpPr>
        <p:spPr>
          <a:xfrm>
            <a:off x="2096611" y="4334909"/>
            <a:ext cx="287774" cy="369332"/>
          </a:xfrm>
          <a:prstGeom prst="rect">
            <a:avLst/>
          </a:prstGeom>
        </p:spPr>
        <p:txBody>
          <a:bodyPr wrap="square">
            <a:spAutoFit/>
          </a:bodyPr>
          <a:lstStyle/>
          <a:p>
            <a:pPr algn="ctr"/>
            <a:r>
              <a:rPr lang="en-US" dirty="0"/>
              <a:t>E</a:t>
            </a:r>
          </a:p>
        </p:txBody>
      </p:sp>
      <p:sp>
        <p:nvSpPr>
          <p:cNvPr id="76" name="Rectangle 75">
            <a:extLst>
              <a:ext uri="{FF2B5EF4-FFF2-40B4-BE49-F238E27FC236}">
                <a16:creationId xmlns:a16="http://schemas.microsoft.com/office/drawing/2014/main" id="{7B0A1071-0D23-4426-9C1E-AB59D70831B4}"/>
              </a:ext>
            </a:extLst>
          </p:cNvPr>
          <p:cNvSpPr/>
          <p:nvPr/>
        </p:nvSpPr>
        <p:spPr>
          <a:xfrm>
            <a:off x="3626077" y="4308782"/>
            <a:ext cx="287774" cy="369332"/>
          </a:xfrm>
          <a:prstGeom prst="rect">
            <a:avLst/>
          </a:prstGeom>
        </p:spPr>
        <p:txBody>
          <a:bodyPr wrap="square">
            <a:spAutoFit/>
          </a:bodyPr>
          <a:lstStyle/>
          <a:p>
            <a:pPr algn="ctr"/>
            <a:r>
              <a:rPr lang="en-US" dirty="0"/>
              <a:t>F</a:t>
            </a:r>
          </a:p>
        </p:txBody>
      </p:sp>
      <p:sp>
        <p:nvSpPr>
          <p:cNvPr id="77" name="Rectangle 76">
            <a:extLst>
              <a:ext uri="{FF2B5EF4-FFF2-40B4-BE49-F238E27FC236}">
                <a16:creationId xmlns:a16="http://schemas.microsoft.com/office/drawing/2014/main" id="{529338B3-07F5-4E4D-A7C7-AD43D4A0F918}"/>
              </a:ext>
            </a:extLst>
          </p:cNvPr>
          <p:cNvSpPr/>
          <p:nvPr/>
        </p:nvSpPr>
        <p:spPr>
          <a:xfrm>
            <a:off x="4887013" y="4266716"/>
            <a:ext cx="287774" cy="369332"/>
          </a:xfrm>
          <a:prstGeom prst="rect">
            <a:avLst/>
          </a:prstGeom>
        </p:spPr>
        <p:txBody>
          <a:bodyPr wrap="square">
            <a:spAutoFit/>
          </a:bodyPr>
          <a:lstStyle/>
          <a:p>
            <a:pPr algn="ctr"/>
            <a:r>
              <a:rPr lang="en-US" dirty="0"/>
              <a:t>G</a:t>
            </a:r>
          </a:p>
        </p:txBody>
      </p:sp>
      <p:sp>
        <p:nvSpPr>
          <p:cNvPr id="78" name="Rectangle 77">
            <a:extLst>
              <a:ext uri="{FF2B5EF4-FFF2-40B4-BE49-F238E27FC236}">
                <a16:creationId xmlns:a16="http://schemas.microsoft.com/office/drawing/2014/main" id="{C9F1E36D-04B4-4E13-89B9-F827396C8602}"/>
              </a:ext>
            </a:extLst>
          </p:cNvPr>
          <p:cNvSpPr/>
          <p:nvPr/>
        </p:nvSpPr>
        <p:spPr>
          <a:xfrm>
            <a:off x="6335292" y="4313268"/>
            <a:ext cx="287774" cy="369332"/>
          </a:xfrm>
          <a:prstGeom prst="rect">
            <a:avLst/>
          </a:prstGeom>
        </p:spPr>
        <p:txBody>
          <a:bodyPr wrap="square">
            <a:spAutoFit/>
          </a:bodyPr>
          <a:lstStyle/>
          <a:p>
            <a:pPr algn="ctr"/>
            <a:r>
              <a:rPr lang="en-US" dirty="0"/>
              <a:t>H</a:t>
            </a:r>
          </a:p>
        </p:txBody>
      </p:sp>
      <p:sp>
        <p:nvSpPr>
          <p:cNvPr id="79" name="Rectangle 78">
            <a:extLst>
              <a:ext uri="{FF2B5EF4-FFF2-40B4-BE49-F238E27FC236}">
                <a16:creationId xmlns:a16="http://schemas.microsoft.com/office/drawing/2014/main" id="{E5998A34-E591-49FB-8D6B-310EE027879F}"/>
              </a:ext>
            </a:extLst>
          </p:cNvPr>
          <p:cNvSpPr/>
          <p:nvPr/>
        </p:nvSpPr>
        <p:spPr>
          <a:xfrm>
            <a:off x="7951644" y="4330949"/>
            <a:ext cx="287774" cy="369332"/>
          </a:xfrm>
          <a:prstGeom prst="rect">
            <a:avLst/>
          </a:prstGeom>
        </p:spPr>
        <p:txBody>
          <a:bodyPr wrap="square">
            <a:spAutoFit/>
          </a:bodyPr>
          <a:lstStyle/>
          <a:p>
            <a:pPr algn="ctr"/>
            <a:r>
              <a:rPr lang="en-US" dirty="0"/>
              <a:t>I</a:t>
            </a:r>
          </a:p>
        </p:txBody>
      </p:sp>
      <p:sp>
        <p:nvSpPr>
          <p:cNvPr id="80" name="Rectangle 79">
            <a:extLst>
              <a:ext uri="{FF2B5EF4-FFF2-40B4-BE49-F238E27FC236}">
                <a16:creationId xmlns:a16="http://schemas.microsoft.com/office/drawing/2014/main" id="{F19F7C34-7767-4881-B10E-EC4D9086C678}"/>
              </a:ext>
            </a:extLst>
          </p:cNvPr>
          <p:cNvSpPr/>
          <p:nvPr/>
        </p:nvSpPr>
        <p:spPr>
          <a:xfrm>
            <a:off x="9784212" y="4289299"/>
            <a:ext cx="287774" cy="369332"/>
          </a:xfrm>
          <a:prstGeom prst="rect">
            <a:avLst/>
          </a:prstGeom>
        </p:spPr>
        <p:txBody>
          <a:bodyPr wrap="square">
            <a:spAutoFit/>
          </a:bodyPr>
          <a:lstStyle/>
          <a:p>
            <a:pPr algn="ctr"/>
            <a:r>
              <a:rPr lang="en-US" dirty="0"/>
              <a:t>J</a:t>
            </a:r>
          </a:p>
        </p:txBody>
      </p:sp>
      <p:sp>
        <p:nvSpPr>
          <p:cNvPr id="81" name="Rectangle 80">
            <a:extLst>
              <a:ext uri="{FF2B5EF4-FFF2-40B4-BE49-F238E27FC236}">
                <a16:creationId xmlns:a16="http://schemas.microsoft.com/office/drawing/2014/main" id="{56A55049-1BDC-4FA4-A1E8-7AD47056E08A}"/>
              </a:ext>
            </a:extLst>
          </p:cNvPr>
          <p:cNvSpPr/>
          <p:nvPr/>
        </p:nvSpPr>
        <p:spPr>
          <a:xfrm>
            <a:off x="1822344" y="5298173"/>
            <a:ext cx="287774" cy="369332"/>
          </a:xfrm>
          <a:prstGeom prst="rect">
            <a:avLst/>
          </a:prstGeom>
        </p:spPr>
        <p:txBody>
          <a:bodyPr wrap="square">
            <a:spAutoFit/>
          </a:bodyPr>
          <a:lstStyle/>
          <a:p>
            <a:pPr algn="ctr"/>
            <a:r>
              <a:rPr lang="en-US" dirty="0"/>
              <a:t>L</a:t>
            </a:r>
          </a:p>
        </p:txBody>
      </p:sp>
      <p:sp>
        <p:nvSpPr>
          <p:cNvPr id="82" name="Rectangle 81">
            <a:extLst>
              <a:ext uri="{FF2B5EF4-FFF2-40B4-BE49-F238E27FC236}">
                <a16:creationId xmlns:a16="http://schemas.microsoft.com/office/drawing/2014/main" id="{6B1493AA-87FC-4EC6-B1AB-485150B31018}"/>
              </a:ext>
            </a:extLst>
          </p:cNvPr>
          <p:cNvSpPr/>
          <p:nvPr/>
        </p:nvSpPr>
        <p:spPr>
          <a:xfrm>
            <a:off x="2665091" y="5311220"/>
            <a:ext cx="287774" cy="369332"/>
          </a:xfrm>
          <a:prstGeom prst="rect">
            <a:avLst/>
          </a:prstGeom>
        </p:spPr>
        <p:txBody>
          <a:bodyPr wrap="square">
            <a:spAutoFit/>
          </a:bodyPr>
          <a:lstStyle/>
          <a:p>
            <a:pPr algn="ctr"/>
            <a:r>
              <a:rPr lang="en-US" dirty="0"/>
              <a:t>M</a:t>
            </a:r>
          </a:p>
        </p:txBody>
      </p:sp>
      <p:sp>
        <p:nvSpPr>
          <p:cNvPr id="83" name="Rectangle 82">
            <a:extLst>
              <a:ext uri="{FF2B5EF4-FFF2-40B4-BE49-F238E27FC236}">
                <a16:creationId xmlns:a16="http://schemas.microsoft.com/office/drawing/2014/main" id="{B55F47C8-1DE6-417C-93A1-764551BA2B62}"/>
              </a:ext>
            </a:extLst>
          </p:cNvPr>
          <p:cNvSpPr/>
          <p:nvPr/>
        </p:nvSpPr>
        <p:spPr>
          <a:xfrm>
            <a:off x="3405296" y="5311220"/>
            <a:ext cx="287774" cy="369332"/>
          </a:xfrm>
          <a:prstGeom prst="rect">
            <a:avLst/>
          </a:prstGeom>
        </p:spPr>
        <p:txBody>
          <a:bodyPr wrap="square">
            <a:spAutoFit/>
          </a:bodyPr>
          <a:lstStyle/>
          <a:p>
            <a:pPr algn="ctr"/>
            <a:r>
              <a:rPr lang="en-US" dirty="0"/>
              <a:t>N</a:t>
            </a:r>
          </a:p>
        </p:txBody>
      </p:sp>
      <p:sp>
        <p:nvSpPr>
          <p:cNvPr id="84" name="Rectangle 83">
            <a:extLst>
              <a:ext uri="{FF2B5EF4-FFF2-40B4-BE49-F238E27FC236}">
                <a16:creationId xmlns:a16="http://schemas.microsoft.com/office/drawing/2014/main" id="{D2EE85C2-ED1C-4794-AF6F-B2000C63CE20}"/>
              </a:ext>
            </a:extLst>
          </p:cNvPr>
          <p:cNvSpPr/>
          <p:nvPr/>
        </p:nvSpPr>
        <p:spPr>
          <a:xfrm>
            <a:off x="4181130" y="5311220"/>
            <a:ext cx="287774" cy="369332"/>
          </a:xfrm>
          <a:prstGeom prst="rect">
            <a:avLst/>
          </a:prstGeom>
        </p:spPr>
        <p:txBody>
          <a:bodyPr wrap="square">
            <a:spAutoFit/>
          </a:bodyPr>
          <a:lstStyle/>
          <a:p>
            <a:pPr algn="ctr"/>
            <a:r>
              <a:rPr lang="en-US" dirty="0"/>
              <a:t>O</a:t>
            </a:r>
          </a:p>
        </p:txBody>
      </p:sp>
      <p:sp>
        <p:nvSpPr>
          <p:cNvPr id="85" name="Rectangle 84">
            <a:extLst>
              <a:ext uri="{FF2B5EF4-FFF2-40B4-BE49-F238E27FC236}">
                <a16:creationId xmlns:a16="http://schemas.microsoft.com/office/drawing/2014/main" id="{EC551E42-D95F-45FC-B1B5-E899FC30FD97}"/>
              </a:ext>
            </a:extLst>
          </p:cNvPr>
          <p:cNvSpPr/>
          <p:nvPr/>
        </p:nvSpPr>
        <p:spPr>
          <a:xfrm>
            <a:off x="5025530" y="5255400"/>
            <a:ext cx="287774" cy="369332"/>
          </a:xfrm>
          <a:prstGeom prst="rect">
            <a:avLst/>
          </a:prstGeom>
        </p:spPr>
        <p:txBody>
          <a:bodyPr wrap="square">
            <a:spAutoFit/>
          </a:bodyPr>
          <a:lstStyle/>
          <a:p>
            <a:pPr algn="ctr"/>
            <a:r>
              <a:rPr lang="en-US" dirty="0"/>
              <a:t>P</a:t>
            </a:r>
          </a:p>
        </p:txBody>
      </p:sp>
      <p:sp>
        <p:nvSpPr>
          <p:cNvPr id="86" name="Rectangle 85">
            <a:extLst>
              <a:ext uri="{FF2B5EF4-FFF2-40B4-BE49-F238E27FC236}">
                <a16:creationId xmlns:a16="http://schemas.microsoft.com/office/drawing/2014/main" id="{EC84C557-84CB-4A76-820C-6181BA06F595}"/>
              </a:ext>
            </a:extLst>
          </p:cNvPr>
          <p:cNvSpPr/>
          <p:nvPr/>
        </p:nvSpPr>
        <p:spPr>
          <a:xfrm>
            <a:off x="6170911" y="5298173"/>
            <a:ext cx="287774" cy="369332"/>
          </a:xfrm>
          <a:prstGeom prst="rect">
            <a:avLst/>
          </a:prstGeom>
        </p:spPr>
        <p:txBody>
          <a:bodyPr wrap="square">
            <a:spAutoFit/>
          </a:bodyPr>
          <a:lstStyle/>
          <a:p>
            <a:pPr algn="ctr"/>
            <a:r>
              <a:rPr lang="en-US" dirty="0"/>
              <a:t>Q</a:t>
            </a:r>
          </a:p>
        </p:txBody>
      </p:sp>
      <p:sp>
        <p:nvSpPr>
          <p:cNvPr id="87" name="Rectangle 86">
            <a:extLst>
              <a:ext uri="{FF2B5EF4-FFF2-40B4-BE49-F238E27FC236}">
                <a16:creationId xmlns:a16="http://schemas.microsoft.com/office/drawing/2014/main" id="{5B5DB540-0F03-4D74-AABD-44D27DE32443}"/>
              </a:ext>
            </a:extLst>
          </p:cNvPr>
          <p:cNvSpPr/>
          <p:nvPr/>
        </p:nvSpPr>
        <p:spPr>
          <a:xfrm>
            <a:off x="6925350" y="5297044"/>
            <a:ext cx="287774" cy="369332"/>
          </a:xfrm>
          <a:prstGeom prst="rect">
            <a:avLst/>
          </a:prstGeom>
        </p:spPr>
        <p:txBody>
          <a:bodyPr wrap="square">
            <a:spAutoFit/>
          </a:bodyPr>
          <a:lstStyle/>
          <a:p>
            <a:pPr algn="ctr"/>
            <a:r>
              <a:rPr lang="en-US" dirty="0"/>
              <a:t>R</a:t>
            </a:r>
          </a:p>
        </p:txBody>
      </p:sp>
      <p:sp>
        <p:nvSpPr>
          <p:cNvPr id="88" name="Rectangle 87">
            <a:extLst>
              <a:ext uri="{FF2B5EF4-FFF2-40B4-BE49-F238E27FC236}">
                <a16:creationId xmlns:a16="http://schemas.microsoft.com/office/drawing/2014/main" id="{DA4BEDB6-28B1-428E-A98D-5CCFF4581ED9}"/>
              </a:ext>
            </a:extLst>
          </p:cNvPr>
          <p:cNvSpPr/>
          <p:nvPr/>
        </p:nvSpPr>
        <p:spPr>
          <a:xfrm>
            <a:off x="7807757" y="5310191"/>
            <a:ext cx="287774" cy="369332"/>
          </a:xfrm>
          <a:prstGeom prst="rect">
            <a:avLst/>
          </a:prstGeom>
        </p:spPr>
        <p:txBody>
          <a:bodyPr wrap="square">
            <a:spAutoFit/>
          </a:bodyPr>
          <a:lstStyle/>
          <a:p>
            <a:pPr algn="ctr"/>
            <a:r>
              <a:rPr lang="en-US" dirty="0"/>
              <a:t>S</a:t>
            </a:r>
          </a:p>
        </p:txBody>
      </p:sp>
      <p:sp>
        <p:nvSpPr>
          <p:cNvPr id="89" name="Rectangle 88">
            <a:extLst>
              <a:ext uri="{FF2B5EF4-FFF2-40B4-BE49-F238E27FC236}">
                <a16:creationId xmlns:a16="http://schemas.microsoft.com/office/drawing/2014/main" id="{55C95EC3-28E5-4F4F-972C-C017D15E5320}"/>
              </a:ext>
            </a:extLst>
          </p:cNvPr>
          <p:cNvSpPr/>
          <p:nvPr/>
        </p:nvSpPr>
        <p:spPr>
          <a:xfrm>
            <a:off x="8626684" y="5310191"/>
            <a:ext cx="287774" cy="369332"/>
          </a:xfrm>
          <a:prstGeom prst="rect">
            <a:avLst/>
          </a:prstGeom>
        </p:spPr>
        <p:txBody>
          <a:bodyPr wrap="square">
            <a:spAutoFit/>
          </a:bodyPr>
          <a:lstStyle/>
          <a:p>
            <a:pPr algn="ctr"/>
            <a:r>
              <a:rPr lang="en-US" dirty="0"/>
              <a:t>T</a:t>
            </a:r>
          </a:p>
        </p:txBody>
      </p:sp>
      <p:sp>
        <p:nvSpPr>
          <p:cNvPr id="90" name="Rectangle 89">
            <a:extLst>
              <a:ext uri="{FF2B5EF4-FFF2-40B4-BE49-F238E27FC236}">
                <a16:creationId xmlns:a16="http://schemas.microsoft.com/office/drawing/2014/main" id="{040A56B7-0033-4B09-ABAD-0732D202397C}"/>
              </a:ext>
            </a:extLst>
          </p:cNvPr>
          <p:cNvSpPr/>
          <p:nvPr/>
        </p:nvSpPr>
        <p:spPr>
          <a:xfrm>
            <a:off x="9516990" y="5317076"/>
            <a:ext cx="287774" cy="369332"/>
          </a:xfrm>
          <a:prstGeom prst="rect">
            <a:avLst/>
          </a:prstGeom>
        </p:spPr>
        <p:txBody>
          <a:bodyPr wrap="square">
            <a:spAutoFit/>
          </a:bodyPr>
          <a:lstStyle/>
          <a:p>
            <a:pPr algn="ctr"/>
            <a:r>
              <a:rPr lang="en-US" dirty="0"/>
              <a:t>U</a:t>
            </a:r>
          </a:p>
        </p:txBody>
      </p:sp>
      <p:sp>
        <p:nvSpPr>
          <p:cNvPr id="91" name="Rectangle 90">
            <a:extLst>
              <a:ext uri="{FF2B5EF4-FFF2-40B4-BE49-F238E27FC236}">
                <a16:creationId xmlns:a16="http://schemas.microsoft.com/office/drawing/2014/main" id="{A52EF5F7-E7D3-4C6C-85B8-1B89E8C6C68C}"/>
              </a:ext>
            </a:extLst>
          </p:cNvPr>
          <p:cNvSpPr/>
          <p:nvPr/>
        </p:nvSpPr>
        <p:spPr>
          <a:xfrm>
            <a:off x="10359834" y="5317076"/>
            <a:ext cx="287774" cy="369332"/>
          </a:xfrm>
          <a:prstGeom prst="rect">
            <a:avLst/>
          </a:prstGeom>
        </p:spPr>
        <p:txBody>
          <a:bodyPr wrap="square">
            <a:spAutoFit/>
          </a:bodyPr>
          <a:lstStyle/>
          <a:p>
            <a:pPr algn="ctr"/>
            <a:r>
              <a:rPr lang="en-US" dirty="0"/>
              <a:t>V</a:t>
            </a:r>
          </a:p>
        </p:txBody>
      </p:sp>
      <p:cxnSp>
        <p:nvCxnSpPr>
          <p:cNvPr id="93" name="Straight Connector 92">
            <a:extLst>
              <a:ext uri="{FF2B5EF4-FFF2-40B4-BE49-F238E27FC236}">
                <a16:creationId xmlns:a16="http://schemas.microsoft.com/office/drawing/2014/main" id="{AE8EC5E8-6CC6-4FC7-A078-DB93598FCF53}"/>
              </a:ext>
            </a:extLst>
          </p:cNvPr>
          <p:cNvCxnSpPr>
            <a:cxnSpLocks/>
          </p:cNvCxnSpPr>
          <p:nvPr/>
        </p:nvCxnSpPr>
        <p:spPr>
          <a:xfrm flipV="1">
            <a:off x="860964" y="2427970"/>
            <a:ext cx="10290751" cy="551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0CDE41-7EC8-4E94-93BE-4EE8A2823712}"/>
              </a:ext>
            </a:extLst>
          </p:cNvPr>
          <p:cNvCxnSpPr>
            <a:cxnSpLocks/>
          </p:cNvCxnSpPr>
          <p:nvPr/>
        </p:nvCxnSpPr>
        <p:spPr>
          <a:xfrm>
            <a:off x="860964" y="3916324"/>
            <a:ext cx="1024573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FAF8ECD-8D5E-40DA-BE92-DF623EAFB9E5}"/>
              </a:ext>
            </a:extLst>
          </p:cNvPr>
          <p:cNvCxnSpPr>
            <a:cxnSpLocks/>
          </p:cNvCxnSpPr>
          <p:nvPr/>
        </p:nvCxnSpPr>
        <p:spPr>
          <a:xfrm>
            <a:off x="860964" y="5239337"/>
            <a:ext cx="1025741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D98B3F-04D7-4C8B-8A17-EA4E58E31237}"/>
              </a:ext>
            </a:extLst>
          </p:cNvPr>
          <p:cNvCxnSpPr>
            <a:stCxn id="81" idx="3"/>
          </p:cNvCxnSpPr>
          <p:nvPr/>
        </p:nvCxnSpPr>
        <p:spPr>
          <a:xfrm flipV="1">
            <a:off x="2110118" y="4755103"/>
            <a:ext cx="388840" cy="727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4CC8508-82EA-4B6B-8B6D-C3D57EA2E62B}"/>
              </a:ext>
            </a:extLst>
          </p:cNvPr>
          <p:cNvCxnSpPr>
            <a:cxnSpLocks/>
          </p:cNvCxnSpPr>
          <p:nvPr/>
        </p:nvCxnSpPr>
        <p:spPr>
          <a:xfrm flipH="1" flipV="1">
            <a:off x="2869556" y="4751844"/>
            <a:ext cx="331083" cy="7427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26E4E66-BFB4-4C3C-95DA-EDA53AD49E1B}"/>
              </a:ext>
            </a:extLst>
          </p:cNvPr>
          <p:cNvCxnSpPr>
            <a:cxnSpLocks/>
          </p:cNvCxnSpPr>
          <p:nvPr/>
        </p:nvCxnSpPr>
        <p:spPr>
          <a:xfrm flipV="1">
            <a:off x="3640610" y="4802684"/>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F782E25-ACD8-41F4-86A6-BBAD4EA838EF}"/>
              </a:ext>
            </a:extLst>
          </p:cNvPr>
          <p:cNvCxnSpPr>
            <a:cxnSpLocks/>
          </p:cNvCxnSpPr>
          <p:nvPr/>
        </p:nvCxnSpPr>
        <p:spPr>
          <a:xfrm flipV="1">
            <a:off x="6432369" y="4796216"/>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F01F9AE-A252-4917-89E8-51D250428102}"/>
              </a:ext>
            </a:extLst>
          </p:cNvPr>
          <p:cNvCxnSpPr>
            <a:cxnSpLocks/>
          </p:cNvCxnSpPr>
          <p:nvPr/>
        </p:nvCxnSpPr>
        <p:spPr>
          <a:xfrm flipV="1">
            <a:off x="8079492" y="4786942"/>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71B071F-4A7E-41A8-B7E9-94B2B9F98C6B}"/>
              </a:ext>
            </a:extLst>
          </p:cNvPr>
          <p:cNvCxnSpPr>
            <a:cxnSpLocks/>
            <a:stCxn id="90" idx="3"/>
          </p:cNvCxnSpPr>
          <p:nvPr/>
        </p:nvCxnSpPr>
        <p:spPr>
          <a:xfrm flipV="1">
            <a:off x="9804764" y="4796216"/>
            <a:ext cx="414298" cy="705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5B867634-5C87-4A89-9A9C-C2111A829B5A}"/>
              </a:ext>
            </a:extLst>
          </p:cNvPr>
          <p:cNvCxnSpPr>
            <a:cxnSpLocks/>
          </p:cNvCxnSpPr>
          <p:nvPr/>
        </p:nvCxnSpPr>
        <p:spPr>
          <a:xfrm flipH="1" flipV="1">
            <a:off x="4352094" y="4802684"/>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651D6C3-9A15-4BA1-B501-BD94A499066F}"/>
              </a:ext>
            </a:extLst>
          </p:cNvPr>
          <p:cNvCxnSpPr>
            <a:cxnSpLocks/>
          </p:cNvCxnSpPr>
          <p:nvPr/>
        </p:nvCxnSpPr>
        <p:spPr>
          <a:xfrm flipH="1" flipV="1">
            <a:off x="5520463" y="4700281"/>
            <a:ext cx="10253" cy="8437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3F02CE7-FD69-4054-BF4D-D23B06712E31}"/>
              </a:ext>
            </a:extLst>
          </p:cNvPr>
          <p:cNvCxnSpPr>
            <a:cxnSpLocks/>
          </p:cNvCxnSpPr>
          <p:nvPr/>
        </p:nvCxnSpPr>
        <p:spPr>
          <a:xfrm flipH="1" flipV="1">
            <a:off x="7085917" y="4744966"/>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51BC0E55-EF5C-451F-89E7-EB830639BF38}"/>
              </a:ext>
            </a:extLst>
          </p:cNvPr>
          <p:cNvCxnSpPr>
            <a:cxnSpLocks/>
          </p:cNvCxnSpPr>
          <p:nvPr/>
        </p:nvCxnSpPr>
        <p:spPr>
          <a:xfrm flipH="1" flipV="1">
            <a:off x="8779092" y="4761410"/>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91C7FB-91CC-499B-BB69-A976B1C57492}"/>
              </a:ext>
            </a:extLst>
          </p:cNvPr>
          <p:cNvCxnSpPr>
            <a:cxnSpLocks/>
          </p:cNvCxnSpPr>
          <p:nvPr/>
        </p:nvCxnSpPr>
        <p:spPr>
          <a:xfrm flipH="1" flipV="1">
            <a:off x="10541200" y="4739897"/>
            <a:ext cx="369092" cy="7618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526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3269B-8510-494B-9079-D3DA92DC3183}"/>
              </a:ext>
            </a:extLst>
          </p:cNvPr>
          <p:cNvSpPr/>
          <p:nvPr/>
        </p:nvSpPr>
        <p:spPr>
          <a:xfrm>
            <a:off x="1308782" y="421622"/>
            <a:ext cx="3785588" cy="646331"/>
          </a:xfrm>
          <a:prstGeom prst="rect">
            <a:avLst/>
          </a:prstGeom>
        </p:spPr>
        <p:txBody>
          <a:bodyPr wrap="none">
            <a:spAutoFit/>
          </a:bodyPr>
          <a:lstStyle/>
          <a:p>
            <a:r>
              <a:rPr lang="en-US" sz="3600" dirty="0"/>
              <a:t>Minimax Algorithm</a:t>
            </a:r>
          </a:p>
        </p:txBody>
      </p:sp>
      <p:sp>
        <p:nvSpPr>
          <p:cNvPr id="3" name="Oval 2">
            <a:extLst>
              <a:ext uri="{FF2B5EF4-FFF2-40B4-BE49-F238E27FC236}">
                <a16:creationId xmlns:a16="http://schemas.microsoft.com/office/drawing/2014/main" id="{D4C35B27-DA4E-4977-B053-4803CF6A11E7}"/>
              </a:ext>
            </a:extLst>
          </p:cNvPr>
          <p:cNvSpPr/>
          <p:nvPr/>
        </p:nvSpPr>
        <p:spPr>
          <a:xfrm>
            <a:off x="286955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4" name="Oval 3">
            <a:extLst>
              <a:ext uri="{FF2B5EF4-FFF2-40B4-BE49-F238E27FC236}">
                <a16:creationId xmlns:a16="http://schemas.microsoft.com/office/drawing/2014/main" id="{4393DB3A-998B-4ABF-99D2-DB6F2D793D9B}"/>
              </a:ext>
            </a:extLst>
          </p:cNvPr>
          <p:cNvSpPr/>
          <p:nvPr/>
        </p:nvSpPr>
        <p:spPr>
          <a:xfrm>
            <a:off x="354449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5" name="Oval 4">
            <a:extLst>
              <a:ext uri="{FF2B5EF4-FFF2-40B4-BE49-F238E27FC236}">
                <a16:creationId xmlns:a16="http://schemas.microsoft.com/office/drawing/2014/main" id="{173E759D-2C5B-4880-9522-93A4B8B6742C}"/>
              </a:ext>
            </a:extLst>
          </p:cNvPr>
          <p:cNvSpPr/>
          <p:nvPr/>
        </p:nvSpPr>
        <p:spPr>
          <a:xfrm>
            <a:off x="4437537"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6" name="Oval 5">
            <a:extLst>
              <a:ext uri="{FF2B5EF4-FFF2-40B4-BE49-F238E27FC236}">
                <a16:creationId xmlns:a16="http://schemas.microsoft.com/office/drawing/2014/main" id="{A2E5551E-7DA7-4C72-8C6F-FB85FA77FBFC}"/>
              </a:ext>
            </a:extLst>
          </p:cNvPr>
          <p:cNvSpPr/>
          <p:nvPr/>
        </p:nvSpPr>
        <p:spPr>
          <a:xfrm>
            <a:off x="5224125" y="558042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7" name="Oval 6">
            <a:extLst>
              <a:ext uri="{FF2B5EF4-FFF2-40B4-BE49-F238E27FC236}">
                <a16:creationId xmlns:a16="http://schemas.microsoft.com/office/drawing/2014/main" id="{D17F6D43-D67E-430F-ACDC-7D6096E41BFA}"/>
              </a:ext>
            </a:extLst>
          </p:cNvPr>
          <p:cNvSpPr/>
          <p:nvPr/>
        </p:nvSpPr>
        <p:spPr>
          <a:xfrm>
            <a:off x="5823658" y="144778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9F55948C-4D6C-413C-8ED5-90E46EB15C13}"/>
              </a:ext>
            </a:extLst>
          </p:cNvPr>
          <p:cNvSpPr/>
          <p:nvPr/>
        </p:nvSpPr>
        <p:spPr>
          <a:xfrm>
            <a:off x="6341102"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sp>
        <p:nvSpPr>
          <p:cNvPr id="9" name="Oval 8">
            <a:extLst>
              <a:ext uri="{FF2B5EF4-FFF2-40B4-BE49-F238E27FC236}">
                <a16:creationId xmlns:a16="http://schemas.microsoft.com/office/drawing/2014/main" id="{53B30ED1-B89F-4826-B329-BDDF86D54A9B}"/>
              </a:ext>
            </a:extLst>
          </p:cNvPr>
          <p:cNvSpPr/>
          <p:nvPr/>
        </p:nvSpPr>
        <p:spPr>
          <a:xfrm>
            <a:off x="717007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0" name="Oval 9">
            <a:extLst>
              <a:ext uri="{FF2B5EF4-FFF2-40B4-BE49-F238E27FC236}">
                <a16:creationId xmlns:a16="http://schemas.microsoft.com/office/drawing/2014/main" id="{B046C075-F86F-4E78-8785-A3C237C02442}"/>
              </a:ext>
            </a:extLst>
          </p:cNvPr>
          <p:cNvSpPr/>
          <p:nvPr/>
        </p:nvSpPr>
        <p:spPr>
          <a:xfrm>
            <a:off x="7976003"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2841A679-A1AC-4906-A90B-A7B550BC4980}"/>
              </a:ext>
            </a:extLst>
          </p:cNvPr>
          <p:cNvSpPr/>
          <p:nvPr/>
        </p:nvSpPr>
        <p:spPr>
          <a:xfrm>
            <a:off x="8882520"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Oval 11">
            <a:extLst>
              <a:ext uri="{FF2B5EF4-FFF2-40B4-BE49-F238E27FC236}">
                <a16:creationId xmlns:a16="http://schemas.microsoft.com/office/drawing/2014/main" id="{329578C7-F2C9-461D-9AF0-DC127F19AC3A}"/>
              </a:ext>
            </a:extLst>
          </p:cNvPr>
          <p:cNvSpPr/>
          <p:nvPr/>
        </p:nvSpPr>
        <p:spPr>
          <a:xfrm>
            <a:off x="9707301"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3" name="Oval 12">
            <a:extLst>
              <a:ext uri="{FF2B5EF4-FFF2-40B4-BE49-F238E27FC236}">
                <a16:creationId xmlns:a16="http://schemas.microsoft.com/office/drawing/2014/main" id="{4B3E6E31-AD8E-4676-AD3C-18E3EEDF6E63}"/>
              </a:ext>
            </a:extLst>
          </p:cNvPr>
          <p:cNvSpPr/>
          <p:nvPr/>
        </p:nvSpPr>
        <p:spPr>
          <a:xfrm>
            <a:off x="1057716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14" name="Oval 13">
            <a:extLst>
              <a:ext uri="{FF2B5EF4-FFF2-40B4-BE49-F238E27FC236}">
                <a16:creationId xmlns:a16="http://schemas.microsoft.com/office/drawing/2014/main" id="{DD92FC61-C94F-4528-9882-39094B5531D7}"/>
              </a:ext>
            </a:extLst>
          </p:cNvPr>
          <p:cNvSpPr/>
          <p:nvPr/>
        </p:nvSpPr>
        <p:spPr>
          <a:xfrm>
            <a:off x="2062977" y="5582435"/>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AE42ED25-DF5F-4424-B6C9-951A11549D4A}"/>
              </a:ext>
            </a:extLst>
          </p:cNvPr>
          <p:cNvSpPr/>
          <p:nvPr/>
        </p:nvSpPr>
        <p:spPr>
          <a:xfrm>
            <a:off x="837722" y="4911729"/>
            <a:ext cx="635110" cy="369332"/>
          </a:xfrm>
          <a:prstGeom prst="rect">
            <a:avLst/>
          </a:prstGeom>
        </p:spPr>
        <p:txBody>
          <a:bodyPr wrap="none">
            <a:spAutoFit/>
          </a:bodyPr>
          <a:lstStyle/>
          <a:p>
            <a:pPr algn="ctr"/>
            <a:r>
              <a:rPr lang="en-US" dirty="0"/>
              <a:t>MAX</a:t>
            </a:r>
          </a:p>
        </p:txBody>
      </p:sp>
      <p:sp>
        <p:nvSpPr>
          <p:cNvPr id="16" name="Rectangle 15">
            <a:extLst>
              <a:ext uri="{FF2B5EF4-FFF2-40B4-BE49-F238E27FC236}">
                <a16:creationId xmlns:a16="http://schemas.microsoft.com/office/drawing/2014/main" id="{912327EF-13E1-4F89-BD81-EC48C064770E}"/>
              </a:ext>
            </a:extLst>
          </p:cNvPr>
          <p:cNvSpPr/>
          <p:nvPr/>
        </p:nvSpPr>
        <p:spPr>
          <a:xfrm>
            <a:off x="837722" y="2113773"/>
            <a:ext cx="635110" cy="369332"/>
          </a:xfrm>
          <a:prstGeom prst="rect">
            <a:avLst/>
          </a:prstGeom>
        </p:spPr>
        <p:txBody>
          <a:bodyPr wrap="none">
            <a:spAutoFit/>
          </a:bodyPr>
          <a:lstStyle/>
          <a:p>
            <a:pPr algn="ctr"/>
            <a:r>
              <a:rPr lang="en-US" dirty="0"/>
              <a:t>MAX</a:t>
            </a:r>
          </a:p>
        </p:txBody>
      </p:sp>
      <p:sp>
        <p:nvSpPr>
          <p:cNvPr id="17" name="Rectangle 16">
            <a:extLst>
              <a:ext uri="{FF2B5EF4-FFF2-40B4-BE49-F238E27FC236}">
                <a16:creationId xmlns:a16="http://schemas.microsoft.com/office/drawing/2014/main" id="{518D3A07-2480-47E3-888D-067F4C0AF157}"/>
              </a:ext>
            </a:extLst>
          </p:cNvPr>
          <p:cNvSpPr/>
          <p:nvPr/>
        </p:nvSpPr>
        <p:spPr>
          <a:xfrm>
            <a:off x="860964" y="3546992"/>
            <a:ext cx="644919" cy="369332"/>
          </a:xfrm>
          <a:prstGeom prst="rect">
            <a:avLst/>
          </a:prstGeom>
        </p:spPr>
        <p:txBody>
          <a:bodyPr wrap="square">
            <a:spAutoFit/>
          </a:bodyPr>
          <a:lstStyle/>
          <a:p>
            <a:pPr algn="ctr"/>
            <a:r>
              <a:rPr lang="en-US" dirty="0"/>
              <a:t>MIN</a:t>
            </a:r>
          </a:p>
        </p:txBody>
      </p:sp>
      <p:sp>
        <p:nvSpPr>
          <p:cNvPr id="18" name="Rectangle 17">
            <a:extLst>
              <a:ext uri="{FF2B5EF4-FFF2-40B4-BE49-F238E27FC236}">
                <a16:creationId xmlns:a16="http://schemas.microsoft.com/office/drawing/2014/main" id="{CD28F348-C263-4675-A67E-8FF20F600404}"/>
              </a:ext>
            </a:extLst>
          </p:cNvPr>
          <p:cNvSpPr/>
          <p:nvPr/>
        </p:nvSpPr>
        <p:spPr>
          <a:xfrm>
            <a:off x="677485" y="6148069"/>
            <a:ext cx="1590693" cy="369332"/>
          </a:xfrm>
          <a:prstGeom prst="rect">
            <a:avLst/>
          </a:prstGeom>
        </p:spPr>
        <p:txBody>
          <a:bodyPr wrap="none">
            <a:spAutoFit/>
          </a:bodyPr>
          <a:lstStyle/>
          <a:p>
            <a:pPr algn="ctr"/>
            <a:r>
              <a:rPr lang="en-US" dirty="0"/>
              <a:t>Payoff for MAX</a:t>
            </a:r>
          </a:p>
        </p:txBody>
      </p:sp>
      <p:sp>
        <p:nvSpPr>
          <p:cNvPr id="19" name="Oval 18">
            <a:extLst>
              <a:ext uri="{FF2B5EF4-FFF2-40B4-BE49-F238E27FC236}">
                <a16:creationId xmlns:a16="http://schemas.microsoft.com/office/drawing/2014/main" id="{B391955F-5CEC-4DDE-AA4E-F14BFAF80C3F}"/>
              </a:ext>
            </a:extLst>
          </p:cNvPr>
          <p:cNvSpPr/>
          <p:nvPr/>
        </p:nvSpPr>
        <p:spPr>
          <a:xfrm>
            <a:off x="3154647"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0" name="Oval 19">
            <a:extLst>
              <a:ext uri="{FF2B5EF4-FFF2-40B4-BE49-F238E27FC236}">
                <a16:creationId xmlns:a16="http://schemas.microsoft.com/office/drawing/2014/main" id="{CF13EA6A-A42F-45C5-81F2-5DF7564866C3}"/>
              </a:ext>
            </a:extLst>
          </p:cNvPr>
          <p:cNvSpPr/>
          <p:nvPr/>
        </p:nvSpPr>
        <p:spPr>
          <a:xfrm>
            <a:off x="589310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21" name="Oval 20">
            <a:extLst>
              <a:ext uri="{FF2B5EF4-FFF2-40B4-BE49-F238E27FC236}">
                <a16:creationId xmlns:a16="http://schemas.microsoft.com/office/drawing/2014/main" id="{A808E940-4951-4ECD-9FA2-89ABF92DE4AD}"/>
              </a:ext>
            </a:extLst>
          </p:cNvPr>
          <p:cNvSpPr/>
          <p:nvPr/>
        </p:nvSpPr>
        <p:spPr>
          <a:xfrm>
            <a:off x="927236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2" name="Oval 21">
            <a:extLst>
              <a:ext uri="{FF2B5EF4-FFF2-40B4-BE49-F238E27FC236}">
                <a16:creationId xmlns:a16="http://schemas.microsoft.com/office/drawing/2014/main" id="{D7AECF43-936D-4DF5-B549-174A33EB3B91}"/>
              </a:ext>
            </a:extLst>
          </p:cNvPr>
          <p:cNvSpPr/>
          <p:nvPr/>
        </p:nvSpPr>
        <p:spPr>
          <a:xfrm>
            <a:off x="247970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3" name="Oval 22">
            <a:extLst>
              <a:ext uri="{FF2B5EF4-FFF2-40B4-BE49-F238E27FC236}">
                <a16:creationId xmlns:a16="http://schemas.microsoft.com/office/drawing/2014/main" id="{C76C01D6-1F44-4648-9F26-7ED6F339B06C}"/>
              </a:ext>
            </a:extLst>
          </p:cNvPr>
          <p:cNvSpPr/>
          <p:nvPr/>
        </p:nvSpPr>
        <p:spPr>
          <a:xfrm>
            <a:off x="3934345" y="429032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24" name="Oval 23">
            <a:extLst>
              <a:ext uri="{FF2B5EF4-FFF2-40B4-BE49-F238E27FC236}">
                <a16:creationId xmlns:a16="http://schemas.microsoft.com/office/drawing/2014/main" id="{7CD3F66E-7BF5-401A-8FF9-BFFBB451EC8E}"/>
              </a:ext>
            </a:extLst>
          </p:cNvPr>
          <p:cNvSpPr/>
          <p:nvPr/>
        </p:nvSpPr>
        <p:spPr>
          <a:xfrm>
            <a:off x="10164910"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25" name="Oval 24">
            <a:extLst>
              <a:ext uri="{FF2B5EF4-FFF2-40B4-BE49-F238E27FC236}">
                <a16:creationId xmlns:a16="http://schemas.microsoft.com/office/drawing/2014/main" id="{B65EA569-D17D-4438-B5AB-025EA5365DF0}"/>
              </a:ext>
            </a:extLst>
          </p:cNvPr>
          <p:cNvSpPr/>
          <p:nvPr/>
        </p:nvSpPr>
        <p:spPr>
          <a:xfrm>
            <a:off x="8370760" y="430201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6" name="Oval 25">
            <a:extLst>
              <a:ext uri="{FF2B5EF4-FFF2-40B4-BE49-F238E27FC236}">
                <a16:creationId xmlns:a16="http://schemas.microsoft.com/office/drawing/2014/main" id="{D9D6DD19-9393-424E-AC81-AD3C3A3505D7}"/>
              </a:ext>
            </a:extLst>
          </p:cNvPr>
          <p:cNvSpPr/>
          <p:nvPr/>
        </p:nvSpPr>
        <p:spPr>
          <a:xfrm>
            <a:off x="5171830" y="414116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27" name="Oval 26">
            <a:extLst>
              <a:ext uri="{FF2B5EF4-FFF2-40B4-BE49-F238E27FC236}">
                <a16:creationId xmlns:a16="http://schemas.microsoft.com/office/drawing/2014/main" id="{00361225-FFF1-43C4-865A-7EDE34ED3085}"/>
              </a:ext>
            </a:extLst>
          </p:cNvPr>
          <p:cNvSpPr/>
          <p:nvPr/>
        </p:nvSpPr>
        <p:spPr>
          <a:xfrm>
            <a:off x="673042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cxnSp>
        <p:nvCxnSpPr>
          <p:cNvPr id="29" name="Straight Connector 28">
            <a:extLst>
              <a:ext uri="{FF2B5EF4-FFF2-40B4-BE49-F238E27FC236}">
                <a16:creationId xmlns:a16="http://schemas.microsoft.com/office/drawing/2014/main" id="{812C6D07-7815-4682-A81F-53047FCC6E74}"/>
              </a:ext>
            </a:extLst>
          </p:cNvPr>
          <p:cNvCxnSpPr>
            <a:stCxn id="7" idx="4"/>
            <a:endCxn id="19" idx="0"/>
          </p:cNvCxnSpPr>
          <p:nvPr/>
        </p:nvCxnSpPr>
        <p:spPr>
          <a:xfrm flipH="1">
            <a:off x="3349572" y="1898363"/>
            <a:ext cx="26690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1AAC13-B11D-4FCC-9E18-BBBAEFE583E2}"/>
              </a:ext>
            </a:extLst>
          </p:cNvPr>
          <p:cNvCxnSpPr>
            <a:cxnSpLocks/>
            <a:stCxn id="21" idx="0"/>
            <a:endCxn id="7" idx="4"/>
          </p:cNvCxnSpPr>
          <p:nvPr/>
        </p:nvCxnSpPr>
        <p:spPr>
          <a:xfrm flipH="1" flipV="1">
            <a:off x="6018583" y="1898363"/>
            <a:ext cx="34487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B78CC0-C5D5-482A-98EB-945A4712E598}"/>
              </a:ext>
            </a:extLst>
          </p:cNvPr>
          <p:cNvCxnSpPr>
            <a:cxnSpLocks/>
            <a:stCxn id="7" idx="4"/>
            <a:endCxn id="20" idx="0"/>
          </p:cNvCxnSpPr>
          <p:nvPr/>
        </p:nvCxnSpPr>
        <p:spPr>
          <a:xfrm>
            <a:off x="6018583" y="1898363"/>
            <a:ext cx="6945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E013B9B-49F3-473C-9725-0AEECE699D18}"/>
              </a:ext>
            </a:extLst>
          </p:cNvPr>
          <p:cNvCxnSpPr>
            <a:cxnSpLocks/>
            <a:endCxn id="22" idx="0"/>
          </p:cNvCxnSpPr>
          <p:nvPr/>
        </p:nvCxnSpPr>
        <p:spPr>
          <a:xfrm flipH="1">
            <a:off x="2674632" y="3152480"/>
            <a:ext cx="674940"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F573FA-27B5-4854-9726-CF65161F1E17}"/>
              </a:ext>
            </a:extLst>
          </p:cNvPr>
          <p:cNvCxnSpPr>
            <a:cxnSpLocks/>
            <a:endCxn id="23" idx="0"/>
          </p:cNvCxnSpPr>
          <p:nvPr/>
        </p:nvCxnSpPr>
        <p:spPr>
          <a:xfrm>
            <a:off x="3349571" y="3130544"/>
            <a:ext cx="779699" cy="11597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66E280-C1E0-4F2B-B61A-08458B9D0488}"/>
              </a:ext>
            </a:extLst>
          </p:cNvPr>
          <p:cNvCxnSpPr>
            <a:cxnSpLocks/>
            <a:endCxn id="26" idx="0"/>
          </p:cNvCxnSpPr>
          <p:nvPr/>
        </p:nvCxnSpPr>
        <p:spPr>
          <a:xfrm flipH="1">
            <a:off x="5366755" y="3152480"/>
            <a:ext cx="729246" cy="988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38C536-FF7D-45C8-BC30-EBC533CB591D}"/>
              </a:ext>
            </a:extLst>
          </p:cNvPr>
          <p:cNvCxnSpPr>
            <a:cxnSpLocks/>
            <a:endCxn id="27" idx="0"/>
          </p:cNvCxnSpPr>
          <p:nvPr/>
        </p:nvCxnSpPr>
        <p:spPr>
          <a:xfrm>
            <a:off x="6120027" y="3152480"/>
            <a:ext cx="805325"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581E4A-4E5D-45F3-B66C-8845427DDD17}"/>
              </a:ext>
            </a:extLst>
          </p:cNvPr>
          <p:cNvCxnSpPr>
            <a:cxnSpLocks/>
            <a:endCxn id="24" idx="0"/>
          </p:cNvCxnSpPr>
          <p:nvPr/>
        </p:nvCxnSpPr>
        <p:spPr>
          <a:xfrm>
            <a:off x="9517368" y="3161298"/>
            <a:ext cx="842467" cy="109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EC72D0-EAC6-40FE-9F2B-8EB85B7365DB}"/>
              </a:ext>
            </a:extLst>
          </p:cNvPr>
          <p:cNvCxnSpPr>
            <a:cxnSpLocks/>
            <a:endCxn id="25" idx="0"/>
          </p:cNvCxnSpPr>
          <p:nvPr/>
        </p:nvCxnSpPr>
        <p:spPr>
          <a:xfrm flipH="1">
            <a:off x="8565685" y="3161298"/>
            <a:ext cx="949586" cy="1140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C83691-4126-44BB-A3CC-254D42436F1A}"/>
              </a:ext>
            </a:extLst>
          </p:cNvPr>
          <p:cNvCxnSpPr>
            <a:cxnSpLocks/>
            <a:endCxn id="14" idx="0"/>
          </p:cNvCxnSpPr>
          <p:nvPr/>
        </p:nvCxnSpPr>
        <p:spPr>
          <a:xfrm flipH="1">
            <a:off x="2257902" y="4703745"/>
            <a:ext cx="440168" cy="878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5D26BBC-F5C4-4DB6-9832-F00587DEDD33}"/>
              </a:ext>
            </a:extLst>
          </p:cNvPr>
          <p:cNvCxnSpPr>
            <a:cxnSpLocks/>
            <a:endCxn id="3" idx="0"/>
          </p:cNvCxnSpPr>
          <p:nvPr/>
        </p:nvCxnSpPr>
        <p:spPr>
          <a:xfrm>
            <a:off x="2709107" y="4703745"/>
            <a:ext cx="355374" cy="880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D53B12-2B87-4D11-BB7C-347D3A022EBA}"/>
              </a:ext>
            </a:extLst>
          </p:cNvPr>
          <p:cNvCxnSpPr>
            <a:cxnSpLocks/>
            <a:endCxn id="4" idx="0"/>
          </p:cNvCxnSpPr>
          <p:nvPr/>
        </p:nvCxnSpPr>
        <p:spPr>
          <a:xfrm flipH="1">
            <a:off x="3739421" y="4739896"/>
            <a:ext cx="389848" cy="844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DF6AAD3-1070-4DF9-AA79-A9A36A774100}"/>
              </a:ext>
            </a:extLst>
          </p:cNvPr>
          <p:cNvCxnSpPr>
            <a:cxnSpLocks/>
            <a:endCxn id="5" idx="0"/>
          </p:cNvCxnSpPr>
          <p:nvPr/>
        </p:nvCxnSpPr>
        <p:spPr>
          <a:xfrm>
            <a:off x="4132424" y="4721442"/>
            <a:ext cx="500038" cy="8848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BA23137-4EFE-4FE7-A9B5-533CE9C7668F}"/>
              </a:ext>
            </a:extLst>
          </p:cNvPr>
          <p:cNvCxnSpPr>
            <a:cxnSpLocks/>
            <a:endCxn id="6" idx="0"/>
          </p:cNvCxnSpPr>
          <p:nvPr/>
        </p:nvCxnSpPr>
        <p:spPr>
          <a:xfrm>
            <a:off x="5384323" y="4591737"/>
            <a:ext cx="34727" cy="9886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9A7A3B-CA05-4771-B270-B19DC4B72107}"/>
              </a:ext>
            </a:extLst>
          </p:cNvPr>
          <p:cNvCxnSpPr>
            <a:cxnSpLocks/>
            <a:endCxn id="8" idx="0"/>
          </p:cNvCxnSpPr>
          <p:nvPr/>
        </p:nvCxnSpPr>
        <p:spPr>
          <a:xfrm flipH="1">
            <a:off x="6536027" y="4723915"/>
            <a:ext cx="382036" cy="88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C7AC202-66BE-423A-ADB5-0B7D92E7591D}"/>
              </a:ext>
            </a:extLst>
          </p:cNvPr>
          <p:cNvCxnSpPr>
            <a:cxnSpLocks/>
            <a:endCxn id="9" idx="0"/>
          </p:cNvCxnSpPr>
          <p:nvPr/>
        </p:nvCxnSpPr>
        <p:spPr>
          <a:xfrm>
            <a:off x="6925351" y="4721442"/>
            <a:ext cx="439649" cy="864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03DE9DE-024B-4397-9DBB-ACD71145F5F9}"/>
              </a:ext>
            </a:extLst>
          </p:cNvPr>
          <p:cNvCxnSpPr>
            <a:cxnSpLocks/>
            <a:endCxn id="10" idx="0"/>
          </p:cNvCxnSpPr>
          <p:nvPr/>
        </p:nvCxnSpPr>
        <p:spPr>
          <a:xfrm flipH="1">
            <a:off x="8170928" y="4751844"/>
            <a:ext cx="409830" cy="833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F301C02-3268-4144-8223-4C0B7FA63E59}"/>
              </a:ext>
            </a:extLst>
          </p:cNvPr>
          <p:cNvCxnSpPr>
            <a:cxnSpLocks/>
            <a:endCxn id="11" idx="0"/>
          </p:cNvCxnSpPr>
          <p:nvPr/>
        </p:nvCxnSpPr>
        <p:spPr>
          <a:xfrm>
            <a:off x="8601232" y="4744592"/>
            <a:ext cx="476213" cy="841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AE5CB4-FAD0-487E-91C9-73DB3FA188DD}"/>
              </a:ext>
            </a:extLst>
          </p:cNvPr>
          <p:cNvCxnSpPr>
            <a:cxnSpLocks/>
            <a:endCxn id="13" idx="0"/>
          </p:cNvCxnSpPr>
          <p:nvPr/>
        </p:nvCxnSpPr>
        <p:spPr>
          <a:xfrm>
            <a:off x="10392463" y="4700521"/>
            <a:ext cx="379627"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83D25E-5231-49C6-896C-05C8ED314821}"/>
              </a:ext>
            </a:extLst>
          </p:cNvPr>
          <p:cNvCxnSpPr>
            <a:cxnSpLocks/>
            <a:endCxn id="12" idx="0"/>
          </p:cNvCxnSpPr>
          <p:nvPr/>
        </p:nvCxnSpPr>
        <p:spPr>
          <a:xfrm flipH="1">
            <a:off x="9902226" y="4700521"/>
            <a:ext cx="490238"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0F0786A-CAF3-4ACB-9EFD-1E6C11620873}"/>
              </a:ext>
            </a:extLst>
          </p:cNvPr>
          <p:cNvSpPr/>
          <p:nvPr/>
        </p:nvSpPr>
        <p:spPr>
          <a:xfrm>
            <a:off x="5406575" y="1429195"/>
            <a:ext cx="317716" cy="369332"/>
          </a:xfrm>
          <a:prstGeom prst="rect">
            <a:avLst/>
          </a:prstGeom>
        </p:spPr>
        <p:txBody>
          <a:bodyPr wrap="none">
            <a:spAutoFit/>
          </a:bodyPr>
          <a:lstStyle/>
          <a:p>
            <a:pPr algn="ctr"/>
            <a:r>
              <a:rPr lang="en-US" dirty="0"/>
              <a:t>A</a:t>
            </a:r>
          </a:p>
        </p:txBody>
      </p:sp>
      <p:sp>
        <p:nvSpPr>
          <p:cNvPr id="72" name="Rectangle 71">
            <a:extLst>
              <a:ext uri="{FF2B5EF4-FFF2-40B4-BE49-F238E27FC236}">
                <a16:creationId xmlns:a16="http://schemas.microsoft.com/office/drawing/2014/main" id="{626C391E-D4A2-416C-AA31-66AD6BB8AD5C}"/>
              </a:ext>
            </a:extLst>
          </p:cNvPr>
          <p:cNvSpPr/>
          <p:nvPr/>
        </p:nvSpPr>
        <p:spPr>
          <a:xfrm>
            <a:off x="2720727" y="2737571"/>
            <a:ext cx="324128" cy="369332"/>
          </a:xfrm>
          <a:prstGeom prst="rect">
            <a:avLst/>
          </a:prstGeom>
        </p:spPr>
        <p:txBody>
          <a:bodyPr wrap="none">
            <a:spAutoFit/>
          </a:bodyPr>
          <a:lstStyle/>
          <a:p>
            <a:pPr algn="ctr"/>
            <a:r>
              <a:rPr lang="en-US" b="1" dirty="0"/>
              <a:t>A</a:t>
            </a:r>
          </a:p>
        </p:txBody>
      </p:sp>
      <p:sp>
        <p:nvSpPr>
          <p:cNvPr id="73" name="Rectangle 72">
            <a:extLst>
              <a:ext uri="{FF2B5EF4-FFF2-40B4-BE49-F238E27FC236}">
                <a16:creationId xmlns:a16="http://schemas.microsoft.com/office/drawing/2014/main" id="{1E2DB4C8-49C0-4839-81A2-286495378F2A}"/>
              </a:ext>
            </a:extLst>
          </p:cNvPr>
          <p:cNvSpPr/>
          <p:nvPr/>
        </p:nvSpPr>
        <p:spPr>
          <a:xfrm>
            <a:off x="5477931" y="2731559"/>
            <a:ext cx="251537" cy="369332"/>
          </a:xfrm>
          <a:prstGeom prst="rect">
            <a:avLst/>
          </a:prstGeom>
        </p:spPr>
        <p:txBody>
          <a:bodyPr wrap="square">
            <a:spAutoFit/>
          </a:bodyPr>
          <a:lstStyle/>
          <a:p>
            <a:pPr algn="ctr"/>
            <a:r>
              <a:rPr lang="en-US" dirty="0"/>
              <a:t>C</a:t>
            </a:r>
          </a:p>
        </p:txBody>
      </p:sp>
      <p:sp>
        <p:nvSpPr>
          <p:cNvPr id="74" name="Rectangle 73">
            <a:extLst>
              <a:ext uri="{FF2B5EF4-FFF2-40B4-BE49-F238E27FC236}">
                <a16:creationId xmlns:a16="http://schemas.microsoft.com/office/drawing/2014/main" id="{6F8FF57A-3F5E-4415-BDD9-23A93DD41855}"/>
              </a:ext>
            </a:extLst>
          </p:cNvPr>
          <p:cNvSpPr/>
          <p:nvPr/>
        </p:nvSpPr>
        <p:spPr>
          <a:xfrm>
            <a:off x="8913777" y="2726603"/>
            <a:ext cx="327334" cy="369332"/>
          </a:xfrm>
          <a:prstGeom prst="rect">
            <a:avLst/>
          </a:prstGeom>
        </p:spPr>
        <p:txBody>
          <a:bodyPr wrap="none">
            <a:spAutoFit/>
          </a:bodyPr>
          <a:lstStyle/>
          <a:p>
            <a:pPr algn="ctr"/>
            <a:r>
              <a:rPr lang="en-US" dirty="0"/>
              <a:t>D</a:t>
            </a:r>
          </a:p>
        </p:txBody>
      </p:sp>
      <p:sp>
        <p:nvSpPr>
          <p:cNvPr id="75" name="Rectangle 74">
            <a:extLst>
              <a:ext uri="{FF2B5EF4-FFF2-40B4-BE49-F238E27FC236}">
                <a16:creationId xmlns:a16="http://schemas.microsoft.com/office/drawing/2014/main" id="{4900546D-8A09-4880-B9B1-E79B06AEFDB8}"/>
              </a:ext>
            </a:extLst>
          </p:cNvPr>
          <p:cNvSpPr/>
          <p:nvPr/>
        </p:nvSpPr>
        <p:spPr>
          <a:xfrm>
            <a:off x="2096611" y="4334909"/>
            <a:ext cx="287774" cy="369332"/>
          </a:xfrm>
          <a:prstGeom prst="rect">
            <a:avLst/>
          </a:prstGeom>
        </p:spPr>
        <p:txBody>
          <a:bodyPr wrap="square">
            <a:spAutoFit/>
          </a:bodyPr>
          <a:lstStyle/>
          <a:p>
            <a:pPr algn="ctr"/>
            <a:r>
              <a:rPr lang="en-US" dirty="0"/>
              <a:t>E</a:t>
            </a:r>
          </a:p>
        </p:txBody>
      </p:sp>
      <p:sp>
        <p:nvSpPr>
          <p:cNvPr id="76" name="Rectangle 75">
            <a:extLst>
              <a:ext uri="{FF2B5EF4-FFF2-40B4-BE49-F238E27FC236}">
                <a16:creationId xmlns:a16="http://schemas.microsoft.com/office/drawing/2014/main" id="{7B0A1071-0D23-4426-9C1E-AB59D70831B4}"/>
              </a:ext>
            </a:extLst>
          </p:cNvPr>
          <p:cNvSpPr/>
          <p:nvPr/>
        </p:nvSpPr>
        <p:spPr>
          <a:xfrm>
            <a:off x="3626077" y="4308782"/>
            <a:ext cx="287774" cy="369332"/>
          </a:xfrm>
          <a:prstGeom prst="rect">
            <a:avLst/>
          </a:prstGeom>
        </p:spPr>
        <p:txBody>
          <a:bodyPr wrap="square">
            <a:spAutoFit/>
          </a:bodyPr>
          <a:lstStyle/>
          <a:p>
            <a:pPr algn="ctr"/>
            <a:r>
              <a:rPr lang="en-US" dirty="0"/>
              <a:t>F</a:t>
            </a:r>
          </a:p>
        </p:txBody>
      </p:sp>
      <p:sp>
        <p:nvSpPr>
          <p:cNvPr id="77" name="Rectangle 76">
            <a:extLst>
              <a:ext uri="{FF2B5EF4-FFF2-40B4-BE49-F238E27FC236}">
                <a16:creationId xmlns:a16="http://schemas.microsoft.com/office/drawing/2014/main" id="{529338B3-07F5-4E4D-A7C7-AD43D4A0F918}"/>
              </a:ext>
            </a:extLst>
          </p:cNvPr>
          <p:cNvSpPr/>
          <p:nvPr/>
        </p:nvSpPr>
        <p:spPr>
          <a:xfrm>
            <a:off x="4887013" y="4266716"/>
            <a:ext cx="287774" cy="369332"/>
          </a:xfrm>
          <a:prstGeom prst="rect">
            <a:avLst/>
          </a:prstGeom>
        </p:spPr>
        <p:txBody>
          <a:bodyPr wrap="square">
            <a:spAutoFit/>
          </a:bodyPr>
          <a:lstStyle/>
          <a:p>
            <a:pPr algn="ctr"/>
            <a:r>
              <a:rPr lang="en-US" dirty="0"/>
              <a:t>G</a:t>
            </a:r>
          </a:p>
        </p:txBody>
      </p:sp>
      <p:sp>
        <p:nvSpPr>
          <p:cNvPr id="78" name="Rectangle 77">
            <a:extLst>
              <a:ext uri="{FF2B5EF4-FFF2-40B4-BE49-F238E27FC236}">
                <a16:creationId xmlns:a16="http://schemas.microsoft.com/office/drawing/2014/main" id="{C9F1E36D-04B4-4E13-89B9-F827396C8602}"/>
              </a:ext>
            </a:extLst>
          </p:cNvPr>
          <p:cNvSpPr/>
          <p:nvPr/>
        </p:nvSpPr>
        <p:spPr>
          <a:xfrm>
            <a:off x="6335292" y="4313268"/>
            <a:ext cx="287774" cy="369332"/>
          </a:xfrm>
          <a:prstGeom prst="rect">
            <a:avLst/>
          </a:prstGeom>
        </p:spPr>
        <p:txBody>
          <a:bodyPr wrap="square">
            <a:spAutoFit/>
          </a:bodyPr>
          <a:lstStyle/>
          <a:p>
            <a:pPr algn="ctr"/>
            <a:r>
              <a:rPr lang="en-US" dirty="0"/>
              <a:t>H</a:t>
            </a:r>
          </a:p>
        </p:txBody>
      </p:sp>
      <p:sp>
        <p:nvSpPr>
          <p:cNvPr id="79" name="Rectangle 78">
            <a:extLst>
              <a:ext uri="{FF2B5EF4-FFF2-40B4-BE49-F238E27FC236}">
                <a16:creationId xmlns:a16="http://schemas.microsoft.com/office/drawing/2014/main" id="{E5998A34-E591-49FB-8D6B-310EE027879F}"/>
              </a:ext>
            </a:extLst>
          </p:cNvPr>
          <p:cNvSpPr/>
          <p:nvPr/>
        </p:nvSpPr>
        <p:spPr>
          <a:xfrm>
            <a:off x="7951644" y="4330949"/>
            <a:ext cx="287774" cy="369332"/>
          </a:xfrm>
          <a:prstGeom prst="rect">
            <a:avLst/>
          </a:prstGeom>
        </p:spPr>
        <p:txBody>
          <a:bodyPr wrap="square">
            <a:spAutoFit/>
          </a:bodyPr>
          <a:lstStyle/>
          <a:p>
            <a:pPr algn="ctr"/>
            <a:r>
              <a:rPr lang="en-US" dirty="0"/>
              <a:t>I</a:t>
            </a:r>
          </a:p>
        </p:txBody>
      </p:sp>
      <p:sp>
        <p:nvSpPr>
          <p:cNvPr id="80" name="Rectangle 79">
            <a:extLst>
              <a:ext uri="{FF2B5EF4-FFF2-40B4-BE49-F238E27FC236}">
                <a16:creationId xmlns:a16="http://schemas.microsoft.com/office/drawing/2014/main" id="{F19F7C34-7767-4881-B10E-EC4D9086C678}"/>
              </a:ext>
            </a:extLst>
          </p:cNvPr>
          <p:cNvSpPr/>
          <p:nvPr/>
        </p:nvSpPr>
        <p:spPr>
          <a:xfrm>
            <a:off x="9784212" y="4289299"/>
            <a:ext cx="287774" cy="369332"/>
          </a:xfrm>
          <a:prstGeom prst="rect">
            <a:avLst/>
          </a:prstGeom>
        </p:spPr>
        <p:txBody>
          <a:bodyPr wrap="square">
            <a:spAutoFit/>
          </a:bodyPr>
          <a:lstStyle/>
          <a:p>
            <a:pPr algn="ctr"/>
            <a:r>
              <a:rPr lang="en-US" dirty="0"/>
              <a:t>J</a:t>
            </a:r>
          </a:p>
        </p:txBody>
      </p:sp>
      <p:sp>
        <p:nvSpPr>
          <p:cNvPr id="81" name="Rectangle 80">
            <a:extLst>
              <a:ext uri="{FF2B5EF4-FFF2-40B4-BE49-F238E27FC236}">
                <a16:creationId xmlns:a16="http://schemas.microsoft.com/office/drawing/2014/main" id="{56A55049-1BDC-4FA4-A1E8-7AD47056E08A}"/>
              </a:ext>
            </a:extLst>
          </p:cNvPr>
          <p:cNvSpPr/>
          <p:nvPr/>
        </p:nvSpPr>
        <p:spPr>
          <a:xfrm>
            <a:off x="1822344" y="5298173"/>
            <a:ext cx="287774" cy="369332"/>
          </a:xfrm>
          <a:prstGeom prst="rect">
            <a:avLst/>
          </a:prstGeom>
        </p:spPr>
        <p:txBody>
          <a:bodyPr wrap="square">
            <a:spAutoFit/>
          </a:bodyPr>
          <a:lstStyle/>
          <a:p>
            <a:pPr algn="ctr"/>
            <a:r>
              <a:rPr lang="en-US" dirty="0"/>
              <a:t>L</a:t>
            </a:r>
          </a:p>
        </p:txBody>
      </p:sp>
      <p:sp>
        <p:nvSpPr>
          <p:cNvPr id="82" name="Rectangle 81">
            <a:extLst>
              <a:ext uri="{FF2B5EF4-FFF2-40B4-BE49-F238E27FC236}">
                <a16:creationId xmlns:a16="http://schemas.microsoft.com/office/drawing/2014/main" id="{6B1493AA-87FC-4EC6-B1AB-485150B31018}"/>
              </a:ext>
            </a:extLst>
          </p:cNvPr>
          <p:cNvSpPr/>
          <p:nvPr/>
        </p:nvSpPr>
        <p:spPr>
          <a:xfrm>
            <a:off x="2665091" y="5311220"/>
            <a:ext cx="287774" cy="369332"/>
          </a:xfrm>
          <a:prstGeom prst="rect">
            <a:avLst/>
          </a:prstGeom>
        </p:spPr>
        <p:txBody>
          <a:bodyPr wrap="square">
            <a:spAutoFit/>
          </a:bodyPr>
          <a:lstStyle/>
          <a:p>
            <a:pPr algn="ctr"/>
            <a:r>
              <a:rPr lang="en-US" dirty="0"/>
              <a:t>M</a:t>
            </a:r>
          </a:p>
        </p:txBody>
      </p:sp>
      <p:sp>
        <p:nvSpPr>
          <p:cNvPr id="83" name="Rectangle 82">
            <a:extLst>
              <a:ext uri="{FF2B5EF4-FFF2-40B4-BE49-F238E27FC236}">
                <a16:creationId xmlns:a16="http://schemas.microsoft.com/office/drawing/2014/main" id="{B55F47C8-1DE6-417C-93A1-764551BA2B62}"/>
              </a:ext>
            </a:extLst>
          </p:cNvPr>
          <p:cNvSpPr/>
          <p:nvPr/>
        </p:nvSpPr>
        <p:spPr>
          <a:xfrm>
            <a:off x="3405296" y="5311220"/>
            <a:ext cx="287774" cy="369332"/>
          </a:xfrm>
          <a:prstGeom prst="rect">
            <a:avLst/>
          </a:prstGeom>
        </p:spPr>
        <p:txBody>
          <a:bodyPr wrap="square">
            <a:spAutoFit/>
          </a:bodyPr>
          <a:lstStyle/>
          <a:p>
            <a:pPr algn="ctr"/>
            <a:r>
              <a:rPr lang="en-US" dirty="0"/>
              <a:t>N</a:t>
            </a:r>
          </a:p>
        </p:txBody>
      </p:sp>
      <p:sp>
        <p:nvSpPr>
          <p:cNvPr id="84" name="Rectangle 83">
            <a:extLst>
              <a:ext uri="{FF2B5EF4-FFF2-40B4-BE49-F238E27FC236}">
                <a16:creationId xmlns:a16="http://schemas.microsoft.com/office/drawing/2014/main" id="{D2EE85C2-ED1C-4794-AF6F-B2000C63CE20}"/>
              </a:ext>
            </a:extLst>
          </p:cNvPr>
          <p:cNvSpPr/>
          <p:nvPr/>
        </p:nvSpPr>
        <p:spPr>
          <a:xfrm>
            <a:off x="4181130" y="5311220"/>
            <a:ext cx="287774" cy="369332"/>
          </a:xfrm>
          <a:prstGeom prst="rect">
            <a:avLst/>
          </a:prstGeom>
        </p:spPr>
        <p:txBody>
          <a:bodyPr wrap="square">
            <a:spAutoFit/>
          </a:bodyPr>
          <a:lstStyle/>
          <a:p>
            <a:pPr algn="ctr"/>
            <a:r>
              <a:rPr lang="en-US" dirty="0"/>
              <a:t>O</a:t>
            </a:r>
          </a:p>
        </p:txBody>
      </p:sp>
      <p:sp>
        <p:nvSpPr>
          <p:cNvPr id="85" name="Rectangle 84">
            <a:extLst>
              <a:ext uri="{FF2B5EF4-FFF2-40B4-BE49-F238E27FC236}">
                <a16:creationId xmlns:a16="http://schemas.microsoft.com/office/drawing/2014/main" id="{EC551E42-D95F-45FC-B1B5-E899FC30FD97}"/>
              </a:ext>
            </a:extLst>
          </p:cNvPr>
          <p:cNvSpPr/>
          <p:nvPr/>
        </p:nvSpPr>
        <p:spPr>
          <a:xfrm>
            <a:off x="5025530" y="5255400"/>
            <a:ext cx="287774" cy="369332"/>
          </a:xfrm>
          <a:prstGeom prst="rect">
            <a:avLst/>
          </a:prstGeom>
        </p:spPr>
        <p:txBody>
          <a:bodyPr wrap="square">
            <a:spAutoFit/>
          </a:bodyPr>
          <a:lstStyle/>
          <a:p>
            <a:pPr algn="ctr"/>
            <a:r>
              <a:rPr lang="en-US" dirty="0"/>
              <a:t>P</a:t>
            </a:r>
          </a:p>
        </p:txBody>
      </p:sp>
      <p:sp>
        <p:nvSpPr>
          <p:cNvPr id="86" name="Rectangle 85">
            <a:extLst>
              <a:ext uri="{FF2B5EF4-FFF2-40B4-BE49-F238E27FC236}">
                <a16:creationId xmlns:a16="http://schemas.microsoft.com/office/drawing/2014/main" id="{EC84C557-84CB-4A76-820C-6181BA06F595}"/>
              </a:ext>
            </a:extLst>
          </p:cNvPr>
          <p:cNvSpPr/>
          <p:nvPr/>
        </p:nvSpPr>
        <p:spPr>
          <a:xfrm>
            <a:off x="6170911" y="5298173"/>
            <a:ext cx="287774" cy="369332"/>
          </a:xfrm>
          <a:prstGeom prst="rect">
            <a:avLst/>
          </a:prstGeom>
        </p:spPr>
        <p:txBody>
          <a:bodyPr wrap="square">
            <a:spAutoFit/>
          </a:bodyPr>
          <a:lstStyle/>
          <a:p>
            <a:pPr algn="ctr"/>
            <a:r>
              <a:rPr lang="en-US" dirty="0"/>
              <a:t>Q</a:t>
            </a:r>
          </a:p>
        </p:txBody>
      </p:sp>
      <p:sp>
        <p:nvSpPr>
          <p:cNvPr id="87" name="Rectangle 86">
            <a:extLst>
              <a:ext uri="{FF2B5EF4-FFF2-40B4-BE49-F238E27FC236}">
                <a16:creationId xmlns:a16="http://schemas.microsoft.com/office/drawing/2014/main" id="{5B5DB540-0F03-4D74-AABD-44D27DE32443}"/>
              </a:ext>
            </a:extLst>
          </p:cNvPr>
          <p:cNvSpPr/>
          <p:nvPr/>
        </p:nvSpPr>
        <p:spPr>
          <a:xfrm>
            <a:off x="6925350" y="5297044"/>
            <a:ext cx="287774" cy="369332"/>
          </a:xfrm>
          <a:prstGeom prst="rect">
            <a:avLst/>
          </a:prstGeom>
        </p:spPr>
        <p:txBody>
          <a:bodyPr wrap="square">
            <a:spAutoFit/>
          </a:bodyPr>
          <a:lstStyle/>
          <a:p>
            <a:pPr algn="ctr"/>
            <a:r>
              <a:rPr lang="en-US" dirty="0"/>
              <a:t>R</a:t>
            </a:r>
          </a:p>
        </p:txBody>
      </p:sp>
      <p:sp>
        <p:nvSpPr>
          <p:cNvPr id="88" name="Rectangle 87">
            <a:extLst>
              <a:ext uri="{FF2B5EF4-FFF2-40B4-BE49-F238E27FC236}">
                <a16:creationId xmlns:a16="http://schemas.microsoft.com/office/drawing/2014/main" id="{DA4BEDB6-28B1-428E-A98D-5CCFF4581ED9}"/>
              </a:ext>
            </a:extLst>
          </p:cNvPr>
          <p:cNvSpPr/>
          <p:nvPr/>
        </p:nvSpPr>
        <p:spPr>
          <a:xfrm>
            <a:off x="7807757" y="5310191"/>
            <a:ext cx="287774" cy="369332"/>
          </a:xfrm>
          <a:prstGeom prst="rect">
            <a:avLst/>
          </a:prstGeom>
        </p:spPr>
        <p:txBody>
          <a:bodyPr wrap="square">
            <a:spAutoFit/>
          </a:bodyPr>
          <a:lstStyle/>
          <a:p>
            <a:pPr algn="ctr"/>
            <a:r>
              <a:rPr lang="en-US" dirty="0"/>
              <a:t>S</a:t>
            </a:r>
          </a:p>
        </p:txBody>
      </p:sp>
      <p:sp>
        <p:nvSpPr>
          <p:cNvPr id="89" name="Rectangle 88">
            <a:extLst>
              <a:ext uri="{FF2B5EF4-FFF2-40B4-BE49-F238E27FC236}">
                <a16:creationId xmlns:a16="http://schemas.microsoft.com/office/drawing/2014/main" id="{55C95EC3-28E5-4F4F-972C-C017D15E5320}"/>
              </a:ext>
            </a:extLst>
          </p:cNvPr>
          <p:cNvSpPr/>
          <p:nvPr/>
        </p:nvSpPr>
        <p:spPr>
          <a:xfrm>
            <a:off x="8626684" y="5310191"/>
            <a:ext cx="287774" cy="369332"/>
          </a:xfrm>
          <a:prstGeom prst="rect">
            <a:avLst/>
          </a:prstGeom>
        </p:spPr>
        <p:txBody>
          <a:bodyPr wrap="square">
            <a:spAutoFit/>
          </a:bodyPr>
          <a:lstStyle/>
          <a:p>
            <a:pPr algn="ctr"/>
            <a:r>
              <a:rPr lang="en-US" dirty="0"/>
              <a:t>T</a:t>
            </a:r>
          </a:p>
        </p:txBody>
      </p:sp>
      <p:sp>
        <p:nvSpPr>
          <p:cNvPr id="90" name="Rectangle 89">
            <a:extLst>
              <a:ext uri="{FF2B5EF4-FFF2-40B4-BE49-F238E27FC236}">
                <a16:creationId xmlns:a16="http://schemas.microsoft.com/office/drawing/2014/main" id="{040A56B7-0033-4B09-ABAD-0732D202397C}"/>
              </a:ext>
            </a:extLst>
          </p:cNvPr>
          <p:cNvSpPr/>
          <p:nvPr/>
        </p:nvSpPr>
        <p:spPr>
          <a:xfrm>
            <a:off x="9516990" y="5317076"/>
            <a:ext cx="287774" cy="369332"/>
          </a:xfrm>
          <a:prstGeom prst="rect">
            <a:avLst/>
          </a:prstGeom>
        </p:spPr>
        <p:txBody>
          <a:bodyPr wrap="square">
            <a:spAutoFit/>
          </a:bodyPr>
          <a:lstStyle/>
          <a:p>
            <a:pPr algn="ctr"/>
            <a:r>
              <a:rPr lang="en-US" dirty="0"/>
              <a:t>U</a:t>
            </a:r>
          </a:p>
        </p:txBody>
      </p:sp>
      <p:sp>
        <p:nvSpPr>
          <p:cNvPr id="91" name="Rectangle 90">
            <a:extLst>
              <a:ext uri="{FF2B5EF4-FFF2-40B4-BE49-F238E27FC236}">
                <a16:creationId xmlns:a16="http://schemas.microsoft.com/office/drawing/2014/main" id="{A52EF5F7-E7D3-4C6C-85B8-1B89E8C6C68C}"/>
              </a:ext>
            </a:extLst>
          </p:cNvPr>
          <p:cNvSpPr/>
          <p:nvPr/>
        </p:nvSpPr>
        <p:spPr>
          <a:xfrm>
            <a:off x="10359834" y="5317076"/>
            <a:ext cx="287774" cy="369332"/>
          </a:xfrm>
          <a:prstGeom prst="rect">
            <a:avLst/>
          </a:prstGeom>
        </p:spPr>
        <p:txBody>
          <a:bodyPr wrap="square">
            <a:spAutoFit/>
          </a:bodyPr>
          <a:lstStyle/>
          <a:p>
            <a:pPr algn="ctr"/>
            <a:r>
              <a:rPr lang="en-US" dirty="0"/>
              <a:t>V</a:t>
            </a:r>
          </a:p>
        </p:txBody>
      </p:sp>
      <p:cxnSp>
        <p:nvCxnSpPr>
          <p:cNvPr id="93" name="Straight Connector 92">
            <a:extLst>
              <a:ext uri="{FF2B5EF4-FFF2-40B4-BE49-F238E27FC236}">
                <a16:creationId xmlns:a16="http://schemas.microsoft.com/office/drawing/2014/main" id="{AE8EC5E8-6CC6-4FC7-A078-DB93598FCF53}"/>
              </a:ext>
            </a:extLst>
          </p:cNvPr>
          <p:cNvCxnSpPr>
            <a:cxnSpLocks/>
          </p:cNvCxnSpPr>
          <p:nvPr/>
        </p:nvCxnSpPr>
        <p:spPr>
          <a:xfrm flipV="1">
            <a:off x="860964" y="2427970"/>
            <a:ext cx="10290751" cy="551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0CDE41-7EC8-4E94-93BE-4EE8A2823712}"/>
              </a:ext>
            </a:extLst>
          </p:cNvPr>
          <p:cNvCxnSpPr>
            <a:cxnSpLocks/>
          </p:cNvCxnSpPr>
          <p:nvPr/>
        </p:nvCxnSpPr>
        <p:spPr>
          <a:xfrm>
            <a:off x="860964" y="3916324"/>
            <a:ext cx="1024573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FAF8ECD-8D5E-40DA-BE92-DF623EAFB9E5}"/>
              </a:ext>
            </a:extLst>
          </p:cNvPr>
          <p:cNvCxnSpPr>
            <a:cxnSpLocks/>
          </p:cNvCxnSpPr>
          <p:nvPr/>
        </p:nvCxnSpPr>
        <p:spPr>
          <a:xfrm>
            <a:off x="860964" y="5239337"/>
            <a:ext cx="1025741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D98B3F-04D7-4C8B-8A17-EA4E58E31237}"/>
              </a:ext>
            </a:extLst>
          </p:cNvPr>
          <p:cNvCxnSpPr>
            <a:stCxn id="81" idx="3"/>
          </p:cNvCxnSpPr>
          <p:nvPr/>
        </p:nvCxnSpPr>
        <p:spPr>
          <a:xfrm flipV="1">
            <a:off x="2110118" y="4755103"/>
            <a:ext cx="388840" cy="727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4CC8508-82EA-4B6B-8B6D-C3D57EA2E62B}"/>
              </a:ext>
            </a:extLst>
          </p:cNvPr>
          <p:cNvCxnSpPr>
            <a:cxnSpLocks/>
          </p:cNvCxnSpPr>
          <p:nvPr/>
        </p:nvCxnSpPr>
        <p:spPr>
          <a:xfrm flipH="1" flipV="1">
            <a:off x="2869556" y="4751844"/>
            <a:ext cx="331083" cy="7427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26E4E66-BFB4-4C3C-95DA-EDA53AD49E1B}"/>
              </a:ext>
            </a:extLst>
          </p:cNvPr>
          <p:cNvCxnSpPr>
            <a:cxnSpLocks/>
          </p:cNvCxnSpPr>
          <p:nvPr/>
        </p:nvCxnSpPr>
        <p:spPr>
          <a:xfrm flipV="1">
            <a:off x="3640610" y="4802684"/>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F782E25-ACD8-41F4-86A6-BBAD4EA838EF}"/>
              </a:ext>
            </a:extLst>
          </p:cNvPr>
          <p:cNvCxnSpPr>
            <a:cxnSpLocks/>
          </p:cNvCxnSpPr>
          <p:nvPr/>
        </p:nvCxnSpPr>
        <p:spPr>
          <a:xfrm flipV="1">
            <a:off x="6432369" y="4796216"/>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F01F9AE-A252-4917-89E8-51D250428102}"/>
              </a:ext>
            </a:extLst>
          </p:cNvPr>
          <p:cNvCxnSpPr>
            <a:cxnSpLocks/>
          </p:cNvCxnSpPr>
          <p:nvPr/>
        </p:nvCxnSpPr>
        <p:spPr>
          <a:xfrm flipV="1">
            <a:off x="8079492" y="4786942"/>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71B071F-4A7E-41A8-B7E9-94B2B9F98C6B}"/>
              </a:ext>
            </a:extLst>
          </p:cNvPr>
          <p:cNvCxnSpPr>
            <a:cxnSpLocks/>
            <a:stCxn id="90" idx="3"/>
          </p:cNvCxnSpPr>
          <p:nvPr/>
        </p:nvCxnSpPr>
        <p:spPr>
          <a:xfrm flipV="1">
            <a:off x="9804764" y="4796216"/>
            <a:ext cx="414298" cy="705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5B867634-5C87-4A89-9A9C-C2111A829B5A}"/>
              </a:ext>
            </a:extLst>
          </p:cNvPr>
          <p:cNvCxnSpPr>
            <a:cxnSpLocks/>
          </p:cNvCxnSpPr>
          <p:nvPr/>
        </p:nvCxnSpPr>
        <p:spPr>
          <a:xfrm flipH="1" flipV="1">
            <a:off x="4352094" y="4802684"/>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651D6C3-9A15-4BA1-B501-BD94A499066F}"/>
              </a:ext>
            </a:extLst>
          </p:cNvPr>
          <p:cNvCxnSpPr>
            <a:cxnSpLocks/>
          </p:cNvCxnSpPr>
          <p:nvPr/>
        </p:nvCxnSpPr>
        <p:spPr>
          <a:xfrm flipH="1" flipV="1">
            <a:off x="5520463" y="4700281"/>
            <a:ext cx="10253" cy="8437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3F02CE7-FD69-4054-BF4D-D23B06712E31}"/>
              </a:ext>
            </a:extLst>
          </p:cNvPr>
          <p:cNvCxnSpPr>
            <a:cxnSpLocks/>
          </p:cNvCxnSpPr>
          <p:nvPr/>
        </p:nvCxnSpPr>
        <p:spPr>
          <a:xfrm flipH="1" flipV="1">
            <a:off x="7085917" y="4744966"/>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51BC0E55-EF5C-451F-89E7-EB830639BF38}"/>
              </a:ext>
            </a:extLst>
          </p:cNvPr>
          <p:cNvCxnSpPr>
            <a:cxnSpLocks/>
          </p:cNvCxnSpPr>
          <p:nvPr/>
        </p:nvCxnSpPr>
        <p:spPr>
          <a:xfrm flipH="1" flipV="1">
            <a:off x="8779092" y="4761410"/>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91C7FB-91CC-499B-BB69-A976B1C57492}"/>
              </a:ext>
            </a:extLst>
          </p:cNvPr>
          <p:cNvCxnSpPr>
            <a:cxnSpLocks/>
          </p:cNvCxnSpPr>
          <p:nvPr/>
        </p:nvCxnSpPr>
        <p:spPr>
          <a:xfrm flipH="1" flipV="1">
            <a:off x="10541200" y="4739897"/>
            <a:ext cx="369092" cy="7618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C4E902B-9981-4187-8966-203232537F6B}"/>
              </a:ext>
            </a:extLst>
          </p:cNvPr>
          <p:cNvCxnSpPr>
            <a:cxnSpLocks/>
          </p:cNvCxnSpPr>
          <p:nvPr/>
        </p:nvCxnSpPr>
        <p:spPr>
          <a:xfrm flipV="1">
            <a:off x="2591828" y="3275614"/>
            <a:ext cx="488277" cy="8205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BD1920F-71ED-43B5-9520-48BB6866B56A}"/>
              </a:ext>
            </a:extLst>
          </p:cNvPr>
          <p:cNvCxnSpPr>
            <a:cxnSpLocks/>
          </p:cNvCxnSpPr>
          <p:nvPr/>
        </p:nvCxnSpPr>
        <p:spPr>
          <a:xfrm flipV="1">
            <a:off x="5247275" y="3256401"/>
            <a:ext cx="599533" cy="7612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0084B0A-8B08-4765-AA5C-7A6D62B0835C}"/>
              </a:ext>
            </a:extLst>
          </p:cNvPr>
          <p:cNvCxnSpPr>
            <a:cxnSpLocks/>
          </p:cNvCxnSpPr>
          <p:nvPr/>
        </p:nvCxnSpPr>
        <p:spPr>
          <a:xfrm flipV="1">
            <a:off x="8601232" y="3291024"/>
            <a:ext cx="599533" cy="7612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914D9FC5-6C42-4C7A-BFA6-02B7FC4E650B}"/>
              </a:ext>
            </a:extLst>
          </p:cNvPr>
          <p:cNvCxnSpPr>
            <a:cxnSpLocks/>
          </p:cNvCxnSpPr>
          <p:nvPr/>
        </p:nvCxnSpPr>
        <p:spPr>
          <a:xfrm flipH="1" flipV="1">
            <a:off x="3569189" y="3205032"/>
            <a:ext cx="611941" cy="8451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CF54177-833E-4A08-8C8C-7897C080183A}"/>
              </a:ext>
            </a:extLst>
          </p:cNvPr>
          <p:cNvCxnSpPr>
            <a:cxnSpLocks/>
          </p:cNvCxnSpPr>
          <p:nvPr/>
        </p:nvCxnSpPr>
        <p:spPr>
          <a:xfrm flipH="1" flipV="1">
            <a:off x="6348958" y="3195181"/>
            <a:ext cx="611941" cy="8451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F951B69-792C-4A6B-84FC-2CCD11143550}"/>
              </a:ext>
            </a:extLst>
          </p:cNvPr>
          <p:cNvCxnSpPr>
            <a:cxnSpLocks/>
          </p:cNvCxnSpPr>
          <p:nvPr/>
        </p:nvCxnSpPr>
        <p:spPr>
          <a:xfrm flipH="1" flipV="1">
            <a:off x="9800777" y="3289837"/>
            <a:ext cx="611941" cy="8451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639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3269B-8510-494B-9079-D3DA92DC3183}"/>
              </a:ext>
            </a:extLst>
          </p:cNvPr>
          <p:cNvSpPr/>
          <p:nvPr/>
        </p:nvSpPr>
        <p:spPr>
          <a:xfrm>
            <a:off x="1366611" y="37720"/>
            <a:ext cx="3393686" cy="584775"/>
          </a:xfrm>
          <a:prstGeom prst="rect">
            <a:avLst/>
          </a:prstGeom>
        </p:spPr>
        <p:txBody>
          <a:bodyPr wrap="none">
            <a:spAutoFit/>
          </a:bodyPr>
          <a:lstStyle/>
          <a:p>
            <a:r>
              <a:rPr lang="en-US" sz="3200" dirty="0"/>
              <a:t>Minimax Algorithm</a:t>
            </a:r>
          </a:p>
        </p:txBody>
      </p:sp>
      <p:sp>
        <p:nvSpPr>
          <p:cNvPr id="3" name="Oval 2">
            <a:extLst>
              <a:ext uri="{FF2B5EF4-FFF2-40B4-BE49-F238E27FC236}">
                <a16:creationId xmlns:a16="http://schemas.microsoft.com/office/drawing/2014/main" id="{D4C35B27-DA4E-4977-B053-4803CF6A11E7}"/>
              </a:ext>
            </a:extLst>
          </p:cNvPr>
          <p:cNvSpPr/>
          <p:nvPr/>
        </p:nvSpPr>
        <p:spPr>
          <a:xfrm>
            <a:off x="286955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4" name="Oval 3">
            <a:extLst>
              <a:ext uri="{FF2B5EF4-FFF2-40B4-BE49-F238E27FC236}">
                <a16:creationId xmlns:a16="http://schemas.microsoft.com/office/drawing/2014/main" id="{4393DB3A-998B-4ABF-99D2-DB6F2D793D9B}"/>
              </a:ext>
            </a:extLst>
          </p:cNvPr>
          <p:cNvSpPr/>
          <p:nvPr/>
        </p:nvSpPr>
        <p:spPr>
          <a:xfrm>
            <a:off x="354449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5" name="Oval 4">
            <a:extLst>
              <a:ext uri="{FF2B5EF4-FFF2-40B4-BE49-F238E27FC236}">
                <a16:creationId xmlns:a16="http://schemas.microsoft.com/office/drawing/2014/main" id="{173E759D-2C5B-4880-9522-93A4B8B6742C}"/>
              </a:ext>
            </a:extLst>
          </p:cNvPr>
          <p:cNvSpPr/>
          <p:nvPr/>
        </p:nvSpPr>
        <p:spPr>
          <a:xfrm>
            <a:off x="4437537"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6" name="Oval 5">
            <a:extLst>
              <a:ext uri="{FF2B5EF4-FFF2-40B4-BE49-F238E27FC236}">
                <a16:creationId xmlns:a16="http://schemas.microsoft.com/office/drawing/2014/main" id="{A2E5551E-7DA7-4C72-8C6F-FB85FA77FBFC}"/>
              </a:ext>
            </a:extLst>
          </p:cNvPr>
          <p:cNvSpPr/>
          <p:nvPr/>
        </p:nvSpPr>
        <p:spPr>
          <a:xfrm>
            <a:off x="5224125" y="558042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7" name="Oval 6">
            <a:extLst>
              <a:ext uri="{FF2B5EF4-FFF2-40B4-BE49-F238E27FC236}">
                <a16:creationId xmlns:a16="http://schemas.microsoft.com/office/drawing/2014/main" id="{D17F6D43-D67E-430F-ACDC-7D6096E41BFA}"/>
              </a:ext>
            </a:extLst>
          </p:cNvPr>
          <p:cNvSpPr/>
          <p:nvPr/>
        </p:nvSpPr>
        <p:spPr>
          <a:xfrm>
            <a:off x="5823658" y="144778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8" name="Oval 7">
            <a:extLst>
              <a:ext uri="{FF2B5EF4-FFF2-40B4-BE49-F238E27FC236}">
                <a16:creationId xmlns:a16="http://schemas.microsoft.com/office/drawing/2014/main" id="{9F55948C-4D6C-413C-8ED5-90E46EB15C13}"/>
              </a:ext>
            </a:extLst>
          </p:cNvPr>
          <p:cNvSpPr/>
          <p:nvPr/>
        </p:nvSpPr>
        <p:spPr>
          <a:xfrm>
            <a:off x="6341102"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sp>
        <p:nvSpPr>
          <p:cNvPr id="9" name="Oval 8">
            <a:extLst>
              <a:ext uri="{FF2B5EF4-FFF2-40B4-BE49-F238E27FC236}">
                <a16:creationId xmlns:a16="http://schemas.microsoft.com/office/drawing/2014/main" id="{53B30ED1-B89F-4826-B329-BDDF86D54A9B}"/>
              </a:ext>
            </a:extLst>
          </p:cNvPr>
          <p:cNvSpPr/>
          <p:nvPr/>
        </p:nvSpPr>
        <p:spPr>
          <a:xfrm>
            <a:off x="717007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0" name="Oval 9">
            <a:extLst>
              <a:ext uri="{FF2B5EF4-FFF2-40B4-BE49-F238E27FC236}">
                <a16:creationId xmlns:a16="http://schemas.microsoft.com/office/drawing/2014/main" id="{B046C075-F86F-4E78-8785-A3C237C02442}"/>
              </a:ext>
            </a:extLst>
          </p:cNvPr>
          <p:cNvSpPr/>
          <p:nvPr/>
        </p:nvSpPr>
        <p:spPr>
          <a:xfrm>
            <a:off x="7976003"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2841A679-A1AC-4906-A90B-A7B550BC4980}"/>
              </a:ext>
            </a:extLst>
          </p:cNvPr>
          <p:cNvSpPr/>
          <p:nvPr/>
        </p:nvSpPr>
        <p:spPr>
          <a:xfrm>
            <a:off x="8882520"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Oval 11">
            <a:extLst>
              <a:ext uri="{FF2B5EF4-FFF2-40B4-BE49-F238E27FC236}">
                <a16:creationId xmlns:a16="http://schemas.microsoft.com/office/drawing/2014/main" id="{329578C7-F2C9-461D-9AF0-DC127F19AC3A}"/>
              </a:ext>
            </a:extLst>
          </p:cNvPr>
          <p:cNvSpPr/>
          <p:nvPr/>
        </p:nvSpPr>
        <p:spPr>
          <a:xfrm>
            <a:off x="9707301"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3" name="Oval 12">
            <a:extLst>
              <a:ext uri="{FF2B5EF4-FFF2-40B4-BE49-F238E27FC236}">
                <a16:creationId xmlns:a16="http://schemas.microsoft.com/office/drawing/2014/main" id="{4B3E6E31-AD8E-4676-AD3C-18E3EEDF6E63}"/>
              </a:ext>
            </a:extLst>
          </p:cNvPr>
          <p:cNvSpPr/>
          <p:nvPr/>
        </p:nvSpPr>
        <p:spPr>
          <a:xfrm>
            <a:off x="1057716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14" name="Oval 13">
            <a:extLst>
              <a:ext uri="{FF2B5EF4-FFF2-40B4-BE49-F238E27FC236}">
                <a16:creationId xmlns:a16="http://schemas.microsoft.com/office/drawing/2014/main" id="{DD92FC61-C94F-4528-9882-39094B5531D7}"/>
              </a:ext>
            </a:extLst>
          </p:cNvPr>
          <p:cNvSpPr/>
          <p:nvPr/>
        </p:nvSpPr>
        <p:spPr>
          <a:xfrm>
            <a:off x="2062977" y="5582435"/>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AE42ED25-DF5F-4424-B6C9-951A11549D4A}"/>
              </a:ext>
            </a:extLst>
          </p:cNvPr>
          <p:cNvSpPr/>
          <p:nvPr/>
        </p:nvSpPr>
        <p:spPr>
          <a:xfrm>
            <a:off x="837722" y="4911729"/>
            <a:ext cx="635110" cy="369332"/>
          </a:xfrm>
          <a:prstGeom prst="rect">
            <a:avLst/>
          </a:prstGeom>
        </p:spPr>
        <p:txBody>
          <a:bodyPr wrap="none">
            <a:spAutoFit/>
          </a:bodyPr>
          <a:lstStyle/>
          <a:p>
            <a:pPr algn="ctr"/>
            <a:r>
              <a:rPr lang="en-US" dirty="0"/>
              <a:t>MAX</a:t>
            </a:r>
          </a:p>
        </p:txBody>
      </p:sp>
      <p:sp>
        <p:nvSpPr>
          <p:cNvPr id="16" name="Rectangle 15">
            <a:extLst>
              <a:ext uri="{FF2B5EF4-FFF2-40B4-BE49-F238E27FC236}">
                <a16:creationId xmlns:a16="http://schemas.microsoft.com/office/drawing/2014/main" id="{912327EF-13E1-4F89-BD81-EC48C064770E}"/>
              </a:ext>
            </a:extLst>
          </p:cNvPr>
          <p:cNvSpPr/>
          <p:nvPr/>
        </p:nvSpPr>
        <p:spPr>
          <a:xfrm>
            <a:off x="837722" y="2113773"/>
            <a:ext cx="635110" cy="369332"/>
          </a:xfrm>
          <a:prstGeom prst="rect">
            <a:avLst/>
          </a:prstGeom>
        </p:spPr>
        <p:txBody>
          <a:bodyPr wrap="none">
            <a:spAutoFit/>
          </a:bodyPr>
          <a:lstStyle/>
          <a:p>
            <a:pPr algn="ctr"/>
            <a:r>
              <a:rPr lang="en-US" dirty="0"/>
              <a:t>MAX</a:t>
            </a:r>
          </a:p>
        </p:txBody>
      </p:sp>
      <p:sp>
        <p:nvSpPr>
          <p:cNvPr id="17" name="Rectangle 16">
            <a:extLst>
              <a:ext uri="{FF2B5EF4-FFF2-40B4-BE49-F238E27FC236}">
                <a16:creationId xmlns:a16="http://schemas.microsoft.com/office/drawing/2014/main" id="{518D3A07-2480-47E3-888D-067F4C0AF157}"/>
              </a:ext>
            </a:extLst>
          </p:cNvPr>
          <p:cNvSpPr/>
          <p:nvPr/>
        </p:nvSpPr>
        <p:spPr>
          <a:xfrm>
            <a:off x="860964" y="3546992"/>
            <a:ext cx="644919" cy="369332"/>
          </a:xfrm>
          <a:prstGeom prst="rect">
            <a:avLst/>
          </a:prstGeom>
        </p:spPr>
        <p:txBody>
          <a:bodyPr wrap="square">
            <a:spAutoFit/>
          </a:bodyPr>
          <a:lstStyle/>
          <a:p>
            <a:pPr algn="ctr"/>
            <a:r>
              <a:rPr lang="en-US" dirty="0"/>
              <a:t>MIN</a:t>
            </a:r>
          </a:p>
        </p:txBody>
      </p:sp>
      <p:sp>
        <p:nvSpPr>
          <p:cNvPr id="18" name="Rectangle 17">
            <a:extLst>
              <a:ext uri="{FF2B5EF4-FFF2-40B4-BE49-F238E27FC236}">
                <a16:creationId xmlns:a16="http://schemas.microsoft.com/office/drawing/2014/main" id="{CD28F348-C263-4675-A67E-8FF20F600404}"/>
              </a:ext>
            </a:extLst>
          </p:cNvPr>
          <p:cNvSpPr/>
          <p:nvPr/>
        </p:nvSpPr>
        <p:spPr>
          <a:xfrm>
            <a:off x="677485" y="6148069"/>
            <a:ext cx="1590693" cy="369332"/>
          </a:xfrm>
          <a:prstGeom prst="rect">
            <a:avLst/>
          </a:prstGeom>
        </p:spPr>
        <p:txBody>
          <a:bodyPr wrap="none">
            <a:spAutoFit/>
          </a:bodyPr>
          <a:lstStyle/>
          <a:p>
            <a:pPr algn="ctr"/>
            <a:r>
              <a:rPr lang="en-US" dirty="0"/>
              <a:t>Payoff for MAX</a:t>
            </a:r>
          </a:p>
        </p:txBody>
      </p:sp>
      <p:sp>
        <p:nvSpPr>
          <p:cNvPr id="19" name="Oval 18">
            <a:extLst>
              <a:ext uri="{FF2B5EF4-FFF2-40B4-BE49-F238E27FC236}">
                <a16:creationId xmlns:a16="http://schemas.microsoft.com/office/drawing/2014/main" id="{B391955F-5CEC-4DDE-AA4E-F14BFAF80C3F}"/>
              </a:ext>
            </a:extLst>
          </p:cNvPr>
          <p:cNvSpPr/>
          <p:nvPr/>
        </p:nvSpPr>
        <p:spPr>
          <a:xfrm>
            <a:off x="3154647"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0" name="Oval 19">
            <a:extLst>
              <a:ext uri="{FF2B5EF4-FFF2-40B4-BE49-F238E27FC236}">
                <a16:creationId xmlns:a16="http://schemas.microsoft.com/office/drawing/2014/main" id="{CF13EA6A-A42F-45C5-81F2-5DF7564866C3}"/>
              </a:ext>
            </a:extLst>
          </p:cNvPr>
          <p:cNvSpPr/>
          <p:nvPr/>
        </p:nvSpPr>
        <p:spPr>
          <a:xfrm>
            <a:off x="589310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21" name="Oval 20">
            <a:extLst>
              <a:ext uri="{FF2B5EF4-FFF2-40B4-BE49-F238E27FC236}">
                <a16:creationId xmlns:a16="http://schemas.microsoft.com/office/drawing/2014/main" id="{A808E940-4951-4ECD-9FA2-89ABF92DE4AD}"/>
              </a:ext>
            </a:extLst>
          </p:cNvPr>
          <p:cNvSpPr/>
          <p:nvPr/>
        </p:nvSpPr>
        <p:spPr>
          <a:xfrm>
            <a:off x="927236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2" name="Oval 21">
            <a:extLst>
              <a:ext uri="{FF2B5EF4-FFF2-40B4-BE49-F238E27FC236}">
                <a16:creationId xmlns:a16="http://schemas.microsoft.com/office/drawing/2014/main" id="{D7AECF43-936D-4DF5-B549-174A33EB3B91}"/>
              </a:ext>
            </a:extLst>
          </p:cNvPr>
          <p:cNvSpPr/>
          <p:nvPr/>
        </p:nvSpPr>
        <p:spPr>
          <a:xfrm>
            <a:off x="247970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3" name="Oval 22">
            <a:extLst>
              <a:ext uri="{FF2B5EF4-FFF2-40B4-BE49-F238E27FC236}">
                <a16:creationId xmlns:a16="http://schemas.microsoft.com/office/drawing/2014/main" id="{C76C01D6-1F44-4648-9F26-7ED6F339B06C}"/>
              </a:ext>
            </a:extLst>
          </p:cNvPr>
          <p:cNvSpPr/>
          <p:nvPr/>
        </p:nvSpPr>
        <p:spPr>
          <a:xfrm>
            <a:off x="3934345" y="429032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24" name="Oval 23">
            <a:extLst>
              <a:ext uri="{FF2B5EF4-FFF2-40B4-BE49-F238E27FC236}">
                <a16:creationId xmlns:a16="http://schemas.microsoft.com/office/drawing/2014/main" id="{7CD3F66E-7BF5-401A-8FF9-BFFBB451EC8E}"/>
              </a:ext>
            </a:extLst>
          </p:cNvPr>
          <p:cNvSpPr/>
          <p:nvPr/>
        </p:nvSpPr>
        <p:spPr>
          <a:xfrm>
            <a:off x="10164910"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25" name="Oval 24">
            <a:extLst>
              <a:ext uri="{FF2B5EF4-FFF2-40B4-BE49-F238E27FC236}">
                <a16:creationId xmlns:a16="http://schemas.microsoft.com/office/drawing/2014/main" id="{B65EA569-D17D-4438-B5AB-025EA5365DF0}"/>
              </a:ext>
            </a:extLst>
          </p:cNvPr>
          <p:cNvSpPr/>
          <p:nvPr/>
        </p:nvSpPr>
        <p:spPr>
          <a:xfrm>
            <a:off x="8370760" y="430201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6" name="Oval 25">
            <a:extLst>
              <a:ext uri="{FF2B5EF4-FFF2-40B4-BE49-F238E27FC236}">
                <a16:creationId xmlns:a16="http://schemas.microsoft.com/office/drawing/2014/main" id="{D9D6DD19-9393-424E-AC81-AD3C3A3505D7}"/>
              </a:ext>
            </a:extLst>
          </p:cNvPr>
          <p:cNvSpPr/>
          <p:nvPr/>
        </p:nvSpPr>
        <p:spPr>
          <a:xfrm>
            <a:off x="5171830" y="414116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27" name="Oval 26">
            <a:extLst>
              <a:ext uri="{FF2B5EF4-FFF2-40B4-BE49-F238E27FC236}">
                <a16:creationId xmlns:a16="http://schemas.microsoft.com/office/drawing/2014/main" id="{00361225-FFF1-43C4-865A-7EDE34ED3085}"/>
              </a:ext>
            </a:extLst>
          </p:cNvPr>
          <p:cNvSpPr/>
          <p:nvPr/>
        </p:nvSpPr>
        <p:spPr>
          <a:xfrm>
            <a:off x="673042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cxnSp>
        <p:nvCxnSpPr>
          <p:cNvPr id="29" name="Straight Connector 28">
            <a:extLst>
              <a:ext uri="{FF2B5EF4-FFF2-40B4-BE49-F238E27FC236}">
                <a16:creationId xmlns:a16="http://schemas.microsoft.com/office/drawing/2014/main" id="{812C6D07-7815-4682-A81F-53047FCC6E74}"/>
              </a:ext>
            </a:extLst>
          </p:cNvPr>
          <p:cNvCxnSpPr>
            <a:stCxn id="7" idx="4"/>
            <a:endCxn id="19" idx="0"/>
          </p:cNvCxnSpPr>
          <p:nvPr/>
        </p:nvCxnSpPr>
        <p:spPr>
          <a:xfrm flipH="1">
            <a:off x="3349572" y="1898363"/>
            <a:ext cx="26690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1AAC13-B11D-4FCC-9E18-BBBAEFE583E2}"/>
              </a:ext>
            </a:extLst>
          </p:cNvPr>
          <p:cNvCxnSpPr>
            <a:cxnSpLocks/>
            <a:stCxn id="21" idx="0"/>
            <a:endCxn id="7" idx="4"/>
          </p:cNvCxnSpPr>
          <p:nvPr/>
        </p:nvCxnSpPr>
        <p:spPr>
          <a:xfrm flipH="1" flipV="1">
            <a:off x="6018583" y="1898363"/>
            <a:ext cx="34487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B78CC0-C5D5-482A-98EB-945A4712E598}"/>
              </a:ext>
            </a:extLst>
          </p:cNvPr>
          <p:cNvCxnSpPr>
            <a:cxnSpLocks/>
            <a:stCxn id="7" idx="4"/>
            <a:endCxn id="20" idx="0"/>
          </p:cNvCxnSpPr>
          <p:nvPr/>
        </p:nvCxnSpPr>
        <p:spPr>
          <a:xfrm>
            <a:off x="6018583" y="1898363"/>
            <a:ext cx="6945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E013B9B-49F3-473C-9725-0AEECE699D18}"/>
              </a:ext>
            </a:extLst>
          </p:cNvPr>
          <p:cNvCxnSpPr>
            <a:cxnSpLocks/>
            <a:endCxn id="22" idx="0"/>
          </p:cNvCxnSpPr>
          <p:nvPr/>
        </p:nvCxnSpPr>
        <p:spPr>
          <a:xfrm flipH="1">
            <a:off x="2674632" y="3152480"/>
            <a:ext cx="674940"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F573FA-27B5-4854-9726-CF65161F1E17}"/>
              </a:ext>
            </a:extLst>
          </p:cNvPr>
          <p:cNvCxnSpPr>
            <a:cxnSpLocks/>
            <a:endCxn id="23" idx="0"/>
          </p:cNvCxnSpPr>
          <p:nvPr/>
        </p:nvCxnSpPr>
        <p:spPr>
          <a:xfrm>
            <a:off x="3349571" y="3130544"/>
            <a:ext cx="779699" cy="11597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66E280-C1E0-4F2B-B61A-08458B9D0488}"/>
              </a:ext>
            </a:extLst>
          </p:cNvPr>
          <p:cNvCxnSpPr>
            <a:cxnSpLocks/>
            <a:endCxn id="26" idx="0"/>
          </p:cNvCxnSpPr>
          <p:nvPr/>
        </p:nvCxnSpPr>
        <p:spPr>
          <a:xfrm flipH="1">
            <a:off x="5366755" y="3152480"/>
            <a:ext cx="729246" cy="988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38C536-FF7D-45C8-BC30-EBC533CB591D}"/>
              </a:ext>
            </a:extLst>
          </p:cNvPr>
          <p:cNvCxnSpPr>
            <a:cxnSpLocks/>
            <a:endCxn id="27" idx="0"/>
          </p:cNvCxnSpPr>
          <p:nvPr/>
        </p:nvCxnSpPr>
        <p:spPr>
          <a:xfrm>
            <a:off x="6120027" y="3152480"/>
            <a:ext cx="805325"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581E4A-4E5D-45F3-B66C-8845427DDD17}"/>
              </a:ext>
            </a:extLst>
          </p:cNvPr>
          <p:cNvCxnSpPr>
            <a:cxnSpLocks/>
            <a:endCxn id="24" idx="0"/>
          </p:cNvCxnSpPr>
          <p:nvPr/>
        </p:nvCxnSpPr>
        <p:spPr>
          <a:xfrm>
            <a:off x="9517368" y="3161298"/>
            <a:ext cx="842467" cy="109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EC72D0-EAC6-40FE-9F2B-8EB85B7365DB}"/>
              </a:ext>
            </a:extLst>
          </p:cNvPr>
          <p:cNvCxnSpPr>
            <a:cxnSpLocks/>
            <a:endCxn id="25" idx="0"/>
          </p:cNvCxnSpPr>
          <p:nvPr/>
        </p:nvCxnSpPr>
        <p:spPr>
          <a:xfrm flipH="1">
            <a:off x="8565685" y="3161298"/>
            <a:ext cx="949586" cy="1140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C83691-4126-44BB-A3CC-254D42436F1A}"/>
              </a:ext>
            </a:extLst>
          </p:cNvPr>
          <p:cNvCxnSpPr>
            <a:cxnSpLocks/>
            <a:endCxn id="14" idx="0"/>
          </p:cNvCxnSpPr>
          <p:nvPr/>
        </p:nvCxnSpPr>
        <p:spPr>
          <a:xfrm flipH="1">
            <a:off x="2257902" y="4703745"/>
            <a:ext cx="440168" cy="878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5D26BBC-F5C4-4DB6-9832-F00587DEDD33}"/>
              </a:ext>
            </a:extLst>
          </p:cNvPr>
          <p:cNvCxnSpPr>
            <a:cxnSpLocks/>
            <a:endCxn id="3" idx="0"/>
          </p:cNvCxnSpPr>
          <p:nvPr/>
        </p:nvCxnSpPr>
        <p:spPr>
          <a:xfrm>
            <a:off x="2709107" y="4703745"/>
            <a:ext cx="355374" cy="880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D53B12-2B87-4D11-BB7C-347D3A022EBA}"/>
              </a:ext>
            </a:extLst>
          </p:cNvPr>
          <p:cNvCxnSpPr>
            <a:cxnSpLocks/>
            <a:endCxn id="4" idx="0"/>
          </p:cNvCxnSpPr>
          <p:nvPr/>
        </p:nvCxnSpPr>
        <p:spPr>
          <a:xfrm flipH="1">
            <a:off x="3739421" y="4739896"/>
            <a:ext cx="389848" cy="844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DF6AAD3-1070-4DF9-AA79-A9A36A774100}"/>
              </a:ext>
            </a:extLst>
          </p:cNvPr>
          <p:cNvCxnSpPr>
            <a:cxnSpLocks/>
            <a:endCxn id="5" idx="0"/>
          </p:cNvCxnSpPr>
          <p:nvPr/>
        </p:nvCxnSpPr>
        <p:spPr>
          <a:xfrm>
            <a:off x="4132424" y="4721442"/>
            <a:ext cx="500038" cy="8848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BA23137-4EFE-4FE7-A9B5-533CE9C7668F}"/>
              </a:ext>
            </a:extLst>
          </p:cNvPr>
          <p:cNvCxnSpPr>
            <a:cxnSpLocks/>
            <a:endCxn id="6" idx="0"/>
          </p:cNvCxnSpPr>
          <p:nvPr/>
        </p:nvCxnSpPr>
        <p:spPr>
          <a:xfrm>
            <a:off x="5384323" y="4591737"/>
            <a:ext cx="34727" cy="9886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9A7A3B-CA05-4771-B270-B19DC4B72107}"/>
              </a:ext>
            </a:extLst>
          </p:cNvPr>
          <p:cNvCxnSpPr>
            <a:cxnSpLocks/>
            <a:endCxn id="8" idx="0"/>
          </p:cNvCxnSpPr>
          <p:nvPr/>
        </p:nvCxnSpPr>
        <p:spPr>
          <a:xfrm flipH="1">
            <a:off x="6536027" y="4723915"/>
            <a:ext cx="382036" cy="88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C7AC202-66BE-423A-ADB5-0B7D92E7591D}"/>
              </a:ext>
            </a:extLst>
          </p:cNvPr>
          <p:cNvCxnSpPr>
            <a:cxnSpLocks/>
            <a:endCxn id="9" idx="0"/>
          </p:cNvCxnSpPr>
          <p:nvPr/>
        </p:nvCxnSpPr>
        <p:spPr>
          <a:xfrm>
            <a:off x="6925351" y="4721442"/>
            <a:ext cx="439649" cy="864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03DE9DE-024B-4397-9DBB-ACD71145F5F9}"/>
              </a:ext>
            </a:extLst>
          </p:cNvPr>
          <p:cNvCxnSpPr>
            <a:cxnSpLocks/>
            <a:endCxn id="10" idx="0"/>
          </p:cNvCxnSpPr>
          <p:nvPr/>
        </p:nvCxnSpPr>
        <p:spPr>
          <a:xfrm flipH="1">
            <a:off x="8170928" y="4751844"/>
            <a:ext cx="409830" cy="833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F301C02-3268-4144-8223-4C0B7FA63E59}"/>
              </a:ext>
            </a:extLst>
          </p:cNvPr>
          <p:cNvCxnSpPr>
            <a:cxnSpLocks/>
            <a:endCxn id="11" idx="0"/>
          </p:cNvCxnSpPr>
          <p:nvPr/>
        </p:nvCxnSpPr>
        <p:spPr>
          <a:xfrm>
            <a:off x="8601232" y="4744592"/>
            <a:ext cx="476213" cy="841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AE5CB4-FAD0-487E-91C9-73DB3FA188DD}"/>
              </a:ext>
            </a:extLst>
          </p:cNvPr>
          <p:cNvCxnSpPr>
            <a:cxnSpLocks/>
            <a:endCxn id="13" idx="0"/>
          </p:cNvCxnSpPr>
          <p:nvPr/>
        </p:nvCxnSpPr>
        <p:spPr>
          <a:xfrm>
            <a:off x="10392463" y="4700521"/>
            <a:ext cx="379627"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83D25E-5231-49C6-896C-05C8ED314821}"/>
              </a:ext>
            </a:extLst>
          </p:cNvPr>
          <p:cNvCxnSpPr>
            <a:cxnSpLocks/>
            <a:endCxn id="12" idx="0"/>
          </p:cNvCxnSpPr>
          <p:nvPr/>
        </p:nvCxnSpPr>
        <p:spPr>
          <a:xfrm flipH="1">
            <a:off x="9902226" y="4700521"/>
            <a:ext cx="490238"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0F0786A-CAF3-4ACB-9EFD-1E6C11620873}"/>
              </a:ext>
            </a:extLst>
          </p:cNvPr>
          <p:cNvSpPr/>
          <p:nvPr/>
        </p:nvSpPr>
        <p:spPr>
          <a:xfrm>
            <a:off x="5406575" y="1429195"/>
            <a:ext cx="317716" cy="369332"/>
          </a:xfrm>
          <a:prstGeom prst="rect">
            <a:avLst/>
          </a:prstGeom>
        </p:spPr>
        <p:txBody>
          <a:bodyPr wrap="none">
            <a:spAutoFit/>
          </a:bodyPr>
          <a:lstStyle/>
          <a:p>
            <a:pPr algn="ctr"/>
            <a:r>
              <a:rPr lang="en-US" dirty="0"/>
              <a:t>A</a:t>
            </a:r>
          </a:p>
        </p:txBody>
      </p:sp>
      <p:sp>
        <p:nvSpPr>
          <p:cNvPr id="72" name="Rectangle 71">
            <a:extLst>
              <a:ext uri="{FF2B5EF4-FFF2-40B4-BE49-F238E27FC236}">
                <a16:creationId xmlns:a16="http://schemas.microsoft.com/office/drawing/2014/main" id="{626C391E-D4A2-416C-AA31-66AD6BB8AD5C}"/>
              </a:ext>
            </a:extLst>
          </p:cNvPr>
          <p:cNvSpPr/>
          <p:nvPr/>
        </p:nvSpPr>
        <p:spPr>
          <a:xfrm>
            <a:off x="2720727" y="2737571"/>
            <a:ext cx="324128" cy="369332"/>
          </a:xfrm>
          <a:prstGeom prst="rect">
            <a:avLst/>
          </a:prstGeom>
        </p:spPr>
        <p:txBody>
          <a:bodyPr wrap="none">
            <a:spAutoFit/>
          </a:bodyPr>
          <a:lstStyle/>
          <a:p>
            <a:pPr algn="ctr"/>
            <a:r>
              <a:rPr lang="en-US" b="1" dirty="0"/>
              <a:t>A</a:t>
            </a:r>
          </a:p>
        </p:txBody>
      </p:sp>
      <p:sp>
        <p:nvSpPr>
          <p:cNvPr id="73" name="Rectangle 72">
            <a:extLst>
              <a:ext uri="{FF2B5EF4-FFF2-40B4-BE49-F238E27FC236}">
                <a16:creationId xmlns:a16="http://schemas.microsoft.com/office/drawing/2014/main" id="{1E2DB4C8-49C0-4839-81A2-286495378F2A}"/>
              </a:ext>
            </a:extLst>
          </p:cNvPr>
          <p:cNvSpPr/>
          <p:nvPr/>
        </p:nvSpPr>
        <p:spPr>
          <a:xfrm>
            <a:off x="5477931" y="2731559"/>
            <a:ext cx="251537" cy="369332"/>
          </a:xfrm>
          <a:prstGeom prst="rect">
            <a:avLst/>
          </a:prstGeom>
        </p:spPr>
        <p:txBody>
          <a:bodyPr wrap="square">
            <a:spAutoFit/>
          </a:bodyPr>
          <a:lstStyle/>
          <a:p>
            <a:pPr algn="ctr"/>
            <a:r>
              <a:rPr lang="en-US" dirty="0"/>
              <a:t>C</a:t>
            </a:r>
          </a:p>
        </p:txBody>
      </p:sp>
      <p:sp>
        <p:nvSpPr>
          <p:cNvPr id="74" name="Rectangle 73">
            <a:extLst>
              <a:ext uri="{FF2B5EF4-FFF2-40B4-BE49-F238E27FC236}">
                <a16:creationId xmlns:a16="http://schemas.microsoft.com/office/drawing/2014/main" id="{6F8FF57A-3F5E-4415-BDD9-23A93DD41855}"/>
              </a:ext>
            </a:extLst>
          </p:cNvPr>
          <p:cNvSpPr/>
          <p:nvPr/>
        </p:nvSpPr>
        <p:spPr>
          <a:xfrm>
            <a:off x="8913777" y="2726603"/>
            <a:ext cx="327334" cy="369332"/>
          </a:xfrm>
          <a:prstGeom prst="rect">
            <a:avLst/>
          </a:prstGeom>
        </p:spPr>
        <p:txBody>
          <a:bodyPr wrap="none">
            <a:spAutoFit/>
          </a:bodyPr>
          <a:lstStyle/>
          <a:p>
            <a:pPr algn="ctr"/>
            <a:r>
              <a:rPr lang="en-US" dirty="0"/>
              <a:t>D</a:t>
            </a:r>
          </a:p>
        </p:txBody>
      </p:sp>
      <p:sp>
        <p:nvSpPr>
          <p:cNvPr id="75" name="Rectangle 74">
            <a:extLst>
              <a:ext uri="{FF2B5EF4-FFF2-40B4-BE49-F238E27FC236}">
                <a16:creationId xmlns:a16="http://schemas.microsoft.com/office/drawing/2014/main" id="{4900546D-8A09-4880-B9B1-E79B06AEFDB8}"/>
              </a:ext>
            </a:extLst>
          </p:cNvPr>
          <p:cNvSpPr/>
          <p:nvPr/>
        </p:nvSpPr>
        <p:spPr>
          <a:xfrm>
            <a:off x="2096611" y="4334909"/>
            <a:ext cx="287774" cy="369332"/>
          </a:xfrm>
          <a:prstGeom prst="rect">
            <a:avLst/>
          </a:prstGeom>
        </p:spPr>
        <p:txBody>
          <a:bodyPr wrap="square">
            <a:spAutoFit/>
          </a:bodyPr>
          <a:lstStyle/>
          <a:p>
            <a:pPr algn="ctr"/>
            <a:r>
              <a:rPr lang="en-US" dirty="0"/>
              <a:t>E</a:t>
            </a:r>
          </a:p>
        </p:txBody>
      </p:sp>
      <p:sp>
        <p:nvSpPr>
          <p:cNvPr id="76" name="Rectangle 75">
            <a:extLst>
              <a:ext uri="{FF2B5EF4-FFF2-40B4-BE49-F238E27FC236}">
                <a16:creationId xmlns:a16="http://schemas.microsoft.com/office/drawing/2014/main" id="{7B0A1071-0D23-4426-9C1E-AB59D70831B4}"/>
              </a:ext>
            </a:extLst>
          </p:cNvPr>
          <p:cNvSpPr/>
          <p:nvPr/>
        </p:nvSpPr>
        <p:spPr>
          <a:xfrm>
            <a:off x="3626077" y="4308782"/>
            <a:ext cx="287774" cy="369332"/>
          </a:xfrm>
          <a:prstGeom prst="rect">
            <a:avLst/>
          </a:prstGeom>
        </p:spPr>
        <p:txBody>
          <a:bodyPr wrap="square">
            <a:spAutoFit/>
          </a:bodyPr>
          <a:lstStyle/>
          <a:p>
            <a:pPr algn="ctr"/>
            <a:r>
              <a:rPr lang="en-US" dirty="0"/>
              <a:t>F</a:t>
            </a:r>
          </a:p>
        </p:txBody>
      </p:sp>
      <p:sp>
        <p:nvSpPr>
          <p:cNvPr id="77" name="Rectangle 76">
            <a:extLst>
              <a:ext uri="{FF2B5EF4-FFF2-40B4-BE49-F238E27FC236}">
                <a16:creationId xmlns:a16="http://schemas.microsoft.com/office/drawing/2014/main" id="{529338B3-07F5-4E4D-A7C7-AD43D4A0F918}"/>
              </a:ext>
            </a:extLst>
          </p:cNvPr>
          <p:cNvSpPr/>
          <p:nvPr/>
        </p:nvSpPr>
        <p:spPr>
          <a:xfrm>
            <a:off x="4887013" y="4266716"/>
            <a:ext cx="287774" cy="369332"/>
          </a:xfrm>
          <a:prstGeom prst="rect">
            <a:avLst/>
          </a:prstGeom>
        </p:spPr>
        <p:txBody>
          <a:bodyPr wrap="square">
            <a:spAutoFit/>
          </a:bodyPr>
          <a:lstStyle/>
          <a:p>
            <a:pPr algn="ctr"/>
            <a:r>
              <a:rPr lang="en-US" dirty="0"/>
              <a:t>G</a:t>
            </a:r>
          </a:p>
        </p:txBody>
      </p:sp>
      <p:sp>
        <p:nvSpPr>
          <p:cNvPr id="78" name="Rectangle 77">
            <a:extLst>
              <a:ext uri="{FF2B5EF4-FFF2-40B4-BE49-F238E27FC236}">
                <a16:creationId xmlns:a16="http://schemas.microsoft.com/office/drawing/2014/main" id="{C9F1E36D-04B4-4E13-89B9-F827396C8602}"/>
              </a:ext>
            </a:extLst>
          </p:cNvPr>
          <p:cNvSpPr/>
          <p:nvPr/>
        </p:nvSpPr>
        <p:spPr>
          <a:xfrm>
            <a:off x="6335292" y="4313268"/>
            <a:ext cx="287774" cy="369332"/>
          </a:xfrm>
          <a:prstGeom prst="rect">
            <a:avLst/>
          </a:prstGeom>
        </p:spPr>
        <p:txBody>
          <a:bodyPr wrap="square">
            <a:spAutoFit/>
          </a:bodyPr>
          <a:lstStyle/>
          <a:p>
            <a:pPr algn="ctr"/>
            <a:r>
              <a:rPr lang="en-US" dirty="0"/>
              <a:t>H</a:t>
            </a:r>
          </a:p>
        </p:txBody>
      </p:sp>
      <p:sp>
        <p:nvSpPr>
          <p:cNvPr id="79" name="Rectangle 78">
            <a:extLst>
              <a:ext uri="{FF2B5EF4-FFF2-40B4-BE49-F238E27FC236}">
                <a16:creationId xmlns:a16="http://schemas.microsoft.com/office/drawing/2014/main" id="{E5998A34-E591-49FB-8D6B-310EE027879F}"/>
              </a:ext>
            </a:extLst>
          </p:cNvPr>
          <p:cNvSpPr/>
          <p:nvPr/>
        </p:nvSpPr>
        <p:spPr>
          <a:xfrm>
            <a:off x="7951644" y="4330949"/>
            <a:ext cx="287774" cy="369332"/>
          </a:xfrm>
          <a:prstGeom prst="rect">
            <a:avLst/>
          </a:prstGeom>
        </p:spPr>
        <p:txBody>
          <a:bodyPr wrap="square">
            <a:spAutoFit/>
          </a:bodyPr>
          <a:lstStyle/>
          <a:p>
            <a:pPr algn="ctr"/>
            <a:r>
              <a:rPr lang="en-US" dirty="0"/>
              <a:t>I</a:t>
            </a:r>
          </a:p>
        </p:txBody>
      </p:sp>
      <p:sp>
        <p:nvSpPr>
          <p:cNvPr id="80" name="Rectangle 79">
            <a:extLst>
              <a:ext uri="{FF2B5EF4-FFF2-40B4-BE49-F238E27FC236}">
                <a16:creationId xmlns:a16="http://schemas.microsoft.com/office/drawing/2014/main" id="{F19F7C34-7767-4881-B10E-EC4D9086C678}"/>
              </a:ext>
            </a:extLst>
          </p:cNvPr>
          <p:cNvSpPr/>
          <p:nvPr/>
        </p:nvSpPr>
        <p:spPr>
          <a:xfrm>
            <a:off x="9784212" y="4289299"/>
            <a:ext cx="287774" cy="369332"/>
          </a:xfrm>
          <a:prstGeom prst="rect">
            <a:avLst/>
          </a:prstGeom>
        </p:spPr>
        <p:txBody>
          <a:bodyPr wrap="square">
            <a:spAutoFit/>
          </a:bodyPr>
          <a:lstStyle/>
          <a:p>
            <a:pPr algn="ctr"/>
            <a:r>
              <a:rPr lang="en-US" dirty="0"/>
              <a:t>J</a:t>
            </a:r>
          </a:p>
        </p:txBody>
      </p:sp>
      <p:sp>
        <p:nvSpPr>
          <p:cNvPr id="81" name="Rectangle 80">
            <a:extLst>
              <a:ext uri="{FF2B5EF4-FFF2-40B4-BE49-F238E27FC236}">
                <a16:creationId xmlns:a16="http://schemas.microsoft.com/office/drawing/2014/main" id="{56A55049-1BDC-4FA4-A1E8-7AD47056E08A}"/>
              </a:ext>
            </a:extLst>
          </p:cNvPr>
          <p:cNvSpPr/>
          <p:nvPr/>
        </p:nvSpPr>
        <p:spPr>
          <a:xfrm>
            <a:off x="1822344" y="5298173"/>
            <a:ext cx="287774" cy="369332"/>
          </a:xfrm>
          <a:prstGeom prst="rect">
            <a:avLst/>
          </a:prstGeom>
        </p:spPr>
        <p:txBody>
          <a:bodyPr wrap="square">
            <a:spAutoFit/>
          </a:bodyPr>
          <a:lstStyle/>
          <a:p>
            <a:pPr algn="ctr"/>
            <a:r>
              <a:rPr lang="en-US" dirty="0"/>
              <a:t>L</a:t>
            </a:r>
          </a:p>
        </p:txBody>
      </p:sp>
      <p:sp>
        <p:nvSpPr>
          <p:cNvPr id="82" name="Rectangle 81">
            <a:extLst>
              <a:ext uri="{FF2B5EF4-FFF2-40B4-BE49-F238E27FC236}">
                <a16:creationId xmlns:a16="http://schemas.microsoft.com/office/drawing/2014/main" id="{6B1493AA-87FC-4EC6-B1AB-485150B31018}"/>
              </a:ext>
            </a:extLst>
          </p:cNvPr>
          <p:cNvSpPr/>
          <p:nvPr/>
        </p:nvSpPr>
        <p:spPr>
          <a:xfrm>
            <a:off x="2665091" y="5311220"/>
            <a:ext cx="287774" cy="369332"/>
          </a:xfrm>
          <a:prstGeom prst="rect">
            <a:avLst/>
          </a:prstGeom>
        </p:spPr>
        <p:txBody>
          <a:bodyPr wrap="square">
            <a:spAutoFit/>
          </a:bodyPr>
          <a:lstStyle/>
          <a:p>
            <a:pPr algn="ctr"/>
            <a:r>
              <a:rPr lang="en-US" dirty="0"/>
              <a:t>M</a:t>
            </a:r>
          </a:p>
        </p:txBody>
      </p:sp>
      <p:sp>
        <p:nvSpPr>
          <p:cNvPr id="83" name="Rectangle 82">
            <a:extLst>
              <a:ext uri="{FF2B5EF4-FFF2-40B4-BE49-F238E27FC236}">
                <a16:creationId xmlns:a16="http://schemas.microsoft.com/office/drawing/2014/main" id="{B55F47C8-1DE6-417C-93A1-764551BA2B62}"/>
              </a:ext>
            </a:extLst>
          </p:cNvPr>
          <p:cNvSpPr/>
          <p:nvPr/>
        </p:nvSpPr>
        <p:spPr>
          <a:xfrm>
            <a:off x="3405296" y="5311220"/>
            <a:ext cx="287774" cy="369332"/>
          </a:xfrm>
          <a:prstGeom prst="rect">
            <a:avLst/>
          </a:prstGeom>
        </p:spPr>
        <p:txBody>
          <a:bodyPr wrap="square">
            <a:spAutoFit/>
          </a:bodyPr>
          <a:lstStyle/>
          <a:p>
            <a:pPr algn="ctr"/>
            <a:r>
              <a:rPr lang="en-US" dirty="0"/>
              <a:t>N</a:t>
            </a:r>
          </a:p>
        </p:txBody>
      </p:sp>
      <p:sp>
        <p:nvSpPr>
          <p:cNvPr id="84" name="Rectangle 83">
            <a:extLst>
              <a:ext uri="{FF2B5EF4-FFF2-40B4-BE49-F238E27FC236}">
                <a16:creationId xmlns:a16="http://schemas.microsoft.com/office/drawing/2014/main" id="{D2EE85C2-ED1C-4794-AF6F-B2000C63CE20}"/>
              </a:ext>
            </a:extLst>
          </p:cNvPr>
          <p:cNvSpPr/>
          <p:nvPr/>
        </p:nvSpPr>
        <p:spPr>
          <a:xfrm>
            <a:off x="4181130" y="5311220"/>
            <a:ext cx="287774" cy="369332"/>
          </a:xfrm>
          <a:prstGeom prst="rect">
            <a:avLst/>
          </a:prstGeom>
        </p:spPr>
        <p:txBody>
          <a:bodyPr wrap="square">
            <a:spAutoFit/>
          </a:bodyPr>
          <a:lstStyle/>
          <a:p>
            <a:pPr algn="ctr"/>
            <a:r>
              <a:rPr lang="en-US" dirty="0"/>
              <a:t>O</a:t>
            </a:r>
          </a:p>
        </p:txBody>
      </p:sp>
      <p:sp>
        <p:nvSpPr>
          <p:cNvPr id="85" name="Rectangle 84">
            <a:extLst>
              <a:ext uri="{FF2B5EF4-FFF2-40B4-BE49-F238E27FC236}">
                <a16:creationId xmlns:a16="http://schemas.microsoft.com/office/drawing/2014/main" id="{EC551E42-D95F-45FC-B1B5-E899FC30FD97}"/>
              </a:ext>
            </a:extLst>
          </p:cNvPr>
          <p:cNvSpPr/>
          <p:nvPr/>
        </p:nvSpPr>
        <p:spPr>
          <a:xfrm>
            <a:off x="5025530" y="5255400"/>
            <a:ext cx="287774" cy="369332"/>
          </a:xfrm>
          <a:prstGeom prst="rect">
            <a:avLst/>
          </a:prstGeom>
        </p:spPr>
        <p:txBody>
          <a:bodyPr wrap="square">
            <a:spAutoFit/>
          </a:bodyPr>
          <a:lstStyle/>
          <a:p>
            <a:pPr algn="ctr"/>
            <a:r>
              <a:rPr lang="en-US" dirty="0"/>
              <a:t>P</a:t>
            </a:r>
          </a:p>
        </p:txBody>
      </p:sp>
      <p:sp>
        <p:nvSpPr>
          <p:cNvPr id="86" name="Rectangle 85">
            <a:extLst>
              <a:ext uri="{FF2B5EF4-FFF2-40B4-BE49-F238E27FC236}">
                <a16:creationId xmlns:a16="http://schemas.microsoft.com/office/drawing/2014/main" id="{EC84C557-84CB-4A76-820C-6181BA06F595}"/>
              </a:ext>
            </a:extLst>
          </p:cNvPr>
          <p:cNvSpPr/>
          <p:nvPr/>
        </p:nvSpPr>
        <p:spPr>
          <a:xfrm>
            <a:off x="6170911" y="5298173"/>
            <a:ext cx="287774" cy="369332"/>
          </a:xfrm>
          <a:prstGeom prst="rect">
            <a:avLst/>
          </a:prstGeom>
        </p:spPr>
        <p:txBody>
          <a:bodyPr wrap="square">
            <a:spAutoFit/>
          </a:bodyPr>
          <a:lstStyle/>
          <a:p>
            <a:pPr algn="ctr"/>
            <a:r>
              <a:rPr lang="en-US" dirty="0"/>
              <a:t>Q</a:t>
            </a:r>
          </a:p>
        </p:txBody>
      </p:sp>
      <p:sp>
        <p:nvSpPr>
          <p:cNvPr id="87" name="Rectangle 86">
            <a:extLst>
              <a:ext uri="{FF2B5EF4-FFF2-40B4-BE49-F238E27FC236}">
                <a16:creationId xmlns:a16="http://schemas.microsoft.com/office/drawing/2014/main" id="{5B5DB540-0F03-4D74-AABD-44D27DE32443}"/>
              </a:ext>
            </a:extLst>
          </p:cNvPr>
          <p:cNvSpPr/>
          <p:nvPr/>
        </p:nvSpPr>
        <p:spPr>
          <a:xfrm>
            <a:off x="6925350" y="5297044"/>
            <a:ext cx="287774" cy="369332"/>
          </a:xfrm>
          <a:prstGeom prst="rect">
            <a:avLst/>
          </a:prstGeom>
        </p:spPr>
        <p:txBody>
          <a:bodyPr wrap="square">
            <a:spAutoFit/>
          </a:bodyPr>
          <a:lstStyle/>
          <a:p>
            <a:pPr algn="ctr"/>
            <a:r>
              <a:rPr lang="en-US" dirty="0"/>
              <a:t>R</a:t>
            </a:r>
          </a:p>
        </p:txBody>
      </p:sp>
      <p:sp>
        <p:nvSpPr>
          <p:cNvPr id="88" name="Rectangle 87">
            <a:extLst>
              <a:ext uri="{FF2B5EF4-FFF2-40B4-BE49-F238E27FC236}">
                <a16:creationId xmlns:a16="http://schemas.microsoft.com/office/drawing/2014/main" id="{DA4BEDB6-28B1-428E-A98D-5CCFF4581ED9}"/>
              </a:ext>
            </a:extLst>
          </p:cNvPr>
          <p:cNvSpPr/>
          <p:nvPr/>
        </p:nvSpPr>
        <p:spPr>
          <a:xfrm>
            <a:off x="7807757" y="5310191"/>
            <a:ext cx="287774" cy="369332"/>
          </a:xfrm>
          <a:prstGeom prst="rect">
            <a:avLst/>
          </a:prstGeom>
        </p:spPr>
        <p:txBody>
          <a:bodyPr wrap="square">
            <a:spAutoFit/>
          </a:bodyPr>
          <a:lstStyle/>
          <a:p>
            <a:pPr algn="ctr"/>
            <a:r>
              <a:rPr lang="en-US" dirty="0"/>
              <a:t>S</a:t>
            </a:r>
          </a:p>
        </p:txBody>
      </p:sp>
      <p:sp>
        <p:nvSpPr>
          <p:cNvPr id="89" name="Rectangle 88">
            <a:extLst>
              <a:ext uri="{FF2B5EF4-FFF2-40B4-BE49-F238E27FC236}">
                <a16:creationId xmlns:a16="http://schemas.microsoft.com/office/drawing/2014/main" id="{55C95EC3-28E5-4F4F-972C-C017D15E5320}"/>
              </a:ext>
            </a:extLst>
          </p:cNvPr>
          <p:cNvSpPr/>
          <p:nvPr/>
        </p:nvSpPr>
        <p:spPr>
          <a:xfrm>
            <a:off x="8626684" y="5310191"/>
            <a:ext cx="287774" cy="369332"/>
          </a:xfrm>
          <a:prstGeom prst="rect">
            <a:avLst/>
          </a:prstGeom>
        </p:spPr>
        <p:txBody>
          <a:bodyPr wrap="square">
            <a:spAutoFit/>
          </a:bodyPr>
          <a:lstStyle/>
          <a:p>
            <a:pPr algn="ctr"/>
            <a:r>
              <a:rPr lang="en-US" dirty="0"/>
              <a:t>T</a:t>
            </a:r>
          </a:p>
        </p:txBody>
      </p:sp>
      <p:sp>
        <p:nvSpPr>
          <p:cNvPr id="90" name="Rectangle 89">
            <a:extLst>
              <a:ext uri="{FF2B5EF4-FFF2-40B4-BE49-F238E27FC236}">
                <a16:creationId xmlns:a16="http://schemas.microsoft.com/office/drawing/2014/main" id="{040A56B7-0033-4B09-ABAD-0732D202397C}"/>
              </a:ext>
            </a:extLst>
          </p:cNvPr>
          <p:cNvSpPr/>
          <p:nvPr/>
        </p:nvSpPr>
        <p:spPr>
          <a:xfrm>
            <a:off x="9516990" y="5317076"/>
            <a:ext cx="287774" cy="369332"/>
          </a:xfrm>
          <a:prstGeom prst="rect">
            <a:avLst/>
          </a:prstGeom>
        </p:spPr>
        <p:txBody>
          <a:bodyPr wrap="square">
            <a:spAutoFit/>
          </a:bodyPr>
          <a:lstStyle/>
          <a:p>
            <a:pPr algn="ctr"/>
            <a:r>
              <a:rPr lang="en-US" dirty="0"/>
              <a:t>U</a:t>
            </a:r>
          </a:p>
        </p:txBody>
      </p:sp>
      <p:sp>
        <p:nvSpPr>
          <p:cNvPr id="91" name="Rectangle 90">
            <a:extLst>
              <a:ext uri="{FF2B5EF4-FFF2-40B4-BE49-F238E27FC236}">
                <a16:creationId xmlns:a16="http://schemas.microsoft.com/office/drawing/2014/main" id="{A52EF5F7-E7D3-4C6C-85B8-1B89E8C6C68C}"/>
              </a:ext>
            </a:extLst>
          </p:cNvPr>
          <p:cNvSpPr/>
          <p:nvPr/>
        </p:nvSpPr>
        <p:spPr>
          <a:xfrm>
            <a:off x="10359834" y="5317076"/>
            <a:ext cx="287774" cy="369332"/>
          </a:xfrm>
          <a:prstGeom prst="rect">
            <a:avLst/>
          </a:prstGeom>
        </p:spPr>
        <p:txBody>
          <a:bodyPr wrap="square">
            <a:spAutoFit/>
          </a:bodyPr>
          <a:lstStyle/>
          <a:p>
            <a:pPr algn="ctr"/>
            <a:r>
              <a:rPr lang="en-US" dirty="0"/>
              <a:t>V</a:t>
            </a:r>
          </a:p>
        </p:txBody>
      </p:sp>
      <p:cxnSp>
        <p:nvCxnSpPr>
          <p:cNvPr id="93" name="Straight Connector 92">
            <a:extLst>
              <a:ext uri="{FF2B5EF4-FFF2-40B4-BE49-F238E27FC236}">
                <a16:creationId xmlns:a16="http://schemas.microsoft.com/office/drawing/2014/main" id="{AE8EC5E8-6CC6-4FC7-A078-DB93598FCF53}"/>
              </a:ext>
            </a:extLst>
          </p:cNvPr>
          <p:cNvCxnSpPr>
            <a:cxnSpLocks/>
          </p:cNvCxnSpPr>
          <p:nvPr/>
        </p:nvCxnSpPr>
        <p:spPr>
          <a:xfrm flipV="1">
            <a:off x="860964" y="2427970"/>
            <a:ext cx="10290751" cy="551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0CDE41-7EC8-4E94-93BE-4EE8A2823712}"/>
              </a:ext>
            </a:extLst>
          </p:cNvPr>
          <p:cNvCxnSpPr>
            <a:cxnSpLocks/>
          </p:cNvCxnSpPr>
          <p:nvPr/>
        </p:nvCxnSpPr>
        <p:spPr>
          <a:xfrm>
            <a:off x="860964" y="3916324"/>
            <a:ext cx="1024573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FAF8ECD-8D5E-40DA-BE92-DF623EAFB9E5}"/>
              </a:ext>
            </a:extLst>
          </p:cNvPr>
          <p:cNvCxnSpPr>
            <a:cxnSpLocks/>
          </p:cNvCxnSpPr>
          <p:nvPr/>
        </p:nvCxnSpPr>
        <p:spPr>
          <a:xfrm>
            <a:off x="860964" y="5239337"/>
            <a:ext cx="1025741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D98B3F-04D7-4C8B-8A17-EA4E58E31237}"/>
              </a:ext>
            </a:extLst>
          </p:cNvPr>
          <p:cNvCxnSpPr>
            <a:stCxn id="81" idx="3"/>
          </p:cNvCxnSpPr>
          <p:nvPr/>
        </p:nvCxnSpPr>
        <p:spPr>
          <a:xfrm flipV="1">
            <a:off x="2110118" y="4755103"/>
            <a:ext cx="388840" cy="727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4CC8508-82EA-4B6B-8B6D-C3D57EA2E62B}"/>
              </a:ext>
            </a:extLst>
          </p:cNvPr>
          <p:cNvCxnSpPr>
            <a:cxnSpLocks/>
          </p:cNvCxnSpPr>
          <p:nvPr/>
        </p:nvCxnSpPr>
        <p:spPr>
          <a:xfrm flipH="1" flipV="1">
            <a:off x="2869556" y="4751844"/>
            <a:ext cx="331083" cy="7427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26E4E66-BFB4-4C3C-95DA-EDA53AD49E1B}"/>
              </a:ext>
            </a:extLst>
          </p:cNvPr>
          <p:cNvCxnSpPr>
            <a:cxnSpLocks/>
          </p:cNvCxnSpPr>
          <p:nvPr/>
        </p:nvCxnSpPr>
        <p:spPr>
          <a:xfrm flipV="1">
            <a:off x="3640610" y="4802684"/>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F782E25-ACD8-41F4-86A6-BBAD4EA838EF}"/>
              </a:ext>
            </a:extLst>
          </p:cNvPr>
          <p:cNvCxnSpPr>
            <a:cxnSpLocks/>
          </p:cNvCxnSpPr>
          <p:nvPr/>
        </p:nvCxnSpPr>
        <p:spPr>
          <a:xfrm flipV="1">
            <a:off x="6432369" y="4796216"/>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F01F9AE-A252-4917-89E8-51D250428102}"/>
              </a:ext>
            </a:extLst>
          </p:cNvPr>
          <p:cNvCxnSpPr>
            <a:cxnSpLocks/>
          </p:cNvCxnSpPr>
          <p:nvPr/>
        </p:nvCxnSpPr>
        <p:spPr>
          <a:xfrm flipV="1">
            <a:off x="8079492" y="4786942"/>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71B071F-4A7E-41A8-B7E9-94B2B9F98C6B}"/>
              </a:ext>
            </a:extLst>
          </p:cNvPr>
          <p:cNvCxnSpPr>
            <a:cxnSpLocks/>
            <a:stCxn id="90" idx="3"/>
          </p:cNvCxnSpPr>
          <p:nvPr/>
        </p:nvCxnSpPr>
        <p:spPr>
          <a:xfrm flipV="1">
            <a:off x="9804764" y="4796216"/>
            <a:ext cx="414298" cy="705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5B867634-5C87-4A89-9A9C-C2111A829B5A}"/>
              </a:ext>
            </a:extLst>
          </p:cNvPr>
          <p:cNvCxnSpPr>
            <a:cxnSpLocks/>
          </p:cNvCxnSpPr>
          <p:nvPr/>
        </p:nvCxnSpPr>
        <p:spPr>
          <a:xfrm flipH="1" flipV="1">
            <a:off x="4352094" y="4802684"/>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651D6C3-9A15-4BA1-B501-BD94A499066F}"/>
              </a:ext>
            </a:extLst>
          </p:cNvPr>
          <p:cNvCxnSpPr>
            <a:cxnSpLocks/>
          </p:cNvCxnSpPr>
          <p:nvPr/>
        </p:nvCxnSpPr>
        <p:spPr>
          <a:xfrm flipH="1" flipV="1">
            <a:off x="5520463" y="4700281"/>
            <a:ext cx="10253" cy="8437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3F02CE7-FD69-4054-BF4D-D23B06712E31}"/>
              </a:ext>
            </a:extLst>
          </p:cNvPr>
          <p:cNvCxnSpPr>
            <a:cxnSpLocks/>
          </p:cNvCxnSpPr>
          <p:nvPr/>
        </p:nvCxnSpPr>
        <p:spPr>
          <a:xfrm flipH="1" flipV="1">
            <a:off x="7085917" y="4744966"/>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51BC0E55-EF5C-451F-89E7-EB830639BF38}"/>
              </a:ext>
            </a:extLst>
          </p:cNvPr>
          <p:cNvCxnSpPr>
            <a:cxnSpLocks/>
          </p:cNvCxnSpPr>
          <p:nvPr/>
        </p:nvCxnSpPr>
        <p:spPr>
          <a:xfrm flipH="1" flipV="1">
            <a:off x="8779092" y="4761410"/>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91C7FB-91CC-499B-BB69-A976B1C57492}"/>
              </a:ext>
            </a:extLst>
          </p:cNvPr>
          <p:cNvCxnSpPr>
            <a:cxnSpLocks/>
          </p:cNvCxnSpPr>
          <p:nvPr/>
        </p:nvCxnSpPr>
        <p:spPr>
          <a:xfrm flipH="1" flipV="1">
            <a:off x="10541200" y="4739897"/>
            <a:ext cx="369092" cy="7618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C4E902B-9981-4187-8966-203232537F6B}"/>
              </a:ext>
            </a:extLst>
          </p:cNvPr>
          <p:cNvCxnSpPr>
            <a:cxnSpLocks/>
          </p:cNvCxnSpPr>
          <p:nvPr/>
        </p:nvCxnSpPr>
        <p:spPr>
          <a:xfrm flipV="1">
            <a:off x="2591828" y="3275614"/>
            <a:ext cx="488277" cy="8205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BD1920F-71ED-43B5-9520-48BB6866B56A}"/>
              </a:ext>
            </a:extLst>
          </p:cNvPr>
          <p:cNvCxnSpPr>
            <a:cxnSpLocks/>
          </p:cNvCxnSpPr>
          <p:nvPr/>
        </p:nvCxnSpPr>
        <p:spPr>
          <a:xfrm flipV="1">
            <a:off x="5247275" y="3256401"/>
            <a:ext cx="599533" cy="7612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0084B0A-8B08-4765-AA5C-7A6D62B0835C}"/>
              </a:ext>
            </a:extLst>
          </p:cNvPr>
          <p:cNvCxnSpPr>
            <a:cxnSpLocks/>
          </p:cNvCxnSpPr>
          <p:nvPr/>
        </p:nvCxnSpPr>
        <p:spPr>
          <a:xfrm flipV="1">
            <a:off x="8601232" y="3291024"/>
            <a:ext cx="599533" cy="7612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914D9FC5-6C42-4C7A-BFA6-02B7FC4E650B}"/>
              </a:ext>
            </a:extLst>
          </p:cNvPr>
          <p:cNvCxnSpPr>
            <a:cxnSpLocks/>
          </p:cNvCxnSpPr>
          <p:nvPr/>
        </p:nvCxnSpPr>
        <p:spPr>
          <a:xfrm flipH="1" flipV="1">
            <a:off x="3569189" y="3205032"/>
            <a:ext cx="611941" cy="8451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CF54177-833E-4A08-8C8C-7897C080183A}"/>
              </a:ext>
            </a:extLst>
          </p:cNvPr>
          <p:cNvCxnSpPr>
            <a:cxnSpLocks/>
          </p:cNvCxnSpPr>
          <p:nvPr/>
        </p:nvCxnSpPr>
        <p:spPr>
          <a:xfrm flipH="1" flipV="1">
            <a:off x="6348958" y="3195181"/>
            <a:ext cx="611941" cy="8451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F951B69-792C-4A6B-84FC-2CCD11143550}"/>
              </a:ext>
            </a:extLst>
          </p:cNvPr>
          <p:cNvCxnSpPr>
            <a:cxnSpLocks/>
          </p:cNvCxnSpPr>
          <p:nvPr/>
        </p:nvCxnSpPr>
        <p:spPr>
          <a:xfrm flipH="1" flipV="1">
            <a:off x="9800777" y="3289837"/>
            <a:ext cx="611941" cy="8451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7AFD152-0402-442A-B99F-37427EBF6A71}"/>
              </a:ext>
            </a:extLst>
          </p:cNvPr>
          <p:cNvSpPr/>
          <p:nvPr/>
        </p:nvSpPr>
        <p:spPr>
          <a:xfrm>
            <a:off x="1366611" y="596186"/>
            <a:ext cx="3258757" cy="1631216"/>
          </a:xfrm>
          <a:prstGeom prst="rect">
            <a:avLst/>
          </a:prstGeom>
        </p:spPr>
        <p:txBody>
          <a:bodyPr wrap="square">
            <a:spAutoFit/>
          </a:bodyPr>
          <a:lstStyle/>
          <a:p>
            <a:r>
              <a:rPr lang="en-US" sz="2000" dirty="0">
                <a:solidFill>
                  <a:srgbClr val="FF0000"/>
                </a:solidFill>
                <a:latin typeface="TimesNewRomanPS-BoldMT"/>
              </a:rPr>
              <a:t>What if</a:t>
            </a:r>
          </a:p>
          <a:p>
            <a:r>
              <a:rPr lang="en-US" sz="2000" dirty="0">
                <a:solidFill>
                  <a:srgbClr val="FF0000"/>
                </a:solidFill>
                <a:latin typeface="TimesNewRomanPS-BoldMT"/>
              </a:rPr>
              <a:t>payoff(Q) = 100</a:t>
            </a:r>
          </a:p>
          <a:p>
            <a:r>
              <a:rPr lang="en-US" sz="2000" dirty="0">
                <a:solidFill>
                  <a:srgbClr val="FF0000"/>
                </a:solidFill>
                <a:latin typeface="TimesNewRomanPS-BoldMT"/>
              </a:rPr>
              <a:t>payoff(R) = 200</a:t>
            </a:r>
          </a:p>
          <a:p>
            <a:r>
              <a:rPr lang="en-US" sz="2000" dirty="0">
                <a:solidFill>
                  <a:srgbClr val="3333CD"/>
                </a:solidFill>
                <a:latin typeface="TimesNewRomanPS-BoldMT"/>
              </a:rPr>
              <a:t>Starting DFS, left to right,</a:t>
            </a:r>
          </a:p>
          <a:p>
            <a:r>
              <a:rPr lang="en-US" sz="2000" dirty="0">
                <a:solidFill>
                  <a:srgbClr val="3333CD"/>
                </a:solidFill>
                <a:latin typeface="TimesNewRomanPS-BoldMT"/>
              </a:rPr>
              <a:t>do we need to know eval(H)?</a:t>
            </a:r>
            <a:endParaRPr lang="en-US" sz="2000" dirty="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9EA81587-B9D9-4E17-93DE-64B37E89B838}"/>
                  </a:ext>
                </a:extLst>
              </p:cNvPr>
              <p:cNvSpPr/>
              <p:nvPr/>
            </p:nvSpPr>
            <p:spPr>
              <a:xfrm>
                <a:off x="6248288" y="374809"/>
                <a:ext cx="3118937" cy="1477328"/>
              </a:xfrm>
              <a:prstGeom prst="rect">
                <a:avLst/>
              </a:prstGeom>
            </p:spPr>
            <p:txBody>
              <a:bodyPr wrap="square">
                <a:spAutoFit/>
              </a:bodyPr>
              <a:lstStyle/>
              <a:p>
                <a:r>
                  <a:rPr lang="en-US" sz="2000" dirty="0">
                    <a:solidFill>
                      <a:srgbClr val="2D2DBA"/>
                    </a:solidFill>
                    <a:latin typeface="TimesNewRomanPS-BoldMT"/>
                  </a:rPr>
                  <a:t>Do DFS. Real games:</a:t>
                </a:r>
              </a:p>
              <a:p>
                <a:r>
                  <a:rPr lang="en-US" sz="2000" dirty="0">
                    <a:solidFill>
                      <a:srgbClr val="2D2DBA"/>
                    </a:solidFill>
                    <a:latin typeface="TimesNewRomanPS-BoldMT"/>
                  </a:rPr>
                  <a:t>use iterative deepening.</a:t>
                </a:r>
              </a:p>
              <a:p>
                <a:r>
                  <a:rPr lang="en-US" sz="2000" dirty="0">
                    <a:solidFill>
                      <a:srgbClr val="2D2DBA"/>
                    </a:solidFill>
                    <a:latin typeface="TimesNewRomanPS-BoldMT"/>
                  </a:rPr>
                  <a:t>(gives “anytime” approach.)</a:t>
                </a:r>
              </a:p>
              <a:p>
                <a:pPr>
                  <a:spcBef>
                    <a:spcPts val="1200"/>
                  </a:spcBef>
                </a:pPr>
                <a14:m>
                  <m:oMath xmlns:m="http://schemas.openxmlformats.org/officeDocument/2006/math">
                    <m:r>
                      <a:rPr lang="en-US" sz="2000" b="0" i="1" dirty="0" smtClean="0">
                        <a:solidFill>
                          <a:srgbClr val="FF0000"/>
                        </a:solidFill>
                        <a:latin typeface="Cambria Math" panose="02040503050406030204" pitchFamily="18" charset="0"/>
                        <a:ea typeface="Cambria Math" panose="02040503050406030204" pitchFamily="18" charset="0"/>
                      </a:rPr>
                      <m:t>≥</m:t>
                    </m:r>
                  </m:oMath>
                </a14:m>
                <a:r>
                  <a:rPr lang="en-US" sz="2000" dirty="0">
                    <a:solidFill>
                      <a:srgbClr val="FF0000"/>
                    </a:solidFill>
                    <a:latin typeface="TimesNewRomanPS-BoldMT"/>
                  </a:rPr>
                  <a:t> 3 (DFS left to right)</a:t>
                </a:r>
                <a:endParaRPr lang="en-US" sz="2000" dirty="0"/>
              </a:p>
            </p:txBody>
          </p:sp>
        </mc:Choice>
        <mc:Fallback xmlns="">
          <p:sp>
            <p:nvSpPr>
              <p:cNvPr id="32" name="Rectangle 31">
                <a:extLst>
                  <a:ext uri="{FF2B5EF4-FFF2-40B4-BE49-F238E27FC236}">
                    <a16:creationId xmlns:a16="http://schemas.microsoft.com/office/drawing/2014/main" id="{9EA81587-B9D9-4E17-93DE-64B37E89B838}"/>
                  </a:ext>
                </a:extLst>
              </p:cNvPr>
              <p:cNvSpPr>
                <a:spLocks noRot="1" noChangeAspect="1" noMove="1" noResize="1" noEditPoints="1" noAdjustHandles="1" noChangeArrowheads="1" noChangeShapeType="1" noTextEdit="1"/>
              </p:cNvSpPr>
              <p:nvPr/>
            </p:nvSpPr>
            <p:spPr>
              <a:xfrm>
                <a:off x="6248288" y="374809"/>
                <a:ext cx="3118937" cy="1477328"/>
              </a:xfrm>
              <a:prstGeom prst="rect">
                <a:avLst/>
              </a:prstGeom>
              <a:blipFill>
                <a:blip r:embed="rId2"/>
                <a:stretch>
                  <a:fillRect l="-2148" t="-2058" r="-195" b="-5761"/>
                </a:stretch>
              </a:blipFill>
            </p:spPr>
            <p:txBody>
              <a:bodyPr/>
              <a:lstStyle/>
              <a:p>
                <a:r>
                  <a:rPr lang="en-US">
                    <a:noFill/>
                  </a:rPr>
                  <a:t> </a:t>
                </a:r>
              </a:p>
            </p:txBody>
          </p:sp>
        </mc:Fallback>
      </mc:AlternateContent>
      <p:cxnSp>
        <p:nvCxnSpPr>
          <p:cNvPr id="111" name="Straight Arrow Connector 110">
            <a:extLst>
              <a:ext uri="{FF2B5EF4-FFF2-40B4-BE49-F238E27FC236}">
                <a16:creationId xmlns:a16="http://schemas.microsoft.com/office/drawing/2014/main" id="{A2C03ECF-453B-4C4C-8D8D-5A30514A1B94}"/>
              </a:ext>
            </a:extLst>
          </p:cNvPr>
          <p:cNvCxnSpPr>
            <a:cxnSpLocks/>
          </p:cNvCxnSpPr>
          <p:nvPr/>
        </p:nvCxnSpPr>
        <p:spPr>
          <a:xfrm flipV="1">
            <a:off x="3681254" y="1938444"/>
            <a:ext cx="1947480" cy="5948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288517E-4616-430D-9FF3-491EA7139765}"/>
              </a:ext>
            </a:extLst>
          </p:cNvPr>
          <p:cNvCxnSpPr>
            <a:cxnSpLocks/>
          </p:cNvCxnSpPr>
          <p:nvPr/>
        </p:nvCxnSpPr>
        <p:spPr>
          <a:xfrm flipH="1" flipV="1">
            <a:off x="6480644" y="1918085"/>
            <a:ext cx="2358694" cy="5550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4924F65F-FA65-450F-B294-290FCA243404}"/>
                  </a:ext>
                </a:extLst>
              </p:cNvPr>
              <p:cNvSpPr/>
              <p:nvPr/>
            </p:nvSpPr>
            <p:spPr>
              <a:xfrm>
                <a:off x="6431975" y="2669431"/>
                <a:ext cx="1155973" cy="92333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0</m:t>
                      </m:r>
                    </m:oMath>
                  </m:oMathPara>
                </a14:m>
                <a:endParaRPr lang="en-US" b="0" dirty="0">
                  <a:ea typeface="Cambria Math" panose="02040503050406030204" pitchFamily="18" charset="0"/>
                </a:endParaRPr>
              </a:p>
              <a:p>
                <a:endParaRPr lang="en-US" dirty="0"/>
              </a:p>
              <a:p>
                <a:r>
                  <a:rPr lang="en-US" dirty="0"/>
                  <a:t>   </a:t>
                </a:r>
                <a:r>
                  <a:rPr lang="en-US" b="1" dirty="0">
                    <a:solidFill>
                      <a:srgbClr val="FF0000"/>
                    </a:solidFill>
                  </a:rPr>
                  <a:t>Prune!</a:t>
                </a:r>
              </a:p>
            </p:txBody>
          </p:sp>
        </mc:Choice>
        <mc:Fallback xmlns="">
          <p:sp>
            <p:nvSpPr>
              <p:cNvPr id="113" name="Rectangle 112">
                <a:extLst>
                  <a:ext uri="{FF2B5EF4-FFF2-40B4-BE49-F238E27FC236}">
                    <a16:creationId xmlns:a16="http://schemas.microsoft.com/office/drawing/2014/main" id="{4924F65F-FA65-450F-B294-290FCA243404}"/>
                  </a:ext>
                </a:extLst>
              </p:cNvPr>
              <p:cNvSpPr>
                <a:spLocks noRot="1" noChangeAspect="1" noMove="1" noResize="1" noEditPoints="1" noAdjustHandles="1" noChangeArrowheads="1" noChangeShapeType="1" noTextEdit="1"/>
              </p:cNvSpPr>
              <p:nvPr/>
            </p:nvSpPr>
            <p:spPr>
              <a:xfrm>
                <a:off x="6431975" y="2669431"/>
                <a:ext cx="1155973" cy="923330"/>
              </a:xfrm>
              <a:prstGeom prst="rect">
                <a:avLst/>
              </a:prstGeom>
              <a:blipFill>
                <a:blip r:embed="rId3"/>
                <a:stretch>
                  <a:fillRect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9342E3F0-E96B-4102-A7C2-84CFF55183E6}"/>
                  </a:ext>
                </a:extLst>
              </p:cNvPr>
              <p:cNvSpPr/>
              <p:nvPr/>
            </p:nvSpPr>
            <p:spPr>
              <a:xfrm>
                <a:off x="9804182" y="2694163"/>
                <a:ext cx="1155973" cy="92333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2</m:t>
                      </m:r>
                    </m:oMath>
                  </m:oMathPara>
                </a14:m>
                <a:endParaRPr lang="en-US" dirty="0"/>
              </a:p>
              <a:p>
                <a:r>
                  <a:rPr lang="en-US" dirty="0"/>
                  <a:t>   </a:t>
                </a:r>
              </a:p>
              <a:p>
                <a:r>
                  <a:rPr lang="en-US" b="1" dirty="0">
                    <a:solidFill>
                      <a:srgbClr val="FF0000"/>
                    </a:solidFill>
                  </a:rPr>
                  <a:t>      Prune!</a:t>
                </a:r>
              </a:p>
            </p:txBody>
          </p:sp>
        </mc:Choice>
        <mc:Fallback xmlns="">
          <p:sp>
            <p:nvSpPr>
              <p:cNvPr id="114" name="Rectangle 113">
                <a:extLst>
                  <a:ext uri="{FF2B5EF4-FFF2-40B4-BE49-F238E27FC236}">
                    <a16:creationId xmlns:a16="http://schemas.microsoft.com/office/drawing/2014/main" id="{9342E3F0-E96B-4102-A7C2-84CFF55183E6}"/>
                  </a:ext>
                </a:extLst>
              </p:cNvPr>
              <p:cNvSpPr>
                <a:spLocks noRot="1" noChangeAspect="1" noMove="1" noResize="1" noEditPoints="1" noAdjustHandles="1" noChangeArrowheads="1" noChangeShapeType="1" noTextEdit="1"/>
              </p:cNvSpPr>
              <p:nvPr/>
            </p:nvSpPr>
            <p:spPr>
              <a:xfrm>
                <a:off x="9804182" y="2694163"/>
                <a:ext cx="1155973" cy="923330"/>
              </a:xfrm>
              <a:prstGeom prst="rect">
                <a:avLst/>
              </a:prstGeom>
              <a:blipFill>
                <a:blip r:embed="rId4"/>
                <a:stretch>
                  <a:fillRect r="-3158" b="-9934"/>
                </a:stretch>
              </a:blipFill>
            </p:spPr>
            <p:txBody>
              <a:bodyPr/>
              <a:lstStyle/>
              <a:p>
                <a:r>
                  <a:rPr lang="en-US">
                    <a:noFill/>
                  </a:rPr>
                  <a:t> </a:t>
                </a:r>
              </a:p>
            </p:txBody>
          </p:sp>
        </mc:Fallback>
      </mc:AlternateContent>
      <p:sp>
        <p:nvSpPr>
          <p:cNvPr id="43" name="Multiplication Sign 42">
            <a:extLst>
              <a:ext uri="{FF2B5EF4-FFF2-40B4-BE49-F238E27FC236}">
                <a16:creationId xmlns:a16="http://schemas.microsoft.com/office/drawing/2014/main" id="{C3152EAC-7CB7-4011-8066-92ED1A7B02D4}"/>
              </a:ext>
            </a:extLst>
          </p:cNvPr>
          <p:cNvSpPr/>
          <p:nvPr/>
        </p:nvSpPr>
        <p:spPr>
          <a:xfrm>
            <a:off x="6154034" y="3567079"/>
            <a:ext cx="670511" cy="29041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ication Sign 114">
            <a:extLst>
              <a:ext uri="{FF2B5EF4-FFF2-40B4-BE49-F238E27FC236}">
                <a16:creationId xmlns:a16="http://schemas.microsoft.com/office/drawing/2014/main" id="{39A63315-C2D8-4330-ADCE-566D5CE8C58E}"/>
              </a:ext>
            </a:extLst>
          </p:cNvPr>
          <p:cNvSpPr/>
          <p:nvPr/>
        </p:nvSpPr>
        <p:spPr>
          <a:xfrm>
            <a:off x="9548551" y="3499532"/>
            <a:ext cx="670511" cy="29041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726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E47E2B-8E5B-450B-B127-8457E6E4CFC5}"/>
              </a:ext>
            </a:extLst>
          </p:cNvPr>
          <p:cNvSpPr/>
          <p:nvPr/>
        </p:nvSpPr>
        <p:spPr>
          <a:xfrm>
            <a:off x="1473731" y="408367"/>
            <a:ext cx="5949045" cy="584775"/>
          </a:xfrm>
          <a:prstGeom prst="rect">
            <a:avLst/>
          </a:prstGeom>
        </p:spPr>
        <p:txBody>
          <a:bodyPr wrap="square">
            <a:spAutoFit/>
          </a:bodyPr>
          <a:lstStyle/>
          <a:p>
            <a:r>
              <a:rPr lang="en-US" sz="3200" dirty="0"/>
              <a:t>Optimal Decisions in Games</a:t>
            </a:r>
          </a:p>
        </p:txBody>
      </p:sp>
      <p:sp>
        <p:nvSpPr>
          <p:cNvPr id="3" name="TextBox 2">
            <a:extLst>
              <a:ext uri="{FF2B5EF4-FFF2-40B4-BE49-F238E27FC236}">
                <a16:creationId xmlns:a16="http://schemas.microsoft.com/office/drawing/2014/main" id="{B9004652-B74F-47C2-9492-471871DFBFAA}"/>
              </a:ext>
            </a:extLst>
          </p:cNvPr>
          <p:cNvSpPr txBox="1"/>
          <p:nvPr/>
        </p:nvSpPr>
        <p:spPr>
          <a:xfrm>
            <a:off x="1489052" y="1273215"/>
            <a:ext cx="8748642" cy="520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 a normal search problem,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optimal solution would be a sequence of actions leading to a goal state - a terminal state that is a win.</a:t>
            </a:r>
          </a:p>
          <a:p>
            <a:pPr>
              <a:spcBef>
                <a:spcPts val="1200"/>
              </a:spcBef>
            </a:pPr>
            <a:r>
              <a:rPr lang="en-US" sz="2400" dirty="0">
                <a:latin typeface="Times New Roman" panose="02020603050405020304" pitchFamily="18" charset="0"/>
                <a:cs typeface="Times New Roman" panose="02020603050405020304" pitchFamily="18" charset="0"/>
              </a:rPr>
              <a:t>In adversarial search, MIN has something to say about it.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MAX therefore must find a </a:t>
            </a:r>
            <a:r>
              <a:rPr lang="en-US" sz="2400" b="1" i="1" dirty="0">
                <a:latin typeface="Times New Roman" panose="02020603050405020304" pitchFamily="18" charset="0"/>
                <a:cs typeface="Times New Roman" panose="02020603050405020304" pitchFamily="18" charset="0"/>
              </a:rPr>
              <a:t>contingent strategy</a:t>
            </a:r>
            <a:r>
              <a:rPr lang="en-US" sz="2400" dirty="0">
                <a:latin typeface="Times New Roman" panose="02020603050405020304" pitchFamily="18" charset="0"/>
                <a:cs typeface="Times New Roman" panose="02020603050405020304" pitchFamily="18" charset="0"/>
              </a:rPr>
              <a:t>, which specifies MAX’s move in the initial state,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MAX’s moves in the states resulting from every possible response by MIN,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MAX’s moves in the states resulting from every possible response by MIN to those moves, and so on.</a:t>
            </a:r>
          </a:p>
          <a:p>
            <a:pPr>
              <a:spcBef>
                <a:spcPts val="1200"/>
              </a:spcBef>
            </a:pPr>
            <a:r>
              <a:rPr lang="en-US" sz="2400" dirty="0">
                <a:latin typeface="Times New Roman" panose="02020603050405020304" pitchFamily="18" charset="0"/>
                <a:cs typeface="Times New Roman" panose="02020603050405020304" pitchFamily="18" charset="0"/>
              </a:rPr>
              <a:t>Roughly speaking, an </a:t>
            </a:r>
            <a:r>
              <a:rPr lang="en-US" sz="2400" b="1" i="1" dirty="0">
                <a:latin typeface="Times New Roman" panose="02020603050405020304" pitchFamily="18" charset="0"/>
                <a:cs typeface="Times New Roman" panose="02020603050405020304" pitchFamily="18" charset="0"/>
              </a:rPr>
              <a:t>optimal strategy </a:t>
            </a:r>
            <a:r>
              <a:rPr lang="en-US" sz="2400" dirty="0">
                <a:latin typeface="Times New Roman" panose="02020603050405020304" pitchFamily="18" charset="0"/>
                <a:cs typeface="Times New Roman" panose="02020603050405020304" pitchFamily="18" charset="0"/>
              </a:rPr>
              <a:t>leads to outcomes at least as good as any other strategy when one is playing an infallible opponent.</a:t>
            </a:r>
          </a:p>
          <a:p>
            <a:r>
              <a:rPr lang="en-US" sz="2400" dirty="0">
                <a:latin typeface="Times New Roman" panose="02020603050405020304" pitchFamily="18" charset="0"/>
                <a:cs typeface="Times New Roman" panose="02020603050405020304" pitchFamily="18" charset="0"/>
              </a:rPr>
              <a:t>Let show how to find this optimal strategy.</a:t>
            </a:r>
          </a:p>
        </p:txBody>
      </p:sp>
    </p:spTree>
    <p:extLst>
      <p:ext uri="{BB962C8B-B14F-4D97-AF65-F5344CB8AC3E}">
        <p14:creationId xmlns:p14="http://schemas.microsoft.com/office/powerpoint/2010/main" val="390644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10DF99-E2CD-4645-91D2-5EF56C85300D}"/>
              </a:ext>
            </a:extLst>
          </p:cNvPr>
          <p:cNvSpPr txBox="1"/>
          <p:nvPr/>
        </p:nvSpPr>
        <p:spPr>
          <a:xfrm>
            <a:off x="1614054" y="1177636"/>
            <a:ext cx="8963891" cy="418576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Generalizing Search Problem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Need to generalize the view of search to handle state changes that are not in the control of the agent.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generalization yields game tree search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Agent and some other agents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other agents are acting to maximize their profits</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might not have a positive effect on their agents profits.</a:t>
            </a:r>
          </a:p>
          <a:p>
            <a:endParaRPr lang="en-US" dirty="0"/>
          </a:p>
        </p:txBody>
      </p:sp>
    </p:spTree>
    <p:extLst>
      <p:ext uri="{BB962C8B-B14F-4D97-AF65-F5344CB8AC3E}">
        <p14:creationId xmlns:p14="http://schemas.microsoft.com/office/powerpoint/2010/main" val="3157165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1560C6-F77B-4757-9D6D-CB2470181F56}"/>
              </a:ext>
            </a:extLst>
          </p:cNvPr>
          <p:cNvSpPr/>
          <p:nvPr/>
        </p:nvSpPr>
        <p:spPr>
          <a:xfrm>
            <a:off x="1433974" y="352546"/>
            <a:ext cx="5993870" cy="584775"/>
          </a:xfrm>
          <a:prstGeom prst="rect">
            <a:avLst/>
          </a:prstGeom>
        </p:spPr>
        <p:txBody>
          <a:bodyPr wrap="square">
            <a:spAutoFit/>
          </a:bodyPr>
          <a:lstStyle/>
          <a:p>
            <a:r>
              <a:rPr lang="en-US" sz="3200" dirty="0"/>
              <a:t>Optimal Decisions in Games</a:t>
            </a:r>
          </a:p>
        </p:txBody>
      </p:sp>
      <p:sp>
        <p:nvSpPr>
          <p:cNvPr id="3" name="Isosceles Triangle 2">
            <a:extLst>
              <a:ext uri="{FF2B5EF4-FFF2-40B4-BE49-F238E27FC236}">
                <a16:creationId xmlns:a16="http://schemas.microsoft.com/office/drawing/2014/main" id="{09889B7E-852D-475D-B183-E2ED86775835}"/>
              </a:ext>
            </a:extLst>
          </p:cNvPr>
          <p:cNvSpPr/>
          <p:nvPr/>
        </p:nvSpPr>
        <p:spPr>
          <a:xfrm>
            <a:off x="5731565" y="1152816"/>
            <a:ext cx="728870" cy="656468"/>
          </a:xfrm>
          <a:prstGeom prst="triangl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A</a:t>
            </a:r>
          </a:p>
        </p:txBody>
      </p:sp>
      <p:sp>
        <p:nvSpPr>
          <p:cNvPr id="4" name="Isosceles Triangle 3">
            <a:extLst>
              <a:ext uri="{FF2B5EF4-FFF2-40B4-BE49-F238E27FC236}">
                <a16:creationId xmlns:a16="http://schemas.microsoft.com/office/drawing/2014/main" id="{8EAAD673-9ACB-49AB-934C-309A910A6313}"/>
              </a:ext>
            </a:extLst>
          </p:cNvPr>
          <p:cNvSpPr/>
          <p:nvPr/>
        </p:nvSpPr>
        <p:spPr>
          <a:xfrm rot="10800000">
            <a:off x="5731565" y="2630797"/>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246DE74-F277-45AC-8057-A796724BDE63}"/>
              </a:ext>
            </a:extLst>
          </p:cNvPr>
          <p:cNvSpPr/>
          <p:nvPr/>
        </p:nvSpPr>
        <p:spPr>
          <a:xfrm>
            <a:off x="5956851" y="2697057"/>
            <a:ext cx="271671" cy="2529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p>
        </p:txBody>
      </p:sp>
      <p:sp>
        <p:nvSpPr>
          <p:cNvPr id="7" name="Rectangle 6">
            <a:extLst>
              <a:ext uri="{FF2B5EF4-FFF2-40B4-BE49-F238E27FC236}">
                <a16:creationId xmlns:a16="http://schemas.microsoft.com/office/drawing/2014/main" id="{2DB6F3B0-E970-4996-9B86-40C72B2896CB}"/>
              </a:ext>
            </a:extLst>
          </p:cNvPr>
          <p:cNvSpPr/>
          <p:nvPr/>
        </p:nvSpPr>
        <p:spPr>
          <a:xfrm>
            <a:off x="5204782" y="3499549"/>
            <a:ext cx="443947" cy="3276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a:t>
            </a:r>
            <a:r>
              <a:rPr lang="en-US" sz="2000" b="1" baseline="-25000" dirty="0">
                <a:solidFill>
                  <a:schemeClr val="tx1"/>
                </a:solidFill>
                <a:latin typeface="Times New Roman" panose="02020603050405020304" pitchFamily="18" charset="0"/>
                <a:cs typeface="Times New Roman" panose="02020603050405020304" pitchFamily="18" charset="0"/>
              </a:rPr>
              <a:t>1</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8" name="Isosceles Triangle 7">
            <a:extLst>
              <a:ext uri="{FF2B5EF4-FFF2-40B4-BE49-F238E27FC236}">
                <a16:creationId xmlns:a16="http://schemas.microsoft.com/office/drawing/2014/main" id="{EBE93422-F3A4-48B7-BBB9-7E421C7D8A95}"/>
              </a:ext>
            </a:extLst>
          </p:cNvPr>
          <p:cNvSpPr/>
          <p:nvPr/>
        </p:nvSpPr>
        <p:spPr>
          <a:xfrm rot="10800000">
            <a:off x="2892283" y="2630797"/>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9" name="Isosceles Triangle 8">
            <a:extLst>
              <a:ext uri="{FF2B5EF4-FFF2-40B4-BE49-F238E27FC236}">
                <a16:creationId xmlns:a16="http://schemas.microsoft.com/office/drawing/2014/main" id="{8DEF0E66-5414-41B0-A9A3-8AD630064CB9}"/>
              </a:ext>
            </a:extLst>
          </p:cNvPr>
          <p:cNvSpPr/>
          <p:nvPr/>
        </p:nvSpPr>
        <p:spPr>
          <a:xfrm rot="10800000">
            <a:off x="8673547" y="2630797"/>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0" name="Isosceles Triangle 9">
            <a:extLst>
              <a:ext uri="{FF2B5EF4-FFF2-40B4-BE49-F238E27FC236}">
                <a16:creationId xmlns:a16="http://schemas.microsoft.com/office/drawing/2014/main" id="{AF475254-5257-4208-B500-800FD1F9EEE9}"/>
              </a:ext>
            </a:extLst>
          </p:cNvPr>
          <p:cNvSpPr/>
          <p:nvPr/>
        </p:nvSpPr>
        <p:spPr>
          <a:xfrm>
            <a:off x="2892283" y="4310514"/>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1" name="Isosceles Triangle 10">
            <a:extLst>
              <a:ext uri="{FF2B5EF4-FFF2-40B4-BE49-F238E27FC236}">
                <a16:creationId xmlns:a16="http://schemas.microsoft.com/office/drawing/2014/main" id="{97A08D22-4316-42EC-84E6-E7F4ACF318BA}"/>
              </a:ext>
            </a:extLst>
          </p:cNvPr>
          <p:cNvSpPr/>
          <p:nvPr/>
        </p:nvSpPr>
        <p:spPr>
          <a:xfrm>
            <a:off x="3793431" y="4310514"/>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21D5C812-835C-41FB-9F41-DA7A2273F350}"/>
              </a:ext>
            </a:extLst>
          </p:cNvPr>
          <p:cNvSpPr/>
          <p:nvPr/>
        </p:nvSpPr>
        <p:spPr>
          <a:xfrm>
            <a:off x="2024269" y="4310514"/>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3" name="Isosceles Triangle 12">
            <a:extLst>
              <a:ext uri="{FF2B5EF4-FFF2-40B4-BE49-F238E27FC236}">
                <a16:creationId xmlns:a16="http://schemas.microsoft.com/office/drawing/2014/main" id="{14F6FD58-23C1-43C6-808D-3EAF2DECC893}"/>
              </a:ext>
            </a:extLst>
          </p:cNvPr>
          <p:cNvSpPr/>
          <p:nvPr/>
        </p:nvSpPr>
        <p:spPr>
          <a:xfrm>
            <a:off x="4803913" y="4310514"/>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E39F7671-D49F-4DE9-B28C-A064B6294F89}"/>
              </a:ext>
            </a:extLst>
          </p:cNvPr>
          <p:cNvSpPr/>
          <p:nvPr/>
        </p:nvSpPr>
        <p:spPr>
          <a:xfrm>
            <a:off x="5751443" y="4310514"/>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5" name="Isosceles Triangle 14">
            <a:extLst>
              <a:ext uri="{FF2B5EF4-FFF2-40B4-BE49-F238E27FC236}">
                <a16:creationId xmlns:a16="http://schemas.microsoft.com/office/drawing/2014/main" id="{EFB37896-7F04-4A00-A702-14AC4683CA00}"/>
              </a:ext>
            </a:extLst>
          </p:cNvPr>
          <p:cNvSpPr/>
          <p:nvPr/>
        </p:nvSpPr>
        <p:spPr>
          <a:xfrm>
            <a:off x="6698973" y="4310514"/>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6" name="Isosceles Triangle 15">
            <a:extLst>
              <a:ext uri="{FF2B5EF4-FFF2-40B4-BE49-F238E27FC236}">
                <a16:creationId xmlns:a16="http://schemas.microsoft.com/office/drawing/2014/main" id="{6E636C15-F47E-4E5A-8D78-9F265B7349E5}"/>
              </a:ext>
            </a:extLst>
          </p:cNvPr>
          <p:cNvSpPr/>
          <p:nvPr/>
        </p:nvSpPr>
        <p:spPr>
          <a:xfrm>
            <a:off x="8673547" y="4310514"/>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7" name="Isosceles Triangle 16">
            <a:extLst>
              <a:ext uri="{FF2B5EF4-FFF2-40B4-BE49-F238E27FC236}">
                <a16:creationId xmlns:a16="http://schemas.microsoft.com/office/drawing/2014/main" id="{F65B2D64-DDE6-49A5-90E1-686C81E8F031}"/>
              </a:ext>
            </a:extLst>
          </p:cNvPr>
          <p:cNvSpPr/>
          <p:nvPr/>
        </p:nvSpPr>
        <p:spPr>
          <a:xfrm>
            <a:off x="7772399" y="4310514"/>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8" name="Isosceles Triangle 17">
            <a:extLst>
              <a:ext uri="{FF2B5EF4-FFF2-40B4-BE49-F238E27FC236}">
                <a16:creationId xmlns:a16="http://schemas.microsoft.com/office/drawing/2014/main" id="{D91C8557-C421-477C-900D-46EA0C5813D5}"/>
              </a:ext>
            </a:extLst>
          </p:cNvPr>
          <p:cNvSpPr/>
          <p:nvPr/>
        </p:nvSpPr>
        <p:spPr>
          <a:xfrm>
            <a:off x="9574695" y="4310514"/>
            <a:ext cx="728870" cy="656468"/>
          </a:xfrm>
          <a:prstGeom prst="triangle">
            <a:avLst>
              <a:gd name="adj" fmla="val 481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137C883B-2105-4818-BCD2-85681EEDDB01}"/>
              </a:ext>
            </a:extLst>
          </p:cNvPr>
          <p:cNvSpPr/>
          <p:nvPr/>
        </p:nvSpPr>
        <p:spPr>
          <a:xfrm>
            <a:off x="3097691" y="2659082"/>
            <a:ext cx="318052" cy="334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B</a:t>
            </a:r>
          </a:p>
        </p:txBody>
      </p:sp>
      <p:sp>
        <p:nvSpPr>
          <p:cNvPr id="20" name="Rectangle 19">
            <a:extLst>
              <a:ext uri="{FF2B5EF4-FFF2-40B4-BE49-F238E27FC236}">
                <a16:creationId xmlns:a16="http://schemas.microsoft.com/office/drawing/2014/main" id="{B7245226-CDED-4D17-B0E1-54629E414CB4}"/>
              </a:ext>
            </a:extLst>
          </p:cNvPr>
          <p:cNvSpPr/>
          <p:nvPr/>
        </p:nvSpPr>
        <p:spPr>
          <a:xfrm>
            <a:off x="8862390" y="2667485"/>
            <a:ext cx="351183" cy="3376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D</a:t>
            </a:r>
          </a:p>
        </p:txBody>
      </p:sp>
      <p:cxnSp>
        <p:nvCxnSpPr>
          <p:cNvPr id="22" name="Straight Arrow Connector 21">
            <a:extLst>
              <a:ext uri="{FF2B5EF4-FFF2-40B4-BE49-F238E27FC236}">
                <a16:creationId xmlns:a16="http://schemas.microsoft.com/office/drawing/2014/main" id="{64AC8226-7213-402E-A12E-FF89F7599FDC}"/>
              </a:ext>
            </a:extLst>
          </p:cNvPr>
          <p:cNvCxnSpPr>
            <a:cxnSpLocks/>
            <a:stCxn id="3" idx="3"/>
          </p:cNvCxnSpPr>
          <p:nvPr/>
        </p:nvCxnSpPr>
        <p:spPr>
          <a:xfrm flipH="1">
            <a:off x="3207018" y="1809284"/>
            <a:ext cx="2888982" cy="8215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4A52D5-5C73-434A-8E42-7F8BA5F93787}"/>
              </a:ext>
            </a:extLst>
          </p:cNvPr>
          <p:cNvCxnSpPr>
            <a:stCxn id="3" idx="3"/>
            <a:endCxn id="4" idx="3"/>
          </p:cNvCxnSpPr>
          <p:nvPr/>
        </p:nvCxnSpPr>
        <p:spPr>
          <a:xfrm>
            <a:off x="6096000" y="1809284"/>
            <a:ext cx="13251" cy="8215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20C2D5-B8A8-454E-9BFE-1B44E579623B}"/>
              </a:ext>
            </a:extLst>
          </p:cNvPr>
          <p:cNvCxnSpPr>
            <a:cxnSpLocks/>
            <a:endCxn id="14" idx="0"/>
          </p:cNvCxnSpPr>
          <p:nvPr/>
        </p:nvCxnSpPr>
        <p:spPr>
          <a:xfrm flipH="1">
            <a:off x="6102627" y="3266901"/>
            <a:ext cx="13252" cy="10436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0EC6B4-78C1-4DFA-8B1A-A14E1D3224E5}"/>
              </a:ext>
            </a:extLst>
          </p:cNvPr>
          <p:cNvCxnSpPr>
            <a:cxnSpLocks/>
          </p:cNvCxnSpPr>
          <p:nvPr/>
        </p:nvCxnSpPr>
        <p:spPr>
          <a:xfrm flipH="1">
            <a:off x="9024729" y="3266900"/>
            <a:ext cx="13252" cy="10436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F75E24-ECD3-485A-93DC-B15E737C51A2}"/>
              </a:ext>
            </a:extLst>
          </p:cNvPr>
          <p:cNvCxnSpPr>
            <a:cxnSpLocks/>
            <a:endCxn id="10" idx="0"/>
          </p:cNvCxnSpPr>
          <p:nvPr/>
        </p:nvCxnSpPr>
        <p:spPr>
          <a:xfrm flipH="1">
            <a:off x="3243467" y="3227147"/>
            <a:ext cx="29820" cy="1083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5651B10-F03D-4B2F-9066-EC0FC0A5945A}"/>
              </a:ext>
            </a:extLst>
          </p:cNvPr>
          <p:cNvCxnSpPr>
            <a:cxnSpLocks/>
            <a:endCxn id="9" idx="3"/>
          </p:cNvCxnSpPr>
          <p:nvPr/>
        </p:nvCxnSpPr>
        <p:spPr>
          <a:xfrm>
            <a:off x="6082747" y="1825119"/>
            <a:ext cx="2968486" cy="805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8B77B3-898B-4016-A21F-48C6F43DFB0F}"/>
              </a:ext>
            </a:extLst>
          </p:cNvPr>
          <p:cNvCxnSpPr>
            <a:cxnSpLocks/>
            <a:stCxn id="8" idx="0"/>
            <a:endCxn id="11" idx="0"/>
          </p:cNvCxnSpPr>
          <p:nvPr/>
        </p:nvCxnSpPr>
        <p:spPr>
          <a:xfrm>
            <a:off x="3269969" y="3287265"/>
            <a:ext cx="874646" cy="1023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E3645FB-D4E8-4F24-AD6B-13A14CE932C1}"/>
              </a:ext>
            </a:extLst>
          </p:cNvPr>
          <p:cNvCxnSpPr>
            <a:cxnSpLocks/>
            <a:endCxn id="15" idx="0"/>
          </p:cNvCxnSpPr>
          <p:nvPr/>
        </p:nvCxnSpPr>
        <p:spPr>
          <a:xfrm>
            <a:off x="6112561" y="3266900"/>
            <a:ext cx="937596" cy="10436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F9CA752-B886-4E31-BBB1-B3C4263E2029}"/>
              </a:ext>
            </a:extLst>
          </p:cNvPr>
          <p:cNvCxnSpPr>
            <a:cxnSpLocks/>
            <a:endCxn id="18" idx="0"/>
          </p:cNvCxnSpPr>
          <p:nvPr/>
        </p:nvCxnSpPr>
        <p:spPr>
          <a:xfrm>
            <a:off x="9037981" y="3277082"/>
            <a:ext cx="887898" cy="1033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D7A8283-CCA3-4F9F-A9F5-5B984DF98D80}"/>
              </a:ext>
            </a:extLst>
          </p:cNvPr>
          <p:cNvCxnSpPr>
            <a:cxnSpLocks/>
            <a:endCxn id="17" idx="0"/>
          </p:cNvCxnSpPr>
          <p:nvPr/>
        </p:nvCxnSpPr>
        <p:spPr>
          <a:xfrm flipH="1">
            <a:off x="8123583" y="3271990"/>
            <a:ext cx="940900" cy="1038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4BD8906-30F0-49A9-A61E-D2ECC6329556}"/>
              </a:ext>
            </a:extLst>
          </p:cNvPr>
          <p:cNvCxnSpPr>
            <a:cxnSpLocks/>
          </p:cNvCxnSpPr>
          <p:nvPr/>
        </p:nvCxnSpPr>
        <p:spPr>
          <a:xfrm flipH="1">
            <a:off x="5148472" y="3279583"/>
            <a:ext cx="940900" cy="1038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2F3C34A-AED3-45AC-A281-2098234E4252}"/>
              </a:ext>
            </a:extLst>
          </p:cNvPr>
          <p:cNvCxnSpPr>
            <a:cxnSpLocks/>
            <a:stCxn id="8" idx="0"/>
          </p:cNvCxnSpPr>
          <p:nvPr/>
        </p:nvCxnSpPr>
        <p:spPr>
          <a:xfrm flipH="1">
            <a:off x="2375445" y="3287265"/>
            <a:ext cx="894524" cy="1023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87A1BD1-9FD4-4A06-8634-ACE1099FDDD2}"/>
              </a:ext>
            </a:extLst>
          </p:cNvPr>
          <p:cNvSpPr txBox="1"/>
          <p:nvPr/>
        </p:nvSpPr>
        <p:spPr>
          <a:xfrm>
            <a:off x="2024269" y="5014093"/>
            <a:ext cx="839194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3           12            8             2              4            6              14           5            2</a:t>
            </a:r>
          </a:p>
        </p:txBody>
      </p:sp>
      <p:sp>
        <p:nvSpPr>
          <p:cNvPr id="52" name="Rectangle 51">
            <a:extLst>
              <a:ext uri="{FF2B5EF4-FFF2-40B4-BE49-F238E27FC236}">
                <a16:creationId xmlns:a16="http://schemas.microsoft.com/office/drawing/2014/main" id="{AFC54C81-6E2A-4041-8147-34BDFBE6040A}"/>
              </a:ext>
            </a:extLst>
          </p:cNvPr>
          <p:cNvSpPr/>
          <p:nvPr/>
        </p:nvSpPr>
        <p:spPr>
          <a:xfrm>
            <a:off x="4439473" y="1682253"/>
            <a:ext cx="549967" cy="3957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a</a:t>
            </a:r>
            <a:r>
              <a:rPr lang="en-US" sz="2000" b="1" baseline="-25000" dirty="0">
                <a:solidFill>
                  <a:schemeClr val="tx1"/>
                </a:solidFill>
                <a:latin typeface="Times New Roman" panose="02020603050405020304" pitchFamily="18" charset="0"/>
                <a:cs typeface="Times New Roman" panose="02020603050405020304" pitchFamily="18" charset="0"/>
              </a:rPr>
              <a:t>1</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DCAD53C7-99CD-4164-9EEA-DE7FA5673897}"/>
              </a:ext>
            </a:extLst>
          </p:cNvPr>
          <p:cNvSpPr/>
          <p:nvPr/>
        </p:nvSpPr>
        <p:spPr>
          <a:xfrm>
            <a:off x="5532783" y="2088783"/>
            <a:ext cx="543338" cy="4135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a</a:t>
            </a:r>
            <a:r>
              <a:rPr lang="en-US" sz="2000" b="1" baseline="-25000" dirty="0">
                <a:solidFill>
                  <a:schemeClr val="tx1"/>
                </a:solidFill>
                <a:latin typeface="Times New Roman" panose="02020603050405020304" pitchFamily="18" charset="0"/>
                <a:cs typeface="Times New Roman" panose="02020603050405020304" pitchFamily="18" charset="0"/>
              </a:rPr>
              <a:t>2</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0D299EA8-4B9B-4AE6-A78E-F6E09D51DE24}"/>
              </a:ext>
            </a:extLst>
          </p:cNvPr>
          <p:cNvSpPr/>
          <p:nvPr/>
        </p:nvSpPr>
        <p:spPr>
          <a:xfrm>
            <a:off x="7427843" y="1634216"/>
            <a:ext cx="549967" cy="4918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a</a:t>
            </a:r>
            <a:r>
              <a:rPr lang="en-US" sz="2000" b="1" baseline="-25000" dirty="0">
                <a:solidFill>
                  <a:schemeClr val="tx1"/>
                </a:solidFill>
                <a:latin typeface="Times New Roman" panose="02020603050405020304" pitchFamily="18" charset="0"/>
                <a:cs typeface="Times New Roman" panose="02020603050405020304" pitchFamily="18" charset="0"/>
              </a:rPr>
              <a:t>3</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A393EDD0-192A-40E5-88E4-386DE508D754}"/>
              </a:ext>
            </a:extLst>
          </p:cNvPr>
          <p:cNvSpPr/>
          <p:nvPr/>
        </p:nvSpPr>
        <p:spPr>
          <a:xfrm>
            <a:off x="8514512" y="3904657"/>
            <a:ext cx="483713" cy="4134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d</a:t>
            </a:r>
            <a:r>
              <a:rPr lang="en-US" sz="2000" b="1" baseline="-25000" dirty="0">
                <a:solidFill>
                  <a:schemeClr val="tx1"/>
                </a:solidFill>
                <a:latin typeface="Times New Roman" panose="02020603050405020304" pitchFamily="18" charset="0"/>
                <a:cs typeface="Times New Roman" panose="02020603050405020304" pitchFamily="18" charset="0"/>
              </a:rPr>
              <a:t>2</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5ED4D9FF-FAA8-490D-8A7E-2F2F35E89FC1}"/>
              </a:ext>
            </a:extLst>
          </p:cNvPr>
          <p:cNvSpPr/>
          <p:nvPr/>
        </p:nvSpPr>
        <p:spPr>
          <a:xfrm>
            <a:off x="8136834" y="3438142"/>
            <a:ext cx="483706" cy="3276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a:t>
            </a:r>
            <a:r>
              <a:rPr lang="en-US" sz="2000" b="1" baseline="-25000" dirty="0">
                <a:solidFill>
                  <a:schemeClr val="tx1"/>
                </a:solidFill>
                <a:latin typeface="Times New Roman" panose="02020603050405020304" pitchFamily="18" charset="0"/>
                <a:cs typeface="Times New Roman" panose="02020603050405020304" pitchFamily="18" charset="0"/>
              </a:rPr>
              <a:t>1</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0E9FAD10-2CCD-4A2B-B31C-B3F76E6059F4}"/>
              </a:ext>
            </a:extLst>
          </p:cNvPr>
          <p:cNvSpPr/>
          <p:nvPr/>
        </p:nvSpPr>
        <p:spPr>
          <a:xfrm>
            <a:off x="9415665" y="3287265"/>
            <a:ext cx="549967" cy="3587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d</a:t>
            </a:r>
            <a:r>
              <a:rPr lang="en-US" sz="2000" b="1" baseline="-25000" dirty="0">
                <a:solidFill>
                  <a:schemeClr val="tx1"/>
                </a:solidFill>
                <a:latin typeface="Times New Roman" panose="02020603050405020304" pitchFamily="18" charset="0"/>
                <a:cs typeface="Times New Roman" panose="02020603050405020304" pitchFamily="18" charset="0"/>
              </a:rPr>
              <a:t>3</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id="{0BBF48C0-E8CB-43D0-A553-3DC60108178C}"/>
              </a:ext>
            </a:extLst>
          </p:cNvPr>
          <p:cNvSpPr/>
          <p:nvPr/>
        </p:nvSpPr>
        <p:spPr>
          <a:xfrm>
            <a:off x="6172199" y="3912839"/>
            <a:ext cx="443947" cy="3276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a:t>
            </a:r>
            <a:r>
              <a:rPr lang="en-US" sz="2000" b="1" baseline="-25000" dirty="0">
                <a:solidFill>
                  <a:schemeClr val="tx1"/>
                </a:solidFill>
                <a:latin typeface="Times New Roman" panose="02020603050405020304" pitchFamily="18" charset="0"/>
                <a:cs typeface="Times New Roman" panose="02020603050405020304" pitchFamily="18" charset="0"/>
              </a:rPr>
              <a:t>2</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9" name="Rectangle 58">
            <a:extLst>
              <a:ext uri="{FF2B5EF4-FFF2-40B4-BE49-F238E27FC236}">
                <a16:creationId xmlns:a16="http://schemas.microsoft.com/office/drawing/2014/main" id="{6702298E-AFBA-4FA0-99C4-58D74E13BD9C}"/>
              </a:ext>
            </a:extLst>
          </p:cNvPr>
          <p:cNvSpPr/>
          <p:nvPr/>
        </p:nvSpPr>
        <p:spPr>
          <a:xfrm>
            <a:off x="3327950" y="3944958"/>
            <a:ext cx="443947" cy="2955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b</a:t>
            </a:r>
            <a:r>
              <a:rPr lang="en-US" sz="2000" b="1" baseline="-25000" dirty="0">
                <a:solidFill>
                  <a:schemeClr val="tx1"/>
                </a:solidFill>
                <a:latin typeface="Times New Roman" panose="02020603050405020304" pitchFamily="18" charset="0"/>
                <a:cs typeface="Times New Roman" panose="02020603050405020304" pitchFamily="18" charset="0"/>
              </a:rPr>
              <a:t>2</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CFAF765B-3CD1-4FBE-9BC1-1D038CF6FB83}"/>
              </a:ext>
            </a:extLst>
          </p:cNvPr>
          <p:cNvSpPr/>
          <p:nvPr/>
        </p:nvSpPr>
        <p:spPr>
          <a:xfrm>
            <a:off x="3882885" y="3646011"/>
            <a:ext cx="443947" cy="2955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b</a:t>
            </a:r>
            <a:r>
              <a:rPr lang="en-US" sz="2000" b="1" baseline="-25000" dirty="0">
                <a:solidFill>
                  <a:schemeClr val="tx1"/>
                </a:solidFill>
                <a:latin typeface="Times New Roman" panose="02020603050405020304" pitchFamily="18" charset="0"/>
                <a:cs typeface="Times New Roman" panose="02020603050405020304" pitchFamily="18" charset="0"/>
              </a:rPr>
              <a:t>3</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1" name="Rectangle 60">
            <a:extLst>
              <a:ext uri="{FF2B5EF4-FFF2-40B4-BE49-F238E27FC236}">
                <a16:creationId xmlns:a16="http://schemas.microsoft.com/office/drawing/2014/main" id="{C53F519C-1B47-4B14-AA39-9B6686ADF774}"/>
              </a:ext>
            </a:extLst>
          </p:cNvPr>
          <p:cNvSpPr/>
          <p:nvPr/>
        </p:nvSpPr>
        <p:spPr>
          <a:xfrm>
            <a:off x="6626086" y="3492592"/>
            <a:ext cx="443947" cy="3229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a:t>
            </a:r>
            <a:r>
              <a:rPr lang="en-US" sz="2000" b="1" baseline="-25000" dirty="0">
                <a:solidFill>
                  <a:schemeClr val="tx1"/>
                </a:solidFill>
                <a:latin typeface="Times New Roman" panose="02020603050405020304" pitchFamily="18" charset="0"/>
                <a:cs typeface="Times New Roman" panose="02020603050405020304" pitchFamily="18" charset="0"/>
              </a:rPr>
              <a:t>3</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2" name="Rectangle 61">
            <a:extLst>
              <a:ext uri="{FF2B5EF4-FFF2-40B4-BE49-F238E27FC236}">
                <a16:creationId xmlns:a16="http://schemas.microsoft.com/office/drawing/2014/main" id="{B3B3B9EF-7F80-4323-8545-34D52B269D1D}"/>
              </a:ext>
            </a:extLst>
          </p:cNvPr>
          <p:cNvSpPr/>
          <p:nvPr/>
        </p:nvSpPr>
        <p:spPr>
          <a:xfrm>
            <a:off x="2218077" y="3601963"/>
            <a:ext cx="443947" cy="3026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b</a:t>
            </a:r>
            <a:r>
              <a:rPr lang="en-US" sz="2000" b="1" baseline="-25000" dirty="0">
                <a:solidFill>
                  <a:schemeClr val="tx1"/>
                </a:solidFill>
                <a:latin typeface="Times New Roman" panose="02020603050405020304" pitchFamily="18" charset="0"/>
                <a:cs typeface="Times New Roman" panose="02020603050405020304" pitchFamily="18" charset="0"/>
              </a:rPr>
              <a:t>1</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14CFE924-F5E2-4378-BEB5-4893981B2481}"/>
              </a:ext>
            </a:extLst>
          </p:cNvPr>
          <p:cNvSpPr/>
          <p:nvPr/>
        </p:nvSpPr>
        <p:spPr>
          <a:xfrm>
            <a:off x="2446676" y="2545710"/>
            <a:ext cx="443947" cy="3026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3</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089F0142-F7E7-4E6D-A361-30451A6BECFD}"/>
              </a:ext>
            </a:extLst>
          </p:cNvPr>
          <p:cNvSpPr/>
          <p:nvPr/>
        </p:nvSpPr>
        <p:spPr>
          <a:xfrm>
            <a:off x="5287618" y="2672207"/>
            <a:ext cx="443947" cy="3026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2</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3CD6DDAD-C61E-4D53-BC2A-141448209BCA}"/>
              </a:ext>
            </a:extLst>
          </p:cNvPr>
          <p:cNvSpPr/>
          <p:nvPr/>
        </p:nvSpPr>
        <p:spPr>
          <a:xfrm>
            <a:off x="8156713" y="2637920"/>
            <a:ext cx="443947" cy="3026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2</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8EECBA71-A8B2-41BE-AD2E-8718AB2B460B}"/>
              </a:ext>
            </a:extLst>
          </p:cNvPr>
          <p:cNvSpPr/>
          <p:nvPr/>
        </p:nvSpPr>
        <p:spPr>
          <a:xfrm>
            <a:off x="5430067" y="1072968"/>
            <a:ext cx="443947" cy="3026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3</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F202ADC7-50A3-40A4-A8E9-CDA129FD76D7}"/>
              </a:ext>
            </a:extLst>
          </p:cNvPr>
          <p:cNvSpPr/>
          <p:nvPr/>
        </p:nvSpPr>
        <p:spPr>
          <a:xfrm>
            <a:off x="1325218" y="1225255"/>
            <a:ext cx="978999" cy="2854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MAX</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8" name="Rectangle 67">
            <a:extLst>
              <a:ext uri="{FF2B5EF4-FFF2-40B4-BE49-F238E27FC236}">
                <a16:creationId xmlns:a16="http://schemas.microsoft.com/office/drawing/2014/main" id="{AA15D717-E7E9-42F3-83CB-6375C9A4462C}"/>
              </a:ext>
            </a:extLst>
          </p:cNvPr>
          <p:cNvSpPr/>
          <p:nvPr/>
        </p:nvSpPr>
        <p:spPr>
          <a:xfrm>
            <a:off x="1161474" y="2767884"/>
            <a:ext cx="978999" cy="2854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2400" dirty="0">
                <a:solidFill>
                  <a:schemeClr val="tx1"/>
                </a:solidFill>
                <a:latin typeface="Times New Roman" panose="02020603050405020304" pitchFamily="18" charset="0"/>
                <a:cs typeface="Times New Roman" panose="02020603050405020304" pitchFamily="18" charset="0"/>
              </a:rPr>
              <a:t>MIN</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94C49EF1-4ECE-44CA-9C9C-3C802B0B2F21}"/>
              </a:ext>
            </a:extLst>
          </p:cNvPr>
          <p:cNvSpPr txBox="1"/>
          <p:nvPr/>
        </p:nvSpPr>
        <p:spPr>
          <a:xfrm>
            <a:off x="1161474" y="5472784"/>
            <a:ext cx="10502927"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nodes are MAX nodes, in which it is MAX’s turn to move, and the      nodes are MIN nodes. The terminal nodes show the utility values for MAX; the other nodes are labeled with their minimax values. MAX’s best move at the root is a</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 because it leads to the state with the highest minimax value, and MIN’s best reply in b</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because it leads to the state with the lowest minimax value.</a:t>
            </a:r>
          </a:p>
        </p:txBody>
      </p:sp>
      <p:sp>
        <p:nvSpPr>
          <p:cNvPr id="70" name="Isosceles Triangle 69">
            <a:extLst>
              <a:ext uri="{FF2B5EF4-FFF2-40B4-BE49-F238E27FC236}">
                <a16:creationId xmlns:a16="http://schemas.microsoft.com/office/drawing/2014/main" id="{20F5812F-C4F3-4B38-AEC7-679A4D69D702}"/>
              </a:ext>
            </a:extLst>
          </p:cNvPr>
          <p:cNvSpPr/>
          <p:nvPr/>
        </p:nvSpPr>
        <p:spPr>
          <a:xfrm>
            <a:off x="1710356" y="5542428"/>
            <a:ext cx="182217" cy="180634"/>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73C9A05A-75C0-4035-B17A-B79C2FE25A3D}"/>
              </a:ext>
            </a:extLst>
          </p:cNvPr>
          <p:cNvSpPr/>
          <p:nvPr/>
        </p:nvSpPr>
        <p:spPr>
          <a:xfrm rot="10800000">
            <a:off x="8907116" y="5580244"/>
            <a:ext cx="182217" cy="180634"/>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2" name="TextBox 71">
            <a:extLst>
              <a:ext uri="{FF2B5EF4-FFF2-40B4-BE49-F238E27FC236}">
                <a16:creationId xmlns:a16="http://schemas.microsoft.com/office/drawing/2014/main" id="{DCE0651A-EC83-458F-8F00-881EB54E1A29}"/>
              </a:ext>
            </a:extLst>
          </p:cNvPr>
          <p:cNvSpPr txBox="1"/>
          <p:nvPr/>
        </p:nvSpPr>
        <p:spPr>
          <a:xfrm>
            <a:off x="7847352" y="1210126"/>
            <a:ext cx="3686591"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5.2    A two-ply game tree.</a:t>
            </a:r>
          </a:p>
        </p:txBody>
      </p:sp>
    </p:spTree>
    <p:extLst>
      <p:ext uri="{BB962C8B-B14F-4D97-AF65-F5344CB8AC3E}">
        <p14:creationId xmlns:p14="http://schemas.microsoft.com/office/powerpoint/2010/main" val="1449155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91D59-251A-47D1-8246-2DA10E05B76A}"/>
              </a:ext>
            </a:extLst>
          </p:cNvPr>
          <p:cNvSpPr txBox="1"/>
          <p:nvPr/>
        </p:nvSpPr>
        <p:spPr>
          <a:xfrm>
            <a:off x="1433974" y="1808229"/>
            <a:ext cx="8896106" cy="329320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Figure 5.2, the possible moves for MAX at the root are labeled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possible replies to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for MIN are b</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b</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b</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so on.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particular game ends after one move each by MAX and MIN.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game parlance, we say that this tree is one move deep, consisting of two half-moves, each of which is called a </a:t>
            </a:r>
            <a:r>
              <a:rPr lang="en-US" sz="2400" b="1" dirty="0">
                <a:latin typeface="Times New Roman" panose="02020603050405020304" pitchFamily="18" charset="0"/>
                <a:cs typeface="Times New Roman" panose="02020603050405020304" pitchFamily="18" charset="0"/>
              </a:rPr>
              <a:t>ply</a:t>
            </a:r>
            <a:r>
              <a:rPr lang="en-US" sz="2400" dirty="0">
                <a:latin typeface="Times New Roman" panose="02020603050405020304" pitchFamily="18" charset="0"/>
                <a:cs typeface="Times New Roman" panose="02020603050405020304" pitchFamily="18" charset="0"/>
              </a:rPr>
              <a:t>.)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utilities of the terminal states in this game range from 2 to 14.</a:t>
            </a:r>
          </a:p>
        </p:txBody>
      </p:sp>
      <p:sp>
        <p:nvSpPr>
          <p:cNvPr id="3" name="Rectangle 2">
            <a:extLst>
              <a:ext uri="{FF2B5EF4-FFF2-40B4-BE49-F238E27FC236}">
                <a16:creationId xmlns:a16="http://schemas.microsoft.com/office/drawing/2014/main" id="{C993E847-F4DA-469F-AC2B-7BFBC7BA5221}"/>
              </a:ext>
            </a:extLst>
          </p:cNvPr>
          <p:cNvSpPr/>
          <p:nvPr/>
        </p:nvSpPr>
        <p:spPr>
          <a:xfrm>
            <a:off x="1433974" y="522875"/>
            <a:ext cx="5872262" cy="584775"/>
          </a:xfrm>
          <a:prstGeom prst="rect">
            <a:avLst/>
          </a:prstGeom>
        </p:spPr>
        <p:txBody>
          <a:bodyPr wrap="square">
            <a:spAutoFit/>
          </a:bodyPr>
          <a:lstStyle/>
          <a:p>
            <a:r>
              <a:rPr lang="en-US" sz="3200" dirty="0"/>
              <a:t>Optimal Decisions in Games</a:t>
            </a:r>
          </a:p>
        </p:txBody>
      </p:sp>
    </p:spTree>
    <p:extLst>
      <p:ext uri="{BB962C8B-B14F-4D97-AF65-F5344CB8AC3E}">
        <p14:creationId xmlns:p14="http://schemas.microsoft.com/office/powerpoint/2010/main" val="1011034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1F91D59-251A-47D1-8246-2DA10E05B76A}"/>
                  </a:ext>
                </a:extLst>
              </p:cNvPr>
              <p:cNvSpPr txBox="1"/>
              <p:nvPr/>
            </p:nvSpPr>
            <p:spPr>
              <a:xfrm>
                <a:off x="1145895" y="1067667"/>
                <a:ext cx="9549000" cy="5580374"/>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game tree, determine the optimal strategy from MINIMAX(</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the </a:t>
                </a:r>
                <a:r>
                  <a:rPr lang="en-US" sz="2400" b="1" i="1" dirty="0">
                    <a:latin typeface="Times New Roman" panose="02020603050405020304" pitchFamily="18" charset="0"/>
                    <a:cs typeface="Times New Roman" panose="02020603050405020304" pitchFamily="18" charset="0"/>
                  </a:rPr>
                  <a:t>minmax value </a:t>
                </a:r>
                <a:r>
                  <a:rPr lang="en-US" sz="2400" dirty="0">
                    <a:latin typeface="Times New Roman" panose="02020603050405020304" pitchFamily="18" charset="0"/>
                    <a:cs typeface="Times New Roman" panose="02020603050405020304" pitchFamily="18" charset="0"/>
                  </a:rPr>
                  <a:t>of each node.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minimax value of a node is the utility (for MAX) of being in the corresponding state, assuming that both players play optimally from there to the end of the game.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Obviously, the minimax value of the terminal state is just its utility.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choice, MAX prefers to move to a state of maximum value, whereas MIN prefers a state of minimum value.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 we have the following:</a:t>
                </a:r>
              </a:p>
              <a:p>
                <a:pPr marL="463550"/>
                <a:r>
                  <a:rPr lang="en-US" sz="2400" dirty="0">
                    <a:latin typeface="Times New Roman" panose="02020603050405020304" pitchFamily="18" charset="0"/>
                    <a:cs typeface="Times New Roman" panose="02020603050405020304" pitchFamily="18" charset="0"/>
                  </a:rPr>
                  <a:t>MINIMAX(</a:t>
                </a:r>
                <a:r>
                  <a:rPr lang="en-US" sz="2400" i="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a:t>
                </a:r>
              </a:p>
              <a:p>
                <a:pPr marL="463550"/>
                <a:r>
                  <a:rPr lang="en-US" sz="2400" dirty="0">
                    <a:latin typeface="Times New Roman" panose="02020603050405020304" pitchFamily="18" charset="0"/>
                    <a:cs typeface="Times New Roman" panose="02020603050405020304" pitchFamily="18" charset="0"/>
                  </a:rPr>
                  <a:t>UTILITY(</a:t>
                </a:r>
                <a:r>
                  <a:rPr lang="en-US" sz="2400" i="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if TERMINAL-TEST(s)</a:t>
                </a:r>
              </a:p>
              <a:p>
                <a:pPr marL="463550"/>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m:rPr>
                            <m:nor/>
                          </m:rPr>
                          <a:rPr lang="en-US" sz="2400" dirty="0">
                            <a:latin typeface="Times New Roman" panose="02020603050405020304" pitchFamily="18" charset="0"/>
                            <a:cs typeface="Times New Roman" panose="02020603050405020304" pitchFamily="18" charset="0"/>
                          </a:rPr>
                          <m:t>max</m:t>
                        </m:r>
                      </m:e>
                      <m:sub>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𝐴𝑐𝑡𝑖𝑜𝑛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𝑠</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n-US" sz="2400" dirty="0">
                    <a:latin typeface="Times New Roman" panose="02020603050405020304" pitchFamily="18" charset="0"/>
                    <a:cs typeface="Times New Roman" panose="02020603050405020304" pitchFamily="18" charset="0"/>
                  </a:rPr>
                  <a:t>MINIMAX(RESULT(</a:t>
                </a:r>
                <a:r>
                  <a:rPr lang="en-US" sz="2400" i="1" dirty="0">
                    <a:latin typeface="Times New Roman" panose="02020603050405020304" pitchFamily="18" charset="0"/>
                    <a:cs typeface="Times New Roman" panose="02020603050405020304" pitchFamily="18" charset="0"/>
                  </a:rPr>
                  <a:t>s, a</a:t>
                </a:r>
                <a:r>
                  <a:rPr lang="en-US" sz="2400" dirty="0">
                    <a:latin typeface="Times New Roman" panose="02020603050405020304" pitchFamily="18" charset="0"/>
                    <a:cs typeface="Times New Roman" panose="02020603050405020304" pitchFamily="18" charset="0"/>
                  </a:rPr>
                  <a:t>))      if PLAYER(s) = MAX</a:t>
                </a:r>
              </a:p>
              <a:p>
                <a:pPr marL="463550"/>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m:rPr>
                            <m:nor/>
                          </m:rPr>
                          <a:rPr lang="en-US" sz="2400" dirty="0">
                            <a:latin typeface="Times New Roman" panose="02020603050405020304" pitchFamily="18" charset="0"/>
                            <a:cs typeface="Times New Roman" panose="02020603050405020304" pitchFamily="18" charset="0"/>
                          </a:rPr>
                          <m:t>min</m:t>
                        </m:r>
                      </m:e>
                      <m:sub>
                        <m:r>
                          <a:rPr lang="en-US" sz="2400" i="1">
                            <a:latin typeface="Cambria Math" panose="02040503050406030204" pitchFamily="18" charset="0"/>
                            <a:cs typeface="Times New Roman" panose="02020603050405020304" pitchFamily="18" charset="0"/>
                          </a:rPr>
                          <m:t>𝑎</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𝐴𝑐𝑡𝑖𝑜𝑛</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𝑠</m:t>
                        </m:r>
                        <m:r>
                          <a:rPr lang="en-US" sz="2400" i="1">
                            <a:latin typeface="Cambria Math" panose="02040503050406030204" pitchFamily="18" charset="0"/>
                            <a:ea typeface="Cambria Math" panose="02040503050406030204" pitchFamily="18" charset="0"/>
                            <a:cs typeface="Times New Roman" panose="02020603050405020304" pitchFamily="18" charset="0"/>
                          </a:rPr>
                          <m:t>)</m:t>
                        </m:r>
                      </m:sub>
                    </m:s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MINIMAX(RESULT(</a:t>
                </a:r>
                <a:r>
                  <a:rPr lang="en-US" sz="2400" i="1" dirty="0">
                    <a:latin typeface="Times New Roman" panose="02020603050405020304" pitchFamily="18" charset="0"/>
                    <a:cs typeface="Times New Roman" panose="02020603050405020304" pitchFamily="18" charset="0"/>
                  </a:rPr>
                  <a:t>s, a</a:t>
                </a:r>
                <a:r>
                  <a:rPr lang="en-US" sz="2400" dirty="0">
                    <a:latin typeface="Times New Roman" panose="02020603050405020304" pitchFamily="18" charset="0"/>
                    <a:cs typeface="Times New Roman" panose="02020603050405020304" pitchFamily="18" charset="0"/>
                  </a:rPr>
                  <a:t>))      if PLAYER(s) = MIN</a:t>
                </a:r>
              </a:p>
            </p:txBody>
          </p:sp>
        </mc:Choice>
        <mc:Fallback xmlns="">
          <p:sp>
            <p:nvSpPr>
              <p:cNvPr id="2" name="TextBox 1">
                <a:extLst>
                  <a:ext uri="{FF2B5EF4-FFF2-40B4-BE49-F238E27FC236}">
                    <a16:creationId xmlns:a16="http://schemas.microsoft.com/office/drawing/2014/main" id="{B1F91D59-251A-47D1-8246-2DA10E05B76A}"/>
                  </a:ext>
                </a:extLst>
              </p:cNvPr>
              <p:cNvSpPr txBox="1">
                <a:spLocks noRot="1" noChangeAspect="1" noMove="1" noResize="1" noEditPoints="1" noAdjustHandles="1" noChangeArrowheads="1" noChangeShapeType="1" noTextEdit="1"/>
              </p:cNvSpPr>
              <p:nvPr/>
            </p:nvSpPr>
            <p:spPr>
              <a:xfrm>
                <a:off x="1145895" y="1067667"/>
                <a:ext cx="9549000" cy="5580374"/>
              </a:xfrm>
              <a:prstGeom prst="rect">
                <a:avLst/>
              </a:prstGeom>
              <a:blipFill>
                <a:blip r:embed="rId2"/>
                <a:stretch>
                  <a:fillRect l="-894" t="-873" b="-873"/>
                </a:stretch>
              </a:blipFill>
            </p:spPr>
            <p:txBody>
              <a:bodyPr/>
              <a:lstStyle/>
              <a:p>
                <a:r>
                  <a:rPr lang="en-US">
                    <a:noFill/>
                  </a:rPr>
                  <a:t> </a:t>
                </a:r>
              </a:p>
            </p:txBody>
          </p:sp>
        </mc:Fallback>
      </mc:AlternateContent>
      <p:sp>
        <p:nvSpPr>
          <p:cNvPr id="3" name="Left Brace 2">
            <a:extLst>
              <a:ext uri="{FF2B5EF4-FFF2-40B4-BE49-F238E27FC236}">
                <a16:creationId xmlns:a16="http://schemas.microsoft.com/office/drawing/2014/main" id="{CD2B71D2-A377-4B2B-9E64-5554753459E5}"/>
              </a:ext>
            </a:extLst>
          </p:cNvPr>
          <p:cNvSpPr/>
          <p:nvPr/>
        </p:nvSpPr>
        <p:spPr>
          <a:xfrm>
            <a:off x="1372661" y="5111446"/>
            <a:ext cx="124444" cy="128038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4" name="Rectangle 3">
            <a:extLst>
              <a:ext uri="{FF2B5EF4-FFF2-40B4-BE49-F238E27FC236}">
                <a16:creationId xmlns:a16="http://schemas.microsoft.com/office/drawing/2014/main" id="{A552C29A-92D1-4C65-9D38-B9B9598C3192}"/>
              </a:ext>
            </a:extLst>
          </p:cNvPr>
          <p:cNvSpPr/>
          <p:nvPr/>
        </p:nvSpPr>
        <p:spPr>
          <a:xfrm>
            <a:off x="1433974" y="352546"/>
            <a:ext cx="5406098" cy="584775"/>
          </a:xfrm>
          <a:prstGeom prst="rect">
            <a:avLst/>
          </a:prstGeom>
        </p:spPr>
        <p:txBody>
          <a:bodyPr wrap="square">
            <a:spAutoFit/>
          </a:bodyPr>
          <a:lstStyle/>
          <a:p>
            <a:r>
              <a:rPr lang="en-US" sz="3200" dirty="0"/>
              <a:t>Optimal Decisions in Games</a:t>
            </a:r>
          </a:p>
        </p:txBody>
      </p:sp>
    </p:spTree>
    <p:extLst>
      <p:ext uri="{BB962C8B-B14F-4D97-AF65-F5344CB8AC3E}">
        <p14:creationId xmlns:p14="http://schemas.microsoft.com/office/powerpoint/2010/main" val="2380483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91D59-251A-47D1-8246-2DA10E05B76A}"/>
              </a:ext>
            </a:extLst>
          </p:cNvPr>
          <p:cNvSpPr txBox="1"/>
          <p:nvPr/>
        </p:nvSpPr>
        <p:spPr>
          <a:xfrm>
            <a:off x="1431236" y="1306206"/>
            <a:ext cx="9174012" cy="492442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Apply these definitions to the game tree in Figure 5.2:</a:t>
            </a:r>
          </a:p>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terminal nodes on the bottom level get their utility values from the game’s UTILITY function. </a:t>
            </a:r>
          </a:p>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first MIN node, labelled B, has three successor states with value 3, 12, and 8, so its minmax value is 3. </a:t>
            </a:r>
          </a:p>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Likewise, the other two MIN nodes have minimax value 2. </a:t>
            </a:r>
          </a:p>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 node is a MAX node; its successor states have minimax values 3, 2, and 2; thus, it has a minimax value of 3. </a:t>
            </a:r>
          </a:p>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can identify the </a:t>
            </a:r>
            <a:r>
              <a:rPr lang="en-US" sz="2400" b="1" dirty="0">
                <a:latin typeface="Times New Roman" panose="02020603050405020304" pitchFamily="18" charset="0"/>
                <a:cs typeface="Times New Roman" panose="02020603050405020304" pitchFamily="18" charset="0"/>
              </a:rPr>
              <a:t>minimax decision </a:t>
            </a:r>
            <a:r>
              <a:rPr lang="en-US" sz="2400" dirty="0">
                <a:latin typeface="Times New Roman" panose="02020603050405020304" pitchFamily="18" charset="0"/>
                <a:cs typeface="Times New Roman" panose="02020603050405020304" pitchFamily="18" charset="0"/>
              </a:rPr>
              <a:t>of the root: action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is the optimal choice for MAX because it leads to the state with the highest minimax value.</a:t>
            </a:r>
          </a:p>
        </p:txBody>
      </p:sp>
      <p:sp>
        <p:nvSpPr>
          <p:cNvPr id="3" name="Rectangle 2">
            <a:extLst>
              <a:ext uri="{FF2B5EF4-FFF2-40B4-BE49-F238E27FC236}">
                <a16:creationId xmlns:a16="http://schemas.microsoft.com/office/drawing/2014/main" id="{05F85E39-CA81-41DC-933E-D714602AA5B7}"/>
              </a:ext>
            </a:extLst>
          </p:cNvPr>
          <p:cNvSpPr/>
          <p:nvPr/>
        </p:nvSpPr>
        <p:spPr>
          <a:xfrm>
            <a:off x="1433974" y="352546"/>
            <a:ext cx="5737792" cy="584775"/>
          </a:xfrm>
          <a:prstGeom prst="rect">
            <a:avLst/>
          </a:prstGeom>
        </p:spPr>
        <p:txBody>
          <a:bodyPr wrap="square">
            <a:spAutoFit/>
          </a:bodyPr>
          <a:lstStyle/>
          <a:p>
            <a:r>
              <a:rPr lang="en-US" sz="3200" dirty="0"/>
              <a:t>Optimal Decisions in Games</a:t>
            </a:r>
          </a:p>
        </p:txBody>
      </p:sp>
    </p:spTree>
    <p:extLst>
      <p:ext uri="{BB962C8B-B14F-4D97-AF65-F5344CB8AC3E}">
        <p14:creationId xmlns:p14="http://schemas.microsoft.com/office/powerpoint/2010/main" val="2946160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91D59-251A-47D1-8246-2DA10E05B76A}"/>
              </a:ext>
            </a:extLst>
          </p:cNvPr>
          <p:cNvSpPr txBox="1"/>
          <p:nvPr/>
        </p:nvSpPr>
        <p:spPr>
          <a:xfrm>
            <a:off x="1433973" y="1751617"/>
            <a:ext cx="8902333" cy="3139321"/>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definition of optimal play for MAX assumes that MIN plays optimally – it maximizes the worst-case outcome for MAX.</a:t>
            </a:r>
          </a:p>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if MIN does not play optimally?</a:t>
            </a:r>
          </a:p>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it is easy to show that MAX will do even better. </a:t>
            </a:r>
          </a:p>
          <a:p>
            <a:pPr marL="457200"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Other strategies against suboptimal opponents may do better than the minimax strategy, but these strategies necessarily do worse against optimal opponents. </a:t>
            </a:r>
          </a:p>
        </p:txBody>
      </p:sp>
      <p:sp>
        <p:nvSpPr>
          <p:cNvPr id="3" name="Rectangle 2">
            <a:extLst>
              <a:ext uri="{FF2B5EF4-FFF2-40B4-BE49-F238E27FC236}">
                <a16:creationId xmlns:a16="http://schemas.microsoft.com/office/drawing/2014/main" id="{FAFDAD20-C372-4F7B-920A-A28B5C715263}"/>
              </a:ext>
            </a:extLst>
          </p:cNvPr>
          <p:cNvSpPr/>
          <p:nvPr/>
        </p:nvSpPr>
        <p:spPr>
          <a:xfrm>
            <a:off x="1433974" y="479867"/>
            <a:ext cx="5943980" cy="584775"/>
          </a:xfrm>
          <a:prstGeom prst="rect">
            <a:avLst/>
          </a:prstGeom>
        </p:spPr>
        <p:txBody>
          <a:bodyPr wrap="square">
            <a:spAutoFit/>
          </a:bodyPr>
          <a:lstStyle/>
          <a:p>
            <a:r>
              <a:rPr lang="en-US" sz="3200" dirty="0"/>
              <a:t>Optimal Decisions in Games</a:t>
            </a:r>
          </a:p>
        </p:txBody>
      </p:sp>
    </p:spTree>
    <p:extLst>
      <p:ext uri="{BB962C8B-B14F-4D97-AF65-F5344CB8AC3E}">
        <p14:creationId xmlns:p14="http://schemas.microsoft.com/office/powerpoint/2010/main" val="3707086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5FEC9F-1D78-4517-B979-68F6AA71B1C0}"/>
              </a:ext>
            </a:extLst>
          </p:cNvPr>
          <p:cNvSpPr>
            <a:spLocks noGrp="1" noChangeArrowheads="1"/>
          </p:cNvSpPr>
          <p:nvPr>
            <p:ph type="title"/>
          </p:nvPr>
        </p:nvSpPr>
        <p:spPr>
          <a:xfrm>
            <a:off x="1381539" y="247373"/>
            <a:ext cx="4051073" cy="867327"/>
          </a:xfrm>
        </p:spPr>
        <p:txBody>
          <a:bodyPr>
            <a:normAutofit/>
          </a:bodyPr>
          <a:lstStyle/>
          <a:p>
            <a:r>
              <a:rPr lang="en-US" altLang="en-US" sz="3200" dirty="0">
                <a:latin typeface="+mn-lt"/>
              </a:rPr>
              <a:t>Minimax</a:t>
            </a:r>
          </a:p>
        </p:txBody>
      </p:sp>
      <p:sp>
        <p:nvSpPr>
          <p:cNvPr id="7171" name="Rectangle 3">
            <a:extLst>
              <a:ext uri="{FF2B5EF4-FFF2-40B4-BE49-F238E27FC236}">
                <a16:creationId xmlns:a16="http://schemas.microsoft.com/office/drawing/2014/main" id="{23C2F92B-9842-4014-83BA-8424D76A466C}"/>
              </a:ext>
            </a:extLst>
          </p:cNvPr>
          <p:cNvSpPr>
            <a:spLocks noGrp="1" noChangeArrowheads="1"/>
          </p:cNvSpPr>
          <p:nvPr>
            <p:ph type="body" idx="1"/>
          </p:nvPr>
        </p:nvSpPr>
        <p:spPr>
          <a:xfrm>
            <a:off x="1391477" y="1114700"/>
            <a:ext cx="9679935" cy="5378176"/>
          </a:xfrm>
        </p:spPr>
        <p:txBody>
          <a:bodyPr>
            <a:normAutofit/>
          </a:bodyPr>
          <a:lstStyle/>
          <a:p>
            <a:pPr marL="463550" indent="-463550"/>
            <a:r>
              <a:rPr lang="en-US" altLang="en-US" sz="2400" dirty="0">
                <a:latin typeface="Times New Roman" panose="02020603050405020304" pitchFamily="18" charset="0"/>
                <a:cs typeface="Times New Roman" panose="02020603050405020304" pitchFamily="18" charset="0"/>
              </a:rPr>
              <a:t>Perfect play for deterministic games</a:t>
            </a:r>
          </a:p>
          <a:p>
            <a:pPr marL="463550" indent="-463550"/>
            <a:r>
              <a:rPr lang="en-US" altLang="en-US" sz="2400" dirty="0">
                <a:latin typeface="Times New Roman" panose="02020603050405020304" pitchFamily="18" charset="0"/>
                <a:cs typeface="Times New Roman" panose="02020603050405020304" pitchFamily="18" charset="0"/>
              </a:rPr>
              <a:t>Idea: choose move to position with highest </a:t>
            </a:r>
            <a:r>
              <a:rPr lang="en-US" altLang="en-US" sz="2400" dirty="0">
                <a:solidFill>
                  <a:srgbClr val="FF0000"/>
                </a:solidFill>
                <a:latin typeface="Times New Roman" panose="02020603050405020304" pitchFamily="18" charset="0"/>
                <a:cs typeface="Times New Roman" panose="02020603050405020304" pitchFamily="18" charset="0"/>
              </a:rPr>
              <a:t>minimax value</a:t>
            </a:r>
            <a:r>
              <a:rPr lang="en-US" altLang="en-US" sz="2400" dirty="0">
                <a:latin typeface="Times New Roman" panose="02020603050405020304" pitchFamily="18" charset="0"/>
                <a:cs typeface="Times New Roman" panose="02020603050405020304" pitchFamily="18" charset="0"/>
              </a:rPr>
              <a:t>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 best achievable payoff against best play</a:t>
            </a:r>
          </a:p>
          <a:p>
            <a:pPr marL="463550" indent="-463550"/>
            <a:r>
              <a:rPr lang="en-US" altLang="en-US" sz="2400" dirty="0">
                <a:latin typeface="Times New Roman" panose="02020603050405020304" pitchFamily="18" charset="0"/>
                <a:cs typeface="Times New Roman" panose="02020603050405020304" pitchFamily="18" charset="0"/>
              </a:rPr>
              <a:t>e.g., 2-ply game:</a:t>
            </a:r>
          </a:p>
          <a:p>
            <a:endParaRPr lang="en-US" altLang="en-US" sz="2600" dirty="0">
              <a:latin typeface="Times New Roman" panose="02020603050405020304" pitchFamily="18" charset="0"/>
              <a:cs typeface="Times New Roman" panose="02020603050405020304" pitchFamily="18" charset="0"/>
            </a:endParaRPr>
          </a:p>
        </p:txBody>
      </p:sp>
      <p:pic>
        <p:nvPicPr>
          <p:cNvPr id="7172" name="Picture 4" descr="minimax">
            <a:extLst>
              <a:ext uri="{FF2B5EF4-FFF2-40B4-BE49-F238E27FC236}">
                <a16:creationId xmlns:a16="http://schemas.microsoft.com/office/drawing/2014/main" id="{A4CF3B9A-3340-40A5-BBDF-F1782A764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942" y="3024613"/>
            <a:ext cx="7690123" cy="337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94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8A21AE6-4669-42B0-A7FB-C62A72642944}"/>
              </a:ext>
            </a:extLst>
          </p:cNvPr>
          <p:cNvSpPr>
            <a:spLocks noGrp="1" noChangeArrowheads="1"/>
          </p:cNvSpPr>
          <p:nvPr>
            <p:ph type="title"/>
          </p:nvPr>
        </p:nvSpPr>
        <p:spPr>
          <a:xfrm>
            <a:off x="1514061" y="234849"/>
            <a:ext cx="4581939" cy="1325563"/>
          </a:xfrm>
        </p:spPr>
        <p:txBody>
          <a:bodyPr>
            <a:normAutofit/>
          </a:bodyPr>
          <a:lstStyle/>
          <a:p>
            <a:r>
              <a:rPr lang="en-US" altLang="en-US" sz="3200" dirty="0">
                <a:latin typeface="+mn-lt"/>
              </a:rPr>
              <a:t>Minimax algorithm</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403EF35-3104-4B90-9C82-DC47BDD25A54}"/>
                  </a:ext>
                </a:extLst>
              </p:cNvPr>
              <p:cNvSpPr/>
              <p:nvPr/>
            </p:nvSpPr>
            <p:spPr>
              <a:xfrm>
                <a:off x="1514061" y="1874728"/>
                <a:ext cx="8374010" cy="3077766"/>
              </a:xfrm>
              <a:prstGeom prst="rect">
                <a:avLst/>
              </a:prstGeom>
            </p:spPr>
            <p:txBody>
              <a:bodyPr wrap="square">
                <a:spAutoFit/>
              </a:bodyPr>
              <a:lstStyle/>
              <a:p>
                <a:pPr>
                  <a:spcBef>
                    <a:spcPts val="1200"/>
                  </a:spcBef>
                </a:pPr>
                <a:r>
                  <a:rPr lang="en-US" sz="2400" dirty="0">
                    <a:solidFill>
                      <a:srgbClr val="FF0000"/>
                    </a:solidFill>
                    <a:latin typeface="Times New Roman" panose="02020603050405020304" pitchFamily="18" charset="0"/>
                    <a:cs typeface="Times New Roman" panose="02020603050405020304" pitchFamily="18" charset="0"/>
                  </a:rPr>
                  <a:t>Minimax algorithm</a:t>
                </a:r>
              </a:p>
              <a:p>
                <a:pPr marL="457200" indent="-457200">
                  <a:spcBef>
                    <a:spcPts val="1200"/>
                  </a:spcBef>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Perfect play for deterministic, 2-player game</a:t>
                </a:r>
              </a:p>
              <a:p>
                <a:pPr marL="457200" indent="-457200">
                  <a:spcBef>
                    <a:spcPts val="1200"/>
                  </a:spcBef>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Max tries to maximize its score</a:t>
                </a:r>
              </a:p>
              <a:p>
                <a:pPr marL="457200" indent="-457200">
                  <a:spcBef>
                    <a:spcPts val="1200"/>
                  </a:spcBef>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Min tries to minimize Max’s score (Min)</a:t>
                </a:r>
              </a:p>
              <a:p>
                <a:pPr marL="457200" indent="-457200">
                  <a:spcBef>
                    <a:spcPts val="1200"/>
                  </a:spcBef>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Goal: Max to move to position with highest </a:t>
                </a:r>
                <a:r>
                  <a:rPr lang="en-US" sz="2400" dirty="0">
                    <a:solidFill>
                      <a:srgbClr val="FF0000"/>
                    </a:solidFill>
                    <a:latin typeface="Times New Roman" panose="02020603050405020304" pitchFamily="18" charset="0"/>
                    <a:cs typeface="Times New Roman" panose="02020603050405020304" pitchFamily="18" charset="0"/>
                  </a:rPr>
                  <a:t>minimax value</a:t>
                </a:r>
              </a:p>
              <a:p>
                <a:pPr marL="914400" indent="-450850">
                  <a:spcBef>
                    <a:spcPts val="1200"/>
                  </a:spcBef>
                </a:pPr>
                <a14:m>
                  <m:oMath xmlns:m="http://schemas.openxmlformats.org/officeDocument/2006/math">
                    <m:r>
                      <a:rPr lang="en-US" sz="2400" i="1" dirty="0" smtClean="0">
                        <a:solidFill>
                          <a:srgbClr val="3333CD"/>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3333CD"/>
                    </a:solidFill>
                    <a:latin typeface="Times New Roman" panose="02020603050405020304" pitchFamily="18" charset="0"/>
                    <a:cs typeface="Times New Roman" panose="02020603050405020304" pitchFamily="18" charset="0"/>
                  </a:rPr>
                  <a:t> Identify best achievable payoff against best play</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9403EF35-3104-4B90-9C82-DC47BDD25A54}"/>
                  </a:ext>
                </a:extLst>
              </p:cNvPr>
              <p:cNvSpPr>
                <a:spLocks noRot="1" noChangeAspect="1" noMove="1" noResize="1" noEditPoints="1" noAdjustHandles="1" noChangeArrowheads="1" noChangeShapeType="1" noTextEdit="1"/>
              </p:cNvSpPr>
              <p:nvPr/>
            </p:nvSpPr>
            <p:spPr>
              <a:xfrm>
                <a:off x="1514061" y="1874728"/>
                <a:ext cx="8374010" cy="3077766"/>
              </a:xfrm>
              <a:prstGeom prst="rect">
                <a:avLst/>
              </a:prstGeom>
              <a:blipFill>
                <a:blip r:embed="rId2"/>
                <a:stretch>
                  <a:fillRect l="-1092" t="-1587" b="-3770"/>
                </a:stretch>
              </a:blipFill>
            </p:spPr>
            <p:txBody>
              <a:bodyPr/>
              <a:lstStyle/>
              <a:p>
                <a:r>
                  <a:rPr lang="en-US">
                    <a:noFill/>
                  </a:rPr>
                  <a:t> </a:t>
                </a:r>
              </a:p>
            </p:txBody>
          </p:sp>
        </mc:Fallback>
      </mc:AlternateContent>
    </p:spTree>
    <p:extLst>
      <p:ext uri="{BB962C8B-B14F-4D97-AF65-F5344CB8AC3E}">
        <p14:creationId xmlns:p14="http://schemas.microsoft.com/office/powerpoint/2010/main" val="3198535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8A21AE6-4669-42B0-A7FB-C62A72642944}"/>
              </a:ext>
            </a:extLst>
          </p:cNvPr>
          <p:cNvSpPr>
            <a:spLocks noGrp="1" noChangeArrowheads="1"/>
          </p:cNvSpPr>
          <p:nvPr>
            <p:ph type="title"/>
          </p:nvPr>
        </p:nvSpPr>
        <p:spPr>
          <a:xfrm>
            <a:off x="1514061" y="26505"/>
            <a:ext cx="4922598" cy="1325563"/>
          </a:xfrm>
        </p:spPr>
        <p:txBody>
          <a:bodyPr>
            <a:normAutofit/>
          </a:bodyPr>
          <a:lstStyle/>
          <a:p>
            <a:r>
              <a:rPr lang="en-US" altLang="en-US" sz="3200" dirty="0">
                <a:latin typeface="+mn-lt"/>
              </a:rPr>
              <a:t>Minimax algorithm</a:t>
            </a:r>
          </a:p>
        </p:txBody>
      </p:sp>
      <p:pic>
        <p:nvPicPr>
          <p:cNvPr id="8196" name="Picture 4">
            <a:extLst>
              <a:ext uri="{FF2B5EF4-FFF2-40B4-BE49-F238E27FC236}">
                <a16:creationId xmlns:a16="http://schemas.microsoft.com/office/drawing/2014/main" id="{AE363404-1E66-4498-956B-E313B998E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25" t="25000" r="15625" b="11458"/>
          <a:stretch>
            <a:fillRect/>
          </a:stretch>
        </p:blipFill>
        <p:spPr bwMode="auto">
          <a:xfrm>
            <a:off x="1970067" y="1046921"/>
            <a:ext cx="8066811" cy="559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260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3269B-8510-494B-9079-D3DA92DC3183}"/>
              </a:ext>
            </a:extLst>
          </p:cNvPr>
          <p:cNvSpPr/>
          <p:nvPr/>
        </p:nvSpPr>
        <p:spPr>
          <a:xfrm>
            <a:off x="1308782" y="421622"/>
            <a:ext cx="3393686" cy="584775"/>
          </a:xfrm>
          <a:prstGeom prst="rect">
            <a:avLst/>
          </a:prstGeom>
        </p:spPr>
        <p:txBody>
          <a:bodyPr wrap="none">
            <a:spAutoFit/>
          </a:bodyPr>
          <a:lstStyle/>
          <a:p>
            <a:r>
              <a:rPr lang="en-US" sz="3200" dirty="0"/>
              <a:t>Minimax Algorithm</a:t>
            </a:r>
          </a:p>
        </p:txBody>
      </p:sp>
      <p:sp>
        <p:nvSpPr>
          <p:cNvPr id="3" name="Oval 2">
            <a:extLst>
              <a:ext uri="{FF2B5EF4-FFF2-40B4-BE49-F238E27FC236}">
                <a16:creationId xmlns:a16="http://schemas.microsoft.com/office/drawing/2014/main" id="{D4C35B27-DA4E-4977-B053-4803CF6A11E7}"/>
              </a:ext>
            </a:extLst>
          </p:cNvPr>
          <p:cNvSpPr/>
          <p:nvPr/>
        </p:nvSpPr>
        <p:spPr>
          <a:xfrm>
            <a:off x="286955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4" name="Oval 3">
            <a:extLst>
              <a:ext uri="{FF2B5EF4-FFF2-40B4-BE49-F238E27FC236}">
                <a16:creationId xmlns:a16="http://schemas.microsoft.com/office/drawing/2014/main" id="{4393DB3A-998B-4ABF-99D2-DB6F2D793D9B}"/>
              </a:ext>
            </a:extLst>
          </p:cNvPr>
          <p:cNvSpPr/>
          <p:nvPr/>
        </p:nvSpPr>
        <p:spPr>
          <a:xfrm>
            <a:off x="3544496" y="558444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5" name="Oval 4">
            <a:extLst>
              <a:ext uri="{FF2B5EF4-FFF2-40B4-BE49-F238E27FC236}">
                <a16:creationId xmlns:a16="http://schemas.microsoft.com/office/drawing/2014/main" id="{173E759D-2C5B-4880-9522-93A4B8B6742C}"/>
              </a:ext>
            </a:extLst>
          </p:cNvPr>
          <p:cNvSpPr/>
          <p:nvPr/>
        </p:nvSpPr>
        <p:spPr>
          <a:xfrm>
            <a:off x="4437537"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6" name="Oval 5">
            <a:extLst>
              <a:ext uri="{FF2B5EF4-FFF2-40B4-BE49-F238E27FC236}">
                <a16:creationId xmlns:a16="http://schemas.microsoft.com/office/drawing/2014/main" id="{A2E5551E-7DA7-4C72-8C6F-FB85FA77FBFC}"/>
              </a:ext>
            </a:extLst>
          </p:cNvPr>
          <p:cNvSpPr/>
          <p:nvPr/>
        </p:nvSpPr>
        <p:spPr>
          <a:xfrm>
            <a:off x="5224125" y="558042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7" name="Oval 6">
            <a:extLst>
              <a:ext uri="{FF2B5EF4-FFF2-40B4-BE49-F238E27FC236}">
                <a16:creationId xmlns:a16="http://schemas.microsoft.com/office/drawing/2014/main" id="{D17F6D43-D67E-430F-ACDC-7D6096E41BFA}"/>
              </a:ext>
            </a:extLst>
          </p:cNvPr>
          <p:cNvSpPr/>
          <p:nvPr/>
        </p:nvSpPr>
        <p:spPr>
          <a:xfrm>
            <a:off x="5823658" y="1447789"/>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9F55948C-4D6C-413C-8ED5-90E46EB15C13}"/>
              </a:ext>
            </a:extLst>
          </p:cNvPr>
          <p:cNvSpPr/>
          <p:nvPr/>
        </p:nvSpPr>
        <p:spPr>
          <a:xfrm>
            <a:off x="6341102" y="5606340"/>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sp>
        <p:nvSpPr>
          <p:cNvPr id="9" name="Oval 8">
            <a:extLst>
              <a:ext uri="{FF2B5EF4-FFF2-40B4-BE49-F238E27FC236}">
                <a16:creationId xmlns:a16="http://schemas.microsoft.com/office/drawing/2014/main" id="{53B30ED1-B89F-4826-B329-BDDF86D54A9B}"/>
              </a:ext>
            </a:extLst>
          </p:cNvPr>
          <p:cNvSpPr/>
          <p:nvPr/>
        </p:nvSpPr>
        <p:spPr>
          <a:xfrm>
            <a:off x="717007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0" name="Oval 9">
            <a:extLst>
              <a:ext uri="{FF2B5EF4-FFF2-40B4-BE49-F238E27FC236}">
                <a16:creationId xmlns:a16="http://schemas.microsoft.com/office/drawing/2014/main" id="{B046C075-F86F-4E78-8785-A3C237C02442}"/>
              </a:ext>
            </a:extLst>
          </p:cNvPr>
          <p:cNvSpPr/>
          <p:nvPr/>
        </p:nvSpPr>
        <p:spPr>
          <a:xfrm>
            <a:off x="7976003"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2841A679-A1AC-4906-A90B-A7B550BC4980}"/>
              </a:ext>
            </a:extLst>
          </p:cNvPr>
          <p:cNvSpPr/>
          <p:nvPr/>
        </p:nvSpPr>
        <p:spPr>
          <a:xfrm>
            <a:off x="8882520"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Oval 11">
            <a:extLst>
              <a:ext uri="{FF2B5EF4-FFF2-40B4-BE49-F238E27FC236}">
                <a16:creationId xmlns:a16="http://schemas.microsoft.com/office/drawing/2014/main" id="{329578C7-F2C9-461D-9AF0-DC127F19AC3A}"/>
              </a:ext>
            </a:extLst>
          </p:cNvPr>
          <p:cNvSpPr/>
          <p:nvPr/>
        </p:nvSpPr>
        <p:spPr>
          <a:xfrm>
            <a:off x="9707301"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3" name="Oval 12">
            <a:extLst>
              <a:ext uri="{FF2B5EF4-FFF2-40B4-BE49-F238E27FC236}">
                <a16:creationId xmlns:a16="http://schemas.microsoft.com/office/drawing/2014/main" id="{4B3E6E31-AD8E-4676-AD3C-18E3EEDF6E63}"/>
              </a:ext>
            </a:extLst>
          </p:cNvPr>
          <p:cNvSpPr/>
          <p:nvPr/>
        </p:nvSpPr>
        <p:spPr>
          <a:xfrm>
            <a:off x="10577165" y="5585791"/>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14" name="Oval 13">
            <a:extLst>
              <a:ext uri="{FF2B5EF4-FFF2-40B4-BE49-F238E27FC236}">
                <a16:creationId xmlns:a16="http://schemas.microsoft.com/office/drawing/2014/main" id="{DD92FC61-C94F-4528-9882-39094B5531D7}"/>
              </a:ext>
            </a:extLst>
          </p:cNvPr>
          <p:cNvSpPr/>
          <p:nvPr/>
        </p:nvSpPr>
        <p:spPr>
          <a:xfrm>
            <a:off x="2062977" y="5582435"/>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AE42ED25-DF5F-4424-B6C9-951A11549D4A}"/>
              </a:ext>
            </a:extLst>
          </p:cNvPr>
          <p:cNvSpPr/>
          <p:nvPr/>
        </p:nvSpPr>
        <p:spPr>
          <a:xfrm>
            <a:off x="837722" y="4911729"/>
            <a:ext cx="635110" cy="369332"/>
          </a:xfrm>
          <a:prstGeom prst="rect">
            <a:avLst/>
          </a:prstGeom>
        </p:spPr>
        <p:txBody>
          <a:bodyPr wrap="none">
            <a:spAutoFit/>
          </a:bodyPr>
          <a:lstStyle/>
          <a:p>
            <a:pPr algn="ctr"/>
            <a:r>
              <a:rPr lang="en-US" dirty="0"/>
              <a:t>MAX</a:t>
            </a:r>
          </a:p>
        </p:txBody>
      </p:sp>
      <p:sp>
        <p:nvSpPr>
          <p:cNvPr id="16" name="Rectangle 15">
            <a:extLst>
              <a:ext uri="{FF2B5EF4-FFF2-40B4-BE49-F238E27FC236}">
                <a16:creationId xmlns:a16="http://schemas.microsoft.com/office/drawing/2014/main" id="{912327EF-13E1-4F89-BD81-EC48C064770E}"/>
              </a:ext>
            </a:extLst>
          </p:cNvPr>
          <p:cNvSpPr/>
          <p:nvPr/>
        </p:nvSpPr>
        <p:spPr>
          <a:xfrm>
            <a:off x="837722" y="2113773"/>
            <a:ext cx="635110" cy="369332"/>
          </a:xfrm>
          <a:prstGeom prst="rect">
            <a:avLst/>
          </a:prstGeom>
        </p:spPr>
        <p:txBody>
          <a:bodyPr wrap="none">
            <a:spAutoFit/>
          </a:bodyPr>
          <a:lstStyle/>
          <a:p>
            <a:pPr algn="ctr"/>
            <a:r>
              <a:rPr lang="en-US" dirty="0"/>
              <a:t>MAX</a:t>
            </a:r>
          </a:p>
        </p:txBody>
      </p:sp>
      <p:sp>
        <p:nvSpPr>
          <p:cNvPr id="17" name="Rectangle 16">
            <a:extLst>
              <a:ext uri="{FF2B5EF4-FFF2-40B4-BE49-F238E27FC236}">
                <a16:creationId xmlns:a16="http://schemas.microsoft.com/office/drawing/2014/main" id="{518D3A07-2480-47E3-888D-067F4C0AF157}"/>
              </a:ext>
            </a:extLst>
          </p:cNvPr>
          <p:cNvSpPr/>
          <p:nvPr/>
        </p:nvSpPr>
        <p:spPr>
          <a:xfrm>
            <a:off x="860964" y="3546992"/>
            <a:ext cx="644919" cy="369332"/>
          </a:xfrm>
          <a:prstGeom prst="rect">
            <a:avLst/>
          </a:prstGeom>
        </p:spPr>
        <p:txBody>
          <a:bodyPr wrap="square">
            <a:spAutoFit/>
          </a:bodyPr>
          <a:lstStyle/>
          <a:p>
            <a:pPr algn="ctr"/>
            <a:r>
              <a:rPr lang="en-US" dirty="0"/>
              <a:t>MIN</a:t>
            </a:r>
          </a:p>
        </p:txBody>
      </p:sp>
      <p:sp>
        <p:nvSpPr>
          <p:cNvPr id="18" name="Rectangle 17">
            <a:extLst>
              <a:ext uri="{FF2B5EF4-FFF2-40B4-BE49-F238E27FC236}">
                <a16:creationId xmlns:a16="http://schemas.microsoft.com/office/drawing/2014/main" id="{CD28F348-C263-4675-A67E-8FF20F600404}"/>
              </a:ext>
            </a:extLst>
          </p:cNvPr>
          <p:cNvSpPr/>
          <p:nvPr/>
        </p:nvSpPr>
        <p:spPr>
          <a:xfrm>
            <a:off x="677485" y="6148069"/>
            <a:ext cx="1590693" cy="369332"/>
          </a:xfrm>
          <a:prstGeom prst="rect">
            <a:avLst/>
          </a:prstGeom>
        </p:spPr>
        <p:txBody>
          <a:bodyPr wrap="none">
            <a:spAutoFit/>
          </a:bodyPr>
          <a:lstStyle/>
          <a:p>
            <a:pPr algn="ctr"/>
            <a:r>
              <a:rPr lang="en-US" dirty="0"/>
              <a:t>Payoff for MAX</a:t>
            </a:r>
          </a:p>
        </p:txBody>
      </p:sp>
      <p:sp>
        <p:nvSpPr>
          <p:cNvPr id="19" name="Oval 18">
            <a:extLst>
              <a:ext uri="{FF2B5EF4-FFF2-40B4-BE49-F238E27FC236}">
                <a16:creationId xmlns:a16="http://schemas.microsoft.com/office/drawing/2014/main" id="{B391955F-5CEC-4DDE-AA4E-F14BFAF80C3F}"/>
              </a:ext>
            </a:extLst>
          </p:cNvPr>
          <p:cNvSpPr/>
          <p:nvPr/>
        </p:nvSpPr>
        <p:spPr>
          <a:xfrm>
            <a:off x="3154647"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0" name="Oval 19">
            <a:extLst>
              <a:ext uri="{FF2B5EF4-FFF2-40B4-BE49-F238E27FC236}">
                <a16:creationId xmlns:a16="http://schemas.microsoft.com/office/drawing/2014/main" id="{CF13EA6A-A42F-45C5-81F2-5DF7564866C3}"/>
              </a:ext>
            </a:extLst>
          </p:cNvPr>
          <p:cNvSpPr/>
          <p:nvPr/>
        </p:nvSpPr>
        <p:spPr>
          <a:xfrm>
            <a:off x="589310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21" name="Oval 20">
            <a:extLst>
              <a:ext uri="{FF2B5EF4-FFF2-40B4-BE49-F238E27FC236}">
                <a16:creationId xmlns:a16="http://schemas.microsoft.com/office/drawing/2014/main" id="{A808E940-4951-4ECD-9FA2-89ABF92DE4AD}"/>
              </a:ext>
            </a:extLst>
          </p:cNvPr>
          <p:cNvSpPr/>
          <p:nvPr/>
        </p:nvSpPr>
        <p:spPr>
          <a:xfrm>
            <a:off x="9272369" y="2701906"/>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2" name="Oval 21">
            <a:extLst>
              <a:ext uri="{FF2B5EF4-FFF2-40B4-BE49-F238E27FC236}">
                <a16:creationId xmlns:a16="http://schemas.microsoft.com/office/drawing/2014/main" id="{D7AECF43-936D-4DF5-B549-174A33EB3B91}"/>
              </a:ext>
            </a:extLst>
          </p:cNvPr>
          <p:cNvSpPr/>
          <p:nvPr/>
        </p:nvSpPr>
        <p:spPr>
          <a:xfrm>
            <a:off x="247970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3" name="Oval 22">
            <a:extLst>
              <a:ext uri="{FF2B5EF4-FFF2-40B4-BE49-F238E27FC236}">
                <a16:creationId xmlns:a16="http://schemas.microsoft.com/office/drawing/2014/main" id="{C76C01D6-1F44-4648-9F26-7ED6F339B06C}"/>
              </a:ext>
            </a:extLst>
          </p:cNvPr>
          <p:cNvSpPr/>
          <p:nvPr/>
        </p:nvSpPr>
        <p:spPr>
          <a:xfrm>
            <a:off x="3934345" y="429032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24" name="Oval 23">
            <a:extLst>
              <a:ext uri="{FF2B5EF4-FFF2-40B4-BE49-F238E27FC236}">
                <a16:creationId xmlns:a16="http://schemas.microsoft.com/office/drawing/2014/main" id="{7CD3F66E-7BF5-401A-8FF9-BFFBB451EC8E}"/>
              </a:ext>
            </a:extLst>
          </p:cNvPr>
          <p:cNvSpPr/>
          <p:nvPr/>
        </p:nvSpPr>
        <p:spPr>
          <a:xfrm>
            <a:off x="10164910"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25" name="Oval 24">
            <a:extLst>
              <a:ext uri="{FF2B5EF4-FFF2-40B4-BE49-F238E27FC236}">
                <a16:creationId xmlns:a16="http://schemas.microsoft.com/office/drawing/2014/main" id="{B65EA569-D17D-4438-B5AB-025EA5365DF0}"/>
              </a:ext>
            </a:extLst>
          </p:cNvPr>
          <p:cNvSpPr/>
          <p:nvPr/>
        </p:nvSpPr>
        <p:spPr>
          <a:xfrm>
            <a:off x="8370760" y="4302018"/>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6" name="Oval 25">
            <a:extLst>
              <a:ext uri="{FF2B5EF4-FFF2-40B4-BE49-F238E27FC236}">
                <a16:creationId xmlns:a16="http://schemas.microsoft.com/office/drawing/2014/main" id="{D9D6DD19-9393-424E-AC81-AD3C3A3505D7}"/>
              </a:ext>
            </a:extLst>
          </p:cNvPr>
          <p:cNvSpPr/>
          <p:nvPr/>
        </p:nvSpPr>
        <p:spPr>
          <a:xfrm>
            <a:off x="5171830" y="414116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27" name="Oval 26">
            <a:extLst>
              <a:ext uri="{FF2B5EF4-FFF2-40B4-BE49-F238E27FC236}">
                <a16:creationId xmlns:a16="http://schemas.microsoft.com/office/drawing/2014/main" id="{00361225-FFF1-43C4-865A-7EDE34ED3085}"/>
              </a:ext>
            </a:extLst>
          </p:cNvPr>
          <p:cNvSpPr/>
          <p:nvPr/>
        </p:nvSpPr>
        <p:spPr>
          <a:xfrm>
            <a:off x="6730427" y="4258623"/>
            <a:ext cx="389849" cy="45057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cxnSp>
        <p:nvCxnSpPr>
          <p:cNvPr id="29" name="Straight Connector 28">
            <a:extLst>
              <a:ext uri="{FF2B5EF4-FFF2-40B4-BE49-F238E27FC236}">
                <a16:creationId xmlns:a16="http://schemas.microsoft.com/office/drawing/2014/main" id="{812C6D07-7815-4682-A81F-53047FCC6E74}"/>
              </a:ext>
            </a:extLst>
          </p:cNvPr>
          <p:cNvCxnSpPr>
            <a:stCxn id="7" idx="4"/>
            <a:endCxn id="19" idx="0"/>
          </p:cNvCxnSpPr>
          <p:nvPr/>
        </p:nvCxnSpPr>
        <p:spPr>
          <a:xfrm flipH="1">
            <a:off x="3349572" y="1898363"/>
            <a:ext cx="26690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1AAC13-B11D-4FCC-9E18-BBBAEFE583E2}"/>
              </a:ext>
            </a:extLst>
          </p:cNvPr>
          <p:cNvCxnSpPr>
            <a:cxnSpLocks/>
            <a:stCxn id="21" idx="0"/>
            <a:endCxn id="7" idx="4"/>
          </p:cNvCxnSpPr>
          <p:nvPr/>
        </p:nvCxnSpPr>
        <p:spPr>
          <a:xfrm flipH="1" flipV="1">
            <a:off x="6018583" y="1898363"/>
            <a:ext cx="344871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B78CC0-C5D5-482A-98EB-945A4712E598}"/>
              </a:ext>
            </a:extLst>
          </p:cNvPr>
          <p:cNvCxnSpPr>
            <a:cxnSpLocks/>
            <a:stCxn id="7" idx="4"/>
            <a:endCxn id="20" idx="0"/>
          </p:cNvCxnSpPr>
          <p:nvPr/>
        </p:nvCxnSpPr>
        <p:spPr>
          <a:xfrm>
            <a:off x="6018583" y="1898363"/>
            <a:ext cx="69451" cy="803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E013B9B-49F3-473C-9725-0AEECE699D18}"/>
              </a:ext>
            </a:extLst>
          </p:cNvPr>
          <p:cNvCxnSpPr>
            <a:cxnSpLocks/>
            <a:endCxn id="22" idx="0"/>
          </p:cNvCxnSpPr>
          <p:nvPr/>
        </p:nvCxnSpPr>
        <p:spPr>
          <a:xfrm flipH="1">
            <a:off x="2674632" y="3152480"/>
            <a:ext cx="674940"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F573FA-27B5-4854-9726-CF65161F1E17}"/>
              </a:ext>
            </a:extLst>
          </p:cNvPr>
          <p:cNvCxnSpPr>
            <a:cxnSpLocks/>
            <a:endCxn id="23" idx="0"/>
          </p:cNvCxnSpPr>
          <p:nvPr/>
        </p:nvCxnSpPr>
        <p:spPr>
          <a:xfrm>
            <a:off x="3349571" y="3130544"/>
            <a:ext cx="779699" cy="11597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66E280-C1E0-4F2B-B61A-08458B9D0488}"/>
              </a:ext>
            </a:extLst>
          </p:cNvPr>
          <p:cNvCxnSpPr>
            <a:cxnSpLocks/>
            <a:endCxn id="26" idx="0"/>
          </p:cNvCxnSpPr>
          <p:nvPr/>
        </p:nvCxnSpPr>
        <p:spPr>
          <a:xfrm flipH="1">
            <a:off x="5366755" y="3152480"/>
            <a:ext cx="729246" cy="988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38C536-FF7D-45C8-BC30-EBC533CB591D}"/>
              </a:ext>
            </a:extLst>
          </p:cNvPr>
          <p:cNvCxnSpPr>
            <a:cxnSpLocks/>
            <a:endCxn id="27" idx="0"/>
          </p:cNvCxnSpPr>
          <p:nvPr/>
        </p:nvCxnSpPr>
        <p:spPr>
          <a:xfrm>
            <a:off x="6120027" y="3152480"/>
            <a:ext cx="805325" cy="1106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581E4A-4E5D-45F3-B66C-8845427DDD17}"/>
              </a:ext>
            </a:extLst>
          </p:cNvPr>
          <p:cNvCxnSpPr>
            <a:cxnSpLocks/>
            <a:endCxn id="24" idx="0"/>
          </p:cNvCxnSpPr>
          <p:nvPr/>
        </p:nvCxnSpPr>
        <p:spPr>
          <a:xfrm>
            <a:off x="9517368" y="3161298"/>
            <a:ext cx="842467" cy="109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EC72D0-EAC6-40FE-9F2B-8EB85B7365DB}"/>
              </a:ext>
            </a:extLst>
          </p:cNvPr>
          <p:cNvCxnSpPr>
            <a:cxnSpLocks/>
            <a:endCxn id="25" idx="0"/>
          </p:cNvCxnSpPr>
          <p:nvPr/>
        </p:nvCxnSpPr>
        <p:spPr>
          <a:xfrm flipH="1">
            <a:off x="8565685" y="3161298"/>
            <a:ext cx="949586" cy="1140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C83691-4126-44BB-A3CC-254D42436F1A}"/>
              </a:ext>
            </a:extLst>
          </p:cNvPr>
          <p:cNvCxnSpPr>
            <a:cxnSpLocks/>
            <a:endCxn id="14" idx="0"/>
          </p:cNvCxnSpPr>
          <p:nvPr/>
        </p:nvCxnSpPr>
        <p:spPr>
          <a:xfrm flipH="1">
            <a:off x="2257902" y="4703745"/>
            <a:ext cx="440168" cy="878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5D26BBC-F5C4-4DB6-9832-F00587DEDD33}"/>
              </a:ext>
            </a:extLst>
          </p:cNvPr>
          <p:cNvCxnSpPr>
            <a:cxnSpLocks/>
            <a:endCxn id="3" idx="0"/>
          </p:cNvCxnSpPr>
          <p:nvPr/>
        </p:nvCxnSpPr>
        <p:spPr>
          <a:xfrm>
            <a:off x="2709107" y="4703745"/>
            <a:ext cx="355374" cy="880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D53B12-2B87-4D11-BB7C-347D3A022EBA}"/>
              </a:ext>
            </a:extLst>
          </p:cNvPr>
          <p:cNvCxnSpPr>
            <a:cxnSpLocks/>
            <a:endCxn id="4" idx="0"/>
          </p:cNvCxnSpPr>
          <p:nvPr/>
        </p:nvCxnSpPr>
        <p:spPr>
          <a:xfrm flipH="1">
            <a:off x="3739421" y="4739896"/>
            <a:ext cx="389848" cy="844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DF6AAD3-1070-4DF9-AA79-A9A36A774100}"/>
              </a:ext>
            </a:extLst>
          </p:cNvPr>
          <p:cNvCxnSpPr>
            <a:cxnSpLocks/>
            <a:endCxn id="5" idx="0"/>
          </p:cNvCxnSpPr>
          <p:nvPr/>
        </p:nvCxnSpPr>
        <p:spPr>
          <a:xfrm>
            <a:off x="4132424" y="4721442"/>
            <a:ext cx="500038" cy="8848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BA23137-4EFE-4FE7-A9B5-533CE9C7668F}"/>
              </a:ext>
            </a:extLst>
          </p:cNvPr>
          <p:cNvCxnSpPr>
            <a:cxnSpLocks/>
            <a:endCxn id="6" idx="0"/>
          </p:cNvCxnSpPr>
          <p:nvPr/>
        </p:nvCxnSpPr>
        <p:spPr>
          <a:xfrm>
            <a:off x="5384323" y="4591737"/>
            <a:ext cx="34727" cy="9886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9A7A3B-CA05-4771-B270-B19DC4B72107}"/>
              </a:ext>
            </a:extLst>
          </p:cNvPr>
          <p:cNvCxnSpPr>
            <a:cxnSpLocks/>
            <a:endCxn id="8" idx="0"/>
          </p:cNvCxnSpPr>
          <p:nvPr/>
        </p:nvCxnSpPr>
        <p:spPr>
          <a:xfrm flipH="1">
            <a:off x="6536027" y="4723915"/>
            <a:ext cx="382036" cy="88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C7AC202-66BE-423A-ADB5-0B7D92E7591D}"/>
              </a:ext>
            </a:extLst>
          </p:cNvPr>
          <p:cNvCxnSpPr>
            <a:cxnSpLocks/>
            <a:endCxn id="9" idx="0"/>
          </p:cNvCxnSpPr>
          <p:nvPr/>
        </p:nvCxnSpPr>
        <p:spPr>
          <a:xfrm>
            <a:off x="6925351" y="4721442"/>
            <a:ext cx="439649" cy="864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03DE9DE-024B-4397-9DBB-ACD71145F5F9}"/>
              </a:ext>
            </a:extLst>
          </p:cNvPr>
          <p:cNvCxnSpPr>
            <a:cxnSpLocks/>
            <a:endCxn id="10" idx="0"/>
          </p:cNvCxnSpPr>
          <p:nvPr/>
        </p:nvCxnSpPr>
        <p:spPr>
          <a:xfrm flipH="1">
            <a:off x="8170928" y="4751844"/>
            <a:ext cx="409830" cy="833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F301C02-3268-4144-8223-4C0B7FA63E59}"/>
              </a:ext>
            </a:extLst>
          </p:cNvPr>
          <p:cNvCxnSpPr>
            <a:cxnSpLocks/>
            <a:endCxn id="11" idx="0"/>
          </p:cNvCxnSpPr>
          <p:nvPr/>
        </p:nvCxnSpPr>
        <p:spPr>
          <a:xfrm>
            <a:off x="8601232" y="4744592"/>
            <a:ext cx="476213" cy="841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AE5CB4-FAD0-487E-91C9-73DB3FA188DD}"/>
              </a:ext>
            </a:extLst>
          </p:cNvPr>
          <p:cNvCxnSpPr>
            <a:cxnSpLocks/>
            <a:endCxn id="13" idx="0"/>
          </p:cNvCxnSpPr>
          <p:nvPr/>
        </p:nvCxnSpPr>
        <p:spPr>
          <a:xfrm>
            <a:off x="10392463" y="4700521"/>
            <a:ext cx="379627"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83D25E-5231-49C6-896C-05C8ED314821}"/>
              </a:ext>
            </a:extLst>
          </p:cNvPr>
          <p:cNvCxnSpPr>
            <a:cxnSpLocks/>
            <a:endCxn id="12" idx="0"/>
          </p:cNvCxnSpPr>
          <p:nvPr/>
        </p:nvCxnSpPr>
        <p:spPr>
          <a:xfrm flipH="1">
            <a:off x="9902226" y="4700521"/>
            <a:ext cx="490238" cy="88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0F0786A-CAF3-4ACB-9EFD-1E6C11620873}"/>
              </a:ext>
            </a:extLst>
          </p:cNvPr>
          <p:cNvSpPr/>
          <p:nvPr/>
        </p:nvSpPr>
        <p:spPr>
          <a:xfrm>
            <a:off x="5406575" y="1429195"/>
            <a:ext cx="317716" cy="369332"/>
          </a:xfrm>
          <a:prstGeom prst="rect">
            <a:avLst/>
          </a:prstGeom>
        </p:spPr>
        <p:txBody>
          <a:bodyPr wrap="none">
            <a:spAutoFit/>
          </a:bodyPr>
          <a:lstStyle/>
          <a:p>
            <a:pPr algn="ctr"/>
            <a:r>
              <a:rPr lang="en-US" dirty="0"/>
              <a:t>A</a:t>
            </a:r>
          </a:p>
        </p:txBody>
      </p:sp>
      <p:sp>
        <p:nvSpPr>
          <p:cNvPr id="72" name="Rectangle 71">
            <a:extLst>
              <a:ext uri="{FF2B5EF4-FFF2-40B4-BE49-F238E27FC236}">
                <a16:creationId xmlns:a16="http://schemas.microsoft.com/office/drawing/2014/main" id="{626C391E-D4A2-416C-AA31-66AD6BB8AD5C}"/>
              </a:ext>
            </a:extLst>
          </p:cNvPr>
          <p:cNvSpPr/>
          <p:nvPr/>
        </p:nvSpPr>
        <p:spPr>
          <a:xfrm>
            <a:off x="2720727" y="2737571"/>
            <a:ext cx="324128" cy="369332"/>
          </a:xfrm>
          <a:prstGeom prst="rect">
            <a:avLst/>
          </a:prstGeom>
        </p:spPr>
        <p:txBody>
          <a:bodyPr wrap="none">
            <a:spAutoFit/>
          </a:bodyPr>
          <a:lstStyle/>
          <a:p>
            <a:pPr algn="ctr"/>
            <a:r>
              <a:rPr lang="en-US" b="1" dirty="0"/>
              <a:t>A</a:t>
            </a:r>
          </a:p>
        </p:txBody>
      </p:sp>
      <p:sp>
        <p:nvSpPr>
          <p:cNvPr id="73" name="Rectangle 72">
            <a:extLst>
              <a:ext uri="{FF2B5EF4-FFF2-40B4-BE49-F238E27FC236}">
                <a16:creationId xmlns:a16="http://schemas.microsoft.com/office/drawing/2014/main" id="{1E2DB4C8-49C0-4839-81A2-286495378F2A}"/>
              </a:ext>
            </a:extLst>
          </p:cNvPr>
          <p:cNvSpPr/>
          <p:nvPr/>
        </p:nvSpPr>
        <p:spPr>
          <a:xfrm>
            <a:off x="5477931" y="2731559"/>
            <a:ext cx="251537" cy="369332"/>
          </a:xfrm>
          <a:prstGeom prst="rect">
            <a:avLst/>
          </a:prstGeom>
        </p:spPr>
        <p:txBody>
          <a:bodyPr wrap="square">
            <a:spAutoFit/>
          </a:bodyPr>
          <a:lstStyle/>
          <a:p>
            <a:pPr algn="ctr"/>
            <a:r>
              <a:rPr lang="en-US" dirty="0"/>
              <a:t>C</a:t>
            </a:r>
          </a:p>
        </p:txBody>
      </p:sp>
      <p:sp>
        <p:nvSpPr>
          <p:cNvPr id="74" name="Rectangle 73">
            <a:extLst>
              <a:ext uri="{FF2B5EF4-FFF2-40B4-BE49-F238E27FC236}">
                <a16:creationId xmlns:a16="http://schemas.microsoft.com/office/drawing/2014/main" id="{6F8FF57A-3F5E-4415-BDD9-23A93DD41855}"/>
              </a:ext>
            </a:extLst>
          </p:cNvPr>
          <p:cNvSpPr/>
          <p:nvPr/>
        </p:nvSpPr>
        <p:spPr>
          <a:xfrm>
            <a:off x="8913777" y="2726603"/>
            <a:ext cx="327334" cy="369332"/>
          </a:xfrm>
          <a:prstGeom prst="rect">
            <a:avLst/>
          </a:prstGeom>
        </p:spPr>
        <p:txBody>
          <a:bodyPr wrap="none">
            <a:spAutoFit/>
          </a:bodyPr>
          <a:lstStyle/>
          <a:p>
            <a:pPr algn="ctr"/>
            <a:r>
              <a:rPr lang="en-US" dirty="0"/>
              <a:t>D</a:t>
            </a:r>
          </a:p>
        </p:txBody>
      </p:sp>
      <p:sp>
        <p:nvSpPr>
          <p:cNvPr id="75" name="Rectangle 74">
            <a:extLst>
              <a:ext uri="{FF2B5EF4-FFF2-40B4-BE49-F238E27FC236}">
                <a16:creationId xmlns:a16="http://schemas.microsoft.com/office/drawing/2014/main" id="{4900546D-8A09-4880-B9B1-E79B06AEFDB8}"/>
              </a:ext>
            </a:extLst>
          </p:cNvPr>
          <p:cNvSpPr/>
          <p:nvPr/>
        </p:nvSpPr>
        <p:spPr>
          <a:xfrm>
            <a:off x="2096611" y="4334909"/>
            <a:ext cx="287774" cy="369332"/>
          </a:xfrm>
          <a:prstGeom prst="rect">
            <a:avLst/>
          </a:prstGeom>
        </p:spPr>
        <p:txBody>
          <a:bodyPr wrap="square">
            <a:spAutoFit/>
          </a:bodyPr>
          <a:lstStyle/>
          <a:p>
            <a:pPr algn="ctr"/>
            <a:r>
              <a:rPr lang="en-US" dirty="0"/>
              <a:t>E</a:t>
            </a:r>
          </a:p>
        </p:txBody>
      </p:sp>
      <p:sp>
        <p:nvSpPr>
          <p:cNvPr id="76" name="Rectangle 75">
            <a:extLst>
              <a:ext uri="{FF2B5EF4-FFF2-40B4-BE49-F238E27FC236}">
                <a16:creationId xmlns:a16="http://schemas.microsoft.com/office/drawing/2014/main" id="{7B0A1071-0D23-4426-9C1E-AB59D70831B4}"/>
              </a:ext>
            </a:extLst>
          </p:cNvPr>
          <p:cNvSpPr/>
          <p:nvPr/>
        </p:nvSpPr>
        <p:spPr>
          <a:xfrm>
            <a:off x="3626077" y="4308782"/>
            <a:ext cx="287774" cy="369332"/>
          </a:xfrm>
          <a:prstGeom prst="rect">
            <a:avLst/>
          </a:prstGeom>
        </p:spPr>
        <p:txBody>
          <a:bodyPr wrap="square">
            <a:spAutoFit/>
          </a:bodyPr>
          <a:lstStyle/>
          <a:p>
            <a:pPr algn="ctr"/>
            <a:r>
              <a:rPr lang="en-US" dirty="0"/>
              <a:t>F</a:t>
            </a:r>
          </a:p>
        </p:txBody>
      </p:sp>
      <p:sp>
        <p:nvSpPr>
          <p:cNvPr id="77" name="Rectangle 76">
            <a:extLst>
              <a:ext uri="{FF2B5EF4-FFF2-40B4-BE49-F238E27FC236}">
                <a16:creationId xmlns:a16="http://schemas.microsoft.com/office/drawing/2014/main" id="{529338B3-07F5-4E4D-A7C7-AD43D4A0F918}"/>
              </a:ext>
            </a:extLst>
          </p:cNvPr>
          <p:cNvSpPr/>
          <p:nvPr/>
        </p:nvSpPr>
        <p:spPr>
          <a:xfrm>
            <a:off x="4887013" y="4266716"/>
            <a:ext cx="287774" cy="369332"/>
          </a:xfrm>
          <a:prstGeom prst="rect">
            <a:avLst/>
          </a:prstGeom>
        </p:spPr>
        <p:txBody>
          <a:bodyPr wrap="square">
            <a:spAutoFit/>
          </a:bodyPr>
          <a:lstStyle/>
          <a:p>
            <a:pPr algn="ctr"/>
            <a:r>
              <a:rPr lang="en-US" dirty="0"/>
              <a:t>G</a:t>
            </a:r>
          </a:p>
        </p:txBody>
      </p:sp>
      <p:sp>
        <p:nvSpPr>
          <p:cNvPr id="78" name="Rectangle 77">
            <a:extLst>
              <a:ext uri="{FF2B5EF4-FFF2-40B4-BE49-F238E27FC236}">
                <a16:creationId xmlns:a16="http://schemas.microsoft.com/office/drawing/2014/main" id="{C9F1E36D-04B4-4E13-89B9-F827396C8602}"/>
              </a:ext>
            </a:extLst>
          </p:cNvPr>
          <p:cNvSpPr/>
          <p:nvPr/>
        </p:nvSpPr>
        <p:spPr>
          <a:xfrm>
            <a:off x="6335292" y="4313268"/>
            <a:ext cx="287774" cy="369332"/>
          </a:xfrm>
          <a:prstGeom prst="rect">
            <a:avLst/>
          </a:prstGeom>
        </p:spPr>
        <p:txBody>
          <a:bodyPr wrap="square">
            <a:spAutoFit/>
          </a:bodyPr>
          <a:lstStyle/>
          <a:p>
            <a:pPr algn="ctr"/>
            <a:r>
              <a:rPr lang="en-US" dirty="0"/>
              <a:t>H</a:t>
            </a:r>
          </a:p>
        </p:txBody>
      </p:sp>
      <p:sp>
        <p:nvSpPr>
          <p:cNvPr id="79" name="Rectangle 78">
            <a:extLst>
              <a:ext uri="{FF2B5EF4-FFF2-40B4-BE49-F238E27FC236}">
                <a16:creationId xmlns:a16="http://schemas.microsoft.com/office/drawing/2014/main" id="{E5998A34-E591-49FB-8D6B-310EE027879F}"/>
              </a:ext>
            </a:extLst>
          </p:cNvPr>
          <p:cNvSpPr/>
          <p:nvPr/>
        </p:nvSpPr>
        <p:spPr>
          <a:xfrm>
            <a:off x="7951644" y="4330949"/>
            <a:ext cx="287774" cy="369332"/>
          </a:xfrm>
          <a:prstGeom prst="rect">
            <a:avLst/>
          </a:prstGeom>
        </p:spPr>
        <p:txBody>
          <a:bodyPr wrap="square">
            <a:spAutoFit/>
          </a:bodyPr>
          <a:lstStyle/>
          <a:p>
            <a:pPr algn="ctr"/>
            <a:r>
              <a:rPr lang="en-US" dirty="0"/>
              <a:t>I</a:t>
            </a:r>
          </a:p>
        </p:txBody>
      </p:sp>
      <p:sp>
        <p:nvSpPr>
          <p:cNvPr id="80" name="Rectangle 79">
            <a:extLst>
              <a:ext uri="{FF2B5EF4-FFF2-40B4-BE49-F238E27FC236}">
                <a16:creationId xmlns:a16="http://schemas.microsoft.com/office/drawing/2014/main" id="{F19F7C34-7767-4881-B10E-EC4D9086C678}"/>
              </a:ext>
            </a:extLst>
          </p:cNvPr>
          <p:cNvSpPr/>
          <p:nvPr/>
        </p:nvSpPr>
        <p:spPr>
          <a:xfrm>
            <a:off x="9784212" y="4289299"/>
            <a:ext cx="287774" cy="369332"/>
          </a:xfrm>
          <a:prstGeom prst="rect">
            <a:avLst/>
          </a:prstGeom>
        </p:spPr>
        <p:txBody>
          <a:bodyPr wrap="square">
            <a:spAutoFit/>
          </a:bodyPr>
          <a:lstStyle/>
          <a:p>
            <a:pPr algn="ctr"/>
            <a:r>
              <a:rPr lang="en-US" dirty="0"/>
              <a:t>J</a:t>
            </a:r>
          </a:p>
        </p:txBody>
      </p:sp>
      <p:sp>
        <p:nvSpPr>
          <p:cNvPr id="81" name="Rectangle 80">
            <a:extLst>
              <a:ext uri="{FF2B5EF4-FFF2-40B4-BE49-F238E27FC236}">
                <a16:creationId xmlns:a16="http://schemas.microsoft.com/office/drawing/2014/main" id="{56A55049-1BDC-4FA4-A1E8-7AD47056E08A}"/>
              </a:ext>
            </a:extLst>
          </p:cNvPr>
          <p:cNvSpPr/>
          <p:nvPr/>
        </p:nvSpPr>
        <p:spPr>
          <a:xfrm>
            <a:off x="1822344" y="5298173"/>
            <a:ext cx="287774" cy="369332"/>
          </a:xfrm>
          <a:prstGeom prst="rect">
            <a:avLst/>
          </a:prstGeom>
        </p:spPr>
        <p:txBody>
          <a:bodyPr wrap="square">
            <a:spAutoFit/>
          </a:bodyPr>
          <a:lstStyle/>
          <a:p>
            <a:pPr algn="ctr"/>
            <a:r>
              <a:rPr lang="en-US" dirty="0"/>
              <a:t>L</a:t>
            </a:r>
          </a:p>
        </p:txBody>
      </p:sp>
      <p:sp>
        <p:nvSpPr>
          <p:cNvPr id="82" name="Rectangle 81">
            <a:extLst>
              <a:ext uri="{FF2B5EF4-FFF2-40B4-BE49-F238E27FC236}">
                <a16:creationId xmlns:a16="http://schemas.microsoft.com/office/drawing/2014/main" id="{6B1493AA-87FC-4EC6-B1AB-485150B31018}"/>
              </a:ext>
            </a:extLst>
          </p:cNvPr>
          <p:cNvSpPr/>
          <p:nvPr/>
        </p:nvSpPr>
        <p:spPr>
          <a:xfrm>
            <a:off x="2665091" y="5311220"/>
            <a:ext cx="287774" cy="369332"/>
          </a:xfrm>
          <a:prstGeom prst="rect">
            <a:avLst/>
          </a:prstGeom>
        </p:spPr>
        <p:txBody>
          <a:bodyPr wrap="square">
            <a:spAutoFit/>
          </a:bodyPr>
          <a:lstStyle/>
          <a:p>
            <a:pPr algn="ctr"/>
            <a:r>
              <a:rPr lang="en-US" dirty="0"/>
              <a:t>M</a:t>
            </a:r>
          </a:p>
        </p:txBody>
      </p:sp>
      <p:sp>
        <p:nvSpPr>
          <p:cNvPr id="83" name="Rectangle 82">
            <a:extLst>
              <a:ext uri="{FF2B5EF4-FFF2-40B4-BE49-F238E27FC236}">
                <a16:creationId xmlns:a16="http://schemas.microsoft.com/office/drawing/2014/main" id="{B55F47C8-1DE6-417C-93A1-764551BA2B62}"/>
              </a:ext>
            </a:extLst>
          </p:cNvPr>
          <p:cNvSpPr/>
          <p:nvPr/>
        </p:nvSpPr>
        <p:spPr>
          <a:xfrm>
            <a:off x="3405296" y="5311220"/>
            <a:ext cx="287774" cy="369332"/>
          </a:xfrm>
          <a:prstGeom prst="rect">
            <a:avLst/>
          </a:prstGeom>
        </p:spPr>
        <p:txBody>
          <a:bodyPr wrap="square">
            <a:spAutoFit/>
          </a:bodyPr>
          <a:lstStyle/>
          <a:p>
            <a:pPr algn="ctr"/>
            <a:r>
              <a:rPr lang="en-US" dirty="0"/>
              <a:t>N</a:t>
            </a:r>
          </a:p>
        </p:txBody>
      </p:sp>
      <p:sp>
        <p:nvSpPr>
          <p:cNvPr id="84" name="Rectangle 83">
            <a:extLst>
              <a:ext uri="{FF2B5EF4-FFF2-40B4-BE49-F238E27FC236}">
                <a16:creationId xmlns:a16="http://schemas.microsoft.com/office/drawing/2014/main" id="{D2EE85C2-ED1C-4794-AF6F-B2000C63CE20}"/>
              </a:ext>
            </a:extLst>
          </p:cNvPr>
          <p:cNvSpPr/>
          <p:nvPr/>
        </p:nvSpPr>
        <p:spPr>
          <a:xfrm>
            <a:off x="4181130" y="5311220"/>
            <a:ext cx="287774" cy="369332"/>
          </a:xfrm>
          <a:prstGeom prst="rect">
            <a:avLst/>
          </a:prstGeom>
        </p:spPr>
        <p:txBody>
          <a:bodyPr wrap="square">
            <a:spAutoFit/>
          </a:bodyPr>
          <a:lstStyle/>
          <a:p>
            <a:pPr algn="ctr"/>
            <a:r>
              <a:rPr lang="en-US" dirty="0"/>
              <a:t>O</a:t>
            </a:r>
          </a:p>
        </p:txBody>
      </p:sp>
      <p:sp>
        <p:nvSpPr>
          <p:cNvPr id="85" name="Rectangle 84">
            <a:extLst>
              <a:ext uri="{FF2B5EF4-FFF2-40B4-BE49-F238E27FC236}">
                <a16:creationId xmlns:a16="http://schemas.microsoft.com/office/drawing/2014/main" id="{EC551E42-D95F-45FC-B1B5-E899FC30FD97}"/>
              </a:ext>
            </a:extLst>
          </p:cNvPr>
          <p:cNvSpPr/>
          <p:nvPr/>
        </p:nvSpPr>
        <p:spPr>
          <a:xfrm>
            <a:off x="5025530" y="5255400"/>
            <a:ext cx="287774" cy="369332"/>
          </a:xfrm>
          <a:prstGeom prst="rect">
            <a:avLst/>
          </a:prstGeom>
        </p:spPr>
        <p:txBody>
          <a:bodyPr wrap="square">
            <a:spAutoFit/>
          </a:bodyPr>
          <a:lstStyle/>
          <a:p>
            <a:pPr algn="ctr"/>
            <a:r>
              <a:rPr lang="en-US" dirty="0"/>
              <a:t>P</a:t>
            </a:r>
          </a:p>
        </p:txBody>
      </p:sp>
      <p:sp>
        <p:nvSpPr>
          <p:cNvPr id="86" name="Rectangle 85">
            <a:extLst>
              <a:ext uri="{FF2B5EF4-FFF2-40B4-BE49-F238E27FC236}">
                <a16:creationId xmlns:a16="http://schemas.microsoft.com/office/drawing/2014/main" id="{EC84C557-84CB-4A76-820C-6181BA06F595}"/>
              </a:ext>
            </a:extLst>
          </p:cNvPr>
          <p:cNvSpPr/>
          <p:nvPr/>
        </p:nvSpPr>
        <p:spPr>
          <a:xfrm>
            <a:off x="6170911" y="5298173"/>
            <a:ext cx="287774" cy="369332"/>
          </a:xfrm>
          <a:prstGeom prst="rect">
            <a:avLst/>
          </a:prstGeom>
        </p:spPr>
        <p:txBody>
          <a:bodyPr wrap="square">
            <a:spAutoFit/>
          </a:bodyPr>
          <a:lstStyle/>
          <a:p>
            <a:pPr algn="ctr"/>
            <a:r>
              <a:rPr lang="en-US" dirty="0"/>
              <a:t>Q</a:t>
            </a:r>
          </a:p>
        </p:txBody>
      </p:sp>
      <p:sp>
        <p:nvSpPr>
          <p:cNvPr id="87" name="Rectangle 86">
            <a:extLst>
              <a:ext uri="{FF2B5EF4-FFF2-40B4-BE49-F238E27FC236}">
                <a16:creationId xmlns:a16="http://schemas.microsoft.com/office/drawing/2014/main" id="{5B5DB540-0F03-4D74-AABD-44D27DE32443}"/>
              </a:ext>
            </a:extLst>
          </p:cNvPr>
          <p:cNvSpPr/>
          <p:nvPr/>
        </p:nvSpPr>
        <p:spPr>
          <a:xfrm>
            <a:off x="6925350" y="5297044"/>
            <a:ext cx="287774" cy="369332"/>
          </a:xfrm>
          <a:prstGeom prst="rect">
            <a:avLst/>
          </a:prstGeom>
        </p:spPr>
        <p:txBody>
          <a:bodyPr wrap="square">
            <a:spAutoFit/>
          </a:bodyPr>
          <a:lstStyle/>
          <a:p>
            <a:pPr algn="ctr"/>
            <a:r>
              <a:rPr lang="en-US" dirty="0"/>
              <a:t>R</a:t>
            </a:r>
          </a:p>
        </p:txBody>
      </p:sp>
      <p:sp>
        <p:nvSpPr>
          <p:cNvPr id="88" name="Rectangle 87">
            <a:extLst>
              <a:ext uri="{FF2B5EF4-FFF2-40B4-BE49-F238E27FC236}">
                <a16:creationId xmlns:a16="http://schemas.microsoft.com/office/drawing/2014/main" id="{DA4BEDB6-28B1-428E-A98D-5CCFF4581ED9}"/>
              </a:ext>
            </a:extLst>
          </p:cNvPr>
          <p:cNvSpPr/>
          <p:nvPr/>
        </p:nvSpPr>
        <p:spPr>
          <a:xfrm>
            <a:off x="7807757" y="5310191"/>
            <a:ext cx="287774" cy="369332"/>
          </a:xfrm>
          <a:prstGeom prst="rect">
            <a:avLst/>
          </a:prstGeom>
        </p:spPr>
        <p:txBody>
          <a:bodyPr wrap="square">
            <a:spAutoFit/>
          </a:bodyPr>
          <a:lstStyle/>
          <a:p>
            <a:pPr algn="ctr"/>
            <a:r>
              <a:rPr lang="en-US" dirty="0"/>
              <a:t>S</a:t>
            </a:r>
          </a:p>
        </p:txBody>
      </p:sp>
      <p:sp>
        <p:nvSpPr>
          <p:cNvPr id="89" name="Rectangle 88">
            <a:extLst>
              <a:ext uri="{FF2B5EF4-FFF2-40B4-BE49-F238E27FC236}">
                <a16:creationId xmlns:a16="http://schemas.microsoft.com/office/drawing/2014/main" id="{55C95EC3-28E5-4F4F-972C-C017D15E5320}"/>
              </a:ext>
            </a:extLst>
          </p:cNvPr>
          <p:cNvSpPr/>
          <p:nvPr/>
        </p:nvSpPr>
        <p:spPr>
          <a:xfrm>
            <a:off x="8626684" y="5310191"/>
            <a:ext cx="287774" cy="369332"/>
          </a:xfrm>
          <a:prstGeom prst="rect">
            <a:avLst/>
          </a:prstGeom>
        </p:spPr>
        <p:txBody>
          <a:bodyPr wrap="square">
            <a:spAutoFit/>
          </a:bodyPr>
          <a:lstStyle/>
          <a:p>
            <a:pPr algn="ctr"/>
            <a:r>
              <a:rPr lang="en-US" dirty="0"/>
              <a:t>T</a:t>
            </a:r>
          </a:p>
        </p:txBody>
      </p:sp>
      <p:sp>
        <p:nvSpPr>
          <p:cNvPr id="90" name="Rectangle 89">
            <a:extLst>
              <a:ext uri="{FF2B5EF4-FFF2-40B4-BE49-F238E27FC236}">
                <a16:creationId xmlns:a16="http://schemas.microsoft.com/office/drawing/2014/main" id="{040A56B7-0033-4B09-ABAD-0732D202397C}"/>
              </a:ext>
            </a:extLst>
          </p:cNvPr>
          <p:cNvSpPr/>
          <p:nvPr/>
        </p:nvSpPr>
        <p:spPr>
          <a:xfrm>
            <a:off x="9516990" y="5317076"/>
            <a:ext cx="287774" cy="369332"/>
          </a:xfrm>
          <a:prstGeom prst="rect">
            <a:avLst/>
          </a:prstGeom>
        </p:spPr>
        <p:txBody>
          <a:bodyPr wrap="square">
            <a:spAutoFit/>
          </a:bodyPr>
          <a:lstStyle/>
          <a:p>
            <a:pPr algn="ctr"/>
            <a:r>
              <a:rPr lang="en-US" dirty="0"/>
              <a:t>U</a:t>
            </a:r>
          </a:p>
        </p:txBody>
      </p:sp>
      <p:sp>
        <p:nvSpPr>
          <p:cNvPr id="91" name="Rectangle 90">
            <a:extLst>
              <a:ext uri="{FF2B5EF4-FFF2-40B4-BE49-F238E27FC236}">
                <a16:creationId xmlns:a16="http://schemas.microsoft.com/office/drawing/2014/main" id="{A52EF5F7-E7D3-4C6C-85B8-1B89E8C6C68C}"/>
              </a:ext>
            </a:extLst>
          </p:cNvPr>
          <p:cNvSpPr/>
          <p:nvPr/>
        </p:nvSpPr>
        <p:spPr>
          <a:xfrm>
            <a:off x="10359834" y="5317076"/>
            <a:ext cx="287774" cy="369332"/>
          </a:xfrm>
          <a:prstGeom prst="rect">
            <a:avLst/>
          </a:prstGeom>
        </p:spPr>
        <p:txBody>
          <a:bodyPr wrap="square">
            <a:spAutoFit/>
          </a:bodyPr>
          <a:lstStyle/>
          <a:p>
            <a:pPr algn="ctr"/>
            <a:r>
              <a:rPr lang="en-US" dirty="0"/>
              <a:t>V</a:t>
            </a:r>
          </a:p>
        </p:txBody>
      </p:sp>
      <p:cxnSp>
        <p:nvCxnSpPr>
          <p:cNvPr id="93" name="Straight Connector 92">
            <a:extLst>
              <a:ext uri="{FF2B5EF4-FFF2-40B4-BE49-F238E27FC236}">
                <a16:creationId xmlns:a16="http://schemas.microsoft.com/office/drawing/2014/main" id="{AE8EC5E8-6CC6-4FC7-A078-DB93598FCF53}"/>
              </a:ext>
            </a:extLst>
          </p:cNvPr>
          <p:cNvCxnSpPr>
            <a:cxnSpLocks/>
          </p:cNvCxnSpPr>
          <p:nvPr/>
        </p:nvCxnSpPr>
        <p:spPr>
          <a:xfrm flipV="1">
            <a:off x="860964" y="2427970"/>
            <a:ext cx="10290751" cy="551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0CDE41-7EC8-4E94-93BE-4EE8A2823712}"/>
              </a:ext>
            </a:extLst>
          </p:cNvPr>
          <p:cNvCxnSpPr>
            <a:cxnSpLocks/>
          </p:cNvCxnSpPr>
          <p:nvPr/>
        </p:nvCxnSpPr>
        <p:spPr>
          <a:xfrm>
            <a:off x="860964" y="3916324"/>
            <a:ext cx="1024573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FAF8ECD-8D5E-40DA-BE92-DF623EAFB9E5}"/>
              </a:ext>
            </a:extLst>
          </p:cNvPr>
          <p:cNvCxnSpPr>
            <a:cxnSpLocks/>
          </p:cNvCxnSpPr>
          <p:nvPr/>
        </p:nvCxnSpPr>
        <p:spPr>
          <a:xfrm>
            <a:off x="860964" y="5239337"/>
            <a:ext cx="1025741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D98B3F-04D7-4C8B-8A17-EA4E58E31237}"/>
              </a:ext>
            </a:extLst>
          </p:cNvPr>
          <p:cNvCxnSpPr>
            <a:stCxn id="81" idx="3"/>
          </p:cNvCxnSpPr>
          <p:nvPr/>
        </p:nvCxnSpPr>
        <p:spPr>
          <a:xfrm flipV="1">
            <a:off x="2110118" y="4755103"/>
            <a:ext cx="388840" cy="727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4CC8508-82EA-4B6B-8B6D-C3D57EA2E62B}"/>
              </a:ext>
            </a:extLst>
          </p:cNvPr>
          <p:cNvCxnSpPr>
            <a:cxnSpLocks/>
          </p:cNvCxnSpPr>
          <p:nvPr/>
        </p:nvCxnSpPr>
        <p:spPr>
          <a:xfrm flipH="1" flipV="1">
            <a:off x="2869556" y="4751844"/>
            <a:ext cx="331083" cy="7427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26E4E66-BFB4-4C3C-95DA-EDA53AD49E1B}"/>
              </a:ext>
            </a:extLst>
          </p:cNvPr>
          <p:cNvCxnSpPr>
            <a:cxnSpLocks/>
          </p:cNvCxnSpPr>
          <p:nvPr/>
        </p:nvCxnSpPr>
        <p:spPr>
          <a:xfrm flipV="1">
            <a:off x="3640610" y="4802684"/>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F782E25-ACD8-41F4-86A6-BBAD4EA838EF}"/>
              </a:ext>
            </a:extLst>
          </p:cNvPr>
          <p:cNvCxnSpPr>
            <a:cxnSpLocks/>
          </p:cNvCxnSpPr>
          <p:nvPr/>
        </p:nvCxnSpPr>
        <p:spPr>
          <a:xfrm flipV="1">
            <a:off x="6432369" y="4796216"/>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F01F9AE-A252-4917-89E8-51D250428102}"/>
              </a:ext>
            </a:extLst>
          </p:cNvPr>
          <p:cNvCxnSpPr>
            <a:cxnSpLocks/>
          </p:cNvCxnSpPr>
          <p:nvPr/>
        </p:nvCxnSpPr>
        <p:spPr>
          <a:xfrm flipV="1">
            <a:off x="8079492" y="4786942"/>
            <a:ext cx="341838" cy="71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71B071F-4A7E-41A8-B7E9-94B2B9F98C6B}"/>
              </a:ext>
            </a:extLst>
          </p:cNvPr>
          <p:cNvCxnSpPr>
            <a:cxnSpLocks/>
            <a:stCxn id="90" idx="3"/>
          </p:cNvCxnSpPr>
          <p:nvPr/>
        </p:nvCxnSpPr>
        <p:spPr>
          <a:xfrm flipV="1">
            <a:off x="9804764" y="4796216"/>
            <a:ext cx="414298" cy="705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5B867634-5C87-4A89-9A9C-C2111A829B5A}"/>
              </a:ext>
            </a:extLst>
          </p:cNvPr>
          <p:cNvCxnSpPr>
            <a:cxnSpLocks/>
          </p:cNvCxnSpPr>
          <p:nvPr/>
        </p:nvCxnSpPr>
        <p:spPr>
          <a:xfrm flipH="1" flipV="1">
            <a:off x="4352094" y="4802684"/>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651D6C3-9A15-4BA1-B501-BD94A499066F}"/>
              </a:ext>
            </a:extLst>
          </p:cNvPr>
          <p:cNvCxnSpPr>
            <a:cxnSpLocks/>
          </p:cNvCxnSpPr>
          <p:nvPr/>
        </p:nvCxnSpPr>
        <p:spPr>
          <a:xfrm flipH="1" flipV="1">
            <a:off x="5520463" y="4700281"/>
            <a:ext cx="10253" cy="8437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3F02CE7-FD69-4054-BF4D-D23B06712E31}"/>
              </a:ext>
            </a:extLst>
          </p:cNvPr>
          <p:cNvCxnSpPr>
            <a:cxnSpLocks/>
          </p:cNvCxnSpPr>
          <p:nvPr/>
        </p:nvCxnSpPr>
        <p:spPr>
          <a:xfrm flipH="1" flipV="1">
            <a:off x="7085917" y="4744966"/>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51BC0E55-EF5C-451F-89E7-EB830639BF38}"/>
              </a:ext>
            </a:extLst>
          </p:cNvPr>
          <p:cNvCxnSpPr>
            <a:cxnSpLocks/>
          </p:cNvCxnSpPr>
          <p:nvPr/>
        </p:nvCxnSpPr>
        <p:spPr>
          <a:xfrm flipH="1" flipV="1">
            <a:off x="8779092" y="4761410"/>
            <a:ext cx="391610" cy="7066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91C7FB-91CC-499B-BB69-A976B1C57492}"/>
              </a:ext>
            </a:extLst>
          </p:cNvPr>
          <p:cNvCxnSpPr>
            <a:cxnSpLocks/>
          </p:cNvCxnSpPr>
          <p:nvPr/>
        </p:nvCxnSpPr>
        <p:spPr>
          <a:xfrm flipH="1" flipV="1">
            <a:off x="10541200" y="4739897"/>
            <a:ext cx="369092" cy="7618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C4E902B-9981-4187-8966-203232537F6B}"/>
              </a:ext>
            </a:extLst>
          </p:cNvPr>
          <p:cNvCxnSpPr>
            <a:cxnSpLocks/>
          </p:cNvCxnSpPr>
          <p:nvPr/>
        </p:nvCxnSpPr>
        <p:spPr>
          <a:xfrm flipV="1">
            <a:off x="2591828" y="3275614"/>
            <a:ext cx="488277" cy="8205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BD1920F-71ED-43B5-9520-48BB6866B56A}"/>
              </a:ext>
            </a:extLst>
          </p:cNvPr>
          <p:cNvCxnSpPr>
            <a:cxnSpLocks/>
          </p:cNvCxnSpPr>
          <p:nvPr/>
        </p:nvCxnSpPr>
        <p:spPr>
          <a:xfrm flipV="1">
            <a:off x="5247275" y="3256401"/>
            <a:ext cx="599533" cy="7612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0084B0A-8B08-4765-AA5C-7A6D62B0835C}"/>
              </a:ext>
            </a:extLst>
          </p:cNvPr>
          <p:cNvCxnSpPr>
            <a:cxnSpLocks/>
          </p:cNvCxnSpPr>
          <p:nvPr/>
        </p:nvCxnSpPr>
        <p:spPr>
          <a:xfrm flipV="1">
            <a:off x="8601232" y="3291024"/>
            <a:ext cx="599533" cy="7612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914D9FC5-6C42-4C7A-BFA6-02B7FC4E650B}"/>
              </a:ext>
            </a:extLst>
          </p:cNvPr>
          <p:cNvCxnSpPr>
            <a:cxnSpLocks/>
          </p:cNvCxnSpPr>
          <p:nvPr/>
        </p:nvCxnSpPr>
        <p:spPr>
          <a:xfrm flipH="1" flipV="1">
            <a:off x="3569189" y="3205032"/>
            <a:ext cx="611941" cy="8451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CF54177-833E-4A08-8C8C-7897C080183A}"/>
              </a:ext>
            </a:extLst>
          </p:cNvPr>
          <p:cNvCxnSpPr>
            <a:cxnSpLocks/>
          </p:cNvCxnSpPr>
          <p:nvPr/>
        </p:nvCxnSpPr>
        <p:spPr>
          <a:xfrm flipH="1" flipV="1">
            <a:off x="6348958" y="3195181"/>
            <a:ext cx="611941" cy="8451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F951B69-792C-4A6B-84FC-2CCD11143550}"/>
              </a:ext>
            </a:extLst>
          </p:cNvPr>
          <p:cNvCxnSpPr>
            <a:cxnSpLocks/>
          </p:cNvCxnSpPr>
          <p:nvPr/>
        </p:nvCxnSpPr>
        <p:spPr>
          <a:xfrm flipH="1" flipV="1">
            <a:off x="9800777" y="3289837"/>
            <a:ext cx="611941" cy="8451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272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38D5777-A8A2-4DA0-B4B5-2E5A249EE350}"/>
                  </a:ext>
                </a:extLst>
              </p:cNvPr>
              <p:cNvSpPr txBox="1"/>
              <p:nvPr/>
            </p:nvSpPr>
            <p:spPr>
              <a:xfrm>
                <a:off x="1636643" y="1749287"/>
                <a:ext cx="8918714" cy="3877985"/>
              </a:xfrm>
              <a:prstGeom prst="rect">
                <a:avLst/>
              </a:prstGeom>
              <a:noFill/>
            </p:spPr>
            <p:txBody>
              <a:bodyPr wrap="square" rtlCol="0">
                <a:spAutoFit/>
              </a:bodyPr>
              <a:lstStyle/>
              <a:p>
                <a:pPr>
                  <a:spcBef>
                    <a:spcPts val="1200"/>
                  </a:spcBef>
                </a:pPr>
                <a:r>
                  <a:rPr lang="en-US" sz="2400" dirty="0">
                    <a:latin typeface="Times New Roman" panose="02020603050405020304" pitchFamily="18" charset="0"/>
                    <a:cs typeface="Times New Roman" panose="02020603050405020304" pitchFamily="18" charset="0"/>
                  </a:rPr>
                  <a:t>Figure 5.3   An algorithm for calculating minimax decisions.</a:t>
                </a:r>
              </a:p>
              <a:p>
                <a:pPr>
                  <a:spcBef>
                    <a:spcPts val="1200"/>
                  </a:spcBef>
                </a:pPr>
                <a:r>
                  <a:rPr lang="en-US" sz="2400" dirty="0">
                    <a:latin typeface="Times New Roman" panose="02020603050405020304" pitchFamily="18" charset="0"/>
                    <a:cs typeface="Times New Roman" panose="02020603050405020304" pitchFamily="18" charset="0"/>
                  </a:rPr>
                  <a:t>It returns the action corresponding to the best possible move, that is, the move that leads to the outcome with the best utilities, under the assumption that the opponent plays to minimize utility.  </a:t>
                </a:r>
              </a:p>
              <a:p>
                <a:pPr>
                  <a:spcBef>
                    <a:spcPts val="1200"/>
                  </a:spcBef>
                </a:pPr>
                <a:r>
                  <a:rPr lang="en-US" sz="2400" dirty="0">
                    <a:latin typeface="Times New Roman" panose="02020603050405020304" pitchFamily="18" charset="0"/>
                    <a:cs typeface="Times New Roman" panose="02020603050405020304" pitchFamily="18" charset="0"/>
                  </a:rPr>
                  <a:t>The functions MAX-VALUE and MIN-VALUE go through the whole game tree, all the way to the leaves, to determine the backed-up value of a state. </a:t>
                </a:r>
              </a:p>
              <a:p>
                <a:pPr>
                  <a:spcBef>
                    <a:spcPts val="1200"/>
                  </a:spcBef>
                </a:pPr>
                <a:r>
                  <a:rPr lang="en-US" sz="2400" dirty="0">
                    <a:latin typeface="Times New Roman" panose="02020603050405020304" pitchFamily="18" charset="0"/>
                    <a:cs typeface="Times New Roman" panose="02020603050405020304" pitchFamily="18" charset="0"/>
                  </a:rPr>
                  <a:t>The notation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m:rPr>
                            <m:nor/>
                          </m:rPr>
                          <a:rPr lang="en-US" sz="2400" dirty="0">
                            <a:latin typeface="Times New Roman" panose="02020603050405020304" pitchFamily="18" charset="0"/>
                            <a:cs typeface="Times New Roman" panose="02020603050405020304" pitchFamily="18" charset="0"/>
                          </a:rPr>
                          <m:t>argmax</m:t>
                        </m:r>
                      </m:e>
                      <m:sub>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𝑠</m:t>
                        </m:r>
                      </m:sub>
                    </m:sSub>
                    <m:r>
                      <a:rPr lang="en-US" sz="2400" b="0" i="0" smtClean="0">
                        <a:latin typeface="Cambria Math" panose="02040503050406030204" pitchFamily="18" charset="0"/>
                        <a:cs typeface="Times New Roman" panose="02020603050405020304" pitchFamily="18" charset="0"/>
                      </a:rPr>
                      <m:t> </m:t>
                    </m:r>
                  </m:oMath>
                </a14:m>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computes the element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of set </a:t>
                </a:r>
                <a:r>
                  <a:rPr lang="en-US" sz="2400" i="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that has the maximum value of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C38D5777-A8A2-4DA0-B4B5-2E5A249EE350}"/>
                  </a:ext>
                </a:extLst>
              </p:cNvPr>
              <p:cNvSpPr txBox="1">
                <a:spLocks noRot="1" noChangeAspect="1" noMove="1" noResize="1" noEditPoints="1" noAdjustHandles="1" noChangeArrowheads="1" noChangeShapeType="1" noTextEdit="1"/>
              </p:cNvSpPr>
              <p:nvPr/>
            </p:nvSpPr>
            <p:spPr>
              <a:xfrm>
                <a:off x="1636643" y="1749287"/>
                <a:ext cx="8918714" cy="3877985"/>
              </a:xfrm>
              <a:prstGeom prst="rect">
                <a:avLst/>
              </a:prstGeom>
              <a:blipFill>
                <a:blip r:embed="rId2"/>
                <a:stretch>
                  <a:fillRect l="-1025" t="-1258" b="-2673"/>
                </a:stretch>
              </a:blipFill>
            </p:spPr>
            <p:txBody>
              <a:bodyPr/>
              <a:lstStyle/>
              <a:p>
                <a:r>
                  <a:rPr lang="en-US">
                    <a:noFill/>
                  </a:rPr>
                  <a:t> </a:t>
                </a:r>
              </a:p>
            </p:txBody>
          </p:sp>
        </mc:Fallback>
      </mc:AlternateContent>
    </p:spTree>
    <p:extLst>
      <p:ext uri="{BB962C8B-B14F-4D97-AF65-F5344CB8AC3E}">
        <p14:creationId xmlns:p14="http://schemas.microsoft.com/office/powerpoint/2010/main" val="404975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10DF99-E2CD-4645-91D2-5EF56C85300D}"/>
              </a:ext>
            </a:extLst>
          </p:cNvPr>
          <p:cNvSpPr txBox="1"/>
          <p:nvPr/>
        </p:nvSpPr>
        <p:spPr>
          <a:xfrm>
            <a:off x="1614054" y="1177636"/>
            <a:ext cx="8963891" cy="390876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General Games Problem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makes something a game?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two or more agents making changes to the world (the state)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agent has their own interests</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each agent has a different goal; or assigns different costs for different paths/states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agent tries to alter the world so as to best benefit itself.</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129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8A21AE6-4669-42B0-A7FB-C62A72642944}"/>
              </a:ext>
            </a:extLst>
          </p:cNvPr>
          <p:cNvSpPr>
            <a:spLocks noGrp="1" noChangeArrowheads="1"/>
          </p:cNvSpPr>
          <p:nvPr>
            <p:ph type="title"/>
          </p:nvPr>
        </p:nvSpPr>
        <p:spPr>
          <a:xfrm>
            <a:off x="1603513" y="112896"/>
            <a:ext cx="6889159" cy="1026791"/>
          </a:xfrm>
        </p:spPr>
        <p:txBody>
          <a:bodyPr>
            <a:normAutofit/>
          </a:bodyPr>
          <a:lstStyle/>
          <a:p>
            <a:r>
              <a:rPr lang="en-US" altLang="en-US" sz="3200" dirty="0">
                <a:latin typeface="+mn-lt"/>
              </a:rPr>
              <a:t>Minimax algorithm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3DB4C3-4C69-46AB-8389-075817B22E0D}"/>
                  </a:ext>
                </a:extLst>
              </p:cNvPr>
              <p:cNvSpPr txBox="1"/>
              <p:nvPr/>
            </p:nvSpPr>
            <p:spPr>
              <a:xfrm>
                <a:off x="1630017" y="1139687"/>
                <a:ext cx="9263270" cy="5452455"/>
              </a:xfrm>
              <a:prstGeom prst="rect">
                <a:avLst/>
              </a:prstGeom>
              <a:noFill/>
            </p:spPr>
            <p:txBody>
              <a:bodyPr wrap="square" rtlCol="0">
                <a:spAutoFit/>
              </a:bodyPr>
              <a:lstStyle/>
              <a:p>
                <a:r>
                  <a:rPr lang="en-US" sz="2400" b="1" dirty="0"/>
                  <a:t>function</a:t>
                </a:r>
                <a:r>
                  <a:rPr lang="en-US" sz="2400" dirty="0"/>
                  <a:t>  MINIMAX-DECISION(</a:t>
                </a:r>
                <a:r>
                  <a:rPr lang="en-US" sz="2400" i="1" dirty="0"/>
                  <a:t>state</a:t>
                </a:r>
                <a:r>
                  <a:rPr lang="en-US" sz="2400" dirty="0"/>
                  <a:t>) </a:t>
                </a:r>
                <a:r>
                  <a:rPr lang="en-US" sz="2400" b="1" dirty="0"/>
                  <a:t>returns</a:t>
                </a:r>
                <a:r>
                  <a:rPr lang="en-US" sz="2400" dirty="0"/>
                  <a:t> </a:t>
                </a:r>
                <a:r>
                  <a:rPr lang="en-US" sz="2400" i="1" dirty="0"/>
                  <a:t>an action</a:t>
                </a:r>
              </a:p>
              <a:p>
                <a:r>
                  <a:rPr lang="en-US" sz="2400" dirty="0"/>
                  <a:t>	</a:t>
                </a:r>
                <a:r>
                  <a:rPr lang="en-US" sz="2400" b="1" dirty="0"/>
                  <a:t>return</a:t>
                </a:r>
                <a:r>
                  <a:rPr lang="en-US" sz="2400" dirty="0"/>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m:rPr>
                            <m:nor/>
                          </m:rPr>
                          <a:rPr lang="en-US" sz="2400" dirty="0"/>
                          <m:t>argmax</m:t>
                        </m:r>
                      </m:e>
                      <m:sub>
                        <m:r>
                          <a:rPr lang="en-US" sz="2400" i="1">
                            <a:latin typeface="Cambria Math" panose="02040503050406030204" pitchFamily="18" charset="0"/>
                            <a:cs typeface="Times New Roman" panose="02020603050405020304" pitchFamily="18" charset="0"/>
                          </a:rPr>
                          <m:t>𝑎</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𝐴𝐶𝑇𝐼𝑂𝑁𝑆</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𝑠</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en-US" sz="2400">
                        <a:latin typeface="Cambria Math" panose="02040503050406030204" pitchFamily="18" charset="0"/>
                        <a:cs typeface="Times New Roman" panose="02020603050405020304" pitchFamily="18" charset="0"/>
                      </a:rPr>
                      <m:t> </m:t>
                    </m:r>
                  </m:oMath>
                </a14:m>
                <a:r>
                  <a:rPr lang="en-US" sz="2400" dirty="0"/>
                  <a:t>MIN-VALUE(RESULT(</a:t>
                </a:r>
                <a:r>
                  <a:rPr lang="en-US" sz="2400" i="1" dirty="0"/>
                  <a:t>state</a:t>
                </a:r>
                <a:r>
                  <a:rPr lang="en-US" sz="2400" dirty="0"/>
                  <a:t>, </a:t>
                </a:r>
                <a:r>
                  <a:rPr lang="en-US" sz="2400" i="1" dirty="0"/>
                  <a:t>a</a:t>
                </a:r>
                <a:r>
                  <a:rPr lang="en-US" sz="2400" dirty="0"/>
                  <a:t>))</a:t>
                </a:r>
              </a:p>
              <a:p>
                <a:pPr>
                  <a:spcBef>
                    <a:spcPts val="600"/>
                  </a:spcBef>
                </a:pPr>
                <a:r>
                  <a:rPr lang="en-US" sz="2400" b="1" dirty="0"/>
                  <a:t>function</a:t>
                </a:r>
                <a:r>
                  <a:rPr lang="en-US" sz="2400" dirty="0"/>
                  <a:t>  MAX-VALUE(</a:t>
                </a:r>
                <a:r>
                  <a:rPr lang="en-US" sz="2400" i="1" dirty="0"/>
                  <a:t>state</a:t>
                </a:r>
                <a:r>
                  <a:rPr lang="en-US" sz="2400" dirty="0"/>
                  <a:t>) </a:t>
                </a:r>
                <a:r>
                  <a:rPr lang="en-US" sz="2400" b="1" dirty="0"/>
                  <a:t>returns</a:t>
                </a:r>
                <a:r>
                  <a:rPr lang="en-US" sz="2400" dirty="0"/>
                  <a:t> </a:t>
                </a:r>
                <a:r>
                  <a:rPr lang="en-US" sz="2400" i="1" dirty="0"/>
                  <a:t>a utility value</a:t>
                </a:r>
              </a:p>
              <a:p>
                <a:r>
                  <a:rPr lang="en-US" sz="2400" b="1" dirty="0"/>
                  <a:t>	if </a:t>
                </a:r>
                <a:r>
                  <a:rPr lang="en-US" sz="2400" dirty="0"/>
                  <a:t>TERMINAL-TEST(</a:t>
                </a:r>
                <a:r>
                  <a:rPr lang="en-US" sz="2400" i="1" dirty="0"/>
                  <a:t>state</a:t>
                </a:r>
                <a:r>
                  <a:rPr lang="en-US" sz="2400" dirty="0"/>
                  <a:t>) </a:t>
                </a:r>
                <a:r>
                  <a:rPr lang="en-US" sz="2400" b="1" dirty="0"/>
                  <a:t>then return </a:t>
                </a:r>
                <a:r>
                  <a:rPr lang="en-US" sz="2400" dirty="0"/>
                  <a:t>UTILITY(</a:t>
                </a:r>
                <a:r>
                  <a:rPr lang="en-US" sz="2400" i="1" dirty="0"/>
                  <a:t>state</a:t>
                </a:r>
                <a:r>
                  <a:rPr lang="en-US" sz="2400" dirty="0"/>
                  <a:t>)</a:t>
                </a:r>
              </a:p>
              <a:p>
                <a:r>
                  <a:rPr lang="en-US" sz="2400" i="1" dirty="0"/>
                  <a:t>	v</a:t>
                </a: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endParaRPr lang="en-US" sz="2400" dirty="0"/>
              </a:p>
              <a:p>
                <a:r>
                  <a:rPr lang="en-US" sz="2400" b="1" dirty="0"/>
                  <a:t>	for each </a:t>
                </a:r>
                <a:r>
                  <a:rPr lang="en-US" sz="2400" dirty="0"/>
                  <a:t>a in ACTIONS(</a:t>
                </a:r>
                <a:r>
                  <a:rPr lang="en-US" sz="2400" i="1" dirty="0"/>
                  <a:t>state</a:t>
                </a:r>
                <a:r>
                  <a:rPr lang="en-US" sz="2400" dirty="0"/>
                  <a:t>) do</a:t>
                </a:r>
              </a:p>
              <a:p>
                <a:r>
                  <a:rPr lang="en-US" sz="2400" i="1" dirty="0"/>
                  <a:t>		v</a:t>
                </a:r>
                <a:r>
                  <a:rPr lang="en-US" sz="2400" dirty="0"/>
                  <a:t> </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oMath>
                </a14:m>
                <a:r>
                  <a:rPr lang="en-US" sz="2400" dirty="0"/>
                  <a:t> MAX(v, MIN-VALUE(RESULT(</a:t>
                </a:r>
                <a:r>
                  <a:rPr lang="en-US" sz="2400" i="1" dirty="0"/>
                  <a:t>s</a:t>
                </a:r>
                <a:r>
                  <a:rPr lang="en-US" sz="2400" dirty="0"/>
                  <a:t>, </a:t>
                </a:r>
                <a:r>
                  <a:rPr lang="en-US" sz="2400" i="1" dirty="0"/>
                  <a:t>a</a:t>
                </a:r>
                <a:r>
                  <a:rPr lang="en-US" sz="2400" dirty="0"/>
                  <a:t>)))</a:t>
                </a:r>
              </a:p>
              <a:p>
                <a:r>
                  <a:rPr lang="en-US" sz="2400" b="1" dirty="0"/>
                  <a:t>	return</a:t>
                </a:r>
                <a:r>
                  <a:rPr lang="en-US" sz="2400" dirty="0"/>
                  <a:t> </a:t>
                </a:r>
                <a:r>
                  <a:rPr lang="en-US" sz="2400" i="1" dirty="0"/>
                  <a:t>v</a:t>
                </a:r>
              </a:p>
              <a:p>
                <a:pPr>
                  <a:spcBef>
                    <a:spcPts val="600"/>
                  </a:spcBef>
                </a:pPr>
                <a:r>
                  <a:rPr lang="en-US" sz="2400" b="1" dirty="0"/>
                  <a:t>function</a:t>
                </a:r>
                <a:r>
                  <a:rPr lang="en-US" sz="2400" dirty="0"/>
                  <a:t>  MIN-VALUE(</a:t>
                </a:r>
                <a:r>
                  <a:rPr lang="en-US" sz="2400" i="1" dirty="0"/>
                  <a:t>state</a:t>
                </a:r>
                <a:r>
                  <a:rPr lang="en-US" sz="2400" dirty="0"/>
                  <a:t>) </a:t>
                </a:r>
                <a:r>
                  <a:rPr lang="en-US" sz="2400" b="1" dirty="0"/>
                  <a:t>returns</a:t>
                </a:r>
                <a:r>
                  <a:rPr lang="en-US" sz="2400" dirty="0"/>
                  <a:t> </a:t>
                </a:r>
                <a:r>
                  <a:rPr lang="en-US" sz="2400" i="1" dirty="0"/>
                  <a:t>a utility value</a:t>
                </a:r>
              </a:p>
              <a:p>
                <a:r>
                  <a:rPr lang="en-US" sz="2400" b="1" dirty="0"/>
                  <a:t>	if </a:t>
                </a:r>
                <a:r>
                  <a:rPr lang="en-US" sz="2400" dirty="0"/>
                  <a:t>TERMINAL-TEST(</a:t>
                </a:r>
                <a:r>
                  <a:rPr lang="en-US" sz="2400" i="1" dirty="0"/>
                  <a:t>state</a:t>
                </a:r>
                <a:r>
                  <a:rPr lang="en-US" sz="2400" dirty="0"/>
                  <a:t>) </a:t>
                </a:r>
                <a:r>
                  <a:rPr lang="en-US" sz="2400" b="1" dirty="0"/>
                  <a:t>then return </a:t>
                </a:r>
                <a:r>
                  <a:rPr lang="en-US" sz="2400" dirty="0"/>
                  <a:t>UTILITY(</a:t>
                </a:r>
                <a:r>
                  <a:rPr lang="en-US" sz="2400" i="1" dirty="0"/>
                  <a:t>state</a:t>
                </a:r>
                <a:r>
                  <a:rPr lang="en-US" sz="2400" dirty="0"/>
                  <a:t>)</a:t>
                </a:r>
              </a:p>
              <a:p>
                <a:r>
                  <a:rPr lang="en-US" sz="2400" i="1" dirty="0"/>
                  <a:t>	v</a:t>
                </a: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endParaRPr lang="en-US" sz="2400" dirty="0"/>
              </a:p>
              <a:p>
                <a:r>
                  <a:rPr lang="en-US" sz="2400" b="1" dirty="0"/>
                  <a:t>	for each </a:t>
                </a:r>
                <a:r>
                  <a:rPr lang="en-US" sz="2400" dirty="0"/>
                  <a:t>a in ACTIONS(</a:t>
                </a:r>
                <a:r>
                  <a:rPr lang="en-US" sz="2400" i="1" dirty="0"/>
                  <a:t>state</a:t>
                </a:r>
                <a:r>
                  <a:rPr lang="en-US" sz="2400" dirty="0"/>
                  <a:t>) do</a:t>
                </a:r>
              </a:p>
              <a:p>
                <a:r>
                  <a:rPr lang="en-US" sz="2400" i="1" dirty="0"/>
                  <a:t>		v</a:t>
                </a:r>
                <a:r>
                  <a:rPr lang="en-US" sz="2400" dirty="0"/>
                  <a:t> </a:t>
                </a:r>
                <a14:m>
                  <m:oMath xmlns:m="http://schemas.openxmlformats.org/officeDocument/2006/math">
                    <m:r>
                      <a:rPr lang="en-US" sz="240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oMath>
                </a14:m>
                <a:r>
                  <a:rPr lang="en-US" sz="2400" dirty="0"/>
                  <a:t> MIN(</a:t>
                </a:r>
                <a:r>
                  <a:rPr lang="en-US" sz="2400" i="1" dirty="0"/>
                  <a:t>v</a:t>
                </a:r>
                <a:r>
                  <a:rPr lang="en-US" sz="2400" dirty="0"/>
                  <a:t>, MAX-VALUE(RESULT(</a:t>
                </a:r>
                <a:r>
                  <a:rPr lang="en-US" sz="2400" i="1" dirty="0"/>
                  <a:t>s</a:t>
                </a:r>
                <a:r>
                  <a:rPr lang="en-US" sz="2400" dirty="0"/>
                  <a:t>, </a:t>
                </a:r>
                <a:r>
                  <a:rPr lang="en-US" sz="2400" i="1" dirty="0"/>
                  <a:t>a</a:t>
                </a:r>
                <a:r>
                  <a:rPr lang="en-US" sz="2400" dirty="0"/>
                  <a:t>)))</a:t>
                </a:r>
              </a:p>
              <a:p>
                <a:r>
                  <a:rPr lang="en-US" sz="2400" b="1" dirty="0"/>
                  <a:t>	return</a:t>
                </a:r>
                <a:r>
                  <a:rPr lang="en-US" sz="2400" dirty="0"/>
                  <a:t> </a:t>
                </a:r>
                <a:r>
                  <a:rPr lang="en-US" sz="2400" i="1" dirty="0"/>
                  <a:t>v</a:t>
                </a:r>
              </a:p>
            </p:txBody>
          </p:sp>
        </mc:Choice>
        <mc:Fallback xmlns="">
          <p:sp>
            <p:nvSpPr>
              <p:cNvPr id="2" name="TextBox 1">
                <a:extLst>
                  <a:ext uri="{FF2B5EF4-FFF2-40B4-BE49-F238E27FC236}">
                    <a16:creationId xmlns:a16="http://schemas.microsoft.com/office/drawing/2014/main" id="{823DB4C3-4C69-46AB-8389-075817B22E0D}"/>
                  </a:ext>
                </a:extLst>
              </p:cNvPr>
              <p:cNvSpPr txBox="1">
                <a:spLocks noRot="1" noChangeAspect="1" noMove="1" noResize="1" noEditPoints="1" noAdjustHandles="1" noChangeArrowheads="1" noChangeShapeType="1" noTextEdit="1"/>
              </p:cNvSpPr>
              <p:nvPr/>
            </p:nvSpPr>
            <p:spPr>
              <a:xfrm>
                <a:off x="1630017" y="1139687"/>
                <a:ext cx="9263270" cy="5452455"/>
              </a:xfrm>
              <a:prstGeom prst="rect">
                <a:avLst/>
              </a:prstGeom>
              <a:blipFill>
                <a:blip r:embed="rId2"/>
                <a:stretch>
                  <a:fillRect l="-987" t="-895" b="-1678"/>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15E00B46-A517-43AD-9F0A-40B231EAE8E5}"/>
              </a:ext>
            </a:extLst>
          </p:cNvPr>
          <p:cNvCxnSpPr/>
          <p:nvPr/>
        </p:nvCxnSpPr>
        <p:spPr>
          <a:xfrm>
            <a:off x="1616765" y="2001077"/>
            <a:ext cx="92897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5D2E3D5-BC5D-4E0D-94AD-A11009B015B2}"/>
              </a:ext>
            </a:extLst>
          </p:cNvPr>
          <p:cNvCxnSpPr/>
          <p:nvPr/>
        </p:nvCxnSpPr>
        <p:spPr>
          <a:xfrm>
            <a:off x="1630017" y="4141303"/>
            <a:ext cx="928977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A8FDE15-090B-4F63-BE80-A033051122E3}"/>
              </a:ext>
            </a:extLst>
          </p:cNvPr>
          <p:cNvSpPr/>
          <p:nvPr/>
        </p:nvSpPr>
        <p:spPr>
          <a:xfrm>
            <a:off x="9654880" y="5819864"/>
            <a:ext cx="1526380"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Figure 5.3 </a:t>
            </a:r>
            <a:endParaRPr lang="en-US" sz="2400" dirty="0"/>
          </a:p>
        </p:txBody>
      </p:sp>
    </p:spTree>
    <p:extLst>
      <p:ext uri="{BB962C8B-B14F-4D97-AF65-F5344CB8AC3E}">
        <p14:creationId xmlns:p14="http://schemas.microsoft.com/office/powerpoint/2010/main" val="454343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EF66DC-3F40-4525-9713-D1AB0D12BACB}"/>
              </a:ext>
            </a:extLst>
          </p:cNvPr>
          <p:cNvSpPr txBox="1">
            <a:spLocks noChangeArrowheads="1"/>
          </p:cNvSpPr>
          <p:nvPr/>
        </p:nvSpPr>
        <p:spPr>
          <a:xfrm>
            <a:off x="1591939" y="483286"/>
            <a:ext cx="5221238" cy="5815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The minimax algorithm</a:t>
            </a:r>
          </a:p>
        </p:txBody>
      </p:sp>
      <p:sp>
        <p:nvSpPr>
          <p:cNvPr id="3" name="TextBox 2">
            <a:extLst>
              <a:ext uri="{FF2B5EF4-FFF2-40B4-BE49-F238E27FC236}">
                <a16:creationId xmlns:a16="http://schemas.microsoft.com/office/drawing/2014/main" id="{859ED024-6C02-48DD-AE2F-D43221DFBB0B}"/>
              </a:ext>
            </a:extLst>
          </p:cNvPr>
          <p:cNvSpPr txBox="1"/>
          <p:nvPr/>
        </p:nvSpPr>
        <p:spPr>
          <a:xfrm>
            <a:off x="1529787" y="1194911"/>
            <a:ext cx="9132426" cy="5663089"/>
          </a:xfrm>
          <a:prstGeom prst="rect">
            <a:avLst/>
          </a:prstGeom>
          <a:noFill/>
        </p:spPr>
        <p:txBody>
          <a:bodyPr wrap="square" rtlCol="0">
            <a:spAutoFit/>
          </a:bodyPr>
          <a:lstStyle/>
          <a:p>
            <a:pPr>
              <a:spcBef>
                <a:spcPts val="1200"/>
              </a:spcBef>
            </a:pPr>
            <a:r>
              <a:rPr lang="en-US" sz="2400" dirty="0">
                <a:latin typeface="Times New Roman" panose="02020603050405020304" pitchFamily="18" charset="0"/>
                <a:cs typeface="Times New Roman" panose="02020603050405020304" pitchFamily="18" charset="0"/>
              </a:rPr>
              <a:t>The algorithm computes the minimax decision from the current state.</a:t>
            </a:r>
          </a:p>
          <a:p>
            <a:pPr>
              <a:spcBef>
                <a:spcPts val="1200"/>
              </a:spcBef>
            </a:pPr>
            <a:r>
              <a:rPr lang="en-US" sz="2400" dirty="0">
                <a:latin typeface="Times New Roman" panose="02020603050405020304" pitchFamily="18" charset="0"/>
                <a:cs typeface="Times New Roman" panose="02020603050405020304" pitchFamily="18" charset="0"/>
              </a:rPr>
              <a:t>It uses a simple recursive computation of the minimax values of each successor state, directly implementing the defining equations.</a:t>
            </a:r>
          </a:p>
          <a:p>
            <a:pPr>
              <a:spcBef>
                <a:spcPts val="1200"/>
              </a:spcBef>
            </a:pPr>
            <a:r>
              <a:rPr lang="en-US" sz="2400" dirty="0">
                <a:latin typeface="Times New Roman" panose="02020603050405020304" pitchFamily="18" charset="0"/>
                <a:cs typeface="Times New Roman" panose="02020603050405020304" pitchFamily="18" charset="0"/>
              </a:rPr>
              <a:t>The recursion proceeds all the way down to the leaves of the tree, and then the minimax values are </a:t>
            </a:r>
            <a:r>
              <a:rPr lang="en-US" sz="2400" b="1" i="1" dirty="0">
                <a:latin typeface="Times New Roman" panose="02020603050405020304" pitchFamily="18" charset="0"/>
                <a:cs typeface="Times New Roman" panose="02020603050405020304" pitchFamily="18" charset="0"/>
              </a:rPr>
              <a:t>backed up</a:t>
            </a:r>
            <a:r>
              <a:rPr lang="en-US" sz="2400" dirty="0">
                <a:latin typeface="Times New Roman" panose="02020603050405020304" pitchFamily="18" charset="0"/>
                <a:cs typeface="Times New Roman" panose="02020603050405020304" pitchFamily="18" charset="0"/>
              </a:rPr>
              <a:t> through the tree as the recursion unwinds. </a:t>
            </a:r>
          </a:p>
          <a:p>
            <a:pPr>
              <a:spcBef>
                <a:spcPts val="1200"/>
              </a:spcBef>
            </a:pPr>
            <a:r>
              <a:rPr lang="en-US" sz="2400" dirty="0">
                <a:latin typeface="Times New Roman" panose="02020603050405020304" pitchFamily="18" charset="0"/>
                <a:cs typeface="Times New Roman" panose="02020603050405020304" pitchFamily="18" charset="0"/>
              </a:rPr>
              <a:t>As in Figure 5.2, the algorithm first recurses down to the three bottom-left nodes and uses the UTILITY function on them to discover that their values are 3, 12, and 8, respectively. Then it takes the minimum of these values, 3, and returns it as the backed-up value of node B. </a:t>
            </a:r>
          </a:p>
          <a:p>
            <a:pPr>
              <a:spcBef>
                <a:spcPts val="1200"/>
              </a:spcBef>
            </a:pPr>
            <a:r>
              <a:rPr lang="en-US" sz="2400" dirty="0">
                <a:latin typeface="Times New Roman" panose="02020603050405020304" pitchFamily="18" charset="0"/>
                <a:cs typeface="Times New Roman" panose="02020603050405020304" pitchFamily="18" charset="0"/>
              </a:rPr>
              <a:t>A similar process gives the backed-up values of 2 for C and 2 for D. </a:t>
            </a:r>
          </a:p>
          <a:p>
            <a:pPr>
              <a:spcBef>
                <a:spcPts val="1200"/>
              </a:spcBef>
            </a:pPr>
            <a:r>
              <a:rPr lang="en-US" sz="2400" dirty="0">
                <a:latin typeface="Times New Roman" panose="02020603050405020304" pitchFamily="18" charset="0"/>
                <a:cs typeface="Times New Roman" panose="02020603050405020304" pitchFamily="18" charset="0"/>
              </a:rPr>
              <a:t>Finally, we take the maximum of 3, 2, and 2 to get the backed-up value of 3 for the root node.</a:t>
            </a:r>
          </a:p>
        </p:txBody>
      </p:sp>
    </p:spTree>
    <p:extLst>
      <p:ext uri="{BB962C8B-B14F-4D97-AF65-F5344CB8AC3E}">
        <p14:creationId xmlns:p14="http://schemas.microsoft.com/office/powerpoint/2010/main" val="591675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EF66DC-3F40-4525-9713-D1AB0D12BACB}"/>
              </a:ext>
            </a:extLst>
          </p:cNvPr>
          <p:cNvSpPr txBox="1">
            <a:spLocks noChangeArrowheads="1"/>
          </p:cNvSpPr>
          <p:nvPr/>
        </p:nvSpPr>
        <p:spPr>
          <a:xfrm>
            <a:off x="1591939" y="483286"/>
            <a:ext cx="5239168" cy="58158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latin typeface="+mn-lt"/>
              </a:rPr>
              <a:t>The minimax </a:t>
            </a:r>
            <a:r>
              <a:rPr lang="en-US" altLang="en-US" sz="3200" dirty="0">
                <a:latin typeface="+mn-lt"/>
              </a:rPr>
              <a:t>algorithm</a:t>
            </a:r>
          </a:p>
        </p:txBody>
      </p:sp>
      <p:sp>
        <p:nvSpPr>
          <p:cNvPr id="3" name="TextBox 2">
            <a:extLst>
              <a:ext uri="{FF2B5EF4-FFF2-40B4-BE49-F238E27FC236}">
                <a16:creationId xmlns:a16="http://schemas.microsoft.com/office/drawing/2014/main" id="{859ED024-6C02-48DD-AE2F-D43221DFBB0B}"/>
              </a:ext>
            </a:extLst>
          </p:cNvPr>
          <p:cNvSpPr txBox="1"/>
          <p:nvPr/>
        </p:nvSpPr>
        <p:spPr>
          <a:xfrm>
            <a:off x="1529787" y="1681048"/>
            <a:ext cx="9132426" cy="4247317"/>
          </a:xfrm>
          <a:prstGeom prst="rect">
            <a:avLst/>
          </a:prstGeom>
          <a:noFill/>
        </p:spPr>
        <p:txBody>
          <a:bodyPr wrap="square" rtlCol="0">
            <a:spAutoFit/>
          </a:bodyPr>
          <a:lstStyle/>
          <a:p>
            <a:pPr>
              <a:spcBef>
                <a:spcPts val="1200"/>
              </a:spcBef>
            </a:pPr>
            <a:r>
              <a:rPr lang="en-US" sz="2400" dirty="0">
                <a:latin typeface="Times New Roman" panose="02020603050405020304" pitchFamily="18" charset="0"/>
                <a:cs typeface="Times New Roman" panose="02020603050405020304" pitchFamily="18" charset="0"/>
              </a:rPr>
              <a:t>The minimax algorithm performs a complete depth-first exploration of the game tree.</a:t>
            </a:r>
          </a:p>
          <a:p>
            <a:pPr>
              <a:spcBef>
                <a:spcPts val="1200"/>
              </a:spcBef>
            </a:pPr>
            <a:r>
              <a:rPr lang="en-US" sz="2400" dirty="0">
                <a:latin typeface="Times New Roman" panose="02020603050405020304" pitchFamily="18" charset="0"/>
                <a:cs typeface="Times New Roman" panose="02020603050405020304" pitchFamily="18" charset="0"/>
              </a:rPr>
              <a:t>If the maximum depth of the tree is m and there are </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legal moves at each point, then the time complexity of the minimax algorithm is </a:t>
            </a:r>
            <a:r>
              <a:rPr lang="en-US" sz="2400" i="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a:t>
            </a:r>
            <a:r>
              <a:rPr lang="en-US" sz="2400" i="1" baseline="30000" dirty="0" err="1">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a:t>
            </a:r>
          </a:p>
          <a:p>
            <a:pPr>
              <a:spcBef>
                <a:spcPts val="1200"/>
              </a:spcBef>
            </a:pPr>
            <a:r>
              <a:rPr lang="en-US" sz="2400" dirty="0">
                <a:latin typeface="Times New Roman" panose="02020603050405020304" pitchFamily="18" charset="0"/>
                <a:cs typeface="Times New Roman" panose="02020603050405020304" pitchFamily="18" charset="0"/>
              </a:rPr>
              <a:t>The space complexity is </a:t>
            </a:r>
            <a:r>
              <a:rPr lang="en-US" sz="2400" i="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bm</a:t>
            </a:r>
            <a:r>
              <a:rPr lang="en-US" sz="2400" dirty="0">
                <a:latin typeface="Times New Roman" panose="02020603050405020304" pitchFamily="18" charset="0"/>
                <a:cs typeface="Times New Roman" panose="02020603050405020304" pitchFamily="18" charset="0"/>
              </a:rPr>
              <a:t>) for an algorithm that generates all actions at once, or </a:t>
            </a:r>
            <a:r>
              <a:rPr lang="en-US" sz="2400" i="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for an algorithm that generates actions one at a time. </a:t>
            </a:r>
          </a:p>
          <a:p>
            <a:pPr>
              <a:spcBef>
                <a:spcPts val="1200"/>
              </a:spcBef>
            </a:pPr>
            <a:r>
              <a:rPr lang="en-US" sz="2400" dirty="0">
                <a:latin typeface="Times New Roman" panose="02020603050405020304" pitchFamily="18" charset="0"/>
                <a:cs typeface="Times New Roman" panose="02020603050405020304" pitchFamily="18" charset="0"/>
              </a:rPr>
              <a:t>For real games, the time cost is totally impractical, both this algorithm serves as the basis for the mathematical analysis of games and for more practical algorithms.</a:t>
            </a:r>
          </a:p>
        </p:txBody>
      </p:sp>
    </p:spTree>
    <p:extLst>
      <p:ext uri="{BB962C8B-B14F-4D97-AF65-F5344CB8AC3E}">
        <p14:creationId xmlns:p14="http://schemas.microsoft.com/office/powerpoint/2010/main" val="722774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EE40D20-60E3-4931-9CFD-68CDFA8568E7}"/>
              </a:ext>
            </a:extLst>
          </p:cNvPr>
          <p:cNvSpPr>
            <a:spLocks noGrp="1" noChangeArrowheads="1"/>
          </p:cNvSpPr>
          <p:nvPr>
            <p:ph type="title"/>
          </p:nvPr>
        </p:nvSpPr>
        <p:spPr>
          <a:xfrm>
            <a:off x="1379882" y="248270"/>
            <a:ext cx="6477000" cy="1325563"/>
          </a:xfrm>
        </p:spPr>
        <p:txBody>
          <a:bodyPr>
            <a:normAutofit/>
          </a:bodyPr>
          <a:lstStyle/>
          <a:p>
            <a:r>
              <a:rPr lang="en-US" altLang="en-US" sz="3200" dirty="0">
                <a:latin typeface="+mn-lt"/>
              </a:rPr>
              <a:t>Properties of minimax</a:t>
            </a:r>
          </a:p>
        </p:txBody>
      </p:sp>
      <p:sp>
        <p:nvSpPr>
          <p:cNvPr id="9219" name="Rectangle 3">
            <a:extLst>
              <a:ext uri="{FF2B5EF4-FFF2-40B4-BE49-F238E27FC236}">
                <a16:creationId xmlns:a16="http://schemas.microsoft.com/office/drawing/2014/main" id="{BB54C0BA-A246-4914-856C-560638A74250}"/>
              </a:ext>
            </a:extLst>
          </p:cNvPr>
          <p:cNvSpPr>
            <a:spLocks noGrp="1" noChangeArrowheads="1"/>
          </p:cNvSpPr>
          <p:nvPr>
            <p:ph type="body" idx="1"/>
          </p:nvPr>
        </p:nvSpPr>
        <p:spPr>
          <a:xfrm>
            <a:off x="1451599" y="1788986"/>
            <a:ext cx="8588871" cy="3674027"/>
          </a:xfrm>
        </p:spPr>
        <p:txBody>
          <a:bodyPr>
            <a:noAutofit/>
          </a:bodyPr>
          <a:lstStyle/>
          <a:p>
            <a:pPr marL="463550" indent="-463550">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Complete?</a:t>
            </a:r>
            <a:r>
              <a:rPr lang="en-US" altLang="en-US" sz="2400" dirty="0">
                <a:latin typeface="Times New Roman" panose="02020603050405020304" pitchFamily="18" charset="0"/>
                <a:cs typeface="Times New Roman" panose="02020603050405020304" pitchFamily="18" charset="0"/>
              </a:rPr>
              <a:t> Yes (if tree is finite)</a:t>
            </a:r>
          </a:p>
          <a:p>
            <a:pPr marL="463550" indent="-463550">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Optimal?</a:t>
            </a:r>
            <a:r>
              <a:rPr lang="en-US" altLang="en-US" sz="2400" dirty="0">
                <a:latin typeface="Times New Roman" panose="02020603050405020304" pitchFamily="18" charset="0"/>
                <a:cs typeface="Times New Roman" panose="02020603050405020304" pitchFamily="18" charset="0"/>
              </a:rPr>
              <a:t> Yes (against an optimal opponent)</a:t>
            </a:r>
          </a:p>
          <a:p>
            <a:pPr marL="463550" indent="-463550">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Time complexity?</a:t>
            </a:r>
            <a:r>
              <a:rPr lang="en-US" altLang="en-US" sz="2400" dirty="0">
                <a:latin typeface="Times New Roman" panose="02020603050405020304" pitchFamily="18" charset="0"/>
                <a:cs typeface="Times New Roman" panose="02020603050405020304" pitchFamily="18" charset="0"/>
              </a:rPr>
              <a:t> O(</a:t>
            </a:r>
            <a:r>
              <a:rPr lang="en-US" altLang="en-US" sz="2400" dirty="0" err="1">
                <a:latin typeface="Times New Roman" panose="02020603050405020304" pitchFamily="18" charset="0"/>
                <a:cs typeface="Times New Roman" panose="02020603050405020304" pitchFamily="18" charset="0"/>
              </a:rPr>
              <a:t>b</a:t>
            </a:r>
            <a:r>
              <a:rPr lang="en-US" altLang="en-US" sz="2400" baseline="30000" dirty="0" err="1">
                <a:latin typeface="Times New Roman" panose="02020603050405020304" pitchFamily="18" charset="0"/>
                <a:cs typeface="Times New Roman" panose="02020603050405020304" pitchFamily="18" charset="0"/>
              </a:rPr>
              <a:t>m</a:t>
            </a:r>
            <a:r>
              <a:rPr lang="en-US" altLang="en-US" sz="2400" dirty="0">
                <a:latin typeface="Times New Roman" panose="02020603050405020304" pitchFamily="18" charset="0"/>
                <a:cs typeface="Times New Roman" panose="02020603050405020304" pitchFamily="18" charset="0"/>
              </a:rPr>
              <a:t>)</a:t>
            </a:r>
          </a:p>
          <a:p>
            <a:pPr marL="463550" indent="-463550"/>
            <a:r>
              <a:rPr lang="en-US" altLang="en-US" sz="2400" dirty="0">
                <a:solidFill>
                  <a:srgbClr val="CC0099"/>
                </a:solidFill>
                <a:latin typeface="Times New Roman" panose="02020603050405020304" pitchFamily="18" charset="0"/>
                <a:cs typeface="Times New Roman" panose="02020603050405020304" pitchFamily="18" charset="0"/>
              </a:rPr>
              <a:t>Space complexity?</a:t>
            </a:r>
            <a:r>
              <a:rPr lang="en-US" altLang="en-US" sz="2400" dirty="0">
                <a:latin typeface="Times New Roman" panose="02020603050405020304" pitchFamily="18" charset="0"/>
                <a:cs typeface="Times New Roman" panose="02020603050405020304" pitchFamily="18" charset="0"/>
              </a:rPr>
              <a:t> O(bm) (depth-first exploration, </a:t>
            </a:r>
            <a:r>
              <a:rPr lang="en-US" sz="2400" dirty="0">
                <a:latin typeface="Times New Roman" panose="02020603050405020304" pitchFamily="18" charset="0"/>
                <a:cs typeface="Times New Roman" panose="02020603050405020304" pitchFamily="18" charset="0"/>
              </a:rPr>
              <a:t>if it 			  generates all successors at once</a:t>
            </a:r>
            <a:r>
              <a:rPr lang="en-US" altLang="en-US" sz="2400" dirty="0">
                <a:latin typeface="Times New Roman" panose="02020603050405020304" pitchFamily="18" charset="0"/>
                <a:cs typeface="Times New Roman" panose="02020603050405020304" pitchFamily="18" charset="0"/>
              </a:rPr>
              <a:t>)</a:t>
            </a:r>
          </a:p>
          <a:p>
            <a:pPr marL="0" indent="0">
              <a:spcBef>
                <a:spcPts val="1200"/>
              </a:spcBef>
              <a:buNone/>
            </a:pPr>
            <a:r>
              <a:rPr lang="en-US" sz="2400" dirty="0">
                <a:latin typeface="Times New Roman" panose="02020603050405020304" pitchFamily="18" charset="0"/>
                <a:cs typeface="Times New Roman" panose="02020603050405020304" pitchFamily="18" charset="0"/>
              </a:rPr>
              <a:t>      where m – maximum depth of the tree; b – legal moves</a:t>
            </a:r>
            <a:endParaRPr lang="en-US" altLang="en-US" sz="2400" dirty="0">
              <a:latin typeface="Times New Roman" panose="02020603050405020304" pitchFamily="18" charset="0"/>
              <a:cs typeface="Times New Roman" panose="02020603050405020304" pitchFamily="18" charset="0"/>
            </a:endParaRPr>
          </a:p>
          <a:p>
            <a:pPr marL="463550" indent="-463550">
              <a:spcBef>
                <a:spcPts val="1200"/>
              </a:spcBef>
            </a:pPr>
            <a:r>
              <a:rPr lang="en-US" altLang="en-US" sz="2400" dirty="0">
                <a:latin typeface="Times New Roman" panose="02020603050405020304" pitchFamily="18" charset="0"/>
                <a:cs typeface="Times New Roman" panose="02020603050405020304" pitchFamily="18" charset="0"/>
              </a:rPr>
              <a:t>For chess, b ≈ 35, m ≈ [80, 100] for "reasonable" games</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exact solution completely infeasible</a:t>
            </a:r>
          </a:p>
        </p:txBody>
      </p:sp>
    </p:spTree>
    <p:extLst>
      <p:ext uri="{BB962C8B-B14F-4D97-AF65-F5344CB8AC3E}">
        <p14:creationId xmlns:p14="http://schemas.microsoft.com/office/powerpoint/2010/main" val="218180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EE40D20-60E3-4931-9CFD-68CDFA8568E7}"/>
              </a:ext>
            </a:extLst>
          </p:cNvPr>
          <p:cNvSpPr>
            <a:spLocks noGrp="1" noChangeArrowheads="1"/>
          </p:cNvSpPr>
          <p:nvPr>
            <p:ph type="title"/>
          </p:nvPr>
        </p:nvSpPr>
        <p:spPr>
          <a:xfrm>
            <a:off x="1783294" y="364811"/>
            <a:ext cx="4312706" cy="1050443"/>
          </a:xfrm>
        </p:spPr>
        <p:txBody>
          <a:bodyPr>
            <a:normAutofit/>
          </a:bodyPr>
          <a:lstStyle/>
          <a:p>
            <a:r>
              <a:rPr lang="en-US" sz="3200" dirty="0">
                <a:latin typeface="+mn-lt"/>
              </a:rPr>
              <a:t>Minimax Algorithm</a:t>
            </a:r>
            <a:endParaRPr lang="en-US" altLang="en-US" sz="3200" dirty="0">
              <a:latin typeface="+mn-lt"/>
            </a:endParaRPr>
          </a:p>
        </p:txBody>
      </p:sp>
      <p:sp>
        <p:nvSpPr>
          <p:cNvPr id="4" name="Rectangle 3">
            <a:extLst>
              <a:ext uri="{FF2B5EF4-FFF2-40B4-BE49-F238E27FC236}">
                <a16:creationId xmlns:a16="http://schemas.microsoft.com/office/drawing/2014/main" id="{4450ACC3-3AE2-483D-AAA2-4891A3664ADA}"/>
              </a:ext>
            </a:extLst>
          </p:cNvPr>
          <p:cNvSpPr/>
          <p:nvPr/>
        </p:nvSpPr>
        <p:spPr>
          <a:xfrm>
            <a:off x="1913769" y="1948289"/>
            <a:ext cx="7194372" cy="3416320"/>
          </a:xfrm>
          <a:prstGeom prst="rect">
            <a:avLst/>
          </a:prstGeom>
        </p:spPr>
        <p:txBody>
          <a:bodyPr wrap="square">
            <a:spAutoFit/>
          </a:bodyPr>
          <a:lstStyle/>
          <a:p>
            <a:r>
              <a:rPr lang="en-US" sz="2400" dirty="0">
                <a:solidFill>
                  <a:srgbClr val="3333CD"/>
                </a:solidFill>
                <a:latin typeface="Times New Roman" panose="02020603050405020304" pitchFamily="18" charset="0"/>
                <a:cs typeface="Times New Roman" panose="02020603050405020304" pitchFamily="18" charset="0"/>
              </a:rPr>
              <a:t>Limitations</a:t>
            </a:r>
          </a:p>
          <a:p>
            <a:pPr marL="914400" lvl="1" indent="-457200">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Generally not feasible to traverse entire tree</a:t>
            </a:r>
          </a:p>
          <a:p>
            <a:pPr marL="914400" lvl="1" indent="-457200">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Time limitations</a:t>
            </a:r>
          </a:p>
          <a:p>
            <a:r>
              <a:rPr lang="en-US" sz="2400" dirty="0">
                <a:solidFill>
                  <a:srgbClr val="00654D"/>
                </a:solidFill>
                <a:latin typeface="Times New Roman" panose="02020603050405020304" pitchFamily="18" charset="0"/>
                <a:cs typeface="Times New Roman" panose="02020603050405020304" pitchFamily="18" charset="0"/>
              </a:rPr>
              <a:t>Key Improvements</a:t>
            </a:r>
          </a:p>
          <a:p>
            <a:pPr marL="914400" indent="-457200">
              <a:buFont typeface="Arial" panose="020B0604020202020204" pitchFamily="34" charset="0"/>
              <a:buChar char="•"/>
            </a:pPr>
            <a:r>
              <a:rPr lang="en-US" sz="2400" dirty="0">
                <a:solidFill>
                  <a:srgbClr val="00654D"/>
                </a:solidFill>
                <a:latin typeface="Times New Roman" panose="02020603050405020304" pitchFamily="18" charset="0"/>
                <a:cs typeface="Times New Roman" panose="02020603050405020304" pitchFamily="18" charset="0"/>
              </a:rPr>
              <a:t>Use evaluation function instead of utility (discussed earlier)</a:t>
            </a:r>
          </a:p>
          <a:p>
            <a:pPr marL="1377950" indent="-457200">
              <a:buFont typeface="Arial" panose="020B0604020202020204" pitchFamily="34" charset="0"/>
              <a:buChar char="•"/>
            </a:pPr>
            <a:r>
              <a:rPr lang="en-US" sz="2400" dirty="0">
                <a:solidFill>
                  <a:srgbClr val="00654D"/>
                </a:solidFill>
                <a:latin typeface="Times New Roman" panose="02020603050405020304" pitchFamily="18" charset="0"/>
                <a:cs typeface="Times New Roman" panose="02020603050405020304" pitchFamily="18" charset="0"/>
              </a:rPr>
              <a:t>Evaluation function provides estimate of utility at given position</a:t>
            </a:r>
          </a:p>
          <a:p>
            <a:pPr marL="914400" indent="-457200">
              <a:buFont typeface="Arial" panose="020B0604020202020204" pitchFamily="34" charset="0"/>
              <a:buChar char="•"/>
            </a:pPr>
            <a:r>
              <a:rPr lang="en-US" sz="2400" dirty="0">
                <a:solidFill>
                  <a:srgbClr val="00654D"/>
                </a:solidFill>
                <a:latin typeface="Times New Roman" panose="02020603050405020304" pitchFamily="18" charset="0"/>
                <a:cs typeface="Times New Roman" panose="02020603050405020304" pitchFamily="18" charset="0"/>
              </a:rPr>
              <a:t>Alpha/beta pruning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822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0BAE9-204A-4D3F-BFE3-61B8438B3207}"/>
              </a:ext>
            </a:extLst>
          </p:cNvPr>
          <p:cNvSpPr txBox="1"/>
          <p:nvPr/>
        </p:nvSpPr>
        <p:spPr>
          <a:xfrm>
            <a:off x="1470991" y="524973"/>
            <a:ext cx="4625009" cy="584775"/>
          </a:xfrm>
          <a:prstGeom prst="rect">
            <a:avLst/>
          </a:prstGeom>
          <a:noFill/>
        </p:spPr>
        <p:txBody>
          <a:bodyPr wrap="square" rtlCol="0">
            <a:spAutoFit/>
          </a:bodyPr>
          <a:lstStyle/>
          <a:p>
            <a:r>
              <a:rPr lang="en-US" sz="3200" dirty="0"/>
              <a:t>ALPHA-BETA PRUNING</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07F68E1-8D5F-41AA-B093-19B4F64034D6}"/>
                  </a:ext>
                </a:extLst>
              </p:cNvPr>
              <p:cNvSpPr txBox="1"/>
              <p:nvPr/>
            </p:nvSpPr>
            <p:spPr>
              <a:xfrm>
                <a:off x="1442977" y="1551007"/>
                <a:ext cx="9306046"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Can we improve search by reducing the size of the game tree</a:t>
                </a:r>
              </a:p>
              <a:p>
                <a:r>
                  <a:rPr lang="en-US" sz="2400" dirty="0">
                    <a:latin typeface="Times New Roman" panose="02020603050405020304" pitchFamily="18" charset="0"/>
                    <a:cs typeface="Times New Roman" panose="02020603050405020304" pitchFamily="18" charset="0"/>
                  </a:rPr>
                  <a:t>to be examined?</a:t>
                </a:r>
              </a:p>
              <a:p>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Yes! Using alpha-beta pruning</a:t>
                </a:r>
              </a:p>
              <a:p>
                <a:r>
                  <a:rPr lang="en-US" sz="2400" dirty="0">
                    <a:latin typeface="Times New Roman" panose="02020603050405020304" pitchFamily="18" charset="0"/>
                    <a:cs typeface="Times New Roman" panose="02020603050405020304" pitchFamily="18" charset="0"/>
                  </a:rPr>
                  <a:t>Principle</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 move is determined worse than another move already examined, then there is no need for further examination of the node.</a:t>
                </a:r>
              </a:p>
              <a:p>
                <a:r>
                  <a:rPr lang="en-US" sz="2400" dirty="0">
                    <a:latin typeface="Times New Roman" panose="02020603050405020304" pitchFamily="18" charset="0"/>
                    <a:cs typeface="Times New Roman" panose="02020603050405020304" pitchFamily="18" charset="0"/>
                  </a:rPr>
                  <a:t>Analysis shows that will be able to search almost twice as deep.</a:t>
                </a:r>
              </a:p>
              <a:p>
                <a:r>
                  <a:rPr lang="en-US" sz="2400" i="1" dirty="0">
                    <a:latin typeface="Times New Roman" panose="02020603050405020304" pitchFamily="18" charset="0"/>
                    <a:cs typeface="Times New Roman" panose="02020603050405020304" pitchFamily="18" charset="0"/>
                  </a:rPr>
                  <a:t>This really is what makes game tree search practically feasible.</a:t>
                </a:r>
              </a:p>
              <a:p>
                <a:r>
                  <a:rPr lang="en-US" sz="2400" dirty="0">
                    <a:latin typeface="Times New Roman" panose="02020603050405020304" pitchFamily="18" charset="0"/>
                    <a:cs typeface="Times New Roman" panose="02020603050405020304" pitchFamily="18" charset="0"/>
                  </a:rPr>
                  <a:t>e.g., Deep Blue 14 plies using alpha-beta pruning.</a:t>
                </a:r>
              </a:p>
              <a:p>
                <a:r>
                  <a:rPr lang="en-US" sz="2400" dirty="0">
                    <a:latin typeface="Times New Roman" panose="02020603050405020304" pitchFamily="18" charset="0"/>
                    <a:cs typeface="Times New Roman" panose="02020603050405020304" pitchFamily="18" charset="0"/>
                  </a:rPr>
                  <a:t>Otherwise, only 7 or 8 (weak chess player). (plie = half move / one player)</a:t>
                </a:r>
              </a:p>
            </p:txBody>
          </p:sp>
        </mc:Choice>
        <mc:Fallback xmlns="">
          <p:sp>
            <p:nvSpPr>
              <p:cNvPr id="3" name="TextBox 2">
                <a:extLst>
                  <a:ext uri="{FF2B5EF4-FFF2-40B4-BE49-F238E27FC236}">
                    <a16:creationId xmlns:a16="http://schemas.microsoft.com/office/drawing/2014/main" id="{E07F68E1-8D5F-41AA-B093-19B4F64034D6}"/>
                  </a:ext>
                </a:extLst>
              </p:cNvPr>
              <p:cNvSpPr txBox="1">
                <a:spLocks noRot="1" noChangeAspect="1" noMove="1" noResize="1" noEditPoints="1" noAdjustHandles="1" noChangeArrowheads="1" noChangeShapeType="1" noTextEdit="1"/>
              </p:cNvSpPr>
              <p:nvPr/>
            </p:nvSpPr>
            <p:spPr>
              <a:xfrm>
                <a:off x="1442977" y="1551007"/>
                <a:ext cx="9306046" cy="4154984"/>
              </a:xfrm>
              <a:prstGeom prst="rect">
                <a:avLst/>
              </a:prstGeom>
              <a:blipFill>
                <a:blip r:embed="rId2"/>
                <a:stretch>
                  <a:fillRect l="-1048" t="-1173" r="-590" b="-2346"/>
                </a:stretch>
              </a:blipFill>
            </p:spPr>
            <p:txBody>
              <a:bodyPr/>
              <a:lstStyle/>
              <a:p>
                <a:r>
                  <a:rPr lang="en-US">
                    <a:noFill/>
                  </a:rPr>
                  <a:t> </a:t>
                </a:r>
              </a:p>
            </p:txBody>
          </p:sp>
        </mc:Fallback>
      </mc:AlternateContent>
    </p:spTree>
    <p:extLst>
      <p:ext uri="{BB962C8B-B14F-4D97-AF65-F5344CB8AC3E}">
        <p14:creationId xmlns:p14="http://schemas.microsoft.com/office/powerpoint/2010/main" val="3769831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0BAE9-204A-4D3F-BFE3-61B8438B3207}"/>
              </a:ext>
            </a:extLst>
          </p:cNvPr>
          <p:cNvSpPr txBox="1"/>
          <p:nvPr/>
        </p:nvSpPr>
        <p:spPr>
          <a:xfrm>
            <a:off x="1470991" y="524973"/>
            <a:ext cx="4625009" cy="584775"/>
          </a:xfrm>
          <a:prstGeom prst="rect">
            <a:avLst/>
          </a:prstGeom>
          <a:noFill/>
        </p:spPr>
        <p:txBody>
          <a:bodyPr wrap="square" rtlCol="0">
            <a:spAutoFit/>
          </a:bodyPr>
          <a:lstStyle/>
          <a:p>
            <a:r>
              <a:rPr lang="en-US" sz="3200" dirty="0"/>
              <a:t>ALPHA-BETA PRUNING</a:t>
            </a:r>
          </a:p>
        </p:txBody>
      </p:sp>
      <p:sp>
        <p:nvSpPr>
          <p:cNvPr id="3" name="TextBox 2">
            <a:extLst>
              <a:ext uri="{FF2B5EF4-FFF2-40B4-BE49-F238E27FC236}">
                <a16:creationId xmlns:a16="http://schemas.microsoft.com/office/drawing/2014/main" id="{E07F68E1-8D5F-41AA-B093-19B4F64034D6}"/>
              </a:ext>
            </a:extLst>
          </p:cNvPr>
          <p:cNvSpPr txBox="1"/>
          <p:nvPr/>
        </p:nvSpPr>
        <p:spPr>
          <a:xfrm>
            <a:off x="1470991" y="1410355"/>
            <a:ext cx="9085120" cy="5447645"/>
          </a:xfrm>
          <a:prstGeom prst="rect">
            <a:avLst/>
          </a:prstGeom>
          <a:noFill/>
        </p:spPr>
        <p:txBody>
          <a:bodyPr wrap="square" rtlCol="0">
            <a:spAutoFit/>
          </a:bodyPr>
          <a:lstStyle/>
          <a:p>
            <a:pPr>
              <a:spcBef>
                <a:spcPts val="1200"/>
              </a:spcBef>
            </a:pPr>
            <a:r>
              <a:rPr lang="en-US" sz="2400" dirty="0">
                <a:latin typeface="Times New Roman" panose="02020603050405020304" pitchFamily="18" charset="0"/>
                <a:cs typeface="Times New Roman" panose="02020603050405020304" pitchFamily="18" charset="0"/>
              </a:rPr>
              <a:t>The problem with minimax search is that </a:t>
            </a:r>
          </a:p>
          <a:p>
            <a:pPr marL="463550" indent="-46355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number of game states it has to examine is exponential in the depth of the tree.</a:t>
            </a:r>
          </a:p>
          <a:p>
            <a:pPr marL="463550" indent="-46355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Unfortunately, we cannot eliminate the exponent. </a:t>
            </a:r>
          </a:p>
          <a:p>
            <a:pPr>
              <a:spcBef>
                <a:spcPts val="1200"/>
              </a:spcBef>
            </a:pPr>
            <a:r>
              <a:rPr lang="en-US" sz="2400" dirty="0">
                <a:latin typeface="Times New Roman" panose="02020603050405020304" pitchFamily="18" charset="0"/>
                <a:cs typeface="Times New Roman" panose="02020603050405020304" pitchFamily="18" charset="0"/>
              </a:rPr>
              <a:t>However, we can effectively cut it in half.  The trick is that </a:t>
            </a:r>
          </a:p>
          <a:p>
            <a:pPr marL="463550" indent="-46355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possible to compute the correct minmax decision without looking at every node in the game tree. </a:t>
            </a:r>
          </a:p>
          <a:p>
            <a:pPr marL="920750" lvl="1" indent="-46355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we can use alpha-beta pruning technique to eliminate large parts of the tree from consideration. </a:t>
            </a:r>
          </a:p>
          <a:p>
            <a:pPr marL="1371600" lvl="2" indent="-457200">
              <a:spcBef>
                <a:spcPts val="12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applied to a standard minimax tree, it returns the same move as minimax would, but prunes away branches that cannot possibly influence the final decision.</a:t>
            </a:r>
          </a:p>
        </p:txBody>
      </p:sp>
    </p:spTree>
    <p:extLst>
      <p:ext uri="{BB962C8B-B14F-4D97-AF65-F5344CB8AC3E}">
        <p14:creationId xmlns:p14="http://schemas.microsoft.com/office/powerpoint/2010/main" val="2302243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0BAE9-204A-4D3F-BFE3-61B8438B3207}"/>
              </a:ext>
            </a:extLst>
          </p:cNvPr>
          <p:cNvSpPr txBox="1"/>
          <p:nvPr/>
        </p:nvSpPr>
        <p:spPr>
          <a:xfrm>
            <a:off x="1470991" y="524973"/>
            <a:ext cx="4625009" cy="584775"/>
          </a:xfrm>
          <a:prstGeom prst="rect">
            <a:avLst/>
          </a:prstGeom>
          <a:noFill/>
        </p:spPr>
        <p:txBody>
          <a:bodyPr wrap="square" rtlCol="0">
            <a:spAutoFit/>
          </a:bodyPr>
          <a:lstStyle/>
          <a:p>
            <a:r>
              <a:rPr lang="en-US" sz="3200" dirty="0"/>
              <a:t>ALPHA-BETA PRUNING</a:t>
            </a:r>
          </a:p>
        </p:txBody>
      </p:sp>
      <p:sp>
        <p:nvSpPr>
          <p:cNvPr id="3" name="TextBox 2">
            <a:extLst>
              <a:ext uri="{FF2B5EF4-FFF2-40B4-BE49-F238E27FC236}">
                <a16:creationId xmlns:a16="http://schemas.microsoft.com/office/drawing/2014/main" id="{E07F68E1-8D5F-41AA-B093-19B4F64034D6}"/>
              </a:ext>
            </a:extLst>
          </p:cNvPr>
          <p:cNvSpPr txBox="1"/>
          <p:nvPr/>
        </p:nvSpPr>
        <p:spPr>
          <a:xfrm>
            <a:off x="1510748" y="1683026"/>
            <a:ext cx="8945217" cy="357020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Consider again the two-ply game tree from Figure 5.2.</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go through the calculation of the optimal decision once more, this time paying careful attention to what we know at each point in the process.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steps are explained in Figure 5.5. </a:t>
            </a:r>
          </a:p>
          <a:p>
            <a:pPr>
              <a:spcBef>
                <a:spcPts val="1200"/>
              </a:spcBef>
            </a:pPr>
            <a:r>
              <a:rPr lang="en-US" sz="2400" dirty="0">
                <a:latin typeface="Times New Roman" panose="02020603050405020304" pitchFamily="18" charset="0"/>
                <a:cs typeface="Times New Roman" panose="02020603050405020304" pitchFamily="18" charset="0"/>
              </a:rPr>
              <a:t>The outcome is that we can identify the minimax decision without ever evaluating two of the leaf nodes.</a:t>
            </a:r>
          </a:p>
        </p:txBody>
      </p:sp>
    </p:spTree>
    <p:extLst>
      <p:ext uri="{BB962C8B-B14F-4D97-AF65-F5344CB8AC3E}">
        <p14:creationId xmlns:p14="http://schemas.microsoft.com/office/powerpoint/2010/main" val="1332839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BA8664-57E2-46DD-A795-0E08AB73D310}"/>
              </a:ext>
            </a:extLst>
          </p:cNvPr>
          <p:cNvSpPr txBox="1"/>
          <p:nvPr/>
        </p:nvSpPr>
        <p:spPr>
          <a:xfrm>
            <a:off x="3379304" y="2054087"/>
            <a:ext cx="2716696" cy="369332"/>
          </a:xfrm>
          <a:prstGeom prst="rect">
            <a:avLst/>
          </a:prstGeom>
          <a:noFill/>
        </p:spPr>
        <p:txBody>
          <a:bodyPr wrap="square" rtlCol="0">
            <a:spAutoFit/>
          </a:bodyPr>
          <a:lstStyle/>
          <a:p>
            <a:r>
              <a:rPr lang="en-US" dirty="0"/>
              <a:t>Pag 168  Figure 5.5</a:t>
            </a:r>
          </a:p>
        </p:txBody>
      </p:sp>
    </p:spTree>
    <p:extLst>
      <p:ext uri="{BB962C8B-B14F-4D97-AF65-F5344CB8AC3E}">
        <p14:creationId xmlns:p14="http://schemas.microsoft.com/office/powerpoint/2010/main" val="786818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F7465-E809-4D94-965C-B26734F9CFDB}"/>
              </a:ext>
            </a:extLst>
          </p:cNvPr>
          <p:cNvSpPr txBox="1"/>
          <p:nvPr/>
        </p:nvSpPr>
        <p:spPr>
          <a:xfrm>
            <a:off x="1561265" y="463249"/>
            <a:ext cx="914400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5.5   Stages in the calculation of the optimal decision for the game tree in Figure 5.2. At each point, we show the range of possible values for each node.</a:t>
            </a:r>
          </a:p>
        </p:txBody>
      </p:sp>
      <p:sp>
        <p:nvSpPr>
          <p:cNvPr id="3" name="Isosceles Triangle 2">
            <a:extLst>
              <a:ext uri="{FF2B5EF4-FFF2-40B4-BE49-F238E27FC236}">
                <a16:creationId xmlns:a16="http://schemas.microsoft.com/office/drawing/2014/main" id="{49807B56-E175-474F-99CA-3412D59F532C}"/>
              </a:ext>
            </a:extLst>
          </p:cNvPr>
          <p:cNvSpPr/>
          <p:nvPr/>
        </p:nvSpPr>
        <p:spPr>
          <a:xfrm>
            <a:off x="5565913" y="1501095"/>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49EF6EE-B381-48C2-A2A3-8472BF28A652}"/>
              </a:ext>
            </a:extLst>
          </p:cNvPr>
          <p:cNvSpPr/>
          <p:nvPr/>
        </p:nvSpPr>
        <p:spPr>
          <a:xfrm>
            <a:off x="1550503" y="4777408"/>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CD77744-C356-4BB5-B4ED-7B9566805B9B}"/>
              </a:ext>
            </a:extLst>
          </p:cNvPr>
          <p:cNvSpPr/>
          <p:nvPr/>
        </p:nvSpPr>
        <p:spPr>
          <a:xfrm rot="10800000">
            <a:off x="2723321" y="3223590"/>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BAD59C-12DD-444F-95FE-4837DFA7F06D}"/>
              </a:ext>
            </a:extLst>
          </p:cNvPr>
          <p:cNvSpPr txBox="1"/>
          <p:nvPr/>
        </p:nvSpPr>
        <p:spPr>
          <a:xfrm>
            <a:off x="1650726" y="5714718"/>
            <a:ext cx="870999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3</a:t>
            </a:r>
          </a:p>
        </p:txBody>
      </p:sp>
      <p:cxnSp>
        <p:nvCxnSpPr>
          <p:cNvPr id="16" name="Straight Arrow Connector 15">
            <a:extLst>
              <a:ext uri="{FF2B5EF4-FFF2-40B4-BE49-F238E27FC236}">
                <a16:creationId xmlns:a16="http://schemas.microsoft.com/office/drawing/2014/main" id="{0F57033B-4CE0-4F4A-9CD0-13F885DC801A}"/>
              </a:ext>
            </a:extLst>
          </p:cNvPr>
          <p:cNvCxnSpPr>
            <a:stCxn id="3" idx="3"/>
            <a:endCxn id="5" idx="3"/>
          </p:cNvCxnSpPr>
          <p:nvPr/>
        </p:nvCxnSpPr>
        <p:spPr>
          <a:xfrm flipH="1">
            <a:off x="3147390" y="2332092"/>
            <a:ext cx="2842593" cy="8914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A72712-68CB-4D50-8CF4-84723CC62451}"/>
              </a:ext>
            </a:extLst>
          </p:cNvPr>
          <p:cNvCxnSpPr>
            <a:cxnSpLocks/>
            <a:endCxn id="4" idx="0"/>
          </p:cNvCxnSpPr>
          <p:nvPr/>
        </p:nvCxnSpPr>
        <p:spPr>
          <a:xfrm flipH="1">
            <a:off x="1974573" y="4021310"/>
            <a:ext cx="1181102" cy="7560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F40B33A-7DA1-44CB-B676-A2A725FEACD5}"/>
              </a:ext>
            </a:extLst>
          </p:cNvPr>
          <p:cNvSpPr/>
          <p:nvPr/>
        </p:nvSpPr>
        <p:spPr>
          <a:xfrm>
            <a:off x="5796171" y="1921564"/>
            <a:ext cx="419100" cy="353233"/>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36" name="Rectangle 35">
            <a:extLst>
              <a:ext uri="{FF2B5EF4-FFF2-40B4-BE49-F238E27FC236}">
                <a16:creationId xmlns:a16="http://schemas.microsoft.com/office/drawing/2014/main" id="{004C8C23-D1B9-40A4-B5E9-1A74A6BC1140}"/>
              </a:ext>
            </a:extLst>
          </p:cNvPr>
          <p:cNvSpPr/>
          <p:nvPr/>
        </p:nvSpPr>
        <p:spPr>
          <a:xfrm>
            <a:off x="2951915" y="3280885"/>
            <a:ext cx="346217" cy="365772"/>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B42C137-7374-4CB0-B48A-00A1C5171580}"/>
                  </a:ext>
                </a:extLst>
              </p:cNvPr>
              <p:cNvSpPr txBox="1"/>
              <p:nvPr/>
            </p:nvSpPr>
            <p:spPr>
              <a:xfrm>
                <a:off x="3966952" y="1641237"/>
                <a:ext cx="1554647"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CB42C137-7374-4CB0-B48A-00A1C5171580}"/>
                  </a:ext>
                </a:extLst>
              </p:cNvPr>
              <p:cNvSpPr txBox="1">
                <a:spLocks noRot="1" noChangeAspect="1" noMove="1" noResize="1" noEditPoints="1" noAdjustHandles="1" noChangeArrowheads="1" noChangeShapeType="1" noTextEdit="1"/>
              </p:cNvSpPr>
              <p:nvPr/>
            </p:nvSpPr>
            <p:spPr>
              <a:xfrm>
                <a:off x="3966952" y="1641237"/>
                <a:ext cx="1554647" cy="461665"/>
              </a:xfrm>
              <a:prstGeom prst="rect">
                <a:avLst/>
              </a:prstGeom>
              <a:blipFill>
                <a:blip r:embed="rId2"/>
                <a:stretch>
                  <a:fillRect t="-10526" r="-588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E1D9158-2F1B-4854-8BE9-D991FDE062C9}"/>
                  </a:ext>
                </a:extLst>
              </p:cNvPr>
              <p:cNvSpPr txBox="1"/>
              <p:nvPr/>
            </p:nvSpPr>
            <p:spPr>
              <a:xfrm>
                <a:off x="1486724" y="3258959"/>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3]</a:t>
                </a:r>
              </a:p>
            </p:txBody>
          </p:sp>
        </mc:Choice>
        <mc:Fallback xmlns="">
          <p:sp>
            <p:nvSpPr>
              <p:cNvPr id="42" name="TextBox 41">
                <a:extLst>
                  <a:ext uri="{FF2B5EF4-FFF2-40B4-BE49-F238E27FC236}">
                    <a16:creationId xmlns:a16="http://schemas.microsoft.com/office/drawing/2014/main" id="{6E1D9158-2F1B-4854-8BE9-D991FDE062C9}"/>
                  </a:ext>
                </a:extLst>
              </p:cNvPr>
              <p:cNvSpPr txBox="1">
                <a:spLocks noRot="1" noChangeAspect="1" noMove="1" noResize="1" noEditPoints="1" noAdjustHandles="1" noChangeArrowheads="1" noChangeShapeType="1" noTextEdit="1"/>
              </p:cNvSpPr>
              <p:nvPr/>
            </p:nvSpPr>
            <p:spPr>
              <a:xfrm>
                <a:off x="1486724" y="3258959"/>
                <a:ext cx="1298715" cy="461665"/>
              </a:xfrm>
              <a:prstGeom prst="rect">
                <a:avLst/>
              </a:prstGeom>
              <a:blipFill>
                <a:blip r:embed="rId3"/>
                <a:stretch>
                  <a:fillRect t="-10667" r="-7042" b="-30667"/>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D9A54025-7A47-4C75-BC2C-01703507CA82}"/>
              </a:ext>
            </a:extLst>
          </p:cNvPr>
          <p:cNvSpPr txBox="1"/>
          <p:nvPr/>
        </p:nvSpPr>
        <p:spPr>
          <a:xfrm>
            <a:off x="2623930" y="1766492"/>
            <a:ext cx="723062"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7B28AC8E-9336-4EA8-B69E-BFBEF899FD0E}"/>
              </a:ext>
            </a:extLst>
          </p:cNvPr>
          <p:cNvSpPr txBox="1"/>
          <p:nvPr/>
        </p:nvSpPr>
        <p:spPr>
          <a:xfrm>
            <a:off x="5194852" y="3280885"/>
            <a:ext cx="597673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The first leaf below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has the value 3. Hence,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which is a MIN node, has a value of </a:t>
            </a:r>
            <a:r>
              <a:rPr lang="en-US" sz="2400" i="1" dirty="0">
                <a:latin typeface="Times New Roman" panose="02020603050405020304" pitchFamily="18" charset="0"/>
                <a:cs typeface="Times New Roman" panose="02020603050405020304" pitchFamily="18" charset="0"/>
              </a:rPr>
              <a:t>at most </a:t>
            </a:r>
            <a:r>
              <a:rPr lang="en-US" sz="24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94309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10DF99-E2CD-4645-91D2-5EF56C85300D}"/>
              </a:ext>
            </a:extLst>
          </p:cNvPr>
          <p:cNvSpPr txBox="1"/>
          <p:nvPr/>
        </p:nvSpPr>
        <p:spPr>
          <a:xfrm>
            <a:off x="1614054" y="1343891"/>
            <a:ext cx="8963891" cy="390876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General Games Problem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makes games hard?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an agent A should play depends on how the agent think the other agents Bs will play; but how they play depends on how they think A will play.</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 how A  should play depends on how A thinks the other agents B think A will play; but how they play should depend on how they think A thinks they think the agent A will play; ….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827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F7465-E809-4D94-965C-B26734F9CFDB}"/>
              </a:ext>
            </a:extLst>
          </p:cNvPr>
          <p:cNvSpPr txBox="1"/>
          <p:nvPr/>
        </p:nvSpPr>
        <p:spPr>
          <a:xfrm>
            <a:off x="1550503" y="609600"/>
            <a:ext cx="914400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5.5   Stages in the calculation of the optimal decision for the game tree in Figure 5.2. At each point, we show the range of possible values for each node.</a:t>
            </a:r>
          </a:p>
        </p:txBody>
      </p:sp>
      <p:sp>
        <p:nvSpPr>
          <p:cNvPr id="3" name="Isosceles Triangle 2">
            <a:extLst>
              <a:ext uri="{FF2B5EF4-FFF2-40B4-BE49-F238E27FC236}">
                <a16:creationId xmlns:a16="http://schemas.microsoft.com/office/drawing/2014/main" id="{49807B56-E175-474F-99CA-3412D59F532C}"/>
              </a:ext>
            </a:extLst>
          </p:cNvPr>
          <p:cNvSpPr/>
          <p:nvPr/>
        </p:nvSpPr>
        <p:spPr>
          <a:xfrm>
            <a:off x="5565913" y="1501095"/>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49EF6EE-B381-48C2-A2A3-8472BF28A652}"/>
              </a:ext>
            </a:extLst>
          </p:cNvPr>
          <p:cNvSpPr/>
          <p:nvPr/>
        </p:nvSpPr>
        <p:spPr>
          <a:xfrm>
            <a:off x="1550503" y="4777408"/>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CD77744-C356-4BB5-B4ED-7B9566805B9B}"/>
              </a:ext>
            </a:extLst>
          </p:cNvPr>
          <p:cNvSpPr/>
          <p:nvPr/>
        </p:nvSpPr>
        <p:spPr>
          <a:xfrm rot="10800000">
            <a:off x="2723321" y="3223590"/>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51148A8-6F03-47C5-ABCC-8B1C45DDD89F}"/>
              </a:ext>
            </a:extLst>
          </p:cNvPr>
          <p:cNvSpPr/>
          <p:nvPr/>
        </p:nvSpPr>
        <p:spPr>
          <a:xfrm>
            <a:off x="2723320" y="4777407"/>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BAD59C-12DD-444F-95FE-4837DFA7F06D}"/>
              </a:ext>
            </a:extLst>
          </p:cNvPr>
          <p:cNvSpPr txBox="1"/>
          <p:nvPr/>
        </p:nvSpPr>
        <p:spPr>
          <a:xfrm>
            <a:off x="1650726" y="5714718"/>
            <a:ext cx="870999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3            12</a:t>
            </a:r>
            <a:endParaRPr lang="en-US" sz="2400" b="1" dirty="0">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0F57033B-4CE0-4F4A-9CD0-13F885DC801A}"/>
              </a:ext>
            </a:extLst>
          </p:cNvPr>
          <p:cNvCxnSpPr>
            <a:stCxn id="3" idx="3"/>
            <a:endCxn id="5" idx="3"/>
          </p:cNvCxnSpPr>
          <p:nvPr/>
        </p:nvCxnSpPr>
        <p:spPr>
          <a:xfrm flipH="1">
            <a:off x="3147390" y="2332092"/>
            <a:ext cx="2842593" cy="8914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9A265F-D5F8-4183-A281-3D93FD237B0F}"/>
              </a:ext>
            </a:extLst>
          </p:cNvPr>
          <p:cNvCxnSpPr/>
          <p:nvPr/>
        </p:nvCxnSpPr>
        <p:spPr>
          <a:xfrm flipH="1">
            <a:off x="3160640" y="4004600"/>
            <a:ext cx="1" cy="89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A72712-68CB-4D50-8CF4-84723CC62451}"/>
              </a:ext>
            </a:extLst>
          </p:cNvPr>
          <p:cNvCxnSpPr>
            <a:cxnSpLocks/>
            <a:endCxn id="4" idx="0"/>
          </p:cNvCxnSpPr>
          <p:nvPr/>
        </p:nvCxnSpPr>
        <p:spPr>
          <a:xfrm flipH="1">
            <a:off x="1974573" y="4021310"/>
            <a:ext cx="1181102" cy="7560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F40B33A-7DA1-44CB-B676-A2A725FEACD5}"/>
              </a:ext>
            </a:extLst>
          </p:cNvPr>
          <p:cNvSpPr/>
          <p:nvPr/>
        </p:nvSpPr>
        <p:spPr>
          <a:xfrm>
            <a:off x="5796171" y="1921564"/>
            <a:ext cx="419100" cy="353233"/>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36" name="Rectangle 35">
            <a:extLst>
              <a:ext uri="{FF2B5EF4-FFF2-40B4-BE49-F238E27FC236}">
                <a16:creationId xmlns:a16="http://schemas.microsoft.com/office/drawing/2014/main" id="{004C8C23-D1B9-40A4-B5E9-1A74A6BC1140}"/>
              </a:ext>
            </a:extLst>
          </p:cNvPr>
          <p:cNvSpPr/>
          <p:nvPr/>
        </p:nvSpPr>
        <p:spPr>
          <a:xfrm>
            <a:off x="2951915" y="3280885"/>
            <a:ext cx="346217" cy="365772"/>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B42C137-7374-4CB0-B48A-00A1C5171580}"/>
                  </a:ext>
                </a:extLst>
              </p:cNvPr>
              <p:cNvSpPr txBox="1"/>
              <p:nvPr/>
            </p:nvSpPr>
            <p:spPr>
              <a:xfrm>
                <a:off x="3966952" y="1641237"/>
                <a:ext cx="1554647"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CB42C137-7374-4CB0-B48A-00A1C5171580}"/>
                  </a:ext>
                </a:extLst>
              </p:cNvPr>
              <p:cNvSpPr txBox="1">
                <a:spLocks noRot="1" noChangeAspect="1" noMove="1" noResize="1" noEditPoints="1" noAdjustHandles="1" noChangeArrowheads="1" noChangeShapeType="1" noTextEdit="1"/>
              </p:cNvSpPr>
              <p:nvPr/>
            </p:nvSpPr>
            <p:spPr>
              <a:xfrm>
                <a:off x="3966952" y="1641237"/>
                <a:ext cx="1554647" cy="461665"/>
              </a:xfrm>
              <a:prstGeom prst="rect">
                <a:avLst/>
              </a:prstGeom>
              <a:blipFill>
                <a:blip r:embed="rId2"/>
                <a:stretch>
                  <a:fillRect t="-10526" r="-588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E1D9158-2F1B-4854-8BE9-D991FDE062C9}"/>
                  </a:ext>
                </a:extLst>
              </p:cNvPr>
              <p:cNvSpPr txBox="1"/>
              <p:nvPr/>
            </p:nvSpPr>
            <p:spPr>
              <a:xfrm>
                <a:off x="1486724" y="3258959"/>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3]</a:t>
                </a:r>
              </a:p>
            </p:txBody>
          </p:sp>
        </mc:Choice>
        <mc:Fallback xmlns="">
          <p:sp>
            <p:nvSpPr>
              <p:cNvPr id="42" name="TextBox 41">
                <a:extLst>
                  <a:ext uri="{FF2B5EF4-FFF2-40B4-BE49-F238E27FC236}">
                    <a16:creationId xmlns:a16="http://schemas.microsoft.com/office/drawing/2014/main" id="{6E1D9158-2F1B-4854-8BE9-D991FDE062C9}"/>
                  </a:ext>
                </a:extLst>
              </p:cNvPr>
              <p:cNvSpPr txBox="1">
                <a:spLocks noRot="1" noChangeAspect="1" noMove="1" noResize="1" noEditPoints="1" noAdjustHandles="1" noChangeArrowheads="1" noChangeShapeType="1" noTextEdit="1"/>
              </p:cNvSpPr>
              <p:nvPr/>
            </p:nvSpPr>
            <p:spPr>
              <a:xfrm>
                <a:off x="1486724" y="3258959"/>
                <a:ext cx="1298715" cy="461665"/>
              </a:xfrm>
              <a:prstGeom prst="rect">
                <a:avLst/>
              </a:prstGeom>
              <a:blipFill>
                <a:blip r:embed="rId3"/>
                <a:stretch>
                  <a:fillRect t="-10667" r="-7042" b="-30667"/>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D9A54025-7A47-4C75-BC2C-01703507CA82}"/>
              </a:ext>
            </a:extLst>
          </p:cNvPr>
          <p:cNvSpPr txBox="1"/>
          <p:nvPr/>
        </p:nvSpPr>
        <p:spPr>
          <a:xfrm>
            <a:off x="2623930" y="1766492"/>
            <a:ext cx="723062"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(b)</a:t>
            </a:r>
          </a:p>
        </p:txBody>
      </p:sp>
      <p:sp>
        <p:nvSpPr>
          <p:cNvPr id="17" name="TextBox 16">
            <a:extLst>
              <a:ext uri="{FF2B5EF4-FFF2-40B4-BE49-F238E27FC236}">
                <a16:creationId xmlns:a16="http://schemas.microsoft.com/office/drawing/2014/main" id="{6C9F3E74-4008-4114-97A4-C3D4EF27EF3F}"/>
              </a:ext>
            </a:extLst>
          </p:cNvPr>
          <p:cNvSpPr txBox="1"/>
          <p:nvPr/>
        </p:nvSpPr>
        <p:spPr>
          <a:xfrm>
            <a:off x="5234609" y="3280885"/>
            <a:ext cx="5936974"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The second leaf below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has the value 12; MIN would avoid this move, so the value of </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is still </a:t>
            </a:r>
            <a:r>
              <a:rPr lang="en-US" sz="2400" i="1" dirty="0">
                <a:latin typeface="Times New Roman" panose="02020603050405020304" pitchFamily="18" charset="0"/>
                <a:cs typeface="Times New Roman" panose="02020603050405020304" pitchFamily="18" charset="0"/>
              </a:rPr>
              <a:t>at most </a:t>
            </a:r>
            <a:r>
              <a:rPr lang="en-US" sz="24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394375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F7465-E809-4D94-965C-B26734F9CFDB}"/>
              </a:ext>
            </a:extLst>
          </p:cNvPr>
          <p:cNvSpPr txBox="1"/>
          <p:nvPr/>
        </p:nvSpPr>
        <p:spPr>
          <a:xfrm>
            <a:off x="1550503" y="609600"/>
            <a:ext cx="914400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5.5   Stages in the calculation of the optimal decision for the game tree in Figure 5.2. At each point, we show the range of possible values for each node.</a:t>
            </a:r>
          </a:p>
        </p:txBody>
      </p:sp>
      <p:sp>
        <p:nvSpPr>
          <p:cNvPr id="3" name="Isosceles Triangle 2">
            <a:extLst>
              <a:ext uri="{FF2B5EF4-FFF2-40B4-BE49-F238E27FC236}">
                <a16:creationId xmlns:a16="http://schemas.microsoft.com/office/drawing/2014/main" id="{49807B56-E175-474F-99CA-3412D59F532C}"/>
              </a:ext>
            </a:extLst>
          </p:cNvPr>
          <p:cNvSpPr/>
          <p:nvPr/>
        </p:nvSpPr>
        <p:spPr>
          <a:xfrm>
            <a:off x="5565913" y="1501095"/>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49EF6EE-B381-48C2-A2A3-8472BF28A652}"/>
              </a:ext>
            </a:extLst>
          </p:cNvPr>
          <p:cNvSpPr/>
          <p:nvPr/>
        </p:nvSpPr>
        <p:spPr>
          <a:xfrm>
            <a:off x="1550503" y="4777408"/>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CD77744-C356-4BB5-B4ED-7B9566805B9B}"/>
              </a:ext>
            </a:extLst>
          </p:cNvPr>
          <p:cNvSpPr/>
          <p:nvPr/>
        </p:nvSpPr>
        <p:spPr>
          <a:xfrm rot="10800000">
            <a:off x="2723321" y="3223590"/>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51148A8-6F03-47C5-ABCC-8B1C45DDD89F}"/>
              </a:ext>
            </a:extLst>
          </p:cNvPr>
          <p:cNvSpPr/>
          <p:nvPr/>
        </p:nvSpPr>
        <p:spPr>
          <a:xfrm>
            <a:off x="2723320" y="4777407"/>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4E5A6676-7594-4637-AEDC-11D248689A7D}"/>
              </a:ext>
            </a:extLst>
          </p:cNvPr>
          <p:cNvSpPr/>
          <p:nvPr/>
        </p:nvSpPr>
        <p:spPr>
          <a:xfrm>
            <a:off x="3896137" y="4777406"/>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BAD59C-12DD-444F-95FE-4837DFA7F06D}"/>
              </a:ext>
            </a:extLst>
          </p:cNvPr>
          <p:cNvSpPr txBox="1"/>
          <p:nvPr/>
        </p:nvSpPr>
        <p:spPr>
          <a:xfrm>
            <a:off x="1650726" y="5714718"/>
            <a:ext cx="870999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3            </a:t>
            </a:r>
            <a:r>
              <a:rPr lang="en-US" sz="2400" b="1">
                <a:latin typeface="Times New Roman" panose="02020603050405020304" pitchFamily="18" charset="0"/>
                <a:cs typeface="Times New Roman" panose="02020603050405020304" pitchFamily="18" charset="0"/>
              </a:rPr>
              <a:t>12            8</a:t>
            </a:r>
            <a:endParaRPr lang="en-US" sz="2400" b="1" dirty="0">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0F57033B-4CE0-4F4A-9CD0-13F885DC801A}"/>
              </a:ext>
            </a:extLst>
          </p:cNvPr>
          <p:cNvCxnSpPr>
            <a:stCxn id="3" idx="3"/>
            <a:endCxn id="5" idx="3"/>
          </p:cNvCxnSpPr>
          <p:nvPr/>
        </p:nvCxnSpPr>
        <p:spPr>
          <a:xfrm flipH="1">
            <a:off x="3147390" y="2332092"/>
            <a:ext cx="2842593" cy="8914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9A265F-D5F8-4183-A281-3D93FD237B0F}"/>
              </a:ext>
            </a:extLst>
          </p:cNvPr>
          <p:cNvCxnSpPr/>
          <p:nvPr/>
        </p:nvCxnSpPr>
        <p:spPr>
          <a:xfrm flipH="1">
            <a:off x="3160640" y="4004600"/>
            <a:ext cx="1" cy="89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A72712-68CB-4D50-8CF4-84723CC62451}"/>
              </a:ext>
            </a:extLst>
          </p:cNvPr>
          <p:cNvCxnSpPr>
            <a:cxnSpLocks/>
            <a:endCxn id="4" idx="0"/>
          </p:cNvCxnSpPr>
          <p:nvPr/>
        </p:nvCxnSpPr>
        <p:spPr>
          <a:xfrm flipH="1">
            <a:off x="1974573" y="4021310"/>
            <a:ext cx="1181102" cy="7560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7442C4-B9B8-4C83-BAB3-00EA2CE74C1D}"/>
              </a:ext>
            </a:extLst>
          </p:cNvPr>
          <p:cNvCxnSpPr>
            <a:cxnSpLocks/>
            <a:stCxn id="9" idx="0"/>
          </p:cNvCxnSpPr>
          <p:nvPr/>
        </p:nvCxnSpPr>
        <p:spPr>
          <a:xfrm flipH="1" flipV="1">
            <a:off x="3139105" y="4014756"/>
            <a:ext cx="1181102" cy="7626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F40B33A-7DA1-44CB-B676-A2A725FEACD5}"/>
              </a:ext>
            </a:extLst>
          </p:cNvPr>
          <p:cNvSpPr/>
          <p:nvPr/>
        </p:nvSpPr>
        <p:spPr>
          <a:xfrm>
            <a:off x="5796171" y="1921564"/>
            <a:ext cx="419100" cy="353233"/>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36" name="Rectangle 35">
            <a:extLst>
              <a:ext uri="{FF2B5EF4-FFF2-40B4-BE49-F238E27FC236}">
                <a16:creationId xmlns:a16="http://schemas.microsoft.com/office/drawing/2014/main" id="{004C8C23-D1B9-40A4-B5E9-1A74A6BC1140}"/>
              </a:ext>
            </a:extLst>
          </p:cNvPr>
          <p:cNvSpPr/>
          <p:nvPr/>
        </p:nvSpPr>
        <p:spPr>
          <a:xfrm>
            <a:off x="2951915" y="3280885"/>
            <a:ext cx="346217" cy="365772"/>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B42C137-7374-4CB0-B48A-00A1C5171580}"/>
                  </a:ext>
                </a:extLst>
              </p:cNvPr>
              <p:cNvSpPr txBox="1"/>
              <p:nvPr/>
            </p:nvSpPr>
            <p:spPr>
              <a:xfrm>
                <a:off x="4152069" y="1655512"/>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[3,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CB42C137-7374-4CB0-B48A-00A1C5171580}"/>
                  </a:ext>
                </a:extLst>
              </p:cNvPr>
              <p:cNvSpPr txBox="1">
                <a:spLocks noRot="1" noChangeAspect="1" noMove="1" noResize="1" noEditPoints="1" noAdjustHandles="1" noChangeArrowheads="1" noChangeShapeType="1" noTextEdit="1"/>
              </p:cNvSpPr>
              <p:nvPr/>
            </p:nvSpPr>
            <p:spPr>
              <a:xfrm>
                <a:off x="4152069" y="1655512"/>
                <a:ext cx="1298715" cy="461665"/>
              </a:xfrm>
              <a:prstGeom prst="rect">
                <a:avLst/>
              </a:prstGeom>
              <a:blipFill>
                <a:blip r:embed="rId2"/>
                <a:stretch>
                  <a:fillRect t="-10667" r="-7512" b="-30667"/>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6E1D9158-2F1B-4854-8BE9-D991FDE062C9}"/>
              </a:ext>
            </a:extLst>
          </p:cNvPr>
          <p:cNvSpPr txBox="1"/>
          <p:nvPr/>
        </p:nvSpPr>
        <p:spPr>
          <a:xfrm>
            <a:off x="1486724" y="3258959"/>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[3, 3]</a:t>
            </a:r>
          </a:p>
        </p:txBody>
      </p:sp>
      <p:sp>
        <p:nvSpPr>
          <p:cNvPr id="45" name="TextBox 44">
            <a:extLst>
              <a:ext uri="{FF2B5EF4-FFF2-40B4-BE49-F238E27FC236}">
                <a16:creationId xmlns:a16="http://schemas.microsoft.com/office/drawing/2014/main" id="{D9A54025-7A47-4C75-BC2C-01703507CA82}"/>
              </a:ext>
            </a:extLst>
          </p:cNvPr>
          <p:cNvSpPr txBox="1"/>
          <p:nvPr/>
        </p:nvSpPr>
        <p:spPr>
          <a:xfrm>
            <a:off x="2623930" y="1766492"/>
            <a:ext cx="723062"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(c)</a:t>
            </a:r>
          </a:p>
        </p:txBody>
      </p:sp>
      <p:sp>
        <p:nvSpPr>
          <p:cNvPr id="18" name="TextBox 17">
            <a:extLst>
              <a:ext uri="{FF2B5EF4-FFF2-40B4-BE49-F238E27FC236}">
                <a16:creationId xmlns:a16="http://schemas.microsoft.com/office/drawing/2014/main" id="{2423A534-DEFD-4DC6-9D2D-7BCC641ABC61}"/>
              </a:ext>
            </a:extLst>
          </p:cNvPr>
          <p:cNvSpPr txBox="1"/>
          <p:nvPr/>
        </p:nvSpPr>
        <p:spPr>
          <a:xfrm>
            <a:off x="4823791" y="3246783"/>
            <a:ext cx="6347792" cy="197309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  The third leaf below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has a value of 8; we have see all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’s successor states, so the value of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is exactly 3. Now, we can infer that the value of the root is </a:t>
            </a:r>
            <a:r>
              <a:rPr lang="en-US" sz="2400" i="1" dirty="0">
                <a:latin typeface="Times New Roman" panose="02020603050405020304" pitchFamily="18" charset="0"/>
                <a:cs typeface="Times New Roman" panose="02020603050405020304" pitchFamily="18" charset="0"/>
              </a:rPr>
              <a:t>at least </a:t>
            </a:r>
            <a:r>
              <a:rPr lang="en-US" sz="2400" dirty="0">
                <a:latin typeface="Times New Roman" panose="02020603050405020304" pitchFamily="18" charset="0"/>
                <a:cs typeface="Times New Roman" panose="02020603050405020304" pitchFamily="18" charset="0"/>
              </a:rPr>
              <a:t>3, because MAX has a choice worth 3 at the root.</a:t>
            </a:r>
          </a:p>
        </p:txBody>
      </p:sp>
    </p:spTree>
    <p:extLst>
      <p:ext uri="{BB962C8B-B14F-4D97-AF65-F5344CB8AC3E}">
        <p14:creationId xmlns:p14="http://schemas.microsoft.com/office/powerpoint/2010/main" val="2268231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F7465-E809-4D94-965C-B26734F9CFDB}"/>
              </a:ext>
            </a:extLst>
          </p:cNvPr>
          <p:cNvSpPr txBox="1"/>
          <p:nvPr/>
        </p:nvSpPr>
        <p:spPr>
          <a:xfrm>
            <a:off x="1550503" y="609600"/>
            <a:ext cx="914400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5.5   Stages in the calculation of the optimal decision for the game tree in Figure 5.2. At each point, we show the range of possible values for each node.</a:t>
            </a:r>
          </a:p>
        </p:txBody>
      </p:sp>
      <p:sp>
        <p:nvSpPr>
          <p:cNvPr id="3" name="Isosceles Triangle 2">
            <a:extLst>
              <a:ext uri="{FF2B5EF4-FFF2-40B4-BE49-F238E27FC236}">
                <a16:creationId xmlns:a16="http://schemas.microsoft.com/office/drawing/2014/main" id="{49807B56-E175-474F-99CA-3412D59F532C}"/>
              </a:ext>
            </a:extLst>
          </p:cNvPr>
          <p:cNvSpPr/>
          <p:nvPr/>
        </p:nvSpPr>
        <p:spPr>
          <a:xfrm>
            <a:off x="5565913" y="1501095"/>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49EF6EE-B381-48C2-A2A3-8472BF28A652}"/>
              </a:ext>
            </a:extLst>
          </p:cNvPr>
          <p:cNvSpPr/>
          <p:nvPr/>
        </p:nvSpPr>
        <p:spPr>
          <a:xfrm>
            <a:off x="1550503" y="4777408"/>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CD77744-C356-4BB5-B4ED-7B9566805B9B}"/>
              </a:ext>
            </a:extLst>
          </p:cNvPr>
          <p:cNvSpPr/>
          <p:nvPr/>
        </p:nvSpPr>
        <p:spPr>
          <a:xfrm rot="10800000">
            <a:off x="2723321" y="3223590"/>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F2F79CCC-C1B1-490A-B5BB-89095FF9D760}"/>
              </a:ext>
            </a:extLst>
          </p:cNvPr>
          <p:cNvSpPr/>
          <p:nvPr/>
        </p:nvSpPr>
        <p:spPr>
          <a:xfrm rot="10800000">
            <a:off x="5565913" y="3223591"/>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51148A8-6F03-47C5-ABCC-8B1C45DDD89F}"/>
              </a:ext>
            </a:extLst>
          </p:cNvPr>
          <p:cNvSpPr/>
          <p:nvPr/>
        </p:nvSpPr>
        <p:spPr>
          <a:xfrm>
            <a:off x="2723320" y="4777407"/>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4E5A6676-7594-4637-AEDC-11D248689A7D}"/>
              </a:ext>
            </a:extLst>
          </p:cNvPr>
          <p:cNvSpPr/>
          <p:nvPr/>
        </p:nvSpPr>
        <p:spPr>
          <a:xfrm>
            <a:off x="3896137" y="4777406"/>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C4A2155-51C1-46DF-B253-F367E5F0F8AB}"/>
              </a:ext>
            </a:extLst>
          </p:cNvPr>
          <p:cNvSpPr/>
          <p:nvPr/>
        </p:nvSpPr>
        <p:spPr>
          <a:xfrm>
            <a:off x="4924001" y="4780428"/>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BAD59C-12DD-444F-95FE-4837DFA7F06D}"/>
              </a:ext>
            </a:extLst>
          </p:cNvPr>
          <p:cNvSpPr txBox="1"/>
          <p:nvPr/>
        </p:nvSpPr>
        <p:spPr>
          <a:xfrm>
            <a:off x="1650726" y="5714718"/>
            <a:ext cx="870999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3            12            8            2</a:t>
            </a:r>
          </a:p>
        </p:txBody>
      </p:sp>
      <p:cxnSp>
        <p:nvCxnSpPr>
          <p:cNvPr id="16" name="Straight Arrow Connector 15">
            <a:extLst>
              <a:ext uri="{FF2B5EF4-FFF2-40B4-BE49-F238E27FC236}">
                <a16:creationId xmlns:a16="http://schemas.microsoft.com/office/drawing/2014/main" id="{0F57033B-4CE0-4F4A-9CD0-13F885DC801A}"/>
              </a:ext>
            </a:extLst>
          </p:cNvPr>
          <p:cNvCxnSpPr>
            <a:stCxn id="3" idx="3"/>
            <a:endCxn id="5" idx="3"/>
          </p:cNvCxnSpPr>
          <p:nvPr/>
        </p:nvCxnSpPr>
        <p:spPr>
          <a:xfrm flipH="1">
            <a:off x="3147390" y="2332092"/>
            <a:ext cx="2842593" cy="8914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11A1F96-1CD1-44F1-B1AE-88EABB3F3432}"/>
              </a:ext>
            </a:extLst>
          </p:cNvPr>
          <p:cNvCxnSpPr>
            <a:stCxn id="3" idx="3"/>
            <a:endCxn id="6" idx="3"/>
          </p:cNvCxnSpPr>
          <p:nvPr/>
        </p:nvCxnSpPr>
        <p:spPr>
          <a:xfrm flipH="1">
            <a:off x="5989982" y="2332092"/>
            <a:ext cx="1" cy="89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9A265F-D5F8-4183-A281-3D93FD237B0F}"/>
              </a:ext>
            </a:extLst>
          </p:cNvPr>
          <p:cNvCxnSpPr/>
          <p:nvPr/>
        </p:nvCxnSpPr>
        <p:spPr>
          <a:xfrm flipH="1">
            <a:off x="3160640" y="4004600"/>
            <a:ext cx="1" cy="89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A72712-68CB-4D50-8CF4-84723CC62451}"/>
              </a:ext>
            </a:extLst>
          </p:cNvPr>
          <p:cNvCxnSpPr>
            <a:cxnSpLocks/>
            <a:endCxn id="4" idx="0"/>
          </p:cNvCxnSpPr>
          <p:nvPr/>
        </p:nvCxnSpPr>
        <p:spPr>
          <a:xfrm flipH="1">
            <a:off x="1974573" y="4021310"/>
            <a:ext cx="1181102" cy="7560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721C139-7F23-44C5-85E9-DD72B47694F6}"/>
              </a:ext>
            </a:extLst>
          </p:cNvPr>
          <p:cNvCxnSpPr>
            <a:cxnSpLocks/>
            <a:stCxn id="6" idx="0"/>
            <a:endCxn id="10" idx="0"/>
          </p:cNvCxnSpPr>
          <p:nvPr/>
        </p:nvCxnSpPr>
        <p:spPr>
          <a:xfrm flipH="1">
            <a:off x="5348071" y="4054588"/>
            <a:ext cx="641911" cy="7258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7442C4-B9B8-4C83-BAB3-00EA2CE74C1D}"/>
              </a:ext>
            </a:extLst>
          </p:cNvPr>
          <p:cNvCxnSpPr>
            <a:cxnSpLocks/>
            <a:stCxn id="9" idx="0"/>
          </p:cNvCxnSpPr>
          <p:nvPr/>
        </p:nvCxnSpPr>
        <p:spPr>
          <a:xfrm flipH="1" flipV="1">
            <a:off x="3139105" y="4014756"/>
            <a:ext cx="1181102" cy="7626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F40B33A-7DA1-44CB-B676-A2A725FEACD5}"/>
              </a:ext>
            </a:extLst>
          </p:cNvPr>
          <p:cNvSpPr/>
          <p:nvPr/>
        </p:nvSpPr>
        <p:spPr>
          <a:xfrm>
            <a:off x="5796171" y="1921564"/>
            <a:ext cx="419100" cy="353233"/>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36" name="Rectangle 35">
            <a:extLst>
              <a:ext uri="{FF2B5EF4-FFF2-40B4-BE49-F238E27FC236}">
                <a16:creationId xmlns:a16="http://schemas.microsoft.com/office/drawing/2014/main" id="{004C8C23-D1B9-40A4-B5E9-1A74A6BC1140}"/>
              </a:ext>
            </a:extLst>
          </p:cNvPr>
          <p:cNvSpPr/>
          <p:nvPr/>
        </p:nvSpPr>
        <p:spPr>
          <a:xfrm>
            <a:off x="2951915" y="3280885"/>
            <a:ext cx="346217" cy="365772"/>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sp>
        <p:nvSpPr>
          <p:cNvPr id="37" name="Rectangle 36">
            <a:extLst>
              <a:ext uri="{FF2B5EF4-FFF2-40B4-BE49-F238E27FC236}">
                <a16:creationId xmlns:a16="http://schemas.microsoft.com/office/drawing/2014/main" id="{8108334D-4269-4E3B-8D43-D00E18D85831}"/>
              </a:ext>
            </a:extLst>
          </p:cNvPr>
          <p:cNvSpPr/>
          <p:nvPr/>
        </p:nvSpPr>
        <p:spPr>
          <a:xfrm>
            <a:off x="5816873" y="3256406"/>
            <a:ext cx="346217" cy="365772"/>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B42C137-7374-4CB0-B48A-00A1C5171580}"/>
                  </a:ext>
                </a:extLst>
              </p:cNvPr>
              <p:cNvSpPr txBox="1"/>
              <p:nvPr/>
            </p:nvSpPr>
            <p:spPr>
              <a:xfrm>
                <a:off x="4152069" y="1655512"/>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[3,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CB42C137-7374-4CB0-B48A-00A1C5171580}"/>
                  </a:ext>
                </a:extLst>
              </p:cNvPr>
              <p:cNvSpPr txBox="1">
                <a:spLocks noRot="1" noChangeAspect="1" noMove="1" noResize="1" noEditPoints="1" noAdjustHandles="1" noChangeArrowheads="1" noChangeShapeType="1" noTextEdit="1"/>
              </p:cNvSpPr>
              <p:nvPr/>
            </p:nvSpPr>
            <p:spPr>
              <a:xfrm>
                <a:off x="4152069" y="1655512"/>
                <a:ext cx="1298715" cy="461665"/>
              </a:xfrm>
              <a:prstGeom prst="rect">
                <a:avLst/>
              </a:prstGeom>
              <a:blipFill>
                <a:blip r:embed="rId2"/>
                <a:stretch>
                  <a:fillRect t="-10667" r="-7512" b="-30667"/>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6E1D9158-2F1B-4854-8BE9-D991FDE062C9}"/>
              </a:ext>
            </a:extLst>
          </p:cNvPr>
          <p:cNvSpPr txBox="1"/>
          <p:nvPr/>
        </p:nvSpPr>
        <p:spPr>
          <a:xfrm>
            <a:off x="1486724" y="3258959"/>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[3, 3]</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8B5F9F4-2EEA-485E-95F1-8CD00E740BB9}"/>
                  </a:ext>
                </a:extLst>
              </p:cNvPr>
              <p:cNvSpPr txBox="1"/>
              <p:nvPr/>
            </p:nvSpPr>
            <p:spPr>
              <a:xfrm>
                <a:off x="4304493" y="3275119"/>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2]</a:t>
                </a:r>
              </a:p>
            </p:txBody>
          </p:sp>
        </mc:Choice>
        <mc:Fallback xmlns="">
          <p:sp>
            <p:nvSpPr>
              <p:cNvPr id="44" name="TextBox 43">
                <a:extLst>
                  <a:ext uri="{FF2B5EF4-FFF2-40B4-BE49-F238E27FC236}">
                    <a16:creationId xmlns:a16="http://schemas.microsoft.com/office/drawing/2014/main" id="{B8B5F9F4-2EEA-485E-95F1-8CD00E740BB9}"/>
                  </a:ext>
                </a:extLst>
              </p:cNvPr>
              <p:cNvSpPr txBox="1">
                <a:spLocks noRot="1" noChangeAspect="1" noMove="1" noResize="1" noEditPoints="1" noAdjustHandles="1" noChangeArrowheads="1" noChangeShapeType="1" noTextEdit="1"/>
              </p:cNvSpPr>
              <p:nvPr/>
            </p:nvSpPr>
            <p:spPr>
              <a:xfrm>
                <a:off x="4304493" y="3275119"/>
                <a:ext cx="1298715" cy="461665"/>
              </a:xfrm>
              <a:prstGeom prst="rect">
                <a:avLst/>
              </a:prstGeom>
              <a:blipFill>
                <a:blip r:embed="rId3"/>
                <a:stretch>
                  <a:fillRect t="-10526" r="-7512" b="-28947"/>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D9A54025-7A47-4C75-BC2C-01703507CA82}"/>
              </a:ext>
            </a:extLst>
          </p:cNvPr>
          <p:cNvSpPr txBox="1"/>
          <p:nvPr/>
        </p:nvSpPr>
        <p:spPr>
          <a:xfrm>
            <a:off x="2623930" y="1766492"/>
            <a:ext cx="723062"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(d)</a:t>
            </a:r>
          </a:p>
        </p:txBody>
      </p:sp>
      <p:sp>
        <p:nvSpPr>
          <p:cNvPr id="46" name="TextBox 45">
            <a:extLst>
              <a:ext uri="{FF2B5EF4-FFF2-40B4-BE49-F238E27FC236}">
                <a16:creationId xmlns:a16="http://schemas.microsoft.com/office/drawing/2014/main" id="{EB8F50F3-0933-447F-A1C4-2A6197DCAB4E}"/>
              </a:ext>
            </a:extLst>
          </p:cNvPr>
          <p:cNvSpPr txBox="1"/>
          <p:nvPr/>
        </p:nvSpPr>
        <p:spPr>
          <a:xfrm>
            <a:off x="6838121" y="1913222"/>
            <a:ext cx="4432855"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  The first leaf below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has a value 2. Hence, </a:t>
            </a:r>
            <a:r>
              <a:rPr lang="en-US" sz="2400" i="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which is a MIN node, has a value of </a:t>
            </a:r>
            <a:r>
              <a:rPr lang="en-US" sz="2400" i="1" dirty="0">
                <a:latin typeface="Times New Roman" panose="02020603050405020304" pitchFamily="18" charset="0"/>
                <a:cs typeface="Times New Roman" panose="02020603050405020304" pitchFamily="18" charset="0"/>
              </a:rPr>
              <a:t>at most </a:t>
            </a:r>
            <a:r>
              <a:rPr lang="en-US" sz="2400" dirty="0">
                <a:latin typeface="Times New Roman" panose="02020603050405020304" pitchFamily="18" charset="0"/>
                <a:cs typeface="Times New Roman" panose="02020603050405020304" pitchFamily="18" charset="0"/>
              </a:rPr>
              <a:t>2. But we know that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is worth 3, so MAX would never choose C. Therefore, there is no point in looking at the other successor states of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This is an example of alpha-beta pruning</a:t>
            </a:r>
          </a:p>
        </p:txBody>
      </p:sp>
    </p:spTree>
    <p:extLst>
      <p:ext uri="{BB962C8B-B14F-4D97-AF65-F5344CB8AC3E}">
        <p14:creationId xmlns:p14="http://schemas.microsoft.com/office/powerpoint/2010/main" val="3015553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F7465-E809-4D94-965C-B26734F9CFDB}"/>
              </a:ext>
            </a:extLst>
          </p:cNvPr>
          <p:cNvSpPr txBox="1"/>
          <p:nvPr/>
        </p:nvSpPr>
        <p:spPr>
          <a:xfrm>
            <a:off x="993911" y="316801"/>
            <a:ext cx="801094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5.5   Stages in the calculation of the optimal decision for the game tree in Figure 5.2. At each point, we show the range of possible values for each node.</a:t>
            </a:r>
          </a:p>
        </p:txBody>
      </p:sp>
      <p:sp>
        <p:nvSpPr>
          <p:cNvPr id="3" name="Isosceles Triangle 2">
            <a:extLst>
              <a:ext uri="{FF2B5EF4-FFF2-40B4-BE49-F238E27FC236}">
                <a16:creationId xmlns:a16="http://schemas.microsoft.com/office/drawing/2014/main" id="{49807B56-E175-474F-99CA-3412D59F532C}"/>
              </a:ext>
            </a:extLst>
          </p:cNvPr>
          <p:cNvSpPr/>
          <p:nvPr/>
        </p:nvSpPr>
        <p:spPr>
          <a:xfrm>
            <a:off x="5565913" y="1501095"/>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49EF6EE-B381-48C2-A2A3-8472BF28A652}"/>
              </a:ext>
            </a:extLst>
          </p:cNvPr>
          <p:cNvSpPr/>
          <p:nvPr/>
        </p:nvSpPr>
        <p:spPr>
          <a:xfrm>
            <a:off x="1550503" y="4777408"/>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CD77744-C356-4BB5-B4ED-7B9566805B9B}"/>
              </a:ext>
            </a:extLst>
          </p:cNvPr>
          <p:cNvSpPr/>
          <p:nvPr/>
        </p:nvSpPr>
        <p:spPr>
          <a:xfrm rot="10800000">
            <a:off x="2723321" y="3223590"/>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F2F79CCC-C1B1-490A-B5BB-89095FF9D760}"/>
              </a:ext>
            </a:extLst>
          </p:cNvPr>
          <p:cNvSpPr/>
          <p:nvPr/>
        </p:nvSpPr>
        <p:spPr>
          <a:xfrm rot="10800000">
            <a:off x="5565913" y="3223591"/>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67A186B9-E858-4F0A-A00A-74CD9DA261D1}"/>
              </a:ext>
            </a:extLst>
          </p:cNvPr>
          <p:cNvSpPr/>
          <p:nvPr/>
        </p:nvSpPr>
        <p:spPr>
          <a:xfrm rot="10800000">
            <a:off x="8156713" y="3223591"/>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51148A8-6F03-47C5-ABCC-8B1C45DDD89F}"/>
              </a:ext>
            </a:extLst>
          </p:cNvPr>
          <p:cNvSpPr/>
          <p:nvPr/>
        </p:nvSpPr>
        <p:spPr>
          <a:xfrm>
            <a:off x="2723320" y="4777407"/>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4E5A6676-7594-4637-AEDC-11D248689A7D}"/>
              </a:ext>
            </a:extLst>
          </p:cNvPr>
          <p:cNvSpPr/>
          <p:nvPr/>
        </p:nvSpPr>
        <p:spPr>
          <a:xfrm>
            <a:off x="3896137" y="4777406"/>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C4A2155-51C1-46DF-B253-F367E5F0F8AB}"/>
              </a:ext>
            </a:extLst>
          </p:cNvPr>
          <p:cNvSpPr/>
          <p:nvPr/>
        </p:nvSpPr>
        <p:spPr>
          <a:xfrm>
            <a:off x="4924001" y="4780428"/>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4B015E5-9A36-4DE1-9B11-7E938C90F435}"/>
              </a:ext>
            </a:extLst>
          </p:cNvPr>
          <p:cNvSpPr/>
          <p:nvPr/>
        </p:nvSpPr>
        <p:spPr>
          <a:xfrm>
            <a:off x="7023656" y="4777403"/>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BAD59C-12DD-444F-95FE-4837DFA7F06D}"/>
              </a:ext>
            </a:extLst>
          </p:cNvPr>
          <p:cNvSpPr txBox="1"/>
          <p:nvPr/>
        </p:nvSpPr>
        <p:spPr>
          <a:xfrm>
            <a:off x="1650726" y="5714718"/>
            <a:ext cx="870999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3            12            8            2                         14</a:t>
            </a:r>
          </a:p>
        </p:txBody>
      </p:sp>
      <p:cxnSp>
        <p:nvCxnSpPr>
          <p:cNvPr id="16" name="Straight Arrow Connector 15">
            <a:extLst>
              <a:ext uri="{FF2B5EF4-FFF2-40B4-BE49-F238E27FC236}">
                <a16:creationId xmlns:a16="http://schemas.microsoft.com/office/drawing/2014/main" id="{0F57033B-4CE0-4F4A-9CD0-13F885DC801A}"/>
              </a:ext>
            </a:extLst>
          </p:cNvPr>
          <p:cNvCxnSpPr>
            <a:stCxn id="3" idx="3"/>
            <a:endCxn id="5" idx="3"/>
          </p:cNvCxnSpPr>
          <p:nvPr/>
        </p:nvCxnSpPr>
        <p:spPr>
          <a:xfrm flipH="1">
            <a:off x="3147390" y="2332092"/>
            <a:ext cx="2842593" cy="8914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11A1F96-1CD1-44F1-B1AE-88EABB3F3432}"/>
              </a:ext>
            </a:extLst>
          </p:cNvPr>
          <p:cNvCxnSpPr>
            <a:stCxn id="3" idx="3"/>
            <a:endCxn id="6" idx="3"/>
          </p:cNvCxnSpPr>
          <p:nvPr/>
        </p:nvCxnSpPr>
        <p:spPr>
          <a:xfrm flipH="1">
            <a:off x="5989982" y="2332092"/>
            <a:ext cx="1" cy="89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9A265F-D5F8-4183-A281-3D93FD237B0F}"/>
              </a:ext>
            </a:extLst>
          </p:cNvPr>
          <p:cNvCxnSpPr/>
          <p:nvPr/>
        </p:nvCxnSpPr>
        <p:spPr>
          <a:xfrm flipH="1">
            <a:off x="3160640" y="4004600"/>
            <a:ext cx="1" cy="89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A72712-68CB-4D50-8CF4-84723CC62451}"/>
              </a:ext>
            </a:extLst>
          </p:cNvPr>
          <p:cNvCxnSpPr>
            <a:cxnSpLocks/>
            <a:endCxn id="4" idx="0"/>
          </p:cNvCxnSpPr>
          <p:nvPr/>
        </p:nvCxnSpPr>
        <p:spPr>
          <a:xfrm flipH="1">
            <a:off x="1974573" y="4021310"/>
            <a:ext cx="1181102" cy="7560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721C139-7F23-44C5-85E9-DD72B47694F6}"/>
              </a:ext>
            </a:extLst>
          </p:cNvPr>
          <p:cNvCxnSpPr>
            <a:cxnSpLocks/>
            <a:stCxn id="6" idx="0"/>
            <a:endCxn id="10" idx="0"/>
          </p:cNvCxnSpPr>
          <p:nvPr/>
        </p:nvCxnSpPr>
        <p:spPr>
          <a:xfrm flipH="1">
            <a:off x="5348071" y="4054588"/>
            <a:ext cx="641911" cy="7258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91DE48-2449-4DB4-8928-67A48832CEBF}"/>
              </a:ext>
            </a:extLst>
          </p:cNvPr>
          <p:cNvCxnSpPr>
            <a:cxnSpLocks/>
            <a:endCxn id="11" idx="0"/>
          </p:cNvCxnSpPr>
          <p:nvPr/>
        </p:nvCxnSpPr>
        <p:spPr>
          <a:xfrm flipH="1">
            <a:off x="7447726" y="4025770"/>
            <a:ext cx="1133056" cy="7516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7442C4-B9B8-4C83-BAB3-00EA2CE74C1D}"/>
              </a:ext>
            </a:extLst>
          </p:cNvPr>
          <p:cNvCxnSpPr>
            <a:cxnSpLocks/>
            <a:stCxn id="9" idx="0"/>
          </p:cNvCxnSpPr>
          <p:nvPr/>
        </p:nvCxnSpPr>
        <p:spPr>
          <a:xfrm flipH="1" flipV="1">
            <a:off x="3139105" y="4014756"/>
            <a:ext cx="1181102" cy="762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9BA6E1-C361-41D5-9C34-BF4E827AD505}"/>
              </a:ext>
            </a:extLst>
          </p:cNvPr>
          <p:cNvCxnSpPr>
            <a:cxnSpLocks/>
            <a:stCxn id="7" idx="3"/>
          </p:cNvCxnSpPr>
          <p:nvPr/>
        </p:nvCxnSpPr>
        <p:spPr>
          <a:xfrm flipH="1" flipV="1">
            <a:off x="5989982" y="2364901"/>
            <a:ext cx="2590800" cy="8586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F40B33A-7DA1-44CB-B676-A2A725FEACD5}"/>
              </a:ext>
            </a:extLst>
          </p:cNvPr>
          <p:cNvSpPr/>
          <p:nvPr/>
        </p:nvSpPr>
        <p:spPr>
          <a:xfrm>
            <a:off x="5796171" y="1921564"/>
            <a:ext cx="419100" cy="353233"/>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36" name="Rectangle 35">
            <a:extLst>
              <a:ext uri="{FF2B5EF4-FFF2-40B4-BE49-F238E27FC236}">
                <a16:creationId xmlns:a16="http://schemas.microsoft.com/office/drawing/2014/main" id="{004C8C23-D1B9-40A4-B5E9-1A74A6BC1140}"/>
              </a:ext>
            </a:extLst>
          </p:cNvPr>
          <p:cNvSpPr/>
          <p:nvPr/>
        </p:nvSpPr>
        <p:spPr>
          <a:xfrm>
            <a:off x="2951915" y="3280885"/>
            <a:ext cx="346217" cy="365772"/>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sp>
        <p:nvSpPr>
          <p:cNvPr id="37" name="Rectangle 36">
            <a:extLst>
              <a:ext uri="{FF2B5EF4-FFF2-40B4-BE49-F238E27FC236}">
                <a16:creationId xmlns:a16="http://schemas.microsoft.com/office/drawing/2014/main" id="{8108334D-4269-4E3B-8D43-D00E18D85831}"/>
              </a:ext>
            </a:extLst>
          </p:cNvPr>
          <p:cNvSpPr/>
          <p:nvPr/>
        </p:nvSpPr>
        <p:spPr>
          <a:xfrm>
            <a:off x="5816873" y="3256406"/>
            <a:ext cx="346217" cy="365772"/>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sp>
        <p:nvSpPr>
          <p:cNvPr id="40" name="Rectangle 39">
            <a:extLst>
              <a:ext uri="{FF2B5EF4-FFF2-40B4-BE49-F238E27FC236}">
                <a16:creationId xmlns:a16="http://schemas.microsoft.com/office/drawing/2014/main" id="{79FFB0B7-796E-49E2-9EA0-DA8F81226472}"/>
              </a:ext>
            </a:extLst>
          </p:cNvPr>
          <p:cNvSpPr/>
          <p:nvPr/>
        </p:nvSpPr>
        <p:spPr>
          <a:xfrm>
            <a:off x="8415130" y="3244334"/>
            <a:ext cx="341341"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D</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B42C137-7374-4CB0-B48A-00A1C5171580}"/>
                  </a:ext>
                </a:extLst>
              </p:cNvPr>
              <p:cNvSpPr txBox="1"/>
              <p:nvPr/>
            </p:nvSpPr>
            <p:spPr>
              <a:xfrm>
                <a:off x="4152069" y="1655512"/>
                <a:ext cx="1298715"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[3, 14]</a:t>
                </a:r>
              </a:p>
              <a:p>
                <a:pPr algn="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CB42C137-7374-4CB0-B48A-00A1C5171580}"/>
                  </a:ext>
                </a:extLst>
              </p:cNvPr>
              <p:cNvSpPr txBox="1">
                <a:spLocks noRot="1" noChangeAspect="1" noMove="1" noResize="1" noEditPoints="1" noAdjustHandles="1" noChangeArrowheads="1" noChangeShapeType="1" noTextEdit="1"/>
              </p:cNvSpPr>
              <p:nvPr/>
            </p:nvSpPr>
            <p:spPr>
              <a:xfrm>
                <a:off x="4152069" y="1655512"/>
                <a:ext cx="1298715" cy="830997"/>
              </a:xfrm>
              <a:prstGeom prst="rect">
                <a:avLst/>
              </a:prstGeom>
              <a:blipFill>
                <a:blip r:embed="rId2"/>
                <a:stretch>
                  <a:fillRect t="-5882" r="-7512"/>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6E1D9158-2F1B-4854-8BE9-D991FDE062C9}"/>
              </a:ext>
            </a:extLst>
          </p:cNvPr>
          <p:cNvSpPr txBox="1"/>
          <p:nvPr/>
        </p:nvSpPr>
        <p:spPr>
          <a:xfrm>
            <a:off x="1486724" y="3258959"/>
            <a:ext cx="1298715"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[3, 3]</a:t>
            </a:r>
          </a:p>
          <a:p>
            <a:pPr algn="r"/>
            <a:r>
              <a:rPr lang="en-US" sz="2400" dirty="0">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AA5CA22-155E-484C-9112-2415E5D21C1C}"/>
                  </a:ext>
                </a:extLst>
              </p:cNvPr>
              <p:cNvSpPr txBox="1"/>
              <p:nvPr/>
            </p:nvSpPr>
            <p:spPr>
              <a:xfrm>
                <a:off x="6932589" y="3312529"/>
                <a:ext cx="1298715"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14]</a:t>
                </a:r>
              </a:p>
              <a:p>
                <a:pPr algn="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14</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EAA5CA22-155E-484C-9112-2415E5D21C1C}"/>
                  </a:ext>
                </a:extLst>
              </p:cNvPr>
              <p:cNvSpPr txBox="1">
                <a:spLocks noRot="1" noChangeAspect="1" noMove="1" noResize="1" noEditPoints="1" noAdjustHandles="1" noChangeArrowheads="1" noChangeShapeType="1" noTextEdit="1"/>
              </p:cNvSpPr>
              <p:nvPr/>
            </p:nvSpPr>
            <p:spPr>
              <a:xfrm>
                <a:off x="6932589" y="3312529"/>
                <a:ext cx="1298715" cy="830997"/>
              </a:xfrm>
              <a:prstGeom prst="rect">
                <a:avLst/>
              </a:prstGeom>
              <a:blipFill>
                <a:blip r:embed="rId3"/>
                <a:stretch>
                  <a:fillRect t="-5839" r="-7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8B5F9F4-2EEA-485E-95F1-8CD00E740BB9}"/>
                  </a:ext>
                </a:extLst>
              </p:cNvPr>
              <p:cNvSpPr txBox="1"/>
              <p:nvPr/>
            </p:nvSpPr>
            <p:spPr>
              <a:xfrm>
                <a:off x="4304493" y="3275119"/>
                <a:ext cx="1298715"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2]</a:t>
                </a:r>
              </a:p>
              <a:p>
                <a:pPr algn="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B8B5F9F4-2EEA-485E-95F1-8CD00E740BB9}"/>
                  </a:ext>
                </a:extLst>
              </p:cNvPr>
              <p:cNvSpPr txBox="1">
                <a:spLocks noRot="1" noChangeAspect="1" noMove="1" noResize="1" noEditPoints="1" noAdjustHandles="1" noChangeArrowheads="1" noChangeShapeType="1" noTextEdit="1"/>
              </p:cNvSpPr>
              <p:nvPr/>
            </p:nvSpPr>
            <p:spPr>
              <a:xfrm>
                <a:off x="4304493" y="3275119"/>
                <a:ext cx="1298715" cy="830997"/>
              </a:xfrm>
              <a:prstGeom prst="rect">
                <a:avLst/>
              </a:prstGeom>
              <a:blipFill>
                <a:blip r:embed="rId4"/>
                <a:stretch>
                  <a:fillRect t="-5839" r="-7512"/>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D9A54025-7A47-4C75-BC2C-01703507CA82}"/>
              </a:ext>
            </a:extLst>
          </p:cNvPr>
          <p:cNvSpPr txBox="1"/>
          <p:nvPr/>
        </p:nvSpPr>
        <p:spPr>
          <a:xfrm>
            <a:off x="2623930" y="1766492"/>
            <a:ext cx="723062"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(e)</a:t>
            </a:r>
          </a:p>
        </p:txBody>
      </p:sp>
      <p:sp>
        <p:nvSpPr>
          <p:cNvPr id="30" name="TextBox 29">
            <a:extLst>
              <a:ext uri="{FF2B5EF4-FFF2-40B4-BE49-F238E27FC236}">
                <a16:creationId xmlns:a16="http://schemas.microsoft.com/office/drawing/2014/main" id="{BED3295F-0107-46B3-B360-FCA79F25335C}"/>
              </a:ext>
            </a:extLst>
          </p:cNvPr>
          <p:cNvSpPr txBox="1"/>
          <p:nvPr/>
        </p:nvSpPr>
        <p:spPr>
          <a:xfrm>
            <a:off x="9104439" y="461169"/>
            <a:ext cx="2522484" cy="63709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(e)  The first leaf below </a:t>
            </a: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has a value 14, so </a:t>
            </a: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is worth </a:t>
            </a:r>
            <a:r>
              <a:rPr lang="en-US" sz="2400" i="1" dirty="0">
                <a:latin typeface="Times New Roman" panose="02020603050405020304" pitchFamily="18" charset="0"/>
                <a:cs typeface="Times New Roman" panose="02020603050405020304" pitchFamily="18" charset="0"/>
              </a:rPr>
              <a:t>at most </a:t>
            </a:r>
            <a:r>
              <a:rPr lang="en-US" sz="2400" dirty="0">
                <a:latin typeface="Times New Roman" panose="02020603050405020304" pitchFamily="18" charset="0"/>
                <a:cs typeface="Times New Roman" panose="02020603050405020304" pitchFamily="18" charset="0"/>
              </a:rPr>
              <a:t>14. This is still higher than MAX’s best alternative (i.e., 3). So we need to keep exploring </a:t>
            </a: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’s successor states. Notice that we now have bounds on all of the successors of the root, so the root’s value is also at most 14. </a:t>
            </a:r>
          </a:p>
        </p:txBody>
      </p:sp>
    </p:spTree>
    <p:extLst>
      <p:ext uri="{BB962C8B-B14F-4D97-AF65-F5344CB8AC3E}">
        <p14:creationId xmlns:p14="http://schemas.microsoft.com/office/powerpoint/2010/main" val="34377708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F7465-E809-4D94-965C-B26734F9CFDB}"/>
              </a:ext>
            </a:extLst>
          </p:cNvPr>
          <p:cNvSpPr txBox="1"/>
          <p:nvPr/>
        </p:nvSpPr>
        <p:spPr>
          <a:xfrm>
            <a:off x="1097464" y="357304"/>
            <a:ext cx="7712772"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5.5   Stages in the calculation of the optimal decision for the game tree in Figure 5.2. At each point, we show the range of possible values for each node.</a:t>
            </a:r>
          </a:p>
        </p:txBody>
      </p:sp>
      <p:sp>
        <p:nvSpPr>
          <p:cNvPr id="3" name="Isosceles Triangle 2">
            <a:extLst>
              <a:ext uri="{FF2B5EF4-FFF2-40B4-BE49-F238E27FC236}">
                <a16:creationId xmlns:a16="http://schemas.microsoft.com/office/drawing/2014/main" id="{49807B56-E175-474F-99CA-3412D59F532C}"/>
              </a:ext>
            </a:extLst>
          </p:cNvPr>
          <p:cNvSpPr/>
          <p:nvPr/>
        </p:nvSpPr>
        <p:spPr>
          <a:xfrm>
            <a:off x="5565913" y="1501095"/>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49EF6EE-B381-48C2-A2A3-8472BF28A652}"/>
              </a:ext>
            </a:extLst>
          </p:cNvPr>
          <p:cNvSpPr/>
          <p:nvPr/>
        </p:nvSpPr>
        <p:spPr>
          <a:xfrm>
            <a:off x="1550503" y="4777408"/>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CD77744-C356-4BB5-B4ED-7B9566805B9B}"/>
              </a:ext>
            </a:extLst>
          </p:cNvPr>
          <p:cNvSpPr/>
          <p:nvPr/>
        </p:nvSpPr>
        <p:spPr>
          <a:xfrm rot="10800000">
            <a:off x="2723321" y="3223590"/>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F2F79CCC-C1B1-490A-B5BB-89095FF9D760}"/>
              </a:ext>
            </a:extLst>
          </p:cNvPr>
          <p:cNvSpPr/>
          <p:nvPr/>
        </p:nvSpPr>
        <p:spPr>
          <a:xfrm rot="10800000">
            <a:off x="5565913" y="3223591"/>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67A186B9-E858-4F0A-A00A-74CD9DA261D1}"/>
              </a:ext>
            </a:extLst>
          </p:cNvPr>
          <p:cNvSpPr/>
          <p:nvPr/>
        </p:nvSpPr>
        <p:spPr>
          <a:xfrm rot="10800000">
            <a:off x="8156713" y="3223591"/>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51148A8-6F03-47C5-ABCC-8B1C45DDD89F}"/>
              </a:ext>
            </a:extLst>
          </p:cNvPr>
          <p:cNvSpPr/>
          <p:nvPr/>
        </p:nvSpPr>
        <p:spPr>
          <a:xfrm>
            <a:off x="2723320" y="4777407"/>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4E5A6676-7594-4637-AEDC-11D248689A7D}"/>
              </a:ext>
            </a:extLst>
          </p:cNvPr>
          <p:cNvSpPr/>
          <p:nvPr/>
        </p:nvSpPr>
        <p:spPr>
          <a:xfrm>
            <a:off x="3896137" y="4777406"/>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C4A2155-51C1-46DF-B253-F367E5F0F8AB}"/>
              </a:ext>
            </a:extLst>
          </p:cNvPr>
          <p:cNvSpPr/>
          <p:nvPr/>
        </p:nvSpPr>
        <p:spPr>
          <a:xfrm>
            <a:off x="4924001" y="4780428"/>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4B015E5-9A36-4DE1-9B11-7E938C90F435}"/>
              </a:ext>
            </a:extLst>
          </p:cNvPr>
          <p:cNvSpPr/>
          <p:nvPr/>
        </p:nvSpPr>
        <p:spPr>
          <a:xfrm>
            <a:off x="7023656" y="4777403"/>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A6FE3AE-BE67-437B-A472-F4FB4AAB388C}"/>
              </a:ext>
            </a:extLst>
          </p:cNvPr>
          <p:cNvSpPr/>
          <p:nvPr/>
        </p:nvSpPr>
        <p:spPr>
          <a:xfrm>
            <a:off x="8156712" y="4777402"/>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846BAD7C-3913-46AA-B96B-019B1D4769AC}"/>
              </a:ext>
            </a:extLst>
          </p:cNvPr>
          <p:cNvSpPr/>
          <p:nvPr/>
        </p:nvSpPr>
        <p:spPr>
          <a:xfrm>
            <a:off x="9263275" y="4777401"/>
            <a:ext cx="848139" cy="8309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BAD59C-12DD-444F-95FE-4837DFA7F06D}"/>
              </a:ext>
            </a:extLst>
          </p:cNvPr>
          <p:cNvSpPr txBox="1"/>
          <p:nvPr/>
        </p:nvSpPr>
        <p:spPr>
          <a:xfrm>
            <a:off x="1650726" y="5714718"/>
            <a:ext cx="870999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3            12            8            2                         14           5             2</a:t>
            </a:r>
          </a:p>
        </p:txBody>
      </p:sp>
      <p:cxnSp>
        <p:nvCxnSpPr>
          <p:cNvPr id="16" name="Straight Arrow Connector 15">
            <a:extLst>
              <a:ext uri="{FF2B5EF4-FFF2-40B4-BE49-F238E27FC236}">
                <a16:creationId xmlns:a16="http://schemas.microsoft.com/office/drawing/2014/main" id="{0F57033B-4CE0-4F4A-9CD0-13F885DC801A}"/>
              </a:ext>
            </a:extLst>
          </p:cNvPr>
          <p:cNvCxnSpPr>
            <a:stCxn id="3" idx="3"/>
            <a:endCxn id="5" idx="3"/>
          </p:cNvCxnSpPr>
          <p:nvPr/>
        </p:nvCxnSpPr>
        <p:spPr>
          <a:xfrm flipH="1">
            <a:off x="3147390" y="2332092"/>
            <a:ext cx="2842593" cy="8914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11A1F96-1CD1-44F1-B1AE-88EABB3F3432}"/>
              </a:ext>
            </a:extLst>
          </p:cNvPr>
          <p:cNvCxnSpPr>
            <a:stCxn id="3" idx="3"/>
            <a:endCxn id="6" idx="3"/>
          </p:cNvCxnSpPr>
          <p:nvPr/>
        </p:nvCxnSpPr>
        <p:spPr>
          <a:xfrm flipH="1">
            <a:off x="5989982" y="2332092"/>
            <a:ext cx="1" cy="89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9A265F-D5F8-4183-A281-3D93FD237B0F}"/>
              </a:ext>
            </a:extLst>
          </p:cNvPr>
          <p:cNvCxnSpPr/>
          <p:nvPr/>
        </p:nvCxnSpPr>
        <p:spPr>
          <a:xfrm flipH="1">
            <a:off x="3160640" y="4004600"/>
            <a:ext cx="1" cy="89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EDE081-0CA3-42E4-9F1B-16356485CE41}"/>
              </a:ext>
            </a:extLst>
          </p:cNvPr>
          <p:cNvCxnSpPr/>
          <p:nvPr/>
        </p:nvCxnSpPr>
        <p:spPr>
          <a:xfrm flipH="1">
            <a:off x="8570838" y="4021310"/>
            <a:ext cx="1" cy="89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A72712-68CB-4D50-8CF4-84723CC62451}"/>
              </a:ext>
            </a:extLst>
          </p:cNvPr>
          <p:cNvCxnSpPr>
            <a:cxnSpLocks/>
            <a:endCxn id="4" idx="0"/>
          </p:cNvCxnSpPr>
          <p:nvPr/>
        </p:nvCxnSpPr>
        <p:spPr>
          <a:xfrm flipH="1">
            <a:off x="1974573" y="4021310"/>
            <a:ext cx="1181102" cy="7560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721C139-7F23-44C5-85E9-DD72B47694F6}"/>
              </a:ext>
            </a:extLst>
          </p:cNvPr>
          <p:cNvCxnSpPr>
            <a:cxnSpLocks/>
            <a:stCxn id="6" idx="0"/>
            <a:endCxn id="10" idx="0"/>
          </p:cNvCxnSpPr>
          <p:nvPr/>
        </p:nvCxnSpPr>
        <p:spPr>
          <a:xfrm flipH="1">
            <a:off x="5348071" y="4054588"/>
            <a:ext cx="641911" cy="7258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91DE48-2449-4DB4-8928-67A48832CEBF}"/>
              </a:ext>
            </a:extLst>
          </p:cNvPr>
          <p:cNvCxnSpPr>
            <a:cxnSpLocks/>
            <a:endCxn id="11" idx="0"/>
          </p:cNvCxnSpPr>
          <p:nvPr/>
        </p:nvCxnSpPr>
        <p:spPr>
          <a:xfrm flipH="1">
            <a:off x="7447726" y="4025770"/>
            <a:ext cx="1133056" cy="7516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7442C4-B9B8-4C83-BAB3-00EA2CE74C1D}"/>
              </a:ext>
            </a:extLst>
          </p:cNvPr>
          <p:cNvCxnSpPr>
            <a:cxnSpLocks/>
            <a:stCxn id="9" idx="0"/>
          </p:cNvCxnSpPr>
          <p:nvPr/>
        </p:nvCxnSpPr>
        <p:spPr>
          <a:xfrm flipH="1" flipV="1">
            <a:off x="3139105" y="4014756"/>
            <a:ext cx="1181102" cy="762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D77AF8C-31D7-4B54-9CEC-DEFF48F5D0D7}"/>
              </a:ext>
            </a:extLst>
          </p:cNvPr>
          <p:cNvCxnSpPr>
            <a:cxnSpLocks/>
            <a:endCxn id="7" idx="0"/>
          </p:cNvCxnSpPr>
          <p:nvPr/>
        </p:nvCxnSpPr>
        <p:spPr>
          <a:xfrm flipH="1" flipV="1">
            <a:off x="8580782" y="4054588"/>
            <a:ext cx="1132224" cy="7653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9BA6E1-C361-41D5-9C34-BF4E827AD505}"/>
              </a:ext>
            </a:extLst>
          </p:cNvPr>
          <p:cNvCxnSpPr>
            <a:cxnSpLocks/>
            <a:stCxn id="7" idx="3"/>
          </p:cNvCxnSpPr>
          <p:nvPr/>
        </p:nvCxnSpPr>
        <p:spPr>
          <a:xfrm flipH="1" flipV="1">
            <a:off x="5989982" y="2364901"/>
            <a:ext cx="2590800" cy="8586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F40B33A-7DA1-44CB-B676-A2A725FEACD5}"/>
              </a:ext>
            </a:extLst>
          </p:cNvPr>
          <p:cNvSpPr/>
          <p:nvPr/>
        </p:nvSpPr>
        <p:spPr>
          <a:xfrm>
            <a:off x="5796171" y="1921564"/>
            <a:ext cx="419100" cy="353233"/>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36" name="Rectangle 35">
            <a:extLst>
              <a:ext uri="{FF2B5EF4-FFF2-40B4-BE49-F238E27FC236}">
                <a16:creationId xmlns:a16="http://schemas.microsoft.com/office/drawing/2014/main" id="{004C8C23-D1B9-40A4-B5E9-1A74A6BC1140}"/>
              </a:ext>
            </a:extLst>
          </p:cNvPr>
          <p:cNvSpPr/>
          <p:nvPr/>
        </p:nvSpPr>
        <p:spPr>
          <a:xfrm>
            <a:off x="2951915" y="3280885"/>
            <a:ext cx="346217" cy="365772"/>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sp>
        <p:nvSpPr>
          <p:cNvPr id="37" name="Rectangle 36">
            <a:extLst>
              <a:ext uri="{FF2B5EF4-FFF2-40B4-BE49-F238E27FC236}">
                <a16:creationId xmlns:a16="http://schemas.microsoft.com/office/drawing/2014/main" id="{8108334D-4269-4E3B-8D43-D00E18D85831}"/>
              </a:ext>
            </a:extLst>
          </p:cNvPr>
          <p:cNvSpPr/>
          <p:nvPr/>
        </p:nvSpPr>
        <p:spPr>
          <a:xfrm>
            <a:off x="5816873" y="3256406"/>
            <a:ext cx="346217" cy="365772"/>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sp>
        <p:nvSpPr>
          <p:cNvPr id="40" name="Rectangle 39">
            <a:extLst>
              <a:ext uri="{FF2B5EF4-FFF2-40B4-BE49-F238E27FC236}">
                <a16:creationId xmlns:a16="http://schemas.microsoft.com/office/drawing/2014/main" id="{79FFB0B7-796E-49E2-9EA0-DA8F81226472}"/>
              </a:ext>
            </a:extLst>
          </p:cNvPr>
          <p:cNvSpPr/>
          <p:nvPr/>
        </p:nvSpPr>
        <p:spPr>
          <a:xfrm>
            <a:off x="8415130" y="3244334"/>
            <a:ext cx="341341"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41" name="TextBox 40">
            <a:extLst>
              <a:ext uri="{FF2B5EF4-FFF2-40B4-BE49-F238E27FC236}">
                <a16:creationId xmlns:a16="http://schemas.microsoft.com/office/drawing/2014/main" id="{CB42C137-7374-4CB0-B48A-00A1C5171580}"/>
              </a:ext>
            </a:extLst>
          </p:cNvPr>
          <p:cNvSpPr txBox="1"/>
          <p:nvPr/>
        </p:nvSpPr>
        <p:spPr>
          <a:xfrm>
            <a:off x="4152069" y="1655512"/>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[3, 3]</a:t>
            </a:r>
          </a:p>
        </p:txBody>
      </p:sp>
      <p:sp>
        <p:nvSpPr>
          <p:cNvPr id="42" name="TextBox 41">
            <a:extLst>
              <a:ext uri="{FF2B5EF4-FFF2-40B4-BE49-F238E27FC236}">
                <a16:creationId xmlns:a16="http://schemas.microsoft.com/office/drawing/2014/main" id="{6E1D9158-2F1B-4854-8BE9-D991FDE062C9}"/>
              </a:ext>
            </a:extLst>
          </p:cNvPr>
          <p:cNvSpPr txBox="1"/>
          <p:nvPr/>
        </p:nvSpPr>
        <p:spPr>
          <a:xfrm>
            <a:off x="1486724" y="3258959"/>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[3, 3]</a:t>
            </a:r>
          </a:p>
        </p:txBody>
      </p:sp>
      <p:sp>
        <p:nvSpPr>
          <p:cNvPr id="43" name="TextBox 42">
            <a:extLst>
              <a:ext uri="{FF2B5EF4-FFF2-40B4-BE49-F238E27FC236}">
                <a16:creationId xmlns:a16="http://schemas.microsoft.com/office/drawing/2014/main" id="{EAA5CA22-155E-484C-9112-2415E5D21C1C}"/>
              </a:ext>
            </a:extLst>
          </p:cNvPr>
          <p:cNvSpPr txBox="1"/>
          <p:nvPr/>
        </p:nvSpPr>
        <p:spPr>
          <a:xfrm>
            <a:off x="6932589" y="3312529"/>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[2, 2]</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8B5F9F4-2EEA-485E-95F1-8CD00E740BB9}"/>
                  </a:ext>
                </a:extLst>
              </p:cNvPr>
              <p:cNvSpPr txBox="1"/>
              <p:nvPr/>
            </p:nvSpPr>
            <p:spPr>
              <a:xfrm>
                <a:off x="4304493" y="3275119"/>
                <a:ext cx="1298715"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2]</a:t>
                </a:r>
              </a:p>
            </p:txBody>
          </p:sp>
        </mc:Choice>
        <mc:Fallback xmlns="">
          <p:sp>
            <p:nvSpPr>
              <p:cNvPr id="44" name="TextBox 43">
                <a:extLst>
                  <a:ext uri="{FF2B5EF4-FFF2-40B4-BE49-F238E27FC236}">
                    <a16:creationId xmlns:a16="http://schemas.microsoft.com/office/drawing/2014/main" id="{B8B5F9F4-2EEA-485E-95F1-8CD00E740BB9}"/>
                  </a:ext>
                </a:extLst>
              </p:cNvPr>
              <p:cNvSpPr txBox="1">
                <a:spLocks noRot="1" noChangeAspect="1" noMove="1" noResize="1" noEditPoints="1" noAdjustHandles="1" noChangeArrowheads="1" noChangeShapeType="1" noTextEdit="1"/>
              </p:cNvSpPr>
              <p:nvPr/>
            </p:nvSpPr>
            <p:spPr>
              <a:xfrm>
                <a:off x="4304493" y="3275119"/>
                <a:ext cx="1298715" cy="461665"/>
              </a:xfrm>
              <a:prstGeom prst="rect">
                <a:avLst/>
              </a:prstGeom>
              <a:blipFill>
                <a:blip r:embed="rId2"/>
                <a:stretch>
                  <a:fillRect t="-10526" r="-7512" b="-28947"/>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DBC9018D-130D-414C-B909-DF737E4C3375}"/>
              </a:ext>
            </a:extLst>
          </p:cNvPr>
          <p:cNvSpPr txBox="1"/>
          <p:nvPr/>
        </p:nvSpPr>
        <p:spPr>
          <a:xfrm>
            <a:off x="2623930" y="1766492"/>
            <a:ext cx="723062"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(f)</a:t>
            </a:r>
          </a:p>
        </p:txBody>
      </p:sp>
      <p:sp>
        <p:nvSpPr>
          <p:cNvPr id="34" name="TextBox 33">
            <a:extLst>
              <a:ext uri="{FF2B5EF4-FFF2-40B4-BE49-F238E27FC236}">
                <a16:creationId xmlns:a16="http://schemas.microsoft.com/office/drawing/2014/main" id="{CCC95711-C8BE-4712-A091-FE878983F556}"/>
              </a:ext>
            </a:extLst>
          </p:cNvPr>
          <p:cNvSpPr txBox="1"/>
          <p:nvPr/>
        </p:nvSpPr>
        <p:spPr>
          <a:xfrm>
            <a:off x="9099319" y="439266"/>
            <a:ext cx="2967639"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(f)  The second successor of </a:t>
            </a: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is worth 5, so we need to keep exploring. The third successor is worth 2, so now </a:t>
            </a: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is worth exactly 2. MAX’s decision at the root is to move to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giving a value of 3.</a:t>
            </a:r>
          </a:p>
        </p:txBody>
      </p:sp>
    </p:spTree>
    <p:extLst>
      <p:ext uri="{BB962C8B-B14F-4D97-AF65-F5344CB8AC3E}">
        <p14:creationId xmlns:p14="http://schemas.microsoft.com/office/powerpoint/2010/main" val="2554250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0BAE9-204A-4D3F-BFE3-61B8438B3207}"/>
              </a:ext>
            </a:extLst>
          </p:cNvPr>
          <p:cNvSpPr txBox="1"/>
          <p:nvPr/>
        </p:nvSpPr>
        <p:spPr>
          <a:xfrm>
            <a:off x="1470991" y="524973"/>
            <a:ext cx="4625009" cy="646331"/>
          </a:xfrm>
          <a:prstGeom prst="rect">
            <a:avLst/>
          </a:prstGeom>
          <a:noFill/>
        </p:spPr>
        <p:txBody>
          <a:bodyPr wrap="square" rtlCol="0">
            <a:spAutoFit/>
          </a:bodyPr>
          <a:lstStyle/>
          <a:p>
            <a:r>
              <a:rPr lang="en-US" sz="3600" dirty="0"/>
              <a:t>ALPHA-BETA PRUNING</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07F68E1-8D5F-41AA-B093-19B4F64034D6}"/>
                  </a:ext>
                </a:extLst>
              </p:cNvPr>
              <p:cNvSpPr txBox="1"/>
              <p:nvPr/>
            </p:nvSpPr>
            <p:spPr>
              <a:xfrm>
                <a:off x="1510748" y="1683026"/>
                <a:ext cx="8945217"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Another way to look at this is as a simplification of the formula for MINIMAX. </a:t>
                </a:r>
              </a:p>
              <a:p>
                <a:r>
                  <a:rPr lang="en-US" sz="2400" dirty="0">
                    <a:latin typeface="Times New Roman" panose="02020603050405020304" pitchFamily="18" charset="0"/>
                    <a:cs typeface="Times New Roman" panose="02020603050405020304" pitchFamily="18" charset="0"/>
                  </a:rPr>
                  <a:t>Let the two unevaluated successors of node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in Figure 5.5 have value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Then the value of the root node is given by</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MINIMAX(</a:t>
                </a:r>
                <a:r>
                  <a:rPr lang="en-US" sz="2400" i="1" dirty="0">
                    <a:latin typeface="Times New Roman" panose="02020603050405020304" pitchFamily="18" charset="0"/>
                    <a:cs typeface="Times New Roman" panose="02020603050405020304" pitchFamily="18" charset="0"/>
                  </a:rPr>
                  <a:t>root</a:t>
                </a:r>
                <a:r>
                  <a:rPr lang="en-US" sz="2400" dirty="0">
                    <a:latin typeface="Times New Roman" panose="02020603050405020304" pitchFamily="18" charset="0"/>
                    <a:cs typeface="Times New Roman" panose="02020603050405020304" pitchFamily="18" charset="0"/>
                  </a:rPr>
                  <a:t>) = max(min(3, 12, 8), min(2,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min (14, 5, 2))</a:t>
                </a:r>
              </a:p>
              <a:p>
                <a:r>
                  <a:rPr lang="en-US" sz="2400" dirty="0">
                    <a:latin typeface="Times New Roman" panose="02020603050405020304" pitchFamily="18" charset="0"/>
                    <a:cs typeface="Times New Roman" panose="02020603050405020304" pitchFamily="18" charset="0"/>
                  </a:rPr>
                  <a:t>		= max(3, min(2,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2)</a:t>
                </a:r>
              </a:p>
              <a:p>
                <a:r>
                  <a:rPr lang="en-US" sz="2400" dirty="0">
                    <a:latin typeface="Times New Roman" panose="02020603050405020304" pitchFamily="18" charset="0"/>
                    <a:cs typeface="Times New Roman" panose="02020603050405020304" pitchFamily="18" charset="0"/>
                  </a:rPr>
                  <a:t>		= max(3, </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2)	where </a:t>
                </a:r>
                <a:r>
                  <a:rPr lang="en-US" sz="2400" i="1" dirty="0">
                    <a:latin typeface="Times New Roman" panose="02020603050405020304" pitchFamily="18" charset="0"/>
                    <a:cs typeface="Times New Roman" panose="02020603050405020304" pitchFamily="18" charset="0"/>
                  </a:rPr>
                  <a:t>z </a:t>
                </a:r>
                <a:r>
                  <a:rPr lang="en-US" sz="2400" dirty="0">
                    <a:latin typeface="Times New Roman" panose="02020603050405020304" pitchFamily="18" charset="0"/>
                    <a:cs typeface="Times New Roman" panose="02020603050405020304" pitchFamily="18" charset="0"/>
                  </a:rPr>
                  <a:t>= min(2,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2</a:t>
                </a:r>
              </a:p>
              <a:p>
                <a:r>
                  <a:rPr lang="en-US" sz="2400" dirty="0">
                    <a:latin typeface="Times New Roman" panose="02020603050405020304" pitchFamily="18" charset="0"/>
                    <a:cs typeface="Times New Roman" panose="02020603050405020304" pitchFamily="18" charset="0"/>
                  </a:rPr>
                  <a:t>		= 3</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other words, the value of the root and hence the minimax decision are </a:t>
                </a:r>
                <a:r>
                  <a:rPr lang="en-US" sz="2400" i="1" dirty="0">
                    <a:latin typeface="Times New Roman" panose="02020603050405020304" pitchFamily="18" charset="0"/>
                    <a:cs typeface="Times New Roman" panose="02020603050405020304" pitchFamily="18" charset="0"/>
                  </a:rPr>
                  <a:t>independent</a:t>
                </a:r>
                <a:r>
                  <a:rPr lang="en-US" sz="2400" dirty="0">
                    <a:latin typeface="Times New Roman" panose="02020603050405020304" pitchFamily="18" charset="0"/>
                    <a:cs typeface="Times New Roman" panose="02020603050405020304" pitchFamily="18" charset="0"/>
                  </a:rPr>
                  <a:t> of the values of the pruned leaves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p>
            </p:txBody>
          </p:sp>
        </mc:Choice>
        <mc:Fallback xmlns="">
          <p:sp>
            <p:nvSpPr>
              <p:cNvPr id="3" name="TextBox 2">
                <a:extLst>
                  <a:ext uri="{FF2B5EF4-FFF2-40B4-BE49-F238E27FC236}">
                    <a16:creationId xmlns:a16="http://schemas.microsoft.com/office/drawing/2014/main" id="{E07F68E1-8D5F-41AA-B093-19B4F64034D6}"/>
                  </a:ext>
                </a:extLst>
              </p:cNvPr>
              <p:cNvSpPr txBox="1">
                <a:spLocks noRot="1" noChangeAspect="1" noMove="1" noResize="1" noEditPoints="1" noAdjustHandles="1" noChangeArrowheads="1" noChangeShapeType="1" noTextEdit="1"/>
              </p:cNvSpPr>
              <p:nvPr/>
            </p:nvSpPr>
            <p:spPr>
              <a:xfrm>
                <a:off x="1510748" y="1683026"/>
                <a:ext cx="8945217" cy="4524315"/>
              </a:xfrm>
              <a:prstGeom prst="rect">
                <a:avLst/>
              </a:prstGeom>
              <a:blipFill>
                <a:blip r:embed="rId2"/>
                <a:stretch>
                  <a:fillRect l="-1091" t="-1078" r="-68" b="-2156"/>
                </a:stretch>
              </a:blipFill>
            </p:spPr>
            <p:txBody>
              <a:bodyPr/>
              <a:lstStyle/>
              <a:p>
                <a:r>
                  <a:rPr lang="en-US">
                    <a:noFill/>
                  </a:rPr>
                  <a:t> </a:t>
                </a:r>
              </a:p>
            </p:txBody>
          </p:sp>
        </mc:Fallback>
      </mc:AlternateContent>
    </p:spTree>
    <p:extLst>
      <p:ext uri="{BB962C8B-B14F-4D97-AF65-F5344CB8AC3E}">
        <p14:creationId xmlns:p14="http://schemas.microsoft.com/office/powerpoint/2010/main" val="2544659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0683E68-900A-4476-9D86-FCA3F6E62602}"/>
              </a:ext>
            </a:extLst>
          </p:cNvPr>
          <p:cNvSpPr>
            <a:spLocks noGrp="1" noChangeArrowheads="1"/>
          </p:cNvSpPr>
          <p:nvPr>
            <p:ph type="title"/>
          </p:nvPr>
        </p:nvSpPr>
        <p:spPr/>
        <p:txBody>
          <a:bodyPr/>
          <a:lstStyle/>
          <a:p>
            <a:r>
              <a:rPr lang="en-US" altLang="en-US"/>
              <a:t>α-β pruning example</a:t>
            </a:r>
          </a:p>
        </p:txBody>
      </p:sp>
      <p:pic>
        <p:nvPicPr>
          <p:cNvPr id="10245" name="Picture 5" descr="alpha-beta-progress1c">
            <a:extLst>
              <a:ext uri="{FF2B5EF4-FFF2-40B4-BE49-F238E27FC236}">
                <a16:creationId xmlns:a16="http://schemas.microsoft.com/office/drawing/2014/main" id="{5072170D-4EE1-49B1-8658-7459FBD38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8229600" cy="376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804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783B8B-1E3C-4FB0-8B1E-EFB0D7C0D93F}"/>
              </a:ext>
            </a:extLst>
          </p:cNvPr>
          <p:cNvSpPr>
            <a:spLocks noGrp="1" noChangeArrowheads="1"/>
          </p:cNvSpPr>
          <p:nvPr>
            <p:ph type="title"/>
          </p:nvPr>
        </p:nvSpPr>
        <p:spPr/>
        <p:txBody>
          <a:bodyPr/>
          <a:lstStyle/>
          <a:p>
            <a:r>
              <a:rPr lang="en-US" altLang="en-US"/>
              <a:t>α-β pruning example</a:t>
            </a:r>
          </a:p>
        </p:txBody>
      </p:sp>
      <p:pic>
        <p:nvPicPr>
          <p:cNvPr id="23556" name="Picture 4" descr="alpha-beta-progress2c">
            <a:extLst>
              <a:ext uri="{FF2B5EF4-FFF2-40B4-BE49-F238E27FC236}">
                <a16:creationId xmlns:a16="http://schemas.microsoft.com/office/drawing/2014/main" id="{0E90925B-0647-4E8D-A8B5-C47A8455A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8229600" cy="376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38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AF9B8D5-10DC-4B53-8270-7DB8F71BB94F}"/>
              </a:ext>
            </a:extLst>
          </p:cNvPr>
          <p:cNvSpPr>
            <a:spLocks noGrp="1" noChangeArrowheads="1"/>
          </p:cNvSpPr>
          <p:nvPr>
            <p:ph type="title"/>
          </p:nvPr>
        </p:nvSpPr>
        <p:spPr/>
        <p:txBody>
          <a:bodyPr/>
          <a:lstStyle/>
          <a:p>
            <a:r>
              <a:rPr lang="en-US" altLang="en-US"/>
              <a:t>α-β pruning example</a:t>
            </a:r>
          </a:p>
        </p:txBody>
      </p:sp>
      <p:pic>
        <p:nvPicPr>
          <p:cNvPr id="24580" name="Picture 4" descr="alpha-beta-progress3c">
            <a:extLst>
              <a:ext uri="{FF2B5EF4-FFF2-40B4-BE49-F238E27FC236}">
                <a16:creationId xmlns:a16="http://schemas.microsoft.com/office/drawing/2014/main" id="{EBC34DB5-9D71-4BAE-B3CC-3E59E2CF0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8229600" cy="376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470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539776A-794F-48FE-B39C-2EF59E27EE14}"/>
              </a:ext>
            </a:extLst>
          </p:cNvPr>
          <p:cNvSpPr>
            <a:spLocks noGrp="1" noChangeArrowheads="1"/>
          </p:cNvSpPr>
          <p:nvPr>
            <p:ph type="title"/>
          </p:nvPr>
        </p:nvSpPr>
        <p:spPr/>
        <p:txBody>
          <a:bodyPr/>
          <a:lstStyle/>
          <a:p>
            <a:r>
              <a:rPr lang="en-US" altLang="en-US" dirty="0"/>
              <a:t>α-β pruning example</a:t>
            </a:r>
          </a:p>
        </p:txBody>
      </p:sp>
      <p:pic>
        <p:nvPicPr>
          <p:cNvPr id="25604" name="Picture 4" descr="alpha-beta-progress4c">
            <a:extLst>
              <a:ext uri="{FF2B5EF4-FFF2-40B4-BE49-F238E27FC236}">
                <a16:creationId xmlns:a16="http://schemas.microsoft.com/office/drawing/2014/main" id="{8943D000-B01F-4031-8CE7-5A626DE9D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1"/>
            <a:ext cx="8229600" cy="376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1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3034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935D74-E194-4965-9D0C-2F6DC72ECB5D}"/>
              </a:ext>
            </a:extLst>
          </p:cNvPr>
          <p:cNvSpPr>
            <a:spLocks noGrp="1" noChangeArrowheads="1"/>
          </p:cNvSpPr>
          <p:nvPr>
            <p:ph type="title"/>
          </p:nvPr>
        </p:nvSpPr>
        <p:spPr/>
        <p:txBody>
          <a:bodyPr/>
          <a:lstStyle/>
          <a:p>
            <a:r>
              <a:rPr lang="en-US" altLang="en-US" dirty="0"/>
              <a:t>α-β pruning example</a:t>
            </a:r>
          </a:p>
        </p:txBody>
      </p:sp>
      <p:pic>
        <p:nvPicPr>
          <p:cNvPr id="26628" name="Picture 4" descr="alpha-beta-progress5c">
            <a:extLst>
              <a:ext uri="{FF2B5EF4-FFF2-40B4-BE49-F238E27FC236}">
                <a16:creationId xmlns:a16="http://schemas.microsoft.com/office/drawing/2014/main" id="{A9FC9B8E-2439-4EED-863F-991D7AB54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8229600" cy="3778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B98A357-083B-4884-ADB5-1BBEBDC1E6B7}"/>
              </a:ext>
            </a:extLst>
          </p:cNvPr>
          <p:cNvSpPr/>
          <p:nvPr/>
        </p:nvSpPr>
        <p:spPr>
          <a:xfrm>
            <a:off x="2173356" y="5630128"/>
            <a:ext cx="7036904" cy="830997"/>
          </a:xfrm>
          <a:prstGeom prst="rect">
            <a:avLst/>
          </a:prstGeom>
        </p:spPr>
        <p:txBody>
          <a:bodyPr wrap="square">
            <a:spAutoFit/>
          </a:bodyPr>
          <a:lstStyle/>
          <a:p>
            <a:r>
              <a:rPr lang="en-US" sz="2400" dirty="0">
                <a:solidFill>
                  <a:srgbClr val="3333CD"/>
                </a:solidFill>
                <a:latin typeface="TimesNewRomanPS-BoldMT"/>
              </a:rPr>
              <a:t>What gives best pruning?</a:t>
            </a:r>
          </a:p>
          <a:p>
            <a:r>
              <a:rPr lang="en-US" sz="2400" dirty="0">
                <a:solidFill>
                  <a:srgbClr val="3333CD"/>
                </a:solidFill>
                <a:latin typeface="TimesNewRomanPS-BoldMT"/>
              </a:rPr>
              <a:t>Visit most promising (from min/max perspective) first.</a:t>
            </a:r>
            <a:endParaRPr lang="en-US" sz="2400" dirty="0"/>
          </a:p>
        </p:txBody>
      </p:sp>
      <p:sp>
        <p:nvSpPr>
          <p:cNvPr id="3" name="Rectangle 2">
            <a:extLst>
              <a:ext uri="{FF2B5EF4-FFF2-40B4-BE49-F238E27FC236}">
                <a16:creationId xmlns:a16="http://schemas.microsoft.com/office/drawing/2014/main" id="{3997624D-5A40-4F90-8D9C-79BFF79B27A1}"/>
              </a:ext>
            </a:extLst>
          </p:cNvPr>
          <p:cNvSpPr/>
          <p:nvPr/>
        </p:nvSpPr>
        <p:spPr>
          <a:xfrm>
            <a:off x="8719930" y="4918501"/>
            <a:ext cx="2266122" cy="830997"/>
          </a:xfrm>
          <a:prstGeom prst="rect">
            <a:avLst/>
          </a:prstGeom>
        </p:spPr>
        <p:txBody>
          <a:bodyPr wrap="square">
            <a:spAutoFit/>
          </a:bodyPr>
          <a:lstStyle/>
          <a:p>
            <a:r>
              <a:rPr lang="en-US" sz="2400" dirty="0">
                <a:solidFill>
                  <a:srgbClr val="FF0000"/>
                </a:solidFill>
                <a:latin typeface="TimesNewRomanPS-BoldMT"/>
              </a:rPr>
              <a:t>Note: order</a:t>
            </a:r>
          </a:p>
          <a:p>
            <a:r>
              <a:rPr lang="en-US" sz="2400" dirty="0">
                <a:solidFill>
                  <a:srgbClr val="FF0000"/>
                </a:solidFill>
                <a:latin typeface="TimesNewRomanPS-BoldMT"/>
              </a:rPr>
              <a:t>children matters!</a:t>
            </a:r>
            <a:endParaRPr lang="en-US" sz="2400" dirty="0"/>
          </a:p>
        </p:txBody>
      </p:sp>
    </p:spTree>
    <p:extLst>
      <p:ext uri="{BB962C8B-B14F-4D97-AF65-F5344CB8AC3E}">
        <p14:creationId xmlns:p14="http://schemas.microsoft.com/office/powerpoint/2010/main" val="4148181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EDC35-F13B-4DB8-888B-D0E092D911FC}"/>
              </a:ext>
            </a:extLst>
          </p:cNvPr>
          <p:cNvSpPr/>
          <p:nvPr/>
        </p:nvSpPr>
        <p:spPr>
          <a:xfrm>
            <a:off x="1494772" y="633656"/>
            <a:ext cx="4428949" cy="646331"/>
          </a:xfrm>
          <a:prstGeom prst="rect">
            <a:avLst/>
          </a:prstGeom>
        </p:spPr>
        <p:txBody>
          <a:bodyPr wrap="square">
            <a:spAutoFit/>
          </a:bodyPr>
          <a:lstStyle/>
          <a:p>
            <a:r>
              <a:rPr lang="en-US" sz="3600" dirty="0">
                <a:solidFill>
                  <a:srgbClr val="FF0000"/>
                </a:solidFill>
              </a:rPr>
              <a:t>Alpha-Beta Pruning</a:t>
            </a:r>
            <a:endParaRPr lang="en-US" sz="36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38323B3-F4E7-4128-9C6E-0998A0F7F303}"/>
                  </a:ext>
                </a:extLst>
              </p:cNvPr>
              <p:cNvSpPr/>
              <p:nvPr/>
            </p:nvSpPr>
            <p:spPr>
              <a:xfrm>
                <a:off x="1470990" y="1883226"/>
                <a:ext cx="9276523" cy="4370427"/>
              </a:xfrm>
              <a:prstGeom prst="rect">
                <a:avLst/>
              </a:prstGeom>
            </p:spPr>
            <p:txBody>
              <a:bodyPr wrap="square">
                <a:spAutoFit/>
              </a:bodyPr>
              <a:lstStyle/>
              <a:p>
                <a:pPr>
                  <a:spcAft>
                    <a:spcPts val="1200"/>
                  </a:spcAft>
                </a:pPr>
                <a:r>
                  <a:rPr lang="en-US" sz="2600" dirty="0">
                    <a:solidFill>
                      <a:srgbClr val="000000"/>
                    </a:solidFill>
                    <a:latin typeface="Times New Roman" panose="02020603050405020304" pitchFamily="18" charset="0"/>
                    <a:cs typeface="Times New Roman" panose="02020603050405020304" pitchFamily="18" charset="0"/>
                  </a:rPr>
                  <a:t>Initially for the root, </a:t>
                </a:r>
                <a14:m>
                  <m:oMath xmlns:m="http://schemas.openxmlformats.org/officeDocument/2006/math">
                    <m:r>
                      <a:rPr lang="en-US" sz="26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00"/>
                    </a:solidFill>
                    <a:latin typeface="Times New Roman" panose="02020603050405020304" pitchFamily="18" charset="0"/>
                    <a:cs typeface="Times New Roman" panose="02020603050405020304" pitchFamily="18" charset="0"/>
                  </a:rPr>
                  <a:t> is –infinity, and β is +infinity.</a:t>
                </a:r>
              </a:p>
              <a:p>
                <a:pPr>
                  <a:spcAft>
                    <a:spcPts val="1200"/>
                  </a:spcAft>
                </a:pPr>
                <a:r>
                  <a:rPr lang="en-US" sz="2600" dirty="0">
                    <a:solidFill>
                      <a:srgbClr val="000000"/>
                    </a:solidFill>
                    <a:latin typeface="Times New Roman" panose="02020603050405020304" pitchFamily="18" charset="0"/>
                    <a:cs typeface="Times New Roman" panose="02020603050405020304" pitchFamily="18" charset="0"/>
                  </a:rPr>
                  <a:t>Rules:</a:t>
                </a:r>
              </a:p>
              <a:p>
                <a:pPr marL="914400" indent="-457200">
                  <a:spcAft>
                    <a:spcPts val="1200"/>
                  </a:spcAft>
                  <a:buFont typeface="Arial" panose="020B0604020202020204" pitchFamily="34" charset="0"/>
                  <a:buChar char="•"/>
                </a:pPr>
                <a:r>
                  <a:rPr lang="en-US" sz="2600" dirty="0">
                    <a:solidFill>
                      <a:srgbClr val="FF0000"/>
                    </a:solidFill>
                    <a:latin typeface="Times New Roman" panose="02020603050405020304" pitchFamily="18" charset="0"/>
                    <a:cs typeface="Times New Roman" panose="02020603050405020304" pitchFamily="18" charset="0"/>
                  </a:rPr>
                  <a:t>α </a:t>
                </a:r>
                <a:r>
                  <a:rPr lang="en-US" sz="2600" dirty="0">
                    <a:solidFill>
                      <a:srgbClr val="000000"/>
                    </a:solidFill>
                    <a:latin typeface="Times New Roman" panose="02020603050405020304" pitchFamily="18" charset="0"/>
                    <a:cs typeface="Times New Roman" panose="02020603050405020304" pitchFamily="18" charset="0"/>
                  </a:rPr>
                  <a:t>is the best (highest) </a:t>
                </a:r>
                <a:r>
                  <a:rPr lang="en-US" sz="2600" dirty="0">
                    <a:solidFill>
                      <a:srgbClr val="FF0000"/>
                    </a:solidFill>
                    <a:latin typeface="Times New Roman" panose="02020603050405020304" pitchFamily="18" charset="0"/>
                    <a:cs typeface="Times New Roman" panose="02020603050405020304" pitchFamily="18" charset="0"/>
                  </a:rPr>
                  <a:t>found so </a:t>
                </a:r>
                <a:r>
                  <a:rPr lang="en-US" sz="2600" dirty="0">
                    <a:solidFill>
                      <a:srgbClr val="000000"/>
                    </a:solidFill>
                    <a:latin typeface="Times New Roman" panose="02020603050405020304" pitchFamily="18" charset="0"/>
                    <a:cs typeface="Times New Roman" panose="02020603050405020304" pitchFamily="18" charset="0"/>
                  </a:rPr>
                  <a:t>far along the path for </a:t>
                </a:r>
                <a:r>
                  <a:rPr lang="en-US" sz="2600" dirty="0">
                    <a:solidFill>
                      <a:srgbClr val="FF0000"/>
                    </a:solidFill>
                    <a:latin typeface="Times New Roman" panose="02020603050405020304" pitchFamily="18" charset="0"/>
                    <a:cs typeface="Times New Roman" panose="02020603050405020304" pitchFamily="18" charset="0"/>
                  </a:rPr>
                  <a:t>Max</a:t>
                </a:r>
              </a:p>
              <a:p>
                <a:pPr marL="914400" indent="-457200">
                  <a:spcAft>
                    <a:spcPts val="1200"/>
                  </a:spcAft>
                  <a:buFont typeface="Arial" panose="020B0604020202020204" pitchFamily="34" charset="0"/>
                  <a:buChar char="•"/>
                </a:pPr>
                <a:r>
                  <a:rPr lang="en-US" sz="2600" dirty="0">
                    <a:solidFill>
                      <a:srgbClr val="FF0000"/>
                    </a:solidFill>
                    <a:latin typeface="Times New Roman" panose="02020603050405020304" pitchFamily="18" charset="0"/>
                    <a:cs typeface="Times New Roman" panose="02020603050405020304" pitchFamily="18" charset="0"/>
                  </a:rPr>
                  <a:t>β </a:t>
                </a:r>
                <a:r>
                  <a:rPr lang="en-US" sz="2600" dirty="0">
                    <a:solidFill>
                      <a:srgbClr val="000000"/>
                    </a:solidFill>
                    <a:latin typeface="Times New Roman" panose="02020603050405020304" pitchFamily="18" charset="0"/>
                    <a:cs typeface="Times New Roman" panose="02020603050405020304" pitchFamily="18" charset="0"/>
                  </a:rPr>
                  <a:t>is the best (lowest) found so far along the path for </a:t>
                </a:r>
                <a:r>
                  <a:rPr lang="en-US" sz="2600" dirty="0">
                    <a:solidFill>
                      <a:srgbClr val="FF0000"/>
                    </a:solidFill>
                    <a:latin typeface="Times New Roman" panose="02020603050405020304" pitchFamily="18" charset="0"/>
                    <a:cs typeface="Times New Roman" panose="02020603050405020304" pitchFamily="18" charset="0"/>
                  </a:rPr>
                  <a:t>Min</a:t>
                </a:r>
              </a:p>
              <a:p>
                <a:pPr marL="914400" indent="-457200">
                  <a:spcAft>
                    <a:spcPts val="1200"/>
                  </a:spcAft>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Search below a </a:t>
                </a:r>
                <a:r>
                  <a:rPr lang="en-US" sz="2600" dirty="0">
                    <a:solidFill>
                      <a:srgbClr val="FF0000"/>
                    </a:solidFill>
                    <a:latin typeface="Times New Roman" panose="02020603050405020304" pitchFamily="18" charset="0"/>
                    <a:cs typeface="Times New Roman" panose="02020603050405020304" pitchFamily="18" charset="0"/>
                  </a:rPr>
                  <a:t>MIN </a:t>
                </a:r>
                <a:r>
                  <a:rPr lang="en-US" sz="2600" dirty="0">
                    <a:solidFill>
                      <a:srgbClr val="000000"/>
                    </a:solidFill>
                    <a:latin typeface="Times New Roman" panose="02020603050405020304" pitchFamily="18" charset="0"/>
                    <a:cs typeface="Times New Roman" panose="02020603050405020304" pitchFamily="18" charset="0"/>
                  </a:rPr>
                  <a:t>node may be </a:t>
                </a:r>
                <a:r>
                  <a:rPr lang="en-US" sz="2600" dirty="0">
                    <a:solidFill>
                      <a:srgbClr val="FF0000"/>
                    </a:solidFill>
                    <a:latin typeface="Times New Roman" panose="02020603050405020304" pitchFamily="18" charset="0"/>
                    <a:cs typeface="Times New Roman" panose="02020603050405020304" pitchFamily="18" charset="0"/>
                  </a:rPr>
                  <a:t>alpha-pruned </a:t>
                </a:r>
                <a:r>
                  <a:rPr lang="en-US" sz="2600" dirty="0">
                    <a:solidFill>
                      <a:srgbClr val="000000"/>
                    </a:solidFill>
                    <a:latin typeface="Times New Roman" panose="02020603050405020304" pitchFamily="18" charset="0"/>
                    <a:cs typeface="Times New Roman" panose="02020603050405020304" pitchFamily="18" charset="0"/>
                  </a:rPr>
                  <a:t>if </a:t>
                </a:r>
                <a:r>
                  <a:rPr lang="en-US" sz="2600" dirty="0">
                    <a:solidFill>
                      <a:srgbClr val="FF0000"/>
                    </a:solidFill>
                    <a:latin typeface="Times New Roman" panose="02020603050405020304" pitchFamily="18" charset="0"/>
                    <a:cs typeface="Times New Roman" panose="02020603050405020304" pitchFamily="18" charset="0"/>
                  </a:rPr>
                  <a:t>its             </a:t>
                </a:r>
              </a:p>
              <a:p>
                <a:pPr marL="457200">
                  <a:spcAft>
                    <a:spcPts val="1200"/>
                  </a:spcAft>
                </a:pPr>
                <a:r>
                  <a:rPr lang="en-US" sz="2600" dirty="0">
                    <a:solidFill>
                      <a:srgbClr val="FF0000"/>
                    </a:solidFill>
                    <a:latin typeface="Times New Roman" panose="02020603050405020304" pitchFamily="18" charset="0"/>
                    <a:cs typeface="Times New Roman" panose="02020603050405020304" pitchFamily="18" charset="0"/>
                  </a:rPr>
                  <a:t>      </a:t>
                </a:r>
                <a:r>
                  <a:rPr lang="en-US" sz="2600" dirty="0">
                    <a:solidFill>
                      <a:srgbClr val="CD00CD"/>
                    </a:solidFill>
                    <a:latin typeface="Times New Roman" panose="02020603050405020304" pitchFamily="18" charset="0"/>
                    <a:cs typeface="Times New Roman" panose="02020603050405020304" pitchFamily="18" charset="0"/>
                  </a:rPr>
                  <a:t>β </a:t>
                </a:r>
                <a14:m>
                  <m:oMath xmlns:m="http://schemas.openxmlformats.org/officeDocument/2006/math">
                    <m:r>
                      <a:rPr lang="en-US" sz="2600" i="1" dirty="0" smtClean="0">
                        <a:solidFill>
                          <a:srgbClr val="CD00CD"/>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0" i="1" dirty="0" smtClean="0">
                        <a:solidFill>
                          <a:srgbClr val="CD00CD"/>
                        </a:solidFill>
                        <a:latin typeface="Cambria Math" panose="02040503050406030204" pitchFamily="18" charset="0"/>
                        <a:ea typeface="Cambria Math" panose="02040503050406030204" pitchFamily="18" charset="0"/>
                        <a:cs typeface="Times New Roman" panose="02020603050405020304" pitchFamily="18" charset="0"/>
                      </a:rPr>
                      <m:t> </m:t>
                    </m:r>
                    <m:r>
                      <a:rPr lang="en-US" sz="2600" b="0" i="1" dirty="0" smtClean="0">
                        <a:solidFill>
                          <a:srgbClr val="CD00CD"/>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FF0000"/>
                    </a:solidFill>
                    <a:latin typeface="Times New Roman" panose="02020603050405020304" pitchFamily="18" charset="0"/>
                    <a:cs typeface="Times New Roman" panose="02020603050405020304" pitchFamily="18" charset="0"/>
                  </a:rPr>
                  <a:t> of some MAX ancestor</a:t>
                </a:r>
              </a:p>
              <a:p>
                <a:pPr marL="914400" indent="-457200">
                  <a:spcAft>
                    <a:spcPts val="1200"/>
                  </a:spcAft>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Search below a </a:t>
                </a:r>
                <a:r>
                  <a:rPr lang="en-US" sz="2600" dirty="0">
                    <a:solidFill>
                      <a:srgbClr val="FF0000"/>
                    </a:solidFill>
                    <a:latin typeface="Times New Roman" panose="02020603050405020304" pitchFamily="18" charset="0"/>
                    <a:cs typeface="Times New Roman" panose="02020603050405020304" pitchFamily="18" charset="0"/>
                  </a:rPr>
                  <a:t>MAX </a:t>
                </a:r>
                <a:r>
                  <a:rPr lang="en-US" sz="2600" dirty="0">
                    <a:solidFill>
                      <a:srgbClr val="000000"/>
                    </a:solidFill>
                    <a:latin typeface="Times New Roman" panose="02020603050405020304" pitchFamily="18" charset="0"/>
                    <a:cs typeface="Times New Roman" panose="02020603050405020304" pitchFamily="18" charset="0"/>
                  </a:rPr>
                  <a:t>node may be </a:t>
                </a:r>
                <a:r>
                  <a:rPr lang="en-US" sz="2600" dirty="0">
                    <a:solidFill>
                      <a:srgbClr val="CD00CD"/>
                    </a:solidFill>
                    <a:latin typeface="Times New Roman" panose="02020603050405020304" pitchFamily="18" charset="0"/>
                    <a:cs typeface="Times New Roman" panose="02020603050405020304" pitchFamily="18" charset="0"/>
                  </a:rPr>
                  <a:t>beta-pruned </a:t>
                </a:r>
                <a:r>
                  <a:rPr lang="en-US" sz="2600" dirty="0">
                    <a:solidFill>
                      <a:srgbClr val="000000"/>
                    </a:solidFill>
                    <a:latin typeface="Times New Roman" panose="02020603050405020304" pitchFamily="18" charset="0"/>
                    <a:cs typeface="Times New Roman" panose="02020603050405020304" pitchFamily="18" charset="0"/>
                  </a:rPr>
                  <a:t>if its</a:t>
                </a:r>
              </a:p>
              <a:p>
                <a:pPr marL="457200">
                  <a:spcAft>
                    <a:spcPts val="1200"/>
                  </a:spcAft>
                </a:pPr>
                <a:r>
                  <a:rPr lang="en-US" sz="2600" dirty="0">
                    <a:solidFill>
                      <a:srgbClr val="FF0000"/>
                    </a:solidFill>
                    <a:ea typeface="Cambria Math" panose="02040503050406030204" pitchFamily="18" charset="0"/>
                    <a:cs typeface="Times New Roman" panose="02020603050405020304" pitchFamily="18" charset="0"/>
                  </a:rPr>
                  <a:t>       </a:t>
                </a:r>
                <a14:m>
                  <m:oMath xmlns:m="http://schemas.openxmlformats.org/officeDocument/2006/math">
                    <m:r>
                      <a:rPr lang="en-US" sz="2600"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r>
                      <a:rPr lang="en-US" sz="2600" b="0"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 ≥ </m:t>
                    </m:r>
                  </m:oMath>
                </a14:m>
                <a:r>
                  <a:rPr lang="en-US" sz="2600" dirty="0">
                    <a:solidFill>
                      <a:srgbClr val="FF0000"/>
                    </a:solidFill>
                    <a:latin typeface="Times New Roman" panose="02020603050405020304" pitchFamily="18" charset="0"/>
                    <a:cs typeface="Times New Roman" panose="02020603050405020304" pitchFamily="18" charset="0"/>
                  </a:rPr>
                  <a:t>β of some MIN ancestor.</a:t>
                </a:r>
                <a:endParaRPr lang="en-US" sz="2600" dirty="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F38323B3-F4E7-4128-9C6E-0998A0F7F303}"/>
                  </a:ext>
                </a:extLst>
              </p:cNvPr>
              <p:cNvSpPr>
                <a:spLocks noRot="1" noChangeAspect="1" noMove="1" noResize="1" noEditPoints="1" noAdjustHandles="1" noChangeArrowheads="1" noChangeShapeType="1" noTextEdit="1"/>
              </p:cNvSpPr>
              <p:nvPr/>
            </p:nvSpPr>
            <p:spPr>
              <a:xfrm>
                <a:off x="1470990" y="1883226"/>
                <a:ext cx="9276523" cy="4370427"/>
              </a:xfrm>
              <a:prstGeom prst="rect">
                <a:avLst/>
              </a:prstGeom>
              <a:blipFill>
                <a:blip r:embed="rId2"/>
                <a:stretch>
                  <a:fillRect l="-1183" t="-1255" r="-131" b="-2371"/>
                </a:stretch>
              </a:blipFill>
            </p:spPr>
            <p:txBody>
              <a:bodyPr/>
              <a:lstStyle/>
              <a:p>
                <a:r>
                  <a:rPr lang="en-US">
                    <a:noFill/>
                  </a:rPr>
                  <a:t> </a:t>
                </a:r>
              </a:p>
            </p:txBody>
          </p:sp>
        </mc:Fallback>
      </mc:AlternateContent>
    </p:spTree>
    <p:extLst>
      <p:ext uri="{BB962C8B-B14F-4D97-AF65-F5344CB8AC3E}">
        <p14:creationId xmlns:p14="http://schemas.microsoft.com/office/powerpoint/2010/main" val="519307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6CDAAED-ECF8-4AE7-9A27-82F727930631}"/>
              </a:ext>
            </a:extLst>
          </p:cNvPr>
          <p:cNvSpPr>
            <a:spLocks noGrp="1" noChangeArrowheads="1"/>
          </p:cNvSpPr>
          <p:nvPr>
            <p:ph type="title"/>
          </p:nvPr>
        </p:nvSpPr>
        <p:spPr/>
        <p:txBody>
          <a:bodyPr/>
          <a:lstStyle/>
          <a:p>
            <a:r>
              <a:rPr lang="en-US" altLang="en-US" dirty="0"/>
              <a:t>Properties of α-β</a:t>
            </a:r>
          </a:p>
        </p:txBody>
      </p:sp>
      <p:sp>
        <p:nvSpPr>
          <p:cNvPr id="11267" name="Rectangle 3">
            <a:extLst>
              <a:ext uri="{FF2B5EF4-FFF2-40B4-BE49-F238E27FC236}">
                <a16:creationId xmlns:a16="http://schemas.microsoft.com/office/drawing/2014/main" id="{6A775119-E5C3-4483-9518-2D460376BC36}"/>
              </a:ext>
            </a:extLst>
          </p:cNvPr>
          <p:cNvSpPr>
            <a:spLocks noGrp="1" noChangeArrowheads="1"/>
          </p:cNvSpPr>
          <p:nvPr>
            <p:ph type="body" idx="1"/>
          </p:nvPr>
        </p:nvSpPr>
        <p:spPr/>
        <p:txBody>
          <a:bodyPr>
            <a:noAutofit/>
          </a:bodyPr>
          <a:lstStyle/>
          <a:p>
            <a:pPr marL="463550" indent="-463550">
              <a:lnSpc>
                <a:spcPct val="90000"/>
              </a:lnSpc>
            </a:pPr>
            <a:r>
              <a:rPr lang="en-US" altLang="en-US" sz="2400" dirty="0">
                <a:latin typeface="Times New Roman" panose="02020603050405020304" pitchFamily="18" charset="0"/>
                <a:cs typeface="Times New Roman" panose="02020603050405020304" pitchFamily="18" charset="0"/>
              </a:rPr>
              <a:t>Pruning </a:t>
            </a:r>
            <a:r>
              <a:rPr lang="en-US" altLang="en-US" sz="2400" dirty="0">
                <a:solidFill>
                  <a:srgbClr val="FF0000"/>
                </a:solidFill>
                <a:latin typeface="Times New Roman" panose="02020603050405020304" pitchFamily="18" charset="0"/>
                <a:cs typeface="Times New Roman" panose="02020603050405020304" pitchFamily="18" charset="0"/>
              </a:rPr>
              <a:t>does not</a:t>
            </a:r>
            <a:r>
              <a:rPr lang="en-US" altLang="en-US" sz="2400" dirty="0">
                <a:latin typeface="Times New Roman" panose="02020603050405020304" pitchFamily="18" charset="0"/>
                <a:cs typeface="Times New Roman" panose="02020603050405020304" pitchFamily="18" charset="0"/>
              </a:rPr>
              <a:t> affect final result</a:t>
            </a:r>
          </a:p>
          <a:p>
            <a:pPr marL="463550" lvl="4" indent="-463550">
              <a:lnSpc>
                <a:spcPct val="90000"/>
              </a:lnSpc>
            </a:pPr>
            <a:endParaRPr lang="en-US" altLang="en-US" sz="2400" dirty="0">
              <a:latin typeface="Times New Roman" panose="02020603050405020304" pitchFamily="18" charset="0"/>
              <a:cs typeface="Times New Roman" panose="02020603050405020304" pitchFamily="18" charset="0"/>
            </a:endParaRPr>
          </a:p>
          <a:p>
            <a:pPr marL="463550" indent="-463550"/>
            <a:r>
              <a:rPr lang="en-US" altLang="en-US" sz="2400" dirty="0">
                <a:latin typeface="Times New Roman" panose="02020603050405020304" pitchFamily="18" charset="0"/>
                <a:cs typeface="Times New Roman" panose="02020603050405020304" pitchFamily="18" charset="0"/>
              </a:rPr>
              <a:t>Good move ordering improves effectiveness of pruning </a:t>
            </a:r>
            <a:r>
              <a:rPr lang="en-US" sz="2400" dirty="0">
                <a:latin typeface="Times New Roman" panose="02020603050405020304" pitchFamily="18" charset="0"/>
                <a:cs typeface="Times New Roman" panose="02020603050405020304" pitchFamily="18" charset="0"/>
              </a:rPr>
              <a:t>b(e.g., chess, try captures first, then threats, forward moves, then backward moves…)</a:t>
            </a:r>
            <a:endParaRPr lang="en-US" altLang="en-US" sz="2400" dirty="0">
              <a:latin typeface="Times New Roman" panose="02020603050405020304" pitchFamily="18" charset="0"/>
              <a:cs typeface="Times New Roman" panose="02020603050405020304" pitchFamily="18" charset="0"/>
            </a:endParaRPr>
          </a:p>
          <a:p>
            <a:pPr marL="463550" lvl="4" indent="-463550">
              <a:lnSpc>
                <a:spcPct val="90000"/>
              </a:lnSpc>
            </a:pPr>
            <a:endParaRPr lang="en-US" altLang="en-US" sz="2400" dirty="0">
              <a:latin typeface="Times New Roman" panose="02020603050405020304" pitchFamily="18" charset="0"/>
              <a:cs typeface="Times New Roman" panose="02020603050405020304" pitchFamily="18" charset="0"/>
            </a:endParaRPr>
          </a:p>
          <a:p>
            <a:pPr marL="463550" indent="-463550">
              <a:lnSpc>
                <a:spcPct val="90000"/>
              </a:lnSpc>
            </a:pPr>
            <a:r>
              <a:rPr lang="en-US" altLang="en-US" sz="2400" dirty="0">
                <a:latin typeface="Times New Roman" panose="02020603050405020304" pitchFamily="18" charset="0"/>
                <a:cs typeface="Times New Roman" panose="02020603050405020304" pitchFamily="18" charset="0"/>
              </a:rPr>
              <a:t>With "perfect ordering," time complexity = O(</a:t>
            </a:r>
            <a:r>
              <a:rPr lang="en-US" altLang="en-US" sz="2400" dirty="0" err="1">
                <a:latin typeface="Times New Roman" panose="02020603050405020304" pitchFamily="18" charset="0"/>
                <a:cs typeface="Times New Roman" panose="02020603050405020304" pitchFamily="18" charset="0"/>
              </a:rPr>
              <a:t>b</a:t>
            </a:r>
            <a:r>
              <a:rPr lang="en-US" altLang="en-US" sz="2400" baseline="30000" dirty="0" err="1">
                <a:latin typeface="Times New Roman" panose="02020603050405020304" pitchFamily="18" charset="0"/>
                <a:cs typeface="Times New Roman" panose="02020603050405020304" pitchFamily="18" charset="0"/>
              </a:rPr>
              <a:t>m</a:t>
            </a:r>
            <a:r>
              <a:rPr lang="en-US" altLang="en-US" sz="2400" baseline="30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p>
          <a:p>
            <a:pPr marL="463550" lvl="1" indent="-463550">
              <a:lnSpc>
                <a:spcPct val="90000"/>
              </a:lnSpc>
              <a:buFontTx/>
              <a:buNone/>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doubles</a:t>
            </a:r>
            <a:r>
              <a:rPr lang="en-US" altLang="en-US" dirty="0">
                <a:latin typeface="Times New Roman" panose="02020603050405020304" pitchFamily="18" charset="0"/>
                <a:cs typeface="Times New Roman" panose="02020603050405020304" pitchFamily="18" charset="0"/>
              </a:rPr>
              <a:t> depth of search</a:t>
            </a:r>
          </a:p>
          <a:p>
            <a:pPr marL="463550" lvl="4" indent="-463550">
              <a:lnSpc>
                <a:spcPct val="90000"/>
              </a:lnSpc>
            </a:pPr>
            <a:endParaRPr lang="en-US" altLang="en-US" sz="2400" dirty="0">
              <a:latin typeface="Times New Roman" panose="02020603050405020304" pitchFamily="18" charset="0"/>
              <a:cs typeface="Times New Roman" panose="02020603050405020304" pitchFamily="18" charset="0"/>
            </a:endParaRPr>
          </a:p>
          <a:p>
            <a:pPr marL="463550" indent="-463550">
              <a:lnSpc>
                <a:spcPct val="90000"/>
              </a:lnSpc>
            </a:pPr>
            <a:r>
              <a:rPr lang="en-US" altLang="en-US" sz="2400" dirty="0">
                <a:latin typeface="Times New Roman" panose="02020603050405020304" pitchFamily="18" charset="0"/>
                <a:cs typeface="Times New Roman" panose="02020603050405020304" pitchFamily="18" charset="0"/>
              </a:rPr>
              <a:t>A simple example of the value of reasoning about which computations are relevant (a form of </a:t>
            </a:r>
            <a:r>
              <a:rPr lang="en-US" altLang="en-US" sz="2400" dirty="0" err="1">
                <a:solidFill>
                  <a:srgbClr val="FF0000"/>
                </a:solidFill>
                <a:latin typeface="Times New Roman" panose="02020603050405020304" pitchFamily="18" charset="0"/>
                <a:cs typeface="Times New Roman" panose="02020603050405020304" pitchFamily="18" charset="0"/>
              </a:rPr>
              <a:t>metareasoning</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3563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C78FE9B-5669-450D-8C76-22B583875B7C}"/>
                  </a:ext>
                </a:extLst>
              </p:cNvPr>
              <p:cNvSpPr/>
              <p:nvPr/>
            </p:nvSpPr>
            <p:spPr>
              <a:xfrm>
                <a:off x="1632353" y="962654"/>
                <a:ext cx="9263269" cy="3336041"/>
              </a:xfrm>
              <a:prstGeom prst="rect">
                <a:avLst/>
              </a:prstGeom>
            </p:spPr>
            <p:txBody>
              <a:bodyPr wrap="square">
                <a:spAutoFit/>
              </a:bodyPr>
              <a:lstStyle/>
              <a:p>
                <a:r>
                  <a:rPr lang="en-US" sz="2400" dirty="0">
                    <a:solidFill>
                      <a:srgbClr val="3333CD"/>
                    </a:solidFill>
                    <a:latin typeface="TimesNewRomanPS-BoldMT"/>
                  </a:rPr>
                  <a:t>A few quick approx. numbers for Chess:</a:t>
                </a:r>
              </a:p>
              <a:p>
                <a:r>
                  <a:rPr lang="en-US" sz="2400" dirty="0">
                    <a:solidFill>
                      <a:srgbClr val="3333CD"/>
                    </a:solidFill>
                    <a:latin typeface="TimesNewRomanPS-BoldMT"/>
                  </a:rPr>
                  <a:t>b = 35</a:t>
                </a:r>
              </a:p>
              <a:p>
                <a:r>
                  <a:rPr lang="en-US" sz="2400" dirty="0">
                    <a:solidFill>
                      <a:srgbClr val="3333CD"/>
                    </a:solidFill>
                    <a:latin typeface="TimesNewRomanPS-BoldMT"/>
                  </a:rPr>
                  <a:t>200M nodes / second </a:t>
                </a:r>
                <a:r>
                  <a:rPr lang="en-US" sz="2400" dirty="0">
                    <a:solidFill>
                      <a:srgbClr val="3333CD"/>
                    </a:solidFill>
                    <a:latin typeface="Cambria Math" panose="02040503050406030204" pitchFamily="18" charset="0"/>
                    <a:ea typeface="Cambria Math" panose="02040503050406030204" pitchFamily="18" charset="0"/>
                  </a:rPr>
                  <a:t>⇒</a:t>
                </a:r>
                <a:r>
                  <a:rPr lang="en-US" sz="2400" dirty="0">
                    <a:solidFill>
                      <a:srgbClr val="3333CD"/>
                    </a:solidFill>
                    <a:latin typeface="TimesNewRomanPS-BoldMT"/>
                  </a:rPr>
                  <a:t> 5 mins = 60 B nodes in search tree</a:t>
                </a:r>
              </a:p>
              <a:p>
                <a:r>
                  <a:rPr lang="en-US" sz="2400" dirty="0">
                    <a:solidFill>
                      <a:srgbClr val="00654D"/>
                    </a:solidFill>
                    <a:latin typeface="TimesNewRomanPS-BoldMT"/>
                  </a:rPr>
                  <a:t>(2 M nodes / sec. software only, fast PC </a:t>
                </a:r>
                <a:r>
                  <a:rPr lang="en-US" sz="2400" dirty="0">
                    <a:solidFill>
                      <a:srgbClr val="3333CD"/>
                    </a:solidFill>
                    <a:latin typeface="Cambria Math" panose="02040503050406030204" pitchFamily="18" charset="0"/>
                    <a:ea typeface="Cambria Math" panose="02040503050406030204" pitchFamily="18" charset="0"/>
                  </a:rPr>
                  <a:t>⇒</a:t>
                </a:r>
                <a:r>
                  <a:rPr lang="en-US" sz="2400" dirty="0">
                    <a:solidFill>
                      <a:srgbClr val="00654D"/>
                    </a:solidFill>
                    <a:latin typeface="TimesNewRomanPS-BoldMT"/>
                  </a:rPr>
                  <a:t> 600 M nodes in tree)</a:t>
                </a:r>
              </a:p>
              <a:p>
                <a:r>
                  <a:rPr lang="en-US" sz="2400" dirty="0">
                    <a:solidFill>
                      <a:srgbClr val="3333CD"/>
                    </a:solidFill>
                    <a:latin typeface="TimesNewRomanPS-BoldMT"/>
                  </a:rPr>
                  <a:t>35</a:t>
                </a:r>
                <a:r>
                  <a:rPr lang="en-US" sz="2400" baseline="30000" dirty="0">
                    <a:solidFill>
                      <a:srgbClr val="3333CD"/>
                    </a:solidFill>
                    <a:latin typeface="TimesNewRomanPS-BoldMT"/>
                  </a:rPr>
                  <a:t>7</a:t>
                </a:r>
                <a:r>
                  <a:rPr lang="en-US" sz="2400" dirty="0">
                    <a:solidFill>
                      <a:srgbClr val="3333CD"/>
                    </a:solidFill>
                    <a:latin typeface="TimesNewRomanPS-BoldMT"/>
                  </a:rPr>
                  <a:t> = 64 B</a:t>
                </a:r>
              </a:p>
              <a:p>
                <a:r>
                  <a:rPr lang="en-US" sz="2400" dirty="0">
                    <a:solidFill>
                      <a:srgbClr val="00654D"/>
                    </a:solidFill>
                    <a:latin typeface="TimesNewRomanPS-BoldMT"/>
                  </a:rPr>
                  <a:t>35</a:t>
                </a:r>
                <a:r>
                  <a:rPr lang="en-US" sz="2400" baseline="30000" dirty="0">
                    <a:solidFill>
                      <a:srgbClr val="00654D"/>
                    </a:solidFill>
                    <a:latin typeface="TimesNewRomanPS-BoldMT"/>
                  </a:rPr>
                  <a:t>5</a:t>
                </a:r>
                <a:r>
                  <a:rPr lang="en-US" sz="2400" dirty="0">
                    <a:solidFill>
                      <a:srgbClr val="00654D"/>
                    </a:solidFill>
                    <a:latin typeface="TimesNewRomanPS-BoldMT"/>
                  </a:rPr>
                  <a:t> = 52 M</a:t>
                </a:r>
              </a:p>
              <a:p>
                <a:r>
                  <a:rPr lang="en-US" sz="2400" dirty="0">
                    <a:solidFill>
                      <a:srgbClr val="3333CD"/>
                    </a:solidFill>
                    <a:latin typeface="TimesNewRomanPS-BoldMT"/>
                  </a:rPr>
                  <a:t>So, basic minimax: around 7 plies deep. </a:t>
                </a:r>
                <a:r>
                  <a:rPr lang="en-US" sz="2400" dirty="0">
                    <a:solidFill>
                      <a:srgbClr val="00654D"/>
                    </a:solidFill>
                    <a:latin typeface="TimesNewRomanPS-BoldMT"/>
                  </a:rPr>
                  <a:t>(5 plies)</a:t>
                </a:r>
              </a:p>
              <a:p>
                <a:endParaRPr lang="en-US" sz="1000" dirty="0">
                  <a:solidFill>
                    <a:srgbClr val="00654D"/>
                  </a:solidFill>
                  <a:latin typeface="TimesNewRomanPS-BoldMT"/>
                </a:endParaRPr>
              </a:p>
              <a:p>
                <a:r>
                  <a:rPr lang="en-US" sz="2400" dirty="0">
                    <a:solidFill>
                      <a:srgbClr val="3333CD"/>
                    </a:solidFill>
                    <a:latin typeface="TimesNewRomanPS-BoldMT"/>
                  </a:rPr>
                  <a:t>With, alpha-beta</a:t>
                </a:r>
                <a:r>
                  <a:rPr lang="en-US" b="1" dirty="0"/>
                  <a:t> </a:t>
                </a:r>
                <a14:m>
                  <m:oMath xmlns:m="http://schemas.openxmlformats.org/officeDocument/2006/math">
                    <m:sSup>
                      <m:sSupPr>
                        <m:ctrlPr>
                          <a:rPr lang="en-US" sz="2400" i="1" smtClean="0">
                            <a:solidFill>
                              <a:srgbClr val="0000FF"/>
                            </a:solidFill>
                            <a:latin typeface="Cambria Math" panose="02040503050406030204" pitchFamily="18" charset="0"/>
                          </a:rPr>
                        </m:ctrlPr>
                      </m:sSupPr>
                      <m:e>
                        <m:r>
                          <a:rPr lang="en-US" sz="2400" b="0" i="1" smtClean="0">
                            <a:solidFill>
                              <a:srgbClr val="0000FF"/>
                            </a:solidFill>
                            <a:latin typeface="Cambria Math" panose="02040503050406030204" pitchFamily="18" charset="0"/>
                          </a:rPr>
                          <m:t>35</m:t>
                        </m:r>
                      </m:e>
                      <m:sup>
                        <m:f>
                          <m:fPr>
                            <m:ctrlPr>
                              <a:rPr lang="en-US" sz="2400" i="1" smtClean="0">
                                <a:solidFill>
                                  <a:srgbClr val="0000FF"/>
                                </a:solidFill>
                                <a:latin typeface="Cambria Math" panose="02040503050406030204" pitchFamily="18" charset="0"/>
                              </a:rPr>
                            </m:ctrlPr>
                          </m:fPr>
                          <m:num>
                            <m:r>
                              <a:rPr lang="en-US" sz="2400" b="0" i="1" smtClean="0">
                                <a:solidFill>
                                  <a:srgbClr val="0000FF"/>
                                </a:solidFill>
                                <a:latin typeface="Cambria Math" panose="02040503050406030204" pitchFamily="18" charset="0"/>
                              </a:rPr>
                              <m:t>14</m:t>
                            </m:r>
                          </m:num>
                          <m:den>
                            <m:r>
                              <a:rPr lang="en-US" sz="2400" b="0" i="1" smtClean="0">
                                <a:solidFill>
                                  <a:srgbClr val="0000FF"/>
                                </a:solidFill>
                                <a:latin typeface="Cambria Math" panose="02040503050406030204" pitchFamily="18" charset="0"/>
                              </a:rPr>
                              <m:t>2</m:t>
                            </m:r>
                          </m:den>
                        </m:f>
                      </m:sup>
                    </m:sSup>
                  </m:oMath>
                </a14:m>
                <a:r>
                  <a:rPr lang="en-US" sz="2800" dirty="0">
                    <a:solidFill>
                      <a:srgbClr val="0000F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400" dirty="0">
                    <a:solidFill>
                      <a:srgbClr val="3333CD"/>
                    </a:solidFill>
                    <a:latin typeface="TimesNewRomanPS-BoldMT"/>
                  </a:rPr>
                  <a:t> 64 B. Therefore, 14 plies deep. </a:t>
                </a:r>
                <a:r>
                  <a:rPr lang="en-US" sz="2400" dirty="0">
                    <a:solidFill>
                      <a:srgbClr val="00654D"/>
                    </a:solidFill>
                    <a:latin typeface="TimesNewRomanPS-BoldMT"/>
                  </a:rPr>
                  <a:t>(10 plies)</a:t>
                </a:r>
                <a:endParaRPr lang="en-US" sz="2400" dirty="0"/>
              </a:p>
            </p:txBody>
          </p:sp>
        </mc:Choice>
        <mc:Fallback xmlns="">
          <p:sp>
            <p:nvSpPr>
              <p:cNvPr id="2" name="Rectangle 1">
                <a:extLst>
                  <a:ext uri="{FF2B5EF4-FFF2-40B4-BE49-F238E27FC236}">
                    <a16:creationId xmlns:a16="http://schemas.microsoft.com/office/drawing/2014/main" id="{FC78FE9B-5669-450D-8C76-22B583875B7C}"/>
                  </a:ext>
                </a:extLst>
              </p:cNvPr>
              <p:cNvSpPr>
                <a:spLocks noRot="1" noChangeAspect="1" noMove="1" noResize="1" noEditPoints="1" noAdjustHandles="1" noChangeArrowheads="1" noChangeShapeType="1" noTextEdit="1"/>
              </p:cNvSpPr>
              <p:nvPr/>
            </p:nvSpPr>
            <p:spPr>
              <a:xfrm>
                <a:off x="1632353" y="962654"/>
                <a:ext cx="9263269" cy="3336041"/>
              </a:xfrm>
              <a:prstGeom prst="rect">
                <a:avLst/>
              </a:prstGeom>
              <a:blipFill>
                <a:blip r:embed="rId2"/>
                <a:stretch>
                  <a:fillRect l="-1053" t="-1463" b="-438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143AE98-FB77-48AB-9603-D56DB871CE48}"/>
              </a:ext>
            </a:extLst>
          </p:cNvPr>
          <p:cNvSpPr/>
          <p:nvPr/>
        </p:nvSpPr>
        <p:spPr>
          <a:xfrm>
            <a:off x="2411894" y="4602685"/>
            <a:ext cx="6612835"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00654D"/>
                </a:solidFill>
                <a:latin typeface="TimesNewRomanPS-BoldMT"/>
              </a:rPr>
              <a:t>Aside:</a:t>
            </a:r>
          </a:p>
          <a:p>
            <a:r>
              <a:rPr lang="en-US" sz="2400" dirty="0">
                <a:solidFill>
                  <a:srgbClr val="00654D"/>
                </a:solidFill>
                <a:latin typeface="TimesNewRomanPS-BoldMT"/>
              </a:rPr>
              <a:t>4-ply ≈ human novice</a:t>
            </a:r>
          </a:p>
          <a:p>
            <a:r>
              <a:rPr lang="en-US" sz="2400" dirty="0">
                <a:solidFill>
                  <a:srgbClr val="00654D"/>
                </a:solidFill>
                <a:latin typeface="TimesNewRomanPS-BoldMT"/>
              </a:rPr>
              <a:t>8-ply / 10-ply ≈ typical PC, human master</a:t>
            </a:r>
          </a:p>
          <a:p>
            <a:r>
              <a:rPr lang="en-US" sz="2400" dirty="0">
                <a:solidFill>
                  <a:srgbClr val="00654D"/>
                </a:solidFill>
                <a:latin typeface="TimesNewRomanPS-BoldMT"/>
              </a:rPr>
              <a:t>14-ply ≈ Deep Blue, Kasparov (+ depth 25 for</a:t>
            </a:r>
          </a:p>
          <a:p>
            <a:r>
              <a:rPr lang="en-US" sz="2400" dirty="0">
                <a:solidFill>
                  <a:srgbClr val="00654D"/>
                </a:solidFill>
                <a:latin typeface="TimesNewRomanPS-BoldMT"/>
              </a:rPr>
              <a:t>“selective extensions”) / 7 moves by each player.</a:t>
            </a:r>
            <a:endParaRPr lang="en-US" sz="2400" dirty="0"/>
          </a:p>
        </p:txBody>
      </p:sp>
      <p:sp>
        <p:nvSpPr>
          <p:cNvPr id="4" name="Rectangle 3">
            <a:extLst>
              <a:ext uri="{FF2B5EF4-FFF2-40B4-BE49-F238E27FC236}">
                <a16:creationId xmlns:a16="http://schemas.microsoft.com/office/drawing/2014/main" id="{48F91B55-5D7B-4618-B801-AA76A470A6ED}"/>
              </a:ext>
            </a:extLst>
          </p:cNvPr>
          <p:cNvSpPr/>
          <p:nvPr/>
        </p:nvSpPr>
        <p:spPr>
          <a:xfrm>
            <a:off x="1632353" y="316323"/>
            <a:ext cx="3032244" cy="646331"/>
          </a:xfrm>
          <a:prstGeom prst="rect">
            <a:avLst/>
          </a:prstGeom>
        </p:spPr>
        <p:txBody>
          <a:bodyPr wrap="square">
            <a:spAutoFit/>
          </a:bodyPr>
          <a:lstStyle/>
          <a:p>
            <a:r>
              <a:rPr lang="en-US" sz="3600" dirty="0"/>
              <a:t>Cutoff Search</a:t>
            </a:r>
          </a:p>
        </p:txBody>
      </p:sp>
    </p:spTree>
    <p:extLst>
      <p:ext uri="{BB962C8B-B14F-4D97-AF65-F5344CB8AC3E}">
        <p14:creationId xmlns:p14="http://schemas.microsoft.com/office/powerpoint/2010/main" val="15955097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E6F10-51FA-4833-BF76-7770FED413AC}"/>
              </a:ext>
            </a:extLst>
          </p:cNvPr>
          <p:cNvSpPr txBox="1"/>
          <p:nvPr/>
        </p:nvSpPr>
        <p:spPr>
          <a:xfrm>
            <a:off x="1470991" y="524973"/>
            <a:ext cx="4625009" cy="646331"/>
          </a:xfrm>
          <a:prstGeom prst="rect">
            <a:avLst/>
          </a:prstGeom>
          <a:noFill/>
        </p:spPr>
        <p:txBody>
          <a:bodyPr wrap="square" rtlCol="0">
            <a:spAutoFit/>
          </a:bodyPr>
          <a:lstStyle/>
          <a:p>
            <a:r>
              <a:rPr lang="en-US" sz="3600" dirty="0"/>
              <a:t>ALPHA-BETA PRUNING</a:t>
            </a:r>
          </a:p>
        </p:txBody>
      </p:sp>
      <p:sp>
        <p:nvSpPr>
          <p:cNvPr id="3" name="TextBox 2">
            <a:extLst>
              <a:ext uri="{FF2B5EF4-FFF2-40B4-BE49-F238E27FC236}">
                <a16:creationId xmlns:a16="http://schemas.microsoft.com/office/drawing/2014/main" id="{078F2DBD-ABEC-46D4-B5D8-46B2E9A8EA0E}"/>
              </a:ext>
            </a:extLst>
          </p:cNvPr>
          <p:cNvSpPr txBox="1"/>
          <p:nvPr/>
        </p:nvSpPr>
        <p:spPr>
          <a:xfrm>
            <a:off x="1510748" y="1590261"/>
            <a:ext cx="9197009" cy="4708981"/>
          </a:xfrm>
          <a:prstGeom prst="rect">
            <a:avLst/>
          </a:prstGeom>
          <a:noFill/>
        </p:spPr>
        <p:txBody>
          <a:bodyPr wrap="square" rtlCol="0">
            <a:spAutoFit/>
          </a:bodyPr>
          <a:lstStyle/>
          <a:p>
            <a:pPr>
              <a:spcBef>
                <a:spcPts val="1200"/>
              </a:spcBef>
            </a:pPr>
            <a:r>
              <a:rPr lang="en-US" sz="2600" dirty="0">
                <a:latin typeface="Times New Roman" panose="02020603050405020304" pitchFamily="18" charset="0"/>
                <a:cs typeface="Times New Roman" panose="02020603050405020304" pitchFamily="18" charset="0"/>
              </a:rPr>
              <a:t>Alpha-beta pruning can be applied to trees of any depth, and it is often possible to prune entire subtrees rather than just leaves.</a:t>
            </a:r>
          </a:p>
          <a:p>
            <a:pPr>
              <a:spcBef>
                <a:spcPts val="1200"/>
              </a:spcBef>
            </a:pPr>
            <a:r>
              <a:rPr lang="en-US" sz="2600" dirty="0">
                <a:latin typeface="Times New Roman" panose="02020603050405020304" pitchFamily="18" charset="0"/>
                <a:cs typeface="Times New Roman" panose="02020603050405020304" pitchFamily="18" charset="0"/>
              </a:rPr>
              <a:t>The general principle is this:</a:t>
            </a:r>
          </a:p>
          <a:p>
            <a:pPr>
              <a:spcBef>
                <a:spcPts val="1200"/>
              </a:spcBef>
            </a:pPr>
            <a:r>
              <a:rPr lang="en-US" sz="2600" dirty="0">
                <a:latin typeface="Times New Roman" panose="02020603050405020304" pitchFamily="18" charset="0"/>
                <a:cs typeface="Times New Roman" panose="02020603050405020304" pitchFamily="18" charset="0"/>
              </a:rPr>
              <a:t>Consider a node </a:t>
            </a:r>
            <a:r>
              <a:rPr lang="en-US" sz="2600" i="1" dirty="0">
                <a:latin typeface="Times New Roman" panose="02020603050405020304" pitchFamily="18" charset="0"/>
                <a:cs typeface="Times New Roman" panose="02020603050405020304" pitchFamily="18" charset="0"/>
              </a:rPr>
              <a:t>n</a:t>
            </a:r>
            <a:r>
              <a:rPr lang="en-US" sz="2600" dirty="0">
                <a:latin typeface="Times New Roman" panose="02020603050405020304" pitchFamily="18" charset="0"/>
                <a:cs typeface="Times New Roman" panose="02020603050405020304" pitchFamily="18" charset="0"/>
              </a:rPr>
              <a:t> somewhere in the tree (see Figure 5.6), such that the Player has a choice of moving to that node. </a:t>
            </a:r>
          </a:p>
          <a:p>
            <a:pPr>
              <a:spcBef>
                <a:spcPts val="1200"/>
              </a:spcBef>
            </a:pPr>
            <a:r>
              <a:rPr lang="en-US" sz="2600" dirty="0">
                <a:latin typeface="Times New Roman" panose="02020603050405020304" pitchFamily="18" charset="0"/>
                <a:cs typeface="Times New Roman" panose="02020603050405020304" pitchFamily="18" charset="0"/>
              </a:rPr>
              <a:t>If Player has a better choice </a:t>
            </a:r>
            <a:r>
              <a:rPr lang="en-US" sz="2600" i="1" dirty="0">
                <a:latin typeface="Times New Roman" panose="02020603050405020304" pitchFamily="18" charset="0"/>
                <a:cs typeface="Times New Roman" panose="02020603050405020304" pitchFamily="18" charset="0"/>
              </a:rPr>
              <a:t>m</a:t>
            </a:r>
            <a:r>
              <a:rPr lang="en-US" sz="2600" dirty="0">
                <a:latin typeface="Times New Roman" panose="02020603050405020304" pitchFamily="18" charset="0"/>
                <a:cs typeface="Times New Roman" panose="02020603050405020304" pitchFamily="18" charset="0"/>
              </a:rPr>
              <a:t> either at the parent node of </a:t>
            </a:r>
            <a:r>
              <a:rPr lang="en-US" sz="2600" i="1" dirty="0">
                <a:latin typeface="Times New Roman" panose="02020603050405020304" pitchFamily="18" charset="0"/>
                <a:cs typeface="Times New Roman" panose="02020603050405020304" pitchFamily="18" charset="0"/>
              </a:rPr>
              <a:t>n</a:t>
            </a:r>
            <a:r>
              <a:rPr lang="en-US" sz="2600" dirty="0">
                <a:latin typeface="Times New Roman" panose="02020603050405020304" pitchFamily="18" charset="0"/>
                <a:cs typeface="Times New Roman" panose="02020603050405020304" pitchFamily="18" charset="0"/>
              </a:rPr>
              <a:t> or at any choice point further up, </a:t>
            </a:r>
            <a:r>
              <a:rPr lang="en-US" sz="2600" i="1" dirty="0">
                <a:latin typeface="Times New Roman" panose="02020603050405020304" pitchFamily="18" charset="0"/>
                <a:cs typeface="Times New Roman" panose="02020603050405020304" pitchFamily="18" charset="0"/>
              </a:rPr>
              <a:t>then n will never be reached in actual play</a:t>
            </a:r>
            <a:r>
              <a:rPr lang="en-US" sz="2600" dirty="0">
                <a:latin typeface="Times New Roman" panose="02020603050405020304" pitchFamily="18" charset="0"/>
                <a:cs typeface="Times New Roman" panose="02020603050405020304" pitchFamily="18" charset="0"/>
              </a:rPr>
              <a:t>. </a:t>
            </a:r>
          </a:p>
          <a:p>
            <a:pPr>
              <a:spcBef>
                <a:spcPts val="1200"/>
              </a:spcBef>
            </a:pPr>
            <a:r>
              <a:rPr lang="en-US" sz="2600" dirty="0">
                <a:latin typeface="Times New Roman" panose="02020603050405020304" pitchFamily="18" charset="0"/>
                <a:cs typeface="Times New Roman" panose="02020603050405020304" pitchFamily="18" charset="0"/>
              </a:rPr>
              <a:t>So once we have found out enough about </a:t>
            </a:r>
            <a:r>
              <a:rPr lang="en-US" sz="2600" i="1" dirty="0">
                <a:latin typeface="Times New Roman" panose="02020603050405020304" pitchFamily="18" charset="0"/>
                <a:cs typeface="Times New Roman" panose="02020603050405020304" pitchFamily="18" charset="0"/>
              </a:rPr>
              <a:t>n</a:t>
            </a:r>
            <a:r>
              <a:rPr lang="en-US" sz="2600" dirty="0">
                <a:latin typeface="Times New Roman" panose="02020603050405020304" pitchFamily="18" charset="0"/>
                <a:cs typeface="Times New Roman" panose="02020603050405020304" pitchFamily="18" charset="0"/>
              </a:rPr>
              <a:t> (by examining some of its descendants) to reach this conclusion, we can prune it.</a:t>
            </a:r>
          </a:p>
        </p:txBody>
      </p:sp>
    </p:spTree>
    <p:extLst>
      <p:ext uri="{BB962C8B-B14F-4D97-AF65-F5344CB8AC3E}">
        <p14:creationId xmlns:p14="http://schemas.microsoft.com/office/powerpoint/2010/main" val="1149776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E6F10-51FA-4833-BF76-7770FED413AC}"/>
              </a:ext>
            </a:extLst>
          </p:cNvPr>
          <p:cNvSpPr txBox="1"/>
          <p:nvPr/>
        </p:nvSpPr>
        <p:spPr>
          <a:xfrm>
            <a:off x="1470991" y="524973"/>
            <a:ext cx="4625009" cy="646331"/>
          </a:xfrm>
          <a:prstGeom prst="rect">
            <a:avLst/>
          </a:prstGeom>
          <a:noFill/>
        </p:spPr>
        <p:txBody>
          <a:bodyPr wrap="square" rtlCol="0">
            <a:spAutoFit/>
          </a:bodyPr>
          <a:lstStyle/>
          <a:p>
            <a:r>
              <a:rPr lang="en-US" sz="3600" dirty="0"/>
              <a:t>ALPHA-BETA PRUNING</a:t>
            </a:r>
          </a:p>
        </p:txBody>
      </p:sp>
      <p:sp>
        <p:nvSpPr>
          <p:cNvPr id="5" name="Isosceles Triangle 4">
            <a:extLst>
              <a:ext uri="{FF2B5EF4-FFF2-40B4-BE49-F238E27FC236}">
                <a16:creationId xmlns:a16="http://schemas.microsoft.com/office/drawing/2014/main" id="{BA99B45B-086D-49D1-83BF-6091889634AE}"/>
              </a:ext>
            </a:extLst>
          </p:cNvPr>
          <p:cNvSpPr/>
          <p:nvPr/>
        </p:nvSpPr>
        <p:spPr>
          <a:xfrm>
            <a:off x="8139807" y="1709529"/>
            <a:ext cx="672888" cy="675861"/>
          </a:xfrm>
          <a:prstGeom prst="triangle">
            <a:avLst>
              <a:gd name="adj" fmla="val 553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8283C2D-EF50-43DC-94E9-8B749EC13F1B}"/>
              </a:ext>
            </a:extLst>
          </p:cNvPr>
          <p:cNvSpPr/>
          <p:nvPr/>
        </p:nvSpPr>
        <p:spPr>
          <a:xfrm rot="10800000">
            <a:off x="6678419" y="2806148"/>
            <a:ext cx="672887" cy="5698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F6AE6E-B416-4172-BFF3-6EA90B3A0179}"/>
              </a:ext>
            </a:extLst>
          </p:cNvPr>
          <p:cNvPicPr>
            <a:picLocks noChangeAspect="1"/>
          </p:cNvPicPr>
          <p:nvPr/>
        </p:nvPicPr>
        <p:blipFill>
          <a:blip r:embed="rId2"/>
          <a:stretch>
            <a:fillRect/>
          </a:stretch>
        </p:blipFill>
        <p:spPr>
          <a:xfrm>
            <a:off x="7907896" y="2385390"/>
            <a:ext cx="904799" cy="2237087"/>
          </a:xfrm>
          <a:prstGeom prst="rect">
            <a:avLst/>
          </a:prstGeom>
        </p:spPr>
      </p:pic>
      <p:sp>
        <p:nvSpPr>
          <p:cNvPr id="9" name="Isosceles Triangle 8">
            <a:extLst>
              <a:ext uri="{FF2B5EF4-FFF2-40B4-BE49-F238E27FC236}">
                <a16:creationId xmlns:a16="http://schemas.microsoft.com/office/drawing/2014/main" id="{38E5B0EC-FA90-4AC8-A8B6-95A60E592B2D}"/>
              </a:ext>
            </a:extLst>
          </p:cNvPr>
          <p:cNvSpPr/>
          <p:nvPr/>
        </p:nvSpPr>
        <p:spPr>
          <a:xfrm>
            <a:off x="7662730" y="4529713"/>
            <a:ext cx="672888" cy="5698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0605D69-2EFA-450D-94DA-70CB569DCA75}"/>
              </a:ext>
            </a:extLst>
          </p:cNvPr>
          <p:cNvSpPr/>
          <p:nvPr/>
        </p:nvSpPr>
        <p:spPr>
          <a:xfrm rot="10800000">
            <a:off x="8848800" y="5328938"/>
            <a:ext cx="672887" cy="5698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3ED69D-85F2-4958-B801-FF013D6D8225}"/>
              </a:ext>
            </a:extLst>
          </p:cNvPr>
          <p:cNvSpPr/>
          <p:nvPr/>
        </p:nvSpPr>
        <p:spPr>
          <a:xfrm>
            <a:off x="6829331" y="2867348"/>
            <a:ext cx="340095" cy="220410"/>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m</a:t>
            </a:r>
          </a:p>
        </p:txBody>
      </p:sp>
      <p:sp>
        <p:nvSpPr>
          <p:cNvPr id="12" name="Rectangle 11">
            <a:extLst>
              <a:ext uri="{FF2B5EF4-FFF2-40B4-BE49-F238E27FC236}">
                <a16:creationId xmlns:a16="http://schemas.microsoft.com/office/drawing/2014/main" id="{B3B35B23-B525-46C2-A307-D171DA724778}"/>
              </a:ext>
            </a:extLst>
          </p:cNvPr>
          <p:cNvSpPr/>
          <p:nvPr/>
        </p:nvSpPr>
        <p:spPr>
          <a:xfrm>
            <a:off x="9037982" y="5337127"/>
            <a:ext cx="304801" cy="228785"/>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n</a:t>
            </a:r>
          </a:p>
        </p:txBody>
      </p:sp>
      <p:cxnSp>
        <p:nvCxnSpPr>
          <p:cNvPr id="14" name="Straight Connector 13">
            <a:extLst>
              <a:ext uri="{FF2B5EF4-FFF2-40B4-BE49-F238E27FC236}">
                <a16:creationId xmlns:a16="http://schemas.microsoft.com/office/drawing/2014/main" id="{DDE050DA-8C9F-4DB4-AF5D-76E112E04C4F}"/>
              </a:ext>
            </a:extLst>
          </p:cNvPr>
          <p:cNvCxnSpPr>
            <a:cxnSpLocks/>
          </p:cNvCxnSpPr>
          <p:nvPr/>
        </p:nvCxnSpPr>
        <p:spPr>
          <a:xfrm flipH="1">
            <a:off x="7351307" y="2425146"/>
            <a:ext cx="788500" cy="42075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AA07AD-A49F-4F32-8BF7-7ABC3F05E02E}"/>
              </a:ext>
            </a:extLst>
          </p:cNvPr>
          <p:cNvCxnSpPr>
            <a:cxnSpLocks/>
          </p:cNvCxnSpPr>
          <p:nvPr/>
        </p:nvCxnSpPr>
        <p:spPr>
          <a:xfrm flipH="1">
            <a:off x="8476251" y="1292088"/>
            <a:ext cx="788500" cy="42075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29D17E-6151-4E58-B6E1-419BA8604CFF}"/>
              </a:ext>
            </a:extLst>
          </p:cNvPr>
          <p:cNvCxnSpPr>
            <a:cxnSpLocks/>
          </p:cNvCxnSpPr>
          <p:nvPr/>
        </p:nvCxnSpPr>
        <p:spPr>
          <a:xfrm flipH="1" flipV="1">
            <a:off x="8812695" y="2381296"/>
            <a:ext cx="372548" cy="239714"/>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F42CBA0-B514-474E-8C95-2BF5AB984516}"/>
              </a:ext>
            </a:extLst>
          </p:cNvPr>
          <p:cNvCxnSpPr>
            <a:cxnSpLocks/>
          </p:cNvCxnSpPr>
          <p:nvPr/>
        </p:nvCxnSpPr>
        <p:spPr>
          <a:xfrm flipH="1">
            <a:off x="6874230" y="5092927"/>
            <a:ext cx="788500" cy="42075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8954E4-40DC-4FC5-BB7D-95480F40F38F}"/>
              </a:ext>
            </a:extLst>
          </p:cNvPr>
          <p:cNvCxnSpPr>
            <a:cxnSpLocks/>
            <a:stCxn id="10" idx="4"/>
          </p:cNvCxnSpPr>
          <p:nvPr/>
        </p:nvCxnSpPr>
        <p:spPr>
          <a:xfrm flipH="1" flipV="1">
            <a:off x="8315740" y="5092928"/>
            <a:ext cx="533060" cy="23601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8E09439-EFBE-4CC8-A8C3-5EFF87B467E0}"/>
              </a:ext>
            </a:extLst>
          </p:cNvPr>
          <p:cNvSpPr txBox="1"/>
          <p:nvPr/>
        </p:nvSpPr>
        <p:spPr>
          <a:xfrm>
            <a:off x="9548870" y="1791555"/>
            <a:ext cx="1851657"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Player</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Opponent</a:t>
            </a: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Player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Opponent</a:t>
            </a:r>
          </a:p>
          <a:p>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6029CD5-FC01-45BD-8499-7EC7C012B897}"/>
              </a:ext>
            </a:extLst>
          </p:cNvPr>
          <p:cNvSpPr txBox="1"/>
          <p:nvPr/>
        </p:nvSpPr>
        <p:spPr>
          <a:xfrm>
            <a:off x="2206356" y="1653989"/>
            <a:ext cx="3307226"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5.6   The general case for alpha-beta pruning.  If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is better than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for Player, we will never get to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in play.</a:t>
            </a:r>
          </a:p>
          <a:p>
            <a:endParaRPr lang="en-US" sz="24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D3420BCE-F5A3-4CA6-A049-727EC183987F}"/>
              </a:ext>
            </a:extLst>
          </p:cNvPr>
          <p:cNvCxnSpPr>
            <a:cxnSpLocks/>
          </p:cNvCxnSpPr>
          <p:nvPr/>
        </p:nvCxnSpPr>
        <p:spPr>
          <a:xfrm>
            <a:off x="7018552" y="3365279"/>
            <a:ext cx="782043" cy="44549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29022CC-66C0-41BF-94B8-1B7033A10A26}"/>
              </a:ext>
            </a:extLst>
          </p:cNvPr>
          <p:cNvCxnSpPr>
            <a:cxnSpLocks/>
          </p:cNvCxnSpPr>
          <p:nvPr/>
        </p:nvCxnSpPr>
        <p:spPr>
          <a:xfrm>
            <a:off x="7012095" y="3349485"/>
            <a:ext cx="26162" cy="589721"/>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F8AFB3-EDD1-414A-9FA3-4E671427B4A1}"/>
              </a:ext>
            </a:extLst>
          </p:cNvPr>
          <p:cNvCxnSpPr>
            <a:cxnSpLocks/>
          </p:cNvCxnSpPr>
          <p:nvPr/>
        </p:nvCxnSpPr>
        <p:spPr>
          <a:xfrm flipH="1">
            <a:off x="6249757" y="3354565"/>
            <a:ext cx="788500" cy="42075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576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81C61A0-A98C-4C2D-BAB7-E22A3A0D5FEB}"/>
              </a:ext>
            </a:extLst>
          </p:cNvPr>
          <p:cNvSpPr>
            <a:spLocks noGrp="1" noChangeArrowheads="1"/>
          </p:cNvSpPr>
          <p:nvPr>
            <p:ph type="title"/>
          </p:nvPr>
        </p:nvSpPr>
        <p:spPr>
          <a:xfrm>
            <a:off x="1391478" y="595313"/>
            <a:ext cx="5334000" cy="828373"/>
          </a:xfrm>
        </p:spPr>
        <p:txBody>
          <a:bodyPr>
            <a:normAutofit/>
          </a:bodyPr>
          <a:lstStyle/>
          <a:p>
            <a:r>
              <a:rPr lang="en-US" altLang="en-US" sz="3600" dirty="0">
                <a:latin typeface="+mn-lt"/>
              </a:rPr>
              <a:t>Why is it called α-β?</a:t>
            </a:r>
          </a:p>
        </p:txBody>
      </p:sp>
      <p:sp>
        <p:nvSpPr>
          <p:cNvPr id="12291" name="Rectangle 3">
            <a:extLst>
              <a:ext uri="{FF2B5EF4-FFF2-40B4-BE49-F238E27FC236}">
                <a16:creationId xmlns:a16="http://schemas.microsoft.com/office/drawing/2014/main" id="{418EA97A-9D91-4C26-9DE5-05E6FB08E304}"/>
              </a:ext>
            </a:extLst>
          </p:cNvPr>
          <p:cNvSpPr>
            <a:spLocks noGrp="1" noChangeArrowheads="1"/>
          </p:cNvSpPr>
          <p:nvPr>
            <p:ph type="body" sz="half" idx="1"/>
          </p:nvPr>
        </p:nvSpPr>
        <p:spPr>
          <a:xfrm>
            <a:off x="1391478" y="1592745"/>
            <a:ext cx="5334000" cy="4669942"/>
          </a:xfrm>
        </p:spPr>
        <p:txBody>
          <a:bodyPr>
            <a:noAutofit/>
          </a:bodyPr>
          <a:lstStyle/>
          <a:p>
            <a:pPr marL="0" indent="0">
              <a:lnSpc>
                <a:spcPct val="90000"/>
              </a:lnSpc>
              <a:buNone/>
            </a:pPr>
            <a:r>
              <a:rPr lang="en-US" altLang="en-US" sz="2600" dirty="0">
                <a:latin typeface="Times New Roman" panose="02020603050405020304" pitchFamily="18" charset="0"/>
                <a:cs typeface="Times New Roman" panose="02020603050405020304" pitchFamily="18" charset="0"/>
              </a:rPr>
              <a:t>α is the value of the best (i.e., highest-value) choice found so far at any choice point along the path for MAX
</a:t>
            </a:r>
          </a:p>
          <a:p>
            <a:pPr marL="0" indent="0">
              <a:buNone/>
            </a:pPr>
            <a:r>
              <a:rPr lang="en-US" altLang="en-US" sz="2600" dirty="0">
                <a:latin typeface="Times New Roman" panose="02020603050405020304" pitchFamily="18" charset="0"/>
                <a:cs typeface="Times New Roman" panose="02020603050405020304" pitchFamily="18" charset="0"/>
              </a:rPr>
              <a:t>If </a:t>
            </a:r>
            <a:r>
              <a:rPr lang="en-US" altLang="en-US" sz="2600" i="1" dirty="0">
                <a:latin typeface="Times New Roman" panose="02020603050405020304" pitchFamily="18" charset="0"/>
                <a:cs typeface="Times New Roman" panose="02020603050405020304" pitchFamily="18" charset="0"/>
              </a:rPr>
              <a:t>v</a:t>
            </a:r>
            <a:r>
              <a:rPr lang="en-US" altLang="en-US" sz="2600" dirty="0">
                <a:latin typeface="Times New Roman" panose="02020603050405020304" pitchFamily="18" charset="0"/>
                <a:cs typeface="Times New Roman" panose="02020603050405020304" pitchFamily="18" charset="0"/>
              </a:rPr>
              <a:t> is worse than α, MAX will avoid it</a:t>
            </a:r>
          </a:p>
          <a:p>
            <a:pPr lvl="1">
              <a:lnSpc>
                <a:spcPct val="90000"/>
              </a:lnSpc>
              <a:buFontTx/>
              <a:buNone/>
            </a:pP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dirty="0">
                <a:latin typeface="Times New Roman" panose="02020603050405020304" pitchFamily="18" charset="0"/>
                <a:cs typeface="Times New Roman" panose="02020603050405020304" pitchFamily="18" charset="0"/>
              </a:rPr>
              <a:t> prune that branch
</a:t>
            </a:r>
          </a:p>
          <a:p>
            <a:pPr marL="0" indent="0">
              <a:buNone/>
            </a:pPr>
            <a:r>
              <a:rPr lang="en-US" altLang="en-US" sz="2600" dirty="0">
                <a:latin typeface="Times New Roman" panose="02020603050405020304" pitchFamily="18" charset="0"/>
                <a:cs typeface="Times New Roman" panose="02020603050405020304" pitchFamily="18" charset="0"/>
              </a:rPr>
              <a:t>Define β similarly for MIN 
 β is the value of the best (i.e., lowest-value) choice found so far at any choice point along the path for MIN.</a:t>
            </a:r>
          </a:p>
        </p:txBody>
      </p:sp>
      <p:pic>
        <p:nvPicPr>
          <p:cNvPr id="12292" name="Picture 4" descr="alpha-beta-general">
            <a:extLst>
              <a:ext uri="{FF2B5EF4-FFF2-40B4-BE49-F238E27FC236}">
                <a16:creationId xmlns:a16="http://schemas.microsoft.com/office/drawing/2014/main" id="{84C3831B-DCC7-4762-B92A-FE43538F7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5220" y="1569105"/>
            <a:ext cx="4068763"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17EE2A8B-344A-49E9-B537-82A0E2247304}"/>
              </a:ext>
            </a:extLst>
          </p:cNvPr>
          <p:cNvSpPr txBox="1">
            <a:spLocks noChangeArrowheads="1"/>
          </p:cNvSpPr>
          <p:nvPr/>
        </p:nvSpPr>
        <p:spPr>
          <a:xfrm>
            <a:off x="7709108" y="291289"/>
            <a:ext cx="3614875" cy="954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2800" dirty="0">
                <a:latin typeface="Times New Roman" panose="02020603050405020304" pitchFamily="18" charset="0"/>
                <a:cs typeface="Times New Roman" panose="02020603050405020304" pitchFamily="18" charset="0"/>
              </a:rPr>
              <a:t>More abstractly</a:t>
            </a:r>
          </a:p>
        </p:txBody>
      </p:sp>
    </p:spTree>
    <p:extLst>
      <p:ext uri="{BB962C8B-B14F-4D97-AF65-F5344CB8AC3E}">
        <p14:creationId xmlns:p14="http://schemas.microsoft.com/office/powerpoint/2010/main" val="17808475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E6F10-51FA-4833-BF76-7770FED413AC}"/>
              </a:ext>
            </a:extLst>
          </p:cNvPr>
          <p:cNvSpPr txBox="1"/>
          <p:nvPr/>
        </p:nvSpPr>
        <p:spPr>
          <a:xfrm>
            <a:off x="1470991" y="524973"/>
            <a:ext cx="4625009" cy="646331"/>
          </a:xfrm>
          <a:prstGeom prst="rect">
            <a:avLst/>
          </a:prstGeom>
          <a:noFill/>
        </p:spPr>
        <p:txBody>
          <a:bodyPr wrap="square" rtlCol="0">
            <a:spAutoFit/>
          </a:bodyPr>
          <a:lstStyle/>
          <a:p>
            <a:r>
              <a:rPr lang="en-US" sz="3600" dirty="0"/>
              <a:t>ALPHA-BETA PRUNING</a:t>
            </a:r>
          </a:p>
        </p:txBody>
      </p:sp>
      <p:sp>
        <p:nvSpPr>
          <p:cNvPr id="3" name="TextBox 2">
            <a:extLst>
              <a:ext uri="{FF2B5EF4-FFF2-40B4-BE49-F238E27FC236}">
                <a16:creationId xmlns:a16="http://schemas.microsoft.com/office/drawing/2014/main" id="{078F2DBD-ABEC-46D4-B5D8-46B2E9A8EA0E}"/>
              </a:ext>
            </a:extLst>
          </p:cNvPr>
          <p:cNvSpPr txBox="1"/>
          <p:nvPr/>
        </p:nvSpPr>
        <p:spPr>
          <a:xfrm>
            <a:off x="1510748" y="1590261"/>
            <a:ext cx="9197009" cy="3046988"/>
          </a:xfrm>
          <a:prstGeom prst="rect">
            <a:avLst/>
          </a:prstGeom>
          <a:noFill/>
        </p:spPr>
        <p:txBody>
          <a:bodyPr wrap="square" rtlCol="0">
            <a:spAutoFit/>
          </a:bodyPr>
          <a:lstStyle/>
          <a:p>
            <a:pPr>
              <a:spcBef>
                <a:spcPts val="1200"/>
              </a:spcBef>
            </a:pPr>
            <a:r>
              <a:rPr lang="en-US" sz="2600" dirty="0">
                <a:latin typeface="Times New Roman" panose="02020603050405020304" pitchFamily="18" charset="0"/>
                <a:cs typeface="Times New Roman" panose="02020603050405020304" pitchFamily="18" charset="0"/>
              </a:rPr>
              <a:t>Alpha-beta search updates the value of </a:t>
            </a:r>
            <a:r>
              <a:rPr lang="en-US" altLang="en-US" sz="2600" dirty="0">
                <a:latin typeface="Times New Roman" panose="02020603050405020304" pitchFamily="18" charset="0"/>
                <a:cs typeface="Times New Roman" panose="02020603050405020304" pitchFamily="18" charset="0"/>
              </a:rPr>
              <a:t>α</a:t>
            </a:r>
            <a:r>
              <a:rPr lang="en-US" sz="2600" dirty="0">
                <a:latin typeface="Times New Roman" panose="02020603050405020304" pitchFamily="18" charset="0"/>
                <a:cs typeface="Times New Roman" panose="02020603050405020304" pitchFamily="18" charset="0"/>
              </a:rPr>
              <a:t> and </a:t>
            </a:r>
            <a:r>
              <a:rPr lang="en-US" altLang="en-US" sz="2600" dirty="0">
                <a:latin typeface="Times New Roman" panose="02020603050405020304" pitchFamily="18" charset="0"/>
                <a:cs typeface="Times New Roman" panose="02020603050405020304" pitchFamily="18" charset="0"/>
              </a:rPr>
              <a:t>β</a:t>
            </a:r>
            <a:r>
              <a:rPr lang="en-US" sz="2600" dirty="0">
                <a:latin typeface="Times New Roman" panose="02020603050405020304" pitchFamily="18" charset="0"/>
                <a:cs typeface="Times New Roman" panose="02020603050405020304" pitchFamily="18" charset="0"/>
              </a:rPr>
              <a:t> as it goes along and prunes the remaining branches at a node (i.e., terminates the recursive call) as soon as the value of the current node is known to be worse than the current </a:t>
            </a:r>
            <a:r>
              <a:rPr lang="en-US" altLang="en-US" sz="2600" dirty="0">
                <a:latin typeface="Times New Roman" panose="02020603050405020304" pitchFamily="18" charset="0"/>
                <a:cs typeface="Times New Roman" panose="02020603050405020304" pitchFamily="18" charset="0"/>
              </a:rPr>
              <a:t>α</a:t>
            </a:r>
            <a:r>
              <a:rPr lang="en-US" sz="2600" dirty="0">
                <a:latin typeface="Times New Roman" panose="02020603050405020304" pitchFamily="18" charset="0"/>
                <a:cs typeface="Times New Roman" panose="02020603050405020304" pitchFamily="18" charset="0"/>
              </a:rPr>
              <a:t>  or </a:t>
            </a:r>
            <a:r>
              <a:rPr lang="en-US" altLang="en-US" sz="2600" dirty="0">
                <a:latin typeface="Times New Roman" panose="02020603050405020304" pitchFamily="18" charset="0"/>
                <a:cs typeface="Times New Roman" panose="02020603050405020304" pitchFamily="18" charset="0"/>
              </a:rPr>
              <a:t>β</a:t>
            </a:r>
            <a:r>
              <a:rPr lang="en-US" sz="2600" dirty="0">
                <a:latin typeface="Times New Roman" panose="02020603050405020304" pitchFamily="18" charset="0"/>
                <a:cs typeface="Times New Roman" panose="02020603050405020304" pitchFamily="18" charset="0"/>
              </a:rPr>
              <a:t> value of MAX or MIN, respectively.</a:t>
            </a:r>
          </a:p>
          <a:p>
            <a:pPr>
              <a:spcBef>
                <a:spcPts val="1200"/>
              </a:spcBef>
            </a:pPr>
            <a:r>
              <a:rPr lang="en-US" sz="2600" dirty="0">
                <a:latin typeface="Times New Roman" panose="02020603050405020304" pitchFamily="18" charset="0"/>
                <a:cs typeface="Times New Roman" panose="02020603050405020304" pitchFamily="18" charset="0"/>
              </a:rPr>
              <a:t>The complete algorithm is given in Figure 5.7. It can be trace its behavior when applied to the tree in Figure 5.5.</a:t>
            </a:r>
          </a:p>
        </p:txBody>
      </p:sp>
    </p:spTree>
    <p:extLst>
      <p:ext uri="{BB962C8B-B14F-4D97-AF65-F5344CB8AC3E}">
        <p14:creationId xmlns:p14="http://schemas.microsoft.com/office/powerpoint/2010/main" val="3829050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B82144-43F7-45D7-8BDC-35C04B9BB770}"/>
              </a:ext>
            </a:extLst>
          </p:cNvPr>
          <p:cNvSpPr txBox="1">
            <a:spLocks noChangeArrowheads="1"/>
          </p:cNvSpPr>
          <p:nvPr/>
        </p:nvSpPr>
        <p:spPr>
          <a:xfrm>
            <a:off x="1339827" y="216894"/>
            <a:ext cx="6678418" cy="662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latin typeface="+mn-lt"/>
              </a:rPr>
              <a:t>Properties of </a:t>
            </a:r>
            <a:r>
              <a:rPr lang="en-US" altLang="en-US" sz="3600" dirty="0" err="1">
                <a:latin typeface="+mn-lt"/>
              </a:rPr>
              <a:t>Alpa</a:t>
            </a:r>
            <a:r>
              <a:rPr lang="en-US" altLang="en-US" sz="3600" dirty="0">
                <a:latin typeface="+mn-lt"/>
              </a:rPr>
              <a:t>-Beta </a:t>
            </a:r>
            <a:r>
              <a:rPr lang="en-US" altLang="en-US" sz="3600" dirty="0" err="1">
                <a:latin typeface="+mn-lt"/>
              </a:rPr>
              <a:t>Prunning</a:t>
            </a:r>
            <a:endParaRPr lang="en-US" altLang="en-US" sz="3600" dirty="0">
              <a:latin typeface="+mn-lt"/>
            </a:endParaRPr>
          </a:p>
        </p:txBody>
      </p:sp>
      <p:sp>
        <p:nvSpPr>
          <p:cNvPr id="4" name="Rectangle 3">
            <a:extLst>
              <a:ext uri="{FF2B5EF4-FFF2-40B4-BE49-F238E27FC236}">
                <a16:creationId xmlns:a16="http://schemas.microsoft.com/office/drawing/2014/main" id="{E0AF78D6-7CFF-4DD7-A2ED-56BAE6E43D09}"/>
              </a:ext>
            </a:extLst>
          </p:cNvPr>
          <p:cNvSpPr/>
          <p:nvPr/>
        </p:nvSpPr>
        <p:spPr>
          <a:xfrm>
            <a:off x="1339827" y="879676"/>
            <a:ext cx="9154416" cy="6063198"/>
          </a:xfrm>
          <a:prstGeom prst="rect">
            <a:avLst/>
          </a:prstGeom>
        </p:spPr>
        <p:txBody>
          <a:bodyPr wrap="square">
            <a:spAutoFit/>
          </a:bodyPr>
          <a:lstStyle/>
          <a:p>
            <a:pPr>
              <a:spcBef>
                <a:spcPts val="1200"/>
              </a:spcBef>
            </a:pPr>
            <a:r>
              <a:rPr lang="en-US" sz="2600" dirty="0">
                <a:solidFill>
                  <a:srgbClr val="000000"/>
                </a:solidFill>
                <a:latin typeface="Times New Roman" panose="02020603050405020304" pitchFamily="18" charset="0"/>
                <a:cs typeface="Times New Roman" panose="02020603050405020304" pitchFamily="18" charset="0"/>
              </a:rPr>
              <a:t>Pruning </a:t>
            </a:r>
            <a:r>
              <a:rPr lang="en-US" sz="2600" dirty="0">
                <a:solidFill>
                  <a:srgbClr val="FF0000"/>
                </a:solidFill>
                <a:latin typeface="Times New Roman" panose="02020603050405020304" pitchFamily="18" charset="0"/>
                <a:cs typeface="Times New Roman" panose="02020603050405020304" pitchFamily="18" charset="0"/>
              </a:rPr>
              <a:t>does not </a:t>
            </a:r>
            <a:r>
              <a:rPr lang="en-US" sz="2600" dirty="0">
                <a:solidFill>
                  <a:srgbClr val="000000"/>
                </a:solidFill>
                <a:latin typeface="Times New Roman" panose="02020603050405020304" pitchFamily="18" charset="0"/>
                <a:cs typeface="Times New Roman" panose="02020603050405020304" pitchFamily="18" charset="0"/>
              </a:rPr>
              <a:t>affect final result</a:t>
            </a:r>
          </a:p>
          <a:p>
            <a:pPr>
              <a:spcBef>
                <a:spcPts val="1200"/>
              </a:spcBef>
            </a:pPr>
            <a:r>
              <a:rPr lang="en-US" sz="2600" dirty="0">
                <a:solidFill>
                  <a:srgbClr val="000000"/>
                </a:solidFill>
                <a:latin typeface="Times New Roman" panose="02020603050405020304" pitchFamily="18" charset="0"/>
                <a:cs typeface="Times New Roman" panose="02020603050405020304" pitchFamily="18" charset="0"/>
              </a:rPr>
              <a:t>The effectiveness of alpha-beta pruning is highly dependent on the order in which the states are examined. For example:</a:t>
            </a:r>
          </a:p>
          <a:p>
            <a:pPr marL="914400" lvl="1" indent="-457200">
              <a:spcBef>
                <a:spcPts val="1200"/>
              </a:spcBef>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in Figure 5.5 (e and f), we could not prune any successors of D at all because the worst successors (from the point of view of MIN) were generated first. </a:t>
            </a:r>
          </a:p>
          <a:p>
            <a:pPr marL="914400" lvl="1" indent="-457200">
              <a:spcBef>
                <a:spcPts val="1200"/>
              </a:spcBef>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If the third successor D had been generated first, we would have been able to prune the other two.  </a:t>
            </a:r>
          </a:p>
          <a:p>
            <a:pPr marL="914400" lvl="1" indent="-457200">
              <a:spcBef>
                <a:spcPts val="1200"/>
              </a:spcBef>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This suggests that it might be worthwhile to try to examine first the successors that are likely to be best.</a:t>
            </a:r>
          </a:p>
          <a:p>
            <a:pPr>
              <a:spcBef>
                <a:spcPts val="1200"/>
              </a:spcBef>
            </a:pPr>
            <a:r>
              <a:rPr lang="en-US" sz="2600" dirty="0">
                <a:solidFill>
                  <a:srgbClr val="000000"/>
                </a:solidFill>
                <a:latin typeface="Times New Roman" panose="02020603050405020304" pitchFamily="18" charset="0"/>
                <a:cs typeface="Times New Roman" panose="02020603050405020304" pitchFamily="18" charset="0"/>
              </a:rPr>
              <a:t>Good move ordering improves effectiveness of pruning b </a:t>
            </a:r>
          </a:p>
          <a:p>
            <a:r>
              <a:rPr lang="en-US" sz="2600" dirty="0">
                <a:solidFill>
                  <a:srgbClr val="000000"/>
                </a:solidFill>
                <a:latin typeface="Times New Roman" panose="02020603050405020304" pitchFamily="18" charset="0"/>
                <a:cs typeface="Times New Roman" panose="02020603050405020304" pitchFamily="18" charset="0"/>
              </a:rPr>
              <a:t>(e.g., chess, try captures first, then threats, forward moves, then backward moves…)</a:t>
            </a:r>
          </a:p>
        </p:txBody>
      </p:sp>
    </p:spTree>
    <p:extLst>
      <p:ext uri="{BB962C8B-B14F-4D97-AF65-F5344CB8AC3E}">
        <p14:creationId xmlns:p14="http://schemas.microsoft.com/office/powerpoint/2010/main" val="30238316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B82144-43F7-45D7-8BDC-35C04B9BB770}"/>
              </a:ext>
            </a:extLst>
          </p:cNvPr>
          <p:cNvSpPr txBox="1">
            <a:spLocks noChangeArrowheads="1"/>
          </p:cNvSpPr>
          <p:nvPr/>
        </p:nvSpPr>
        <p:spPr>
          <a:xfrm>
            <a:off x="1339827" y="434666"/>
            <a:ext cx="6678418" cy="662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latin typeface="+mn-lt"/>
              </a:rPr>
              <a:t>Properties of </a:t>
            </a:r>
            <a:r>
              <a:rPr lang="en-US" altLang="en-US" sz="3600" dirty="0" err="1">
                <a:latin typeface="+mn-lt"/>
              </a:rPr>
              <a:t>Alpa</a:t>
            </a:r>
            <a:r>
              <a:rPr lang="en-US" altLang="en-US" sz="3600" dirty="0">
                <a:latin typeface="+mn-lt"/>
              </a:rPr>
              <a:t>-Beta </a:t>
            </a:r>
            <a:r>
              <a:rPr lang="en-US" altLang="en-US" sz="3600" dirty="0" err="1">
                <a:latin typeface="+mn-lt"/>
              </a:rPr>
              <a:t>Prunning</a:t>
            </a:r>
            <a:endParaRPr lang="en-US" altLang="en-US" sz="3600" dirty="0">
              <a:latin typeface="+mn-lt"/>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0AF78D6-7CFF-4DD7-A2ED-56BAE6E43D09}"/>
                  </a:ext>
                </a:extLst>
              </p:cNvPr>
              <p:cNvSpPr/>
              <p:nvPr/>
            </p:nvSpPr>
            <p:spPr>
              <a:xfrm>
                <a:off x="1339827" y="1252688"/>
                <a:ext cx="9157252" cy="4278094"/>
              </a:xfrm>
              <a:prstGeom prst="rect">
                <a:avLst/>
              </a:prstGeom>
            </p:spPr>
            <p:txBody>
              <a:bodyPr wrap="square">
                <a:spAutoFit/>
              </a:bodyPr>
              <a:lstStyle/>
              <a:p>
                <a:pPr>
                  <a:spcAft>
                    <a:spcPts val="600"/>
                  </a:spcAft>
                </a:pPr>
                <a:r>
                  <a:rPr lang="en-US" sz="2800" dirty="0">
                    <a:solidFill>
                      <a:srgbClr val="000000"/>
                    </a:solidFill>
                    <a:latin typeface="Times New Roman" panose="02020603050405020304" pitchFamily="18" charset="0"/>
                    <a:cs typeface="Times New Roman" panose="02020603050405020304" pitchFamily="18" charset="0"/>
                  </a:rPr>
                  <a:t>With "perfect ordering," it turns out that alpha-beta needs to examine only </a:t>
                </a:r>
                <a:r>
                  <a:rPr lang="en-US" sz="2800" b="1" dirty="0">
                    <a:solidFill>
                      <a:srgbClr val="000000"/>
                    </a:solidFill>
                    <a:latin typeface="Times New Roman" panose="02020603050405020304" pitchFamily="18" charset="0"/>
                    <a:cs typeface="Times New Roman" panose="02020603050405020304" pitchFamily="18" charset="0"/>
                  </a:rPr>
                  <a:t>O</a:t>
                </a:r>
                <a:r>
                  <a:rPr lang="en-US" sz="2800" dirty="0">
                    <a:solidFill>
                      <a:srgbClr val="000000"/>
                    </a:solidFill>
                    <a:latin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cs typeface="Times New Roman" panose="02020603050405020304" pitchFamily="18" charset="0"/>
                  </a:rPr>
                  <a:t>b</a:t>
                </a:r>
                <a:r>
                  <a:rPr lang="en-US" sz="2800" i="1" baseline="30000" dirty="0" err="1">
                    <a:solidFill>
                      <a:srgbClr val="000000"/>
                    </a:solidFill>
                    <a:latin typeface="Times New Roman" panose="02020603050405020304" pitchFamily="18" charset="0"/>
                    <a:cs typeface="Times New Roman" panose="02020603050405020304" pitchFamily="18" charset="0"/>
                  </a:rPr>
                  <a:t>m</a:t>
                </a:r>
                <a:r>
                  <a:rPr lang="en-US" sz="2800" baseline="30000" dirty="0">
                    <a:solidFill>
                      <a:srgbClr val="000000"/>
                    </a:solidFill>
                    <a:latin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cs typeface="Times New Roman" panose="02020603050405020304" pitchFamily="18" charset="0"/>
                  </a:rPr>
                  <a:t>) nodes to pick the best move, instead of </a:t>
                </a:r>
                <a:r>
                  <a:rPr lang="en-US" sz="2800" i="1" dirty="0">
                    <a:solidFill>
                      <a:srgbClr val="000000"/>
                    </a:solidFill>
                    <a:latin typeface="Times New Roman" panose="02020603050405020304" pitchFamily="18" charset="0"/>
                    <a:cs typeface="Times New Roman" panose="02020603050405020304" pitchFamily="18" charset="0"/>
                  </a:rPr>
                  <a:t>O</a:t>
                </a:r>
                <a:r>
                  <a:rPr lang="en-US" sz="2800" dirty="0">
                    <a:solidFill>
                      <a:srgbClr val="000000"/>
                    </a:solidFill>
                    <a:latin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cs typeface="Times New Roman" panose="02020603050405020304" pitchFamily="18" charset="0"/>
                  </a:rPr>
                  <a:t>b</a:t>
                </a:r>
                <a:r>
                  <a:rPr lang="en-US" sz="2800" i="1" baseline="30000" dirty="0" err="1">
                    <a:solidFill>
                      <a:srgbClr val="000000"/>
                    </a:solidFill>
                    <a:latin typeface="Times New Roman" panose="02020603050405020304" pitchFamily="18" charset="0"/>
                    <a:cs typeface="Times New Roman" panose="02020603050405020304" pitchFamily="18" charset="0"/>
                  </a:rPr>
                  <a:t>m</a:t>
                </a:r>
                <a:r>
                  <a:rPr lang="en-US" sz="2800" dirty="0">
                    <a:solidFill>
                      <a:srgbClr val="000000"/>
                    </a:solidFill>
                    <a:latin typeface="Times New Roman" panose="02020603050405020304" pitchFamily="18" charset="0"/>
                    <a:cs typeface="Times New Roman" panose="02020603050405020304" pitchFamily="18" charset="0"/>
                  </a:rPr>
                  <a:t>) for minimax, and therefore, time complexity = </a:t>
                </a:r>
                <a:r>
                  <a:rPr lang="en-US" sz="2800" i="1" dirty="0">
                    <a:solidFill>
                      <a:srgbClr val="000000"/>
                    </a:solidFill>
                    <a:latin typeface="Times New Roman" panose="02020603050405020304" pitchFamily="18" charset="0"/>
                    <a:cs typeface="Times New Roman" panose="02020603050405020304" pitchFamily="18" charset="0"/>
                  </a:rPr>
                  <a:t>O</a:t>
                </a:r>
                <a:r>
                  <a:rPr lang="en-US" sz="2800" dirty="0">
                    <a:solidFill>
                      <a:srgbClr val="000000"/>
                    </a:solidFill>
                    <a:latin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cs typeface="Times New Roman" panose="02020603050405020304" pitchFamily="18" charset="0"/>
                  </a:rPr>
                  <a:t>b</a:t>
                </a:r>
                <a:r>
                  <a:rPr lang="en-US" sz="2800" i="1" baseline="30000" dirty="0" err="1">
                    <a:solidFill>
                      <a:srgbClr val="000000"/>
                    </a:solidFill>
                    <a:latin typeface="Times New Roman" panose="02020603050405020304" pitchFamily="18" charset="0"/>
                    <a:cs typeface="Times New Roman" panose="02020603050405020304" pitchFamily="18" charset="0"/>
                  </a:rPr>
                  <a:t>m</a:t>
                </a:r>
                <a:r>
                  <a:rPr lang="en-US" sz="2800" baseline="30000" dirty="0">
                    <a:solidFill>
                      <a:srgbClr val="000000"/>
                    </a:solidFill>
                    <a:latin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cs typeface="Times New Roman" panose="02020603050405020304" pitchFamily="18" charset="0"/>
                  </a:rPr>
                  <a:t>)</a:t>
                </a:r>
              </a:p>
              <a:p>
                <a:pPr>
                  <a:spcAft>
                    <a:spcPts val="600"/>
                  </a:spcAft>
                </a:pPr>
                <a14:m>
                  <m:oMath xmlns:m="http://schemas.openxmlformats.org/officeDocument/2006/math">
                    <m:r>
                      <a:rPr lang="en-US" sz="28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doubles </a:t>
                </a:r>
                <a:r>
                  <a:rPr lang="en-US" sz="2800" dirty="0">
                    <a:solidFill>
                      <a:srgbClr val="000000"/>
                    </a:solidFill>
                    <a:latin typeface="Times New Roman" panose="02020603050405020304" pitchFamily="18" charset="0"/>
                    <a:cs typeface="Times New Roman" panose="02020603050405020304" pitchFamily="18" charset="0"/>
                  </a:rPr>
                  <a:t>depth of search that alpha-beta pruning can explore</a:t>
                </a:r>
              </a:p>
              <a:p>
                <a:pPr lvl="1">
                  <a:spcAft>
                    <a:spcPts val="600"/>
                  </a:spcAft>
                </a:pPr>
                <a:r>
                  <a:rPr lang="en-US" sz="2800" dirty="0">
                    <a:solidFill>
                      <a:srgbClr val="000000"/>
                    </a:solidFill>
                    <a:latin typeface="Times New Roman" panose="02020603050405020304" pitchFamily="18" charset="0"/>
                    <a:cs typeface="Times New Roman" panose="02020603050405020304" pitchFamily="18" charset="0"/>
                  </a:rPr>
                  <a:t>This means, alpha-beta can solve a game tree roughly twice as deep as minimax in the same amount of time.</a:t>
                </a:r>
              </a:p>
              <a:p>
                <a:pPr lvl="1">
                  <a:spcAft>
                    <a:spcPts val="600"/>
                  </a:spcAft>
                </a:pPr>
                <a:endParaRPr lang="en-US" sz="2800" dirty="0">
                  <a:solidFill>
                    <a:srgbClr val="00654D"/>
                  </a:solidFill>
                  <a:latin typeface="Times New Roman" panose="02020603050405020304" pitchFamily="18" charset="0"/>
                  <a:cs typeface="Times New Roman" panose="02020603050405020304" pitchFamily="18" charset="0"/>
                </a:endParaRPr>
              </a:p>
              <a:p>
                <a:pPr>
                  <a:spcAft>
                    <a:spcPts val="600"/>
                  </a:spcAft>
                </a:pPr>
                <a:r>
                  <a:rPr lang="en-US" sz="2800" dirty="0">
                    <a:solidFill>
                      <a:srgbClr val="00654D"/>
                    </a:solidFill>
                    <a:latin typeface="Times New Roman" panose="02020603050405020304" pitchFamily="18" charset="0"/>
                    <a:cs typeface="Times New Roman" panose="02020603050405020304" pitchFamily="18" charset="0"/>
                  </a:rPr>
                  <a:t>Example of the value of reasoning about which computations are relevant (a form of </a:t>
                </a:r>
                <a:r>
                  <a:rPr lang="en-US" sz="2800" dirty="0" err="1">
                    <a:solidFill>
                      <a:srgbClr val="FF0000"/>
                    </a:solidFill>
                    <a:latin typeface="Times New Roman" panose="02020603050405020304" pitchFamily="18" charset="0"/>
                    <a:cs typeface="Times New Roman" panose="02020603050405020304" pitchFamily="18" charset="0"/>
                  </a:rPr>
                  <a:t>metareasoning</a:t>
                </a:r>
                <a:r>
                  <a:rPr lang="en-US" sz="2800" dirty="0">
                    <a:solidFill>
                      <a:srgbClr val="00654D"/>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0AF78D6-7CFF-4DD7-A2ED-56BAE6E43D09}"/>
                  </a:ext>
                </a:extLst>
              </p:cNvPr>
              <p:cNvSpPr>
                <a:spLocks noRot="1" noChangeAspect="1" noMove="1" noResize="1" noEditPoints="1" noAdjustHandles="1" noChangeArrowheads="1" noChangeShapeType="1" noTextEdit="1"/>
              </p:cNvSpPr>
              <p:nvPr/>
            </p:nvSpPr>
            <p:spPr>
              <a:xfrm>
                <a:off x="1339827" y="1252688"/>
                <a:ext cx="9157252" cy="4278094"/>
              </a:xfrm>
              <a:prstGeom prst="rect">
                <a:avLst/>
              </a:prstGeom>
              <a:blipFill>
                <a:blip r:embed="rId2"/>
                <a:stretch>
                  <a:fillRect l="-1398" t="-1425" r="-1864" b="-2991"/>
                </a:stretch>
              </a:blipFill>
            </p:spPr>
            <p:txBody>
              <a:bodyPr/>
              <a:lstStyle/>
              <a:p>
                <a:r>
                  <a:rPr lang="en-US">
                    <a:noFill/>
                  </a:rPr>
                  <a:t> </a:t>
                </a:r>
              </a:p>
            </p:txBody>
          </p:sp>
        </mc:Fallback>
      </mc:AlternateContent>
    </p:spTree>
    <p:extLst>
      <p:ext uri="{BB962C8B-B14F-4D97-AF65-F5344CB8AC3E}">
        <p14:creationId xmlns:p14="http://schemas.microsoft.com/office/powerpoint/2010/main" val="386732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4659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C78FE9B-5669-450D-8C76-22B583875B7C}"/>
                  </a:ext>
                </a:extLst>
              </p:cNvPr>
              <p:cNvSpPr/>
              <p:nvPr/>
            </p:nvSpPr>
            <p:spPr>
              <a:xfrm>
                <a:off x="1632353" y="1333044"/>
                <a:ext cx="9263269"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Suppose we have 100 secs, explore 104 nodes/sec</a:t>
                </a:r>
              </a:p>
              <a:p>
                <a:r>
                  <a:rPr lang="en-US" sz="2800" dirty="0">
                    <a:ea typeface="Cambria Math" panose="020405030504060302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10</a:t>
                </a:r>
                <a:r>
                  <a:rPr lang="en-US" sz="2800" baseline="30000" dirty="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 nodes per move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Does it work in practice?</a:t>
                </a:r>
              </a:p>
              <a:p>
                <a:r>
                  <a:rPr lang="nn-NO" sz="2800" dirty="0">
                    <a:latin typeface="Times New Roman" panose="02020603050405020304" pitchFamily="18" charset="0"/>
                    <a:cs typeface="Times New Roman" panose="02020603050405020304" pitchFamily="18" charset="0"/>
                  </a:rPr>
                  <a:t>	bm = 10</a:t>
                </a:r>
                <a:r>
                  <a:rPr lang="nn-NO" sz="2800" baseline="30000" dirty="0">
                    <a:latin typeface="Times New Roman" panose="02020603050405020304" pitchFamily="18" charset="0"/>
                    <a:cs typeface="Times New Roman" panose="02020603050405020304" pitchFamily="18" charset="0"/>
                  </a:rPr>
                  <a:t>6</a:t>
                </a:r>
                <a:r>
                  <a:rPr lang="nn-NO" sz="2800" dirty="0">
                    <a:latin typeface="Times New Roman" panose="02020603050405020304" pitchFamily="18" charset="0"/>
                    <a:cs typeface="Times New Roman" panose="02020603050405020304" pitchFamily="18" charset="0"/>
                  </a:rPr>
                  <a:t>, b=35 </a:t>
                </a:r>
                <a14:m>
                  <m:oMath xmlns:m="http://schemas.openxmlformats.org/officeDocument/2006/math">
                    <m:r>
                      <a:rPr lang="en-US" sz="28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nn-NO" sz="2800" dirty="0">
                    <a:latin typeface="Times New Roman" panose="02020603050405020304" pitchFamily="18" charset="0"/>
                    <a:cs typeface="Times New Roman" panose="02020603050405020304" pitchFamily="18" charset="0"/>
                  </a:rPr>
                  <a:t> m=4</a:t>
                </a:r>
              </a:p>
              <a:p>
                <a:endParaRPr lang="nn-NO" sz="2800" dirty="0">
                  <a:latin typeface="Times New Roman" panose="02020603050405020304" pitchFamily="18" charset="0"/>
                  <a:cs typeface="Times New Roman" panose="02020603050405020304" pitchFamily="18" charset="0"/>
                </a:endParaRPr>
              </a:p>
              <a:p>
                <a:endParaRPr lang="nn-NO"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4-ply lookahead is a hopeless chess player!</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4-ply ≈ human novice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8-ply ≈ typical PC, human master</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12-ply ≈ Deep Blue, Kasparov</a:t>
                </a:r>
              </a:p>
            </p:txBody>
          </p:sp>
        </mc:Choice>
        <mc:Fallback xmlns="">
          <p:sp>
            <p:nvSpPr>
              <p:cNvPr id="2" name="Rectangle 1">
                <a:extLst>
                  <a:ext uri="{FF2B5EF4-FFF2-40B4-BE49-F238E27FC236}">
                    <a16:creationId xmlns:a16="http://schemas.microsoft.com/office/drawing/2014/main" id="{FC78FE9B-5669-450D-8C76-22B583875B7C}"/>
                  </a:ext>
                </a:extLst>
              </p:cNvPr>
              <p:cNvSpPr>
                <a:spLocks noRot="1" noChangeAspect="1" noMove="1" noResize="1" noEditPoints="1" noAdjustHandles="1" noChangeArrowheads="1" noChangeShapeType="1" noTextEdit="1"/>
              </p:cNvSpPr>
              <p:nvPr/>
            </p:nvSpPr>
            <p:spPr>
              <a:xfrm>
                <a:off x="1632353" y="1333044"/>
                <a:ext cx="9263269" cy="4832092"/>
              </a:xfrm>
              <a:prstGeom prst="rect">
                <a:avLst/>
              </a:prstGeom>
              <a:blipFill>
                <a:blip r:embed="rId2"/>
                <a:stretch>
                  <a:fillRect l="-1382" t="-1389" b="-265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8F91B55-5D7B-4618-B801-AA76A470A6ED}"/>
              </a:ext>
            </a:extLst>
          </p:cNvPr>
          <p:cNvSpPr/>
          <p:nvPr/>
        </p:nvSpPr>
        <p:spPr>
          <a:xfrm>
            <a:off x="1632353" y="316323"/>
            <a:ext cx="3032244" cy="646331"/>
          </a:xfrm>
          <a:prstGeom prst="rect">
            <a:avLst/>
          </a:prstGeom>
        </p:spPr>
        <p:txBody>
          <a:bodyPr wrap="square">
            <a:spAutoFit/>
          </a:bodyPr>
          <a:lstStyle/>
          <a:p>
            <a:r>
              <a:rPr lang="en-US" sz="3600" dirty="0"/>
              <a:t>Cutoff Search</a:t>
            </a:r>
          </a:p>
        </p:txBody>
      </p:sp>
    </p:spTree>
    <p:extLst>
      <p:ext uri="{BB962C8B-B14F-4D97-AF65-F5344CB8AC3E}">
        <p14:creationId xmlns:p14="http://schemas.microsoft.com/office/powerpoint/2010/main" val="30008636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E26B038-560E-4F0C-8FDF-9BE8C5708C46}"/>
              </a:ext>
            </a:extLst>
          </p:cNvPr>
          <p:cNvSpPr>
            <a:spLocks noGrp="1" noChangeArrowheads="1"/>
          </p:cNvSpPr>
          <p:nvPr>
            <p:ph type="title"/>
          </p:nvPr>
        </p:nvSpPr>
        <p:spPr>
          <a:xfrm>
            <a:off x="1524000" y="393571"/>
            <a:ext cx="6530009" cy="1041690"/>
          </a:xfrm>
        </p:spPr>
        <p:txBody>
          <a:bodyPr>
            <a:normAutofit/>
          </a:bodyPr>
          <a:lstStyle/>
          <a:p>
            <a:r>
              <a:rPr lang="en-US" altLang="en-US" sz="3600" dirty="0">
                <a:latin typeface="+mn-lt"/>
              </a:rPr>
              <a:t>The α-β algorithm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DD1BFCC-383E-4AA3-9B5D-29859A9DE6F6}"/>
                  </a:ext>
                </a:extLst>
              </p:cNvPr>
              <p:cNvSpPr txBox="1"/>
              <p:nvPr/>
            </p:nvSpPr>
            <p:spPr>
              <a:xfrm>
                <a:off x="1497496" y="1998940"/>
                <a:ext cx="9012318"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Figure 5.7   The alpha-beta search algorithm (in the next two slides.)</a:t>
                </a:r>
              </a:p>
              <a:p>
                <a:r>
                  <a:rPr lang="en-US" sz="2800" dirty="0">
                    <a:latin typeface="Times New Roman" panose="02020603050405020304" pitchFamily="18" charset="0"/>
                    <a:cs typeface="Times New Roman" panose="02020603050405020304" pitchFamily="18" charset="0"/>
                  </a:rPr>
                  <a:t>Notice that these routines are the same as the MINMAX functions in Figure 5.3, except for the two lines in each of MIN-VALUE and MAX-VALUE that maintain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800" dirty="0">
                    <a:latin typeface="Times New Roman" panose="02020603050405020304" pitchFamily="18" charset="0"/>
                    <a:cs typeface="Times New Roman" panose="02020603050405020304" pitchFamily="18" charset="0"/>
                  </a:rPr>
                  <a:t>  and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𝛽</m:t>
                    </m:r>
                  </m:oMath>
                </a14:m>
                <a:r>
                  <a:rPr lang="en-US" sz="2800" dirty="0">
                    <a:latin typeface="Times New Roman" panose="02020603050405020304" pitchFamily="18" charset="0"/>
                    <a:cs typeface="Times New Roman" panose="02020603050405020304" pitchFamily="18" charset="0"/>
                  </a:rPr>
                  <a:t>  (and the bookkeeping to pass these parameters along.)</a:t>
                </a:r>
              </a:p>
            </p:txBody>
          </p:sp>
        </mc:Choice>
        <mc:Fallback xmlns="">
          <p:sp>
            <p:nvSpPr>
              <p:cNvPr id="2" name="TextBox 1">
                <a:extLst>
                  <a:ext uri="{FF2B5EF4-FFF2-40B4-BE49-F238E27FC236}">
                    <a16:creationId xmlns:a16="http://schemas.microsoft.com/office/drawing/2014/main" id="{CDD1BFCC-383E-4AA3-9B5D-29859A9DE6F6}"/>
                  </a:ext>
                </a:extLst>
              </p:cNvPr>
              <p:cNvSpPr txBox="1">
                <a:spLocks noRot="1" noChangeAspect="1" noMove="1" noResize="1" noEditPoints="1" noAdjustHandles="1" noChangeArrowheads="1" noChangeShapeType="1" noTextEdit="1"/>
              </p:cNvSpPr>
              <p:nvPr/>
            </p:nvSpPr>
            <p:spPr>
              <a:xfrm>
                <a:off x="1497496" y="1998940"/>
                <a:ext cx="9012318" cy="2677656"/>
              </a:xfrm>
              <a:prstGeom prst="rect">
                <a:avLst/>
              </a:prstGeom>
              <a:blipFill>
                <a:blip r:embed="rId2"/>
                <a:stretch>
                  <a:fillRect l="-1421" t="-2506" r="-203" b="-5467"/>
                </a:stretch>
              </a:blipFill>
            </p:spPr>
            <p:txBody>
              <a:bodyPr/>
              <a:lstStyle/>
              <a:p>
                <a:r>
                  <a:rPr lang="en-US">
                    <a:noFill/>
                  </a:rPr>
                  <a:t> </a:t>
                </a:r>
              </a:p>
            </p:txBody>
          </p:sp>
        </mc:Fallback>
      </mc:AlternateContent>
    </p:spTree>
    <p:extLst>
      <p:ext uri="{BB962C8B-B14F-4D97-AF65-F5344CB8AC3E}">
        <p14:creationId xmlns:p14="http://schemas.microsoft.com/office/powerpoint/2010/main" val="2092143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E26B038-560E-4F0C-8FDF-9BE8C5708C46}"/>
              </a:ext>
            </a:extLst>
          </p:cNvPr>
          <p:cNvSpPr>
            <a:spLocks noGrp="1" noChangeArrowheads="1"/>
          </p:cNvSpPr>
          <p:nvPr>
            <p:ph type="title"/>
          </p:nvPr>
        </p:nvSpPr>
        <p:spPr>
          <a:xfrm>
            <a:off x="1686339" y="-30163"/>
            <a:ext cx="6530009" cy="1325563"/>
          </a:xfrm>
        </p:spPr>
        <p:txBody>
          <a:bodyPr>
            <a:normAutofit/>
          </a:bodyPr>
          <a:lstStyle/>
          <a:p>
            <a:r>
              <a:rPr lang="en-US" altLang="en-US" sz="3600" dirty="0">
                <a:latin typeface="+mn-lt"/>
              </a:rPr>
              <a:t>The α-β algorithm</a:t>
            </a:r>
          </a:p>
        </p:txBody>
      </p:sp>
      <p:pic>
        <p:nvPicPr>
          <p:cNvPr id="13317" name="Picture 5">
            <a:extLst>
              <a:ext uri="{FF2B5EF4-FFF2-40B4-BE49-F238E27FC236}">
                <a16:creationId xmlns:a16="http://schemas.microsoft.com/office/drawing/2014/main" id="{D555E641-9EC5-47AF-BC1B-80128BA64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06" t="25000" r="15625" b="15625"/>
          <a:stretch>
            <a:fillRect/>
          </a:stretch>
        </p:blipFill>
        <p:spPr bwMode="auto">
          <a:xfrm>
            <a:off x="1688986" y="954157"/>
            <a:ext cx="8992266" cy="580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610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9B0DFA-8393-413A-BC1D-0F364B7E7531}"/>
              </a:ext>
            </a:extLst>
          </p:cNvPr>
          <p:cNvSpPr>
            <a:spLocks noGrp="1" noChangeArrowheads="1"/>
          </p:cNvSpPr>
          <p:nvPr>
            <p:ph type="title"/>
          </p:nvPr>
        </p:nvSpPr>
        <p:spPr>
          <a:xfrm>
            <a:off x="1105106" y="198436"/>
            <a:ext cx="7855226" cy="1325563"/>
          </a:xfrm>
        </p:spPr>
        <p:txBody>
          <a:bodyPr>
            <a:normAutofit/>
          </a:bodyPr>
          <a:lstStyle/>
          <a:p>
            <a:r>
              <a:rPr lang="en-US" altLang="en-US" sz="3600" dirty="0">
                <a:latin typeface="+mn-lt"/>
              </a:rPr>
              <a:t>The α-β algorithm</a:t>
            </a:r>
          </a:p>
        </p:txBody>
      </p:sp>
      <p:pic>
        <p:nvPicPr>
          <p:cNvPr id="14340" name="Picture 4">
            <a:extLst>
              <a:ext uri="{FF2B5EF4-FFF2-40B4-BE49-F238E27FC236}">
                <a16:creationId xmlns:a16="http://schemas.microsoft.com/office/drawing/2014/main" id="{5EF94141-19A4-4700-A5D6-AB3924BF0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25" t="25000" r="15625" b="33333"/>
          <a:stretch>
            <a:fillRect/>
          </a:stretch>
        </p:blipFill>
        <p:spPr bwMode="auto">
          <a:xfrm>
            <a:off x="1105106" y="1272209"/>
            <a:ext cx="9615903" cy="5220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700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C1E2C98-8752-4604-8FE4-384E0B4AA679}"/>
              </a:ext>
            </a:extLst>
          </p:cNvPr>
          <p:cNvSpPr>
            <a:spLocks noGrp="1" noChangeArrowheads="1"/>
          </p:cNvSpPr>
          <p:nvPr>
            <p:ph type="title"/>
          </p:nvPr>
        </p:nvSpPr>
        <p:spPr>
          <a:xfrm>
            <a:off x="1330124" y="145207"/>
            <a:ext cx="9497992" cy="1174308"/>
          </a:xfrm>
        </p:spPr>
        <p:txBody>
          <a:bodyPr>
            <a:normAutofit/>
          </a:bodyPr>
          <a:lstStyle/>
          <a:p>
            <a:r>
              <a:rPr lang="en-US" altLang="en-US" sz="3600" dirty="0">
                <a:latin typeface="+mn-lt"/>
              </a:rPr>
              <a:t>Imperfect Real-Time Decisions - Resource limits</a:t>
            </a:r>
          </a:p>
        </p:txBody>
      </p:sp>
      <mc:AlternateContent xmlns:mc="http://schemas.openxmlformats.org/markup-compatibility/2006" xmlns:a14="http://schemas.microsoft.com/office/drawing/2010/main">
        <mc:Choice Requires="a14">
          <p:sp>
            <p:nvSpPr>
              <p:cNvPr id="15363" name="Rectangle 3">
                <a:extLst>
                  <a:ext uri="{FF2B5EF4-FFF2-40B4-BE49-F238E27FC236}">
                    <a16:creationId xmlns:a16="http://schemas.microsoft.com/office/drawing/2014/main" id="{AD040F73-35B2-4D40-AC21-5A4D3A540E28}"/>
                  </a:ext>
                </a:extLst>
              </p:cNvPr>
              <p:cNvSpPr>
                <a:spLocks noGrp="1" noChangeArrowheads="1"/>
              </p:cNvSpPr>
              <p:nvPr>
                <p:ph type="body" idx="1"/>
              </p:nvPr>
            </p:nvSpPr>
            <p:spPr>
              <a:xfrm>
                <a:off x="1363885" y="1145894"/>
                <a:ext cx="9497991" cy="5566899"/>
              </a:xfrm>
            </p:spPr>
            <p:txBody>
              <a:bodyPr>
                <a:noAutofit/>
              </a:bodyPr>
              <a:lstStyle/>
              <a:p>
                <a:pPr marL="0" indent="0">
                  <a:buNone/>
                </a:pPr>
                <a:r>
                  <a:rPr lang="en-US" altLang="en-US" sz="2400" dirty="0">
                    <a:latin typeface="Times New Roman" panose="02020603050405020304" pitchFamily="18" charset="0"/>
                    <a:cs typeface="Times New Roman" panose="02020603050405020304" pitchFamily="18" charset="0"/>
                  </a:rPr>
                  <a:t>Suppose we have 100 secs, explore 10</a:t>
                </a:r>
                <a:r>
                  <a:rPr lang="en-US" altLang="en-US" sz="2400" baseline="30000" dirty="0">
                    <a:latin typeface="Times New Roman" panose="02020603050405020304" pitchFamily="18" charset="0"/>
                    <a:cs typeface="Times New Roman" panose="02020603050405020304" pitchFamily="18" charset="0"/>
                  </a:rPr>
                  <a:t>4</a:t>
                </a:r>
                <a:r>
                  <a:rPr lang="en-US" altLang="en-US" sz="2400" dirty="0">
                    <a:latin typeface="Times New Roman" panose="02020603050405020304" pitchFamily="18" charset="0"/>
                    <a:cs typeface="Times New Roman" panose="02020603050405020304" pitchFamily="18" charset="0"/>
                  </a:rPr>
                  <a:t> nodes/sec</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a:t>
                </a:r>
                <a:r>
                  <a:rPr lang="en-US" altLang="en-US" sz="2400" dirty="0">
                    <a:solidFill>
                      <a:schemeClr val="accent2"/>
                    </a:solidFill>
                    <a:latin typeface="Times New Roman" panose="02020603050405020304" pitchFamily="18" charset="0"/>
                    <a:cs typeface="Times New Roman" panose="02020603050405020304" pitchFamily="18" charset="0"/>
                  </a:rPr>
                  <a:t>10</a:t>
                </a:r>
                <a:r>
                  <a:rPr lang="en-US" altLang="en-US" sz="2400" baseline="30000" dirty="0">
                    <a:solidFill>
                      <a:schemeClr val="accent2"/>
                    </a:solidFill>
                    <a:latin typeface="Times New Roman" panose="02020603050405020304" pitchFamily="18" charset="0"/>
                    <a:cs typeface="Times New Roman" panose="02020603050405020304" pitchFamily="18" charset="0"/>
                  </a:rPr>
                  <a:t>6</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nodes per move
</a:t>
                </a:r>
                <a:r>
                  <a:rPr lang="en-US" sz="2400" dirty="0">
                    <a:latin typeface="Times New Roman" panose="02020603050405020304" pitchFamily="18" charset="0"/>
                    <a:cs typeface="Times New Roman" panose="02020603050405020304" pitchFamily="18" charset="0"/>
                  </a:rPr>
                  <a:t> Can’t go to all the way to the “bottom:”</a:t>
                </a:r>
              </a:p>
              <a:p>
                <a:pPr marL="457200" lvl="1" indent="0">
                  <a:buNone/>
                </a:pPr>
                <a:r>
                  <a:rPr lang="en-US" dirty="0">
                    <a:latin typeface="Times New Roman" panose="02020603050405020304" pitchFamily="18" charset="0"/>
                    <a:cs typeface="Times New Roman" panose="02020603050405020304" pitchFamily="18" charset="0"/>
                  </a:rPr>
                  <a:t>evaluation function</a:t>
                </a:r>
              </a:p>
              <a:p>
                <a:pPr marL="914400" lvl="2" indent="0">
                  <a:buNone/>
                </a:pPr>
                <a:r>
                  <a:rPr lang="en-US" sz="2400" dirty="0">
                    <a:latin typeface="Times New Roman" panose="02020603050405020304" pitchFamily="18" charset="0"/>
                    <a:cs typeface="Times New Roman" panose="02020603050405020304" pitchFamily="18" charset="0"/>
                  </a:rPr>
                  <a:t>= estimated desirability of position</a:t>
                </a:r>
              </a:p>
              <a:p>
                <a:pPr marL="0" indent="0">
                  <a:buNone/>
                </a:pPr>
                <a:r>
                  <a:rPr lang="en-US" sz="2400" dirty="0">
                    <a:latin typeface="Times New Roman" panose="02020603050405020304" pitchFamily="18" charset="0"/>
                    <a:cs typeface="Times New Roman" panose="02020603050405020304" pitchFamily="18" charset="0"/>
                  </a:rPr>
                  <a:t>cutoff test:</a:t>
                </a:r>
              </a:p>
              <a:p>
                <a:pPr marL="457200" lvl="1" indent="0">
                  <a:buNone/>
                </a:pPr>
                <a:r>
                  <a:rPr lang="en-US" sz="2000" dirty="0">
                    <a:latin typeface="Times New Roman" panose="02020603050405020304" pitchFamily="18" charset="0"/>
                    <a:cs typeface="Times New Roman" panose="02020603050405020304" pitchFamily="18" charset="0"/>
                  </a:rPr>
                  <a:t>e.g., depth limit		</a:t>
                </a:r>
                <a:r>
                  <a:rPr lang="en-US" dirty="0"/>
                  <a:t> </a:t>
                </a:r>
                <a:r>
                  <a:rPr lang="en-US" dirty="0">
                    <a:latin typeface="Times New Roman" panose="02020603050405020304" pitchFamily="18" charset="0"/>
                    <a:cs typeface="Times New Roman" panose="02020603050405020304" pitchFamily="18" charset="0"/>
                  </a:rPr>
                  <a:t>What is the problem with that?</a:t>
                </a:r>
                <a:endParaRPr lang="en-US" sz="2000" dirty="0">
                  <a:latin typeface="Times New Roman" panose="02020603050405020304" pitchFamily="18" charset="0"/>
                  <a:cs typeface="Times New Roman" panose="02020603050405020304" pitchFamily="18" charset="0"/>
                </a:endParaRPr>
              </a:p>
              <a:p>
                <a:pPr marL="457200" lvl="1" indent="0">
                  <a:buNone/>
                </a:pPr>
                <a:r>
                  <a:rPr lang="en-US" sz="2000" dirty="0">
                    <a:latin typeface="Times New Roman" panose="02020603050405020304" pitchFamily="18" charset="0"/>
                    <a:cs typeface="Times New Roman" panose="02020603050405020304" pitchFamily="18" charset="0"/>
                  </a:rPr>
                  <a:t>(Use Iterative Deepening)</a:t>
                </a:r>
              </a:p>
              <a:p>
                <a:pPr marL="457200" lvl="1" indent="0">
                  <a:buNone/>
                </a:pPr>
                <a:r>
                  <a:rPr lang="en-US" sz="2000" dirty="0">
                    <a:latin typeface="Times New Roman" panose="02020603050405020304" pitchFamily="18" charset="0"/>
                    <a:cs typeface="Times New Roman" panose="02020603050405020304" pitchFamily="18" charset="0"/>
                  </a:rPr>
                  <a:t>				</a:t>
                </a:r>
                <a:r>
                  <a:rPr lang="en-US" b="1" dirty="0"/>
                  <a:t> </a:t>
                </a:r>
                <a:r>
                  <a:rPr lang="en-US" dirty="0">
                    <a:latin typeface="Times New Roman" panose="02020603050405020304" pitchFamily="18" charset="0"/>
                    <a:cs typeface="Times New Roman" panose="02020603050405020304" pitchFamily="18" charset="0"/>
                  </a:rPr>
                  <a:t>Horizon effect.</a:t>
                </a:r>
                <a:endParaRPr lang="en-US" sz="2000" dirty="0">
                  <a:latin typeface="Times New Roman" panose="02020603050405020304" pitchFamily="18" charset="0"/>
                  <a:cs typeface="Times New Roman" panose="02020603050405020304" pitchFamily="18" charset="0"/>
                </a:endParaRPr>
              </a:p>
              <a:p>
                <a:pPr marL="0" indent="0">
                  <a:spcBef>
                    <a:spcPts val="600"/>
                  </a:spcBef>
                  <a:buNone/>
                </a:pPr>
                <a:r>
                  <a:rPr lang="en-US" sz="2400" dirty="0">
                    <a:latin typeface="Times New Roman" panose="02020603050405020304" pitchFamily="18" charset="0"/>
                    <a:cs typeface="Times New Roman" panose="02020603050405020304" pitchFamily="18" charset="0"/>
                  </a:rPr>
                  <a:t>“Unstable positions:”</a:t>
                </a:r>
              </a:p>
              <a:p>
                <a:pPr marL="0" indent="0">
                  <a:spcBef>
                    <a:spcPts val="600"/>
                  </a:spcBef>
                  <a:buNone/>
                </a:pPr>
                <a:r>
                  <a:rPr lang="en-US" sz="2400" dirty="0">
                    <a:latin typeface="Times New Roman" panose="02020603050405020304" pitchFamily="18" charset="0"/>
                    <a:cs typeface="Times New Roman" panose="02020603050405020304" pitchFamily="18" charset="0"/>
                  </a:rPr>
                  <a:t>Search deeper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add quiescence search:</a:t>
                </a:r>
              </a:p>
              <a:p>
                <a:pPr marL="0" indent="0">
                  <a:spcBef>
                    <a:spcPts val="600"/>
                  </a:spcBef>
                  <a:buNone/>
                </a:pPr>
                <a:r>
                  <a:rPr lang="en-US" sz="2400" dirty="0">
                    <a:latin typeface="Times New Roman" panose="02020603050405020304" pitchFamily="18" charset="0"/>
                    <a:cs typeface="Times New Roman" panose="02020603050405020304" pitchFamily="18" charset="0"/>
                  </a:rPr>
                  <a:t>Selective extensions.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quiescent position: position where</a:t>
                </a:r>
              </a:p>
              <a:p>
                <a:pPr marL="0" indent="0">
                  <a:spcBef>
                    <a:spcPts val="600"/>
                  </a:spcBef>
                  <a:buNone/>
                </a:pPr>
                <a:r>
                  <a:rPr lang="en-US" sz="2400" dirty="0">
                    <a:latin typeface="Times New Roman" panose="02020603050405020304" pitchFamily="18" charset="0"/>
                    <a:cs typeface="Times New Roman" panose="02020603050405020304" pitchFamily="18" charset="0"/>
                  </a:rPr>
                  <a:t>e.g., exchange of several	    next move unlikely to cause large</a:t>
                </a:r>
              </a:p>
              <a:p>
                <a:pPr marL="0" indent="0">
                  <a:spcBef>
                    <a:spcPts val="600"/>
                  </a:spcBef>
                  <a:buNone/>
                </a:pPr>
                <a:r>
                  <a:rPr lang="en-US" sz="2400" dirty="0">
                    <a:latin typeface="Times New Roman" panose="02020603050405020304" pitchFamily="18" charset="0"/>
                    <a:cs typeface="Times New Roman" panose="02020603050405020304" pitchFamily="18" charset="0"/>
                  </a:rPr>
                  <a:t>pieces in a row</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change in players’ positions 			 </a:t>
                </a:r>
                <a:r>
                  <a:rPr lang="en-US" altLang="en-US" sz="2600" dirty="0">
                    <a:latin typeface="Times New Roman" panose="02020603050405020304" pitchFamily="18" charset="0"/>
                    <a:cs typeface="Times New Roman" panose="02020603050405020304" pitchFamily="18" charset="0"/>
                  </a:rPr>
                  <a:t>
</a:t>
                </a:r>
              </a:p>
            </p:txBody>
          </p:sp>
        </mc:Choice>
        <mc:Fallback xmlns="">
          <p:sp>
            <p:nvSpPr>
              <p:cNvPr id="15363" name="Rectangle 3">
                <a:extLst>
                  <a:ext uri="{FF2B5EF4-FFF2-40B4-BE49-F238E27FC236}">
                    <a16:creationId xmlns:a16="http://schemas.microsoft.com/office/drawing/2014/main" id="{AD040F73-35B2-4D40-AC21-5A4D3A540E28}"/>
                  </a:ext>
                </a:extLst>
              </p:cNvPr>
              <p:cNvSpPr>
                <a:spLocks noGrp="1" noRot="1" noChangeAspect="1" noMove="1" noResize="1" noEditPoints="1" noAdjustHandles="1" noChangeArrowheads="1" noChangeShapeType="1" noTextEdit="1"/>
              </p:cNvSpPr>
              <p:nvPr>
                <p:ph type="body" idx="1"/>
              </p:nvPr>
            </p:nvSpPr>
            <p:spPr>
              <a:xfrm>
                <a:off x="1363885" y="1145894"/>
                <a:ext cx="9497991" cy="5566899"/>
              </a:xfrm>
              <a:blipFill>
                <a:blip r:embed="rId2"/>
                <a:stretch>
                  <a:fillRect l="-1027" t="-1533" b="-3176"/>
                </a:stretch>
              </a:blipFill>
            </p:spPr>
            <p:txBody>
              <a:bodyPr/>
              <a:lstStyle/>
              <a:p>
                <a:r>
                  <a:rPr lang="en-US">
                    <a:noFill/>
                  </a:rPr>
                  <a:t> </a:t>
                </a:r>
              </a:p>
            </p:txBody>
          </p:sp>
        </mc:Fallback>
      </mc:AlternateContent>
    </p:spTree>
    <p:extLst>
      <p:ext uri="{BB962C8B-B14F-4D97-AF65-F5344CB8AC3E}">
        <p14:creationId xmlns:p14="http://schemas.microsoft.com/office/powerpoint/2010/main" val="32011394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C1E2C98-8752-4604-8FE4-384E0B4AA679}"/>
              </a:ext>
            </a:extLst>
          </p:cNvPr>
          <p:cNvSpPr>
            <a:spLocks noGrp="1" noChangeArrowheads="1"/>
          </p:cNvSpPr>
          <p:nvPr>
            <p:ph type="title"/>
          </p:nvPr>
        </p:nvSpPr>
        <p:spPr>
          <a:xfrm>
            <a:off x="1330124" y="145207"/>
            <a:ext cx="9497992" cy="1174308"/>
          </a:xfrm>
        </p:spPr>
        <p:txBody>
          <a:bodyPr>
            <a:normAutofit/>
          </a:bodyPr>
          <a:lstStyle/>
          <a:p>
            <a:r>
              <a:rPr lang="en-US" altLang="en-US" sz="3600" dirty="0">
                <a:latin typeface="+mn-lt"/>
              </a:rPr>
              <a:t>Imperfect Real-Time Decisions - Resource limits</a:t>
            </a:r>
          </a:p>
        </p:txBody>
      </p:sp>
      <p:sp>
        <p:nvSpPr>
          <p:cNvPr id="15363" name="Rectangle 3">
            <a:extLst>
              <a:ext uri="{FF2B5EF4-FFF2-40B4-BE49-F238E27FC236}">
                <a16:creationId xmlns:a16="http://schemas.microsoft.com/office/drawing/2014/main" id="{AD040F73-35B2-4D40-AC21-5A4D3A540E28}"/>
              </a:ext>
            </a:extLst>
          </p:cNvPr>
          <p:cNvSpPr>
            <a:spLocks noGrp="1" noChangeArrowheads="1"/>
          </p:cNvSpPr>
          <p:nvPr>
            <p:ph type="body" idx="1"/>
          </p:nvPr>
        </p:nvSpPr>
        <p:spPr>
          <a:xfrm>
            <a:off x="1363885" y="1145894"/>
            <a:ext cx="9497991" cy="5081285"/>
          </a:xfrm>
        </p:spPr>
        <p:txBody>
          <a:bodyPr>
            <a:noAutofit/>
          </a:bodyPr>
          <a:lstStyle/>
          <a:p>
            <a:pPr marL="0" indent="0">
              <a:buFontTx/>
              <a:buNone/>
            </a:pPr>
            <a:r>
              <a:rPr lang="en-US" altLang="en-US" sz="2600" dirty="0">
                <a:latin typeface="Times New Roman" panose="02020603050405020304" pitchFamily="18" charset="0"/>
                <a:cs typeface="Times New Roman" panose="02020603050405020304" pitchFamily="18" charset="0"/>
              </a:rPr>
              <a:t>Suppose we have 100 secs, explore 10</a:t>
            </a:r>
            <a:r>
              <a:rPr lang="en-US" altLang="en-US" sz="2600" baseline="30000" dirty="0">
                <a:latin typeface="Times New Roman" panose="02020603050405020304" pitchFamily="18" charset="0"/>
                <a:cs typeface="Times New Roman" panose="02020603050405020304" pitchFamily="18" charset="0"/>
              </a:rPr>
              <a:t>4</a:t>
            </a:r>
            <a:r>
              <a:rPr lang="en-US" altLang="en-US" sz="2600" dirty="0">
                <a:latin typeface="Times New Roman" panose="02020603050405020304" pitchFamily="18" charset="0"/>
                <a:cs typeface="Times New Roman" panose="02020603050405020304" pitchFamily="18" charset="0"/>
              </a:rPr>
              <a:t> nodes/sec</a:t>
            </a:r>
            <a:br>
              <a:rPr lang="en-US" altLang="en-US" sz="2600" dirty="0">
                <a:latin typeface="Times New Roman" panose="02020603050405020304" pitchFamily="18" charset="0"/>
                <a:cs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dirty="0">
                <a:latin typeface="Times New Roman" panose="02020603050405020304" pitchFamily="18" charset="0"/>
                <a:cs typeface="Times New Roman" panose="02020603050405020304" pitchFamily="18" charset="0"/>
              </a:rPr>
              <a:t> </a:t>
            </a:r>
            <a:r>
              <a:rPr lang="en-US" altLang="en-US" sz="2600" dirty="0">
                <a:solidFill>
                  <a:schemeClr val="accent2"/>
                </a:solidFill>
                <a:latin typeface="Times New Roman" panose="02020603050405020304" pitchFamily="18" charset="0"/>
                <a:cs typeface="Times New Roman" panose="02020603050405020304" pitchFamily="18" charset="0"/>
              </a:rPr>
              <a:t>10</a:t>
            </a:r>
            <a:r>
              <a:rPr lang="en-US" altLang="en-US" sz="2600" baseline="30000" dirty="0">
                <a:solidFill>
                  <a:schemeClr val="accent2"/>
                </a:solidFill>
                <a:latin typeface="Times New Roman" panose="02020603050405020304" pitchFamily="18" charset="0"/>
                <a:cs typeface="Times New Roman" panose="02020603050405020304" pitchFamily="18" charset="0"/>
              </a:rPr>
              <a:t>6</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a:latin typeface="Times New Roman" panose="02020603050405020304" pitchFamily="18" charset="0"/>
                <a:cs typeface="Times New Roman" panose="02020603050405020304" pitchFamily="18" charset="0"/>
              </a:rPr>
              <a:t>nodes per move
The minmax algorithm generates the entire game search space, and  the alpha-beta algorithm allows us to prune large parts of it. However</a:t>
            </a:r>
          </a:p>
          <a:p>
            <a:pPr marL="920750" lvl="1" indent="-463550"/>
            <a:r>
              <a:rPr lang="en-US" altLang="en-US" sz="2600" dirty="0">
                <a:latin typeface="Times New Roman" panose="02020603050405020304" pitchFamily="18" charset="0"/>
                <a:cs typeface="Times New Roman" panose="02020603050405020304" pitchFamily="18" charset="0"/>
              </a:rPr>
              <a:t>alpha-beta has to search all the way to terminal states for at least a portion of the search space. </a:t>
            </a:r>
          </a:p>
          <a:p>
            <a:pPr marL="920750" lvl="1" indent="-463550"/>
            <a:r>
              <a:rPr lang="en-US" altLang="en-US" sz="2600" dirty="0">
                <a:latin typeface="Times New Roman" panose="02020603050405020304" pitchFamily="18" charset="0"/>
                <a:cs typeface="Times New Roman" panose="02020603050405020304" pitchFamily="18" charset="0"/>
              </a:rPr>
              <a:t>The depth is usually not practical because moves must be made in a reasonable mount of time.</a:t>
            </a:r>
          </a:p>
          <a:p>
            <a:pPr>
              <a:buFontTx/>
              <a:buNone/>
            </a:pPr>
            <a:r>
              <a:rPr lang="en-US" altLang="en-US" sz="2600" dirty="0">
                <a:latin typeface="Times New Roman" panose="02020603050405020304" pitchFamily="18" charset="0"/>
                <a:cs typeface="Times New Roman" panose="02020603050405020304" pitchFamily="18" charset="0"/>
              </a:rPr>
              <a:t>Standard approach:  to alter minimax or alpha-beta in two ways:</a:t>
            </a:r>
          </a:p>
          <a:p>
            <a:pPr marL="920750" lvl="1" indent="-463550"/>
            <a:r>
              <a:rPr lang="en-US" altLang="en-US" sz="2600" dirty="0">
                <a:latin typeface="Times New Roman" panose="02020603050405020304" pitchFamily="18" charset="0"/>
                <a:cs typeface="Times New Roman" panose="02020603050405020304" pitchFamily="18" charset="0"/>
              </a:rPr>
              <a:t>replace the utility function by a heuristic evaluation function EVAL, which estimates the position’s utility, and</a:t>
            </a:r>
          </a:p>
          <a:p>
            <a:pPr marL="920750" lvl="1" indent="-463550"/>
            <a:r>
              <a:rPr lang="en-US" altLang="en-US" sz="2600" dirty="0">
                <a:latin typeface="Times New Roman" panose="02020603050405020304" pitchFamily="18" charset="0"/>
                <a:cs typeface="Times New Roman" panose="02020603050405020304" pitchFamily="18" charset="0"/>
              </a:rPr>
              <a:t>replace the terminal test by a cutoff test that decides when to apply EVAL.</a:t>
            </a:r>
          </a:p>
          <a:p>
            <a:pPr marL="0" indent="0">
              <a:buNone/>
            </a:pPr>
            <a:r>
              <a:rPr lang="en-US" altLang="en-US" sz="2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81710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C1E2C98-8752-4604-8FE4-384E0B4AA679}"/>
              </a:ext>
            </a:extLst>
          </p:cNvPr>
          <p:cNvSpPr>
            <a:spLocks noGrp="1" noChangeArrowheads="1"/>
          </p:cNvSpPr>
          <p:nvPr>
            <p:ph type="title"/>
          </p:nvPr>
        </p:nvSpPr>
        <p:spPr>
          <a:xfrm>
            <a:off x="1347004" y="87334"/>
            <a:ext cx="9497992" cy="1174308"/>
          </a:xfrm>
        </p:spPr>
        <p:txBody>
          <a:bodyPr>
            <a:normAutofit/>
          </a:bodyPr>
          <a:lstStyle/>
          <a:p>
            <a:r>
              <a:rPr lang="en-US" altLang="en-US" sz="3600" dirty="0">
                <a:latin typeface="+mn-lt"/>
              </a:rPr>
              <a:t>Imperfect Real-Time Decisions - Resource limits</a:t>
            </a:r>
          </a:p>
        </p:txBody>
      </p:sp>
      <mc:AlternateContent xmlns:mc="http://schemas.openxmlformats.org/markup-compatibility/2006" xmlns:a14="http://schemas.microsoft.com/office/drawing/2010/main">
        <mc:Choice Requires="a14">
          <p:sp>
            <p:nvSpPr>
              <p:cNvPr id="15363" name="Rectangle 3">
                <a:extLst>
                  <a:ext uri="{FF2B5EF4-FFF2-40B4-BE49-F238E27FC236}">
                    <a16:creationId xmlns:a16="http://schemas.microsoft.com/office/drawing/2014/main" id="{AD040F73-35B2-4D40-AC21-5A4D3A540E28}"/>
                  </a:ext>
                </a:extLst>
              </p:cNvPr>
              <p:cNvSpPr>
                <a:spLocks noGrp="1" noChangeArrowheads="1"/>
              </p:cNvSpPr>
              <p:nvPr>
                <p:ph type="body" idx="1"/>
              </p:nvPr>
            </p:nvSpPr>
            <p:spPr>
              <a:xfrm>
                <a:off x="1493134" y="1090914"/>
                <a:ext cx="9866454" cy="5767086"/>
              </a:xfrm>
            </p:spPr>
            <p:txBody>
              <a:bodyPr>
                <a:noAutofit/>
              </a:bodyPr>
              <a:lstStyle/>
              <a:p>
                <a:pPr>
                  <a:buFontTx/>
                  <a:buNone/>
                </a:pPr>
                <a:r>
                  <a:rPr lang="en-US" altLang="en-US" sz="2400" dirty="0">
                    <a:latin typeface="Times New Roman" panose="02020603050405020304" pitchFamily="18" charset="0"/>
                    <a:cs typeface="Times New Roman" panose="02020603050405020304" pitchFamily="18" charset="0"/>
                  </a:rPr>
                  <a:t>Standard approach</a:t>
                </a:r>
              </a:p>
              <a:p>
                <a:pPr marL="463550" indent="-463550"/>
                <a:r>
                  <a:rPr lang="en-US" altLang="en-US" sz="2400" dirty="0">
                    <a:solidFill>
                      <a:srgbClr val="FF0000"/>
                    </a:solidFill>
                    <a:latin typeface="Times New Roman" panose="02020603050405020304" pitchFamily="18" charset="0"/>
                    <a:cs typeface="Times New Roman" panose="02020603050405020304" pitchFamily="18" charset="0"/>
                  </a:rPr>
                  <a:t>cutoff test: </a:t>
                </a:r>
              </a:p>
              <a:p>
                <a:pPr marL="920750" lvl="2" indent="-463550"/>
                <a:r>
                  <a:rPr lang="en-US" altLang="en-US" dirty="0">
                    <a:latin typeface="Times New Roman" panose="02020603050405020304" pitchFamily="18" charset="0"/>
                    <a:cs typeface="Times New Roman" panose="02020603050405020304" pitchFamily="18" charset="0"/>
                  </a:rPr>
                  <a:t>e.g., depth limit (perhaps add </a:t>
                </a:r>
                <a:r>
                  <a:rPr lang="en-US" altLang="en-US" dirty="0">
                    <a:solidFill>
                      <a:srgbClr val="FF0000"/>
                    </a:solidFill>
                    <a:latin typeface="Times New Roman" panose="02020603050405020304" pitchFamily="18" charset="0"/>
                    <a:cs typeface="Times New Roman" panose="02020603050405020304" pitchFamily="18" charset="0"/>
                  </a:rPr>
                  <a:t>quiescence search</a:t>
                </a:r>
                <a:r>
                  <a:rPr lang="en-US" altLang="en-US" dirty="0">
                    <a:latin typeface="Times New Roman" panose="02020603050405020304" pitchFamily="18" charset="0"/>
                    <a:cs typeface="Times New Roman" panose="02020603050405020304" pitchFamily="18" charset="0"/>
                  </a:rPr>
                  <a:t>)</a:t>
                </a:r>
              </a:p>
              <a:p>
                <a:pPr marL="463550" lvl="1" indent="-463550"/>
                <a:r>
                  <a:rPr lang="en-US" altLang="en-US" sz="2400" dirty="0">
                    <a:solidFill>
                      <a:srgbClr val="FF0000"/>
                    </a:solidFill>
                    <a:latin typeface="Times New Roman" panose="02020603050405020304" pitchFamily="18" charset="0"/>
                    <a:cs typeface="Times New Roman" panose="02020603050405020304" pitchFamily="18" charset="0"/>
                  </a:rPr>
                  <a:t>evaluation function  </a:t>
                </a:r>
                <a:r>
                  <a:rPr lang="en-US" altLang="en-US" dirty="0">
                    <a:latin typeface="Times New Roman" panose="02020603050405020304" pitchFamily="18" charset="0"/>
                    <a:cs typeface="Times New Roman" panose="02020603050405020304" pitchFamily="18" charset="0"/>
                  </a:rPr>
                  <a:t>= estimated desirability of position</a:t>
                </a:r>
              </a:p>
              <a:p>
                <a:pPr marL="463550" lvl="1" indent="-463550"/>
                <a:r>
                  <a:rPr lang="en-US" altLang="en-US" dirty="0">
                    <a:latin typeface="Times New Roman" panose="02020603050405020304" pitchFamily="18" charset="0"/>
                    <a:cs typeface="Times New Roman" panose="02020603050405020304" pitchFamily="18" charset="0"/>
                  </a:rPr>
                  <a:t>The evaluation function should be applied only to positions that are quiescence (i.e., unlikely to exhibit wild swings in value in the near future.)</a:t>
                </a:r>
              </a:p>
              <a:p>
                <a:pPr marL="463550" lvl="1" indent="-463550"/>
                <a:r>
                  <a:rPr lang="en-US" altLang="en-US" dirty="0">
                    <a:latin typeface="Times New Roman" panose="02020603050405020304" pitchFamily="18" charset="0"/>
                    <a:cs typeface="Times New Roman" panose="02020603050405020304" pitchFamily="18" charset="0"/>
                  </a:rPr>
                  <a:t>The quiescence search can be restricted only certain types of moves, such as capture moves, that will quickly resolve the uncertainties in the position.</a:t>
                </a:r>
              </a:p>
              <a:p>
                <a:pPr marL="0" lvl="1" indent="0">
                  <a:buNone/>
                </a:pPr>
                <a:endParaRPr lang="en-US" altLang="en-US" sz="800" dirty="0">
                  <a:latin typeface="Times New Roman" panose="02020603050405020304" pitchFamily="18" charset="0"/>
                  <a:cs typeface="Times New Roman" panose="02020603050405020304" pitchFamily="18" charset="0"/>
                </a:endParaRPr>
              </a:p>
              <a:p>
                <a:pPr marL="0" lvl="1" indent="0">
                  <a:buNone/>
                </a:pPr>
                <a:r>
                  <a:rPr lang="en-US" altLang="en-US" dirty="0">
                    <a:latin typeface="Times New Roman" panose="02020603050405020304" pitchFamily="18" charset="0"/>
                    <a:cs typeface="Times New Roman" panose="02020603050405020304" pitchFamily="18" charset="0"/>
                  </a:rPr>
                  <a:t>That gives us the following for heuristic minimax for state w and maximum depth d:</a:t>
                </a:r>
              </a:p>
              <a:p>
                <a:pPr marL="0" lvl="1" indent="0">
                  <a:buNone/>
                </a:pPr>
                <a:r>
                  <a:rPr lang="en-US" sz="2400" dirty="0">
                    <a:latin typeface="Times New Roman" panose="02020603050405020304" pitchFamily="18" charset="0"/>
                    <a:cs typeface="Times New Roman" panose="02020603050405020304" pitchFamily="18" charset="0"/>
                  </a:rPr>
                  <a:t>H-MINIMAX(</a:t>
                </a:r>
                <a:r>
                  <a:rPr lang="en-US" sz="2400" i="1" dirty="0">
                    <a:latin typeface="Times New Roman" panose="02020603050405020304" pitchFamily="18" charset="0"/>
                    <a:cs typeface="Times New Roman" panose="02020603050405020304" pitchFamily="18" charset="0"/>
                  </a:rPr>
                  <a:t>s, d</a:t>
                </a:r>
                <a:r>
                  <a:rPr lang="en-US" sz="2400" dirty="0">
                    <a:latin typeface="Times New Roman" panose="02020603050405020304" pitchFamily="18" charset="0"/>
                    <a:cs typeface="Times New Roman" panose="02020603050405020304" pitchFamily="18" charset="0"/>
                  </a:rPr>
                  <a:t>) =  </a:t>
                </a:r>
              </a:p>
              <a:p>
                <a:pPr marL="234950" indent="0">
                  <a:spcBef>
                    <a:spcPts val="0"/>
                  </a:spcBef>
                  <a:buNone/>
                </a:pPr>
                <a:r>
                  <a:rPr lang="en-US" sz="2400" dirty="0">
                    <a:latin typeface="Times New Roman" panose="02020603050405020304" pitchFamily="18" charset="0"/>
                    <a:cs typeface="Times New Roman" panose="02020603050405020304" pitchFamily="18" charset="0"/>
                  </a:rPr>
                  <a:t>EVAL(</a:t>
                </a:r>
                <a:r>
                  <a:rPr lang="en-US" sz="2400" i="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if CUTOFF-TEST(</a:t>
                </a:r>
                <a:r>
                  <a:rPr lang="en-US" sz="2000" i="1" dirty="0">
                    <a:latin typeface="Times New Roman" panose="02020603050405020304" pitchFamily="18" charset="0"/>
                    <a:cs typeface="Times New Roman" panose="02020603050405020304" pitchFamily="18" charset="0"/>
                  </a:rPr>
                  <a:t>s, d</a:t>
                </a:r>
                <a:r>
                  <a:rPr lang="en-US" sz="2000" dirty="0">
                    <a:latin typeface="Times New Roman" panose="02020603050405020304" pitchFamily="18" charset="0"/>
                    <a:cs typeface="Times New Roman" panose="02020603050405020304" pitchFamily="18" charset="0"/>
                  </a:rPr>
                  <a:t>)</a:t>
                </a:r>
              </a:p>
              <a:p>
                <a:pPr marL="234950" indent="0">
                  <a:spcBef>
                    <a:spcPts val="0"/>
                  </a:spcBef>
                  <a:buNone/>
                </a:pPr>
                <a14:m>
                  <m:oMath xmlns:m="http://schemas.openxmlformats.org/officeDocument/2006/math">
                    <m:sSub>
                      <m:sSubPr>
                        <m:ctrlPr>
                          <a:rPr lang="en-US" sz="2600" i="1">
                            <a:latin typeface="Cambria Math" panose="02040503050406030204" pitchFamily="18" charset="0"/>
                            <a:cs typeface="Times New Roman" panose="02020603050405020304" pitchFamily="18" charset="0"/>
                          </a:rPr>
                        </m:ctrlPr>
                      </m:sSubPr>
                      <m:e>
                        <m:r>
                          <m:rPr>
                            <m:nor/>
                          </m:rPr>
                          <a:rPr lang="en-US" sz="2600" dirty="0">
                            <a:latin typeface="Times New Roman" panose="02020603050405020304" pitchFamily="18" charset="0"/>
                            <a:cs typeface="Times New Roman" panose="02020603050405020304" pitchFamily="18" charset="0"/>
                          </a:rPr>
                          <m:t>max</m:t>
                        </m:r>
                      </m:e>
                      <m:sub>
                        <m:r>
                          <a:rPr lang="en-US" sz="2600" i="1">
                            <a:latin typeface="Cambria Math" panose="02040503050406030204" pitchFamily="18" charset="0"/>
                            <a:cs typeface="Times New Roman" panose="02020603050405020304" pitchFamily="18" charset="0"/>
                          </a:rPr>
                          <m:t>𝑎</m:t>
                        </m:r>
                        <m:r>
                          <a:rPr lang="en-US" sz="2600" i="1">
                            <a:latin typeface="Cambria Math" panose="02040503050406030204" pitchFamily="18" charset="0"/>
                            <a:ea typeface="Cambria Math" panose="02040503050406030204" pitchFamily="18" charset="0"/>
                            <a:cs typeface="Times New Roman" panose="02020603050405020304" pitchFamily="18" charset="0"/>
                          </a:rPr>
                          <m:t>∈</m:t>
                        </m:r>
                        <m:r>
                          <a:rPr lang="en-US" sz="2600" i="1">
                            <a:latin typeface="Cambria Math" panose="02040503050406030204" pitchFamily="18" charset="0"/>
                            <a:ea typeface="Cambria Math" panose="02040503050406030204" pitchFamily="18" charset="0"/>
                            <a:cs typeface="Times New Roman" panose="02020603050405020304" pitchFamily="18" charset="0"/>
                          </a:rPr>
                          <m:t>𝐴𝑐𝑡𝑖𝑜𝑛</m:t>
                        </m:r>
                        <m:r>
                          <a:rPr lang="en-US" sz="2600" i="1">
                            <a:latin typeface="Cambria Math" panose="02040503050406030204" pitchFamily="18" charset="0"/>
                            <a:ea typeface="Cambria Math" panose="02040503050406030204" pitchFamily="18" charset="0"/>
                            <a:cs typeface="Times New Roman" panose="02020603050405020304" pitchFamily="18" charset="0"/>
                          </a:rPr>
                          <m:t>(</m:t>
                        </m:r>
                        <m:r>
                          <a:rPr lang="en-US" sz="2600" i="1">
                            <a:latin typeface="Cambria Math" panose="02040503050406030204" pitchFamily="18" charset="0"/>
                            <a:ea typeface="Cambria Math" panose="02040503050406030204" pitchFamily="18" charset="0"/>
                            <a:cs typeface="Times New Roman" panose="02020603050405020304" pitchFamily="18" charset="0"/>
                          </a:rPr>
                          <m:t>𝑠</m:t>
                        </m:r>
                        <m:r>
                          <a:rPr lang="en-US" sz="2600"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n-US" sz="2400" dirty="0">
                    <a:latin typeface="Times New Roman" panose="02020603050405020304" pitchFamily="18" charset="0"/>
                    <a:cs typeface="Times New Roman" panose="02020603050405020304" pitchFamily="18" charset="0"/>
                  </a:rPr>
                  <a:t>H-MINIMAX(RESULT</a:t>
                </a:r>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s, a</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d+</a:t>
                </a:r>
                <a:r>
                  <a:rPr lang="en-US" sz="26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if PLAYER(s) = MAX</a:t>
                </a:r>
              </a:p>
              <a:p>
                <a:pPr marL="234950" indent="0">
                  <a:spcBef>
                    <a:spcPts val="0"/>
                  </a:spcBef>
                  <a:buNone/>
                </a:pPr>
                <a14:m>
                  <m:oMath xmlns:m="http://schemas.openxmlformats.org/officeDocument/2006/math">
                    <m:sSub>
                      <m:sSubPr>
                        <m:ctrlPr>
                          <a:rPr lang="en-US" sz="2600" i="1">
                            <a:latin typeface="Cambria Math" panose="02040503050406030204" pitchFamily="18" charset="0"/>
                            <a:cs typeface="Times New Roman" panose="02020603050405020304" pitchFamily="18" charset="0"/>
                          </a:rPr>
                        </m:ctrlPr>
                      </m:sSubPr>
                      <m:e>
                        <m:r>
                          <m:rPr>
                            <m:nor/>
                          </m:rPr>
                          <a:rPr lang="en-US" sz="2600" dirty="0">
                            <a:latin typeface="Times New Roman" panose="02020603050405020304" pitchFamily="18" charset="0"/>
                            <a:cs typeface="Times New Roman" panose="02020603050405020304" pitchFamily="18" charset="0"/>
                          </a:rPr>
                          <m:t>min</m:t>
                        </m:r>
                      </m:e>
                      <m:sub>
                        <m:r>
                          <a:rPr lang="en-US" sz="2600" i="1">
                            <a:latin typeface="Cambria Math" panose="02040503050406030204" pitchFamily="18" charset="0"/>
                            <a:cs typeface="Times New Roman" panose="02020603050405020304" pitchFamily="18" charset="0"/>
                          </a:rPr>
                          <m:t>𝑎</m:t>
                        </m:r>
                        <m:r>
                          <a:rPr lang="en-US" sz="2600" i="1">
                            <a:latin typeface="Cambria Math" panose="02040503050406030204" pitchFamily="18" charset="0"/>
                            <a:ea typeface="Cambria Math" panose="02040503050406030204" pitchFamily="18" charset="0"/>
                            <a:cs typeface="Times New Roman" panose="02020603050405020304" pitchFamily="18" charset="0"/>
                          </a:rPr>
                          <m:t>∈</m:t>
                        </m:r>
                        <m:r>
                          <a:rPr lang="en-US" sz="2600" i="1">
                            <a:latin typeface="Cambria Math" panose="02040503050406030204" pitchFamily="18" charset="0"/>
                            <a:ea typeface="Cambria Math" panose="02040503050406030204" pitchFamily="18" charset="0"/>
                            <a:cs typeface="Times New Roman" panose="02020603050405020304" pitchFamily="18" charset="0"/>
                          </a:rPr>
                          <m:t>𝐴𝑐𝑡𝑖𝑜𝑛</m:t>
                        </m:r>
                        <m:r>
                          <a:rPr lang="en-US" sz="2600" i="1">
                            <a:latin typeface="Cambria Math" panose="02040503050406030204" pitchFamily="18" charset="0"/>
                            <a:ea typeface="Cambria Math" panose="02040503050406030204" pitchFamily="18" charset="0"/>
                            <a:cs typeface="Times New Roman" panose="02020603050405020304" pitchFamily="18" charset="0"/>
                          </a:rPr>
                          <m:t>(</m:t>
                        </m:r>
                        <m:r>
                          <a:rPr lang="en-US" sz="2600" i="1">
                            <a:latin typeface="Cambria Math" panose="02040503050406030204" pitchFamily="18" charset="0"/>
                            <a:ea typeface="Cambria Math" panose="02040503050406030204" pitchFamily="18" charset="0"/>
                            <a:cs typeface="Times New Roman" panose="02020603050405020304" pitchFamily="18" charset="0"/>
                          </a:rPr>
                          <m:t>𝑠</m:t>
                        </m:r>
                        <m:r>
                          <a:rPr lang="en-US" sz="2600" i="1">
                            <a:latin typeface="Cambria Math" panose="02040503050406030204" pitchFamily="18" charset="0"/>
                            <a:ea typeface="Cambria Math" panose="02040503050406030204" pitchFamily="18" charset="0"/>
                            <a:cs typeface="Times New Roman" panose="02020603050405020304" pitchFamily="18" charset="0"/>
                          </a:rPr>
                          <m:t>)</m:t>
                        </m:r>
                      </m:sub>
                    </m:sSub>
                    <m:r>
                      <a:rPr lang="en-US" sz="26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H-MINIMAX(RESULT</a:t>
                </a:r>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s, a</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d+</a:t>
                </a:r>
                <a:r>
                  <a:rPr lang="en-US" sz="26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if PLAYER(s) = MIN</a:t>
                </a:r>
              </a:p>
            </p:txBody>
          </p:sp>
        </mc:Choice>
        <mc:Fallback xmlns="">
          <p:sp>
            <p:nvSpPr>
              <p:cNvPr id="15363" name="Rectangle 3">
                <a:extLst>
                  <a:ext uri="{FF2B5EF4-FFF2-40B4-BE49-F238E27FC236}">
                    <a16:creationId xmlns:a16="http://schemas.microsoft.com/office/drawing/2014/main" id="{AD040F73-35B2-4D40-AC21-5A4D3A540E28}"/>
                  </a:ext>
                </a:extLst>
              </p:cNvPr>
              <p:cNvSpPr>
                <a:spLocks noGrp="1" noRot="1" noChangeAspect="1" noMove="1" noResize="1" noEditPoints="1" noAdjustHandles="1" noChangeArrowheads="1" noChangeShapeType="1" noTextEdit="1"/>
              </p:cNvSpPr>
              <p:nvPr>
                <p:ph type="body" idx="1"/>
              </p:nvPr>
            </p:nvSpPr>
            <p:spPr>
              <a:xfrm>
                <a:off x="1493134" y="1090914"/>
                <a:ext cx="9866454" cy="5767086"/>
              </a:xfrm>
              <a:blipFill>
                <a:blip r:embed="rId2"/>
                <a:stretch>
                  <a:fillRect l="-989" t="-1480" r="-742"/>
                </a:stretch>
              </a:blipFill>
            </p:spPr>
            <p:txBody>
              <a:bodyPr/>
              <a:lstStyle/>
              <a:p>
                <a:r>
                  <a:rPr lang="en-US">
                    <a:noFill/>
                  </a:rPr>
                  <a:t> </a:t>
                </a:r>
              </a:p>
            </p:txBody>
          </p:sp>
        </mc:Fallback>
      </mc:AlternateContent>
      <p:sp>
        <p:nvSpPr>
          <p:cNvPr id="2" name="Left Brace 1">
            <a:extLst>
              <a:ext uri="{FF2B5EF4-FFF2-40B4-BE49-F238E27FC236}">
                <a16:creationId xmlns:a16="http://schemas.microsoft.com/office/drawing/2014/main" id="{F223B274-0C50-4B12-A7DA-A1B40C1765D5}"/>
              </a:ext>
            </a:extLst>
          </p:cNvPr>
          <p:cNvSpPr/>
          <p:nvPr/>
        </p:nvSpPr>
        <p:spPr>
          <a:xfrm>
            <a:off x="1612739" y="5474825"/>
            <a:ext cx="146612" cy="99542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44442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C86166D-8AAA-4476-8BE7-C5F961FDF2DD}"/>
              </a:ext>
            </a:extLst>
          </p:cNvPr>
          <p:cNvSpPr>
            <a:spLocks noGrp="1" noChangeArrowheads="1"/>
          </p:cNvSpPr>
          <p:nvPr>
            <p:ph type="title"/>
          </p:nvPr>
        </p:nvSpPr>
        <p:spPr>
          <a:xfrm>
            <a:off x="1286719" y="353550"/>
            <a:ext cx="7321952" cy="1093285"/>
          </a:xfrm>
        </p:spPr>
        <p:txBody>
          <a:bodyPr>
            <a:normAutofit/>
          </a:bodyPr>
          <a:lstStyle/>
          <a:p>
            <a:r>
              <a:rPr lang="en-US" altLang="en-US" sz="3600" dirty="0">
                <a:latin typeface="+mn-lt"/>
              </a:rPr>
              <a:t>Evaluation functions</a:t>
            </a:r>
          </a:p>
        </p:txBody>
      </p:sp>
      <p:sp>
        <p:nvSpPr>
          <p:cNvPr id="16387" name="Rectangle 3">
            <a:extLst>
              <a:ext uri="{FF2B5EF4-FFF2-40B4-BE49-F238E27FC236}">
                <a16:creationId xmlns:a16="http://schemas.microsoft.com/office/drawing/2014/main" id="{3370E453-37AE-4AC6-8FF9-5BFF4C5E8BF9}"/>
              </a:ext>
            </a:extLst>
          </p:cNvPr>
          <p:cNvSpPr>
            <a:spLocks noGrp="1" noChangeArrowheads="1"/>
          </p:cNvSpPr>
          <p:nvPr>
            <p:ph type="body" idx="1"/>
          </p:nvPr>
        </p:nvSpPr>
        <p:spPr>
          <a:xfrm>
            <a:off x="1286719" y="1539433"/>
            <a:ext cx="9618561" cy="4965017"/>
          </a:xfrm>
        </p:spPr>
        <p:txBody>
          <a:bodyPr>
            <a:noAutofit/>
          </a:bodyPr>
          <a:lstStyle/>
          <a:p>
            <a:pPr marL="463550" indent="-463550"/>
            <a:r>
              <a:rPr lang="en-US" dirty="0">
                <a:latin typeface="Times New Roman" panose="02020603050405020304" pitchFamily="18" charset="0"/>
                <a:cs typeface="Times New Roman" panose="02020603050405020304" pitchFamily="18" charset="0"/>
              </a:rPr>
              <a:t>Performed at search cutoff point</a:t>
            </a:r>
          </a:p>
          <a:p>
            <a:pPr marL="463550" indent="-463550"/>
            <a:r>
              <a:rPr lang="en-US" dirty="0">
                <a:latin typeface="Times New Roman" panose="02020603050405020304" pitchFamily="18" charset="0"/>
                <a:cs typeface="Times New Roman" panose="02020603050405020304" pitchFamily="18" charset="0"/>
              </a:rPr>
              <a:t>Must have same terminal/goal states as utility function</a:t>
            </a:r>
          </a:p>
          <a:p>
            <a:pPr marL="463550" indent="-463550"/>
            <a:r>
              <a:rPr lang="en-US" dirty="0">
                <a:latin typeface="Times New Roman" panose="02020603050405020304" pitchFamily="18" charset="0"/>
                <a:cs typeface="Times New Roman" panose="02020603050405020304" pitchFamily="18" charset="0"/>
              </a:rPr>
              <a:t>Tradeoff between accuracy and time → reasonable complexity</a:t>
            </a:r>
          </a:p>
          <a:p>
            <a:pPr marL="463550" indent="-463550"/>
            <a:r>
              <a:rPr lang="en-US" dirty="0">
                <a:latin typeface="Times New Roman" panose="02020603050405020304" pitchFamily="18" charset="0"/>
                <a:cs typeface="Times New Roman" panose="02020603050405020304" pitchFamily="18" charset="0"/>
              </a:rPr>
              <a:t>Accurate</a:t>
            </a:r>
          </a:p>
          <a:p>
            <a:pPr marL="463550" indent="-463550"/>
            <a:r>
              <a:rPr lang="en-US" dirty="0">
                <a:latin typeface="Times New Roman" panose="02020603050405020304" pitchFamily="18" charset="0"/>
                <a:cs typeface="Times New Roman" panose="02020603050405020304" pitchFamily="18" charset="0"/>
              </a:rPr>
              <a:t>Performance of game-playing system dependent on</a:t>
            </a:r>
          </a:p>
          <a:p>
            <a:pPr marL="463550" indent="-463550"/>
            <a:r>
              <a:rPr lang="en-US" dirty="0">
                <a:latin typeface="Times New Roman" panose="02020603050405020304" pitchFamily="18" charset="0"/>
                <a:cs typeface="Times New Roman" panose="02020603050405020304" pitchFamily="18" charset="0"/>
              </a:rPr>
              <a:t>accuracy/goodness of evaluation</a:t>
            </a:r>
          </a:p>
          <a:p>
            <a:pPr marL="463550" indent="-463550"/>
            <a:r>
              <a:rPr lang="en-US" dirty="0">
                <a:latin typeface="Times New Roman" panose="02020603050405020304" pitchFamily="18" charset="0"/>
                <a:cs typeface="Times New Roman" panose="02020603050405020304" pitchFamily="18" charset="0"/>
              </a:rPr>
              <a:t>Evaluation of nonterminal states strongly correlated with actual chances of winning </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0986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C86166D-8AAA-4476-8BE7-C5F961FDF2DD}"/>
              </a:ext>
            </a:extLst>
          </p:cNvPr>
          <p:cNvSpPr>
            <a:spLocks noGrp="1" noChangeArrowheads="1"/>
          </p:cNvSpPr>
          <p:nvPr>
            <p:ph type="title"/>
          </p:nvPr>
        </p:nvSpPr>
        <p:spPr>
          <a:xfrm>
            <a:off x="1104418" y="353550"/>
            <a:ext cx="7321952" cy="1093285"/>
          </a:xfrm>
        </p:spPr>
        <p:txBody>
          <a:bodyPr>
            <a:normAutofit/>
          </a:bodyPr>
          <a:lstStyle/>
          <a:p>
            <a:r>
              <a:rPr lang="en-US" altLang="en-US" sz="3600" dirty="0">
                <a:latin typeface="+mn-lt"/>
              </a:rPr>
              <a:t>Evaluation functions</a:t>
            </a:r>
          </a:p>
        </p:txBody>
      </p:sp>
      <p:sp>
        <p:nvSpPr>
          <p:cNvPr id="16387" name="Rectangle 3">
            <a:extLst>
              <a:ext uri="{FF2B5EF4-FFF2-40B4-BE49-F238E27FC236}">
                <a16:creationId xmlns:a16="http://schemas.microsoft.com/office/drawing/2014/main" id="{3370E453-37AE-4AC6-8FF9-5BFF4C5E8BF9}"/>
              </a:ext>
            </a:extLst>
          </p:cNvPr>
          <p:cNvSpPr>
            <a:spLocks noGrp="1" noChangeArrowheads="1"/>
          </p:cNvSpPr>
          <p:nvPr>
            <p:ph type="body" idx="1"/>
          </p:nvPr>
        </p:nvSpPr>
        <p:spPr>
          <a:xfrm>
            <a:off x="972274" y="1539432"/>
            <a:ext cx="10081550" cy="4965017"/>
          </a:xfrm>
        </p:spPr>
        <p:txBody>
          <a:bodyPr>
            <a:noAutofit/>
          </a:bodyPr>
          <a:lstStyle/>
          <a:p>
            <a:pPr marL="463550" indent="-463550"/>
            <a:r>
              <a:rPr lang="en-US" altLang="en-US" sz="2400" dirty="0">
                <a:latin typeface="Times New Roman" panose="02020603050405020304" pitchFamily="18" charset="0"/>
                <a:cs typeface="Times New Roman" panose="02020603050405020304" pitchFamily="18" charset="0"/>
              </a:rPr>
              <a:t>The evaluation functions work by calculating various features of the state – </a:t>
            </a:r>
          </a:p>
          <a:p>
            <a:pPr marL="920750" lvl="1" indent="-463550"/>
            <a:r>
              <a:rPr lang="en-US" altLang="en-US" dirty="0">
                <a:latin typeface="Times New Roman" panose="02020603050405020304" pitchFamily="18" charset="0"/>
                <a:cs typeface="Times New Roman" panose="02020603050405020304" pitchFamily="18" charset="0"/>
              </a:rPr>
              <a:t>for example, in chess, we would have features for the number of the white pawns, black pawns, white queens, black queens, and so on.</a:t>
            </a:r>
          </a:p>
          <a:p>
            <a:pPr marL="463550" indent="-463550"/>
            <a:r>
              <a:rPr lang="en-US" altLang="en-US" sz="2400" dirty="0">
                <a:latin typeface="Times New Roman" panose="02020603050405020304" pitchFamily="18" charset="0"/>
                <a:cs typeface="Times New Roman" panose="02020603050405020304" pitchFamily="18" charset="0"/>
              </a:rPr>
              <a:t>For chess, typically </a:t>
            </a:r>
            <a:r>
              <a:rPr lang="en-US" altLang="en-US" sz="2400" dirty="0">
                <a:solidFill>
                  <a:srgbClr val="0000FF"/>
                </a:solidFill>
                <a:latin typeface="Times New Roman" panose="02020603050405020304" pitchFamily="18" charset="0"/>
                <a:cs typeface="Times New Roman" panose="02020603050405020304" pitchFamily="18" charset="0"/>
              </a:rPr>
              <a:t>linear weighted function which is </a:t>
            </a:r>
            <a:r>
              <a:rPr lang="en-US" altLang="en-US" sz="2400" dirty="0">
                <a:latin typeface="Times New Roman" panose="02020603050405020304" pitchFamily="18" charset="0"/>
                <a:cs typeface="Times New Roman" panose="02020603050405020304" pitchFamily="18" charset="0"/>
              </a:rPr>
              <a:t>sum of </a:t>
            </a:r>
            <a:r>
              <a:rPr lang="en-US" altLang="en-US" sz="2400" dirty="0">
                <a:solidFill>
                  <a:srgbClr val="0000FF"/>
                </a:solidFill>
                <a:latin typeface="Times New Roman" panose="02020603050405020304" pitchFamily="18" charset="0"/>
                <a:cs typeface="Times New Roman" panose="02020603050405020304" pitchFamily="18" charset="0"/>
              </a:rPr>
              <a:t>features</a:t>
            </a:r>
          </a:p>
          <a:p>
            <a:pPr marL="463550" indent="-463550" algn="ctr">
              <a:buFontTx/>
              <a:buNone/>
            </a:pPr>
            <a:r>
              <a:rPr lang="en-US" altLang="en-US" sz="2400" dirty="0">
                <a:latin typeface="Times New Roman" panose="02020603050405020304" pitchFamily="18" charset="0"/>
                <a:cs typeface="Times New Roman" panose="02020603050405020304" pitchFamily="18" charset="0"/>
              </a:rPr>
              <a:t>Eval(</a:t>
            </a:r>
            <a:r>
              <a:rPr lang="en-US" altLang="en-US" sz="2400" i="1" dirty="0">
                <a:latin typeface="Times New Roman" panose="02020603050405020304" pitchFamily="18" charset="0"/>
                <a:cs typeface="Times New Roman" panose="02020603050405020304" pitchFamily="18" charset="0"/>
              </a:rPr>
              <a:t>s</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w</a:t>
            </a:r>
            <a:r>
              <a:rPr lang="en-US" altLang="en-US" sz="2400" i="1" baseline="-25000" dirty="0">
                <a:latin typeface="Times New Roman" panose="02020603050405020304" pitchFamily="18" charset="0"/>
                <a:cs typeface="Times New Roman" panose="02020603050405020304" pitchFamily="18" charset="0"/>
              </a:rPr>
              <a:t>1</a:t>
            </a:r>
            <a:r>
              <a:rPr lang="en-US" altLang="en-US" sz="2400" i="1" dirty="0">
                <a:latin typeface="Times New Roman" panose="02020603050405020304" pitchFamily="18" charset="0"/>
                <a:cs typeface="Times New Roman" panose="02020603050405020304" pitchFamily="18" charset="0"/>
              </a:rPr>
              <a:t> f</a:t>
            </a:r>
            <a:r>
              <a:rPr lang="en-US" altLang="en-US" sz="2400" i="1"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s</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w</a:t>
            </a:r>
            <a:r>
              <a:rPr lang="en-US" altLang="en-US" sz="2400" i="1" baseline="-25000" dirty="0">
                <a:latin typeface="Times New Roman" panose="02020603050405020304" pitchFamily="18" charset="0"/>
                <a:cs typeface="Times New Roman" panose="02020603050405020304" pitchFamily="18" charset="0"/>
              </a:rPr>
              <a:t>2</a:t>
            </a:r>
            <a:r>
              <a:rPr lang="en-US" altLang="en-US" sz="2400" i="1" dirty="0">
                <a:latin typeface="Times New Roman" panose="02020603050405020304" pitchFamily="18" charset="0"/>
                <a:cs typeface="Times New Roman" panose="02020603050405020304" pitchFamily="18" charset="0"/>
              </a:rPr>
              <a:t> f</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s</a:t>
            </a:r>
            <a:r>
              <a:rPr lang="en-US" altLang="en-US" sz="2400" dirty="0">
                <a:latin typeface="Times New Roman" panose="02020603050405020304" pitchFamily="18" charset="0"/>
                <a:cs typeface="Times New Roman" panose="02020603050405020304" pitchFamily="18" charset="0"/>
              </a:rPr>
              <a:t>) + … + </a:t>
            </a:r>
            <a:r>
              <a:rPr lang="en-US" altLang="en-US" sz="2400" i="1" dirty="0" err="1">
                <a:latin typeface="Times New Roman" panose="02020603050405020304" pitchFamily="18" charset="0"/>
                <a:cs typeface="Times New Roman" panose="02020603050405020304" pitchFamily="18" charset="0"/>
              </a:rPr>
              <a:t>w</a:t>
            </a:r>
            <a:r>
              <a:rPr lang="en-US" altLang="en-US" sz="2400" i="1" baseline="-25000" dirty="0" err="1">
                <a:latin typeface="Times New Roman" panose="02020603050405020304" pitchFamily="18" charset="0"/>
                <a:cs typeface="Times New Roman" panose="02020603050405020304" pitchFamily="18" charset="0"/>
              </a:rPr>
              <a:t>n</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f</a:t>
            </a:r>
            <a:r>
              <a:rPr lang="en-US" altLang="en-US" sz="2400" i="1" baseline="-25000" dirty="0" err="1">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s</a:t>
            </a:r>
            <a:r>
              <a:rPr lang="en-US" altLang="en-US" sz="2400" dirty="0">
                <a:latin typeface="Times New Roman" panose="02020603050405020304" pitchFamily="18" charset="0"/>
                <a:cs typeface="Times New Roman" panose="02020603050405020304" pitchFamily="18" charset="0"/>
              </a:rPr>
              <a:t>)</a:t>
            </a:r>
          </a:p>
          <a:p>
            <a:pPr marL="463550" indent="-463550">
              <a:buFontTx/>
              <a:buNone/>
            </a:pPr>
            <a:r>
              <a:rPr lang="en-US" altLang="en-US" sz="2400" dirty="0">
                <a:latin typeface="Times New Roman" panose="02020603050405020304" pitchFamily="18" charset="0"/>
                <a:cs typeface="Times New Roman" panose="02020603050405020304" pitchFamily="18" charset="0"/>
              </a:rPr>
              <a:t>	where each </a:t>
            </a:r>
            <a:r>
              <a:rPr lang="en-US" altLang="en-US" sz="2400" i="1" dirty="0" err="1">
                <a:latin typeface="Times New Roman" panose="02020603050405020304" pitchFamily="18" charset="0"/>
                <a:cs typeface="Times New Roman" panose="02020603050405020304" pitchFamily="18" charset="0"/>
              </a:rPr>
              <a:t>w</a:t>
            </a:r>
            <a:r>
              <a:rPr lang="en-US" altLang="en-US" sz="2400" i="1" baseline="-250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is a weight and each </a:t>
            </a:r>
            <a:r>
              <a:rPr lang="en-US" altLang="en-US" sz="2400" i="1" dirty="0">
                <a:latin typeface="Times New Roman" panose="02020603050405020304" pitchFamily="18" charset="0"/>
                <a:cs typeface="Times New Roman" panose="02020603050405020304" pitchFamily="18" charset="0"/>
              </a:rPr>
              <a:t>f</a:t>
            </a:r>
            <a:r>
              <a:rPr lang="en-US" altLang="en-US" sz="2400" i="1" baseline="-25000" dirty="0">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is a feature of the position.</a:t>
            </a:r>
          </a:p>
          <a:p>
            <a:pPr marL="463550" indent="-463550"/>
            <a:r>
              <a:rPr lang="en-US" altLang="en-US" sz="2400" dirty="0">
                <a:latin typeface="Times New Roman" panose="02020603050405020304" pitchFamily="18" charset="0"/>
                <a:cs typeface="Times New Roman" panose="02020603050405020304" pitchFamily="18" charset="0"/>
              </a:rPr>
              <a:t>For chess, the </a:t>
            </a:r>
            <a:r>
              <a:rPr lang="en-US" altLang="en-US" sz="2400" i="1" dirty="0">
                <a:latin typeface="Times New Roman" panose="02020603050405020304" pitchFamily="18" charset="0"/>
                <a:cs typeface="Times New Roman" panose="02020603050405020304" pitchFamily="18" charset="0"/>
              </a:rPr>
              <a:t>f</a:t>
            </a:r>
            <a:r>
              <a:rPr lang="en-US" altLang="en-US" sz="2400" i="1" baseline="-25000" dirty="0">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could be the number of each kind of piece on the board and  could be the values of the pieces (1 for pawn, 3 for bishop, etc.).  </a:t>
            </a:r>
          </a:p>
          <a:p>
            <a:pPr marL="463550" indent="-463550"/>
            <a:r>
              <a:rPr lang="en-US" altLang="en-US" sz="2400" dirty="0">
                <a:latin typeface="Times New Roman" panose="02020603050405020304" pitchFamily="18" charset="0"/>
                <a:cs typeface="Times New Roman" panose="02020603050405020304" pitchFamily="18" charset="0"/>
              </a:rPr>
              <a:t>e.g., w</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 9 with </a:t>
            </a:r>
          </a:p>
          <a:p>
            <a:pPr>
              <a:buFontTx/>
              <a:buNone/>
            </a:pPr>
            <a:r>
              <a:rPr lang="en-US" altLang="en-US" sz="2400" dirty="0">
                <a:latin typeface="Times New Roman" panose="02020603050405020304" pitchFamily="18" charset="0"/>
                <a:cs typeface="Times New Roman" panose="02020603050405020304" pitchFamily="18" charset="0"/>
              </a:rPr>
              <a:t>	   f</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(s) = (number of white queens) –  (number of black queens), etc.
</a:t>
            </a:r>
          </a:p>
        </p:txBody>
      </p:sp>
    </p:spTree>
    <p:extLst>
      <p:ext uri="{BB962C8B-B14F-4D97-AF65-F5344CB8AC3E}">
        <p14:creationId xmlns:p14="http://schemas.microsoft.com/office/powerpoint/2010/main" val="2140285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C86166D-8AAA-4476-8BE7-C5F961FDF2DD}"/>
              </a:ext>
            </a:extLst>
          </p:cNvPr>
          <p:cNvSpPr>
            <a:spLocks noGrp="1" noChangeArrowheads="1"/>
          </p:cNvSpPr>
          <p:nvPr>
            <p:ph type="title"/>
          </p:nvPr>
        </p:nvSpPr>
        <p:spPr>
          <a:xfrm>
            <a:off x="1055225" y="130999"/>
            <a:ext cx="7321952" cy="1093285"/>
          </a:xfrm>
        </p:spPr>
        <p:txBody>
          <a:bodyPr>
            <a:normAutofit/>
          </a:bodyPr>
          <a:lstStyle/>
          <a:p>
            <a:r>
              <a:rPr lang="en-US" altLang="en-US" sz="3600" dirty="0">
                <a:latin typeface="+mn-lt"/>
              </a:rPr>
              <a:t>Evaluation functions</a:t>
            </a:r>
          </a:p>
        </p:txBody>
      </p:sp>
      <p:sp>
        <p:nvSpPr>
          <p:cNvPr id="16387" name="Rectangle 3">
            <a:extLst>
              <a:ext uri="{FF2B5EF4-FFF2-40B4-BE49-F238E27FC236}">
                <a16:creationId xmlns:a16="http://schemas.microsoft.com/office/drawing/2014/main" id="{3370E453-37AE-4AC6-8FF9-5BFF4C5E8BF9}"/>
              </a:ext>
            </a:extLst>
          </p:cNvPr>
          <p:cNvSpPr>
            <a:spLocks noGrp="1" noChangeArrowheads="1"/>
          </p:cNvSpPr>
          <p:nvPr>
            <p:ph type="body" idx="1"/>
          </p:nvPr>
        </p:nvSpPr>
        <p:spPr>
          <a:xfrm>
            <a:off x="1055225" y="1215341"/>
            <a:ext cx="10081550" cy="4965017"/>
          </a:xfrm>
        </p:spPr>
        <p:txBody>
          <a:bodyPr>
            <a:noAutofit/>
          </a:bodyPr>
          <a:lstStyle/>
          <a:p>
            <a:pPr marL="0" indent="0">
              <a:buNone/>
            </a:pPr>
            <a:r>
              <a:rPr lang="en-US" altLang="en-US" sz="24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Key challenge – find a good evaluation features:</a:t>
            </a:r>
          </a:p>
          <a:p>
            <a:pPr marL="920750" lvl="1" indent="-463550">
              <a:lnSpc>
                <a:spcPct val="100000"/>
              </a:lnSpc>
              <a:spcBef>
                <a:spcPts val="0"/>
              </a:spcBef>
            </a:pPr>
            <a:r>
              <a:rPr lang="en-US" dirty="0">
                <a:latin typeface="Times New Roman" panose="02020603050405020304" pitchFamily="18" charset="0"/>
                <a:cs typeface="Times New Roman" panose="02020603050405020304" pitchFamily="18" charset="0"/>
              </a:rPr>
              <a:t>Not just material! (as used by novice)</a:t>
            </a:r>
          </a:p>
          <a:p>
            <a:pPr marL="920750" lvl="1" indent="-463550">
              <a:lnSpc>
                <a:spcPct val="100000"/>
              </a:lnSpc>
              <a:spcBef>
                <a:spcPts val="0"/>
              </a:spcBef>
            </a:pPr>
            <a:r>
              <a:rPr lang="en-US" dirty="0">
                <a:latin typeface="Times New Roman" panose="02020603050405020304" pitchFamily="18" charset="0"/>
                <a:cs typeface="Times New Roman" panose="02020603050405020304" pitchFamily="18" charset="0"/>
              </a:rPr>
              <a:t>Isolated pawns are bad.</a:t>
            </a:r>
          </a:p>
          <a:p>
            <a:pPr marL="920750" lvl="1" indent="-463550">
              <a:lnSpc>
                <a:spcPct val="100000"/>
              </a:lnSpc>
              <a:spcBef>
                <a:spcPts val="0"/>
              </a:spcBef>
            </a:pPr>
            <a:r>
              <a:rPr lang="en-US" dirty="0">
                <a:latin typeface="Times New Roman" panose="02020603050405020304" pitchFamily="18" charset="0"/>
                <a:cs typeface="Times New Roman" panose="02020603050405020304" pitchFamily="18" charset="0"/>
              </a:rPr>
              <a:t>How well protected is your king?</a:t>
            </a:r>
          </a:p>
          <a:p>
            <a:pPr marL="920750" lvl="1" indent="-463550">
              <a:lnSpc>
                <a:spcPct val="100000"/>
              </a:lnSpc>
              <a:spcBef>
                <a:spcPts val="0"/>
              </a:spcBef>
            </a:pPr>
            <a:r>
              <a:rPr lang="en-US" dirty="0">
                <a:latin typeface="Times New Roman" panose="02020603050405020304" pitchFamily="18" charset="0"/>
                <a:cs typeface="Times New Roman" panose="02020603050405020304" pitchFamily="18" charset="0"/>
              </a:rPr>
              <a:t>How much maneuverability to you have?</a:t>
            </a:r>
          </a:p>
          <a:p>
            <a:pPr marL="920750" lvl="1" indent="-463550">
              <a:lnSpc>
                <a:spcPct val="100000"/>
              </a:lnSpc>
              <a:spcBef>
                <a:spcPts val="0"/>
              </a:spcBef>
            </a:pPr>
            <a:r>
              <a:rPr lang="en-US" dirty="0">
                <a:latin typeface="Times New Roman" panose="02020603050405020304" pitchFamily="18" charset="0"/>
                <a:cs typeface="Times New Roman" panose="02020603050405020304" pitchFamily="18" charset="0"/>
              </a:rPr>
              <a:t>Do you control the center of the board?</a:t>
            </a:r>
          </a:p>
          <a:p>
            <a:pPr marL="920750" lvl="1" indent="-463550">
              <a:lnSpc>
                <a:spcPct val="100000"/>
              </a:lnSpc>
              <a:spcBef>
                <a:spcPts val="0"/>
              </a:spcBef>
            </a:pPr>
            <a:r>
              <a:rPr lang="en-US" dirty="0">
                <a:latin typeface="Times New Roman" panose="02020603050405020304" pitchFamily="18" charset="0"/>
                <a:cs typeface="Times New Roman" panose="02020603050405020304" pitchFamily="18" charset="0"/>
              </a:rPr>
              <a:t>Strategies change as the game proceeds</a:t>
            </a:r>
          </a:p>
          <a:p>
            <a:pPr marL="0" indent="0">
              <a:lnSpc>
                <a:spcPct val="100000"/>
              </a:lnSpc>
              <a:spcBef>
                <a:spcPts val="0"/>
              </a:spcBef>
              <a:buNone/>
            </a:pPr>
            <a:r>
              <a:rPr lang="en-US" sz="2400" dirty="0">
                <a:latin typeface="Times New Roman" panose="02020603050405020304" pitchFamily="18" charset="0"/>
                <a:cs typeface="Times New Roman" panose="02020603050405020304" pitchFamily="18" charset="0"/>
              </a:rPr>
              <a:t>Features are a form of chess knowledge. Hand-coded in eval function.</a:t>
            </a:r>
          </a:p>
          <a:p>
            <a:pPr marL="920750" lvl="1" indent="-463550">
              <a:lnSpc>
                <a:spcPct val="100000"/>
              </a:lnSpc>
              <a:spcBef>
                <a:spcPts val="0"/>
              </a:spcBef>
            </a:pPr>
            <a:r>
              <a:rPr lang="en-US" dirty="0">
                <a:latin typeface="Times New Roman" panose="02020603050405020304" pitchFamily="18" charset="0"/>
                <a:cs typeface="Times New Roman" panose="02020603050405020304" pitchFamily="18" charset="0"/>
              </a:rPr>
              <a:t>Knowledge tightly integrated in search.</a:t>
            </a:r>
          </a:p>
          <a:p>
            <a:pPr marL="920750" lvl="1" indent="-463550">
              <a:lnSpc>
                <a:spcPct val="100000"/>
              </a:lnSpc>
              <a:spcBef>
                <a:spcPts val="0"/>
              </a:spcBef>
            </a:pPr>
            <a:r>
              <a:rPr lang="en-US" dirty="0">
                <a:latin typeface="Times New Roman" panose="02020603050405020304" pitchFamily="18" charset="0"/>
                <a:cs typeface="Times New Roman" panose="02020603050405020304" pitchFamily="18" charset="0"/>
              </a:rPr>
              <a:t>Feature weights: can be automatically tuned (“learned”).</a:t>
            </a:r>
          </a:p>
          <a:p>
            <a:pPr marL="0" indent="0">
              <a:lnSpc>
                <a:spcPct val="100000"/>
              </a:lnSpc>
              <a:spcBef>
                <a:spcPts val="0"/>
              </a:spcBef>
              <a:buNone/>
            </a:pPr>
            <a:r>
              <a:rPr lang="en-US" sz="2400" dirty="0">
                <a:latin typeface="Times New Roman" panose="02020603050405020304" pitchFamily="18" charset="0"/>
                <a:cs typeface="Times New Roman" panose="02020603050405020304" pitchFamily="18" charset="0"/>
              </a:rPr>
              <a:t>Standard issue in machine learning:</a:t>
            </a:r>
          </a:p>
          <a:p>
            <a:pPr marL="920750" lvl="1" indent="-463550">
              <a:lnSpc>
                <a:spcPct val="100000"/>
              </a:lnSpc>
              <a:spcBef>
                <a:spcPts val="0"/>
              </a:spcBef>
            </a:pPr>
            <a:r>
              <a:rPr lang="en-US" dirty="0">
                <a:latin typeface="Times New Roman" panose="02020603050405020304" pitchFamily="18" charset="0"/>
                <a:cs typeface="Times New Roman" panose="02020603050405020304" pitchFamily="18" charset="0"/>
              </a:rPr>
              <a:t>Features, generally hand-coded; weights tuned automatically.</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81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86ED471-1134-424B-9E6E-DB664C615B94}"/>
              </a:ext>
            </a:extLst>
          </p:cNvPr>
          <p:cNvSpPr>
            <a:spLocks noGrp="1" noChangeArrowheads="1"/>
          </p:cNvSpPr>
          <p:nvPr>
            <p:ph type="title"/>
          </p:nvPr>
        </p:nvSpPr>
        <p:spPr>
          <a:xfrm>
            <a:off x="1152939" y="164834"/>
            <a:ext cx="6555801" cy="1038934"/>
          </a:xfrm>
        </p:spPr>
        <p:txBody>
          <a:bodyPr>
            <a:normAutofit/>
          </a:bodyPr>
          <a:lstStyle/>
          <a:p>
            <a:r>
              <a:rPr lang="en-US" altLang="en-US" sz="3200" dirty="0">
                <a:latin typeface="+mn-lt"/>
              </a:rPr>
              <a:t>Games vs. Search Problems</a:t>
            </a:r>
          </a:p>
        </p:txBody>
      </p:sp>
      <p:sp>
        <p:nvSpPr>
          <p:cNvPr id="5123" name="Rectangle 3">
            <a:extLst>
              <a:ext uri="{FF2B5EF4-FFF2-40B4-BE49-F238E27FC236}">
                <a16:creationId xmlns:a16="http://schemas.microsoft.com/office/drawing/2014/main" id="{AB8A6E4B-F09C-4378-98AF-B68087A86206}"/>
              </a:ext>
            </a:extLst>
          </p:cNvPr>
          <p:cNvSpPr>
            <a:spLocks noGrp="1" noChangeArrowheads="1"/>
          </p:cNvSpPr>
          <p:nvPr>
            <p:ph type="body" idx="1"/>
          </p:nvPr>
        </p:nvSpPr>
        <p:spPr>
          <a:xfrm>
            <a:off x="1506111" y="1714542"/>
            <a:ext cx="8377362" cy="4505290"/>
          </a:xfrm>
        </p:spPr>
        <p:txBody>
          <a:bodyPr>
            <a:normAutofit/>
          </a:bodyPr>
          <a:lstStyle/>
          <a:p>
            <a:pPr marL="461963" indent="-461963">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Multiagent environments </a:t>
            </a:r>
            <a:r>
              <a:rPr lang="en-US" sz="2400" dirty="0">
                <a:latin typeface="Times New Roman" panose="02020603050405020304" pitchFamily="18" charset="0"/>
                <a:cs typeface="Times New Roman" panose="02020603050405020304" pitchFamily="18" charset="0"/>
              </a:rPr>
              <a:t>is introduced in Chapter 2 :</a:t>
            </a:r>
          </a:p>
          <a:p>
            <a:pPr marL="920750" lvl="1" indent="-463550">
              <a:spcBef>
                <a:spcPts val="600"/>
              </a:spcBef>
              <a:spcAft>
                <a:spcPts val="600"/>
              </a:spcAft>
            </a:pPr>
            <a:r>
              <a:rPr lang="en-US" altLang="en-US" dirty="0">
                <a:latin typeface="Times New Roman" panose="02020603050405020304" pitchFamily="18" charset="0"/>
                <a:cs typeface="Times New Roman" panose="02020603050405020304" pitchFamily="18" charset="0"/>
              </a:rPr>
              <a:t>Each agent needs to consider the actions of other agents and </a:t>
            </a:r>
          </a:p>
          <a:p>
            <a:pPr marL="920750" lvl="1" indent="-463550">
              <a:spcBef>
                <a:spcPts val="600"/>
              </a:spcBef>
              <a:spcAft>
                <a:spcPts val="600"/>
              </a:spcAft>
            </a:pPr>
            <a:r>
              <a:rPr lang="en-US" altLang="en-US" dirty="0">
                <a:latin typeface="Times New Roman" panose="02020603050405020304" pitchFamily="18" charset="0"/>
                <a:cs typeface="Times New Roman" panose="02020603050405020304" pitchFamily="18" charset="0"/>
              </a:rPr>
              <a:t>how they affect their own welfare.</a:t>
            </a:r>
          </a:p>
          <a:p>
            <a:pPr marL="461963" indent="-461963">
              <a:spcBef>
                <a:spcPts val="600"/>
              </a:spcBef>
              <a:spcAft>
                <a:spcPts val="600"/>
              </a:spcAft>
            </a:pPr>
            <a:r>
              <a:rPr lang="en-US" altLang="en-US" sz="2400" dirty="0">
                <a:latin typeface="Times New Roman" panose="02020603050405020304" pitchFamily="18" charset="0"/>
                <a:cs typeface="Times New Roman" panose="02020603050405020304" pitchFamily="18" charset="0"/>
              </a:rPr>
              <a:t>Introduce </a:t>
            </a:r>
            <a:r>
              <a:rPr lang="en-US" altLang="en-US" sz="2400" dirty="0">
                <a:solidFill>
                  <a:srgbClr val="0000FF"/>
                </a:solidFill>
                <a:latin typeface="Times New Roman" panose="02020603050405020304" pitchFamily="18" charset="0"/>
                <a:cs typeface="Times New Roman" panose="02020603050405020304" pitchFamily="18" charset="0"/>
              </a:rPr>
              <a:t>contingencies</a:t>
            </a:r>
            <a:r>
              <a:rPr lang="en-US" altLang="en-US" sz="2400" dirty="0">
                <a:latin typeface="Times New Roman" panose="02020603050405020304" pitchFamily="18" charset="0"/>
                <a:cs typeface="Times New Roman" panose="02020603050405020304" pitchFamily="18" charset="0"/>
              </a:rPr>
              <a:t> into the agent’s problem-solving process because of the </a:t>
            </a:r>
            <a:r>
              <a:rPr lang="en-US" altLang="en-US" sz="2400" dirty="0">
                <a:solidFill>
                  <a:srgbClr val="0000FF"/>
                </a:solidFill>
                <a:latin typeface="Times New Roman" panose="02020603050405020304" pitchFamily="18" charset="0"/>
                <a:cs typeface="Times New Roman" panose="02020603050405020304" pitchFamily="18" charset="0"/>
              </a:rPr>
              <a:t>unpredictability </a:t>
            </a:r>
            <a:r>
              <a:rPr lang="en-US" altLang="en-US" sz="2400" dirty="0">
                <a:latin typeface="Times New Roman" panose="02020603050405020304" pitchFamily="18" charset="0"/>
                <a:cs typeface="Times New Roman" panose="02020603050405020304" pitchFamily="18" charset="0"/>
              </a:rPr>
              <a:t>of these other agents in Chapter 4.</a:t>
            </a:r>
          </a:p>
          <a:p>
            <a:pPr marL="461963" indent="-461963">
              <a:spcBef>
                <a:spcPts val="600"/>
              </a:spcBef>
              <a:spcAft>
                <a:spcPts val="600"/>
              </a:spcAft>
            </a:pPr>
            <a:r>
              <a:rPr lang="en-US" altLang="en-US" sz="2400" dirty="0">
                <a:solidFill>
                  <a:srgbClr val="0000FF"/>
                </a:solidFill>
                <a:latin typeface="Times New Roman" panose="02020603050405020304" pitchFamily="18" charset="0"/>
                <a:cs typeface="Times New Roman" panose="02020603050405020304" pitchFamily="18" charset="0"/>
              </a:rPr>
              <a:t>Competitive environments </a:t>
            </a:r>
            <a:r>
              <a:rPr lang="en-US" altLang="en-US" sz="2400" dirty="0">
                <a:latin typeface="Times New Roman" panose="02020603050405020304" pitchFamily="18" charset="0"/>
                <a:cs typeface="Times New Roman" panose="02020603050405020304" pitchFamily="18" charset="0"/>
              </a:rPr>
              <a:t>will be addressed in this Chapter, </a:t>
            </a:r>
          </a:p>
          <a:p>
            <a:pPr marL="920750" lvl="1" indent="-463550">
              <a:spcBef>
                <a:spcPts val="600"/>
              </a:spcBef>
              <a:spcAft>
                <a:spcPts val="600"/>
              </a:spcAft>
            </a:pPr>
            <a:r>
              <a:rPr lang="en-US" altLang="en-US" dirty="0">
                <a:latin typeface="Times New Roman" panose="02020603050405020304" pitchFamily="18" charset="0"/>
                <a:cs typeface="Times New Roman" panose="02020603050405020304" pitchFamily="18" charset="0"/>
              </a:rPr>
              <a:t>the agents’ goals are in conflict, giving rise to </a:t>
            </a:r>
            <a:r>
              <a:rPr lang="en-US" altLang="en-US" i="1" dirty="0">
                <a:latin typeface="Times New Roman" panose="02020603050405020304" pitchFamily="18" charset="0"/>
                <a:cs typeface="Times New Roman" panose="02020603050405020304" pitchFamily="18" charset="0"/>
              </a:rPr>
              <a:t>adversarial search </a:t>
            </a:r>
            <a:r>
              <a:rPr lang="en-US" altLang="en-US" dirty="0">
                <a:latin typeface="Times New Roman" panose="02020603050405020304" pitchFamily="18" charset="0"/>
                <a:cs typeface="Times New Roman" panose="02020603050405020304" pitchFamily="18" charset="0"/>
              </a:rPr>
              <a:t>problems – often known as </a:t>
            </a:r>
            <a:r>
              <a:rPr lang="en-US" altLang="en-US" dirty="0">
                <a:solidFill>
                  <a:srgbClr val="0000FF"/>
                </a:solidFill>
                <a:latin typeface="Times New Roman" panose="02020603050405020304" pitchFamily="18" charset="0"/>
                <a:cs typeface="Times New Roman" panose="02020603050405020304" pitchFamily="18" charset="0"/>
              </a:rPr>
              <a:t>games</a:t>
            </a:r>
            <a:r>
              <a:rPr lang="en-US"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88262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9E089F7-F88C-4450-A9A8-D46DD7FE2902}"/>
              </a:ext>
            </a:extLst>
          </p:cNvPr>
          <p:cNvSpPr>
            <a:spLocks noGrp="1" noChangeArrowheads="1"/>
          </p:cNvSpPr>
          <p:nvPr>
            <p:ph type="title"/>
          </p:nvPr>
        </p:nvSpPr>
        <p:spPr>
          <a:xfrm>
            <a:off x="1347487" y="133631"/>
            <a:ext cx="5886691" cy="1104860"/>
          </a:xfrm>
        </p:spPr>
        <p:txBody>
          <a:bodyPr>
            <a:normAutofit/>
          </a:bodyPr>
          <a:lstStyle/>
          <a:p>
            <a:r>
              <a:rPr lang="en-US" altLang="en-US" sz="3600" dirty="0">
                <a:latin typeface="+mn-lt"/>
                <a:cs typeface="Times New Roman" panose="02020603050405020304" pitchFamily="18" charset="0"/>
              </a:rPr>
              <a:t>Cutting off search</a:t>
            </a:r>
          </a:p>
        </p:txBody>
      </p:sp>
      <p:sp>
        <p:nvSpPr>
          <p:cNvPr id="17411" name="Rectangle 3">
            <a:extLst>
              <a:ext uri="{FF2B5EF4-FFF2-40B4-BE49-F238E27FC236}">
                <a16:creationId xmlns:a16="http://schemas.microsoft.com/office/drawing/2014/main" id="{405FBBDC-5C92-4C81-8618-C063918120D8}"/>
              </a:ext>
            </a:extLst>
          </p:cNvPr>
          <p:cNvSpPr>
            <a:spLocks noGrp="1" noChangeArrowheads="1"/>
          </p:cNvSpPr>
          <p:nvPr>
            <p:ph type="body" idx="1"/>
          </p:nvPr>
        </p:nvSpPr>
        <p:spPr>
          <a:xfrm>
            <a:off x="1347487" y="1096420"/>
            <a:ext cx="9359095" cy="4351338"/>
          </a:xfrm>
        </p:spPr>
        <p:txBody>
          <a:bodyPr>
            <a:noAutofit/>
          </a:bodyPr>
          <a:lstStyle/>
          <a:p>
            <a:pPr marL="609600" indent="-609600">
              <a:lnSpc>
                <a:spcPct val="80000"/>
              </a:lnSpc>
              <a:buNone/>
            </a:pPr>
            <a:r>
              <a:rPr lang="en-US" altLang="en-US" sz="2600" i="1" dirty="0" err="1">
                <a:latin typeface="Times New Roman" panose="02020603050405020304" pitchFamily="18" charset="0"/>
                <a:cs typeface="Times New Roman" panose="02020603050405020304" pitchFamily="18" charset="0"/>
              </a:rPr>
              <a:t>MinimaxCutoff</a:t>
            </a:r>
            <a:r>
              <a:rPr lang="en-US" altLang="en-US" sz="2600" dirty="0">
                <a:latin typeface="Times New Roman" panose="02020603050405020304" pitchFamily="18" charset="0"/>
                <a:cs typeface="Times New Roman" panose="02020603050405020304" pitchFamily="18" charset="0"/>
              </a:rPr>
              <a:t> is identical to </a:t>
            </a:r>
            <a:r>
              <a:rPr lang="en-US" altLang="en-US" sz="2600" i="1" dirty="0" err="1">
                <a:latin typeface="Times New Roman" panose="02020603050405020304" pitchFamily="18" charset="0"/>
                <a:cs typeface="Times New Roman" panose="02020603050405020304" pitchFamily="18" charset="0"/>
              </a:rPr>
              <a:t>MinimaxValue</a:t>
            </a:r>
            <a:r>
              <a:rPr lang="en-US" altLang="en-US" sz="2600" dirty="0">
                <a:latin typeface="Times New Roman" panose="02020603050405020304" pitchFamily="18" charset="0"/>
                <a:cs typeface="Times New Roman" panose="02020603050405020304" pitchFamily="18" charset="0"/>
              </a:rPr>
              <a:t> except</a:t>
            </a:r>
          </a:p>
          <a:p>
            <a:pPr marL="990600" lvl="1" indent="-533400">
              <a:lnSpc>
                <a:spcPct val="80000"/>
              </a:lnSpc>
              <a:buFontTx/>
              <a:buAutoNum type="arabicPeriod"/>
            </a:pPr>
            <a:r>
              <a:rPr lang="en-US" altLang="en-US" sz="2600" i="1" dirty="0">
                <a:latin typeface="Times New Roman" panose="02020603050405020304" pitchFamily="18" charset="0"/>
                <a:cs typeface="Times New Roman" panose="02020603050405020304" pitchFamily="18" charset="0"/>
              </a:rPr>
              <a:t>Terminal?</a:t>
            </a:r>
            <a:r>
              <a:rPr lang="en-US" altLang="en-US" sz="2600" dirty="0">
                <a:latin typeface="Times New Roman" panose="02020603050405020304" pitchFamily="18" charset="0"/>
                <a:cs typeface="Times New Roman" panose="02020603050405020304" pitchFamily="18" charset="0"/>
              </a:rPr>
              <a:t> is replaced by </a:t>
            </a:r>
            <a:r>
              <a:rPr lang="en-US" altLang="en-US" sz="2600" i="1" dirty="0">
                <a:latin typeface="Times New Roman" panose="02020603050405020304" pitchFamily="18" charset="0"/>
                <a:cs typeface="Times New Roman" panose="02020603050405020304" pitchFamily="18" charset="0"/>
              </a:rPr>
              <a:t>Cutoff?</a:t>
            </a:r>
          </a:p>
          <a:p>
            <a:pPr marL="990600" lvl="1" indent="-533400">
              <a:lnSpc>
                <a:spcPct val="80000"/>
              </a:lnSpc>
              <a:buFontTx/>
              <a:buAutoNum type="arabicPeriod"/>
            </a:pPr>
            <a:r>
              <a:rPr lang="en-US" altLang="en-US" sz="2600" i="1" dirty="0">
                <a:latin typeface="Times New Roman" panose="02020603050405020304" pitchFamily="18" charset="0"/>
                <a:cs typeface="Times New Roman" panose="02020603050405020304" pitchFamily="18" charset="0"/>
              </a:rPr>
              <a:t>Utility</a:t>
            </a:r>
            <a:r>
              <a:rPr lang="en-US" altLang="en-US" sz="2600" dirty="0">
                <a:latin typeface="Times New Roman" panose="02020603050405020304" pitchFamily="18" charset="0"/>
                <a:cs typeface="Times New Roman" panose="02020603050405020304" pitchFamily="18" charset="0"/>
              </a:rPr>
              <a:t> is replaced by </a:t>
            </a:r>
            <a:r>
              <a:rPr lang="en-US" altLang="en-US" sz="2600" i="1" dirty="0">
                <a:latin typeface="Times New Roman" panose="02020603050405020304" pitchFamily="18" charset="0"/>
                <a:cs typeface="Times New Roman" panose="02020603050405020304" pitchFamily="18" charset="0"/>
              </a:rPr>
              <a:t>Eval</a:t>
            </a:r>
          </a:p>
          <a:p>
            <a:pPr marL="990600" lvl="1" indent="-533400">
              <a:lnSpc>
                <a:spcPct val="80000"/>
              </a:lnSpc>
              <a:buFontTx/>
              <a:buAutoNum type="arabicPeriod"/>
            </a:pPr>
            <a:endParaRPr lang="en-US" altLang="en-US" sz="2600" i="1" dirty="0">
              <a:latin typeface="Times New Roman" panose="02020603050405020304" pitchFamily="18" charset="0"/>
              <a:cs typeface="Times New Roman" panose="02020603050405020304" pitchFamily="18" charset="0"/>
            </a:endParaRPr>
          </a:p>
          <a:p>
            <a:pPr marL="0" indent="0">
              <a:lnSpc>
                <a:spcPct val="80000"/>
              </a:lnSpc>
              <a:buNone/>
            </a:pPr>
            <a:r>
              <a:rPr lang="en-US" altLang="en-US" sz="2600" dirty="0">
                <a:latin typeface="Times New Roman" panose="02020603050405020304" pitchFamily="18" charset="0"/>
                <a:cs typeface="Times New Roman" panose="02020603050405020304" pitchFamily="18" charset="0"/>
              </a:rPr>
              <a:t>The next-step is to modify ALPHA-BETA-SEARCH to call the heuristic EVAL function when it is appropriate to cut off the search by</a:t>
            </a:r>
          </a:p>
          <a:p>
            <a:pPr marL="920750" lvl="1" indent="-463550">
              <a:lnSpc>
                <a:spcPct val="80000"/>
              </a:lnSpc>
            </a:pPr>
            <a:r>
              <a:rPr lang="en-US" altLang="en-US" sz="2600" dirty="0">
                <a:latin typeface="Times New Roman" panose="02020603050405020304" pitchFamily="18" charset="0"/>
                <a:cs typeface="Times New Roman" panose="02020603050405020304" pitchFamily="18" charset="0"/>
              </a:rPr>
              <a:t>Replacing the two lines in Figure 5.7 that mention TERMINAL-TEST with the following line:</a:t>
            </a:r>
          </a:p>
          <a:p>
            <a:pPr marL="609600" indent="-609600">
              <a:lnSpc>
                <a:spcPct val="80000"/>
              </a:lnSpc>
              <a:buNone/>
            </a:pPr>
            <a:r>
              <a:rPr lang="en-US" altLang="en-US" sz="2600" dirty="0">
                <a:latin typeface="Times New Roman" panose="02020603050405020304" pitchFamily="18" charset="0"/>
                <a:cs typeface="Times New Roman" panose="02020603050405020304" pitchFamily="18" charset="0"/>
              </a:rPr>
              <a:t>		If CUTOFF-TEST(state, depth) then return EVAL(state)</a:t>
            </a:r>
          </a:p>
        </p:txBody>
      </p:sp>
    </p:spTree>
    <p:extLst>
      <p:ext uri="{BB962C8B-B14F-4D97-AF65-F5344CB8AC3E}">
        <p14:creationId xmlns:p14="http://schemas.microsoft.com/office/powerpoint/2010/main" val="16599855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9E089F7-F88C-4450-A9A8-D46DD7FE2902}"/>
              </a:ext>
            </a:extLst>
          </p:cNvPr>
          <p:cNvSpPr>
            <a:spLocks noGrp="1" noChangeArrowheads="1"/>
          </p:cNvSpPr>
          <p:nvPr>
            <p:ph type="title"/>
          </p:nvPr>
        </p:nvSpPr>
        <p:spPr>
          <a:xfrm>
            <a:off x="1347487" y="133631"/>
            <a:ext cx="5886691" cy="1104860"/>
          </a:xfrm>
        </p:spPr>
        <p:txBody>
          <a:bodyPr>
            <a:normAutofit/>
          </a:bodyPr>
          <a:lstStyle/>
          <a:p>
            <a:r>
              <a:rPr lang="en-US" altLang="en-US" sz="3600" dirty="0">
                <a:latin typeface="+mn-lt"/>
                <a:cs typeface="Times New Roman" panose="02020603050405020304" pitchFamily="18" charset="0"/>
              </a:rPr>
              <a:t>Cutting off search</a:t>
            </a:r>
          </a:p>
        </p:txBody>
      </p:sp>
      <p:sp>
        <p:nvSpPr>
          <p:cNvPr id="17411" name="Rectangle 3">
            <a:extLst>
              <a:ext uri="{FF2B5EF4-FFF2-40B4-BE49-F238E27FC236}">
                <a16:creationId xmlns:a16="http://schemas.microsoft.com/office/drawing/2014/main" id="{405FBBDC-5C92-4C81-8618-C063918120D8}"/>
              </a:ext>
            </a:extLst>
          </p:cNvPr>
          <p:cNvSpPr>
            <a:spLocks noGrp="1" noChangeArrowheads="1"/>
          </p:cNvSpPr>
          <p:nvPr>
            <p:ph type="body" idx="1"/>
          </p:nvPr>
        </p:nvSpPr>
        <p:spPr>
          <a:xfrm>
            <a:off x="1520624" y="1408935"/>
            <a:ext cx="9150751" cy="4771946"/>
          </a:xfrm>
        </p:spPr>
        <p:txBody>
          <a:bodyPr>
            <a:noAutofit/>
          </a:bodyPr>
          <a:lstStyle/>
          <a:p>
            <a:pPr marL="609600" indent="-609600">
              <a:lnSpc>
                <a:spcPct val="80000"/>
              </a:lnSpc>
              <a:buNone/>
            </a:pPr>
            <a:r>
              <a:rPr lang="en-US" altLang="en-US" sz="2600" i="1" dirty="0" err="1">
                <a:latin typeface="Times New Roman" panose="02020603050405020304" pitchFamily="18" charset="0"/>
                <a:cs typeface="Times New Roman" panose="02020603050405020304" pitchFamily="18" charset="0"/>
              </a:rPr>
              <a:t>MinimaxCutoff</a:t>
            </a:r>
            <a:r>
              <a:rPr lang="en-US" altLang="en-US" sz="2600" dirty="0">
                <a:latin typeface="Times New Roman" panose="02020603050405020304" pitchFamily="18" charset="0"/>
                <a:cs typeface="Times New Roman" panose="02020603050405020304" pitchFamily="18" charset="0"/>
              </a:rPr>
              <a:t> is identical to </a:t>
            </a:r>
            <a:r>
              <a:rPr lang="en-US" altLang="en-US" sz="2600" i="1" dirty="0" err="1">
                <a:latin typeface="Times New Roman" panose="02020603050405020304" pitchFamily="18" charset="0"/>
                <a:cs typeface="Times New Roman" panose="02020603050405020304" pitchFamily="18" charset="0"/>
              </a:rPr>
              <a:t>MinimaxValue</a:t>
            </a:r>
            <a:r>
              <a:rPr lang="en-US" altLang="en-US" sz="2600" dirty="0">
                <a:latin typeface="Times New Roman" panose="02020603050405020304" pitchFamily="18" charset="0"/>
                <a:cs typeface="Times New Roman" panose="02020603050405020304" pitchFamily="18" charset="0"/>
              </a:rPr>
              <a:t> except</a:t>
            </a:r>
          </a:p>
          <a:p>
            <a:pPr marL="990600" lvl="1" indent="-533400">
              <a:lnSpc>
                <a:spcPct val="80000"/>
              </a:lnSpc>
              <a:buFontTx/>
              <a:buAutoNum type="arabicPeriod"/>
            </a:pPr>
            <a:r>
              <a:rPr lang="en-US" altLang="en-US" sz="2600" i="1" dirty="0">
                <a:latin typeface="Times New Roman" panose="02020603050405020304" pitchFamily="18" charset="0"/>
                <a:cs typeface="Times New Roman" panose="02020603050405020304" pitchFamily="18" charset="0"/>
              </a:rPr>
              <a:t>Terminal?</a:t>
            </a:r>
            <a:r>
              <a:rPr lang="en-US" altLang="en-US" sz="2600" dirty="0">
                <a:latin typeface="Times New Roman" panose="02020603050405020304" pitchFamily="18" charset="0"/>
                <a:cs typeface="Times New Roman" panose="02020603050405020304" pitchFamily="18" charset="0"/>
              </a:rPr>
              <a:t> is replaced by </a:t>
            </a:r>
            <a:r>
              <a:rPr lang="en-US" altLang="en-US" sz="2600" i="1" dirty="0">
                <a:latin typeface="Times New Roman" panose="02020603050405020304" pitchFamily="18" charset="0"/>
                <a:cs typeface="Times New Roman" panose="02020603050405020304" pitchFamily="18" charset="0"/>
              </a:rPr>
              <a:t>Cutoff?</a:t>
            </a:r>
          </a:p>
          <a:p>
            <a:pPr marL="990600" lvl="1" indent="-533400">
              <a:lnSpc>
                <a:spcPct val="80000"/>
              </a:lnSpc>
              <a:buFontTx/>
              <a:buAutoNum type="arabicPeriod"/>
            </a:pPr>
            <a:r>
              <a:rPr lang="en-US" altLang="en-US" sz="2600" i="1" dirty="0">
                <a:latin typeface="Times New Roman" panose="02020603050405020304" pitchFamily="18" charset="0"/>
                <a:cs typeface="Times New Roman" panose="02020603050405020304" pitchFamily="18" charset="0"/>
              </a:rPr>
              <a:t>Utility</a:t>
            </a:r>
            <a:r>
              <a:rPr lang="en-US" altLang="en-US" sz="2600" dirty="0">
                <a:latin typeface="Times New Roman" panose="02020603050405020304" pitchFamily="18" charset="0"/>
                <a:cs typeface="Times New Roman" panose="02020603050405020304" pitchFamily="18" charset="0"/>
              </a:rPr>
              <a:t> is replaced by </a:t>
            </a:r>
            <a:r>
              <a:rPr lang="en-US" altLang="en-US" sz="2600" i="1" dirty="0">
                <a:latin typeface="Times New Roman" panose="02020603050405020304" pitchFamily="18" charset="0"/>
                <a:cs typeface="Times New Roman" panose="02020603050405020304" pitchFamily="18" charset="0"/>
              </a:rPr>
              <a:t>Eval</a:t>
            </a:r>
            <a:endParaRPr lang="en-US" altLang="en-US" sz="2600" dirty="0">
              <a:latin typeface="Times New Roman" panose="02020603050405020304" pitchFamily="18" charset="0"/>
              <a:cs typeface="Times New Roman" panose="02020603050405020304" pitchFamily="18" charset="0"/>
            </a:endParaRPr>
          </a:p>
          <a:p>
            <a:pPr marL="609600" indent="-609600">
              <a:lnSpc>
                <a:spcPct val="80000"/>
              </a:lnSpc>
              <a:buNone/>
            </a:pPr>
            <a:endParaRPr lang="en-US" altLang="en-US" sz="2600" dirty="0">
              <a:latin typeface="Times New Roman" panose="02020603050405020304" pitchFamily="18" charset="0"/>
              <a:cs typeface="Times New Roman" panose="02020603050405020304" pitchFamily="18" charset="0"/>
            </a:endParaRPr>
          </a:p>
          <a:p>
            <a:pPr marL="609600" indent="-609600">
              <a:lnSpc>
                <a:spcPct val="80000"/>
              </a:lnSpc>
              <a:buNone/>
            </a:pPr>
            <a:r>
              <a:rPr lang="en-US" altLang="en-US" sz="2600" dirty="0">
                <a:latin typeface="Times New Roman" panose="02020603050405020304" pitchFamily="18" charset="0"/>
                <a:cs typeface="Times New Roman" panose="02020603050405020304" pitchFamily="18" charset="0"/>
              </a:rPr>
              <a:t>Does it work in practice?</a:t>
            </a:r>
          </a:p>
          <a:p>
            <a:pPr marL="609600" indent="-609600">
              <a:lnSpc>
                <a:spcPct val="80000"/>
              </a:lnSpc>
              <a:buNone/>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a:t>
            </a:r>
            <a:r>
              <a:rPr lang="en-US" altLang="en-US" sz="2600" baseline="30000" dirty="0" err="1">
                <a:latin typeface="Times New Roman" panose="02020603050405020304" pitchFamily="18" charset="0"/>
                <a:cs typeface="Times New Roman" panose="02020603050405020304" pitchFamily="18" charset="0"/>
              </a:rPr>
              <a:t>m</a:t>
            </a:r>
            <a:r>
              <a:rPr lang="en-US" altLang="en-US" sz="2600" dirty="0">
                <a:latin typeface="Times New Roman" panose="02020603050405020304" pitchFamily="18" charset="0"/>
                <a:cs typeface="Times New Roman" panose="02020603050405020304" pitchFamily="18" charset="0"/>
              </a:rPr>
              <a:t> = 10</a:t>
            </a:r>
            <a:r>
              <a:rPr lang="en-US" altLang="en-US" sz="2600" baseline="30000" dirty="0">
                <a:latin typeface="Times New Roman" panose="02020603050405020304" pitchFamily="18" charset="0"/>
                <a:cs typeface="Times New Roman" panose="02020603050405020304" pitchFamily="18" charset="0"/>
              </a:rPr>
              <a:t>6</a:t>
            </a:r>
            <a:r>
              <a:rPr lang="en-US" altLang="en-US" sz="2600" dirty="0">
                <a:latin typeface="Times New Roman" panose="02020603050405020304" pitchFamily="18" charset="0"/>
                <a:cs typeface="Times New Roman" panose="02020603050405020304" pitchFamily="18" charset="0"/>
              </a:rPr>
              <a:t>, b=35 </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dirty="0">
                <a:latin typeface="Times New Roman" panose="02020603050405020304" pitchFamily="18" charset="0"/>
                <a:cs typeface="Times New Roman" panose="02020603050405020304" pitchFamily="18" charset="0"/>
              </a:rPr>
              <a:t> m=4
</a:t>
            </a:r>
          </a:p>
          <a:p>
            <a:pPr marL="609600" indent="-609600">
              <a:lnSpc>
                <a:spcPct val="80000"/>
              </a:lnSpc>
              <a:buNone/>
            </a:pPr>
            <a:r>
              <a:rPr lang="en-US" altLang="en-US" sz="2600" dirty="0">
                <a:latin typeface="Times New Roman" panose="02020603050405020304" pitchFamily="18" charset="0"/>
                <a:cs typeface="Times New Roman" panose="02020603050405020304" pitchFamily="18" charset="0"/>
              </a:rPr>
              <a:t>4-ply lookahead is a hopeless chess player!
</a:t>
            </a:r>
          </a:p>
          <a:p>
            <a:pPr marL="990600" lvl="1" indent="-533400">
              <a:lnSpc>
                <a:spcPct val="80000"/>
              </a:lnSpc>
            </a:pPr>
            <a:r>
              <a:rPr lang="en-US" altLang="en-US" sz="2600" dirty="0">
                <a:latin typeface="Times New Roman" panose="02020603050405020304" pitchFamily="18" charset="0"/>
                <a:cs typeface="Times New Roman" panose="02020603050405020304" pitchFamily="18" charset="0"/>
              </a:rPr>
              <a:t>4-ply ≈ human novice</a:t>
            </a:r>
          </a:p>
          <a:p>
            <a:pPr marL="990600" lvl="1" indent="-533400">
              <a:lnSpc>
                <a:spcPct val="80000"/>
              </a:lnSpc>
            </a:pPr>
            <a:r>
              <a:rPr lang="en-US" altLang="en-US" sz="2600" dirty="0">
                <a:latin typeface="Times New Roman" panose="02020603050405020304" pitchFamily="18" charset="0"/>
                <a:cs typeface="Times New Roman" panose="02020603050405020304" pitchFamily="18" charset="0"/>
              </a:rPr>
              <a:t>8-ply ≈ typical PC, human master</a:t>
            </a:r>
          </a:p>
          <a:p>
            <a:pPr marL="990600" lvl="1" indent="-533400">
              <a:lnSpc>
                <a:spcPct val="80000"/>
              </a:lnSpc>
            </a:pPr>
            <a:r>
              <a:rPr lang="en-US" altLang="en-US" sz="2600" dirty="0">
                <a:latin typeface="Times New Roman" panose="02020603050405020304" pitchFamily="18" charset="0"/>
                <a:cs typeface="Times New Roman" panose="02020603050405020304" pitchFamily="18" charset="0"/>
              </a:rPr>
              <a:t>12-ply ≈ Deep Blue, Kasparov</a:t>
            </a:r>
          </a:p>
        </p:txBody>
      </p:sp>
    </p:spTree>
    <p:extLst>
      <p:ext uri="{BB962C8B-B14F-4D97-AF65-F5344CB8AC3E}">
        <p14:creationId xmlns:p14="http://schemas.microsoft.com/office/powerpoint/2010/main" val="2642574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5C18D3-1F62-494F-9EEB-8DB057790F1B}"/>
              </a:ext>
            </a:extLst>
          </p:cNvPr>
          <p:cNvSpPr>
            <a:spLocks noGrp="1" noChangeArrowheads="1"/>
          </p:cNvSpPr>
          <p:nvPr>
            <p:ph type="title"/>
          </p:nvPr>
        </p:nvSpPr>
        <p:spPr>
          <a:xfrm>
            <a:off x="838200" y="365126"/>
            <a:ext cx="8213203" cy="1046986"/>
          </a:xfrm>
        </p:spPr>
        <p:txBody>
          <a:bodyPr>
            <a:normAutofit/>
          </a:bodyPr>
          <a:lstStyle/>
          <a:p>
            <a:r>
              <a:rPr lang="en-US" altLang="en-US" sz="3600" dirty="0">
                <a:latin typeface="+mn-lt"/>
              </a:rPr>
              <a:t>Deterministic games in practice</a:t>
            </a:r>
          </a:p>
        </p:txBody>
      </p:sp>
      <p:sp>
        <p:nvSpPr>
          <p:cNvPr id="18435" name="Rectangle 3">
            <a:extLst>
              <a:ext uri="{FF2B5EF4-FFF2-40B4-BE49-F238E27FC236}">
                <a16:creationId xmlns:a16="http://schemas.microsoft.com/office/drawing/2014/main" id="{79B629E7-7DF0-4065-B12F-3C63BED6D072}"/>
              </a:ext>
            </a:extLst>
          </p:cNvPr>
          <p:cNvSpPr>
            <a:spLocks noGrp="1" noChangeArrowheads="1"/>
          </p:cNvSpPr>
          <p:nvPr>
            <p:ph type="body" idx="1"/>
          </p:nvPr>
        </p:nvSpPr>
        <p:spPr>
          <a:xfrm>
            <a:off x="838200" y="1527858"/>
            <a:ext cx="9960980" cy="5058137"/>
          </a:xfrm>
        </p:spPr>
        <p:txBody>
          <a:bodyPr>
            <a:noAutofit/>
          </a:bodyPr>
          <a:lstStyle/>
          <a:p>
            <a:pPr marL="463550" indent="-463550">
              <a:lnSpc>
                <a:spcPct val="80000"/>
              </a:lnSpc>
            </a:pPr>
            <a:r>
              <a:rPr lang="en-US" altLang="en-US" sz="2400" dirty="0">
                <a:latin typeface="Times New Roman" panose="02020603050405020304" pitchFamily="18" charset="0"/>
                <a:cs typeface="Times New Roman" panose="02020603050405020304" pitchFamily="18" charset="0"/>
              </a:rPr>
              <a:t>Checkers: Chinook ended 40-year-reign of human world champion Marion Tinsley in 1994. Used a precomputed endgame database defining perfect play for all positions involving 8 or fewer pieces on the board, a total of 444 billion positions.</a:t>
            </a:r>
          </a:p>
          <a:p>
            <a:pPr marL="463550" indent="-463550">
              <a:lnSpc>
                <a:spcPct val="80000"/>
              </a:lnSpc>
            </a:pPr>
            <a:endParaRPr lang="en-US" altLang="en-US" sz="1000" dirty="0">
              <a:latin typeface="Times New Roman" panose="02020603050405020304" pitchFamily="18" charset="0"/>
              <a:cs typeface="Times New Roman" panose="02020603050405020304" pitchFamily="18" charset="0"/>
            </a:endParaRPr>
          </a:p>
          <a:p>
            <a:pPr marL="463550" indent="-463550">
              <a:lnSpc>
                <a:spcPct val="80000"/>
              </a:lnSpc>
            </a:pPr>
            <a:r>
              <a:rPr lang="en-US" altLang="en-US" sz="2400" dirty="0">
                <a:latin typeface="Times New Roman" panose="02020603050405020304" pitchFamily="18" charset="0"/>
                <a:cs typeface="Times New Roman" panose="02020603050405020304" pitchFamily="18" charset="0"/>
              </a:rPr>
              <a:t>Chess: Deep Blue defeated human world champion Garry Kasparov in a six-game match in 1997. Deep Blue searches 200 million positions per second, uses very sophisticated evaluation, and undisclosed methods for extending some lines of search up to 40 ply.</a:t>
            </a:r>
          </a:p>
          <a:p>
            <a:pPr marL="463550" lvl="4" indent="-463550">
              <a:lnSpc>
                <a:spcPct val="80000"/>
              </a:lnSpc>
            </a:pPr>
            <a:endParaRPr lang="en-US" altLang="en-US" sz="1000" dirty="0">
              <a:latin typeface="Times New Roman" panose="02020603050405020304" pitchFamily="18" charset="0"/>
              <a:cs typeface="Times New Roman" panose="02020603050405020304" pitchFamily="18" charset="0"/>
            </a:endParaRPr>
          </a:p>
          <a:p>
            <a:pPr marL="463550" indent="-463550">
              <a:lnSpc>
                <a:spcPct val="80000"/>
              </a:lnSpc>
            </a:pPr>
            <a:r>
              <a:rPr lang="en-US" altLang="en-US" sz="2400" dirty="0">
                <a:latin typeface="Times New Roman" panose="02020603050405020304" pitchFamily="18" charset="0"/>
                <a:cs typeface="Times New Roman" panose="02020603050405020304" pitchFamily="18" charset="0"/>
              </a:rPr>
              <a:t>Othello: human champions refuse to compete against computers, who are too good.</a:t>
            </a:r>
          </a:p>
          <a:p>
            <a:pPr marL="463550" lvl="4" indent="-463550">
              <a:lnSpc>
                <a:spcPct val="80000"/>
              </a:lnSpc>
            </a:pPr>
            <a:endParaRPr lang="en-US" altLang="en-US" sz="1050" dirty="0">
              <a:latin typeface="Times New Roman" panose="02020603050405020304" pitchFamily="18" charset="0"/>
              <a:cs typeface="Times New Roman" panose="02020603050405020304" pitchFamily="18" charset="0"/>
            </a:endParaRPr>
          </a:p>
          <a:p>
            <a:pPr marL="463550" indent="-463550">
              <a:lnSpc>
                <a:spcPct val="80000"/>
              </a:lnSpc>
            </a:pPr>
            <a:r>
              <a:rPr lang="en-US" altLang="en-US" sz="2400" dirty="0">
                <a:latin typeface="Times New Roman" panose="02020603050405020304" pitchFamily="18" charset="0"/>
                <a:cs typeface="Times New Roman" panose="02020603050405020304" pitchFamily="18" charset="0"/>
              </a:rPr>
              <a:t>Go: human champions refuse to compete against computers, who are too bad. In go, </a:t>
            </a:r>
            <a:r>
              <a:rPr lang="en-US" altLang="en-US" sz="2400" i="1" dirty="0">
                <a:latin typeface="Times New Roman" panose="02020603050405020304" pitchFamily="18" charset="0"/>
                <a:cs typeface="Times New Roman" panose="02020603050405020304" pitchFamily="18" charset="0"/>
              </a:rPr>
              <a:t>b &gt; 300</a:t>
            </a:r>
            <a:r>
              <a:rPr lang="en-US" altLang="en-US" sz="2400" dirty="0">
                <a:latin typeface="Times New Roman" panose="02020603050405020304" pitchFamily="18" charset="0"/>
                <a:cs typeface="Times New Roman" panose="02020603050405020304" pitchFamily="18" charset="0"/>
              </a:rPr>
              <a:t>, so most programs use pattern knowledge bases to suggest plausible moves.</a:t>
            </a:r>
          </a:p>
        </p:txBody>
      </p:sp>
    </p:spTree>
    <p:extLst>
      <p:ext uri="{BB962C8B-B14F-4D97-AF65-F5344CB8AC3E}">
        <p14:creationId xmlns:p14="http://schemas.microsoft.com/office/powerpoint/2010/main" val="18215052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DD284D8-E121-4C3B-89B9-A50611547676}"/>
              </a:ext>
            </a:extLst>
          </p:cNvPr>
          <p:cNvSpPr>
            <a:spLocks noGrp="1" noChangeArrowheads="1"/>
          </p:cNvSpPr>
          <p:nvPr>
            <p:ph type="title"/>
          </p:nvPr>
        </p:nvSpPr>
        <p:spPr>
          <a:xfrm>
            <a:off x="1393785" y="272528"/>
            <a:ext cx="5782519" cy="1325563"/>
          </a:xfrm>
        </p:spPr>
        <p:txBody>
          <a:bodyPr>
            <a:normAutofit/>
          </a:bodyPr>
          <a:lstStyle/>
          <a:p>
            <a:r>
              <a:rPr lang="en-US" altLang="en-US" sz="3600" dirty="0">
                <a:latin typeface="+mn-lt"/>
              </a:rPr>
              <a:t>Summary</a:t>
            </a:r>
          </a:p>
        </p:txBody>
      </p:sp>
      <p:sp>
        <p:nvSpPr>
          <p:cNvPr id="19459" name="Rectangle 3">
            <a:extLst>
              <a:ext uri="{FF2B5EF4-FFF2-40B4-BE49-F238E27FC236}">
                <a16:creationId xmlns:a16="http://schemas.microsoft.com/office/drawing/2014/main" id="{6580790F-8CA1-4037-B8B5-C8DACDE5A350}"/>
              </a:ext>
            </a:extLst>
          </p:cNvPr>
          <p:cNvSpPr>
            <a:spLocks noGrp="1" noChangeArrowheads="1"/>
          </p:cNvSpPr>
          <p:nvPr>
            <p:ph type="body" idx="1"/>
          </p:nvPr>
        </p:nvSpPr>
        <p:spPr>
          <a:xfrm>
            <a:off x="1393785" y="2022395"/>
            <a:ext cx="9798934" cy="2468583"/>
          </a:xfrm>
        </p:spPr>
        <p:txBody>
          <a:bodyPr/>
          <a:lstStyle/>
          <a:p>
            <a:r>
              <a:rPr lang="en-US" altLang="en-US" dirty="0">
                <a:latin typeface="Times New Roman" panose="02020603050405020304" pitchFamily="18" charset="0"/>
                <a:cs typeface="Times New Roman" panose="02020603050405020304" pitchFamily="18" charset="0"/>
              </a:rPr>
              <a:t>Games are fun to work on!</a:t>
            </a:r>
          </a:p>
          <a:p>
            <a:r>
              <a:rPr lang="en-US" altLang="en-US" dirty="0">
                <a:latin typeface="Times New Roman" panose="02020603050405020304" pitchFamily="18" charset="0"/>
                <a:cs typeface="Times New Roman" panose="02020603050405020304" pitchFamily="18" charset="0"/>
              </a:rPr>
              <a:t>They illustrate several important points about AI</a:t>
            </a:r>
          </a:p>
          <a:p>
            <a:r>
              <a:rPr lang="en-US" altLang="en-US" dirty="0">
                <a:latin typeface="Times New Roman" panose="02020603050405020304" pitchFamily="18" charset="0"/>
                <a:cs typeface="Times New Roman" panose="02020603050405020304" pitchFamily="18" charset="0"/>
              </a:rPr>
              <a:t>perfection is unattainable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latin typeface="Times New Roman" panose="02020603050405020304" pitchFamily="18" charset="0"/>
                <a:cs typeface="Times New Roman" panose="02020603050405020304" pitchFamily="18" charset="0"/>
              </a:rPr>
              <a:t> must approximate</a:t>
            </a:r>
          </a:p>
          <a:p>
            <a:r>
              <a:rPr lang="en-US" altLang="en-US" dirty="0">
                <a:latin typeface="Times New Roman" panose="02020603050405020304" pitchFamily="18" charset="0"/>
                <a:cs typeface="Times New Roman" panose="02020603050405020304" pitchFamily="18" charset="0"/>
              </a:rPr>
              <a:t>good idea to think about what to think about</a:t>
            </a:r>
          </a:p>
        </p:txBody>
      </p:sp>
    </p:spTree>
    <p:extLst>
      <p:ext uri="{BB962C8B-B14F-4D97-AF65-F5344CB8AC3E}">
        <p14:creationId xmlns:p14="http://schemas.microsoft.com/office/powerpoint/2010/main" val="42905347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554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42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3294</TotalTime>
  <Words>6937</Words>
  <Application>Microsoft Office PowerPoint</Application>
  <PresentationFormat>Widescreen</PresentationFormat>
  <Paragraphs>986</Paragraphs>
  <Slides>95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95</vt:i4>
      </vt:variant>
    </vt:vector>
  </HeadingPairs>
  <TitlesOfParts>
    <vt:vector size="105" baseType="lpstr">
      <vt:lpstr>Arial</vt:lpstr>
      <vt:lpstr>Calibri</vt:lpstr>
      <vt:lpstr>Calibri Light</vt:lpstr>
      <vt:lpstr>Cambria Math</vt:lpstr>
      <vt:lpstr>Dubai Medium</vt:lpstr>
      <vt:lpstr>Times New Roman</vt:lpstr>
      <vt:lpstr>TimesNewRomanPS-BoldMT</vt:lpstr>
      <vt:lpstr>TimesNewRomanPSMT</vt:lpstr>
      <vt:lpstr>Wingdings</vt: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Games vs. Search Problems</vt:lpstr>
      <vt:lpstr>Games vs. Search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Game Tree: Tic-Tac-Toe (2-player, deterministic, turns)</vt:lpstr>
      <vt:lpstr>PowerPoint Presentation</vt:lpstr>
      <vt:lpstr>PowerPoint Presentation</vt:lpstr>
      <vt:lpstr>PowerPoint Presentation</vt:lpstr>
      <vt:lpstr>Key Idea: Look-ahead based Tic-Tac-Toe</vt:lpstr>
      <vt:lpstr>Look-ahead based Tic-Tac-Toe</vt:lpstr>
      <vt:lpstr>Look-ahead based Tic-Tac-Toe</vt:lpstr>
      <vt:lpstr>Look-ahead based Tic-Tac-Toe</vt:lpstr>
      <vt:lpstr>Look-ahead based Tic-Tac-Toe</vt:lpstr>
      <vt:lpstr>Each board in game tree gets unique game tree value (utility; -1/0/+1) under optimal rational play. (Convince yourself.)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Minimax</vt:lpstr>
      <vt:lpstr>Minimax algorithm</vt:lpstr>
      <vt:lpstr>Minimax algorithm</vt:lpstr>
      <vt:lpstr>PowerPoint Presentation</vt:lpstr>
      <vt:lpstr>PowerPoint Presentation</vt:lpstr>
      <vt:lpstr>Minimax algorithm</vt:lpstr>
      <vt:lpstr>PowerPoint Presentation</vt:lpstr>
      <vt:lpstr>PowerPoint Presentation</vt:lpstr>
      <vt:lpstr>Properties of minimax</vt:lpstr>
      <vt:lpstr>Minimax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α-β pruning example</vt:lpstr>
      <vt:lpstr>α-β pruning example</vt:lpstr>
      <vt:lpstr>α-β pruning example</vt:lpstr>
      <vt:lpstr>α-β pruning example</vt:lpstr>
      <vt:lpstr>α-β pruning example</vt:lpstr>
      <vt:lpstr>PowerPoint Presentation</vt:lpstr>
      <vt:lpstr>Properties of α-β</vt:lpstr>
      <vt:lpstr>PowerPoint Presentation</vt:lpstr>
      <vt:lpstr>PowerPoint Presentation</vt:lpstr>
      <vt:lpstr>PowerPoint Presentation</vt:lpstr>
      <vt:lpstr>Why is it called α-β?</vt:lpstr>
      <vt:lpstr>PowerPoint Presentation</vt:lpstr>
      <vt:lpstr>PowerPoint Presentation</vt:lpstr>
      <vt:lpstr>PowerPoint Presentation</vt:lpstr>
      <vt:lpstr>PowerPoint Presentation</vt:lpstr>
      <vt:lpstr>The α-β algorithm</vt:lpstr>
      <vt:lpstr>The α-β algorithm</vt:lpstr>
      <vt:lpstr>The α-β algorithm</vt:lpstr>
      <vt:lpstr>Imperfect Real-Time Decisions - Resource limits</vt:lpstr>
      <vt:lpstr>Imperfect Real-Time Decisions - Resource limits</vt:lpstr>
      <vt:lpstr>Imperfect Real-Time Decisions - Resource limits</vt:lpstr>
      <vt:lpstr>Evaluation functions</vt:lpstr>
      <vt:lpstr>Evaluation functions</vt:lpstr>
      <vt:lpstr>Evaluation functions</vt:lpstr>
      <vt:lpstr>Cutting off search</vt:lpstr>
      <vt:lpstr>Cutting off search</vt:lpstr>
      <vt:lpstr>Deterministic games in practice</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157</cp:revision>
  <dcterms:created xsi:type="dcterms:W3CDTF">2016-10-13T00:10:31Z</dcterms:created>
  <dcterms:modified xsi:type="dcterms:W3CDTF">2021-04-22T16:48:33Z</dcterms:modified>
</cp:coreProperties>
</file>