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86" r:id="rId4"/>
    <p:sldId id="406" r:id="rId5"/>
    <p:sldId id="409" r:id="rId6"/>
    <p:sldId id="407" r:id="rId7"/>
    <p:sldId id="410" r:id="rId8"/>
    <p:sldId id="408" r:id="rId9"/>
    <p:sldId id="259" r:id="rId10"/>
    <p:sldId id="541" r:id="rId11"/>
    <p:sldId id="542" r:id="rId12"/>
    <p:sldId id="411" r:id="rId13"/>
    <p:sldId id="412" r:id="rId14"/>
    <p:sldId id="390" r:id="rId15"/>
    <p:sldId id="413" r:id="rId16"/>
    <p:sldId id="415" r:id="rId17"/>
    <p:sldId id="416" r:id="rId18"/>
    <p:sldId id="417" r:id="rId19"/>
    <p:sldId id="391" r:id="rId20"/>
    <p:sldId id="395" r:id="rId21"/>
    <p:sldId id="414" r:id="rId22"/>
    <p:sldId id="419" r:id="rId23"/>
    <p:sldId id="418" r:id="rId24"/>
    <p:sldId id="420" r:id="rId25"/>
    <p:sldId id="421" r:id="rId26"/>
    <p:sldId id="429" r:id="rId27"/>
    <p:sldId id="430" r:id="rId28"/>
    <p:sldId id="431" r:id="rId29"/>
    <p:sldId id="432" r:id="rId30"/>
    <p:sldId id="433" r:id="rId31"/>
    <p:sldId id="434" r:id="rId32"/>
    <p:sldId id="422" r:id="rId33"/>
    <p:sldId id="435" r:id="rId34"/>
    <p:sldId id="436" r:id="rId35"/>
    <p:sldId id="437" r:id="rId36"/>
    <p:sldId id="438" r:id="rId37"/>
    <p:sldId id="426" r:id="rId38"/>
    <p:sldId id="439" r:id="rId39"/>
    <p:sldId id="440" r:id="rId40"/>
    <p:sldId id="428" r:id="rId41"/>
    <p:sldId id="260" r:id="rId42"/>
    <p:sldId id="392" r:id="rId43"/>
    <p:sldId id="261" r:id="rId44"/>
    <p:sldId id="262" r:id="rId45"/>
    <p:sldId id="263" r:id="rId46"/>
    <p:sldId id="544" r:id="rId47"/>
    <p:sldId id="545" r:id="rId48"/>
    <p:sldId id="394" r:id="rId49"/>
    <p:sldId id="528" r:id="rId50"/>
    <p:sldId id="479" r:id="rId51"/>
    <p:sldId id="480" r:id="rId52"/>
    <p:sldId id="393" r:id="rId53"/>
    <p:sldId id="264" r:id="rId54"/>
    <p:sldId id="477" r:id="rId55"/>
    <p:sldId id="265" r:id="rId56"/>
    <p:sldId id="538" r:id="rId57"/>
    <p:sldId id="266" r:id="rId58"/>
    <p:sldId id="478" r:id="rId59"/>
    <p:sldId id="267" r:id="rId60"/>
    <p:sldId id="268" r:id="rId61"/>
    <p:sldId id="539" r:id="rId62"/>
    <p:sldId id="540" r:id="rId63"/>
    <p:sldId id="534" r:id="rId64"/>
    <p:sldId id="482" r:id="rId65"/>
    <p:sldId id="489" r:id="rId66"/>
    <p:sldId id="490" r:id="rId67"/>
    <p:sldId id="491" r:id="rId68"/>
    <p:sldId id="492" r:id="rId69"/>
    <p:sldId id="493" r:id="rId70"/>
    <p:sldId id="494" r:id="rId71"/>
    <p:sldId id="495" r:id="rId72"/>
    <p:sldId id="497" r:id="rId73"/>
    <p:sldId id="496" r:id="rId74"/>
    <p:sldId id="546" r:id="rId75"/>
    <p:sldId id="548" r:id="rId76"/>
    <p:sldId id="547" r:id="rId77"/>
    <p:sldId id="498" r:id="rId78"/>
    <p:sldId id="499" r:id="rId79"/>
    <p:sldId id="500" r:id="rId80"/>
    <p:sldId id="481" r:id="rId81"/>
    <p:sldId id="501" r:id="rId82"/>
    <p:sldId id="503" r:id="rId83"/>
    <p:sldId id="502" r:id="rId84"/>
    <p:sldId id="505" r:id="rId85"/>
    <p:sldId id="549" r:id="rId86"/>
    <p:sldId id="504" r:id="rId87"/>
    <p:sldId id="506" r:id="rId88"/>
    <p:sldId id="509" r:id="rId89"/>
    <p:sldId id="529" r:id="rId90"/>
    <p:sldId id="530" r:id="rId91"/>
    <p:sldId id="507" r:id="rId92"/>
    <p:sldId id="510" r:id="rId93"/>
    <p:sldId id="511" r:id="rId94"/>
    <p:sldId id="508" r:id="rId95"/>
    <p:sldId id="518" r:id="rId96"/>
    <p:sldId id="543" r:id="rId97"/>
    <p:sldId id="531" r:id="rId98"/>
    <p:sldId id="513" r:id="rId99"/>
    <p:sldId id="270" r:id="rId100"/>
    <p:sldId id="374" r:id="rId101"/>
    <p:sldId id="375" r:id="rId102"/>
    <p:sldId id="273" r:id="rId103"/>
    <p:sldId id="274" r:id="rId104"/>
    <p:sldId id="269" r:id="rId105"/>
    <p:sldId id="275" r:id="rId106"/>
    <p:sldId id="276" r:id="rId107"/>
    <p:sldId id="277" r:id="rId108"/>
    <p:sldId id="519" r:id="rId109"/>
    <p:sldId id="520" r:id="rId110"/>
    <p:sldId id="441" r:id="rId111"/>
    <p:sldId id="443" r:id="rId112"/>
    <p:sldId id="444" r:id="rId113"/>
    <p:sldId id="442" r:id="rId114"/>
    <p:sldId id="449" r:id="rId115"/>
    <p:sldId id="450" r:id="rId116"/>
    <p:sldId id="451" r:id="rId117"/>
    <p:sldId id="452" r:id="rId118"/>
    <p:sldId id="453" r:id="rId119"/>
    <p:sldId id="454" r:id="rId120"/>
    <p:sldId id="455" r:id="rId121"/>
    <p:sldId id="445" r:id="rId122"/>
    <p:sldId id="456" r:id="rId123"/>
    <p:sldId id="457" r:id="rId124"/>
    <p:sldId id="458" r:id="rId125"/>
    <p:sldId id="459" r:id="rId126"/>
    <p:sldId id="460" r:id="rId127"/>
    <p:sldId id="461" r:id="rId128"/>
    <p:sldId id="446" r:id="rId129"/>
    <p:sldId id="447" r:id="rId130"/>
    <p:sldId id="462" r:id="rId131"/>
    <p:sldId id="448" r:id="rId132"/>
    <p:sldId id="532" r:id="rId133"/>
    <p:sldId id="278" r:id="rId134"/>
    <p:sldId id="376" r:id="rId135"/>
    <p:sldId id="377" r:id="rId136"/>
    <p:sldId id="378" r:id="rId137"/>
    <p:sldId id="405" r:id="rId138"/>
    <p:sldId id="282" r:id="rId139"/>
    <p:sldId id="521" r:id="rId140"/>
    <p:sldId id="522" r:id="rId141"/>
    <p:sldId id="523" r:id="rId142"/>
    <p:sldId id="533" r:id="rId143"/>
    <p:sldId id="379" r:id="rId144"/>
    <p:sldId id="283" r:id="rId145"/>
    <p:sldId id="380" r:id="rId146"/>
    <p:sldId id="381" r:id="rId147"/>
    <p:sldId id="382" r:id="rId148"/>
    <p:sldId id="537" r:id="rId149"/>
    <p:sldId id="396" r:id="rId150"/>
    <p:sldId id="527" r:id="rId151"/>
    <p:sldId id="524" r:id="rId152"/>
    <p:sldId id="525" r:id="rId153"/>
    <p:sldId id="526" r:id="rId154"/>
    <p:sldId id="401" r:id="rId155"/>
    <p:sldId id="285" r:id="rId156"/>
    <p:sldId id="463" r:id="rId157"/>
    <p:sldId id="464" r:id="rId158"/>
    <p:sldId id="465" r:id="rId159"/>
    <p:sldId id="466" r:id="rId160"/>
    <p:sldId id="467" r:id="rId161"/>
    <p:sldId id="468" r:id="rId162"/>
    <p:sldId id="469" r:id="rId163"/>
    <p:sldId id="536" r:id="rId164"/>
    <p:sldId id="402" r:id="rId165"/>
    <p:sldId id="535" r:id="rId166"/>
    <p:sldId id="470" r:id="rId167"/>
    <p:sldId id="471" r:id="rId168"/>
    <p:sldId id="472" r:id="rId169"/>
    <p:sldId id="473" r:id="rId170"/>
    <p:sldId id="474" r:id="rId171"/>
    <p:sldId id="475" r:id="rId172"/>
    <p:sldId id="397" r:id="rId173"/>
    <p:sldId id="398" r:id="rId174"/>
    <p:sldId id="399" r:id="rId175"/>
    <p:sldId id="403" r:id="rId176"/>
    <p:sldId id="404" r:id="rId177"/>
    <p:sldId id="400" r:id="rId178"/>
    <p:sldId id="383" r:id="rId179"/>
    <p:sldId id="384" r:id="rId180"/>
    <p:sldId id="286" r:id="rId181"/>
    <p:sldId id="385" r:id="rId182"/>
    <p:sldId id="476" r:id="rId183"/>
    <p:sldId id="287" r:id="rId18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10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3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391.png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380.png"/><Relationship Id="rId4" Type="http://schemas.openxmlformats.org/officeDocument/2006/relationships/image" Target="../media/image390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8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584" y="214404"/>
            <a:ext cx="5712822" cy="1205093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75B5B2-A3B3-494F-9AF1-7BD84C6299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845174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05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 Satisfaction Problems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6A129-A053-4166-AD29-4016AD23E74F}"/>
              </a:ext>
            </a:extLst>
          </p:cNvPr>
          <p:cNvSpPr/>
          <p:nvPr/>
        </p:nvSpPr>
        <p:spPr>
          <a:xfrm>
            <a:off x="3091543" y="44737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/>
              <a:t>Section 1 </a:t>
            </a:r>
            <a:r>
              <a:rPr lang="en-US" altLang="en-US" dirty="0"/>
              <a:t>– 3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3749B3-39B6-4D61-A931-2D8C3BBD4A65}"/>
              </a:ext>
            </a:extLst>
          </p:cNvPr>
          <p:cNvSpPr txBox="1"/>
          <p:nvPr/>
        </p:nvSpPr>
        <p:spPr>
          <a:xfrm>
            <a:off x="885951" y="2170552"/>
            <a:ext cx="10011982" cy="31471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0ABA316-A496-493E-BD63-B14F4DA1F295}"/>
              </a:ext>
            </a:extLst>
          </p:cNvPr>
          <p:cNvSpPr txBox="1">
            <a:spLocks noChangeArrowheads="1"/>
          </p:cNvSpPr>
          <p:nvPr/>
        </p:nvSpPr>
        <p:spPr>
          <a:xfrm>
            <a:off x="1430778" y="632717"/>
            <a:ext cx="6449687" cy="5928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Constraint Satisfaction Problem (CSP)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466A9-A193-475C-AB3A-36146F9587A0}"/>
              </a:ext>
            </a:extLst>
          </p:cNvPr>
          <p:cNvSpPr txBox="1"/>
          <p:nvPr/>
        </p:nvSpPr>
        <p:spPr>
          <a:xfrm>
            <a:off x="1538845" y="2170552"/>
            <a:ext cx="75802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way to solve a wide variety of problems efficiently.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factored representation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state: 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variables, each of which has a value.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problem (CSP problem) is solved 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each variable has a value that satisfies all the constraints on the variable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8074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E85B9-55A1-42A3-ADD5-E548FC64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C54-048C-4D83-B07E-224C09EC5D6E}" type="slidenum">
              <a:rPr lang="en-US" altLang="en-US"/>
              <a:pPr/>
              <a:t>100</a:t>
            </a:fld>
            <a:endParaRPr lang="en-US" altLang="en-US"/>
          </a:p>
        </p:txBody>
      </p:sp>
      <p:pic>
        <p:nvPicPr>
          <p:cNvPr id="40964" name="Picture 4" descr="backtrack-progress2c">
            <a:extLst>
              <a:ext uri="{FF2B5EF4-FFF2-40B4-BE49-F238E27FC236}">
                <a16:creationId xmlns:a16="http://schemas.microsoft.com/office/drawing/2014/main" id="{15AC9426-CA43-48C6-A420-2FEDA5F0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13" y="864195"/>
            <a:ext cx="9184082" cy="56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F25F8B22-4F64-4C19-B014-02DDB6C8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413" y="0"/>
            <a:ext cx="5680587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Backtracking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4089" y="3789673"/>
            <a:ext cx="382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possible assignment of the color for the variable WA.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5C410D-BB93-4736-89D3-5D289241EC14}"/>
              </a:ext>
            </a:extLst>
          </p:cNvPr>
          <p:cNvSpPr/>
          <p:nvPr/>
        </p:nvSpPr>
        <p:spPr>
          <a:xfrm>
            <a:off x="1506527" y="1998802"/>
            <a:ext cx="1537398" cy="1599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6E3A48-D143-496F-B7ED-A53DE5673887}"/>
              </a:ext>
            </a:extLst>
          </p:cNvPr>
          <p:cNvCxnSpPr/>
          <p:nvPr/>
        </p:nvCxnSpPr>
        <p:spPr>
          <a:xfrm flipH="1">
            <a:off x="3054699" y="2682910"/>
            <a:ext cx="633046" cy="12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274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066CE-4E5F-473E-85A0-0EA38F88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2FE4-1ED4-4924-8A8B-25C049DD8106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4F2CC17-819B-4F58-970E-20552440D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1155" y="44962"/>
            <a:ext cx="5857875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Backtracking example</a:t>
            </a:r>
          </a:p>
        </p:txBody>
      </p:sp>
      <p:pic>
        <p:nvPicPr>
          <p:cNvPr id="41989" name="Picture 5" descr="backtrack-progress3c">
            <a:extLst>
              <a:ext uri="{FF2B5EF4-FFF2-40B4-BE49-F238E27FC236}">
                <a16:creationId xmlns:a16="http://schemas.microsoft.com/office/drawing/2014/main" id="{03E07654-1D65-4B34-BAC0-463BD633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55" y="998914"/>
            <a:ext cx="8777747" cy="54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5707" y="4169165"/>
            <a:ext cx="4729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red color, two possible legal assignments of the color for the variable NT</a:t>
            </a:r>
          </a:p>
        </p:txBody>
      </p:sp>
    </p:spTree>
    <p:extLst>
      <p:ext uri="{BB962C8B-B14F-4D97-AF65-F5344CB8AC3E}">
        <p14:creationId xmlns:p14="http://schemas.microsoft.com/office/powerpoint/2010/main" val="19414630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738A-EE6D-46D9-96D8-844608C9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CEEC-A209-443A-9E67-861CD0A950FA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1523D08-35C9-4BB3-8D02-724E2BB2C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61" y="0"/>
            <a:ext cx="525780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Backtracking example</a:t>
            </a:r>
          </a:p>
        </p:txBody>
      </p:sp>
      <p:pic>
        <p:nvPicPr>
          <p:cNvPr id="19460" name="Picture 4" descr="backtrack-progress4c">
            <a:extLst>
              <a:ext uri="{FF2B5EF4-FFF2-40B4-BE49-F238E27FC236}">
                <a16:creationId xmlns:a16="http://schemas.microsoft.com/office/drawing/2014/main" id="{6AD5E665-8A40-4666-B977-54FB9F29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61" y="877527"/>
            <a:ext cx="9116962" cy="58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4909351" y="5690586"/>
            <a:ext cx="159799" cy="19530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64750" y="4199228"/>
            <a:ext cx="2837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red, only green or blue for 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472641"/>
            <a:ext cx="283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red and green for WA and NT respectively, only red or blue for Q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D541C4-1299-4071-A5DB-5FF09DF6DD54}"/>
              </a:ext>
            </a:extLst>
          </p:cNvPr>
          <p:cNvCxnSpPr/>
          <p:nvPr/>
        </p:nvCxnSpPr>
        <p:spPr>
          <a:xfrm flipH="1">
            <a:off x="2090057" y="3472542"/>
            <a:ext cx="2191657" cy="344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327994-2D61-4991-B962-E0841F376416}"/>
              </a:ext>
            </a:extLst>
          </p:cNvPr>
          <p:cNvSpPr txBox="1"/>
          <p:nvPr/>
        </p:nvSpPr>
        <p:spPr>
          <a:xfrm>
            <a:off x="1741714" y="38172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  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C54AFF-8756-4348-8D66-37A0D3DC5069}"/>
              </a:ext>
            </a:extLst>
          </p:cNvPr>
          <p:cNvCxnSpPr/>
          <p:nvPr/>
        </p:nvCxnSpPr>
        <p:spPr>
          <a:xfrm flipH="1">
            <a:off x="1037770" y="5123830"/>
            <a:ext cx="2191657" cy="344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1EFC15-0B2B-41E5-86C2-175AB94B81E4}"/>
              </a:ext>
            </a:extLst>
          </p:cNvPr>
          <p:cNvSpPr txBox="1"/>
          <p:nvPr/>
        </p:nvSpPr>
        <p:spPr>
          <a:xfrm>
            <a:off x="689428" y="556272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   X</a:t>
            </a:r>
          </a:p>
        </p:txBody>
      </p:sp>
      <p:pic>
        <p:nvPicPr>
          <p:cNvPr id="13" name="Picture 4" descr="australia-csp">
            <a:extLst>
              <a:ext uri="{FF2B5EF4-FFF2-40B4-BE49-F238E27FC236}">
                <a16:creationId xmlns:a16="http://schemas.microsoft.com/office/drawing/2014/main" id="{A504C433-5FAE-4CB0-8191-F16DAA378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8430842" y="496862"/>
            <a:ext cx="3756561" cy="33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y 1">
            <a:extLst>
              <a:ext uri="{FF2B5EF4-FFF2-40B4-BE49-F238E27FC236}">
                <a16:creationId xmlns:a16="http://schemas.microsoft.com/office/drawing/2014/main" id="{419F3EE4-85D7-425B-8F75-D9A2F3D770AA}"/>
              </a:ext>
            </a:extLst>
          </p:cNvPr>
          <p:cNvSpPr/>
          <p:nvPr/>
        </p:nvSpPr>
        <p:spPr>
          <a:xfrm>
            <a:off x="4281714" y="5980472"/>
            <a:ext cx="159799" cy="19530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27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C9CF-D077-4C54-B0FA-A2156BC2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3B93-815B-4274-A143-3A3C9D9D748B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3AA11F9-2977-48E5-BFB2-776712BD1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445" y="9794"/>
            <a:ext cx="7315200" cy="100965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Improving</a:t>
            </a:r>
            <a:r>
              <a:rPr lang="en-US" altLang="en-US" sz="3600" dirty="0">
                <a:latin typeface="+mn-lt"/>
              </a:rPr>
              <a:t> backtracking efficiency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70E5C4-C2E0-49C6-8684-E15B89BC2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445" y="1132960"/>
            <a:ext cx="9984658" cy="57250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can give huge gains in speed: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variable should be assigned next? 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Remaining Value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order should its values be tried?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Constraining Values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detect inevitable failure early?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 (Arc Consistency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path fails, can the search avoid repeating this failure: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Backjumping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Can we take advantage of problem structure?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Tree-structured CSP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93332-314B-49C7-B117-4D62CA57B02F}"/>
              </a:ext>
            </a:extLst>
          </p:cNvPr>
          <p:cNvSpPr txBox="1"/>
          <p:nvPr/>
        </p:nvSpPr>
        <p:spPr>
          <a:xfrm>
            <a:off x="6752599" y="2261115"/>
            <a:ext cx="314784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and value ordering to increase the likelihood to success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D075B-DB05-41F3-B6C7-E3DE4965BB14}"/>
              </a:ext>
            </a:extLst>
          </p:cNvPr>
          <p:cNvSpPr txBox="1"/>
          <p:nvPr/>
        </p:nvSpPr>
        <p:spPr>
          <a:xfrm>
            <a:off x="8408275" y="4105772"/>
            <a:ext cx="31478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failure-detection to decrease the likelihood to fail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B8E74-391E-4B99-895A-EC01E9D11AC6}"/>
              </a:ext>
            </a:extLst>
          </p:cNvPr>
          <p:cNvSpPr txBox="1"/>
          <p:nvPr/>
        </p:nvSpPr>
        <p:spPr>
          <a:xfrm>
            <a:off x="7036674" y="5824707"/>
            <a:ext cx="31478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Restructuring to reduce the problem’s complexity.</a:t>
            </a:r>
            <a:endParaRPr lang="en-US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91E9B1C-AAD1-4833-9E1E-CF163EB66A3F}"/>
              </a:ext>
            </a:extLst>
          </p:cNvPr>
          <p:cNvSpPr/>
          <p:nvPr/>
        </p:nvSpPr>
        <p:spPr>
          <a:xfrm>
            <a:off x="6354096" y="1742719"/>
            <a:ext cx="352691" cy="2349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D801C55-5E18-4E92-B702-F676D78BE730}"/>
              </a:ext>
            </a:extLst>
          </p:cNvPr>
          <p:cNvSpPr/>
          <p:nvPr/>
        </p:nvSpPr>
        <p:spPr>
          <a:xfrm>
            <a:off x="6549977" y="5824706"/>
            <a:ext cx="321753" cy="8369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4507796-C5B3-4F2E-8482-24E5B4176EE2}"/>
              </a:ext>
            </a:extLst>
          </p:cNvPr>
          <p:cNvSpPr/>
          <p:nvPr/>
        </p:nvSpPr>
        <p:spPr>
          <a:xfrm rot="20343131">
            <a:off x="8218685" y="4233798"/>
            <a:ext cx="200143" cy="1109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6" y="1731832"/>
            <a:ext cx="607100" cy="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306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5408-C25A-4D99-A420-A9A005A9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B33-FE8C-4342-84D1-C22EF0DA9645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1F60D14-8665-4F1D-86D0-B6DDCB849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236" y="46038"/>
            <a:ext cx="105375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Backtracking Search: improving backtracking efficiency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A913105-75CF-477A-8D70-EFB0B35D3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2874" r="13935" b="29167"/>
          <a:stretch/>
        </p:blipFill>
        <p:spPr bwMode="auto">
          <a:xfrm>
            <a:off x="1203434" y="1034180"/>
            <a:ext cx="10414820" cy="565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36A884A4-07F9-45C2-A797-BB3399704AEE}"/>
              </a:ext>
            </a:extLst>
          </p:cNvPr>
          <p:cNvSpPr/>
          <p:nvPr/>
        </p:nvSpPr>
        <p:spPr>
          <a:xfrm>
            <a:off x="1330037" y="3186546"/>
            <a:ext cx="290946" cy="1011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9212803-C0F7-4903-8CBF-DAA01F3FA9D5}"/>
              </a:ext>
            </a:extLst>
          </p:cNvPr>
          <p:cNvSpPr/>
          <p:nvPr/>
        </p:nvSpPr>
        <p:spPr>
          <a:xfrm flipH="1">
            <a:off x="10931238" y="3089347"/>
            <a:ext cx="290946" cy="1011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9D80542E-BEBB-4B56-BF58-D5AAB3CEA6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376" y="1285875"/>
            <a:ext cx="450959" cy="342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5575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ECACA8-871D-49BC-B346-24A8C086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667A-63C5-4E3B-B510-C503520618C5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6D50796-16D6-4FB1-8EEA-9CCE159B1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557" y="316180"/>
            <a:ext cx="9195309" cy="9713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constrained variable-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choice heuristics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E4E5C37-4BB5-4C7F-A82F-72DE11924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4557" y="1499832"/>
            <a:ext cx="10065152" cy="4914251"/>
          </a:xfrm>
        </p:spPr>
        <p:txBody>
          <a:bodyPr>
            <a:norm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Most constrained variable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a.k.a.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 remaining values (MRV)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heuristic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choose the variable with the </a:t>
            </a: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fewest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legal remaining values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  <p:pic>
        <p:nvPicPr>
          <p:cNvPr id="21508" name="Picture 4" descr="australia-most-constrained-variable">
            <a:extLst>
              <a:ext uri="{FF2B5EF4-FFF2-40B4-BE49-F238E27FC236}">
                <a16:creationId xmlns:a16="http://schemas.microsoft.com/office/drawing/2014/main" id="{A3FEEB7C-559E-4485-986F-45C33301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12" y="2963011"/>
            <a:ext cx="8862860" cy="14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139180" y="2592840"/>
            <a:ext cx="707010" cy="810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191027" y="2659976"/>
            <a:ext cx="603315" cy="1055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australia-csp">
            <a:extLst>
              <a:ext uri="{FF2B5EF4-FFF2-40B4-BE49-F238E27FC236}">
                <a16:creationId xmlns:a16="http://schemas.microsoft.com/office/drawing/2014/main" id="{D3EFBDAC-1BD8-4130-AD0D-DF8023A0B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9450873" y="4648802"/>
            <a:ext cx="1997169" cy="17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0315" y="4442896"/>
            <a:ext cx="886286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Which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should be assigned next?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 Remaining Value (MRV) heuristic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Pick one of these two states {NT, SA} can have only green or blue to 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choose from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four states {Q, NSW, V, T} has red, blue, or green</a:t>
            </a:r>
          </a:p>
        </p:txBody>
      </p:sp>
    </p:spTree>
    <p:extLst>
      <p:ext uri="{BB962C8B-B14F-4D97-AF65-F5344CB8AC3E}">
        <p14:creationId xmlns:p14="http://schemas.microsoft.com/office/powerpoint/2010/main" val="10949341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ustralia-csp">
            <a:extLst>
              <a:ext uri="{FF2B5EF4-FFF2-40B4-BE49-F238E27FC236}">
                <a16:creationId xmlns:a16="http://schemas.microsoft.com/office/drawing/2014/main" id="{FA256424-5292-4C55-8691-B3C7FE10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9980444" y="5092719"/>
            <a:ext cx="1997169" cy="17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F75C4E-A570-4CFB-BB5C-B899CA30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BDA0-58A9-40B5-A88C-FA3F13486520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50C8D34-B7C5-447B-B9B7-C7B8D8742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110" y="1091073"/>
            <a:ext cx="9766056" cy="5014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Tie-breaker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most constrained variables</a:t>
            </a:r>
          </a:p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Most constraining variable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heuristic: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choose the variable with the most constraints on remaining variables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choose SA to color for it has NT, Q, NSW, and V. NT has SA and Q only.}</a:t>
            </a:r>
          </a:p>
          <a:p>
            <a:pPr marL="1031875" lvl="1" indent="-574675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574675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574675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574675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574675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lvl="1" indent="-574675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has the most constraints on remaining variables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{NT, Q, NSW, V} than NT {SA, Q}.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Latter (2.) is often used as a tie-breaker for the former (1.)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australia-most-constraining-variable">
            <a:extLst>
              <a:ext uri="{FF2B5EF4-FFF2-40B4-BE49-F238E27FC236}">
                <a16:creationId xmlns:a16="http://schemas.microsoft.com/office/drawing/2014/main" id="{1464BC95-76F6-4229-8157-CFEC5964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9" y="2980778"/>
            <a:ext cx="9922199" cy="16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62F8B40-D111-40F4-A582-136FD15FED98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8255"/>
            <a:ext cx="10515600" cy="135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Most constrained variable-</a:t>
            </a:r>
            <a:r>
              <a:rPr lang="en-US" sz="3200" dirty="0">
                <a:latin typeface="+mn-lt"/>
              </a:rPr>
              <a:t>Variable choice heuristics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E610E5-4EA7-4E09-B7F1-13ED3EB8DB73}"/>
              </a:ext>
            </a:extLst>
          </p:cNvPr>
          <p:cNvSpPr/>
          <p:nvPr/>
        </p:nvSpPr>
        <p:spPr>
          <a:xfrm>
            <a:off x="6854195" y="1067222"/>
            <a:ext cx="435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remaining values (MRV) heuristic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74036CF3-06B0-4771-A95A-B836EB1B51A1}"/>
              </a:ext>
            </a:extLst>
          </p:cNvPr>
          <p:cNvSpPr/>
          <p:nvPr/>
        </p:nvSpPr>
        <p:spPr>
          <a:xfrm>
            <a:off x="1558834" y="3429000"/>
            <a:ext cx="383177" cy="55952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CE82E2A-C6FC-41A4-BA6F-1A909C7F25A5}"/>
              </a:ext>
            </a:extLst>
          </p:cNvPr>
          <p:cNvSpPr/>
          <p:nvPr/>
        </p:nvSpPr>
        <p:spPr>
          <a:xfrm>
            <a:off x="4228011" y="3434754"/>
            <a:ext cx="383177" cy="55952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33C43DC-961C-4B45-85F5-A59EE128DBA3}"/>
              </a:ext>
            </a:extLst>
          </p:cNvPr>
          <p:cNvSpPr/>
          <p:nvPr/>
        </p:nvSpPr>
        <p:spPr>
          <a:xfrm>
            <a:off x="6905882" y="3429000"/>
            <a:ext cx="383177" cy="55952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0828CB8-6144-4FCD-9DD7-7FBCA10F05BE}"/>
              </a:ext>
            </a:extLst>
          </p:cNvPr>
          <p:cNvSpPr/>
          <p:nvPr/>
        </p:nvSpPr>
        <p:spPr>
          <a:xfrm rot="293056">
            <a:off x="9554264" y="3456787"/>
            <a:ext cx="448476" cy="55952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98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8D00FE-D11B-4F72-B83B-5A488F1E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02A6-339B-49A9-A582-641BDED0E85F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8C5805E-81B5-4A98-904E-5C5AA00C3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8705850" cy="102122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Least constraining value - </a:t>
            </a:r>
            <a:r>
              <a:rPr lang="en-US" sz="3200" dirty="0">
                <a:latin typeface="+mn-lt"/>
              </a:rPr>
              <a:t>Value choice heuristics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6DE036-E9B0-4863-97AC-10CD57AD5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66160"/>
            <a:ext cx="10277475" cy="5191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Least constraining value:</a:t>
            </a:r>
            <a:endParaRPr lang="en-US" alt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 Given a variable,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choose the least constraining value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2438"/>
            <a:r>
              <a:rPr lang="en-US" altLang="en-US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rules out </a:t>
            </a: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fewest values in the remaining variables              </a:t>
            </a:r>
          </a:p>
          <a:p>
            <a:pPr marL="461962" lvl="1" indent="0">
              <a:buNone/>
            </a:pP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  <a:r>
              <a:rPr lang="en-US" alt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rule out the blue for it allows 0 color for SA} </a:t>
            </a:r>
          </a:p>
          <a:p>
            <a:pPr marL="914400" lvl="1" indent="-452438"/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these heuristics makes 1000 queens feasible</a:t>
            </a:r>
          </a:p>
        </p:txBody>
      </p:sp>
      <p:pic>
        <p:nvPicPr>
          <p:cNvPr id="23556" name="Picture 4" descr="australia-least-constraining-value">
            <a:extLst>
              <a:ext uri="{FF2B5EF4-FFF2-40B4-BE49-F238E27FC236}">
                <a16:creationId xmlns:a16="http://schemas.microsoft.com/office/drawing/2014/main" id="{BF5860D2-F0C7-4B88-8160-EF7741F6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35" y="2905815"/>
            <a:ext cx="9409471" cy="26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803472" y="3445153"/>
            <a:ext cx="1367960" cy="2071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803472" y="4816711"/>
            <a:ext cx="1267376" cy="79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1177" y="5029058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order should its values be tried?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Constraining Values heuristic</a:t>
            </a:r>
          </a:p>
        </p:txBody>
      </p:sp>
    </p:spTree>
    <p:extLst>
      <p:ext uri="{BB962C8B-B14F-4D97-AF65-F5344CB8AC3E}">
        <p14:creationId xmlns:p14="http://schemas.microsoft.com/office/powerpoint/2010/main" val="28745357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7786258" cy="903236"/>
          </a:xfrm>
        </p:spPr>
        <p:txBody>
          <a:bodyPr>
            <a:noAutofit/>
          </a:bodyPr>
          <a:lstStyle/>
          <a:p>
            <a:r>
              <a:rPr lang="en-US" sz="3200" b="1" dirty="0"/>
              <a:t>Constraint Propagation.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197" y="881181"/>
            <a:ext cx="9379297" cy="4343400"/>
          </a:xfrm>
        </p:spPr>
        <p:txBody>
          <a:bodyPr>
            <a:noAutofit/>
          </a:bodyPr>
          <a:lstStyle/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determining how the possible values of one variable affect the possible values of other variables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5BE282-35D0-4205-85AD-529C10D3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13624"/>
              </p:ext>
            </p:extLst>
          </p:nvPr>
        </p:nvGraphicFramePr>
        <p:xfrm>
          <a:off x="2217840" y="2206339"/>
          <a:ext cx="5169336" cy="452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67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669473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22861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7131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18" y="4511205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5C40A-D17B-4F50-9F23-053120BC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63" y="3429000"/>
            <a:ext cx="446398" cy="445901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970DA5F-6C56-4591-8AF2-E0397193B61F}"/>
              </a:ext>
            </a:extLst>
          </p:cNvPr>
          <p:cNvSpPr/>
          <p:nvPr/>
        </p:nvSpPr>
        <p:spPr>
          <a:xfrm>
            <a:off x="2345918" y="234679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FD91B82-6173-4846-9007-529AD81EB1AF}"/>
              </a:ext>
            </a:extLst>
          </p:cNvPr>
          <p:cNvSpPr/>
          <p:nvPr/>
        </p:nvSpPr>
        <p:spPr>
          <a:xfrm>
            <a:off x="2340867" y="283129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D2E8557-E970-431D-A533-640820D35D8A}"/>
              </a:ext>
            </a:extLst>
          </p:cNvPr>
          <p:cNvSpPr/>
          <p:nvPr/>
        </p:nvSpPr>
        <p:spPr>
          <a:xfrm>
            <a:off x="2340866" y="340234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3BC0B2C-DC23-4AEB-AD17-622C9D5E7ABD}"/>
              </a:ext>
            </a:extLst>
          </p:cNvPr>
          <p:cNvSpPr/>
          <p:nvPr/>
        </p:nvSpPr>
        <p:spPr>
          <a:xfrm>
            <a:off x="2338369" y="401241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19CBE99-9D73-4362-8FCE-5E362ABA1F39}"/>
              </a:ext>
            </a:extLst>
          </p:cNvPr>
          <p:cNvSpPr/>
          <p:nvPr/>
        </p:nvSpPr>
        <p:spPr>
          <a:xfrm>
            <a:off x="2348306" y="5087433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78A43E6-ACE4-4C05-B53C-6FFFE79BBAC1}"/>
              </a:ext>
            </a:extLst>
          </p:cNvPr>
          <p:cNvSpPr/>
          <p:nvPr/>
        </p:nvSpPr>
        <p:spPr>
          <a:xfrm>
            <a:off x="2348306" y="566652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40866" y="622885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579D56A-B1F5-48E4-AD40-D4844FE609CD}"/>
              </a:ext>
            </a:extLst>
          </p:cNvPr>
          <p:cNvSpPr/>
          <p:nvPr/>
        </p:nvSpPr>
        <p:spPr>
          <a:xfrm>
            <a:off x="10032555" y="141713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10075579" y="3536660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A20233C-BC56-402D-BEE8-60F38604E95E}"/>
              </a:ext>
            </a:extLst>
          </p:cNvPr>
          <p:cNvSpPr/>
          <p:nvPr/>
        </p:nvSpPr>
        <p:spPr>
          <a:xfrm>
            <a:off x="6226764" y="4573944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8E39F51-1585-430E-99EC-83FD58FEDDB5}"/>
              </a:ext>
            </a:extLst>
          </p:cNvPr>
          <p:cNvSpPr/>
          <p:nvPr/>
        </p:nvSpPr>
        <p:spPr>
          <a:xfrm>
            <a:off x="4905378" y="4571543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B1E4B3C-C6B7-433A-AAF5-E8049599A277}"/>
              </a:ext>
            </a:extLst>
          </p:cNvPr>
          <p:cNvSpPr/>
          <p:nvPr/>
        </p:nvSpPr>
        <p:spPr>
          <a:xfrm>
            <a:off x="2996707" y="4593956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AA0263B-3139-4EDC-BCB8-D423D352448F}"/>
              </a:ext>
            </a:extLst>
          </p:cNvPr>
          <p:cNvSpPr/>
          <p:nvPr/>
        </p:nvSpPr>
        <p:spPr>
          <a:xfrm>
            <a:off x="3658530" y="461471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B5370223-2443-4DEF-8791-4AE2AA8A78B5}"/>
              </a:ext>
            </a:extLst>
          </p:cNvPr>
          <p:cNvSpPr/>
          <p:nvPr/>
        </p:nvSpPr>
        <p:spPr>
          <a:xfrm>
            <a:off x="4314899" y="459037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E4E1CB4-6AA7-4534-9FFF-DA622FDBD483}"/>
              </a:ext>
            </a:extLst>
          </p:cNvPr>
          <p:cNvSpPr/>
          <p:nvPr/>
        </p:nvSpPr>
        <p:spPr>
          <a:xfrm>
            <a:off x="2984814" y="511498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C8D6993-19DF-463B-BD92-FC4C685C5C3F}"/>
              </a:ext>
            </a:extLst>
          </p:cNvPr>
          <p:cNvSpPr/>
          <p:nvPr/>
        </p:nvSpPr>
        <p:spPr>
          <a:xfrm>
            <a:off x="3674695" y="567787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60DBB7B-4BEA-478F-A162-59FB13D7EB89}"/>
              </a:ext>
            </a:extLst>
          </p:cNvPr>
          <p:cNvSpPr/>
          <p:nvPr/>
        </p:nvSpPr>
        <p:spPr>
          <a:xfrm>
            <a:off x="4293915" y="6265463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12F01B8-4D7E-4F31-936B-D90B5B973558}"/>
              </a:ext>
            </a:extLst>
          </p:cNvPr>
          <p:cNvSpPr/>
          <p:nvPr/>
        </p:nvSpPr>
        <p:spPr>
          <a:xfrm>
            <a:off x="3004429" y="402852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D8F8EE5-2F6A-4F10-87DF-365AEDC955E8}"/>
              </a:ext>
            </a:extLst>
          </p:cNvPr>
          <p:cNvSpPr/>
          <p:nvPr/>
        </p:nvSpPr>
        <p:spPr>
          <a:xfrm>
            <a:off x="3651107" y="346893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321801" y="286986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E202E11-E1B0-46DE-A907-5D7289E3C0E7}"/>
              </a:ext>
            </a:extLst>
          </p:cNvPr>
          <p:cNvSpPr/>
          <p:nvPr/>
        </p:nvSpPr>
        <p:spPr>
          <a:xfrm>
            <a:off x="4931251" y="229417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C8341E8-4DBC-49FD-A3F9-34E241DECF2A}"/>
              </a:ext>
            </a:extLst>
          </p:cNvPr>
          <p:cNvSpPr/>
          <p:nvPr/>
        </p:nvSpPr>
        <p:spPr>
          <a:xfrm>
            <a:off x="2969463" y="2842004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45F14B7-A688-4089-A0EB-43FCDE4F20E4}"/>
              </a:ext>
            </a:extLst>
          </p:cNvPr>
          <p:cNvSpPr/>
          <p:nvPr/>
        </p:nvSpPr>
        <p:spPr>
          <a:xfrm>
            <a:off x="2969463" y="2281130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57BDE9D6-0884-4196-AF63-A39B25095747}"/>
              </a:ext>
            </a:extLst>
          </p:cNvPr>
          <p:cNvSpPr/>
          <p:nvPr/>
        </p:nvSpPr>
        <p:spPr>
          <a:xfrm>
            <a:off x="2988925" y="5699547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501A07F-E92E-4DBC-A619-9C84658602EC}"/>
              </a:ext>
            </a:extLst>
          </p:cNvPr>
          <p:cNvSpPr/>
          <p:nvPr/>
        </p:nvSpPr>
        <p:spPr>
          <a:xfrm>
            <a:off x="2979972" y="6254854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7D9A9E1-690C-4631-A15E-9775212CF1E0}"/>
              </a:ext>
            </a:extLst>
          </p:cNvPr>
          <p:cNvSpPr/>
          <p:nvPr/>
        </p:nvSpPr>
        <p:spPr>
          <a:xfrm>
            <a:off x="3059063" y="4518403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0C32EDB-4B29-43F2-88FF-3236FACFE0D6}"/>
              </a:ext>
            </a:extLst>
          </p:cNvPr>
          <p:cNvSpPr/>
          <p:nvPr/>
        </p:nvSpPr>
        <p:spPr>
          <a:xfrm>
            <a:off x="3095182" y="5024278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488FCF7-8390-4FE3-902F-5B44F64EEE3E}"/>
              </a:ext>
            </a:extLst>
          </p:cNvPr>
          <p:cNvSpPr/>
          <p:nvPr/>
        </p:nvSpPr>
        <p:spPr>
          <a:xfrm>
            <a:off x="2506267" y="3971244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4252803" y="4504583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83D6050-F633-46F6-B4FD-3788F68B5A9F}"/>
              </a:ext>
            </a:extLst>
          </p:cNvPr>
          <p:cNvSpPr/>
          <p:nvPr/>
        </p:nvSpPr>
        <p:spPr>
          <a:xfrm>
            <a:off x="3651107" y="2842003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AAAEA817-3CDD-412E-9E23-358F0CC42C85}"/>
              </a:ext>
            </a:extLst>
          </p:cNvPr>
          <p:cNvSpPr/>
          <p:nvPr/>
        </p:nvSpPr>
        <p:spPr>
          <a:xfrm>
            <a:off x="4307706" y="2282873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659ED87-B2A8-415D-95D6-009C84F2A310}"/>
              </a:ext>
            </a:extLst>
          </p:cNvPr>
          <p:cNvSpPr/>
          <p:nvPr/>
        </p:nvSpPr>
        <p:spPr>
          <a:xfrm>
            <a:off x="3651107" y="3978417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989B3E3-43A5-4E0A-9B7D-2B3774C24626}"/>
              </a:ext>
            </a:extLst>
          </p:cNvPr>
          <p:cNvSpPr/>
          <p:nvPr/>
        </p:nvSpPr>
        <p:spPr>
          <a:xfrm>
            <a:off x="4931251" y="5157132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4804ED7B-0343-413E-89D7-5A728A0537C6}"/>
              </a:ext>
            </a:extLst>
          </p:cNvPr>
          <p:cNvSpPr/>
          <p:nvPr/>
        </p:nvSpPr>
        <p:spPr>
          <a:xfrm>
            <a:off x="5604908" y="5666529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7702AD6-8228-4490-820D-868A4FFD8FE3}"/>
              </a:ext>
            </a:extLst>
          </p:cNvPr>
          <p:cNvSpPr/>
          <p:nvPr/>
        </p:nvSpPr>
        <p:spPr>
          <a:xfrm>
            <a:off x="6175995" y="6261806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322" y="2147701"/>
            <a:ext cx="432981" cy="463391"/>
          </a:xfrm>
          <a:prstGeom prst="rect">
            <a:avLst/>
          </a:prstGeom>
        </p:spPr>
      </p:pic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34369" y="5960140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22580" y="5862836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81315" y="4838668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81313" y="5253597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16481" y="6088173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60132" y="5483380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84795" y="5699548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C970DA5F-6C56-4591-8AF2-E0397193B61F}"/>
              </a:ext>
            </a:extLst>
          </p:cNvPr>
          <p:cNvSpPr/>
          <p:nvPr/>
        </p:nvSpPr>
        <p:spPr>
          <a:xfrm>
            <a:off x="5569039" y="4568153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A45F14B7-A688-4089-A0EB-43FCDE4F20E4}"/>
              </a:ext>
            </a:extLst>
          </p:cNvPr>
          <p:cNvSpPr/>
          <p:nvPr/>
        </p:nvSpPr>
        <p:spPr>
          <a:xfrm>
            <a:off x="10022518" y="1845458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21434" y="6129500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2465072" y="5635565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5583819" y="5083790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5010511" y="4608573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314899" y="5777616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419067" y="3373365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10043164" y="2667154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441035" y="6295980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6309224" y="5719852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399989" y="2194131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023" y="2615503"/>
            <a:ext cx="432981" cy="463391"/>
          </a:xfrm>
          <a:prstGeom prst="rect">
            <a:avLst/>
          </a:prstGeom>
        </p:spPr>
      </p:pic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044288" y="3094213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153890" y="5269542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092496" y="4411492"/>
            <a:ext cx="376465" cy="36602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 rot="17369666">
            <a:off x="10169526" y="5619489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167588" y="5822796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965" y="2589489"/>
            <a:ext cx="432981" cy="463391"/>
          </a:xfrm>
          <a:prstGeom prst="rect">
            <a:avLst/>
          </a:prstGeom>
        </p:spPr>
      </p:pic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7586085" y="4808635"/>
            <a:ext cx="376465" cy="366023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7551280" y="5259249"/>
            <a:ext cx="376465" cy="366023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353" y="2143604"/>
            <a:ext cx="432981" cy="46339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236" y="2167515"/>
            <a:ext cx="439191" cy="470037"/>
          </a:xfrm>
          <a:prstGeom prst="rect">
            <a:avLst/>
          </a:prstGeom>
        </p:spPr>
      </p:pic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7574594" y="5058094"/>
            <a:ext cx="376465" cy="366023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414504" y="2757298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164292" y="5483380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9011528" y="6204347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122423" y="5041902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108108" y="4893226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071419" y="3978991"/>
            <a:ext cx="376465" cy="366023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10176326" y="5353829"/>
            <a:ext cx="376465" cy="36602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6363170" y="4414405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6313472" y="3486013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4444331" y="6146029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5757271" y="5021679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7136489" y="6212557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 descr="Image result for sad face">
            <a:extLst>
              <a:ext uri="{FF2B5EF4-FFF2-40B4-BE49-F238E27FC236}">
                <a16:creationId xmlns:a16="http://schemas.microsoft.com/office/drawing/2014/main" id="{5C7A83FE-DE68-47EB-B243-E210EC7C0D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675" y="1417131"/>
            <a:ext cx="610522" cy="506176"/>
          </a:xfrm>
          <a:prstGeom prst="rect">
            <a:avLst/>
          </a:prstGeom>
          <a:noFill/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1B8ECA3-8C58-4AAB-B288-7F30DD2E340B}"/>
              </a:ext>
            </a:extLst>
          </p:cNvPr>
          <p:cNvSpPr/>
          <p:nvPr/>
        </p:nvSpPr>
        <p:spPr>
          <a:xfrm>
            <a:off x="726831" y="2206339"/>
            <a:ext cx="331366" cy="440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F317D4B6-73D2-41D2-9649-3429B3281E2B}"/>
              </a:ext>
            </a:extLst>
          </p:cNvPr>
          <p:cNvSpPr/>
          <p:nvPr/>
        </p:nvSpPr>
        <p:spPr>
          <a:xfrm>
            <a:off x="9081314" y="5072911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50276511-C633-4710-A1F0-C2A83015F869}"/>
              </a:ext>
            </a:extLst>
          </p:cNvPr>
          <p:cNvSpPr/>
          <p:nvPr/>
        </p:nvSpPr>
        <p:spPr>
          <a:xfrm>
            <a:off x="10032554" y="2263169"/>
            <a:ext cx="376465" cy="36602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4250BFE0-9DAD-471B-A422-0633C348F4F0}"/>
              </a:ext>
            </a:extLst>
          </p:cNvPr>
          <p:cNvSpPr/>
          <p:nvPr/>
        </p:nvSpPr>
        <p:spPr>
          <a:xfrm>
            <a:off x="4315930" y="5117357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FD2B57F6-49E0-4194-BAB9-91FDE366720E}"/>
              </a:ext>
            </a:extLst>
          </p:cNvPr>
          <p:cNvSpPr/>
          <p:nvPr/>
        </p:nvSpPr>
        <p:spPr>
          <a:xfrm>
            <a:off x="4399989" y="4407674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9F2DA0D-2247-4444-8A6A-224AD97B4A3E}"/>
              </a:ext>
            </a:extLst>
          </p:cNvPr>
          <p:cNvSpPr/>
          <p:nvPr/>
        </p:nvSpPr>
        <p:spPr>
          <a:xfrm>
            <a:off x="6866693" y="457930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4C204567-27C9-4FEC-B373-3EB064678E9F}"/>
              </a:ext>
            </a:extLst>
          </p:cNvPr>
          <p:cNvSpPr/>
          <p:nvPr/>
        </p:nvSpPr>
        <p:spPr>
          <a:xfrm>
            <a:off x="516049" y="4504583"/>
            <a:ext cx="376465" cy="3660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14</a:t>
            </a: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5A57832A-3C2D-40B5-BDF7-5F146864049F}"/>
              </a:ext>
            </a:extLst>
          </p:cNvPr>
          <p:cNvSpPr/>
          <p:nvPr/>
        </p:nvSpPr>
        <p:spPr>
          <a:xfrm>
            <a:off x="7988047" y="5108310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675EB1BD-39B6-41D6-87E9-F10866E89604}"/>
              </a:ext>
            </a:extLst>
          </p:cNvPr>
          <p:cNvSpPr/>
          <p:nvPr/>
        </p:nvSpPr>
        <p:spPr>
          <a:xfrm>
            <a:off x="9635370" y="3971301"/>
            <a:ext cx="376465" cy="366023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75BBDBA4-C028-47B0-8DF6-821F5CDD2FD1}"/>
              </a:ext>
            </a:extLst>
          </p:cNvPr>
          <p:cNvSpPr/>
          <p:nvPr/>
        </p:nvSpPr>
        <p:spPr>
          <a:xfrm>
            <a:off x="10468961" y="4376824"/>
            <a:ext cx="376465" cy="36602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7343504F-3CF1-403B-92A3-B46634F8DFFA}"/>
              </a:ext>
            </a:extLst>
          </p:cNvPr>
          <p:cNvSpPr/>
          <p:nvPr/>
        </p:nvSpPr>
        <p:spPr>
          <a:xfrm>
            <a:off x="9711170" y="4430889"/>
            <a:ext cx="376465" cy="36602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B327C8F6-2AF3-4A9F-9966-0F610F9E6538}"/>
              </a:ext>
            </a:extLst>
          </p:cNvPr>
          <p:cNvSpPr/>
          <p:nvPr/>
        </p:nvSpPr>
        <p:spPr>
          <a:xfrm>
            <a:off x="10488021" y="3985953"/>
            <a:ext cx="376465" cy="366023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00D63EB-929B-E70F-56B3-2E8A6E597526}"/>
              </a:ext>
            </a:extLst>
          </p:cNvPr>
          <p:cNvSpPr/>
          <p:nvPr/>
        </p:nvSpPr>
        <p:spPr>
          <a:xfrm>
            <a:off x="3073331" y="3917286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C97125A2-E991-CDCD-914B-C1714A78BFEB}"/>
              </a:ext>
            </a:extLst>
          </p:cNvPr>
          <p:cNvSpPr/>
          <p:nvPr/>
        </p:nvSpPr>
        <p:spPr>
          <a:xfrm>
            <a:off x="2413187" y="2291976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" name="Flowchart: Connector 14335">
            <a:extLst>
              <a:ext uri="{FF2B5EF4-FFF2-40B4-BE49-F238E27FC236}">
                <a16:creationId xmlns:a16="http://schemas.microsoft.com/office/drawing/2014/main" id="{52C1BF2E-89B7-B77F-34C8-81714FFE98BC}"/>
              </a:ext>
            </a:extLst>
          </p:cNvPr>
          <p:cNvSpPr/>
          <p:nvPr/>
        </p:nvSpPr>
        <p:spPr>
          <a:xfrm>
            <a:off x="3100860" y="2915422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Flowchart: Connector 14336">
            <a:extLst>
              <a:ext uri="{FF2B5EF4-FFF2-40B4-BE49-F238E27FC236}">
                <a16:creationId xmlns:a16="http://schemas.microsoft.com/office/drawing/2014/main" id="{A2828C4A-D9F0-94D5-1733-72121F9EF687}"/>
              </a:ext>
            </a:extLst>
          </p:cNvPr>
          <p:cNvSpPr/>
          <p:nvPr/>
        </p:nvSpPr>
        <p:spPr>
          <a:xfrm>
            <a:off x="3762086" y="3380427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Flowchart: Connector 14339">
            <a:extLst>
              <a:ext uri="{FF2B5EF4-FFF2-40B4-BE49-F238E27FC236}">
                <a16:creationId xmlns:a16="http://schemas.microsoft.com/office/drawing/2014/main" id="{35E80ACC-A0C4-97D0-D4C8-F3C02573DB35}"/>
              </a:ext>
            </a:extLst>
          </p:cNvPr>
          <p:cNvSpPr/>
          <p:nvPr/>
        </p:nvSpPr>
        <p:spPr>
          <a:xfrm>
            <a:off x="6900726" y="6295980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Flowchart: Connector 14340">
            <a:extLst>
              <a:ext uri="{FF2B5EF4-FFF2-40B4-BE49-F238E27FC236}">
                <a16:creationId xmlns:a16="http://schemas.microsoft.com/office/drawing/2014/main" id="{C8B1CC01-77AA-B7E0-A873-D335CFC3EBBD}"/>
              </a:ext>
            </a:extLst>
          </p:cNvPr>
          <p:cNvSpPr/>
          <p:nvPr/>
        </p:nvSpPr>
        <p:spPr>
          <a:xfrm>
            <a:off x="3183544" y="5012179"/>
            <a:ext cx="387806" cy="35995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Flowchart: Connector 14341">
            <a:extLst>
              <a:ext uri="{FF2B5EF4-FFF2-40B4-BE49-F238E27FC236}">
                <a16:creationId xmlns:a16="http://schemas.microsoft.com/office/drawing/2014/main" id="{A749CB34-E3AD-5BEE-8563-617A828044ED}"/>
              </a:ext>
            </a:extLst>
          </p:cNvPr>
          <p:cNvSpPr/>
          <p:nvPr/>
        </p:nvSpPr>
        <p:spPr>
          <a:xfrm>
            <a:off x="3740892" y="4472645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Flowchart: Connector 14342">
            <a:extLst>
              <a:ext uri="{FF2B5EF4-FFF2-40B4-BE49-F238E27FC236}">
                <a16:creationId xmlns:a16="http://schemas.microsoft.com/office/drawing/2014/main" id="{F2BA6963-C3C3-07B1-7852-4BC2E6974C23}"/>
              </a:ext>
            </a:extLst>
          </p:cNvPr>
          <p:cNvSpPr/>
          <p:nvPr/>
        </p:nvSpPr>
        <p:spPr>
          <a:xfrm>
            <a:off x="6243580" y="2271861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4" name="Flowchart: Connector 14343">
            <a:extLst>
              <a:ext uri="{FF2B5EF4-FFF2-40B4-BE49-F238E27FC236}">
                <a16:creationId xmlns:a16="http://schemas.microsoft.com/office/drawing/2014/main" id="{6178506F-71D4-6F0C-2DF2-2BA8778666A0}"/>
              </a:ext>
            </a:extLst>
          </p:cNvPr>
          <p:cNvSpPr/>
          <p:nvPr/>
        </p:nvSpPr>
        <p:spPr>
          <a:xfrm>
            <a:off x="5535294" y="2810366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Flowchart: Connector 14344">
            <a:extLst>
              <a:ext uri="{FF2B5EF4-FFF2-40B4-BE49-F238E27FC236}">
                <a16:creationId xmlns:a16="http://schemas.microsoft.com/office/drawing/2014/main" id="{28FC5893-D676-BCA7-69E9-639CE52F03B8}"/>
              </a:ext>
            </a:extLst>
          </p:cNvPr>
          <p:cNvSpPr/>
          <p:nvPr/>
        </p:nvSpPr>
        <p:spPr>
          <a:xfrm>
            <a:off x="5060022" y="3341928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lowchart: Connector 14345">
            <a:extLst>
              <a:ext uri="{FF2B5EF4-FFF2-40B4-BE49-F238E27FC236}">
                <a16:creationId xmlns:a16="http://schemas.microsoft.com/office/drawing/2014/main" id="{D8639BEC-A4EE-293C-C9A0-08E074A92814}"/>
              </a:ext>
            </a:extLst>
          </p:cNvPr>
          <p:cNvSpPr/>
          <p:nvPr/>
        </p:nvSpPr>
        <p:spPr>
          <a:xfrm>
            <a:off x="476677" y="5042397"/>
            <a:ext cx="377433" cy="34352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16</a:t>
            </a:r>
          </a:p>
        </p:txBody>
      </p:sp>
      <p:sp>
        <p:nvSpPr>
          <p:cNvPr id="14347" name="Flowchart: Connector 14346">
            <a:extLst>
              <a:ext uri="{FF2B5EF4-FFF2-40B4-BE49-F238E27FC236}">
                <a16:creationId xmlns:a16="http://schemas.microsoft.com/office/drawing/2014/main" id="{A1C22B19-CE09-8DC5-1C38-1F03404487F1}"/>
              </a:ext>
            </a:extLst>
          </p:cNvPr>
          <p:cNvSpPr/>
          <p:nvPr/>
        </p:nvSpPr>
        <p:spPr>
          <a:xfrm>
            <a:off x="2447614" y="2937835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8" name="Flowchart: Connector 14347">
            <a:extLst>
              <a:ext uri="{FF2B5EF4-FFF2-40B4-BE49-F238E27FC236}">
                <a16:creationId xmlns:a16="http://schemas.microsoft.com/office/drawing/2014/main" id="{233B4367-E0CC-88B4-BA60-71AA66B32C76}"/>
              </a:ext>
            </a:extLst>
          </p:cNvPr>
          <p:cNvSpPr/>
          <p:nvPr/>
        </p:nvSpPr>
        <p:spPr>
          <a:xfrm>
            <a:off x="512634" y="5623581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</a:t>
            </a:r>
          </a:p>
        </p:txBody>
      </p:sp>
      <p:sp>
        <p:nvSpPr>
          <p:cNvPr id="14349" name="TextBox 14348">
            <a:extLst>
              <a:ext uri="{FF2B5EF4-FFF2-40B4-BE49-F238E27FC236}">
                <a16:creationId xmlns:a16="http://schemas.microsoft.com/office/drawing/2014/main" id="{0E2937FB-40BA-498F-BED4-D8683F9C5F84}"/>
              </a:ext>
            </a:extLst>
          </p:cNvPr>
          <p:cNvSpPr txBox="1"/>
          <p:nvPr/>
        </p:nvSpPr>
        <p:spPr>
          <a:xfrm>
            <a:off x="1058196" y="5635565"/>
            <a:ext cx="91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4C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BAB5707-F7DB-4D3C-870A-D3A9FB2C3190}"/>
              </a:ext>
            </a:extLst>
          </p:cNvPr>
          <p:cNvSpPr txBox="1"/>
          <p:nvPr/>
        </p:nvSpPr>
        <p:spPr>
          <a:xfrm>
            <a:off x="930091" y="5054423"/>
            <a:ext cx="111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</a:t>
            </a:r>
            <a:r>
              <a:rPr lang="en-US" baseline="30000" dirty="0"/>
              <a:t>st</a:t>
            </a:r>
            <a:r>
              <a:rPr lang="en-US" dirty="0"/>
              <a:t>: 2C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03698EDE-B734-400D-985A-94508DDE10CC}"/>
              </a:ext>
            </a:extLst>
          </p:cNvPr>
          <p:cNvSpPr/>
          <p:nvPr/>
        </p:nvSpPr>
        <p:spPr>
          <a:xfrm>
            <a:off x="5038299" y="5709044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16F4CD85-374B-4D7E-88C4-B3520E83E314}"/>
              </a:ext>
            </a:extLst>
          </p:cNvPr>
          <p:cNvSpPr/>
          <p:nvPr/>
        </p:nvSpPr>
        <p:spPr>
          <a:xfrm>
            <a:off x="11056903" y="5260695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35A3A6-732D-4BC5-AC01-8B4D26967F07}"/>
              </a:ext>
            </a:extLst>
          </p:cNvPr>
          <p:cNvSpPr/>
          <p:nvPr/>
        </p:nvSpPr>
        <p:spPr>
          <a:xfrm>
            <a:off x="6866693" y="4023254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80546D5E-04F1-49A0-BCB0-825EF94A6E83}"/>
              </a:ext>
            </a:extLst>
          </p:cNvPr>
          <p:cNvSpPr/>
          <p:nvPr/>
        </p:nvSpPr>
        <p:spPr>
          <a:xfrm>
            <a:off x="6982892" y="3431185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542CCA5E-464F-4E93-9F54-0C9DE5B73A35}"/>
              </a:ext>
            </a:extLst>
          </p:cNvPr>
          <p:cNvSpPr/>
          <p:nvPr/>
        </p:nvSpPr>
        <p:spPr>
          <a:xfrm>
            <a:off x="6987633" y="2820182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>
            <a:extLst>
              <a:ext uri="{FF2B5EF4-FFF2-40B4-BE49-F238E27FC236}">
                <a16:creationId xmlns:a16="http://schemas.microsoft.com/office/drawing/2014/main" id="{6423D5FF-E994-482F-ACDF-0D4B87012B64}"/>
              </a:ext>
            </a:extLst>
          </p:cNvPr>
          <p:cNvSpPr/>
          <p:nvPr/>
        </p:nvSpPr>
        <p:spPr>
          <a:xfrm>
            <a:off x="6948257" y="2320979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26">
            <a:extLst>
              <a:ext uri="{FF2B5EF4-FFF2-40B4-BE49-F238E27FC236}">
                <a16:creationId xmlns:a16="http://schemas.microsoft.com/office/drawing/2014/main" id="{3963518C-6FCB-4DC0-985A-D34CC83AF5FE}"/>
              </a:ext>
            </a:extLst>
          </p:cNvPr>
          <p:cNvSpPr/>
          <p:nvPr/>
        </p:nvSpPr>
        <p:spPr>
          <a:xfrm>
            <a:off x="7009523" y="4701414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27">
            <a:extLst>
              <a:ext uri="{FF2B5EF4-FFF2-40B4-BE49-F238E27FC236}">
                <a16:creationId xmlns:a16="http://schemas.microsoft.com/office/drawing/2014/main" id="{D578F9E6-8379-4454-B6FC-801F54399E24}"/>
              </a:ext>
            </a:extLst>
          </p:cNvPr>
          <p:cNvSpPr/>
          <p:nvPr/>
        </p:nvSpPr>
        <p:spPr>
          <a:xfrm>
            <a:off x="7001549" y="5152324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>
            <a:extLst>
              <a:ext uri="{FF2B5EF4-FFF2-40B4-BE49-F238E27FC236}">
                <a16:creationId xmlns:a16="http://schemas.microsoft.com/office/drawing/2014/main" id="{5CF09EF2-A88A-4016-9F19-F1070E2EB769}"/>
              </a:ext>
            </a:extLst>
          </p:cNvPr>
          <p:cNvSpPr/>
          <p:nvPr/>
        </p:nvSpPr>
        <p:spPr>
          <a:xfrm>
            <a:off x="6973115" y="5725594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E9AB3B43-F7A3-4FC0-9B6A-595DD1AEE1F9}"/>
              </a:ext>
            </a:extLst>
          </p:cNvPr>
          <p:cNvSpPr/>
          <p:nvPr/>
        </p:nvSpPr>
        <p:spPr>
          <a:xfrm>
            <a:off x="5700977" y="2975276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1" name="Flowchart: Connector 130">
            <a:extLst>
              <a:ext uri="{FF2B5EF4-FFF2-40B4-BE49-F238E27FC236}">
                <a16:creationId xmlns:a16="http://schemas.microsoft.com/office/drawing/2014/main" id="{4A3E7D43-34B7-4ECE-8C76-14E76FFD27B4}"/>
              </a:ext>
            </a:extLst>
          </p:cNvPr>
          <p:cNvSpPr/>
          <p:nvPr/>
        </p:nvSpPr>
        <p:spPr>
          <a:xfrm>
            <a:off x="5059357" y="2454540"/>
            <a:ext cx="376465" cy="36602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2" name="Flowchart: Connector 131">
            <a:extLst>
              <a:ext uri="{FF2B5EF4-FFF2-40B4-BE49-F238E27FC236}">
                <a16:creationId xmlns:a16="http://schemas.microsoft.com/office/drawing/2014/main" id="{CD4593C9-C954-431C-A050-3EDCAB11E790}"/>
              </a:ext>
            </a:extLst>
          </p:cNvPr>
          <p:cNvSpPr/>
          <p:nvPr/>
        </p:nvSpPr>
        <p:spPr>
          <a:xfrm>
            <a:off x="520221" y="6144418"/>
            <a:ext cx="376465" cy="37655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14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2BDD9FAE-A629-4CAC-BD3F-7E483520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91" y="3953018"/>
            <a:ext cx="432981" cy="463391"/>
          </a:xfrm>
          <a:prstGeom prst="rect">
            <a:avLst/>
          </a:prstGeom>
        </p:spPr>
      </p:pic>
      <p:sp>
        <p:nvSpPr>
          <p:cNvPr id="134" name="Flowchart: Connector 133">
            <a:extLst>
              <a:ext uri="{FF2B5EF4-FFF2-40B4-BE49-F238E27FC236}">
                <a16:creationId xmlns:a16="http://schemas.microsoft.com/office/drawing/2014/main" id="{5BF4E4A3-CB46-43AF-9E69-6531CC3D0E14}"/>
              </a:ext>
            </a:extLst>
          </p:cNvPr>
          <p:cNvSpPr/>
          <p:nvPr/>
        </p:nvSpPr>
        <p:spPr>
          <a:xfrm>
            <a:off x="4421191" y="4038416"/>
            <a:ext cx="376465" cy="3660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4F47A6A1-EA74-4272-A916-7C03F787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73" y="3916733"/>
            <a:ext cx="432981" cy="4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645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109</a:t>
            </a:fld>
            <a:endParaRPr lang="en-US" alt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4561553" cy="881732"/>
          </a:xfrm>
        </p:spPr>
        <p:txBody>
          <a:bodyPr>
            <a:noAutofit/>
          </a:bodyPr>
          <a:lstStyle/>
          <a:p>
            <a:r>
              <a:rPr lang="en-US" sz="3200" b="1" dirty="0"/>
              <a:t>Forward Checking.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197" y="881181"/>
            <a:ext cx="8732252" cy="43434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variable X is assigned a value v, look at each unassigned variable Y that is connected to X by a constraint and deletes from Y’s domain any value that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v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5BE282-35D0-4205-85AD-529C10D3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81468"/>
              </p:ext>
            </p:extLst>
          </p:nvPr>
        </p:nvGraphicFramePr>
        <p:xfrm>
          <a:off x="2217840" y="2206339"/>
          <a:ext cx="5169336" cy="451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055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6327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669473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22861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18" y="4511205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5C40A-D17B-4F50-9F23-053120BC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63" y="3429000"/>
            <a:ext cx="446398" cy="445901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45842" y="3975186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579D56A-B1F5-48E4-AD40-D4844FE609CD}"/>
              </a:ext>
            </a:extLst>
          </p:cNvPr>
          <p:cNvSpPr/>
          <p:nvPr/>
        </p:nvSpPr>
        <p:spPr>
          <a:xfrm>
            <a:off x="448685" y="535077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302772" y="485855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A20233C-BC56-402D-BEE8-60F38604E95E}"/>
              </a:ext>
            </a:extLst>
          </p:cNvPr>
          <p:cNvSpPr/>
          <p:nvPr/>
        </p:nvSpPr>
        <p:spPr>
          <a:xfrm>
            <a:off x="322619" y="438432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8E39F51-1585-430E-99EC-83FD58FEDDB5}"/>
              </a:ext>
            </a:extLst>
          </p:cNvPr>
          <p:cNvSpPr/>
          <p:nvPr/>
        </p:nvSpPr>
        <p:spPr>
          <a:xfrm>
            <a:off x="550568" y="5803034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B1E4B3C-C6B7-433A-AAF5-E8049599A277}"/>
              </a:ext>
            </a:extLst>
          </p:cNvPr>
          <p:cNvSpPr/>
          <p:nvPr/>
        </p:nvSpPr>
        <p:spPr>
          <a:xfrm>
            <a:off x="550567" y="616905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AA0263B-3139-4EDC-BCB8-D423D352448F}"/>
              </a:ext>
            </a:extLst>
          </p:cNvPr>
          <p:cNvSpPr/>
          <p:nvPr/>
        </p:nvSpPr>
        <p:spPr>
          <a:xfrm>
            <a:off x="502175" y="522458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B5370223-2443-4DEF-8791-4AE2AA8A78B5}"/>
              </a:ext>
            </a:extLst>
          </p:cNvPr>
          <p:cNvSpPr/>
          <p:nvPr/>
        </p:nvSpPr>
        <p:spPr>
          <a:xfrm>
            <a:off x="712317" y="5889266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E4E1CB4-6AA7-4534-9FFF-DA622FDBD483}"/>
              </a:ext>
            </a:extLst>
          </p:cNvPr>
          <p:cNvSpPr/>
          <p:nvPr/>
        </p:nvSpPr>
        <p:spPr>
          <a:xfrm>
            <a:off x="2969463" y="507953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C8D6993-19DF-463B-BD92-FC4C685C5C3F}"/>
              </a:ext>
            </a:extLst>
          </p:cNvPr>
          <p:cNvSpPr/>
          <p:nvPr/>
        </p:nvSpPr>
        <p:spPr>
          <a:xfrm>
            <a:off x="3696181" y="566652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60DBB7B-4BEA-478F-A162-59FB13D7EB89}"/>
              </a:ext>
            </a:extLst>
          </p:cNvPr>
          <p:cNvSpPr/>
          <p:nvPr/>
        </p:nvSpPr>
        <p:spPr>
          <a:xfrm>
            <a:off x="4257913" y="620814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12F01B8-4D7E-4F31-936B-D90B5B973558}"/>
              </a:ext>
            </a:extLst>
          </p:cNvPr>
          <p:cNvSpPr/>
          <p:nvPr/>
        </p:nvSpPr>
        <p:spPr>
          <a:xfrm>
            <a:off x="3004429" y="402852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D8F8EE5-2F6A-4F10-87DF-365AEDC955E8}"/>
              </a:ext>
            </a:extLst>
          </p:cNvPr>
          <p:cNvSpPr/>
          <p:nvPr/>
        </p:nvSpPr>
        <p:spPr>
          <a:xfrm>
            <a:off x="3651107" y="346893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252770" y="286986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E202E11-E1B0-46DE-A907-5D7289E3C0E7}"/>
              </a:ext>
            </a:extLst>
          </p:cNvPr>
          <p:cNvSpPr/>
          <p:nvPr/>
        </p:nvSpPr>
        <p:spPr>
          <a:xfrm>
            <a:off x="4931251" y="229417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C8341E8-4DBC-49FD-A3F9-34E241DECF2A}"/>
              </a:ext>
            </a:extLst>
          </p:cNvPr>
          <p:cNvSpPr/>
          <p:nvPr/>
        </p:nvSpPr>
        <p:spPr>
          <a:xfrm>
            <a:off x="262491" y="3412757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95F0C-7ACD-496F-A7BF-9E88AF7D69F2}"/>
                  </a:ext>
                </a:extLst>
              </p:cNvPr>
              <p:cNvSpPr/>
              <p:nvPr/>
            </p:nvSpPr>
            <p:spPr>
              <a:xfrm>
                <a:off x="7796916" y="2065609"/>
                <a:ext cx="384531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NewRomanPS-BoldMT"/>
                  </a:rPr>
                  <a:t>Terminate the branch when any variable has no legal values and backtracks.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NewRomanPS-BoldM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NewRomanPS-BoldMT"/>
                  </a:rPr>
                  <a:t>D(Y) = {       -       -       }, </a:t>
                </a:r>
              </a:p>
              <a:p>
                <a:endParaRPr lang="en-US" sz="2400" dirty="0">
                  <a:latin typeface="TimesNewRomanPS-BoldMT"/>
                </a:endParaRPr>
              </a:p>
              <a:p>
                <a:r>
                  <a:rPr lang="en-US" sz="2400" dirty="0">
                    <a:latin typeface="TimesNewRomanPS-BoldMT"/>
                  </a:rPr>
                  <a:t>      for every 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400" dirty="0">
                    <a:latin typeface="TimesNewRomanPS-BoldMT"/>
                  </a:rPr>
                  <a:t> X.    </a:t>
                </a:r>
              </a:p>
              <a:p>
                <a:r>
                  <a:rPr lang="en-US" sz="2400" dirty="0">
                    <a:latin typeface="TimesNewRomanPS-BoldMT"/>
                  </a:rPr>
                  <a:t>      Initially D(Y) = w.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95F0C-7ACD-496F-A7BF-9E88AF7D6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916" y="2065609"/>
                <a:ext cx="3845312" cy="3416320"/>
              </a:xfrm>
              <a:prstGeom prst="rect">
                <a:avLst/>
              </a:prstGeom>
              <a:blipFill>
                <a:blip r:embed="rId4"/>
                <a:stretch>
                  <a:fillRect l="-2060" t="-1429" r="-2853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15204" y="402852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45918" y="342433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298695" y="287222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36824" y="2248854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45917" y="507953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90999" y="565553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90999" y="620754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49774" y="3934960"/>
            <a:ext cx="3110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98435" y="3973819"/>
            <a:ext cx="3110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10184720" y="395843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792927" y="3945256"/>
            <a:ext cx="390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88" y="3980351"/>
            <a:ext cx="314778" cy="299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C83427-3D55-49C3-AE0F-3040FE1CE14E}"/>
                  </a:ext>
                </a:extLst>
              </p:cNvPr>
              <p:cNvSpPr/>
              <p:nvPr/>
            </p:nvSpPr>
            <p:spPr>
              <a:xfrm>
                <a:off x="1106255" y="4463449"/>
                <a:ext cx="93236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v</a:t>
                </a:r>
              </a:p>
              <a:p>
                <a:r>
                  <a:rPr lang="en-US" dirty="0"/>
                  <a:t>where v is (5, 1)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C83427-3D55-49C3-AE0F-3040FE1CE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5" y="4463449"/>
                <a:ext cx="932362" cy="923330"/>
              </a:xfrm>
              <a:prstGeom prst="rect">
                <a:avLst/>
              </a:prstGeom>
              <a:blipFill>
                <a:blip r:embed="rId5"/>
                <a:stretch>
                  <a:fillRect l="-5229" t="-3947" r="-1111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AD5DF6F-F535-4E7D-8A13-A0310248DEC5}"/>
                  </a:ext>
                </a:extLst>
              </p:cNvPr>
              <p:cNvSpPr/>
              <p:nvPr/>
            </p:nvSpPr>
            <p:spPr>
              <a:xfrm>
                <a:off x="692239" y="2146492"/>
                <a:ext cx="140933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𝑖𝑠</m:t>
                    </m:r>
                  </m:oMath>
                </a14:m>
                <a:r>
                  <a:rPr lang="en-US" dirty="0"/>
                  <a:t> the remaining grids that do not occupy by X and grids occupied by a blue circle.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AD5DF6F-F535-4E7D-8A13-A0310248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39" y="2146492"/>
                <a:ext cx="1409339" cy="2308324"/>
              </a:xfrm>
              <a:prstGeom prst="rect">
                <a:avLst/>
              </a:prstGeom>
              <a:blipFill>
                <a:blip r:embed="rId6"/>
                <a:stretch>
                  <a:fillRect l="-3896" t="-1583" r="-346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75BEAA99-C6B8-4C0F-84B7-C9041B08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04" y="5886401"/>
            <a:ext cx="443799" cy="4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D951AB-CF3D-4C31-8173-58F59770AA95}"/>
              </a:ext>
            </a:extLst>
          </p:cNvPr>
          <p:cNvSpPr txBox="1"/>
          <p:nvPr/>
        </p:nvSpPr>
        <p:spPr>
          <a:xfrm>
            <a:off x="934497" y="3808325"/>
            <a:ext cx="9867481" cy="20934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0ABA316-A496-493E-BD63-B14F4DA1F295}"/>
              </a:ext>
            </a:extLst>
          </p:cNvPr>
          <p:cNvSpPr txBox="1">
            <a:spLocks noChangeArrowheads="1"/>
          </p:cNvSpPr>
          <p:nvPr/>
        </p:nvSpPr>
        <p:spPr>
          <a:xfrm>
            <a:off x="1482634" y="661217"/>
            <a:ext cx="6929846" cy="5928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Constraint Satisfaction Problem (CSP)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466A9-A193-475C-AB3A-36146F9587A0}"/>
              </a:ext>
            </a:extLst>
          </p:cNvPr>
          <p:cNvSpPr txBox="1"/>
          <p:nvPr/>
        </p:nvSpPr>
        <p:spPr>
          <a:xfrm>
            <a:off x="1587138" y="1905506"/>
            <a:ext cx="8280070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 search algorithms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advantage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states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problem-specific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to enable the solution of complex problems.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idea is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portions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space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variable/value combinations that violate the constraints.</a:t>
            </a:r>
          </a:p>
        </p:txBody>
      </p:sp>
    </p:spTree>
    <p:extLst>
      <p:ext uri="{BB962C8B-B14F-4D97-AF65-F5344CB8AC3E}">
        <p14:creationId xmlns:p14="http://schemas.microsoft.com/office/powerpoint/2010/main" val="35590517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E4D37-1807-497B-8BF4-53E85C30CF9D}"/>
              </a:ext>
            </a:extLst>
          </p:cNvPr>
          <p:cNvSpPr/>
          <p:nvPr/>
        </p:nvSpPr>
        <p:spPr>
          <a:xfrm>
            <a:off x="1302351" y="710872"/>
            <a:ext cx="741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Constraint Propagation: Forward Checking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B0C24-ABBD-4F22-9440-81564B5E8950}"/>
              </a:ext>
            </a:extLst>
          </p:cNvPr>
          <p:cNvSpPr/>
          <p:nvPr/>
        </p:nvSpPr>
        <p:spPr>
          <a:xfrm>
            <a:off x="1302351" y="1983908"/>
            <a:ext cx="87179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 is an extension of backtracking search that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employs a “modest” amount of propagation (look ahead).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variable is instantiated,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all constraints that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uninstantiated variable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uninstantiated variable, check all of its values, pruning those values that violate the constraint.</a:t>
            </a:r>
          </a:p>
        </p:txBody>
      </p:sp>
    </p:spTree>
    <p:extLst>
      <p:ext uri="{BB962C8B-B14F-4D97-AF65-F5344CB8AC3E}">
        <p14:creationId xmlns:p14="http://schemas.microsoft.com/office/powerpoint/2010/main" val="42510931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E4D37-1807-497B-8BF4-53E85C30CF9D}"/>
              </a:ext>
            </a:extLst>
          </p:cNvPr>
          <p:cNvSpPr/>
          <p:nvPr/>
        </p:nvSpPr>
        <p:spPr>
          <a:xfrm>
            <a:off x="1393020" y="374604"/>
            <a:ext cx="6790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Forward Checking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B0C24-ABBD-4F22-9440-81564B5E8950}"/>
              </a:ext>
            </a:extLst>
          </p:cNvPr>
          <p:cNvSpPr/>
          <p:nvPr/>
        </p:nvSpPr>
        <p:spPr>
          <a:xfrm>
            <a:off x="1506471" y="1225575"/>
            <a:ext cx="917905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single constraint C:</a:t>
            </a:r>
          </a:p>
          <a:p>
            <a:pPr>
              <a:spcAft>
                <a:spcPts val="600"/>
              </a:spcAft>
            </a:pPr>
            <a:r>
              <a:rPr lang="en-US" sz="2600" dirty="0" err="1"/>
              <a:t>FCCheck</a:t>
            </a:r>
            <a:r>
              <a:rPr lang="en-US" sz="2600" dirty="0"/>
              <a:t>(C, X)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// </a:t>
            </a:r>
            <a:r>
              <a:rPr lang="en-US" sz="2600" i="1" dirty="0"/>
              <a:t>C is a constraint with all its variables already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// </a:t>
            </a:r>
            <a:r>
              <a:rPr lang="en-US" sz="2600" i="1" dirty="0"/>
              <a:t>assigned, except for variable </a:t>
            </a:r>
            <a:r>
              <a:rPr lang="en-US" sz="2600" dirty="0"/>
              <a:t>X</a:t>
            </a:r>
            <a:r>
              <a:rPr lang="en-US" sz="2600" i="1" dirty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for d := each member of </a:t>
            </a:r>
            <a:r>
              <a:rPr lang="en-US" sz="2600" dirty="0" err="1"/>
              <a:t>CurDom</a:t>
            </a:r>
            <a:r>
              <a:rPr lang="en-US" sz="2600" dirty="0"/>
              <a:t>[X]</a:t>
            </a:r>
          </a:p>
          <a:p>
            <a:pPr lvl="2">
              <a:spcAft>
                <a:spcPts val="600"/>
              </a:spcAft>
            </a:pPr>
            <a:r>
              <a:rPr lang="en-US" sz="2600" dirty="0"/>
              <a:t>if making X = d together with previous assignments</a:t>
            </a:r>
          </a:p>
          <a:p>
            <a:pPr lvl="3">
              <a:spcAft>
                <a:spcPts val="600"/>
              </a:spcAft>
            </a:pPr>
            <a:r>
              <a:rPr lang="en-US" sz="2600" dirty="0"/>
              <a:t>to variables in scope C falsifies C</a:t>
            </a:r>
          </a:p>
          <a:p>
            <a:pPr lvl="2">
              <a:spcAft>
                <a:spcPts val="600"/>
              </a:spcAft>
            </a:pPr>
            <a:r>
              <a:rPr lang="en-US" sz="2600" dirty="0"/>
              <a:t>then  remove d from </a:t>
            </a:r>
            <a:r>
              <a:rPr lang="en-US" sz="2600" dirty="0" err="1"/>
              <a:t>CurDom</a:t>
            </a:r>
            <a:r>
              <a:rPr lang="en-US" sz="2600" dirty="0"/>
              <a:t>[x]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if </a:t>
            </a:r>
            <a:r>
              <a:rPr lang="en-US" sz="2600" dirty="0" err="1"/>
              <a:t>CurDom</a:t>
            </a:r>
            <a:r>
              <a:rPr lang="en-US" sz="2600" dirty="0"/>
              <a:t>[X] = { } then return DWO (Domain Wipe Out)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else return ok</a:t>
            </a:r>
            <a:endParaRPr lang="en-US" sz="2600" dirty="0"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085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E4D37-1807-497B-8BF4-53E85C30CF9D}"/>
              </a:ext>
            </a:extLst>
          </p:cNvPr>
          <p:cNvSpPr/>
          <p:nvPr/>
        </p:nvSpPr>
        <p:spPr>
          <a:xfrm>
            <a:off x="1030014" y="25361"/>
            <a:ext cx="614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Forward Checking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B0C24-ABBD-4F22-9440-81564B5E8950}"/>
              </a:ext>
            </a:extLst>
          </p:cNvPr>
          <p:cNvSpPr/>
          <p:nvPr/>
        </p:nvSpPr>
        <p:spPr>
          <a:xfrm>
            <a:off x="1030014" y="610136"/>
            <a:ext cx="97851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FC(Level) /*Forward Checking Algorithm */</a:t>
            </a:r>
          </a:p>
          <a:p>
            <a:pPr lvl="1"/>
            <a:r>
              <a:rPr lang="en-US" sz="2000" dirty="0"/>
              <a:t>If all variables are assigned</a:t>
            </a:r>
          </a:p>
          <a:p>
            <a:pPr lvl="2"/>
            <a:r>
              <a:rPr lang="en-US" sz="2000" dirty="0"/>
              <a:t>PRINT Value of each Variable</a:t>
            </a:r>
          </a:p>
          <a:p>
            <a:pPr lvl="2"/>
            <a:r>
              <a:rPr lang="en-US" sz="2000" dirty="0"/>
              <a:t>RETURN or EXIT (RETURN for more solutions)</a:t>
            </a:r>
          </a:p>
          <a:p>
            <a:pPr lvl="2"/>
            <a:r>
              <a:rPr lang="en-US" sz="2000" dirty="0"/>
              <a:t>	     (EXIT for only one solution)</a:t>
            </a:r>
          </a:p>
          <a:p>
            <a:pPr lvl="1"/>
            <a:r>
              <a:rPr lang="en-US" sz="2000" dirty="0"/>
              <a:t>X := </a:t>
            </a:r>
            <a:r>
              <a:rPr lang="en-US" sz="2000" dirty="0" err="1"/>
              <a:t>PickAnUnassignedVariable</a:t>
            </a:r>
            <a:r>
              <a:rPr lang="en-US" sz="2000" dirty="0"/>
              <a:t>()</a:t>
            </a:r>
          </a:p>
          <a:p>
            <a:pPr lvl="1"/>
            <a:r>
              <a:rPr lang="en-US" sz="2000" dirty="0"/>
              <a:t>Assigned[X] := TRUE</a:t>
            </a:r>
          </a:p>
          <a:p>
            <a:pPr lvl="1"/>
            <a:r>
              <a:rPr lang="en-US" sz="2000" dirty="0"/>
              <a:t>for d := each member of </a:t>
            </a:r>
            <a:r>
              <a:rPr lang="en-US" sz="2000" dirty="0" err="1"/>
              <a:t>CurDom</a:t>
            </a:r>
            <a:r>
              <a:rPr lang="en-US" sz="2000" dirty="0"/>
              <a:t>(X)</a:t>
            </a:r>
          </a:p>
          <a:p>
            <a:pPr lvl="2"/>
            <a:r>
              <a:rPr lang="en-US" sz="2000" dirty="0"/>
              <a:t>Value[X] := d</a:t>
            </a:r>
          </a:p>
          <a:p>
            <a:pPr lvl="2"/>
            <a:r>
              <a:rPr lang="en-US" sz="2000" dirty="0" err="1"/>
              <a:t>DWOoccured</a:t>
            </a:r>
            <a:r>
              <a:rPr lang="en-US" sz="2000" dirty="0"/>
              <a:t>:= False</a:t>
            </a:r>
          </a:p>
          <a:p>
            <a:pPr lvl="2"/>
            <a:r>
              <a:rPr lang="en-US" sz="2000" dirty="0"/>
              <a:t>for each constraint C over X such that</a:t>
            </a:r>
          </a:p>
          <a:p>
            <a:pPr lvl="3"/>
            <a:r>
              <a:rPr lang="en-US" sz="2000" dirty="0"/>
              <a:t>a) C has only one unassigned variable Y in its scope</a:t>
            </a:r>
          </a:p>
          <a:p>
            <a:pPr lvl="3"/>
            <a:r>
              <a:rPr lang="en-US" sz="2000" dirty="0"/>
              <a:t>if(</a:t>
            </a:r>
            <a:r>
              <a:rPr lang="en-US" sz="2000" dirty="0" err="1"/>
              <a:t>FCCheck</a:t>
            </a:r>
            <a:r>
              <a:rPr lang="en-US" sz="2000" dirty="0"/>
              <a:t>(C, Y) == DWO) /* Y domain becomes empty*/</a:t>
            </a:r>
          </a:p>
          <a:p>
            <a:pPr lvl="4"/>
            <a:r>
              <a:rPr lang="en-US" sz="2000" dirty="0" err="1"/>
              <a:t>DWOoccurred</a:t>
            </a:r>
            <a:r>
              <a:rPr lang="en-US" sz="2000" dirty="0"/>
              <a:t>:= True</a:t>
            </a:r>
          </a:p>
          <a:p>
            <a:pPr lvl="4"/>
            <a:r>
              <a:rPr lang="en-US" sz="2000" dirty="0"/>
              <a:t>break /* stop checking constraints */</a:t>
            </a:r>
          </a:p>
          <a:p>
            <a:pPr lvl="2"/>
            <a:r>
              <a:rPr lang="en-US" sz="2000" dirty="0"/>
              <a:t>if(not </a:t>
            </a:r>
            <a:r>
              <a:rPr lang="en-US" sz="2000" dirty="0" err="1"/>
              <a:t>DWOoccured</a:t>
            </a:r>
            <a:r>
              <a:rPr lang="en-US" sz="2000" dirty="0"/>
              <a:t>) /*all constraints were ok*/</a:t>
            </a:r>
          </a:p>
          <a:p>
            <a:pPr lvl="3"/>
            <a:r>
              <a:rPr lang="en-US" sz="2000" dirty="0"/>
              <a:t>FC(Level+1)</a:t>
            </a:r>
          </a:p>
          <a:p>
            <a:pPr lvl="2"/>
            <a:r>
              <a:rPr lang="en-US" sz="2000" dirty="0" err="1"/>
              <a:t>RestoreAllValuesPrunedByFCCheck</a:t>
            </a:r>
            <a:r>
              <a:rPr lang="en-US" sz="2000" dirty="0"/>
              <a:t>()</a:t>
            </a:r>
          </a:p>
          <a:p>
            <a:pPr lvl="1"/>
            <a:r>
              <a:rPr lang="en-US" sz="2000" dirty="0"/>
              <a:t>Assigned[X] := FALSE //undo since we have tried all of X’s values</a:t>
            </a:r>
          </a:p>
          <a:p>
            <a:pPr lvl="1"/>
            <a:r>
              <a:rPr lang="en-US" sz="2000" dirty="0"/>
              <a:t>return;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096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591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D6B6F-6A17-4F38-8380-E051445173EB}"/>
              </a:ext>
            </a:extLst>
          </p:cNvPr>
          <p:cNvSpPr/>
          <p:nvPr/>
        </p:nvSpPr>
        <p:spPr>
          <a:xfrm>
            <a:off x="1219200" y="1418549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with Q1, …, Q4 denoting a queen per row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put two queens in the same column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34358"/>
              </p:ext>
            </p:extLst>
          </p:nvPr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96324"/>
              </p:ext>
            </p:extLst>
          </p:nvPr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18802"/>
              </p:ext>
            </p:extLst>
          </p:nvPr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6568969" y="3347426"/>
            <a:ext cx="3289737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5839" y="6152225"/>
            <a:ext cx="353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Constraints graph supporting Forward Checking</a:t>
            </a:r>
          </a:p>
        </p:txBody>
      </p:sp>
    </p:spTree>
    <p:extLst>
      <p:ext uri="{BB962C8B-B14F-4D97-AF65-F5344CB8AC3E}">
        <p14:creationId xmlns:p14="http://schemas.microsoft.com/office/powerpoint/2010/main" val="9275551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199" y="205896"/>
            <a:ext cx="5057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D6B6F-6A17-4F38-8380-E051445173EB}"/>
              </a:ext>
            </a:extLst>
          </p:cNvPr>
          <p:cNvSpPr/>
          <p:nvPr/>
        </p:nvSpPr>
        <p:spPr>
          <a:xfrm>
            <a:off x="1219199" y="828805"/>
            <a:ext cx="9429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 reduced the domains of all variables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that are involved in a constraint with one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uninstantiated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variable, such as {1, 2} of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uninstantiated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Q2: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all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uninstantiated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Q2, Q3, Q4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  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6568969" y="3347426"/>
            <a:ext cx="3289737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1528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248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  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6568969" y="3347426"/>
            <a:ext cx="3289737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>
            <a:extLst>
              <a:ext uri="{FF2B5EF4-FFF2-40B4-BE49-F238E27FC236}">
                <a16:creationId xmlns:a16="http://schemas.microsoft.com/office/drawing/2014/main" id="{283C4F17-70A9-48E2-A896-3C14EBE2CE49}"/>
              </a:ext>
            </a:extLst>
          </p:cNvPr>
          <p:cNvSpPr/>
          <p:nvPr/>
        </p:nvSpPr>
        <p:spPr>
          <a:xfrm>
            <a:off x="3256015" y="3791040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61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>
            <a:extLst>
              <a:ext uri="{FF2B5EF4-FFF2-40B4-BE49-F238E27FC236}">
                <a16:creationId xmlns:a16="http://schemas.microsoft.com/office/drawing/2014/main" id="{283C4F17-70A9-48E2-A896-3C14EBE2CE49}"/>
              </a:ext>
            </a:extLst>
          </p:cNvPr>
          <p:cNvSpPr/>
          <p:nvPr/>
        </p:nvSpPr>
        <p:spPr>
          <a:xfrm>
            <a:off x="3256015" y="3791040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FA13D030-206F-4015-8B2B-812426EACBDC}"/>
              </a:ext>
            </a:extLst>
          </p:cNvPr>
          <p:cNvSpPr/>
          <p:nvPr/>
        </p:nvSpPr>
        <p:spPr>
          <a:xfrm>
            <a:off x="2485253" y="4439030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D8669E2C-73B5-4A4C-80EE-5D6867E01E8D}"/>
              </a:ext>
            </a:extLst>
          </p:cNvPr>
          <p:cNvSpPr/>
          <p:nvPr/>
        </p:nvSpPr>
        <p:spPr>
          <a:xfrm>
            <a:off x="3905025" y="4406151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64790-4CC5-445D-9E6B-9CF9DDFC8B6F}"/>
              </a:ext>
            </a:extLst>
          </p:cNvPr>
          <p:cNvSpPr/>
          <p:nvPr/>
        </p:nvSpPr>
        <p:spPr>
          <a:xfrm>
            <a:off x="5501181" y="5937795"/>
            <a:ext cx="22979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DomainWipeOu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Multiplication Sign 28">
            <a:extLst>
              <a:ext uri="{FF2B5EF4-FFF2-40B4-BE49-F238E27FC236}">
                <a16:creationId xmlns:a16="http://schemas.microsoft.com/office/drawing/2014/main" id="{D8669E2C-73B5-4A4C-80EE-5D6867E01E8D}"/>
              </a:ext>
            </a:extLst>
          </p:cNvPr>
          <p:cNvSpPr/>
          <p:nvPr/>
        </p:nvSpPr>
        <p:spPr>
          <a:xfrm>
            <a:off x="3235309" y="5046840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05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  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>
            <a:extLst>
              <a:ext uri="{FF2B5EF4-FFF2-40B4-BE49-F238E27FC236}">
                <a16:creationId xmlns:a16="http://schemas.microsoft.com/office/drawing/2014/main" id="{283C4F17-70A9-48E2-A896-3C14EBE2CE49}"/>
              </a:ext>
            </a:extLst>
          </p:cNvPr>
          <p:cNvSpPr/>
          <p:nvPr/>
        </p:nvSpPr>
        <p:spPr>
          <a:xfrm>
            <a:off x="4018011" y="3804722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3210899" y="3759508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09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>
            <a:extLst>
              <a:ext uri="{FF2B5EF4-FFF2-40B4-BE49-F238E27FC236}">
                <a16:creationId xmlns:a16="http://schemas.microsoft.com/office/drawing/2014/main" id="{283C4F17-70A9-48E2-A896-3C14EBE2CE49}"/>
              </a:ext>
            </a:extLst>
          </p:cNvPr>
          <p:cNvSpPr/>
          <p:nvPr/>
        </p:nvSpPr>
        <p:spPr>
          <a:xfrm>
            <a:off x="4018011" y="3804722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3210899" y="3759508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67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>
            <a:extLst>
              <a:ext uri="{FF2B5EF4-FFF2-40B4-BE49-F238E27FC236}">
                <a16:creationId xmlns:a16="http://schemas.microsoft.com/office/drawing/2014/main" id="{283C4F17-70A9-48E2-A896-3C14EBE2CE49}"/>
              </a:ext>
            </a:extLst>
          </p:cNvPr>
          <p:cNvSpPr/>
          <p:nvPr/>
        </p:nvSpPr>
        <p:spPr>
          <a:xfrm>
            <a:off x="4018011" y="3804722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3210899" y="3759508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05286D98-32F4-4B7D-94D5-4C67D0CE31DA}"/>
              </a:ext>
            </a:extLst>
          </p:cNvPr>
          <p:cNvSpPr/>
          <p:nvPr/>
        </p:nvSpPr>
        <p:spPr>
          <a:xfrm>
            <a:off x="2549195" y="4493898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E6F9F-8DDA-49CC-B4D5-6230AF4D500F}"/>
              </a:ext>
            </a:extLst>
          </p:cNvPr>
          <p:cNvSpPr txBox="1"/>
          <p:nvPr/>
        </p:nvSpPr>
        <p:spPr>
          <a:xfrm>
            <a:off x="834013" y="1222214"/>
            <a:ext cx="9967965" cy="46761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328369" y="568066"/>
            <a:ext cx="10454565" cy="592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Formalization of a Constraint satisfaction problem (CSP):</a:t>
            </a:r>
          </a:p>
          <a:p>
            <a:endParaRPr lang="en-US" altLang="en-US" sz="32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328369" y="1696514"/>
            <a:ext cx="90133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CSP consists of :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}.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}, one for each variable.</a:t>
            </a:r>
          </a:p>
          <a:p>
            <a:pPr marL="1377950" lvl="2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domain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set of allowable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}, for each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}.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specify allowable combinations of values.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66774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095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1884853" y="3074159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28360" y="377964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1828360" y="443940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E82C426-525F-4838-9861-2EDC697EDD9B}"/>
              </a:ext>
            </a:extLst>
          </p:cNvPr>
          <p:cNvSpPr/>
          <p:nvPr/>
        </p:nvSpPr>
        <p:spPr>
          <a:xfrm>
            <a:off x="180427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199522" y="4374362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8845D8C-2664-4678-933E-C78291FF6C7F}"/>
              </a:ext>
            </a:extLst>
          </p:cNvPr>
          <p:cNvSpPr/>
          <p:nvPr/>
        </p:nvSpPr>
        <p:spPr>
          <a:xfrm>
            <a:off x="3889698" y="5032653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>
            <a:extLst>
              <a:ext uri="{FF2B5EF4-FFF2-40B4-BE49-F238E27FC236}">
                <a16:creationId xmlns:a16="http://schemas.microsoft.com/office/drawing/2014/main" id="{283C4F17-70A9-48E2-A896-3C14EBE2CE49}"/>
              </a:ext>
            </a:extLst>
          </p:cNvPr>
          <p:cNvSpPr/>
          <p:nvPr/>
        </p:nvSpPr>
        <p:spPr>
          <a:xfrm>
            <a:off x="4018011" y="3804722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3210899" y="3759508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05286D98-32F4-4B7D-94D5-4C67D0CE31DA}"/>
              </a:ext>
            </a:extLst>
          </p:cNvPr>
          <p:cNvSpPr/>
          <p:nvPr/>
        </p:nvSpPr>
        <p:spPr>
          <a:xfrm>
            <a:off x="2549195" y="4493898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B63BA-36CE-402D-AEA7-3FFD806FD435}"/>
              </a:ext>
            </a:extLst>
          </p:cNvPr>
          <p:cNvSpPr/>
          <p:nvPr/>
        </p:nvSpPr>
        <p:spPr>
          <a:xfrm>
            <a:off x="9350188" y="5992709"/>
            <a:ext cx="979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163B4849-EF80-4CF2-B3B4-1EBE085E4255}"/>
              </a:ext>
            </a:extLst>
          </p:cNvPr>
          <p:cNvSpPr/>
          <p:nvPr/>
        </p:nvSpPr>
        <p:spPr>
          <a:xfrm>
            <a:off x="3240692" y="5081779"/>
            <a:ext cx="633248" cy="593244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55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509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918779" y="2973702"/>
          <a:ext cx="600841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41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2549195" y="3119224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 , 3 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1779748" y="3050756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5AEED-9A34-4C74-A295-786148A3133A}"/>
              </a:ext>
            </a:extLst>
          </p:cNvPr>
          <p:cNvSpPr/>
          <p:nvPr/>
        </p:nvSpPr>
        <p:spPr>
          <a:xfrm>
            <a:off x="1229709" y="1164613"/>
            <a:ext cx="486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Exhausted the subtree with Q1=1;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try now Q1=2</a:t>
            </a:r>
          </a:p>
        </p:txBody>
      </p:sp>
    </p:spTree>
    <p:extLst>
      <p:ext uri="{BB962C8B-B14F-4D97-AF65-F5344CB8AC3E}">
        <p14:creationId xmlns:p14="http://schemas.microsoft.com/office/powerpoint/2010/main" val="1424319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346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70197"/>
              </p:ext>
            </p:extLst>
          </p:nvPr>
        </p:nvGraphicFramePr>
        <p:xfrm>
          <a:off x="1087821" y="2973702"/>
          <a:ext cx="431799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2549195" y="3119224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01650" y="371933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2510218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266102" y="3726334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1779748" y="3050756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492702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61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1087821" y="2973702"/>
          <a:ext cx="431799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2549195" y="3119224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01650" y="371933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2602197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266102" y="3726334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1779748" y="3050756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2AB08B33-9C9B-4AB7-92E2-2B50E38BB2F9}"/>
              </a:ext>
            </a:extLst>
          </p:cNvPr>
          <p:cNvSpPr/>
          <p:nvPr/>
        </p:nvSpPr>
        <p:spPr>
          <a:xfrm>
            <a:off x="4018890" y="3804457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6851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346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9A"/>
                </a:solidFill>
                <a:latin typeface="Calibri" panose="020F0502020204030204" pitchFamily="34" charset="0"/>
              </a:rPr>
              <a:t>4‐</a:t>
            </a:r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Queens</a:t>
            </a:r>
            <a:r>
              <a:rPr lang="en-US" sz="3600" dirty="0">
                <a:solidFill>
                  <a:srgbClr val="33339A"/>
                </a:solidFill>
                <a:latin typeface="Calibri" panose="020F0502020204030204" pitchFamily="34" charset="0"/>
              </a:rPr>
              <a:t> Problem</a:t>
            </a: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1087821" y="2973702"/>
          <a:ext cx="431799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2549195" y="3119224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01650" y="371933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2602197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266102" y="3726334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1779748" y="3050756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2AB08B33-9C9B-4AB7-92E2-2B50E38BB2F9}"/>
              </a:ext>
            </a:extLst>
          </p:cNvPr>
          <p:cNvSpPr/>
          <p:nvPr/>
        </p:nvSpPr>
        <p:spPr>
          <a:xfrm>
            <a:off x="4018890" y="3804457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E8AE5557-C6BA-49D9-9574-476692297068}"/>
              </a:ext>
            </a:extLst>
          </p:cNvPr>
          <p:cNvSpPr/>
          <p:nvPr/>
        </p:nvSpPr>
        <p:spPr>
          <a:xfrm>
            <a:off x="3266102" y="4400806"/>
            <a:ext cx="633248" cy="59324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3E441AC2-72A5-400E-B85B-2F7DBFEFD6D5}"/>
              </a:ext>
            </a:extLst>
          </p:cNvPr>
          <p:cNvSpPr/>
          <p:nvPr/>
        </p:nvSpPr>
        <p:spPr>
          <a:xfrm>
            <a:off x="3937436" y="5049051"/>
            <a:ext cx="587267" cy="642301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87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4219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1087821" y="2973702"/>
          <a:ext cx="431799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2549195" y="3119224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01650" y="371933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2602197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266102" y="3726334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3,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1779748" y="3050756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2AB08B33-9C9B-4AB7-92E2-2B50E38BB2F9}"/>
              </a:ext>
            </a:extLst>
          </p:cNvPr>
          <p:cNvSpPr/>
          <p:nvPr/>
        </p:nvSpPr>
        <p:spPr>
          <a:xfrm>
            <a:off x="4018890" y="3804457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E8AE5557-C6BA-49D9-9574-476692297068}"/>
              </a:ext>
            </a:extLst>
          </p:cNvPr>
          <p:cNvSpPr/>
          <p:nvPr/>
        </p:nvSpPr>
        <p:spPr>
          <a:xfrm>
            <a:off x="3266102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3E441AC2-72A5-400E-B85B-2F7DBFEFD6D5}"/>
              </a:ext>
            </a:extLst>
          </p:cNvPr>
          <p:cNvSpPr/>
          <p:nvPr/>
        </p:nvSpPr>
        <p:spPr>
          <a:xfrm>
            <a:off x="3937436" y="5049051"/>
            <a:ext cx="587267" cy="642301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27FD9E65-44CA-4CB0-811D-95E5C2E98BDF}"/>
              </a:ext>
            </a:extLst>
          </p:cNvPr>
          <p:cNvSpPr/>
          <p:nvPr/>
        </p:nvSpPr>
        <p:spPr>
          <a:xfrm>
            <a:off x="1882225" y="4484593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89A75845-2E4A-43DF-999A-35873D9B2D72}"/>
              </a:ext>
            </a:extLst>
          </p:cNvPr>
          <p:cNvSpPr/>
          <p:nvPr/>
        </p:nvSpPr>
        <p:spPr>
          <a:xfrm>
            <a:off x="1817408" y="502945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13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3D93D-A9E6-46AD-8F6E-F6C1F92705AC}"/>
              </a:ext>
            </a:extLst>
          </p:cNvPr>
          <p:cNvSpPr/>
          <p:nvPr/>
        </p:nvSpPr>
        <p:spPr>
          <a:xfrm>
            <a:off x="1219200" y="50452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" panose="020F0502020204030204" pitchFamily="34" charset="0"/>
              </a:rPr>
              <a:t>4‐Queens Problem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4F387-AE62-4BCF-884C-309420F173EF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3002460"/>
          <a:ext cx="2839544" cy="2709336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92731671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0434795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1039011564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3123549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575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4526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76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53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7C7DB-9AB8-4642-BEDA-E396B6D18DDD}"/>
              </a:ext>
            </a:extLst>
          </p:cNvPr>
          <p:cNvGraphicFramePr>
            <a:graphicFrameLocks noGrp="1"/>
          </p:cNvGraphicFramePr>
          <p:nvPr/>
        </p:nvGraphicFramePr>
        <p:xfrm>
          <a:off x="1779750" y="2417784"/>
          <a:ext cx="2839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86">
                  <a:extLst>
                    <a:ext uri="{9D8B030D-6E8A-4147-A177-3AD203B41FA5}">
                      <a16:colId xmlns:a16="http://schemas.microsoft.com/office/drawing/2014/main" val="2165008575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340506871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092036398"/>
                    </a:ext>
                  </a:extLst>
                </a:gridCol>
                <a:gridCol w="709886">
                  <a:extLst>
                    <a:ext uri="{9D8B030D-6E8A-4147-A177-3AD203B41FA5}">
                      <a16:colId xmlns:a16="http://schemas.microsoft.com/office/drawing/2014/main" val="276748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062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38FA3C-BE67-4A71-BB21-1E3F318DBC75}"/>
              </a:ext>
            </a:extLst>
          </p:cNvPr>
          <p:cNvGraphicFramePr>
            <a:graphicFrameLocks noGrp="1"/>
          </p:cNvGraphicFramePr>
          <p:nvPr/>
        </p:nvGraphicFramePr>
        <p:xfrm>
          <a:off x="1087821" y="2973702"/>
          <a:ext cx="431799" cy="27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2036996190"/>
                    </a:ext>
                  </a:extLst>
                </a:gridCol>
              </a:tblGrid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51854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01366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1119"/>
                  </a:ext>
                </a:extLst>
              </a:tr>
              <a:tr h="691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3036"/>
                  </a:ext>
                </a:extLst>
              </a:tr>
            </a:tbl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E2A235D1-BAA8-41CF-878D-46DC6891DFF0}"/>
              </a:ext>
            </a:extLst>
          </p:cNvPr>
          <p:cNvSpPr/>
          <p:nvPr/>
        </p:nvSpPr>
        <p:spPr>
          <a:xfrm>
            <a:off x="2549195" y="3119224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D26453B-F4FF-4B01-81E9-4D76432C70F3}"/>
              </a:ext>
            </a:extLst>
          </p:cNvPr>
          <p:cNvSpPr/>
          <p:nvPr/>
        </p:nvSpPr>
        <p:spPr>
          <a:xfrm>
            <a:off x="1801650" y="371933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D611955-F31B-4C2F-A94B-FE6BAB1BFC87}"/>
              </a:ext>
            </a:extLst>
          </p:cNvPr>
          <p:cNvSpPr/>
          <p:nvPr/>
        </p:nvSpPr>
        <p:spPr>
          <a:xfrm>
            <a:off x="2602197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C82F76B1-9DB5-482D-9B3F-D365D3A02535}"/>
              </a:ext>
            </a:extLst>
          </p:cNvPr>
          <p:cNvSpPr/>
          <p:nvPr/>
        </p:nvSpPr>
        <p:spPr>
          <a:xfrm>
            <a:off x="2510218" y="3759508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59A1F42F-C0C6-4167-B4F7-0FCBD856E7FD}"/>
              </a:ext>
            </a:extLst>
          </p:cNvPr>
          <p:cNvSpPr/>
          <p:nvPr/>
        </p:nvSpPr>
        <p:spPr>
          <a:xfrm>
            <a:off x="3266102" y="3726334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D1F90E-31B8-43EF-9AD4-C10071FCF4F1}"/>
              </a:ext>
            </a:extLst>
          </p:cNvPr>
          <p:cNvSpPr/>
          <p:nvPr/>
        </p:nvSpPr>
        <p:spPr>
          <a:xfrm>
            <a:off x="5565229" y="252446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F783D-B3B2-4063-A2B7-8DD529E0B907}"/>
              </a:ext>
            </a:extLst>
          </p:cNvPr>
          <p:cNvSpPr/>
          <p:nvPr/>
        </p:nvSpPr>
        <p:spPr>
          <a:xfrm>
            <a:off x="5565228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15C3E-14C1-4640-AC79-E901FA8914CC}"/>
              </a:ext>
            </a:extLst>
          </p:cNvPr>
          <p:cNvSpPr/>
          <p:nvPr/>
        </p:nvSpPr>
        <p:spPr>
          <a:xfrm>
            <a:off x="8854966" y="2524414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89D1E-740D-43A5-966F-995B1133D882}"/>
              </a:ext>
            </a:extLst>
          </p:cNvPr>
          <p:cNvSpPr/>
          <p:nvPr/>
        </p:nvSpPr>
        <p:spPr>
          <a:xfrm>
            <a:off x="8854966" y="4888832"/>
            <a:ext cx="2007480" cy="822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96FA4-663E-4B49-BC1A-A0D8569CDCC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656896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8EB44-B42E-45F5-B4BD-3CBC6B33E263}"/>
              </a:ext>
            </a:extLst>
          </p:cNvPr>
          <p:cNvCxnSpPr/>
          <p:nvPr/>
        </p:nvCxnSpPr>
        <p:spPr>
          <a:xfrm flipH="1">
            <a:off x="9871838" y="3347426"/>
            <a:ext cx="1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1C857-B1F2-404C-B470-1FA5D6C1FA2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568968" y="3347426"/>
            <a:ext cx="3289740" cy="1541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4F030C-6FC8-433F-A24C-3461B8234EC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555839" y="3305568"/>
            <a:ext cx="3302867" cy="1583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64B75-FFCA-42D8-A768-5A4905912DA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72709" y="293589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413E51-0556-4657-AAA7-C144FD3C5B8F}"/>
              </a:ext>
            </a:extLst>
          </p:cNvPr>
          <p:cNvCxnSpPr>
            <a:cxnSpLocks/>
          </p:cNvCxnSpPr>
          <p:nvPr/>
        </p:nvCxnSpPr>
        <p:spPr>
          <a:xfrm flipH="1">
            <a:off x="7572709" y="5258456"/>
            <a:ext cx="1308524" cy="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41B8EE1E-BCFA-4377-BB03-1F2F4BF9109A}"/>
              </a:ext>
            </a:extLst>
          </p:cNvPr>
          <p:cNvSpPr/>
          <p:nvPr/>
        </p:nvSpPr>
        <p:spPr>
          <a:xfrm>
            <a:off x="1779748" y="3050756"/>
            <a:ext cx="633248" cy="5932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AB2FE795-E0E3-446B-91BE-79A37F83F388}"/>
              </a:ext>
            </a:extLst>
          </p:cNvPr>
          <p:cNvSpPr/>
          <p:nvPr/>
        </p:nvSpPr>
        <p:spPr>
          <a:xfrm>
            <a:off x="3937436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04257CCB-9E14-4B49-876C-93A72DFD4F8B}"/>
              </a:ext>
            </a:extLst>
          </p:cNvPr>
          <p:cNvSpPr/>
          <p:nvPr/>
        </p:nvSpPr>
        <p:spPr>
          <a:xfrm>
            <a:off x="2566274" y="5081779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5AEED-9A34-4C74-A295-786148A3133A}"/>
              </a:ext>
            </a:extLst>
          </p:cNvPr>
          <p:cNvSpPr/>
          <p:nvPr/>
        </p:nvSpPr>
        <p:spPr>
          <a:xfrm>
            <a:off x="1229709" y="1164613"/>
            <a:ext cx="838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now found a solution: an assignment of all variables to values of their domain so that all constraints are satisfied</a:t>
            </a:r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2AB08B33-9C9B-4AB7-92E2-2B50E38BB2F9}"/>
              </a:ext>
            </a:extLst>
          </p:cNvPr>
          <p:cNvSpPr/>
          <p:nvPr/>
        </p:nvSpPr>
        <p:spPr>
          <a:xfrm>
            <a:off x="4018890" y="3804457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E8AE5557-C6BA-49D9-9574-476692297068}"/>
              </a:ext>
            </a:extLst>
          </p:cNvPr>
          <p:cNvSpPr/>
          <p:nvPr/>
        </p:nvSpPr>
        <p:spPr>
          <a:xfrm>
            <a:off x="3266102" y="440080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3E441AC2-72A5-400E-B85B-2F7DBFEFD6D5}"/>
              </a:ext>
            </a:extLst>
          </p:cNvPr>
          <p:cNvSpPr/>
          <p:nvPr/>
        </p:nvSpPr>
        <p:spPr>
          <a:xfrm>
            <a:off x="3937436" y="5049051"/>
            <a:ext cx="587267" cy="642301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27FD9E65-44CA-4CB0-811D-95E5C2E98BDF}"/>
              </a:ext>
            </a:extLst>
          </p:cNvPr>
          <p:cNvSpPr/>
          <p:nvPr/>
        </p:nvSpPr>
        <p:spPr>
          <a:xfrm>
            <a:off x="1882225" y="4484593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89A75845-2E4A-43DF-999A-35873D9B2D72}"/>
              </a:ext>
            </a:extLst>
          </p:cNvPr>
          <p:cNvSpPr/>
          <p:nvPr/>
        </p:nvSpPr>
        <p:spPr>
          <a:xfrm>
            <a:off x="1817408" y="5029456"/>
            <a:ext cx="633248" cy="593244"/>
          </a:xfrm>
          <a:prstGeom prst="mathMultiply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un 34">
            <a:extLst>
              <a:ext uri="{FF2B5EF4-FFF2-40B4-BE49-F238E27FC236}">
                <a16:creationId xmlns:a16="http://schemas.microsoft.com/office/drawing/2014/main" id="{8EFA565F-0868-4032-AC68-86CDCEAB0C4C}"/>
              </a:ext>
            </a:extLst>
          </p:cNvPr>
          <p:cNvSpPr/>
          <p:nvPr/>
        </p:nvSpPr>
        <p:spPr>
          <a:xfrm>
            <a:off x="3307032" y="5107257"/>
            <a:ext cx="520262" cy="42566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76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05E801-2656-4A02-BA17-9D3BD02C5036}"/>
              </a:ext>
            </a:extLst>
          </p:cNvPr>
          <p:cNvSpPr/>
          <p:nvPr/>
        </p:nvSpPr>
        <p:spPr>
          <a:xfrm>
            <a:off x="1124606" y="357039"/>
            <a:ext cx="7171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N-Queens FC Search Space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53B74A-F8D7-4313-8396-3986C738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391344"/>
              </p:ext>
            </p:extLst>
          </p:nvPr>
        </p:nvGraphicFramePr>
        <p:xfrm>
          <a:off x="3666356" y="1070269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250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4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CE44A9-684E-41A3-8B47-43D0622A7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40508"/>
              </p:ext>
            </p:extLst>
          </p:nvPr>
        </p:nvGraphicFramePr>
        <p:xfrm>
          <a:off x="1359421" y="1801789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286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43925A-22CA-476D-B56E-40AAF1C0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88678"/>
              </p:ext>
            </p:extLst>
          </p:nvPr>
        </p:nvGraphicFramePr>
        <p:xfrm>
          <a:off x="3835619" y="3633324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F1CC0B-1441-4D49-8B8F-751A404A7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26272"/>
              </p:ext>
            </p:extLst>
          </p:nvPr>
        </p:nvGraphicFramePr>
        <p:xfrm>
          <a:off x="5781623" y="1913382"/>
          <a:ext cx="13943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94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48594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48594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48594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FB71E0-AEDA-4AD9-B905-A7E97F60F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93150"/>
              </p:ext>
            </p:extLst>
          </p:nvPr>
        </p:nvGraphicFramePr>
        <p:xfrm>
          <a:off x="8866259" y="2823395"/>
          <a:ext cx="13269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5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3B9188-152F-4581-B12A-AD79EB4B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75226"/>
              </p:ext>
            </p:extLst>
          </p:nvPr>
        </p:nvGraphicFramePr>
        <p:xfrm>
          <a:off x="2145359" y="3621131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286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E17C40-53CD-4726-B387-E931DFEAC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16623"/>
              </p:ext>
            </p:extLst>
          </p:nvPr>
        </p:nvGraphicFramePr>
        <p:xfrm>
          <a:off x="7252358" y="4286435"/>
          <a:ext cx="13269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5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00B070-A595-4A1F-B2CD-6A5910E97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46410"/>
              </p:ext>
            </p:extLst>
          </p:nvPr>
        </p:nvGraphicFramePr>
        <p:xfrm>
          <a:off x="5093358" y="5239620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52F8559-AF31-4D45-995E-B4D1B7E50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10443"/>
              </p:ext>
            </p:extLst>
          </p:nvPr>
        </p:nvGraphicFramePr>
        <p:xfrm>
          <a:off x="9296620" y="5277876"/>
          <a:ext cx="13269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5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F69CCE-1AB2-4218-A8A4-934650D4D4E5}"/>
              </a:ext>
            </a:extLst>
          </p:cNvPr>
          <p:cNvCxnSpPr>
            <a:endCxn id="4" idx="3"/>
          </p:cNvCxnSpPr>
          <p:nvPr/>
        </p:nvCxnSpPr>
        <p:spPr>
          <a:xfrm flipH="1">
            <a:off x="2638181" y="1801789"/>
            <a:ext cx="1028175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68B634-3787-4D39-8268-0A85E1194D7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45117" y="1814533"/>
            <a:ext cx="836506" cy="830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E31039-65EA-43E6-B129-F0B11327E8A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998802" y="3255371"/>
            <a:ext cx="785937" cy="365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2AA415-992C-4201-9427-616B48D261E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973363" y="3246120"/>
            <a:ext cx="2501636" cy="387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F50BB1-54EA-4EC3-A9E1-9738D997C16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71922" y="5077655"/>
            <a:ext cx="621436" cy="893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AE506B-4B28-4BA5-940B-46FD652948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200188" y="2644902"/>
            <a:ext cx="1666071" cy="9100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273AAE-6D21-4869-888B-2B96B06C2B1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8579298" y="4253802"/>
            <a:ext cx="926342" cy="764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7357C8-3156-42A3-B340-4AFEDDB87E2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919896" y="5749475"/>
            <a:ext cx="1376724" cy="259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328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27BB8-3EF9-47DB-91D8-46538C4AF815}"/>
              </a:ext>
            </a:extLst>
          </p:cNvPr>
          <p:cNvSpPr/>
          <p:nvPr/>
        </p:nvSpPr>
        <p:spPr>
          <a:xfrm>
            <a:off x="1401601" y="6214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FC:  Restoring  Values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1C8845-73A9-4062-92A4-62976F78C03B}"/>
              </a:ext>
            </a:extLst>
          </p:cNvPr>
          <p:cNvSpPr/>
          <p:nvPr/>
        </p:nvSpPr>
        <p:spPr>
          <a:xfrm>
            <a:off x="1316067" y="2197893"/>
            <a:ext cx="83137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backtracking from the current assignment (in the for loop), we must restore the values that were pruned as a result of that assignment.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bookkeeping needs to be done, as we must remember which values were pruned by which assignment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FCCheck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at every recursive invocation of FC).</a:t>
            </a:r>
          </a:p>
        </p:txBody>
      </p:sp>
    </p:spTree>
    <p:extLst>
      <p:ext uri="{BB962C8B-B14F-4D97-AF65-F5344CB8AC3E}">
        <p14:creationId xmlns:p14="http://schemas.microsoft.com/office/powerpoint/2010/main" val="338472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A11DDB-3984-47D0-B468-9F1D77D0107E}"/>
              </a:ext>
            </a:extLst>
          </p:cNvPr>
          <p:cNvSpPr txBox="1"/>
          <p:nvPr/>
        </p:nvSpPr>
        <p:spPr>
          <a:xfrm>
            <a:off x="1316290" y="2131936"/>
            <a:ext cx="9967965" cy="46761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316290" y="351519"/>
            <a:ext cx="9876429" cy="5928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Formalization of a Constraint satisfaction problem (CSP):</a:t>
            </a:r>
          </a:p>
          <a:p>
            <a:endParaRPr lang="en-US" altLang="en-US" sz="36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440171" y="1196100"/>
            <a:ext cx="9628665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CSP consists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specify allowable combinations of values. </a:t>
            </a:r>
          </a:p>
          <a:p>
            <a:pPr marL="1371600" lvl="2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constraint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over a set of variables, called 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  <a:p>
            <a:pPr lvl="4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 constraint over the variables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scope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{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constraint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a pair 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 where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tuple of variables that participate in the constraint; 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relation that defines the values assigned to those variables satisfying the constraint.</a:t>
            </a:r>
          </a:p>
        </p:txBody>
      </p:sp>
    </p:spTree>
    <p:extLst>
      <p:ext uri="{BB962C8B-B14F-4D97-AF65-F5344CB8AC3E}">
        <p14:creationId xmlns:p14="http://schemas.microsoft.com/office/powerpoint/2010/main" val="41691832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CE18A9-5983-C3AA-E76F-318D96C81C85}"/>
              </a:ext>
            </a:extLst>
          </p:cNvPr>
          <p:cNvSpPr txBox="1"/>
          <p:nvPr/>
        </p:nvSpPr>
        <p:spPr>
          <a:xfrm>
            <a:off x="1053548" y="2107096"/>
            <a:ext cx="9640956" cy="6559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27BB8-3EF9-47DB-91D8-46538C4AF815}"/>
              </a:ext>
            </a:extLst>
          </p:cNvPr>
          <p:cNvSpPr/>
          <p:nvPr/>
        </p:nvSpPr>
        <p:spPr>
          <a:xfrm>
            <a:off x="1289159" y="307214"/>
            <a:ext cx="8416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FC: Minimum Remaining Values </a:t>
            </a:r>
            <a:r>
              <a:rPr lang="en-US" sz="3200" dirty="0" err="1"/>
              <a:t>Heuristcs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0000FF"/>
                </a:solidFill>
              </a:rPr>
              <a:t>MRV</a:t>
            </a:r>
            <a:r>
              <a:rPr lang="en-US" sz="32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1C8845-73A9-4062-92A4-62976F78C03B}"/>
              </a:ext>
            </a:extLst>
          </p:cNvPr>
          <p:cNvSpPr/>
          <p:nvPr/>
        </p:nvSpPr>
        <p:spPr>
          <a:xfrm>
            <a:off x="1387260" y="1098192"/>
            <a:ext cx="870597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gives a powerful heuristic to guide us on which variables to try next: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branch on a variable with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remaining values (smallest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CurDom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variable has only one value left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value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forced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propagate its consequences immediately.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heuristic tends to produce skinny, at the top of the trees, more variables can be instantiated with fewer nodes searched, and thus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propagation/DWO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tree starts to branch out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selecting variables with larger domains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an inconsistency much faster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5664692-A877-49EA-8B24-FD797D449E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950" y="1564917"/>
            <a:ext cx="460484" cy="385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3192" y="3721608"/>
            <a:ext cx="110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 </a:t>
            </a:r>
            <a:r>
              <a:rPr lang="en-US" dirty="0" err="1"/>
              <a:t>alg</a:t>
            </a:r>
            <a:r>
              <a:rPr lang="en-US" dirty="0"/>
              <a:t>/slide 106</a:t>
            </a:r>
          </a:p>
        </p:txBody>
      </p:sp>
    </p:spTree>
    <p:extLst>
      <p:ext uri="{BB962C8B-B14F-4D97-AF65-F5344CB8AC3E}">
        <p14:creationId xmlns:p14="http://schemas.microsoft.com/office/powerpoint/2010/main" val="26789611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ad face">
            <a:extLst>
              <a:ext uri="{FF2B5EF4-FFF2-40B4-BE49-F238E27FC236}">
                <a16:creationId xmlns:a16="http://schemas.microsoft.com/office/drawing/2014/main" id="{45664692-A877-49EA-8B24-FD797D449E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304410"/>
            <a:ext cx="679450" cy="646331"/>
          </a:xfrm>
          <a:prstGeom prst="rect">
            <a:avLst/>
          </a:prstGeom>
          <a:noFill/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0E57E83D-DF09-456B-830D-C21787A83FF7}"/>
              </a:ext>
            </a:extLst>
          </p:cNvPr>
          <p:cNvSpPr/>
          <p:nvPr/>
        </p:nvSpPr>
        <p:spPr>
          <a:xfrm>
            <a:off x="621323" y="926123"/>
            <a:ext cx="515815" cy="2110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987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04F9F-6357-48C4-B937-5A0F399E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3D3-6DB2-45DE-B5C8-A301609A8297}" type="slidenum">
              <a:rPr lang="en-US" altLang="en-US"/>
              <a:pPr/>
              <a:t>132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BA1D402-2D74-4AB8-9CB0-D3BFB421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6256"/>
            <a:ext cx="6755674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Constraint graph</a:t>
            </a:r>
            <a:br>
              <a:rPr lang="en-US" altLang="en-US" sz="3600" dirty="0">
                <a:latin typeface="+mn-lt"/>
              </a:rPr>
            </a:br>
            <a:r>
              <a:rPr lang="en-US" altLang="en-US" sz="2400" dirty="0">
                <a:latin typeface="+mn-lt"/>
              </a:rPr>
              <a:t>- Visualize a CSP as a constraint graph</a:t>
            </a:r>
            <a:endParaRPr lang="en-US" altLang="en-US" sz="3600" dirty="0">
              <a:latin typeface="+mn-lt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15D6D6-D8AB-40B9-A79E-011438DA0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181" y="1490685"/>
            <a:ext cx="10515600" cy="523079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CSP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each constraint relates two variables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graph: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are variables, arcs are constraints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 CSP methods use the graph structure to speed up the search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Tasmania is an independent subproblem!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7388258" y="2313490"/>
            <a:ext cx="3756561" cy="33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ustralia">
            <a:extLst>
              <a:ext uri="{FF2B5EF4-FFF2-40B4-BE49-F238E27FC236}">
                <a16:creationId xmlns:a16="http://schemas.microsoft.com/office/drawing/2014/main" id="{7C99D567-2A9A-43D4-AA87-A2780F9F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87" y="2379094"/>
            <a:ext cx="3966532" cy="32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838F0-DFE1-440E-8FAD-0541B5907A95}"/>
              </a:ext>
            </a:extLst>
          </p:cNvPr>
          <p:cNvSpPr txBox="1"/>
          <p:nvPr/>
        </p:nvSpPr>
        <p:spPr>
          <a:xfrm>
            <a:off x="5509958" y="4259319"/>
            <a:ext cx="3485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6.1(b) The map-coloring problem represented as a constraint graph.</a:t>
            </a:r>
          </a:p>
        </p:txBody>
      </p:sp>
    </p:spTree>
    <p:extLst>
      <p:ext uri="{BB962C8B-B14F-4D97-AF65-F5344CB8AC3E}">
        <p14:creationId xmlns:p14="http://schemas.microsoft.com/office/powerpoint/2010/main" val="19264828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D04C3D-04F0-4979-9D59-70F0148E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267B-F54F-479B-92EF-29F02D2DDA37}" type="slidenum">
              <a:rPr lang="en-US" altLang="en-US"/>
              <a:pPr/>
              <a:t>133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26F9AC5-32A3-47E3-B58A-D1648C5C6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6959" y="23773"/>
            <a:ext cx="4819041" cy="95408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checking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13FCA94-7ECD-4F4D-B679-07AB4A942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6960" y="875251"/>
            <a:ext cx="9638082" cy="5107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remaining legal values for unassigned variables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Terminate search when any variable has no legal values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Example – Map Coloring</a:t>
            </a:r>
          </a:p>
        </p:txBody>
      </p:sp>
      <p:pic>
        <p:nvPicPr>
          <p:cNvPr id="24580" name="Picture 4" descr="forward-checking-progress1c">
            <a:extLst>
              <a:ext uri="{FF2B5EF4-FFF2-40B4-BE49-F238E27FC236}">
                <a16:creationId xmlns:a16="http://schemas.microsoft.com/office/drawing/2014/main" id="{0A59E00B-3678-43E9-8EF6-0B850B5C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51" y="3156053"/>
            <a:ext cx="10070364" cy="3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DBCC8F-744F-4882-8B5A-515C9B62B2A4}"/>
              </a:ext>
            </a:extLst>
          </p:cNvPr>
          <p:cNvSpPr/>
          <p:nvPr/>
        </p:nvSpPr>
        <p:spPr>
          <a:xfrm>
            <a:off x="4135270" y="25558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the following map using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adjacent regions have different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9B06C-38FF-4139-82B8-86ECB6146370}"/>
              </a:ext>
            </a:extLst>
          </p:cNvPr>
          <p:cNvSpPr/>
          <p:nvPr/>
        </p:nvSpPr>
        <p:spPr>
          <a:xfrm>
            <a:off x="5926242" y="3508513"/>
            <a:ext cx="5330686" cy="1492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variable should be assigned next? </a:t>
            </a:r>
          </a:p>
          <a:p>
            <a:pPr marL="919163" lvl="1" indent="-461963">
              <a:spcAft>
                <a:spcPts val="600"/>
              </a:spcAf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Remaining Value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order should its values be tried?</a:t>
            </a:r>
          </a:p>
          <a:p>
            <a:pPr marL="919163" lvl="1" indent="-461963">
              <a:spcAft>
                <a:spcPts val="600"/>
              </a:spcAft>
            </a:pPr>
            <a:r>
              <a:rPr lang="en-US" alt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Least Constraining Values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</p:spTree>
    <p:extLst>
      <p:ext uri="{BB962C8B-B14F-4D97-AF65-F5344CB8AC3E}">
        <p14:creationId xmlns:p14="http://schemas.microsoft.com/office/powerpoint/2010/main" val="11252146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ADD906-4FB9-42F8-8007-9C01E122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F2E5-A97D-4ADB-84A9-7B75F2F38905}" type="slidenum">
              <a:rPr lang="en-US" altLang="en-US"/>
              <a:pPr/>
              <a:t>134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A3DD68E-6C76-4B88-9201-1A6827E82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871" y="1"/>
            <a:ext cx="4202692" cy="110475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checking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6C74D4B-A4B5-4446-A1EF-83B994BBA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9479" y="1104757"/>
            <a:ext cx="9799987" cy="502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remaining legal values for unassigned variables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 search when any variable has no legal values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  <p:pic>
        <p:nvPicPr>
          <p:cNvPr id="43012" name="Picture 4" descr="forward-checking-progress2c">
            <a:extLst>
              <a:ext uri="{FF2B5EF4-FFF2-40B4-BE49-F238E27FC236}">
                <a16:creationId xmlns:a16="http://schemas.microsoft.com/office/drawing/2014/main" id="{8E13163E-C1FB-48C6-8634-9ECE795B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92" y="3038839"/>
            <a:ext cx="9528344" cy="33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78BA72-115D-404A-9DFE-C8B72D8DF718}"/>
              </a:ext>
            </a:extLst>
          </p:cNvPr>
          <p:cNvSpPr/>
          <p:nvPr/>
        </p:nvSpPr>
        <p:spPr>
          <a:xfrm>
            <a:off x="6254398" y="2802443"/>
            <a:ext cx="4746638" cy="163121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enturyGothic"/>
              </a:rPr>
              <a:t>•   Assign </a:t>
            </a:r>
            <a:r>
              <a:rPr lang="en-US" sz="2000" i="1" dirty="0">
                <a:latin typeface="CenturyGothic-Italic"/>
              </a:rPr>
              <a:t>{WA=red}</a:t>
            </a:r>
          </a:p>
          <a:p>
            <a:r>
              <a:rPr lang="en-US" sz="2000" dirty="0">
                <a:solidFill>
                  <a:srgbClr val="0000FF"/>
                </a:solidFill>
                <a:latin typeface="CenturyGothic"/>
              </a:rPr>
              <a:t>•   Effects </a:t>
            </a:r>
            <a:r>
              <a:rPr lang="en-US" sz="2000" dirty="0">
                <a:latin typeface="CenturyGothic"/>
              </a:rPr>
              <a:t>on other variables  </a:t>
            </a:r>
          </a:p>
          <a:p>
            <a:r>
              <a:rPr lang="en-US" sz="2000" dirty="0">
                <a:latin typeface="CenturyGothic"/>
              </a:rPr>
              <a:t>    connected by constraints to WA</a:t>
            </a:r>
          </a:p>
          <a:p>
            <a:pPr lvl="1"/>
            <a:r>
              <a:rPr lang="en-US" sz="2000" dirty="0">
                <a:latin typeface="CenturyGothic"/>
              </a:rPr>
              <a:t>–   </a:t>
            </a:r>
            <a:r>
              <a:rPr lang="en-US" sz="2000" i="1" dirty="0">
                <a:latin typeface="CenturyGothic-Italic"/>
              </a:rPr>
              <a:t>NT can no longer be red</a:t>
            </a:r>
          </a:p>
          <a:p>
            <a:pPr lvl="1"/>
            <a:r>
              <a:rPr lang="en-US" sz="2000" dirty="0">
                <a:latin typeface="CenturyGothic"/>
              </a:rPr>
              <a:t>–   </a:t>
            </a:r>
            <a:r>
              <a:rPr lang="en-US" sz="2000" i="1" dirty="0">
                <a:latin typeface="CenturyGothic-Italic"/>
              </a:rPr>
              <a:t>SA can no longer be 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1C99E-6216-4719-8DA8-9CFD819B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0" y="2655569"/>
            <a:ext cx="2053795" cy="1769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A882D-AB45-CEB8-F199-1C9D2122C568}"/>
              </a:ext>
            </a:extLst>
          </p:cNvPr>
          <p:cNvSpPr txBox="1"/>
          <p:nvPr/>
        </p:nvSpPr>
        <p:spPr>
          <a:xfrm>
            <a:off x="3014505" y="5908431"/>
            <a:ext cx="2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24D0C-AAFA-D5CE-4D1B-BF3A756AE829}"/>
              </a:ext>
            </a:extLst>
          </p:cNvPr>
          <p:cNvSpPr txBox="1"/>
          <p:nvPr/>
        </p:nvSpPr>
        <p:spPr>
          <a:xfrm>
            <a:off x="8356411" y="586993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970019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E57581-FEA6-41A8-BC4E-9AD8B26E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D1A6-34CE-4B9E-8B64-F21A1A77BF89}" type="slidenum">
              <a:rPr lang="en-US" altLang="en-US"/>
              <a:pPr/>
              <a:t>135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0AEF20D-EB06-43CD-BA04-E05636BE8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439" y="1"/>
            <a:ext cx="3513603" cy="128311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Forward checking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E8DFB3A-EFBE-4DA2-BD2A-CCEA9D70D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439" y="1100266"/>
            <a:ext cx="10515600" cy="575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remaining legal values for unassigned variables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 search when any variable has no legal values
</a:t>
            </a:r>
          </a:p>
        </p:txBody>
      </p:sp>
      <p:pic>
        <p:nvPicPr>
          <p:cNvPr id="44036" name="Picture 4" descr="forward-checking-progress3c">
            <a:extLst>
              <a:ext uri="{FF2B5EF4-FFF2-40B4-BE49-F238E27FC236}">
                <a16:creationId xmlns:a16="http://schemas.microsoft.com/office/drawing/2014/main" id="{959A2024-9173-4FC3-852D-6354C95D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90" y="2787701"/>
            <a:ext cx="9420497" cy="37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979381-C277-448B-A6F8-627ED9380B72}"/>
              </a:ext>
            </a:extLst>
          </p:cNvPr>
          <p:cNvSpPr/>
          <p:nvPr/>
        </p:nvSpPr>
        <p:spPr>
          <a:xfrm>
            <a:off x="4172565" y="96880"/>
            <a:ext cx="771340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Assign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{Q=green} (Note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Not using MRV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Effects on other variables connected by constraints with Q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can no longer be green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NSW can no longer be green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can no longer be green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MRV 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remaining values) heuristic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heuristic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automatically select NT or SA 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9CB51-A365-4CC5-8466-49D42B4B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331" y="2687097"/>
            <a:ext cx="2180469" cy="1878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A3B32-E92B-BF31-42FE-5D8353B1A05F}"/>
              </a:ext>
            </a:extLst>
          </p:cNvPr>
          <p:cNvSpPr txBox="1"/>
          <p:nvPr/>
        </p:nvSpPr>
        <p:spPr>
          <a:xfrm>
            <a:off x="3024555" y="5573068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8F26B-5F74-26CD-E291-E9C04986DEF0}"/>
              </a:ext>
            </a:extLst>
          </p:cNvPr>
          <p:cNvSpPr txBox="1"/>
          <p:nvPr/>
        </p:nvSpPr>
        <p:spPr>
          <a:xfrm>
            <a:off x="8319199" y="5573068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BBA21-BB28-9E81-0D94-99B359FFC582}"/>
              </a:ext>
            </a:extLst>
          </p:cNvPr>
          <p:cNvSpPr txBox="1"/>
          <p:nvPr/>
        </p:nvSpPr>
        <p:spPr>
          <a:xfrm>
            <a:off x="3019532" y="6083244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2B0D7-EFC7-5C3D-EC58-E015314F408E}"/>
              </a:ext>
            </a:extLst>
          </p:cNvPr>
          <p:cNvSpPr txBox="1"/>
          <p:nvPr/>
        </p:nvSpPr>
        <p:spPr>
          <a:xfrm>
            <a:off x="8319199" y="6058448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ADBCE-9289-0C1E-14DF-2748C0D23002}"/>
              </a:ext>
            </a:extLst>
          </p:cNvPr>
          <p:cNvSpPr txBox="1"/>
          <p:nvPr/>
        </p:nvSpPr>
        <p:spPr>
          <a:xfrm>
            <a:off x="3377341" y="607619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B405F-B442-2541-4BF8-D07FAE2A92E9}"/>
              </a:ext>
            </a:extLst>
          </p:cNvPr>
          <p:cNvSpPr txBox="1"/>
          <p:nvPr/>
        </p:nvSpPr>
        <p:spPr>
          <a:xfrm>
            <a:off x="6063585" y="607619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C047E-3301-4F6A-8D23-54311FDB1A01}"/>
              </a:ext>
            </a:extLst>
          </p:cNvPr>
          <p:cNvSpPr txBox="1"/>
          <p:nvPr/>
        </p:nvSpPr>
        <p:spPr>
          <a:xfrm>
            <a:off x="8728628" y="6058448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99221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6858C7-3416-4326-B881-CCB96ECF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33C8-CD93-49C7-AFDC-06231682991D}" type="slidenum">
              <a:rPr lang="en-US" altLang="en-US"/>
              <a:pPr/>
              <a:t>136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A5D42976-BA89-468C-9A4E-C0F66EA43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432" y="18255"/>
            <a:ext cx="6580239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checking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ED861CD-9A1A-4262-8EF6-1CD5FE013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671" y="9731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remaining legal values for unassigned variables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 search when any variable has no legal values
</a:t>
            </a:r>
          </a:p>
        </p:txBody>
      </p:sp>
      <p:pic>
        <p:nvPicPr>
          <p:cNvPr id="45060" name="Picture 4" descr="forward-checking-progress4c">
            <a:extLst>
              <a:ext uri="{FF2B5EF4-FFF2-40B4-BE49-F238E27FC236}">
                <a16:creationId xmlns:a16="http://schemas.microsoft.com/office/drawing/2014/main" id="{8711AE86-931D-4A82-94B6-C0A85194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0" y="2735813"/>
            <a:ext cx="8947446" cy="41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E13DE-E47C-44C5-941C-92757C8A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120" y="2599288"/>
            <a:ext cx="2264640" cy="19508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317168-F245-420F-86EA-6486BD0585C0}"/>
              </a:ext>
            </a:extLst>
          </p:cNvPr>
          <p:cNvSpPr/>
          <p:nvPr/>
        </p:nvSpPr>
        <p:spPr>
          <a:xfrm>
            <a:off x="4548820" y="460034"/>
            <a:ext cx="707045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Assign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{V=blue} (not using MRV)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Effects on other variables connected by constraints with V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NSW can no longer be blue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is empty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 has detected that partial assignment is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constraints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backtracking can occur.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493FD-B834-23E1-23DE-43476FE0F286}"/>
              </a:ext>
            </a:extLst>
          </p:cNvPr>
          <p:cNvSpPr txBox="1"/>
          <p:nvPr/>
        </p:nvSpPr>
        <p:spPr>
          <a:xfrm>
            <a:off x="7948392" y="639796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F8FF4-0EDF-CDE4-83ED-0350499FE9E0}"/>
              </a:ext>
            </a:extLst>
          </p:cNvPr>
          <p:cNvSpPr txBox="1"/>
          <p:nvPr/>
        </p:nvSpPr>
        <p:spPr>
          <a:xfrm>
            <a:off x="5388150" y="639796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09DBB-44B8-5248-F143-A88E97B07F3A}"/>
              </a:ext>
            </a:extLst>
          </p:cNvPr>
          <p:cNvSpPr txBox="1"/>
          <p:nvPr/>
        </p:nvSpPr>
        <p:spPr>
          <a:xfrm>
            <a:off x="2947809" y="639796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590B1-D7A1-90B7-B8BA-DDF138DA7DEE}"/>
              </a:ext>
            </a:extLst>
          </p:cNvPr>
          <p:cNvSpPr txBox="1"/>
          <p:nvPr/>
        </p:nvSpPr>
        <p:spPr>
          <a:xfrm>
            <a:off x="2530252" y="639796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0BC14-F040-A9D2-F8E0-AB2B93D7BC62}"/>
              </a:ext>
            </a:extLst>
          </p:cNvPr>
          <p:cNvSpPr txBox="1"/>
          <p:nvPr/>
        </p:nvSpPr>
        <p:spPr>
          <a:xfrm>
            <a:off x="7557185" y="6387367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80A0-6E4B-FF25-D136-C2BC1183D973}"/>
              </a:ext>
            </a:extLst>
          </p:cNvPr>
          <p:cNvSpPr txBox="1"/>
          <p:nvPr/>
        </p:nvSpPr>
        <p:spPr>
          <a:xfrm>
            <a:off x="8280007" y="6397966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CB9F5-3783-8DA0-BFBF-1DB2B7BF970A}"/>
              </a:ext>
            </a:extLst>
          </p:cNvPr>
          <p:cNvSpPr txBox="1"/>
          <p:nvPr/>
        </p:nvSpPr>
        <p:spPr>
          <a:xfrm>
            <a:off x="5739678" y="6356350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683511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7BFD87-06A2-458F-B5B9-C955753FB62A}"/>
              </a:ext>
            </a:extLst>
          </p:cNvPr>
          <p:cNvSpPr/>
          <p:nvPr/>
        </p:nvSpPr>
        <p:spPr>
          <a:xfrm>
            <a:off x="1604054" y="535953"/>
            <a:ext cx="2052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3339A"/>
                </a:solidFill>
              </a:rPr>
              <a:t>Empirically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DA854-A769-417B-AD01-BEFB86E6EE53}"/>
              </a:ext>
            </a:extLst>
          </p:cNvPr>
          <p:cNvSpPr/>
          <p:nvPr/>
        </p:nvSpPr>
        <p:spPr>
          <a:xfrm>
            <a:off x="1604054" y="1382233"/>
            <a:ext cx="89838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 often is about 100 times faster than Backtracking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FC with MRV (minimal remaining values) is often 10000 times faster.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 some problems, the speed up can be much greater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problems that are not solvable to solvable problems.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FC is not that powerful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Other more powerful forms of constraint propagation are used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the previous map coloring example with MRV.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1F2B4FE-5313-4849-B2EB-1093954622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056" y="1382233"/>
            <a:ext cx="597378" cy="54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0099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042B69-D850-4E69-B927-F4A4DA3F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C42E-947B-47F6-8FC3-4EF06A17F4B2}" type="slidenum">
              <a:rPr lang="en-US" altLang="en-US"/>
              <a:pPr/>
              <a:t>138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7A71EC1-C13B-4874-B87F-EBBDC9E2B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473" y="0"/>
            <a:ext cx="4816120" cy="104713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Constraint propagation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E9A8AB1-7E56-4C7E-8251-EBDA6FF44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455" y="1030497"/>
            <a:ext cx="9360476" cy="5674339"/>
          </a:xfrm>
        </p:spPr>
        <p:txBody>
          <a:bodyPr>
            <a:noAutofit/>
          </a:bodyPr>
          <a:lstStyle/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propagates information from assigned to unassigned variables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doesn't provide early detection for all failures:</a:t>
            </a:r>
            <a:r>
              <a:rPr lang="en-US" alt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 and SA cannot both be blue!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repeatedly enforces constraints locally</a:t>
            </a:r>
          </a:p>
        </p:txBody>
      </p:sp>
      <p:pic>
        <p:nvPicPr>
          <p:cNvPr id="28676" name="Picture 4" descr="forward-checking-progress3c">
            <a:extLst>
              <a:ext uri="{FF2B5EF4-FFF2-40B4-BE49-F238E27FC236}">
                <a16:creationId xmlns:a16="http://schemas.microsoft.com/office/drawing/2014/main" id="{58A818A1-8498-4078-9F7B-7099B749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02" y="1917290"/>
            <a:ext cx="10014543" cy="37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E13DE-E47C-44C5-941C-92757C8A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603" y="1916813"/>
            <a:ext cx="2264640" cy="195085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8E8CD69-92CF-44A6-A371-F2A041D2EDBF}"/>
              </a:ext>
            </a:extLst>
          </p:cNvPr>
          <p:cNvSpPr/>
          <p:nvPr/>
        </p:nvSpPr>
        <p:spPr>
          <a:xfrm>
            <a:off x="121842" y="4532243"/>
            <a:ext cx="1071160" cy="596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NT, SA</a:t>
            </a:r>
          </a:p>
        </p:txBody>
      </p:sp>
    </p:spTree>
    <p:extLst>
      <p:ext uri="{BB962C8B-B14F-4D97-AF65-F5344CB8AC3E}">
        <p14:creationId xmlns:p14="http://schemas.microsoft.com/office/powerpoint/2010/main" val="27203038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8172A6-E2A4-C75F-547A-9923B81492A7}"/>
              </a:ext>
            </a:extLst>
          </p:cNvPr>
          <p:cNvSpPr txBox="1"/>
          <p:nvPr/>
        </p:nvSpPr>
        <p:spPr>
          <a:xfrm>
            <a:off x="695738" y="4508736"/>
            <a:ext cx="10024779" cy="84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CFCFA-64F1-65B5-D405-311231A4CFF2}"/>
              </a:ext>
            </a:extLst>
          </p:cNvPr>
          <p:cNvSpPr txBox="1"/>
          <p:nvPr/>
        </p:nvSpPr>
        <p:spPr>
          <a:xfrm>
            <a:off x="695739" y="1662832"/>
            <a:ext cx="10024779" cy="84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9BD64-5B51-4384-BAE3-BA7E556B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1" y="295677"/>
            <a:ext cx="5205765" cy="1117311"/>
          </a:xfrm>
        </p:spPr>
        <p:txBody>
          <a:bodyPr>
            <a:normAutofit/>
          </a:bodyPr>
          <a:lstStyle/>
          <a:p>
            <a:r>
              <a:rPr lang="en-US" sz="3200" b="1" dirty="0"/>
              <a:t>Definition (Arc consistency)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46E3F-2CE8-4638-AE84-C878F0B9DF2F}"/>
              </a:ext>
            </a:extLst>
          </p:cNvPr>
          <p:cNvSpPr/>
          <p:nvPr/>
        </p:nvSpPr>
        <p:spPr>
          <a:xfrm>
            <a:off x="1471482" y="1662832"/>
            <a:ext cx="86826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constraint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C_xy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said to be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consistent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and only if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(every)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v of x, there is an allowed value of y.</a:t>
            </a:r>
          </a:p>
          <a:p>
            <a:endParaRPr lang="en-US" sz="2400" i="1" dirty="0">
              <a:solidFill>
                <a:srgbClr val="2626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Similarly, we define that </a:t>
            </a:r>
          </a:p>
          <a:p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constraint </a:t>
            </a:r>
            <a:r>
              <a:rPr lang="en-US" sz="2400" dirty="0" err="1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C_xy</a:t>
            </a:r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arc consistent w.r.t. 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and only if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(every)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u of y, there is an allowed value of x.</a:t>
            </a:r>
          </a:p>
          <a:p>
            <a:endParaRPr lang="en-US" sz="2400" dirty="0">
              <a:solidFill>
                <a:srgbClr val="2626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2626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binary CSP is arc-consistent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constraint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C_xy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arc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as well as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A53E3370-5C4D-42D3-99B2-C676973846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258" y="1412988"/>
            <a:ext cx="492721" cy="49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10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8FA4BC-819D-45C9-A3D5-EB66460F535D}"/>
              </a:ext>
            </a:extLst>
          </p:cNvPr>
          <p:cNvSpPr txBox="1"/>
          <p:nvPr/>
        </p:nvSpPr>
        <p:spPr>
          <a:xfrm>
            <a:off x="808021" y="3285812"/>
            <a:ext cx="9853280" cy="3435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327865" y="364906"/>
            <a:ext cx="9853279" cy="5928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Formalization of a Constraint satisfaction problem (CSP):</a:t>
            </a:r>
          </a:p>
          <a:p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ADEA8-E949-46C9-85D7-E1D5C5F59B0C}"/>
                  </a:ext>
                </a:extLst>
              </p:cNvPr>
              <p:cNvSpPr/>
              <p:nvPr/>
            </p:nvSpPr>
            <p:spPr>
              <a:xfrm>
                <a:off x="1061648" y="1058386"/>
                <a:ext cx="9529188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relation can be represented as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explicit list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all tuples of values that satisfy the constraint, or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abstract relation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supports two operations: </a:t>
                </a:r>
              </a:p>
              <a:p>
                <a:pPr marL="1377950" lvl="2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testing if a tuple is a member of the relation and </a:t>
                </a:r>
              </a:p>
              <a:p>
                <a:pPr marL="1377950" lvl="2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enumerating the members of the relation.</a:t>
                </a:r>
              </a:p>
              <a:p>
                <a:pPr marL="1377950" lvl="2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Let the domain for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variables,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  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B}. Then the constraint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saying “the two variables must have different values”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written as a pair &lt;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scope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pPr marL="2292350" lvl="4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 [(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 &gt;  or </a:t>
                </a:r>
              </a:p>
              <a:p>
                <a:pPr marL="2292350" lvl="4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&gt;.</a:t>
                </a:r>
              </a:p>
              <a:p>
                <a:pPr marL="463550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an assignment to its variables, the constraint returns:</a:t>
                </a:r>
              </a:p>
              <a:p>
                <a:pPr marL="1377950" lvl="2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True,  this assignment satisfies the constraint</a:t>
                </a:r>
              </a:p>
              <a:p>
                <a:pPr marL="1377950" lvl="2" indent="-4635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False, this assignment falsifies the constraint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ADEA8-E949-46C9-85D7-E1D5C5F59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48" y="1058386"/>
                <a:ext cx="9529188" cy="5663089"/>
              </a:xfrm>
              <a:prstGeom prst="rect">
                <a:avLst/>
              </a:prstGeom>
              <a:blipFill>
                <a:blip r:embed="rId2"/>
                <a:stretch>
                  <a:fillRect l="-832" t="-861" r="-576" b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25505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7B3694-3870-76C9-07F9-F1A2E39C0403}"/>
              </a:ext>
            </a:extLst>
          </p:cNvPr>
          <p:cNvSpPr txBox="1"/>
          <p:nvPr/>
        </p:nvSpPr>
        <p:spPr>
          <a:xfrm>
            <a:off x="834887" y="1948338"/>
            <a:ext cx="10187609" cy="13241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9BD64-5B51-4384-BAE3-BA7E556B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63" y="365125"/>
            <a:ext cx="6244068" cy="111731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Definition (Arc consistency)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46E3F-2CE8-4638-AE84-C878F0B9DF2F}"/>
              </a:ext>
            </a:extLst>
          </p:cNvPr>
          <p:cNvSpPr/>
          <p:nvPr/>
        </p:nvSpPr>
        <p:spPr>
          <a:xfrm>
            <a:off x="1570863" y="2072165"/>
            <a:ext cx="819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CSP is not arc consistent, we can make it arc consistent.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“enforcing arc consistency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0969616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2C527-56E7-CCA6-632B-34268EF869F9}"/>
              </a:ext>
            </a:extLst>
          </p:cNvPr>
          <p:cNvSpPr txBox="1"/>
          <p:nvPr/>
        </p:nvSpPr>
        <p:spPr>
          <a:xfrm>
            <a:off x="873141" y="3880716"/>
            <a:ext cx="10024779" cy="84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9BD64-5B51-4384-BAE3-BA7E556B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649" y="377961"/>
            <a:ext cx="5408593" cy="111731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Definition (Arc consistency)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46E3F-2CE8-4638-AE84-C878F0B9DF2F}"/>
              </a:ext>
            </a:extLst>
          </p:cNvPr>
          <p:cNvSpPr/>
          <p:nvPr/>
        </p:nvSpPr>
        <p:spPr>
          <a:xfrm>
            <a:off x="1467963" y="1633371"/>
            <a:ext cx="9536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domains be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D_x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{1, 2, 3},  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D_y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{3, 4, 5, 6}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constraint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C_xy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{(1, 3), (1, 5), (3, 3), (3, 6)} [“allowed value pairs”]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C_xy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arc consistent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neither x nor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 Why?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2 does not pair with any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D_y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4 does not pair with any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D_x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enforce arc consistency,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filter the domains,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values.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D’_x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{1, 3},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D’_y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={3, 5, 6}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BC513-CF0D-4CBC-BDC5-7FA129101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9957"/>
              </p:ext>
            </p:extLst>
          </p:nvPr>
        </p:nvGraphicFramePr>
        <p:xfrm>
          <a:off x="7273254" y="719666"/>
          <a:ext cx="28867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86">
                  <a:extLst>
                    <a:ext uri="{9D8B030D-6E8A-4147-A177-3AD203B41FA5}">
                      <a16:colId xmlns:a16="http://schemas.microsoft.com/office/drawing/2014/main" val="684140331"/>
                    </a:ext>
                  </a:extLst>
                </a:gridCol>
                <a:gridCol w="721686">
                  <a:extLst>
                    <a:ext uri="{9D8B030D-6E8A-4147-A177-3AD203B41FA5}">
                      <a16:colId xmlns:a16="http://schemas.microsoft.com/office/drawing/2014/main" val="4242144242"/>
                    </a:ext>
                  </a:extLst>
                </a:gridCol>
                <a:gridCol w="721686">
                  <a:extLst>
                    <a:ext uri="{9D8B030D-6E8A-4147-A177-3AD203B41FA5}">
                      <a16:colId xmlns:a16="http://schemas.microsoft.com/office/drawing/2014/main" val="4220722595"/>
                    </a:ext>
                  </a:extLst>
                </a:gridCol>
                <a:gridCol w="721686">
                  <a:extLst>
                    <a:ext uri="{9D8B030D-6E8A-4147-A177-3AD203B41FA5}">
                      <a16:colId xmlns:a16="http://schemas.microsoft.com/office/drawing/2014/main" val="3198471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D_x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623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C02C64-84DA-44B6-9480-C9F3F06A1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77095"/>
              </p:ext>
            </p:extLst>
          </p:nvPr>
        </p:nvGraphicFramePr>
        <p:xfrm>
          <a:off x="7273254" y="1836977"/>
          <a:ext cx="28867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49">
                  <a:extLst>
                    <a:ext uri="{9D8B030D-6E8A-4147-A177-3AD203B41FA5}">
                      <a16:colId xmlns:a16="http://schemas.microsoft.com/office/drawing/2014/main" val="684140331"/>
                    </a:ext>
                  </a:extLst>
                </a:gridCol>
                <a:gridCol w="577349">
                  <a:extLst>
                    <a:ext uri="{9D8B030D-6E8A-4147-A177-3AD203B41FA5}">
                      <a16:colId xmlns:a16="http://schemas.microsoft.com/office/drawing/2014/main" val="2139666698"/>
                    </a:ext>
                  </a:extLst>
                </a:gridCol>
                <a:gridCol w="577349">
                  <a:extLst>
                    <a:ext uri="{9D8B030D-6E8A-4147-A177-3AD203B41FA5}">
                      <a16:colId xmlns:a16="http://schemas.microsoft.com/office/drawing/2014/main" val="4242144242"/>
                    </a:ext>
                  </a:extLst>
                </a:gridCol>
                <a:gridCol w="577349">
                  <a:extLst>
                    <a:ext uri="{9D8B030D-6E8A-4147-A177-3AD203B41FA5}">
                      <a16:colId xmlns:a16="http://schemas.microsoft.com/office/drawing/2014/main" val="4220722595"/>
                    </a:ext>
                  </a:extLst>
                </a:gridCol>
                <a:gridCol w="577349">
                  <a:extLst>
                    <a:ext uri="{9D8B030D-6E8A-4147-A177-3AD203B41FA5}">
                      <a16:colId xmlns:a16="http://schemas.microsoft.com/office/drawing/2014/main" val="3198471256"/>
                    </a:ext>
                  </a:extLst>
                </a:gridCol>
              </a:tblGrid>
              <a:tr h="35272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D_y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6231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A8F4DF-E04C-4ED0-B28C-E5366E9D6999}"/>
              </a:ext>
            </a:extLst>
          </p:cNvPr>
          <p:cNvCxnSpPr/>
          <p:nvPr/>
        </p:nvCxnSpPr>
        <p:spPr>
          <a:xfrm flipH="1">
            <a:off x="8112154" y="1015068"/>
            <a:ext cx="218114" cy="9144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89D47E-CBC3-4255-92DD-ECC2A8F062DA}"/>
              </a:ext>
            </a:extLst>
          </p:cNvPr>
          <p:cNvCxnSpPr>
            <a:cxnSpLocks/>
          </p:cNvCxnSpPr>
          <p:nvPr/>
        </p:nvCxnSpPr>
        <p:spPr>
          <a:xfrm>
            <a:off x="8462034" y="987847"/>
            <a:ext cx="707134" cy="941621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5A905-F6E2-4AA3-BD4B-734705C7D13F}"/>
              </a:ext>
            </a:extLst>
          </p:cNvPr>
          <p:cNvCxnSpPr>
            <a:cxnSpLocks/>
          </p:cNvCxnSpPr>
          <p:nvPr/>
        </p:nvCxnSpPr>
        <p:spPr>
          <a:xfrm flipH="1">
            <a:off x="8221211" y="936617"/>
            <a:ext cx="1487775" cy="992851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C5D513-1E5E-4673-85B8-9EABD220EF28}"/>
              </a:ext>
            </a:extLst>
          </p:cNvPr>
          <p:cNvCxnSpPr>
            <a:cxnSpLocks/>
          </p:cNvCxnSpPr>
          <p:nvPr/>
        </p:nvCxnSpPr>
        <p:spPr>
          <a:xfrm>
            <a:off x="9934492" y="975842"/>
            <a:ext cx="51796" cy="953626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87C4E0A-0B1E-4F7A-AB5C-E0E4913F5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50597"/>
              </p:ext>
            </p:extLst>
          </p:nvPr>
        </p:nvGraphicFramePr>
        <p:xfrm>
          <a:off x="9169168" y="5027089"/>
          <a:ext cx="216505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86">
                  <a:extLst>
                    <a:ext uri="{9D8B030D-6E8A-4147-A177-3AD203B41FA5}">
                      <a16:colId xmlns:a16="http://schemas.microsoft.com/office/drawing/2014/main" val="684140331"/>
                    </a:ext>
                  </a:extLst>
                </a:gridCol>
                <a:gridCol w="721686">
                  <a:extLst>
                    <a:ext uri="{9D8B030D-6E8A-4147-A177-3AD203B41FA5}">
                      <a16:colId xmlns:a16="http://schemas.microsoft.com/office/drawing/2014/main" val="4242144242"/>
                    </a:ext>
                  </a:extLst>
                </a:gridCol>
                <a:gridCol w="721686">
                  <a:extLst>
                    <a:ext uri="{9D8B030D-6E8A-4147-A177-3AD203B41FA5}">
                      <a16:colId xmlns:a16="http://schemas.microsoft.com/office/drawing/2014/main" val="3198471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D’_x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6231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0934731-A820-432F-B5D2-DB6A81E59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06592"/>
              </p:ext>
            </p:extLst>
          </p:nvPr>
        </p:nvGraphicFramePr>
        <p:xfrm>
          <a:off x="9061704" y="6028247"/>
          <a:ext cx="24168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15">
                  <a:extLst>
                    <a:ext uri="{9D8B030D-6E8A-4147-A177-3AD203B41FA5}">
                      <a16:colId xmlns:a16="http://schemas.microsoft.com/office/drawing/2014/main" val="684140331"/>
                    </a:ext>
                  </a:extLst>
                </a:gridCol>
                <a:gridCol w="604215">
                  <a:extLst>
                    <a:ext uri="{9D8B030D-6E8A-4147-A177-3AD203B41FA5}">
                      <a16:colId xmlns:a16="http://schemas.microsoft.com/office/drawing/2014/main" val="2139666698"/>
                    </a:ext>
                  </a:extLst>
                </a:gridCol>
                <a:gridCol w="604215">
                  <a:extLst>
                    <a:ext uri="{9D8B030D-6E8A-4147-A177-3AD203B41FA5}">
                      <a16:colId xmlns:a16="http://schemas.microsoft.com/office/drawing/2014/main" val="4220722595"/>
                    </a:ext>
                  </a:extLst>
                </a:gridCol>
                <a:gridCol w="604215">
                  <a:extLst>
                    <a:ext uri="{9D8B030D-6E8A-4147-A177-3AD203B41FA5}">
                      <a16:colId xmlns:a16="http://schemas.microsoft.com/office/drawing/2014/main" val="3198471256"/>
                    </a:ext>
                  </a:extLst>
                </a:gridCol>
              </a:tblGrid>
              <a:tr h="35272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D’_y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62310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1C81D3-7262-456F-9A4E-DDF307BD0EF8}"/>
              </a:ext>
            </a:extLst>
          </p:cNvPr>
          <p:cNvCxnSpPr/>
          <p:nvPr/>
        </p:nvCxnSpPr>
        <p:spPr>
          <a:xfrm flipH="1">
            <a:off x="9969510" y="5212509"/>
            <a:ext cx="218114" cy="9144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EB8F97-DEB6-45C0-9257-2890A4A59B48}"/>
              </a:ext>
            </a:extLst>
          </p:cNvPr>
          <p:cNvCxnSpPr>
            <a:cxnSpLocks/>
          </p:cNvCxnSpPr>
          <p:nvPr/>
        </p:nvCxnSpPr>
        <p:spPr>
          <a:xfrm flipH="1">
            <a:off x="9969510" y="5269604"/>
            <a:ext cx="894174" cy="857305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DCC257-37D7-43AF-8479-FA347754B440}"/>
              </a:ext>
            </a:extLst>
          </p:cNvPr>
          <p:cNvCxnSpPr>
            <a:cxnSpLocks/>
          </p:cNvCxnSpPr>
          <p:nvPr/>
        </p:nvCxnSpPr>
        <p:spPr>
          <a:xfrm>
            <a:off x="10323866" y="5231861"/>
            <a:ext cx="400171" cy="952143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EF5755-7949-476B-9ED7-1ED7DAA4C9D2}"/>
              </a:ext>
            </a:extLst>
          </p:cNvPr>
          <p:cNvCxnSpPr>
            <a:cxnSpLocks/>
          </p:cNvCxnSpPr>
          <p:nvPr/>
        </p:nvCxnSpPr>
        <p:spPr>
          <a:xfrm>
            <a:off x="11129545" y="5269603"/>
            <a:ext cx="224255" cy="968956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 result for sad face">
            <a:extLst>
              <a:ext uri="{FF2B5EF4-FFF2-40B4-BE49-F238E27FC236}">
                <a16:creationId xmlns:a16="http://schemas.microsoft.com/office/drawing/2014/main" id="{87F201C0-A50D-4D8F-929D-2F9C3B9979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180" y="1495272"/>
            <a:ext cx="580253" cy="428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50775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04F9F-6357-48C4-B937-5A0F399E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3D3-6DB2-45DE-B5C8-A301609A8297}" type="slidenum">
              <a:rPr lang="en-US" altLang="en-US"/>
              <a:pPr/>
              <a:t>142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BA1D402-2D74-4AB8-9CB0-D3BFB421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2293" y="75391"/>
            <a:ext cx="6755674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Constraint graph</a:t>
            </a:r>
            <a:br>
              <a:rPr lang="en-US" altLang="en-US" sz="3600" dirty="0">
                <a:latin typeface="+mn-lt"/>
              </a:rPr>
            </a:br>
            <a:r>
              <a:rPr lang="en-US" altLang="en-US" sz="2400" dirty="0">
                <a:latin typeface="+mn-lt"/>
              </a:rPr>
              <a:t>- Visualize a CSP as a constraint graph</a:t>
            </a:r>
            <a:endParaRPr lang="en-US" altLang="en-US" sz="3600" dirty="0">
              <a:latin typeface="+mn-lt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15D6D6-D8AB-40B9-A79E-011438DA0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7650" y="1400954"/>
            <a:ext cx="9505392" cy="5230790"/>
          </a:xfrm>
        </p:spPr>
        <p:txBody>
          <a:bodyPr>
            <a:normAutofit fontScale="92500"/>
          </a:bodyPr>
          <a:lstStyle/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CSP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each constraint relates two variables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graph: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are variables, arcs are constraints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 CSP methods use the graph structure to speed up the search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Tasmania is an independent subproblem!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7388258" y="2313490"/>
            <a:ext cx="3756561" cy="33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ustralia">
            <a:extLst>
              <a:ext uri="{FF2B5EF4-FFF2-40B4-BE49-F238E27FC236}">
                <a16:creationId xmlns:a16="http://schemas.microsoft.com/office/drawing/2014/main" id="{7C99D567-2A9A-43D4-AA87-A2780F9F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87" y="2379094"/>
            <a:ext cx="3966532" cy="32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838F0-DFE1-440E-8FAD-0541B5907A95}"/>
              </a:ext>
            </a:extLst>
          </p:cNvPr>
          <p:cNvSpPr txBox="1"/>
          <p:nvPr/>
        </p:nvSpPr>
        <p:spPr>
          <a:xfrm>
            <a:off x="5509958" y="4259319"/>
            <a:ext cx="3485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6.1(b) The map-coloring problem represented as a constraint graph.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06A5C739-7F1B-4094-AE5D-5A8F207548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790" y="1400954"/>
            <a:ext cx="457643" cy="522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8138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ED100A-BBF2-4471-85EF-58E59203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2FED-0679-4B7D-9745-242339B16775}" type="slidenum">
              <a:rPr lang="en-US" altLang="en-US"/>
              <a:pPr/>
              <a:t>143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B2618D9-614A-43ED-B04F-5F9307A6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930" y="123231"/>
            <a:ext cx="4849875" cy="101123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Arc consistency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AF29AF1-5911-4E0A-BD7E-98C375AB8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9930" y="1253330"/>
            <a:ext cx="10515600" cy="5103019"/>
          </a:xfrm>
        </p:spPr>
        <p:txBody>
          <a:bodyPr/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form of propagation makes each arc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Arc</a:t>
            </a:r>
            <a:r>
              <a:rPr lang="en-US" altLang="en-US" sz="2400" i="1" dirty="0"/>
              <a:t>  X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i="1" dirty="0"/>
              <a:t>Y</a:t>
            </a:r>
            <a:r>
              <a:rPr lang="en-US" altLang="en-US" sz="2400" dirty="0"/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</a:t>
            </a:r>
            <a:r>
              <a:rPr lang="en-US" altLang="en-US" dirty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altLang="en-US" i="1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dirty="0"/>
              <a:t> </a:t>
            </a:r>
            <a:r>
              <a:rPr lang="en-US" altLang="en-US" i="1" dirty="0"/>
              <a:t>X,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allowed </a:t>
            </a:r>
            <a:r>
              <a:rPr lang="en-US" altLang="en-US" dirty="0"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altLang="en-US" i="1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i="1" dirty="0"/>
              <a:t>Y</a:t>
            </a:r>
            <a:r>
              <a:rPr lang="en-US" altLang="en-US" sz="2000" dirty="0"/>
              <a:t>
</a:t>
            </a:r>
          </a:p>
        </p:txBody>
      </p:sp>
      <p:pic>
        <p:nvPicPr>
          <p:cNvPr id="50182" name="Picture 6" descr="ac-example1c">
            <a:extLst>
              <a:ext uri="{FF2B5EF4-FFF2-40B4-BE49-F238E27FC236}">
                <a16:creationId xmlns:a16="http://schemas.microsoft.com/office/drawing/2014/main" id="{74C9F19E-96AF-49A1-84E4-90A305E5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44" y="2792319"/>
            <a:ext cx="9851923" cy="36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E13DE-E47C-44C5-941C-92757C8A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96" y="1929211"/>
            <a:ext cx="2520471" cy="2171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0075" y="6097257"/>
            <a:ext cx="288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 is blue then NSW is red (no constraint is violated)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9388" y="405496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NSW is blue, then SA cannot be blue </a:t>
            </a:r>
          </a:p>
        </p:txBody>
      </p:sp>
      <p:sp>
        <p:nvSpPr>
          <p:cNvPr id="50204" name="Curved Down Arrow 50203"/>
          <p:cNvSpPr/>
          <p:nvPr/>
        </p:nvSpPr>
        <p:spPr>
          <a:xfrm>
            <a:off x="6293221" y="4424301"/>
            <a:ext cx="2447367" cy="3087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205" name="Multiply 50204"/>
          <p:cNvSpPr/>
          <p:nvPr/>
        </p:nvSpPr>
        <p:spPr>
          <a:xfrm>
            <a:off x="7691718" y="4272233"/>
            <a:ext cx="188258" cy="30129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3" y="2350582"/>
            <a:ext cx="640037" cy="4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ECC62-2174-8B1D-9CCF-4F2989BED18B}"/>
              </a:ext>
            </a:extLst>
          </p:cNvPr>
          <p:cNvSpPr txBox="1"/>
          <p:nvPr/>
        </p:nvSpPr>
        <p:spPr>
          <a:xfrm>
            <a:off x="404724" y="3366738"/>
            <a:ext cx="1530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265C8-DDDD-7327-D4B4-0F3B4F39F4B0}"/>
              </a:ext>
            </a:extLst>
          </p:cNvPr>
          <p:cNvSpPr txBox="1"/>
          <p:nvPr/>
        </p:nvSpPr>
        <p:spPr>
          <a:xfrm>
            <a:off x="404724" y="4269452"/>
            <a:ext cx="1530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NSW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049EB-84C7-F0E8-A840-C063133BFB55}"/>
              </a:ext>
            </a:extLst>
          </p:cNvPr>
          <p:cNvSpPr txBox="1"/>
          <p:nvPr/>
        </p:nvSpPr>
        <p:spPr>
          <a:xfrm>
            <a:off x="1376568" y="3366738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09A6E-A8CB-0033-E0EF-BA1983689264}"/>
              </a:ext>
            </a:extLst>
          </p:cNvPr>
          <p:cNvSpPr txBox="1"/>
          <p:nvPr/>
        </p:nvSpPr>
        <p:spPr>
          <a:xfrm>
            <a:off x="1401417" y="4274813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E4E32-F98B-F645-1A1F-4E95BB991C11}"/>
              </a:ext>
            </a:extLst>
          </p:cNvPr>
          <p:cNvSpPr txBox="1"/>
          <p:nvPr/>
        </p:nvSpPr>
        <p:spPr>
          <a:xfrm>
            <a:off x="978753" y="4278167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9D4852-5140-FBCF-7D64-099FC109FFA1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1142749" y="3736070"/>
            <a:ext cx="397815" cy="5420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FA8F53-0B49-44B1-50C8-6FBA3470D3E8}"/>
                  </a:ext>
                </a:extLst>
              </p:cNvPr>
              <p:cNvSpPr txBox="1"/>
              <p:nvPr/>
            </p:nvSpPr>
            <p:spPr>
              <a:xfrm>
                <a:off x="389893" y="5678978"/>
                <a:ext cx="479833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Arc SA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NSW is consistent.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C_SA NSW is arc consistent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C_SA NSW is not arc consistent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NSW</a:t>
                </a:r>
                <a:endParaRPr lang="en-US" dirty="0"/>
              </a:p>
              <a:p>
                <a:r>
                  <a:rPr lang="en-US" dirty="0"/>
                  <a:t>Arc NSW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SA is not consistent.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FA8F53-0B49-44B1-50C8-6FBA3470D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3" y="5678978"/>
                <a:ext cx="4798333" cy="1200329"/>
              </a:xfrm>
              <a:prstGeom prst="rect">
                <a:avLst/>
              </a:prstGeom>
              <a:blipFill>
                <a:blip r:embed="rId5"/>
                <a:stretch>
                  <a:fillRect l="-1014" t="-2525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70193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8A8801-3E61-4E38-B1EC-865A131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127-44C0-4F00-959C-82DCF618D9E8}" type="slidenum">
              <a:rPr lang="en-US" altLang="en-US"/>
              <a:pPr/>
              <a:t>144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841331C-4B1E-4D78-8982-9B28459B7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684" y="129151"/>
            <a:ext cx="4426288" cy="109337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Arc consistency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48CBC94-9AAB-42B6-A3A7-BD1FCE78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883" y="1454712"/>
            <a:ext cx="10515600" cy="5034577"/>
          </a:xfrm>
        </p:spPr>
        <p:txBody>
          <a:bodyPr/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form of propagation makes each arc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Arc</a:t>
            </a:r>
            <a:r>
              <a:rPr lang="en-US" altLang="en-US" sz="2400" i="1" dirty="0"/>
              <a:t>  X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i="1" dirty="0"/>
              <a:t>Y</a:t>
            </a:r>
            <a:r>
              <a:rPr lang="en-US" altLang="en-US" sz="2400" dirty="0"/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</a:t>
            </a:r>
            <a:r>
              <a:rPr lang="en-US" altLang="en-US" dirty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altLang="en-US" i="1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dirty="0"/>
              <a:t> </a:t>
            </a:r>
            <a:r>
              <a:rPr lang="en-US" altLang="en-US" i="1" dirty="0"/>
              <a:t>X,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allowed </a:t>
            </a:r>
            <a:r>
              <a:rPr lang="en-US" altLang="en-US" dirty="0"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altLang="en-US" i="1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i="1" dirty="0"/>
              <a:t>Y</a:t>
            </a:r>
            <a:r>
              <a:rPr lang="en-US" altLang="en-US" sz="2000" dirty="0"/>
              <a:t>
</a:t>
            </a:r>
          </a:p>
        </p:txBody>
      </p:sp>
      <p:pic>
        <p:nvPicPr>
          <p:cNvPr id="29702" name="Picture 6" descr="ac-example2c">
            <a:extLst>
              <a:ext uri="{FF2B5EF4-FFF2-40B4-BE49-F238E27FC236}">
                <a16:creationId xmlns:a16="http://schemas.microsoft.com/office/drawing/2014/main" id="{18A6881C-96E1-4924-9105-1D01FE71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4" y="3289706"/>
            <a:ext cx="9995030" cy="34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94620C-6E22-4B77-B357-500A671166B9}"/>
              </a:ext>
            </a:extLst>
          </p:cNvPr>
          <p:cNvSpPr txBox="1"/>
          <p:nvPr/>
        </p:nvSpPr>
        <p:spPr>
          <a:xfrm>
            <a:off x="2416029" y="4437776"/>
            <a:ext cx="46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69A8A-4E92-488B-ACB6-889C6387D358}"/>
              </a:ext>
            </a:extLst>
          </p:cNvPr>
          <p:cNvSpPr txBox="1"/>
          <p:nvPr/>
        </p:nvSpPr>
        <p:spPr>
          <a:xfrm>
            <a:off x="3533162" y="4321728"/>
            <a:ext cx="78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DA5633-86E5-453B-A774-16CADBFDFF43}"/>
              </a:ext>
            </a:extLst>
          </p:cNvPr>
          <p:cNvCxnSpPr>
            <a:stCxn id="2" idx="0"/>
          </p:cNvCxnSpPr>
          <p:nvPr/>
        </p:nvCxnSpPr>
        <p:spPr>
          <a:xfrm flipV="1">
            <a:off x="2650921" y="3959604"/>
            <a:ext cx="176169" cy="47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C14D20-9C5D-4C64-812D-5953FC9E3E93}"/>
              </a:ext>
            </a:extLst>
          </p:cNvPr>
          <p:cNvCxnSpPr>
            <a:cxnSpLocks/>
          </p:cNvCxnSpPr>
          <p:nvPr/>
        </p:nvCxnSpPr>
        <p:spPr>
          <a:xfrm flipH="1" flipV="1">
            <a:off x="3248160" y="4082642"/>
            <a:ext cx="593998" cy="35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D958FB-43FC-405B-993E-B0377C14F35A}"/>
              </a:ext>
            </a:extLst>
          </p:cNvPr>
          <p:cNvSpPr txBox="1"/>
          <p:nvPr/>
        </p:nvSpPr>
        <p:spPr>
          <a:xfrm>
            <a:off x="1409350" y="4068444"/>
            <a:ext cx="5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21252E-A01A-4D26-9594-E6904036B6E3}"/>
              </a:ext>
            </a:extLst>
          </p:cNvPr>
          <p:cNvCxnSpPr>
            <a:cxnSpLocks/>
          </p:cNvCxnSpPr>
          <p:nvPr/>
        </p:nvCxnSpPr>
        <p:spPr>
          <a:xfrm flipV="1">
            <a:off x="1857756" y="3851008"/>
            <a:ext cx="372095" cy="34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0466DF-4EC1-4424-AB87-BC0C6D942056}"/>
              </a:ext>
            </a:extLst>
          </p:cNvPr>
          <p:cNvCxnSpPr>
            <a:cxnSpLocks/>
          </p:cNvCxnSpPr>
          <p:nvPr/>
        </p:nvCxnSpPr>
        <p:spPr>
          <a:xfrm>
            <a:off x="2562836" y="3191604"/>
            <a:ext cx="176169" cy="44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387A9A-8F4C-4B69-AD06-DB9EA6BDEE15}"/>
              </a:ext>
            </a:extLst>
          </p:cNvPr>
          <p:cNvCxnSpPr>
            <a:cxnSpLocks/>
          </p:cNvCxnSpPr>
          <p:nvPr/>
        </p:nvCxnSpPr>
        <p:spPr>
          <a:xfrm flipH="1">
            <a:off x="3115699" y="3458136"/>
            <a:ext cx="453228" cy="22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0E0B02-B5C8-44BE-AC07-66CDC2A6465E}"/>
              </a:ext>
            </a:extLst>
          </p:cNvPr>
          <p:cNvSpPr txBox="1"/>
          <p:nvPr/>
        </p:nvSpPr>
        <p:spPr>
          <a:xfrm>
            <a:off x="2193720" y="2945265"/>
            <a:ext cx="5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3EAEDE-0524-40EC-82C6-A84C68914C70}"/>
              </a:ext>
            </a:extLst>
          </p:cNvPr>
          <p:cNvSpPr txBox="1"/>
          <p:nvPr/>
        </p:nvSpPr>
        <p:spPr>
          <a:xfrm>
            <a:off x="3160076" y="4437776"/>
            <a:ext cx="5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C7649-5B91-4740-8D7E-D7CD88152ECC}"/>
              </a:ext>
            </a:extLst>
          </p:cNvPr>
          <p:cNvSpPr txBox="1"/>
          <p:nvPr/>
        </p:nvSpPr>
        <p:spPr>
          <a:xfrm>
            <a:off x="2822961" y="4490582"/>
            <a:ext cx="5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A7A8ED-EA9E-4182-BD17-336A31656732}"/>
              </a:ext>
            </a:extLst>
          </p:cNvPr>
          <p:cNvSpPr txBox="1"/>
          <p:nvPr/>
        </p:nvSpPr>
        <p:spPr>
          <a:xfrm>
            <a:off x="3473379" y="3289706"/>
            <a:ext cx="5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543EEC-0FA1-4A26-B578-B0B6116E7146}"/>
              </a:ext>
            </a:extLst>
          </p:cNvPr>
          <p:cNvCxnSpPr>
            <a:cxnSpLocks/>
          </p:cNvCxnSpPr>
          <p:nvPr/>
        </p:nvCxnSpPr>
        <p:spPr>
          <a:xfrm flipV="1">
            <a:off x="3014613" y="4248324"/>
            <a:ext cx="145463" cy="37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8875059" y="1797939"/>
            <a:ext cx="3013830" cy="26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7020" y="6035899"/>
            <a:ext cx="431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Enforced arc consistency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removing blue value from NSW</a:t>
            </a:r>
          </a:p>
        </p:txBody>
      </p:sp>
      <p:pic>
        <p:nvPicPr>
          <p:cNvPr id="22" name="Picture 21" descr="Image result for smiley face images">
            <a:extLst>
              <a:ext uri="{FF2B5EF4-FFF2-40B4-BE49-F238E27FC236}">
                <a16:creationId xmlns:a16="http://schemas.microsoft.com/office/drawing/2014/main" id="{A9B37BDF-9EE0-489F-9EF2-5B8B9C270E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9" y="6013297"/>
            <a:ext cx="640037" cy="4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7040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F22491-006D-4820-9642-57B915E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12F-3E19-47CD-A830-DEF82B6881E7}" type="slidenum">
              <a:rPr lang="en-US" altLang="en-US"/>
              <a:pPr/>
              <a:t>145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2346EC4-651C-424D-86DC-281D21E1F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5257800" cy="101123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Arc consistency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F647E80-7DBC-4862-991E-7E78E4AB4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9" y="973185"/>
            <a:ext cx="10515600" cy="5884815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Simplest form of propagation makes each arc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Arc</a:t>
            </a:r>
            <a:r>
              <a:rPr lang="en-US" altLang="en-US" sz="3200" i="1" dirty="0"/>
              <a:t>  X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i="1" dirty="0"/>
              <a:t>Y</a:t>
            </a:r>
            <a:r>
              <a:rPr lang="en-US" altLang="en-US" sz="3200" dirty="0"/>
              <a:t>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</a:t>
            </a:r>
            <a:r>
              <a:rPr lang="en-US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altLang="en-US" sz="3200" i="1" dirty="0"/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sz="3200" dirty="0"/>
              <a:t> </a:t>
            </a:r>
            <a:r>
              <a:rPr lang="en-US" altLang="en-US" sz="3200" i="1" dirty="0"/>
              <a:t>X,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allowed </a:t>
            </a:r>
            <a:r>
              <a:rPr lang="en-US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altLang="en-US" sz="3200" i="1" dirty="0"/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3200" i="1" dirty="0"/>
              <a:t>Y</a:t>
            </a:r>
            <a:r>
              <a:rPr lang="en-US" altLang="en-US" sz="2000" dirty="0"/>
              <a:t>
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marL="457200" indent="-457200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loses a value, neighbors of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 </a:t>
            </a:r>
          </a:p>
          <a:p>
            <a:pPr marL="0" indent="0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rechecked</a:t>
            </a:r>
          </a:p>
        </p:txBody>
      </p:sp>
      <p:pic>
        <p:nvPicPr>
          <p:cNvPr id="48134" name="Picture 6" descr="ac-example3c">
            <a:extLst>
              <a:ext uri="{FF2B5EF4-FFF2-40B4-BE49-F238E27FC236}">
                <a16:creationId xmlns:a16="http://schemas.microsoft.com/office/drawing/2014/main" id="{1AFF52FD-0743-4439-86CE-8FD5E279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00" y="1842946"/>
            <a:ext cx="9486879" cy="3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8588188" y="1116622"/>
            <a:ext cx="3013830" cy="26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7999" y="4567039"/>
            <a:ext cx="51584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Arc </a:t>
            </a:r>
            <a:r>
              <a:rPr lang="en-US" altLang="en-US" sz="2400" dirty="0"/>
              <a:t>NSW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is consistent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NSW. C_NSW V is not arc consistent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eliminating blue from NSW, V is no longer consistent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NSW since V is red, NSW cannot be in red.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 consistency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getting rid of red from V.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8375A2DB-48D3-4D16-B356-E6CD32322F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3" y="3693795"/>
            <a:ext cx="640037" cy="4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A0055-31F0-06AD-55B1-103BEE47783E}"/>
              </a:ext>
            </a:extLst>
          </p:cNvPr>
          <p:cNvSpPr txBox="1"/>
          <p:nvPr/>
        </p:nvSpPr>
        <p:spPr>
          <a:xfrm>
            <a:off x="472678" y="4567039"/>
            <a:ext cx="1530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NSW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36107-FF42-BB22-E18C-2930964B0C06}"/>
              </a:ext>
            </a:extLst>
          </p:cNvPr>
          <p:cNvSpPr txBox="1"/>
          <p:nvPr/>
        </p:nvSpPr>
        <p:spPr>
          <a:xfrm>
            <a:off x="1073995" y="4558757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EF281-8992-6C5C-1043-A1B739C5FAC0}"/>
              </a:ext>
            </a:extLst>
          </p:cNvPr>
          <p:cNvSpPr txBox="1"/>
          <p:nvPr/>
        </p:nvSpPr>
        <p:spPr>
          <a:xfrm>
            <a:off x="2062068" y="4567039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0B106-B5A6-1CEB-CFC2-27BB9CB31E06}"/>
              </a:ext>
            </a:extLst>
          </p:cNvPr>
          <p:cNvSpPr txBox="1"/>
          <p:nvPr/>
        </p:nvSpPr>
        <p:spPr>
          <a:xfrm>
            <a:off x="453369" y="5430996"/>
            <a:ext cx="1530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3A45D-9507-E7D2-5A79-75F332BF77A6}"/>
              </a:ext>
            </a:extLst>
          </p:cNvPr>
          <p:cNvSpPr txBox="1"/>
          <p:nvPr/>
        </p:nvSpPr>
        <p:spPr>
          <a:xfrm>
            <a:off x="2038039" y="5439900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26367-BC11-0310-1272-00A42EB27E90}"/>
              </a:ext>
            </a:extLst>
          </p:cNvPr>
          <p:cNvSpPr txBox="1"/>
          <p:nvPr/>
        </p:nvSpPr>
        <p:spPr>
          <a:xfrm>
            <a:off x="1629648" y="5438619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EC635-5CC2-29EC-8E7B-3A3C22639C94}"/>
              </a:ext>
            </a:extLst>
          </p:cNvPr>
          <p:cNvSpPr txBox="1"/>
          <p:nvPr/>
        </p:nvSpPr>
        <p:spPr>
          <a:xfrm>
            <a:off x="1234945" y="5435115"/>
            <a:ext cx="32799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FBEC3D-F9C4-7445-158E-ECF114409FE3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1237991" y="4936371"/>
            <a:ext cx="555653" cy="502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8A734E-357F-EC68-68D6-81686CD9001F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1237991" y="4928089"/>
            <a:ext cx="160950" cy="5070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BB1391-D86F-E1EB-CF90-23BF60B8FC66}"/>
              </a:ext>
            </a:extLst>
          </p:cNvPr>
          <p:cNvSpPr txBox="1"/>
          <p:nvPr/>
        </p:nvSpPr>
        <p:spPr>
          <a:xfrm>
            <a:off x="11189804" y="1116622"/>
            <a:ext cx="32799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2BC67-9768-246F-7B66-B7DB771BFFF0}"/>
              </a:ext>
            </a:extLst>
          </p:cNvPr>
          <p:cNvSpPr txBox="1"/>
          <p:nvPr/>
        </p:nvSpPr>
        <p:spPr>
          <a:xfrm>
            <a:off x="11520288" y="2263906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02503D-0E05-2A85-E412-2ECF2DC95A29}"/>
              </a:ext>
            </a:extLst>
          </p:cNvPr>
          <p:cNvSpPr txBox="1"/>
          <p:nvPr/>
        </p:nvSpPr>
        <p:spPr>
          <a:xfrm>
            <a:off x="11602018" y="2516835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1D29A0-5A65-338B-4B26-90B504C94D56}"/>
              </a:ext>
            </a:extLst>
          </p:cNvPr>
          <p:cNvSpPr txBox="1"/>
          <p:nvPr/>
        </p:nvSpPr>
        <p:spPr>
          <a:xfrm>
            <a:off x="10293873" y="2886167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5BCCD2-FBDA-CB49-DBEE-EA794DE821D4}"/>
              </a:ext>
            </a:extLst>
          </p:cNvPr>
          <p:cNvSpPr txBox="1"/>
          <p:nvPr/>
        </p:nvSpPr>
        <p:spPr>
          <a:xfrm>
            <a:off x="9437203" y="2361740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900FDD-F005-83C2-706F-34EE51F04E88}"/>
              </a:ext>
            </a:extLst>
          </p:cNvPr>
          <p:cNvSpPr txBox="1"/>
          <p:nvPr/>
        </p:nvSpPr>
        <p:spPr>
          <a:xfrm>
            <a:off x="10047612" y="2918386"/>
            <a:ext cx="32799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ED887A-4776-D22F-9DB9-09D2C0188B78}"/>
              </a:ext>
            </a:extLst>
          </p:cNvPr>
          <p:cNvSpPr txBox="1"/>
          <p:nvPr/>
        </p:nvSpPr>
        <p:spPr>
          <a:xfrm>
            <a:off x="9853122" y="2968541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FB7840-4CD7-7C6F-7A8B-691808B1E288}"/>
              </a:ext>
            </a:extLst>
          </p:cNvPr>
          <p:cNvSpPr txBox="1"/>
          <p:nvPr/>
        </p:nvSpPr>
        <p:spPr>
          <a:xfrm>
            <a:off x="9788516" y="747290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92732B-B071-4792-439D-F1856FCAD31C}"/>
              </a:ext>
            </a:extLst>
          </p:cNvPr>
          <p:cNvSpPr txBox="1"/>
          <p:nvPr/>
        </p:nvSpPr>
        <p:spPr>
          <a:xfrm>
            <a:off x="8610600" y="1335413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971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474AE-F250-41B4-9F1B-376299B9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42B-6359-4872-B49F-8C292FF6D3B6}" type="slidenum">
              <a:rPr lang="en-US" altLang="en-US"/>
              <a:pPr/>
              <a:t>146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5A44874-4C87-4483-95F0-12E555EB0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929" y="50801"/>
            <a:ext cx="5488858" cy="114381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consistency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795A541-D1D3-4263-8644-52D27949D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10515600" cy="5807075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Simplest form of propagation makes each arc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Arc</a:t>
            </a:r>
            <a:r>
              <a:rPr lang="en-US" altLang="en-US" sz="2400" i="1" dirty="0"/>
              <a:t>  X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i="1" dirty="0"/>
              <a:t>Y</a:t>
            </a:r>
            <a:r>
              <a:rPr lang="en-US" altLang="en-US" sz="2400" dirty="0"/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</a:t>
            </a:r>
            <a:r>
              <a:rPr lang="en-US" altLang="en-US" dirty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altLang="en-US" i="1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dirty="0"/>
              <a:t> </a:t>
            </a:r>
            <a:r>
              <a:rPr lang="en-US" altLang="en-US" i="1" dirty="0"/>
              <a:t>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allowed </a:t>
            </a:r>
            <a:r>
              <a:rPr lang="en-US" altLang="en-US" dirty="0"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altLang="en-US" i="1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i="1" dirty="0"/>
              <a:t>Y</a:t>
            </a:r>
            <a:r>
              <a:rPr lang="en-US" altLang="en-US" sz="2600" dirty="0"/>
              <a:t>
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loses a value, neighbors of 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be rechecked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consistency detects failure earlier than forward checking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run as a preprocessor or after each assignment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pic>
        <p:nvPicPr>
          <p:cNvPr id="49158" name="Picture 6" descr="ac-example4c">
            <a:extLst>
              <a:ext uri="{FF2B5EF4-FFF2-40B4-BE49-F238E27FC236}">
                <a16:creationId xmlns:a16="http://schemas.microsoft.com/office/drawing/2014/main" id="{B5D56A27-785F-4A0A-8A2B-DD7495E7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2" y="2292868"/>
            <a:ext cx="9033801" cy="29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6D764E-956D-4086-ACCF-DFB8F45F3E6F}"/>
              </a:ext>
            </a:extLst>
          </p:cNvPr>
          <p:cNvSpPr/>
          <p:nvPr/>
        </p:nvSpPr>
        <p:spPr>
          <a:xfrm>
            <a:off x="4257880" y="368596"/>
            <a:ext cx="5275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NewRomanPS-BoldMT"/>
              </a:rPr>
              <a:t>Empty domain detected! Backtrack early.</a:t>
            </a:r>
            <a:endParaRPr lang="en-US" sz="2400" dirty="0"/>
          </a:p>
        </p:txBody>
      </p:sp>
      <p:pic>
        <p:nvPicPr>
          <p:cNvPr id="8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8588188" y="1116622"/>
            <a:ext cx="3013830" cy="26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9D14C669-8E06-40EE-A85C-2E47D98874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3" y="5729508"/>
            <a:ext cx="640037" cy="4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7BEB76-E0B0-DC6F-7BC0-0CD092E88401}"/>
              </a:ext>
            </a:extLst>
          </p:cNvPr>
          <p:cNvSpPr txBox="1"/>
          <p:nvPr/>
        </p:nvSpPr>
        <p:spPr>
          <a:xfrm>
            <a:off x="11189804" y="1116622"/>
            <a:ext cx="32799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E9D23-5A37-CD92-77BC-E5039097134E}"/>
              </a:ext>
            </a:extLst>
          </p:cNvPr>
          <p:cNvSpPr txBox="1"/>
          <p:nvPr/>
        </p:nvSpPr>
        <p:spPr>
          <a:xfrm>
            <a:off x="11520288" y="2263906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2C0B-64C4-0808-ACAE-21A556969406}"/>
              </a:ext>
            </a:extLst>
          </p:cNvPr>
          <p:cNvSpPr txBox="1"/>
          <p:nvPr/>
        </p:nvSpPr>
        <p:spPr>
          <a:xfrm>
            <a:off x="8610600" y="1335413"/>
            <a:ext cx="32799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96666-DB15-9786-58EC-4207E5E8663B}"/>
              </a:ext>
            </a:extLst>
          </p:cNvPr>
          <p:cNvSpPr txBox="1"/>
          <p:nvPr/>
        </p:nvSpPr>
        <p:spPr>
          <a:xfrm>
            <a:off x="10047612" y="2918386"/>
            <a:ext cx="32799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44D1E-2A8C-7677-9301-EE30DE8EDBA0}"/>
              </a:ext>
            </a:extLst>
          </p:cNvPr>
          <p:cNvSpPr txBox="1"/>
          <p:nvPr/>
        </p:nvSpPr>
        <p:spPr>
          <a:xfrm>
            <a:off x="9844960" y="729734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C8417-6C7D-640C-46AE-3FB3027462A2}"/>
              </a:ext>
            </a:extLst>
          </p:cNvPr>
          <p:cNvSpPr txBox="1"/>
          <p:nvPr/>
        </p:nvSpPr>
        <p:spPr>
          <a:xfrm>
            <a:off x="9532914" y="2508936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4C618-873B-F55A-1927-F08C89EA1E35}"/>
              </a:ext>
            </a:extLst>
          </p:cNvPr>
          <p:cNvSpPr txBox="1"/>
          <p:nvPr/>
        </p:nvSpPr>
        <p:spPr>
          <a:xfrm>
            <a:off x="10293605" y="2935942"/>
            <a:ext cx="327991" cy="3693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9F1E6503-A19A-DEB1-1E13-F40D6994508B}"/>
              </a:ext>
            </a:extLst>
          </p:cNvPr>
          <p:cNvSpPr/>
          <p:nvPr/>
        </p:nvSpPr>
        <p:spPr>
          <a:xfrm>
            <a:off x="6917494" y="4850459"/>
            <a:ext cx="337931" cy="39756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892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04656-9BAE-2C0E-CD23-F763132E84A0}"/>
              </a:ext>
            </a:extLst>
          </p:cNvPr>
          <p:cNvSpPr txBox="1"/>
          <p:nvPr/>
        </p:nvSpPr>
        <p:spPr>
          <a:xfrm>
            <a:off x="838200" y="6252368"/>
            <a:ext cx="9672124" cy="469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F4DF6B-CDC5-48D9-A00B-E54699A4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E33-C462-4A15-8C28-F53F2E2D3B21}" type="slidenum">
              <a:rPr lang="en-US" altLang="en-US"/>
              <a:pPr/>
              <a:t>147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F671154-FA03-476B-9DB0-70261F4C7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10832" cy="110172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Arc consistency algorithm AC-3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963688E-4140-42FB-883B-C8F9408E9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1131" y="6252368"/>
            <a:ext cx="9387708" cy="5730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O(n</a:t>
            </a:r>
            <a:r>
              <a:rPr lang="en-US" sz="2400" baseline="30000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2400" baseline="30000" dirty="0"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reduced to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O(n</a:t>
            </a:r>
            <a:r>
              <a:rPr lang="en-US" sz="2400" baseline="30000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2400" baseline="30000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(but detecting all is NP-hard)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803008E9-3CB0-4C2F-8A33-78823035F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23690" r="15424" b="24698"/>
          <a:stretch/>
        </p:blipFill>
        <p:spPr bwMode="auto">
          <a:xfrm>
            <a:off x="1343607" y="841998"/>
            <a:ext cx="9166717" cy="52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8360" y="492861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</a:t>
            </a:r>
            <a:r>
              <a:rPr lang="en-US" dirty="0" err="1"/>
              <a:t>bewteeb</a:t>
            </a:r>
            <a:r>
              <a:rPr lang="en-US" dirty="0"/>
              <a:t> X</a:t>
            </a:r>
            <a:r>
              <a:rPr lang="en-US" baseline="-25000" dirty="0"/>
              <a:t>i</a:t>
            </a:r>
            <a:r>
              <a:rPr lang="en-US" dirty="0"/>
              <a:t> and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7531870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02F1-D932-4436-B041-5BBCD20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44" y="1708414"/>
            <a:ext cx="8860564" cy="34411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6.3   The arc-consistency algorithm AC-3. After applying AC-3, either every arc is arc-consistent, or some variable has an empty domain, indicating that the CSP cannot be solved. The name “AC-3” was used by the algorithm’s inventor (Mackworth, 1977) because it’s the third version developed in the paper.</a:t>
            </a:r>
          </a:p>
        </p:txBody>
      </p:sp>
    </p:spTree>
    <p:extLst>
      <p:ext uri="{BB962C8B-B14F-4D97-AF65-F5344CB8AC3E}">
        <p14:creationId xmlns:p14="http://schemas.microsoft.com/office/powerpoint/2010/main" val="4200388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04B8B5D-BFF3-282C-4749-DCCEF4509449}"/>
              </a:ext>
            </a:extLst>
          </p:cNvPr>
          <p:cNvSpPr txBox="1"/>
          <p:nvPr/>
        </p:nvSpPr>
        <p:spPr>
          <a:xfrm>
            <a:off x="703384" y="3726423"/>
            <a:ext cx="9723315" cy="8363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C86391-87FC-4A0D-A91B-8D9B41164B50}"/>
              </a:ext>
            </a:extLst>
          </p:cNvPr>
          <p:cNvSpPr/>
          <p:nvPr/>
        </p:nvSpPr>
        <p:spPr>
          <a:xfrm>
            <a:off x="1316183" y="564223"/>
            <a:ext cx="4779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Beyond Arc Consistency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D92009-E8FE-47A3-84BF-3B7A3D540E95}"/>
              </a:ext>
            </a:extLst>
          </p:cNvPr>
          <p:cNvSpPr/>
          <p:nvPr/>
        </p:nvSpPr>
        <p:spPr>
          <a:xfrm>
            <a:off x="756438" y="2131031"/>
            <a:ext cx="78278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network arc consistent?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solution?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3333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consistency is not enough to guarantee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consistency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other forms of consistency, such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k-consistency.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k = n (num vars), we are looking at the original problem!  n-consistency.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1299683-C23C-4B36-A946-B89D97A919C0}"/>
              </a:ext>
            </a:extLst>
          </p:cNvPr>
          <p:cNvSpPr/>
          <p:nvPr/>
        </p:nvSpPr>
        <p:spPr>
          <a:xfrm>
            <a:off x="6890406" y="1348070"/>
            <a:ext cx="692727" cy="64633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04AF6F5-B6FB-48E8-ADF8-519167BC7181}"/>
              </a:ext>
            </a:extLst>
          </p:cNvPr>
          <p:cNvSpPr/>
          <p:nvPr/>
        </p:nvSpPr>
        <p:spPr>
          <a:xfrm>
            <a:off x="9213271" y="1302325"/>
            <a:ext cx="692727" cy="67887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1C619A2-3C3E-46AA-956A-D7FF16A9E379}"/>
              </a:ext>
            </a:extLst>
          </p:cNvPr>
          <p:cNvSpPr/>
          <p:nvPr/>
        </p:nvSpPr>
        <p:spPr>
          <a:xfrm>
            <a:off x="8160325" y="3089563"/>
            <a:ext cx="692727" cy="67887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062982-C3D3-48A9-AF07-0FB29719D858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7583133" y="1641762"/>
            <a:ext cx="1630138" cy="29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027D52-41E7-4DE2-BDBC-700AB1CC85C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301342" y="2001284"/>
            <a:ext cx="960431" cy="1187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72257-7327-4FAE-B5EB-6E93540D816D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8751604" y="1981199"/>
            <a:ext cx="808030" cy="1207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23F7C1-E672-418F-B659-5A7515F6A023}"/>
              </a:ext>
            </a:extLst>
          </p:cNvPr>
          <p:cNvSpPr txBox="1"/>
          <p:nvPr/>
        </p:nvSpPr>
        <p:spPr>
          <a:xfrm>
            <a:off x="6260023" y="887388"/>
            <a:ext cx="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, 2}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B2C2B-17C9-4404-A7D5-0B12201721C8}"/>
              </a:ext>
            </a:extLst>
          </p:cNvPr>
          <p:cNvSpPr txBox="1"/>
          <p:nvPr/>
        </p:nvSpPr>
        <p:spPr>
          <a:xfrm>
            <a:off x="9254835" y="794774"/>
            <a:ext cx="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{1,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D348B-07FE-42BD-9159-2FA72DDAFE5B}"/>
              </a:ext>
            </a:extLst>
          </p:cNvPr>
          <p:cNvSpPr txBox="1"/>
          <p:nvPr/>
        </p:nvSpPr>
        <p:spPr>
          <a:xfrm>
            <a:off x="8506688" y="3768437"/>
            <a:ext cx="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{1,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A0EEEC-4719-4ED6-B162-F9D2EF6D9765}"/>
                  </a:ext>
                </a:extLst>
              </p:cNvPr>
              <p:cNvSpPr txBox="1"/>
              <p:nvPr/>
            </p:nvSpPr>
            <p:spPr>
              <a:xfrm>
                <a:off x="7936420" y="1180097"/>
                <a:ext cx="916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A0EEEC-4719-4ED6-B162-F9D2EF6D9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420" y="1180097"/>
                <a:ext cx="916632" cy="461665"/>
              </a:xfrm>
              <a:prstGeom prst="rect">
                <a:avLst/>
              </a:prstGeom>
              <a:blipFill>
                <a:blip r:embed="rId2"/>
                <a:stretch>
                  <a:fillRect l="-106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D03E2-57EC-4930-962B-5B8856831950}"/>
                  </a:ext>
                </a:extLst>
              </p:cNvPr>
              <p:cNvSpPr txBox="1"/>
              <p:nvPr/>
            </p:nvSpPr>
            <p:spPr>
              <a:xfrm>
                <a:off x="6741350" y="2489674"/>
                <a:ext cx="916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D03E2-57EC-4930-962B-5B885683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50" y="2489674"/>
                <a:ext cx="916632" cy="461665"/>
              </a:xfrm>
              <a:prstGeom prst="rect">
                <a:avLst/>
              </a:prstGeom>
              <a:blipFill>
                <a:blip r:embed="rId3"/>
                <a:stretch>
                  <a:fillRect l="-106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1CCF6-C9B1-4B89-9845-E85722DAA3CC}"/>
                  </a:ext>
                </a:extLst>
              </p:cNvPr>
              <p:cNvSpPr txBox="1"/>
              <p:nvPr/>
            </p:nvSpPr>
            <p:spPr>
              <a:xfrm>
                <a:off x="9205669" y="2531011"/>
                <a:ext cx="916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1CCF6-C9B1-4B89-9845-E85722DA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669" y="2531011"/>
                <a:ext cx="916632" cy="461665"/>
              </a:xfrm>
              <a:prstGeom prst="rect">
                <a:avLst/>
              </a:prstGeom>
              <a:blipFill>
                <a:blip r:embed="rId4"/>
                <a:stretch>
                  <a:fillRect l="-10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2023716">
            <a:off x="9353734" y="2002576"/>
            <a:ext cx="1153793" cy="1943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07388" y="3399105"/>
                <a:ext cx="1927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2, 2 violates Y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Z?????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388" y="3399105"/>
                <a:ext cx="1927412" cy="646331"/>
              </a:xfrm>
              <a:prstGeom prst="rect">
                <a:avLst/>
              </a:prstGeom>
              <a:blipFill>
                <a:blip r:embed="rId5"/>
                <a:stretch>
                  <a:fillRect l="-284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mage result for sad face">
            <a:extLst>
              <a:ext uri="{FF2B5EF4-FFF2-40B4-BE49-F238E27FC236}">
                <a16:creationId xmlns:a16="http://schemas.microsoft.com/office/drawing/2014/main" id="{BAD5D352-59DF-4103-BF05-B257AD37454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090" y="887388"/>
            <a:ext cx="504092" cy="356074"/>
          </a:xfrm>
          <a:prstGeom prst="rect">
            <a:avLst/>
          </a:prstGeom>
          <a:noFill/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774AF416-6C28-415A-B2F8-B29F799E0E59}"/>
              </a:ext>
            </a:extLst>
          </p:cNvPr>
          <p:cNvSpPr/>
          <p:nvPr/>
        </p:nvSpPr>
        <p:spPr>
          <a:xfrm>
            <a:off x="703385" y="1390618"/>
            <a:ext cx="504092" cy="280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86800" y="4489704"/>
                <a:ext cx="3048000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Assign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1;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;</a:t>
                </a:r>
              </a:p>
              <a:p>
                <a:r>
                  <a:rPr lang="en-US" dirty="0"/>
                  <a:t>To satisfy the constraint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pick Z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; Then since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Z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violates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489704"/>
                <a:ext cx="3048000" cy="1200329"/>
              </a:xfrm>
              <a:prstGeom prst="rect">
                <a:avLst/>
              </a:prstGeom>
              <a:blipFill>
                <a:blip r:embed="rId7"/>
                <a:stretch>
                  <a:fillRect l="-1394" t="-2525" r="-2789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02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E92803-1877-4D43-8976-1DF53C5C070C}"/>
              </a:ext>
            </a:extLst>
          </p:cNvPr>
          <p:cNvSpPr txBox="1"/>
          <p:nvPr/>
        </p:nvSpPr>
        <p:spPr>
          <a:xfrm>
            <a:off x="986722" y="738702"/>
            <a:ext cx="9915739" cy="14518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038498" y="295458"/>
            <a:ext cx="9677035" cy="5928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500" dirty="0">
                <a:latin typeface="+mn-lt"/>
              </a:rPr>
              <a:t>Formalization of a Constraint satisfaction problem (CSP):</a:t>
            </a:r>
          </a:p>
          <a:p>
            <a:endParaRPr lang="en-US" altLang="en-US" sz="36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120866" y="888276"/>
            <a:ext cx="9594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specifying a constraint with a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constraint over the variables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{1,2,3}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{1, 2}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48F889-E50B-47B1-981A-4D56FF759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44510"/>
              </p:ext>
            </p:extLst>
          </p:nvPr>
        </p:nvGraphicFramePr>
        <p:xfrm>
          <a:off x="2106448" y="2088605"/>
          <a:ext cx="6756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37">
                  <a:extLst>
                    <a:ext uri="{9D8B030D-6E8A-4147-A177-3AD203B41FA5}">
                      <a16:colId xmlns:a16="http://schemas.microsoft.com/office/drawing/2014/main" val="675782195"/>
                    </a:ext>
                  </a:extLst>
                </a:gridCol>
                <a:gridCol w="1180618">
                  <a:extLst>
                    <a:ext uri="{9D8B030D-6E8A-4147-A177-3AD203B41FA5}">
                      <a16:colId xmlns:a16="http://schemas.microsoft.com/office/drawing/2014/main" val="3840276248"/>
                    </a:ext>
                  </a:extLst>
                </a:gridCol>
                <a:gridCol w="1145893">
                  <a:extLst>
                    <a:ext uri="{9D8B030D-6E8A-4147-A177-3AD203B41FA5}">
                      <a16:colId xmlns:a16="http://schemas.microsoft.com/office/drawing/2014/main" val="2055844451"/>
                    </a:ext>
                  </a:extLst>
                </a:gridCol>
                <a:gridCol w="3237552">
                  <a:extLst>
                    <a:ext uri="{9D8B030D-6E8A-4147-A177-3AD203B41FA5}">
                      <a16:colId xmlns:a16="http://schemas.microsoft.com/office/drawing/2014/main" val="2697690782"/>
                    </a:ext>
                  </a:extLst>
                </a:gridCol>
              </a:tblGrid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077740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607924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45609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43553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155101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534977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329680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99745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681108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9358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714395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49658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560168"/>
                  </a:ext>
                </a:extLst>
              </a:tr>
            </a:tbl>
          </a:graphicData>
        </a:graphic>
      </p:graphicFrame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142">
            <a:off x="714895" y="2088605"/>
            <a:ext cx="642099" cy="4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156244-90B3-4F6F-AC25-617D3A9839D4}"/>
              </a:ext>
            </a:extLst>
          </p:cNvPr>
          <p:cNvSpPr txBox="1"/>
          <p:nvPr/>
        </p:nvSpPr>
        <p:spPr>
          <a:xfrm>
            <a:off x="8991599" y="2746535"/>
            <a:ext cx="2743199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{1,2,3}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{1, 2}.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written as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39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520846F-B2E1-83A5-B29B-E9300BA08307}"/>
              </a:ext>
            </a:extLst>
          </p:cNvPr>
          <p:cNvSpPr/>
          <p:nvPr/>
        </p:nvSpPr>
        <p:spPr>
          <a:xfrm rot="2675584">
            <a:off x="5772799" y="1937121"/>
            <a:ext cx="4166677" cy="1377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BBBB56-8F39-E5FC-122B-9335896F2598}"/>
              </a:ext>
            </a:extLst>
          </p:cNvPr>
          <p:cNvSpPr/>
          <p:nvPr/>
        </p:nvSpPr>
        <p:spPr>
          <a:xfrm>
            <a:off x="6260023" y="794774"/>
            <a:ext cx="4166677" cy="1377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C86391-87FC-4A0D-A91B-8D9B41164B50}"/>
              </a:ext>
            </a:extLst>
          </p:cNvPr>
          <p:cNvSpPr/>
          <p:nvPr/>
        </p:nvSpPr>
        <p:spPr>
          <a:xfrm>
            <a:off x="743426" y="380321"/>
            <a:ext cx="397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K-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D92009-E8FE-47A3-84BF-3B7A3D540E95}"/>
                  </a:ext>
                </a:extLst>
              </p:cNvPr>
              <p:cNvSpPr/>
              <p:nvPr/>
            </p:nvSpPr>
            <p:spPr>
              <a:xfrm>
                <a:off x="522003" y="1334870"/>
                <a:ext cx="7827818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graph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K-consistent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is true: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values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any K-1 variables that satisfy all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constraints among these variables and choose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K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variable. Then, there exists a value for this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that satisfies all the constraints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 these K variables.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graph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strongly K-consistent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it is J-consistent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J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type of consistency would we need here to solve any constraint problem without search?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 = N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D92009-E8FE-47A3-84BF-3B7A3D540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3" y="1334870"/>
                <a:ext cx="7827818" cy="5262979"/>
              </a:xfrm>
              <a:prstGeom prst="rect">
                <a:avLst/>
              </a:prstGeom>
              <a:blipFill>
                <a:blip r:embed="rId2"/>
                <a:stretch>
                  <a:fillRect l="-1246" t="-92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1299683-C23C-4B36-A946-B89D97A919C0}"/>
              </a:ext>
            </a:extLst>
          </p:cNvPr>
          <p:cNvSpPr/>
          <p:nvPr/>
        </p:nvSpPr>
        <p:spPr>
          <a:xfrm>
            <a:off x="6890406" y="1348070"/>
            <a:ext cx="692727" cy="64633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04AF6F5-B6FB-48E8-ADF8-519167BC7181}"/>
              </a:ext>
            </a:extLst>
          </p:cNvPr>
          <p:cNvSpPr/>
          <p:nvPr/>
        </p:nvSpPr>
        <p:spPr>
          <a:xfrm>
            <a:off x="9213271" y="1302325"/>
            <a:ext cx="692727" cy="67887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1C619A2-3C3E-46AA-956A-D7FF16A9E379}"/>
              </a:ext>
            </a:extLst>
          </p:cNvPr>
          <p:cNvSpPr/>
          <p:nvPr/>
        </p:nvSpPr>
        <p:spPr>
          <a:xfrm>
            <a:off x="8160325" y="3089563"/>
            <a:ext cx="692727" cy="67887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062982-C3D3-48A9-AF07-0FB29719D858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7583133" y="1641762"/>
            <a:ext cx="1630138" cy="29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027D52-41E7-4DE2-BDBC-700AB1CC85C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301342" y="2001284"/>
            <a:ext cx="960431" cy="1187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72257-7327-4FAE-B5EB-6E93540D816D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8751604" y="1981199"/>
            <a:ext cx="808030" cy="1207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23F7C1-E672-418F-B659-5A7515F6A023}"/>
              </a:ext>
            </a:extLst>
          </p:cNvPr>
          <p:cNvSpPr txBox="1"/>
          <p:nvPr/>
        </p:nvSpPr>
        <p:spPr>
          <a:xfrm>
            <a:off x="6260023" y="887388"/>
            <a:ext cx="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{1. 2}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B2C2B-17C9-4404-A7D5-0B12201721C8}"/>
              </a:ext>
            </a:extLst>
          </p:cNvPr>
          <p:cNvSpPr txBox="1"/>
          <p:nvPr/>
        </p:nvSpPr>
        <p:spPr>
          <a:xfrm>
            <a:off x="9254835" y="794774"/>
            <a:ext cx="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{1. 2}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D348B-07FE-42BD-9159-2FA72DDAFE5B}"/>
              </a:ext>
            </a:extLst>
          </p:cNvPr>
          <p:cNvSpPr txBox="1"/>
          <p:nvPr/>
        </p:nvSpPr>
        <p:spPr>
          <a:xfrm>
            <a:off x="8506688" y="3768437"/>
            <a:ext cx="9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{1. 2}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A0EEEC-4719-4ED6-B162-F9D2EF6D9765}"/>
                  </a:ext>
                </a:extLst>
              </p:cNvPr>
              <p:cNvSpPr txBox="1"/>
              <p:nvPr/>
            </p:nvSpPr>
            <p:spPr>
              <a:xfrm>
                <a:off x="7936420" y="1180097"/>
                <a:ext cx="916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A0EEEC-4719-4ED6-B162-F9D2EF6D9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420" y="1180097"/>
                <a:ext cx="916632" cy="461665"/>
              </a:xfrm>
              <a:prstGeom prst="rect">
                <a:avLst/>
              </a:prstGeom>
              <a:blipFill>
                <a:blip r:embed="rId3"/>
                <a:stretch>
                  <a:fillRect l="-106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D03E2-57EC-4930-962B-5B8856831950}"/>
                  </a:ext>
                </a:extLst>
              </p:cNvPr>
              <p:cNvSpPr txBox="1"/>
              <p:nvPr/>
            </p:nvSpPr>
            <p:spPr>
              <a:xfrm>
                <a:off x="6866045" y="2489674"/>
                <a:ext cx="916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D03E2-57EC-4930-962B-5B885683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5" y="2489674"/>
                <a:ext cx="916632" cy="461665"/>
              </a:xfrm>
              <a:prstGeom prst="rect">
                <a:avLst/>
              </a:prstGeom>
              <a:blipFill>
                <a:blip r:embed="rId4"/>
                <a:stretch>
                  <a:fillRect l="-99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1CCF6-C9B1-4B89-9845-E85722DAA3CC}"/>
                  </a:ext>
                </a:extLst>
              </p:cNvPr>
              <p:cNvSpPr txBox="1"/>
              <p:nvPr/>
            </p:nvSpPr>
            <p:spPr>
              <a:xfrm>
                <a:off x="9205669" y="2531011"/>
                <a:ext cx="916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1CCF6-C9B1-4B89-9845-E85722DA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669" y="2531011"/>
                <a:ext cx="916632" cy="461665"/>
              </a:xfrm>
              <a:prstGeom prst="rect">
                <a:avLst/>
              </a:prstGeom>
              <a:blipFill>
                <a:blip r:embed="rId5"/>
                <a:stretch>
                  <a:fillRect l="-10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945491" y="3341225"/>
            <a:ext cx="1534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2-consistent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8" name="Picture 17" descr="Image result for sad face">
            <a:extLst>
              <a:ext uri="{FF2B5EF4-FFF2-40B4-BE49-F238E27FC236}">
                <a16:creationId xmlns:a16="http://schemas.microsoft.com/office/drawing/2014/main" id="{92D3A44C-F27F-4B52-9BA5-8A9BBFB10B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7751" y="597510"/>
            <a:ext cx="504092" cy="356074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F3735DD-B6A5-B761-C276-6354ED58C9B5}"/>
              </a:ext>
            </a:extLst>
          </p:cNvPr>
          <p:cNvSpPr/>
          <p:nvPr/>
        </p:nvSpPr>
        <p:spPr>
          <a:xfrm>
            <a:off x="10224907" y="2720506"/>
            <a:ext cx="975979" cy="539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64309A-F080-F133-691E-ADF8623C3C77}"/>
              </a:ext>
            </a:extLst>
          </p:cNvPr>
          <p:cNvSpPr/>
          <p:nvPr/>
        </p:nvSpPr>
        <p:spPr>
          <a:xfrm>
            <a:off x="2798713" y="6127911"/>
            <a:ext cx="1534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N-consistent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86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A2B3-3CFA-47F4-825D-28471D47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Consistency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6C05F-1FD3-453C-B101-DA74874C520E}"/>
              </a:ext>
            </a:extLst>
          </p:cNvPr>
          <p:cNvSpPr/>
          <p:nvPr/>
        </p:nvSpPr>
        <p:spPr>
          <a:xfrm>
            <a:off x="969819" y="1423390"/>
            <a:ext cx="92393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consistency =  strong 1 - consistency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consistency    =  strong 2 - consistency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(note: arc consistency is usually assumed to include node consistency as well).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Textbook sect. 6.2.3 for “path-consistency” = 3-consistency for binary CSPs.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exist for making a constraint graph strongly K-consistent for K &gt; 2 but in practice, they are rarely used because of efficiency issues.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consistency notions involve “global constraints,” spanning many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 E.g.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AllDiff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 can handle the Pigeon Hole principle.</a:t>
            </a:r>
          </a:p>
        </p:txBody>
      </p:sp>
    </p:spTree>
    <p:extLst>
      <p:ext uri="{BB962C8B-B14F-4D97-AF65-F5344CB8AC3E}">
        <p14:creationId xmlns:p14="http://schemas.microsoft.com/office/powerpoint/2010/main" val="10395595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3855-03F6-48C2-8FB2-D8B3918B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4939602" cy="10651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/>
              <a:t>Summary: Solving a CSP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53E9DF-DE65-43E8-8CDA-03A6ECF0E385}"/>
              </a:ext>
            </a:extLst>
          </p:cNvPr>
          <p:cNvSpPr/>
          <p:nvPr/>
        </p:nvSpPr>
        <p:spPr>
          <a:xfrm>
            <a:off x="955963" y="1218732"/>
            <a:ext cx="92132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– can find solutions, but may examine many non-solutions along   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the way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can rule out non-solutions, but may not lead to a full solution.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Interweave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Perform constraint propagation at each search step.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Find the right balance between search (backtracking) and </a:t>
            </a:r>
          </a:p>
          <a:p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propagation (reasoning).</a:t>
            </a:r>
          </a:p>
          <a:p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 efficiency (last 10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100K + up to one million variable CSP problems are now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solvable!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also local search. Textbook 6.4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9FD4C578-E5BA-4F09-AA77-2D86A0DEE4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563" y="1527349"/>
            <a:ext cx="423400" cy="44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70974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BC5A-1DFA-4DBB-AB7F-2CB11365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204636"/>
            <a:ext cx="5489936" cy="51540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Arc –consistency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8B0AF7-E067-40A3-B3D3-DEF6FE8AEC2B}"/>
              </a:ext>
            </a:extLst>
          </p:cNvPr>
          <p:cNvSpPr/>
          <p:nvPr/>
        </p:nvSpPr>
        <p:spPr>
          <a:xfrm>
            <a:off x="956731" y="880533"/>
            <a:ext cx="107357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AC-3(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CSP, possibly with reduced domains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inputs: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a binary CSP with variables 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variables: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a queue of arcs, initially all the arcs 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empty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← REMOVE-FIRST(queue)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REMOVE-INCONSISTENT-VALUES(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NEIGHBORS[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add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REMOVE-INCONSISTENT-VALUE(Xi,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remove a value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DOMAIN[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value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DOMAIN[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allows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satisfy the constraint between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DOMAIN[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 removed  ←  true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return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98356-2BFC-43B6-AA24-1FEADA14E4CD}"/>
              </a:ext>
            </a:extLst>
          </p:cNvPr>
          <p:cNvCxnSpPr/>
          <p:nvPr/>
        </p:nvCxnSpPr>
        <p:spPr>
          <a:xfrm>
            <a:off x="973667" y="3996267"/>
            <a:ext cx="10244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226BE47-77E0-49EE-BB8F-AC55F993E02D}"/>
              </a:ext>
            </a:extLst>
          </p:cNvPr>
          <p:cNvSpPr/>
          <p:nvPr/>
        </p:nvSpPr>
        <p:spPr>
          <a:xfrm>
            <a:off x="1202265" y="6211669"/>
            <a:ext cx="1024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can be reduced to 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 detecting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NP-hard)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9585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4258FB-2350-428F-3F03-2BC7E58E29F3}"/>
              </a:ext>
            </a:extLst>
          </p:cNvPr>
          <p:cNvSpPr txBox="1"/>
          <p:nvPr/>
        </p:nvSpPr>
        <p:spPr>
          <a:xfrm>
            <a:off x="1818861" y="1769806"/>
            <a:ext cx="7955732" cy="11026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433835" y="1769806"/>
            <a:ext cx="82326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consistency: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variable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node-consistent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all the values in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domain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D(X)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the unary constraints on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D(X) = {1, 2, 3}  C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(X &gt; 0)  X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node-consistent with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D(X) = {1, 2, 3}  C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(X &gt; 5)  X not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node-consistent with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433835" y="329501"/>
            <a:ext cx="5237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Further notions of consistency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586">
            <a:off x="574390" y="1612180"/>
            <a:ext cx="698315" cy="4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0878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125793" y="1480181"/>
            <a:ext cx="10038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Arc-consistency for n-constraints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arc consistency: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variable X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arc-consistent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an n-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ary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constraint C(X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. . . , X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if,  for every v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∈ D(X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 there is a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. . . , v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 ∈  D(X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× ・・・ × D(X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× ・・・ × D(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that satisfies C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D(X) = D(Y ) = D(Z) = {1, 2, 3}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 + Y &gt; Z) 	Z generalized arc-consistent with 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 + Y &lt; Z) 	Z not generalized arc-consistent with 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073426" y="53283"/>
            <a:ext cx="8834250" cy="111953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Further notions of consistency</a:t>
            </a:r>
          </a:p>
          <a:p>
            <a:r>
              <a:rPr lang="en-US" sz="3200" dirty="0"/>
              <a:t>Constraint Propagation: Generalized Arc Consistency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76">
            <a:off x="381837" y="2069960"/>
            <a:ext cx="483796" cy="3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BF993-48B7-4054-BE1F-2EBA5D539D43}"/>
              </a:ext>
            </a:extLst>
          </p:cNvPr>
          <p:cNvSpPr txBox="1"/>
          <p:nvPr/>
        </p:nvSpPr>
        <p:spPr>
          <a:xfrm>
            <a:off x="8995955" y="3556140"/>
            <a:ext cx="2516777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Z = 1, X and Y can be any of {1, 2, 3} such that X + Y &gt;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Z = 2, then X = 1, y = 2 such that X+Y &gt;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Z = 3, X = 3, Y = 1 such that X + Y &gt; 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5CE7A7-0C86-40E5-A554-EF75F8DB0DAF}"/>
              </a:ext>
            </a:extLst>
          </p:cNvPr>
          <p:cNvCxnSpPr>
            <a:cxnSpLocks/>
          </p:cNvCxnSpPr>
          <p:nvPr/>
        </p:nvCxnSpPr>
        <p:spPr>
          <a:xfrm flipV="1">
            <a:off x="8578083" y="3550477"/>
            <a:ext cx="365760" cy="1964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12FF2D-B9FE-4396-8CD7-4EE5954FE557}"/>
              </a:ext>
            </a:extLst>
          </p:cNvPr>
          <p:cNvCxnSpPr>
            <a:cxnSpLocks/>
          </p:cNvCxnSpPr>
          <p:nvPr/>
        </p:nvCxnSpPr>
        <p:spPr>
          <a:xfrm>
            <a:off x="8586722" y="5493742"/>
            <a:ext cx="400594" cy="37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6C9864-6ADD-4945-829B-37198E13C92B}"/>
              </a:ext>
            </a:extLst>
          </p:cNvPr>
          <p:cNvSpPr txBox="1"/>
          <p:nvPr/>
        </p:nvSpPr>
        <p:spPr>
          <a:xfrm>
            <a:off x="8995955" y="6028346"/>
            <a:ext cx="222939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Z = 1, there is no X + Y &lt; 1.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196131" y="1676039"/>
            <a:ext cx="9613733" cy="17235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Arc-consistency for n-constraints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removing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from the variable domains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search, variables that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arc consistency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GAC) in a constraint might become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(non-GAC).</a:t>
            </a:r>
            <a:endParaRPr 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071846" y="255274"/>
            <a:ext cx="9237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Further notions of consistency</a:t>
            </a:r>
          </a:p>
          <a:p>
            <a:r>
              <a:rPr lang="en-US" sz="3200" dirty="0"/>
              <a:t>Constraint Propagation: Generalized Arc Consistency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ECBAEEE0-A849-44E2-8F82-981B4B8CBC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263" flipH="1">
            <a:off x="791695" y="1543823"/>
            <a:ext cx="331973" cy="365284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62C77-ED8B-4FF0-A065-8A22DDF1D1FF}"/>
              </a:ext>
            </a:extLst>
          </p:cNvPr>
          <p:cNvSpPr/>
          <p:nvPr/>
        </p:nvSpPr>
        <p:spPr>
          <a:xfrm>
            <a:off x="1196132" y="3605667"/>
            <a:ext cx="93345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D(X) = D(Y ) = D(Z) = {1, 2, 3}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 + Y &gt; Z) 	Z generalized arc-consistent with 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removing 3 from D(X) and D(Y), and then removing 2 from D(Y) and D(Z) for some reason, then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D(X) = {1, 2}, D(Y) = {1} and Z = {1, 3}. When Z = 3, there is no value of X and Y, such that X + Y &gt; Z.</a:t>
            </a:r>
          </a:p>
        </p:txBody>
      </p:sp>
    </p:spTree>
    <p:extLst>
      <p:ext uri="{BB962C8B-B14F-4D97-AF65-F5344CB8AC3E}">
        <p14:creationId xmlns:p14="http://schemas.microsoft.com/office/powerpoint/2010/main" val="14140871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125793" y="1967234"/>
            <a:ext cx="94429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Arc-consistency for n-constraints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n-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ary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constraint C(X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. . . , X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is GAC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and only if, it is GAC with respect to every variable in its scope.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That means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variable in its scope is GAC with respect to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CSP is GAC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and only if, all of its constraints are GAC.</a:t>
            </a:r>
            <a:endParaRPr lang="en-US" sz="24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027471" y="242471"/>
            <a:ext cx="9949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/>
              <a:t>Further notions of consistency</a:t>
            </a:r>
          </a:p>
          <a:p>
            <a:r>
              <a:rPr lang="en-US" sz="3500" dirty="0"/>
              <a:t>Constraint Propagation: Generalized Arc Consistency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FF94875E-BC8B-4681-B436-86B3D54602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853" flipH="1">
            <a:off x="612948" y="1366575"/>
            <a:ext cx="512844" cy="427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86146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A016ED-57D3-45AB-81BC-5D553B697860}"/>
                  </a:ext>
                </a:extLst>
              </p:cNvPr>
              <p:cNvSpPr/>
              <p:nvPr/>
            </p:nvSpPr>
            <p:spPr>
              <a:xfrm>
                <a:off x="1027470" y="1564243"/>
                <a:ext cx="9663976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 we find a value </a:t>
                </a:r>
                <a:r>
                  <a:rPr lang="en-US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variable X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 not consistent: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i.e., there are no assignments to the other variables that satisfy the 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constraint when X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said to be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 inconsistent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remove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domain of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this value cannot lead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to a solution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like Forward Checking, but more powerful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C(X, Y):  X &gt; Y   </a:t>
                </a: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{1, 5, 11}, </a:t>
                </a: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(Y) = {3, 8, 15}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X = 1 there is no value of Y such that 1 &gt; 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so we can remove 1 from domain X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Y = 15 there is no value of X such that X &gt; 15, so remove 15 from domain 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obtain more restricted domains Dom(X) = {5, 11} and Dom(Y)={3, 8}</a:t>
                </a:r>
                <a:endParaRPr lang="en-US" sz="24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A016ED-57D3-45AB-81BC-5D553B697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70" y="1564243"/>
                <a:ext cx="9663976" cy="4893647"/>
              </a:xfrm>
              <a:prstGeom prst="rect">
                <a:avLst/>
              </a:prstGeom>
              <a:blipFill>
                <a:blip r:embed="rId2"/>
                <a:stretch>
                  <a:fillRect l="-1009" t="-998" r="-820" b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308825" y="254060"/>
            <a:ext cx="7051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Further notions of consistency</a:t>
            </a:r>
          </a:p>
          <a:p>
            <a:r>
              <a:rPr lang="en-US" sz="3200" dirty="0"/>
              <a:t>Constraint Propagation: Arc Consistency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C2798017-1151-4D6B-9613-950411FE93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466" y="1416817"/>
            <a:ext cx="426318" cy="326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9565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116221" y="1767840"/>
            <a:ext cx="9463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apply arc consistency propagation during the search, the (search)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tree’s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typically be much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in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a value from a variable domain may trigger further inconsistency, so we have to repeat the procedure until everything is consistent.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put constraints on a queue and add new constraints to the queue as we need to check for arc consistency.</a:t>
            </a:r>
            <a:endParaRPr 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116221" y="242471"/>
            <a:ext cx="744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Further notions of consistency</a:t>
            </a:r>
          </a:p>
          <a:p>
            <a:r>
              <a:rPr lang="en-US" sz="3200" dirty="0"/>
              <a:t>Constraint Propagation: Arc Consistency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CB0DF78-6FF3-449B-AAE2-AD1B589117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38" flipH="1">
            <a:off x="612949" y="1319689"/>
            <a:ext cx="414522" cy="44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28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038498" y="295458"/>
            <a:ext cx="10315302" cy="5928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Formalization of a Constraint satisfaction problem (CSP):</a:t>
            </a:r>
          </a:p>
          <a:p>
            <a:endParaRPr lang="en-US" altLang="en-US" sz="36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120866" y="888276"/>
            <a:ext cx="9594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Often we can specify the constraint more compactly with an expression: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48F889-E50B-47B1-981A-4D56FF759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02914"/>
              </p:ext>
            </p:extLst>
          </p:nvPr>
        </p:nvGraphicFramePr>
        <p:xfrm>
          <a:off x="2090682" y="1807662"/>
          <a:ext cx="6756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675782195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840276248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5584445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697690782"/>
                    </a:ext>
                  </a:extLst>
                </a:gridCol>
              </a:tblGrid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X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077740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607924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45609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43553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55101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534977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29680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99745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81108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9358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14395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49658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560168"/>
                  </a:ext>
                </a:extLst>
              </a:tr>
            </a:tbl>
          </a:graphicData>
        </a:graphic>
      </p:graphicFrame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87985566-F6E2-4DDB-84CC-8733AE2414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745">
            <a:off x="872836" y="1986742"/>
            <a:ext cx="685227" cy="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7340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05E801-2656-4A02-BA17-9D3BD02C5036}"/>
              </a:ext>
            </a:extLst>
          </p:cNvPr>
          <p:cNvSpPr/>
          <p:nvPr/>
        </p:nvSpPr>
        <p:spPr>
          <a:xfrm>
            <a:off x="1124607" y="357039"/>
            <a:ext cx="6795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N-Queens FC Search Space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53B74A-F8D7-4313-8396-3986C738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60892"/>
              </p:ext>
            </p:extLst>
          </p:nvPr>
        </p:nvGraphicFramePr>
        <p:xfrm>
          <a:off x="3666356" y="1070269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250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413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CE44A9-684E-41A3-8B47-43D0622A7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93070"/>
              </p:ext>
            </p:extLst>
          </p:nvPr>
        </p:nvGraphicFramePr>
        <p:xfrm>
          <a:off x="1359421" y="1280711"/>
          <a:ext cx="12787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286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2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F1CC0B-1441-4D49-8B8F-751A404A7C19}"/>
              </a:ext>
            </a:extLst>
          </p:cNvPr>
          <p:cNvGraphicFramePr>
            <a:graphicFrameLocks noGrp="1"/>
          </p:cNvGraphicFramePr>
          <p:nvPr/>
        </p:nvGraphicFramePr>
        <p:xfrm>
          <a:off x="5781623" y="1913382"/>
          <a:ext cx="13943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94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48594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48594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48594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FB71E0-AEDA-4AD9-B905-A7E97F60F7D6}"/>
              </a:ext>
            </a:extLst>
          </p:cNvPr>
          <p:cNvGraphicFramePr>
            <a:graphicFrameLocks noGrp="1"/>
          </p:cNvGraphicFramePr>
          <p:nvPr/>
        </p:nvGraphicFramePr>
        <p:xfrm>
          <a:off x="8866259" y="2823395"/>
          <a:ext cx="13269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5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E17C40-53CD-4726-B387-E931DFEAC5D3}"/>
              </a:ext>
            </a:extLst>
          </p:cNvPr>
          <p:cNvGraphicFramePr>
            <a:graphicFrameLocks noGrp="1"/>
          </p:cNvGraphicFramePr>
          <p:nvPr/>
        </p:nvGraphicFramePr>
        <p:xfrm>
          <a:off x="7252358" y="4286435"/>
          <a:ext cx="13269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5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52F8559-AF31-4D45-995E-B4D1B7E507FD}"/>
              </a:ext>
            </a:extLst>
          </p:cNvPr>
          <p:cNvGraphicFramePr>
            <a:graphicFrameLocks noGrp="1"/>
          </p:cNvGraphicFramePr>
          <p:nvPr/>
        </p:nvGraphicFramePr>
        <p:xfrm>
          <a:off x="9296620" y="5277876"/>
          <a:ext cx="13269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5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31735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360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F69CCE-1AB2-4218-A8A4-934650D4D4E5}"/>
              </a:ext>
            </a:extLst>
          </p:cNvPr>
          <p:cNvCxnSpPr>
            <a:stCxn id="3" idx="1"/>
            <a:endCxn id="4" idx="3"/>
          </p:cNvCxnSpPr>
          <p:nvPr/>
        </p:nvCxnSpPr>
        <p:spPr>
          <a:xfrm flipH="1">
            <a:off x="2638181" y="1801789"/>
            <a:ext cx="1028175" cy="2104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68B634-3787-4D39-8268-0A85E1194D7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45117" y="1814533"/>
            <a:ext cx="836506" cy="830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AE506B-4B28-4BA5-940B-46FD6529484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200188" y="2644902"/>
            <a:ext cx="1666071" cy="9100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273AAE-6D21-4869-888B-2B96B06C2B1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8579298" y="4253802"/>
            <a:ext cx="926342" cy="764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7357C8-3156-42A3-B340-4AFEDDB87E2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919896" y="5749475"/>
            <a:ext cx="1376724" cy="259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DFFD73-82CA-47E1-8B58-2FF74CF65CA5}"/>
              </a:ext>
            </a:extLst>
          </p:cNvPr>
          <p:cNvSpPr/>
          <p:nvPr/>
        </p:nvSpPr>
        <p:spPr>
          <a:xfrm>
            <a:off x="842700" y="2743751"/>
            <a:ext cx="59988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consistency stages: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{3,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4},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{2,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(where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2 &amp;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3 &amp;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4 are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inconsistent with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{4} (where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is inconsistent with  	         both values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CurDom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{2} (where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is inconsistent with 	        values 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CurDom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{}   (for both values for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	        with values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CurDom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DWO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53B74A-F8D7-4313-8396-3986C7384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18517"/>
              </p:ext>
            </p:extLst>
          </p:nvPr>
        </p:nvGraphicFramePr>
        <p:xfrm>
          <a:off x="9092856" y="594566"/>
          <a:ext cx="133309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90">
                  <a:extLst>
                    <a:ext uri="{9D8B030D-6E8A-4147-A177-3AD203B41FA5}">
                      <a16:colId xmlns:a16="http://schemas.microsoft.com/office/drawing/2014/main" val="3574117133"/>
                    </a:ext>
                  </a:extLst>
                </a:gridCol>
                <a:gridCol w="319690">
                  <a:extLst>
                    <a:ext uri="{9D8B030D-6E8A-4147-A177-3AD203B41FA5}">
                      <a16:colId xmlns:a16="http://schemas.microsoft.com/office/drawing/2014/main" val="1773179637"/>
                    </a:ext>
                  </a:extLst>
                </a:gridCol>
                <a:gridCol w="335129">
                  <a:extLst>
                    <a:ext uri="{9D8B030D-6E8A-4147-A177-3AD203B41FA5}">
                      <a16:colId xmlns:a16="http://schemas.microsoft.com/office/drawing/2014/main" val="4039822500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3300036293"/>
                    </a:ext>
                  </a:extLst>
                </a:gridCol>
              </a:tblGrid>
              <a:tr h="2506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64930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819"/>
                  </a:ext>
                </a:extLst>
              </a:tr>
              <a:tr h="34139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75504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06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39444" y="1739157"/>
            <a:ext cx="115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9825318" y="1084729"/>
            <a:ext cx="197223" cy="215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0157017" y="1398502"/>
            <a:ext cx="197223" cy="215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9825318" y="1739157"/>
            <a:ext cx="197223" cy="215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9514604" y="1775019"/>
            <a:ext cx="197223" cy="2151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mage result for sad face">
            <a:extLst>
              <a:ext uri="{FF2B5EF4-FFF2-40B4-BE49-F238E27FC236}">
                <a16:creationId xmlns:a16="http://schemas.microsoft.com/office/drawing/2014/main" id="{4A3E48AC-DD93-4643-B2E4-E871210DCC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295" y="1507253"/>
            <a:ext cx="537130" cy="415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72315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8DB5B-E483-4557-BD05-5394C82E63EC}"/>
              </a:ext>
            </a:extLst>
          </p:cNvPr>
          <p:cNvSpPr/>
          <p:nvPr/>
        </p:nvSpPr>
        <p:spPr>
          <a:xfrm>
            <a:off x="1245592" y="545379"/>
            <a:ext cx="5004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Example – Map Coloring</a:t>
            </a:r>
          </a:p>
        </p:txBody>
      </p:sp>
      <p:pic>
        <p:nvPicPr>
          <p:cNvPr id="3" name="Picture 4" descr="australia-csp">
            <a:extLst>
              <a:ext uri="{FF2B5EF4-FFF2-40B4-BE49-F238E27FC236}">
                <a16:creationId xmlns:a16="http://schemas.microsoft.com/office/drawing/2014/main" id="{891E1ACE-3E71-4078-8CB7-F3CEB857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4699477" y="1191710"/>
            <a:ext cx="5339600" cy="43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985054-DDC2-442B-86CD-D40C3260C281}"/>
              </a:ext>
            </a:extLst>
          </p:cNvPr>
          <p:cNvSpPr/>
          <p:nvPr/>
        </p:nvSpPr>
        <p:spPr>
          <a:xfrm>
            <a:off x="790663" y="3429000"/>
            <a:ext cx="5914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{WA=red}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other variables connected by constraints to WA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can no longer be red = {G, B}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can no longer be red = {G, B}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values are arc-consistent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827028-6895-48E8-813A-ED8A8FBD48AD}"/>
              </a:ext>
            </a:extLst>
          </p:cNvPr>
          <p:cNvSpPr/>
          <p:nvPr/>
        </p:nvSpPr>
        <p:spPr>
          <a:xfrm>
            <a:off x="5132832" y="2255520"/>
            <a:ext cx="170688" cy="146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911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8DB5B-E483-4557-BD05-5394C82E63EC}"/>
              </a:ext>
            </a:extLst>
          </p:cNvPr>
          <p:cNvSpPr/>
          <p:nvPr/>
        </p:nvSpPr>
        <p:spPr>
          <a:xfrm>
            <a:off x="1245591" y="545379"/>
            <a:ext cx="5502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Example – Map Coloring</a:t>
            </a:r>
          </a:p>
        </p:txBody>
      </p:sp>
      <p:pic>
        <p:nvPicPr>
          <p:cNvPr id="3" name="Picture 4" descr="australia-csp">
            <a:extLst>
              <a:ext uri="{FF2B5EF4-FFF2-40B4-BE49-F238E27FC236}">
                <a16:creationId xmlns:a16="http://schemas.microsoft.com/office/drawing/2014/main" id="{891E1ACE-3E71-4078-8CB7-F3CEB857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6903375" y="810675"/>
            <a:ext cx="4874369" cy="40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985054-DDC2-442B-86CD-D40C3260C281}"/>
              </a:ext>
            </a:extLst>
          </p:cNvPr>
          <p:cNvSpPr/>
          <p:nvPr/>
        </p:nvSpPr>
        <p:spPr>
          <a:xfrm>
            <a:off x="1025669" y="2453594"/>
            <a:ext cx="6435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{Q=green}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other variables connected by constraints with Q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can no longer be green = {B}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NSW can no longer be green = {R, B}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can no longer be green = {B}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DWO there is no value for SA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will be consistent with NT ≠ SA and NT =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Forward Checking would not have detected this DWO (domain wiped out)</a:t>
            </a:r>
            <a:r>
              <a:rPr lang="en-US" sz="2400" i="1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40D70FE-4B42-4EA6-812B-AA8E8BC65F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530" y="1487156"/>
            <a:ext cx="469904" cy="436153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8335AC1-99C6-4D21-839B-7DC749DA9B7E}"/>
              </a:ext>
            </a:extLst>
          </p:cNvPr>
          <p:cNvSpPr/>
          <p:nvPr/>
        </p:nvSpPr>
        <p:spPr>
          <a:xfrm>
            <a:off x="1019908" y="618754"/>
            <a:ext cx="222907" cy="5729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1EB9E0-1C7B-4D65-8967-E069C50C2D85}"/>
              </a:ext>
            </a:extLst>
          </p:cNvPr>
          <p:cNvSpPr/>
          <p:nvPr/>
        </p:nvSpPr>
        <p:spPr>
          <a:xfrm>
            <a:off x="7290816" y="2194560"/>
            <a:ext cx="170688" cy="146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0FF900-65F1-46F8-BF5F-26D65D76886D}"/>
              </a:ext>
            </a:extLst>
          </p:cNvPr>
          <p:cNvSpPr/>
          <p:nvPr/>
        </p:nvSpPr>
        <p:spPr>
          <a:xfrm>
            <a:off x="11021568" y="1572768"/>
            <a:ext cx="170688" cy="1463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987D91-AA5A-41EE-B605-F74681744E8C}"/>
              </a:ext>
            </a:extLst>
          </p:cNvPr>
          <p:cNvSpPr/>
          <p:nvPr/>
        </p:nvSpPr>
        <p:spPr>
          <a:xfrm>
            <a:off x="8668512" y="1182624"/>
            <a:ext cx="170688" cy="14630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129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282353" y="1795837"/>
            <a:ext cx="81235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Node consistency: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node-consistent if all the values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domain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satisfy the unary constraints 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{1, 2, 3}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 &gt; 0)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node-consist.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{1, 2, 3}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 &gt; 5)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node-consist.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i="1" baseline="-25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190083" y="648005"/>
            <a:ext cx="585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Further notions of consistency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D2FA4-5819-45AD-8930-435FD36B5560}"/>
              </a:ext>
            </a:extLst>
          </p:cNvPr>
          <p:cNvSpPr txBox="1"/>
          <p:nvPr/>
        </p:nvSpPr>
        <p:spPr>
          <a:xfrm>
            <a:off x="8072847" y="661851"/>
            <a:ext cx="116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Recalled</a:t>
            </a:r>
          </a:p>
        </p:txBody>
      </p:sp>
    </p:spTree>
    <p:extLst>
      <p:ext uri="{BB962C8B-B14F-4D97-AF65-F5344CB8AC3E}">
        <p14:creationId xmlns:p14="http://schemas.microsoft.com/office/powerpoint/2010/main" val="223600392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226752" y="1221778"/>
            <a:ext cx="88919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Arc-consistency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-constraints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arc consistency: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generalized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arc-consistent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if, for every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there is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∈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× . . .×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× . . . ×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satisfies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</a:p>
          <a:p>
            <a:pPr>
              <a:spcAft>
                <a:spcPts val="1200"/>
              </a:spcAft>
            </a:pP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{1, 2, 3}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generalized arc-consist.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	Z not generalized arc-consist.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i="1" baseline="-25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116220" y="394694"/>
            <a:ext cx="5237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Further notions of consistency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8CF2B-CB98-42C9-9C6C-7DFFF076867D}"/>
              </a:ext>
            </a:extLst>
          </p:cNvPr>
          <p:cNvSpPr txBox="1"/>
          <p:nvPr/>
        </p:nvSpPr>
        <p:spPr>
          <a:xfrm>
            <a:off x="7942219" y="610137"/>
            <a:ext cx="116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Recalled</a:t>
            </a:r>
          </a:p>
        </p:txBody>
      </p:sp>
    </p:spTree>
    <p:extLst>
      <p:ext uri="{BB962C8B-B14F-4D97-AF65-F5344CB8AC3E}">
        <p14:creationId xmlns:p14="http://schemas.microsoft.com/office/powerpoint/2010/main" val="24085892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136322" y="1432012"/>
            <a:ext cx="85608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Chained arc-consistency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consistency: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two-variable set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Z}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path-consistent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a third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if,  for every assignment satisfying the constraints on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there is an assignment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the constraints on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 and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spcAft>
                <a:spcPts val="1200"/>
              </a:spcAft>
            </a:pP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{1, 2, 3, 4}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 *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  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path-consistent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 *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    not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Z} path-consistent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116220" y="471638"/>
            <a:ext cx="5237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Further notions of consistency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42580" y="5704185"/>
            <a:ext cx="66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A95EF-7D38-4527-8855-D10F3712FA2B}"/>
                  </a:ext>
                </a:extLst>
              </p:cNvPr>
              <p:cNvSpPr txBox="1"/>
              <p:nvPr/>
            </p:nvSpPr>
            <p:spPr>
              <a:xfrm>
                <a:off x="9832400" y="3155425"/>
                <a:ext cx="2185429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X, Z = 3, 1 and </a:t>
                </a:r>
              </a:p>
              <a:p>
                <a:r>
                  <a:rPr lang="en-US" dirty="0"/>
                  <a:t>       X, Z = 4, 1 which</a:t>
                </a:r>
              </a:p>
              <a:p>
                <a:r>
                  <a:rPr lang="en-US" dirty="0"/>
                  <a:t>satisfies X &gt; 2 * Z:</a:t>
                </a:r>
              </a:p>
              <a:p>
                <a:r>
                  <a:rPr lang="en-US" dirty="0"/>
                  <a:t>namely 3 &gt; 2*1</a:t>
                </a:r>
              </a:p>
              <a:p>
                <a:r>
                  <a:rPr lang="en-US" dirty="0"/>
                  <a:t>              4 &gt; 2*1</a:t>
                </a:r>
              </a:p>
              <a:p>
                <a:r>
                  <a:rPr lang="en-US" dirty="0"/>
                  <a:t>There is an Y = 2 that</a:t>
                </a:r>
              </a:p>
              <a:p>
                <a:r>
                  <a:rPr lang="en-US" dirty="0"/>
                  <a:t>3 &gt;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X &gt; Y and</a:t>
                </a:r>
              </a:p>
              <a:p>
                <a:r>
                  <a:rPr lang="en-US" dirty="0"/>
                  <a:t>2  = 1 + 1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 Y = Z + 1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A95EF-7D38-4527-8855-D10F3712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400" y="3155425"/>
                <a:ext cx="2185429" cy="2308324"/>
              </a:xfrm>
              <a:prstGeom prst="rect">
                <a:avLst/>
              </a:prstGeom>
              <a:blipFill>
                <a:blip r:embed="rId2"/>
                <a:stretch>
                  <a:fillRect l="-2222" t="-1316" r="-1111" b="-31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325A79-94BE-463F-AE57-BD8E973C65FE}"/>
              </a:ext>
            </a:extLst>
          </p:cNvPr>
          <p:cNvSpPr txBox="1"/>
          <p:nvPr/>
        </p:nvSpPr>
        <p:spPr>
          <a:xfrm>
            <a:off x="3108960" y="5993372"/>
            <a:ext cx="46155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the previous case, X will not be less than Y</a:t>
            </a:r>
          </a:p>
        </p:txBody>
      </p:sp>
    </p:spTree>
    <p:extLst>
      <p:ext uri="{BB962C8B-B14F-4D97-AF65-F5344CB8AC3E}">
        <p14:creationId xmlns:p14="http://schemas.microsoft.com/office/powerpoint/2010/main" val="105441431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116220" y="1997839"/>
            <a:ext cx="851010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make all constraints GAC at every node of the search space.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accomplished by removing from the domains of the variables all arc inconsistent values.</a:t>
            </a:r>
            <a:endParaRPr 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498058" y="696127"/>
            <a:ext cx="2836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GAC Algorithm 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250507E-A473-462F-BD00-C4670FEAC5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026" y="1117969"/>
            <a:ext cx="530194" cy="448979"/>
          </a:xfrm>
          <a:prstGeom prst="rect">
            <a:avLst/>
          </a:prstGeom>
          <a:noFill/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75A67206-BA50-4935-8967-15C43071496F}"/>
              </a:ext>
            </a:extLst>
          </p:cNvPr>
          <p:cNvSpPr/>
          <p:nvPr/>
        </p:nvSpPr>
        <p:spPr>
          <a:xfrm rot="10643745">
            <a:off x="785446" y="2121877"/>
            <a:ext cx="251598" cy="3868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323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360411" y="1010245"/>
            <a:ext cx="100387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GAC(Level)  /*Maintain GAC Algorithm */</a:t>
            </a:r>
          </a:p>
          <a:p>
            <a:pPr lvl="1"/>
            <a:r>
              <a:rPr lang="en-US" sz="2200" dirty="0"/>
              <a:t>If all variables are assigned</a:t>
            </a:r>
          </a:p>
          <a:p>
            <a:pPr lvl="2"/>
            <a:r>
              <a:rPr lang="en-US" sz="2200" dirty="0"/>
              <a:t>PRINT Value of each Variable</a:t>
            </a:r>
          </a:p>
          <a:p>
            <a:pPr lvl="2"/>
            <a:r>
              <a:rPr lang="en-US" sz="2200" dirty="0"/>
              <a:t>RETURN or EXIT (RETURN for more solutions)</a:t>
            </a:r>
          </a:p>
          <a:p>
            <a:pPr lvl="2"/>
            <a:r>
              <a:rPr lang="en-US" sz="2200" dirty="0"/>
              <a:t>(EXIT for only one solution)</a:t>
            </a:r>
          </a:p>
          <a:p>
            <a:pPr lvl="1"/>
            <a:r>
              <a:rPr lang="en-US" sz="2200" dirty="0"/>
              <a:t>X := </a:t>
            </a:r>
            <a:r>
              <a:rPr lang="en-US" sz="2200" dirty="0" err="1"/>
              <a:t>PickAnUnassignedVariable</a:t>
            </a:r>
            <a:r>
              <a:rPr lang="en-US" sz="2200" dirty="0"/>
              <a:t>( )</a:t>
            </a:r>
          </a:p>
          <a:p>
            <a:pPr lvl="1"/>
            <a:r>
              <a:rPr lang="en-US" sz="2200" dirty="0"/>
              <a:t>Assigned[X] := TRUE</a:t>
            </a:r>
          </a:p>
          <a:p>
            <a:pPr lvl="1"/>
            <a:r>
              <a:rPr lang="en-US" sz="2200" dirty="0"/>
              <a:t>for v := each member of </a:t>
            </a:r>
            <a:r>
              <a:rPr lang="en-US" sz="2200" dirty="0" err="1"/>
              <a:t>CurDom</a:t>
            </a:r>
            <a:r>
              <a:rPr lang="en-US" sz="2200" dirty="0"/>
              <a:t>(X)</a:t>
            </a:r>
          </a:p>
          <a:p>
            <a:pPr lvl="2"/>
            <a:r>
              <a:rPr lang="en-US" sz="2200" dirty="0"/>
              <a:t>Value[X] := v</a:t>
            </a:r>
          </a:p>
          <a:p>
            <a:pPr lvl="2"/>
            <a:r>
              <a:rPr lang="en-US" sz="2200" dirty="0"/>
              <a:t>Prune all values of X ≠ v from </a:t>
            </a:r>
            <a:r>
              <a:rPr lang="en-US" sz="2200" dirty="0" err="1"/>
              <a:t>CurDom</a:t>
            </a:r>
            <a:r>
              <a:rPr lang="en-US" sz="2200" dirty="0"/>
              <a:t>[X]</a:t>
            </a:r>
          </a:p>
          <a:p>
            <a:pPr lvl="2"/>
            <a:r>
              <a:rPr lang="en-US" sz="2200" dirty="0"/>
              <a:t>for each constraint C whose scope contains X</a:t>
            </a:r>
          </a:p>
          <a:p>
            <a:pPr lvl="2"/>
            <a:r>
              <a:rPr lang="en-US" sz="2200" dirty="0"/>
              <a:t>Put C on </a:t>
            </a:r>
            <a:r>
              <a:rPr lang="en-US" sz="2200" dirty="0" err="1"/>
              <a:t>GACQueue</a:t>
            </a:r>
            <a:endParaRPr lang="en-US" sz="2200" dirty="0"/>
          </a:p>
          <a:p>
            <a:pPr lvl="2"/>
            <a:r>
              <a:rPr lang="en-US" sz="2200" dirty="0"/>
              <a:t>if(</a:t>
            </a:r>
            <a:r>
              <a:rPr lang="en-US" sz="2200" dirty="0" err="1"/>
              <a:t>GAC_Enforce</a:t>
            </a:r>
            <a:r>
              <a:rPr lang="en-US" sz="2200" dirty="0"/>
              <a:t>() != DWO)</a:t>
            </a:r>
          </a:p>
          <a:p>
            <a:pPr lvl="2"/>
            <a:r>
              <a:rPr lang="en-US" sz="2200" dirty="0"/>
              <a:t>GAC(Level+1) /*all constraints were ok*/</a:t>
            </a:r>
          </a:p>
          <a:p>
            <a:pPr lvl="2"/>
            <a:r>
              <a:rPr lang="en-US" sz="2200" dirty="0" err="1"/>
              <a:t>RestoreAllValuesPrunedFromCurDoms</a:t>
            </a:r>
            <a:r>
              <a:rPr lang="en-US" sz="2200" dirty="0"/>
              <a:t>()</a:t>
            </a:r>
          </a:p>
          <a:p>
            <a:pPr lvl="1"/>
            <a:r>
              <a:rPr lang="en-US" sz="2200" dirty="0"/>
              <a:t>Assigned[X] := FALSE</a:t>
            </a:r>
          </a:p>
          <a:p>
            <a:pPr lvl="1"/>
            <a:r>
              <a:rPr lang="en-US" sz="2200" dirty="0"/>
              <a:t>return;</a:t>
            </a:r>
            <a:endParaRPr lang="en-US" sz="2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157019" y="180870"/>
            <a:ext cx="821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GAC Algorithm, enforce GAC during search </a:t>
            </a:r>
          </a:p>
        </p:txBody>
      </p:sp>
    </p:spTree>
    <p:extLst>
      <p:ext uri="{BB962C8B-B14F-4D97-AF65-F5344CB8AC3E}">
        <p14:creationId xmlns:p14="http://schemas.microsoft.com/office/powerpoint/2010/main" val="340736416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328880" y="646331"/>
            <a:ext cx="100387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GAC_Enforce</a:t>
            </a:r>
            <a:r>
              <a:rPr lang="en-US" sz="2000" dirty="0"/>
              <a:t>()</a:t>
            </a:r>
          </a:p>
          <a:p>
            <a:pPr lvl="1"/>
            <a:r>
              <a:rPr lang="en-US" sz="2000" dirty="0"/>
              <a:t>// GAC-Queue contains all constraints one of whose variables has had its domain reduced. // At the root of the search tree first we run </a:t>
            </a:r>
            <a:r>
              <a:rPr lang="en-US" sz="2000" dirty="0" err="1"/>
              <a:t>GAC_Enforce</a:t>
            </a:r>
            <a:r>
              <a:rPr lang="en-US" sz="2000" dirty="0"/>
              <a:t> with </a:t>
            </a:r>
            <a:r>
              <a:rPr lang="en-US" sz="2000" b="1" dirty="0"/>
              <a:t>all </a:t>
            </a:r>
            <a:r>
              <a:rPr lang="en-US" sz="2000" dirty="0"/>
              <a:t>constraints on GAC -</a:t>
            </a:r>
          </a:p>
          <a:p>
            <a:pPr lvl="1"/>
            <a:r>
              <a:rPr lang="en-US" sz="2000" dirty="0"/>
              <a:t>// Queue</a:t>
            </a:r>
          </a:p>
          <a:p>
            <a:pPr lvl="1"/>
            <a:r>
              <a:rPr lang="en-US" sz="2000" dirty="0"/>
              <a:t>while </a:t>
            </a:r>
            <a:r>
              <a:rPr lang="en-US" sz="2000" dirty="0" err="1"/>
              <a:t>GACQueue</a:t>
            </a:r>
            <a:r>
              <a:rPr lang="en-US" sz="2000" dirty="0"/>
              <a:t> not empty</a:t>
            </a:r>
          </a:p>
          <a:p>
            <a:pPr lvl="2"/>
            <a:r>
              <a:rPr lang="en-US" sz="2000" dirty="0"/>
              <a:t>C = </a:t>
            </a:r>
            <a:r>
              <a:rPr lang="en-US" sz="2000" dirty="0" err="1"/>
              <a:t>GACQueue.extract</a:t>
            </a:r>
            <a:r>
              <a:rPr lang="en-US" sz="2000" dirty="0"/>
              <a:t>()</a:t>
            </a:r>
          </a:p>
          <a:p>
            <a:pPr lvl="2"/>
            <a:r>
              <a:rPr lang="en-US" sz="2000" dirty="0"/>
              <a:t>for X := each member of scope(C)</a:t>
            </a:r>
          </a:p>
          <a:p>
            <a:pPr lvl="3"/>
            <a:r>
              <a:rPr lang="en-US" sz="2000" dirty="0"/>
              <a:t>for v := </a:t>
            </a:r>
            <a:r>
              <a:rPr lang="en-US" sz="2000" dirty="0" err="1"/>
              <a:t>CurDom</a:t>
            </a:r>
            <a:r>
              <a:rPr lang="en-US" sz="2000" dirty="0"/>
              <a:t>[X]</a:t>
            </a:r>
          </a:p>
          <a:p>
            <a:pPr lvl="4">
              <a:tabLst>
                <a:tab pos="3594100" algn="l"/>
              </a:tabLst>
            </a:pPr>
            <a:r>
              <a:rPr lang="en-US" sz="2000" dirty="0"/>
              <a:t>Find an assignment </a:t>
            </a:r>
            <a:r>
              <a:rPr lang="en-US" sz="2000" b="1" dirty="0"/>
              <a:t>A </a:t>
            </a:r>
            <a:r>
              <a:rPr lang="en-US" sz="2000" dirty="0"/>
              <a:t>for all other variables in scope(C) such that</a:t>
            </a:r>
          </a:p>
          <a:p>
            <a:pPr lvl="5">
              <a:tabLst>
                <a:tab pos="3594100" algn="l"/>
              </a:tabLst>
            </a:pPr>
            <a:r>
              <a:rPr lang="en-US" sz="2000" dirty="0"/>
              <a:t>C(</a:t>
            </a:r>
            <a:r>
              <a:rPr lang="en-US" sz="2000" b="1" dirty="0"/>
              <a:t>A </a:t>
            </a:r>
            <a:r>
              <a:rPr lang="en-US" sz="2000" dirty="0"/>
              <a:t>∪ X = v) = True</a:t>
            </a:r>
          </a:p>
          <a:p>
            <a:pPr lvl="4">
              <a:tabLst>
                <a:tab pos="3594100" algn="l"/>
              </a:tabLst>
            </a:pPr>
            <a:r>
              <a:rPr lang="en-US" sz="2000" dirty="0"/>
              <a:t>if </a:t>
            </a:r>
            <a:r>
              <a:rPr lang="en-US" sz="2000" b="1" dirty="0"/>
              <a:t>A </a:t>
            </a:r>
            <a:r>
              <a:rPr lang="en-US" sz="2000" dirty="0"/>
              <a:t>not found</a:t>
            </a:r>
          </a:p>
          <a:p>
            <a:pPr lvl="5">
              <a:tabLst>
                <a:tab pos="3594100" algn="l"/>
              </a:tabLst>
            </a:pPr>
            <a:r>
              <a:rPr lang="nn-NO" sz="2000" dirty="0"/>
              <a:t>CurDom[X] = CurDom[X] – v</a:t>
            </a:r>
          </a:p>
          <a:p>
            <a:pPr lvl="5">
              <a:tabLst>
                <a:tab pos="3594100" algn="l"/>
              </a:tabLst>
            </a:pPr>
            <a:r>
              <a:rPr lang="en-US" sz="2000" dirty="0"/>
              <a:t>if </a:t>
            </a:r>
            <a:r>
              <a:rPr lang="en-US" sz="2000" dirty="0" err="1"/>
              <a:t>CurDom</a:t>
            </a:r>
            <a:r>
              <a:rPr lang="en-US" sz="2000" dirty="0"/>
              <a:t>[X] = ∅</a:t>
            </a:r>
          </a:p>
          <a:p>
            <a:pPr lvl="6">
              <a:tabLst>
                <a:tab pos="3594100" algn="l"/>
              </a:tabLst>
            </a:pPr>
            <a:r>
              <a:rPr lang="en-US" sz="2000" dirty="0"/>
              <a:t>empty </a:t>
            </a:r>
            <a:r>
              <a:rPr lang="en-US" sz="2000" dirty="0" err="1"/>
              <a:t>GACQueue</a:t>
            </a:r>
            <a:endParaRPr lang="en-US" sz="2000" dirty="0"/>
          </a:p>
          <a:p>
            <a:pPr lvl="6">
              <a:tabLst>
                <a:tab pos="3594100" algn="l"/>
              </a:tabLst>
            </a:pPr>
            <a:r>
              <a:rPr lang="en-US" sz="2000" dirty="0"/>
              <a:t>return DWO //return immediately</a:t>
            </a:r>
          </a:p>
          <a:p>
            <a:pPr lvl="5">
              <a:tabLst>
                <a:tab pos="3594100" algn="l"/>
              </a:tabLst>
            </a:pPr>
            <a:r>
              <a:rPr lang="en-US" sz="2000" dirty="0"/>
              <a:t>else</a:t>
            </a:r>
          </a:p>
          <a:p>
            <a:pPr lvl="6">
              <a:tabLst>
                <a:tab pos="3594100" algn="l"/>
              </a:tabLst>
            </a:pPr>
            <a:r>
              <a:rPr lang="en-US" sz="2000" dirty="0"/>
              <a:t>push all constraints C’ such that X ∈ scope(C’) </a:t>
            </a:r>
            <a:r>
              <a:rPr lang="en-US" sz="2000" b="1" dirty="0"/>
              <a:t>and </a:t>
            </a:r>
            <a:r>
              <a:rPr lang="en-US" sz="2000" dirty="0"/>
              <a:t>C’ ∉ </a:t>
            </a:r>
            <a:r>
              <a:rPr lang="en-US" sz="2000" dirty="0" err="1"/>
              <a:t>GACQueue</a:t>
            </a:r>
            <a:endParaRPr lang="en-US" sz="2000" dirty="0"/>
          </a:p>
          <a:p>
            <a:pPr lvl="6">
              <a:tabLst>
                <a:tab pos="3594100" algn="l"/>
              </a:tabLst>
            </a:pPr>
            <a:r>
              <a:rPr lang="en-US" sz="2000" dirty="0"/>
              <a:t>on to </a:t>
            </a:r>
            <a:r>
              <a:rPr lang="en-US" sz="2000" dirty="0" err="1"/>
              <a:t>GACQueue</a:t>
            </a:r>
            <a:endParaRPr lang="en-US" sz="2000" dirty="0"/>
          </a:p>
          <a:p>
            <a:pPr lvl="1"/>
            <a:r>
              <a:rPr lang="en-US" sz="2000" dirty="0"/>
              <a:t>return TRUE //while loop exited without DWO</a:t>
            </a:r>
            <a:endParaRPr lang="en-US" sz="2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227357" y="61556"/>
            <a:ext cx="8419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Enforce GAC (prune all GAC inconsistent values)</a:t>
            </a:r>
          </a:p>
        </p:txBody>
      </p:sp>
    </p:spTree>
    <p:extLst>
      <p:ext uri="{BB962C8B-B14F-4D97-AF65-F5344CB8AC3E}">
        <p14:creationId xmlns:p14="http://schemas.microsoft.com/office/powerpoint/2010/main" val="383229004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344819" y="1750090"/>
            <a:ext cx="871358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support for X = v in constraint C is an assignment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 of the other variables in scope(C) such that A U {X = v} satisfies C.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what the algorithm’s inner loop looks for).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Smarter implementations keep track of “supports” to avoid having to search though all possible assignments to the other variables for a satisfying assignment.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344819" y="597703"/>
            <a:ext cx="3890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Enforce GAC</a:t>
            </a:r>
          </a:p>
        </p:txBody>
      </p:sp>
    </p:spTree>
    <p:extLst>
      <p:ext uri="{BB962C8B-B14F-4D97-AF65-F5344CB8AC3E}">
        <p14:creationId xmlns:p14="http://schemas.microsoft.com/office/powerpoint/2010/main" val="62551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327865" y="501650"/>
            <a:ext cx="9443156" cy="592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100" dirty="0">
                <a:latin typeface="+mn-lt"/>
              </a:rPr>
              <a:t>Formalization of a Constraint satisfaction problem (CSP):</a:t>
            </a:r>
          </a:p>
          <a:p>
            <a:endParaRPr lang="en-US" altLang="en-US" sz="31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374421" y="1812349"/>
            <a:ext cx="935004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Unary Constraints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one variable)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2; </a:t>
            </a:r>
          </a:p>
          <a:p>
            <a:pPr lvl="1">
              <a:spcAft>
                <a:spcPts val="1800"/>
              </a:spcAft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5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Constraints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two variables)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 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6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constraints: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3 or more variables.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76A2E4D6-A5F5-413F-B3C6-C7031275A2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807">
            <a:off x="627736" y="2151908"/>
            <a:ext cx="533508" cy="2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063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234287" y="1719945"/>
            <a:ext cx="8402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search for a satisfying assignment to C containing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v, we check to see if the current support is still valid:  i.e., all values it assigns still lie in the variable’s current domains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we take advantage of that supports for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v, e.g.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{X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v, X = a, Y = b, Z = c}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is also a support for X = a, Y = b, and Z = c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234287" y="647944"/>
            <a:ext cx="371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Enforce GAC</a:t>
            </a:r>
          </a:p>
        </p:txBody>
      </p:sp>
    </p:spTree>
    <p:extLst>
      <p:ext uri="{BB962C8B-B14F-4D97-AF65-F5344CB8AC3E}">
        <p14:creationId xmlns:p14="http://schemas.microsoft.com/office/powerpoint/2010/main" val="27385519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016ED-57D3-45AB-81BC-5D553B697860}"/>
              </a:ext>
            </a:extLst>
          </p:cNvPr>
          <p:cNvSpPr/>
          <p:nvPr/>
        </p:nvSpPr>
        <p:spPr>
          <a:xfrm>
            <a:off x="1234287" y="1639558"/>
            <a:ext cx="938682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finding support for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  in constraint C still in the worst case requires O(2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work, where k is the arity of C, i.e., |scope(C)|.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key development in practice is that for some constraints this computation can be done in polynomial time. 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all-diff(X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can check if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 has support in the current domains of the other variables in polynomial time using ideas from graph theory.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need to examine all combinations of values for the other variables looking for a support</a:t>
            </a:r>
            <a:endParaRPr 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7C9EB-155D-473E-9EC8-BE0A8B27A47B}"/>
              </a:ext>
            </a:extLst>
          </p:cNvPr>
          <p:cNvSpPr/>
          <p:nvPr/>
        </p:nvSpPr>
        <p:spPr>
          <a:xfrm>
            <a:off x="1234287" y="556065"/>
            <a:ext cx="4319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Enforce GAC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AEBC3777-8818-426F-A59A-122FDC0EA2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046" y="1416818"/>
            <a:ext cx="570388" cy="506491"/>
          </a:xfrm>
          <a:prstGeom prst="rect">
            <a:avLst/>
          </a:prstGeom>
          <a:noFill/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13CABE50-DD9F-4ABE-9BC8-D0810BD8CF14}"/>
              </a:ext>
            </a:extLst>
          </p:cNvPr>
          <p:cNvSpPr/>
          <p:nvPr/>
        </p:nvSpPr>
        <p:spPr>
          <a:xfrm>
            <a:off x="785446" y="762000"/>
            <a:ext cx="291186" cy="2344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92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8DB5B-E483-4557-BD05-5394C82E63EC}"/>
              </a:ext>
            </a:extLst>
          </p:cNvPr>
          <p:cNvSpPr/>
          <p:nvPr/>
        </p:nvSpPr>
        <p:spPr>
          <a:xfrm>
            <a:off x="1245592" y="545379"/>
            <a:ext cx="3205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Problem structure</a:t>
            </a:r>
          </a:p>
        </p:txBody>
      </p:sp>
      <p:pic>
        <p:nvPicPr>
          <p:cNvPr id="3" name="Picture 4" descr="australia-csp">
            <a:extLst>
              <a:ext uri="{FF2B5EF4-FFF2-40B4-BE49-F238E27FC236}">
                <a16:creationId xmlns:a16="http://schemas.microsoft.com/office/drawing/2014/main" id="{891E1ACE-3E71-4078-8CB7-F3CEB857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4699477" y="1191710"/>
            <a:ext cx="5339600" cy="43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985054-DDC2-442B-86CD-D40C3260C281}"/>
              </a:ext>
            </a:extLst>
          </p:cNvPr>
          <p:cNvSpPr/>
          <p:nvPr/>
        </p:nvSpPr>
        <p:spPr>
          <a:xfrm>
            <a:off x="978309" y="4496739"/>
            <a:ext cx="5904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Tasmania and the mainland are </a:t>
            </a:r>
            <a:r>
              <a:rPr lang="en-US" sz="24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subproblems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Identifiable as </a:t>
            </a:r>
            <a:r>
              <a:rPr lang="en-US" sz="24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components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constraint graph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1430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03594F-5024-4AE2-8099-D7EEC14EA888}"/>
              </a:ext>
            </a:extLst>
          </p:cNvPr>
          <p:cNvSpPr/>
          <p:nvPr/>
        </p:nvSpPr>
        <p:spPr>
          <a:xfrm>
            <a:off x="1426462" y="575525"/>
            <a:ext cx="3616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Problem structure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88D2A-FCB2-4534-BB42-61561D5BEB75}"/>
              </a:ext>
            </a:extLst>
          </p:cNvPr>
          <p:cNvSpPr/>
          <p:nvPr/>
        </p:nvSpPr>
        <p:spPr>
          <a:xfrm>
            <a:off x="1426462" y="2027984"/>
            <a:ext cx="7938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each subproblem has 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out of </a:t>
            </a:r>
            <a:r>
              <a:rPr lang="en-US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Worst-case solution cost is </a:t>
            </a:r>
            <a:r>
              <a:rPr lang="en-US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pt-BR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  <a:p>
            <a:pPr lvl="2">
              <a:spcAft>
                <a:spcPts val="120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billion years at 10 million nodes/sec</a:t>
            </a:r>
          </a:p>
          <a:p>
            <a:pPr lvl="2">
              <a:spcAft>
                <a:spcPts val="120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・ 2</a:t>
            </a:r>
            <a:r>
              <a:rPr lang="en-US" sz="24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0.4 seconds at 10 million nodes/sec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3139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6228E-5094-426F-B063-DE6ABFCD1DB0}"/>
              </a:ext>
            </a:extLst>
          </p:cNvPr>
          <p:cNvSpPr/>
          <p:nvPr/>
        </p:nvSpPr>
        <p:spPr>
          <a:xfrm>
            <a:off x="1184136" y="397896"/>
            <a:ext cx="3633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Tree-structured CSPs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2D3ACE-D589-4377-8A01-E5986C6C750D}"/>
              </a:ext>
            </a:extLst>
          </p:cNvPr>
          <p:cNvSpPr/>
          <p:nvPr/>
        </p:nvSpPr>
        <p:spPr>
          <a:xfrm>
            <a:off x="2227007" y="1342104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12321F-5A82-45EF-8A62-A5574BDA7786}"/>
              </a:ext>
            </a:extLst>
          </p:cNvPr>
          <p:cNvSpPr/>
          <p:nvPr/>
        </p:nvSpPr>
        <p:spPr>
          <a:xfrm>
            <a:off x="2269638" y="2392148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FB2BE2-7FB2-466E-B36C-B0F97A1E64D5}"/>
              </a:ext>
            </a:extLst>
          </p:cNvPr>
          <p:cNvSpPr/>
          <p:nvPr/>
        </p:nvSpPr>
        <p:spPr>
          <a:xfrm>
            <a:off x="3588774" y="2016064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04C5F3-25F7-4172-B443-440EF1C622B0}"/>
              </a:ext>
            </a:extLst>
          </p:cNvPr>
          <p:cNvSpPr/>
          <p:nvPr/>
        </p:nvSpPr>
        <p:spPr>
          <a:xfrm>
            <a:off x="4919433" y="1982102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785D95-626F-4C1E-BF5C-E92D505BA6E1}"/>
              </a:ext>
            </a:extLst>
          </p:cNvPr>
          <p:cNvSpPr/>
          <p:nvPr/>
        </p:nvSpPr>
        <p:spPr>
          <a:xfrm>
            <a:off x="6446659" y="1365579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998410-19EF-4C52-A383-8C052CB9F1F4}"/>
              </a:ext>
            </a:extLst>
          </p:cNvPr>
          <p:cNvSpPr/>
          <p:nvPr/>
        </p:nvSpPr>
        <p:spPr>
          <a:xfrm>
            <a:off x="6446659" y="2392148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7E78C-D3A4-4A05-9E84-3292CE355D6A}"/>
              </a:ext>
            </a:extLst>
          </p:cNvPr>
          <p:cNvCxnSpPr>
            <a:stCxn id="4" idx="6"/>
            <a:endCxn id="6" idx="1"/>
          </p:cNvCxnSpPr>
          <p:nvPr/>
        </p:nvCxnSpPr>
        <p:spPr>
          <a:xfrm>
            <a:off x="3052917" y="1718188"/>
            <a:ext cx="656809" cy="4080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F26A7B-33DD-4133-9AB0-7B6B3D390E24}"/>
              </a:ext>
            </a:extLst>
          </p:cNvPr>
          <p:cNvCxnSpPr>
            <a:cxnSpLocks/>
            <a:stCxn id="5" idx="5"/>
            <a:endCxn id="6" idx="3"/>
          </p:cNvCxnSpPr>
          <p:nvPr/>
        </p:nvCxnSpPr>
        <p:spPr>
          <a:xfrm flipV="1">
            <a:off x="2974596" y="2658079"/>
            <a:ext cx="735130" cy="37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A4A58B-480A-4321-9F18-DACFD09CC3B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4414684" y="2358186"/>
            <a:ext cx="504749" cy="33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ED0CDE-48E0-44C3-BE1F-AF58D9264C1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5734833" y="2530255"/>
            <a:ext cx="711826" cy="237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06DB96-12B4-4784-83D4-8873BFD27FF8}"/>
              </a:ext>
            </a:extLst>
          </p:cNvPr>
          <p:cNvCxnSpPr>
            <a:cxnSpLocks/>
          </p:cNvCxnSpPr>
          <p:nvPr/>
        </p:nvCxnSpPr>
        <p:spPr>
          <a:xfrm flipV="1">
            <a:off x="5668898" y="1748360"/>
            <a:ext cx="777761" cy="37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A6C90-C5EF-4275-9936-F4A8027E3BD0}"/>
              </a:ext>
            </a:extLst>
          </p:cNvPr>
          <p:cNvSpPr/>
          <p:nvPr/>
        </p:nvSpPr>
        <p:spPr>
          <a:xfrm>
            <a:off x="1417660" y="3418717"/>
            <a:ext cx="850247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constraint graph has no loops, the CSP can be solved in </a:t>
            </a:r>
            <a:r>
              <a:rPr lang="en-US" sz="2400" dirty="0">
                <a:solidFill>
                  <a:srgbClr val="FF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</a:t>
            </a:r>
            <a:r>
              <a:rPr lang="en-US" sz="2400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to general CSPs, where the worst-case time is </a:t>
            </a:r>
            <a:r>
              <a:rPr lang="en-US" sz="2400" dirty="0">
                <a:solidFill>
                  <a:srgbClr val="FF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30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property also applies to logical and probabilistic reasoning: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example of the relation between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  syntactic restrictions and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  the complexity of reasoning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377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6228E-5094-426F-B063-DE6ABFCD1DB0}"/>
              </a:ext>
            </a:extLst>
          </p:cNvPr>
          <p:cNvSpPr/>
          <p:nvPr/>
        </p:nvSpPr>
        <p:spPr>
          <a:xfrm>
            <a:off x="1147563" y="405013"/>
            <a:ext cx="598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Algorithm for Tree-Structured CSPs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2D3ACE-D589-4377-8A01-E5986C6C750D}"/>
              </a:ext>
            </a:extLst>
          </p:cNvPr>
          <p:cNvSpPr/>
          <p:nvPr/>
        </p:nvSpPr>
        <p:spPr>
          <a:xfrm>
            <a:off x="2227007" y="1342104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12321F-5A82-45EF-8A62-A5574BDA7786}"/>
              </a:ext>
            </a:extLst>
          </p:cNvPr>
          <p:cNvSpPr/>
          <p:nvPr/>
        </p:nvSpPr>
        <p:spPr>
          <a:xfrm>
            <a:off x="2269638" y="2392148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FB2BE2-7FB2-466E-B36C-B0F97A1E64D5}"/>
              </a:ext>
            </a:extLst>
          </p:cNvPr>
          <p:cNvSpPr/>
          <p:nvPr/>
        </p:nvSpPr>
        <p:spPr>
          <a:xfrm>
            <a:off x="3588774" y="2016064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04C5F3-25F7-4172-B443-440EF1C622B0}"/>
              </a:ext>
            </a:extLst>
          </p:cNvPr>
          <p:cNvSpPr/>
          <p:nvPr/>
        </p:nvSpPr>
        <p:spPr>
          <a:xfrm>
            <a:off x="4919433" y="1982102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785D95-626F-4C1E-BF5C-E92D505BA6E1}"/>
              </a:ext>
            </a:extLst>
          </p:cNvPr>
          <p:cNvSpPr/>
          <p:nvPr/>
        </p:nvSpPr>
        <p:spPr>
          <a:xfrm>
            <a:off x="6446659" y="1365579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998410-19EF-4C52-A383-8C052CB9F1F4}"/>
              </a:ext>
            </a:extLst>
          </p:cNvPr>
          <p:cNvSpPr/>
          <p:nvPr/>
        </p:nvSpPr>
        <p:spPr>
          <a:xfrm>
            <a:off x="6446659" y="2392148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7E78C-D3A4-4A05-9E84-3292CE355D6A}"/>
              </a:ext>
            </a:extLst>
          </p:cNvPr>
          <p:cNvCxnSpPr>
            <a:stCxn id="4" idx="6"/>
            <a:endCxn id="6" idx="1"/>
          </p:cNvCxnSpPr>
          <p:nvPr/>
        </p:nvCxnSpPr>
        <p:spPr>
          <a:xfrm>
            <a:off x="3052917" y="1718188"/>
            <a:ext cx="656809" cy="4080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F26A7B-33DD-4133-9AB0-7B6B3D390E24}"/>
              </a:ext>
            </a:extLst>
          </p:cNvPr>
          <p:cNvCxnSpPr>
            <a:cxnSpLocks/>
            <a:stCxn id="5" idx="5"/>
            <a:endCxn id="6" idx="3"/>
          </p:cNvCxnSpPr>
          <p:nvPr/>
        </p:nvCxnSpPr>
        <p:spPr>
          <a:xfrm flipV="1">
            <a:off x="2974596" y="2658079"/>
            <a:ext cx="735130" cy="37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A4A58B-480A-4321-9F18-DACFD09CC3B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4414684" y="2358186"/>
            <a:ext cx="504749" cy="33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ED0CDE-48E0-44C3-BE1F-AF58D9264C1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5734833" y="2530255"/>
            <a:ext cx="711826" cy="237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06DB96-12B4-4784-83D4-8873BFD27FF8}"/>
              </a:ext>
            </a:extLst>
          </p:cNvPr>
          <p:cNvCxnSpPr>
            <a:cxnSpLocks/>
          </p:cNvCxnSpPr>
          <p:nvPr/>
        </p:nvCxnSpPr>
        <p:spPr>
          <a:xfrm flipV="1">
            <a:off x="5668898" y="1748360"/>
            <a:ext cx="777761" cy="37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A6C90-C5EF-4275-9936-F4A8027E3BD0}"/>
              </a:ext>
            </a:extLst>
          </p:cNvPr>
          <p:cNvSpPr/>
          <p:nvPr/>
        </p:nvSpPr>
        <p:spPr>
          <a:xfrm>
            <a:off x="1373667" y="4706731"/>
            <a:ext cx="83789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a variable as root, and order variables from root to leaves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so that every node’s parent precedes it in the ordering</a:t>
            </a:r>
          </a:p>
          <a:p>
            <a:pPr marL="457200" indent="-45720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For 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to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apply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REMOVEINCONSISTENTVALUES(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Parent(</a:t>
            </a:r>
            <a:r>
              <a:rPr lang="en-US" sz="2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For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assign </a:t>
            </a:r>
            <a:r>
              <a:rPr lang="en-US" sz="2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consistently with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Parent(</a:t>
            </a:r>
            <a:r>
              <a:rPr lang="en-US" sz="2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903BBA-F978-469D-8FC4-F019B1308F31}"/>
              </a:ext>
            </a:extLst>
          </p:cNvPr>
          <p:cNvSpPr/>
          <p:nvPr/>
        </p:nvSpPr>
        <p:spPr>
          <a:xfrm>
            <a:off x="1458477" y="3482433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47708D-4CAD-44F4-9379-03D448B813FC}"/>
              </a:ext>
            </a:extLst>
          </p:cNvPr>
          <p:cNvSpPr/>
          <p:nvPr/>
        </p:nvSpPr>
        <p:spPr>
          <a:xfrm>
            <a:off x="2762864" y="3482433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157C3C-C42A-4263-A562-702E04B7AEE4}"/>
              </a:ext>
            </a:extLst>
          </p:cNvPr>
          <p:cNvSpPr/>
          <p:nvPr/>
        </p:nvSpPr>
        <p:spPr>
          <a:xfrm>
            <a:off x="4067251" y="3486180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19C56-6924-4E38-AB39-D3D78C61C8AD}"/>
              </a:ext>
            </a:extLst>
          </p:cNvPr>
          <p:cNvSpPr/>
          <p:nvPr/>
        </p:nvSpPr>
        <p:spPr>
          <a:xfrm>
            <a:off x="5410714" y="3445559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B5D9B8-ACAE-46CD-833C-1C8C28C5C70D}"/>
              </a:ext>
            </a:extLst>
          </p:cNvPr>
          <p:cNvSpPr/>
          <p:nvPr/>
        </p:nvSpPr>
        <p:spPr>
          <a:xfrm>
            <a:off x="6703232" y="3482431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75AF8-C074-4271-8B58-8205708A1404}"/>
              </a:ext>
            </a:extLst>
          </p:cNvPr>
          <p:cNvSpPr/>
          <p:nvPr/>
        </p:nvSpPr>
        <p:spPr>
          <a:xfrm>
            <a:off x="8034826" y="3482431"/>
            <a:ext cx="825910" cy="7521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62A5DD-D370-45AE-8882-EF3667FB067E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2284387" y="3858517"/>
            <a:ext cx="47847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D0BEDA-8BCD-4BEC-BFE1-E78356E0CE7B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588774" y="3858514"/>
            <a:ext cx="478477" cy="3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81EB0C-931E-4D71-A4D5-F735DDD2D4E9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6207420" y="3854764"/>
            <a:ext cx="495812" cy="3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E0EB641-F0E5-4F83-9D92-57CFEB8A9D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77062" y="3038450"/>
            <a:ext cx="13152" cy="2159005"/>
          </a:xfrm>
          <a:prstGeom prst="curvedConnector3">
            <a:avLst>
              <a:gd name="adj1" fmla="val -303336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EA96F281-0518-49C7-97DA-44FB6183430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09611" y="3059990"/>
            <a:ext cx="13152" cy="2159005"/>
          </a:xfrm>
          <a:prstGeom prst="curvedConnector3">
            <a:avLst>
              <a:gd name="adj1" fmla="val -303336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4751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8DB5B-E483-4557-BD05-5394C82E63EC}"/>
              </a:ext>
            </a:extLst>
          </p:cNvPr>
          <p:cNvSpPr/>
          <p:nvPr/>
        </p:nvSpPr>
        <p:spPr>
          <a:xfrm>
            <a:off x="1216095" y="353649"/>
            <a:ext cx="4598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Nearly Tree-structure CSPs</a:t>
            </a:r>
          </a:p>
        </p:txBody>
      </p:sp>
      <p:pic>
        <p:nvPicPr>
          <p:cNvPr id="3" name="Picture 4" descr="australia-csp">
            <a:extLst>
              <a:ext uri="{FF2B5EF4-FFF2-40B4-BE49-F238E27FC236}">
                <a16:creationId xmlns:a16="http://schemas.microsoft.com/office/drawing/2014/main" id="{891E1ACE-3E71-4078-8CB7-F3CEB857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1479414" y="954593"/>
            <a:ext cx="4700565" cy="38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985054-DDC2-442B-86CD-D40C3260C281}"/>
              </a:ext>
            </a:extLst>
          </p:cNvPr>
          <p:cNvSpPr/>
          <p:nvPr/>
        </p:nvSpPr>
        <p:spPr>
          <a:xfrm>
            <a:off x="931778" y="4940214"/>
            <a:ext cx="8866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instantiate a variable, prune its neighbors’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Cutset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instantiate (in all ways) a set of variables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so that the remaining constraint graph is a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c =⇒ runtime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very fast for small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3127CC-AE1C-4B3F-B8AD-09A5DEE10D42}"/>
              </a:ext>
            </a:extLst>
          </p:cNvPr>
          <p:cNvSpPr/>
          <p:nvPr/>
        </p:nvSpPr>
        <p:spPr>
          <a:xfrm>
            <a:off x="7635090" y="2027903"/>
            <a:ext cx="850149" cy="78903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WA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796275-18A0-45D9-891E-28694EB6A9B0}"/>
              </a:ext>
            </a:extLst>
          </p:cNvPr>
          <p:cNvSpPr/>
          <p:nvPr/>
        </p:nvSpPr>
        <p:spPr>
          <a:xfrm>
            <a:off x="8947696" y="1273278"/>
            <a:ext cx="850149" cy="78903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BFCF67-B439-4898-A459-A0056D3957BB}"/>
              </a:ext>
            </a:extLst>
          </p:cNvPr>
          <p:cNvSpPr/>
          <p:nvPr/>
        </p:nvSpPr>
        <p:spPr>
          <a:xfrm>
            <a:off x="10557557" y="1545886"/>
            <a:ext cx="769203" cy="72290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Q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16C432-D4F4-4E65-B03F-CC2855A1331B}"/>
              </a:ext>
            </a:extLst>
          </p:cNvPr>
          <p:cNvSpPr/>
          <p:nvPr/>
        </p:nvSpPr>
        <p:spPr>
          <a:xfrm>
            <a:off x="10766322" y="2684206"/>
            <a:ext cx="987801" cy="92007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NSW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14FAA0-79A7-407D-9E03-F951212CE19F}"/>
              </a:ext>
            </a:extLst>
          </p:cNvPr>
          <p:cNvSpPr/>
          <p:nvPr/>
        </p:nvSpPr>
        <p:spPr>
          <a:xfrm>
            <a:off x="10522803" y="3835565"/>
            <a:ext cx="737419" cy="72290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ECC0D0-C303-49DB-82CA-F2F5FAAF119D}"/>
              </a:ext>
            </a:extLst>
          </p:cNvPr>
          <p:cNvSpPr/>
          <p:nvPr/>
        </p:nvSpPr>
        <p:spPr>
          <a:xfrm>
            <a:off x="10522803" y="4733425"/>
            <a:ext cx="737419" cy="73006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3F6985-AB1A-438C-864D-1E7DD628D04D}"/>
              </a:ext>
            </a:extLst>
          </p:cNvPr>
          <p:cNvCxnSpPr>
            <a:stCxn id="6" idx="7"/>
            <a:endCxn id="7" idx="2"/>
          </p:cNvCxnSpPr>
          <p:nvPr/>
        </p:nvCxnSpPr>
        <p:spPr>
          <a:xfrm flipV="1">
            <a:off x="8360738" y="1667797"/>
            <a:ext cx="586958" cy="475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EE590D-19AE-4824-A9FA-2680660539E3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9797845" y="1667797"/>
            <a:ext cx="759712" cy="2395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E92D07-0DEF-411B-B7C3-12464893FC85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H="1" flipV="1">
            <a:off x="10942159" y="2268795"/>
            <a:ext cx="318064" cy="415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179448-6087-4AE7-A050-CE1FA796448D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flipH="1">
            <a:off x="10891513" y="3604277"/>
            <a:ext cx="368710" cy="231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93B4918-9D39-4842-A775-A18B650B62ED}"/>
              </a:ext>
            </a:extLst>
          </p:cNvPr>
          <p:cNvSpPr/>
          <p:nvPr/>
        </p:nvSpPr>
        <p:spPr>
          <a:xfrm>
            <a:off x="6607277" y="3031067"/>
            <a:ext cx="678426" cy="3979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4F0B84-3218-4920-BBAF-D53C190DC0AD}"/>
              </a:ext>
            </a:extLst>
          </p:cNvPr>
          <p:cNvSpPr/>
          <p:nvPr/>
        </p:nvSpPr>
        <p:spPr>
          <a:xfrm>
            <a:off x="3259121" y="2457125"/>
            <a:ext cx="754079" cy="687116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SA</a:t>
            </a:r>
          </a:p>
        </p:txBody>
      </p:sp>
    </p:spTree>
    <p:extLst>
      <p:ext uri="{BB962C8B-B14F-4D97-AF65-F5344CB8AC3E}">
        <p14:creationId xmlns:p14="http://schemas.microsoft.com/office/powerpoint/2010/main" val="304410546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12A4E-C073-4F79-BD41-A88A59605715}"/>
              </a:ext>
            </a:extLst>
          </p:cNvPr>
          <p:cNvSpPr/>
          <p:nvPr/>
        </p:nvSpPr>
        <p:spPr>
          <a:xfrm>
            <a:off x="1540056" y="633869"/>
            <a:ext cx="434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Further Optimizations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96F0B6-F57D-46DD-AA53-8358E1FB649F}"/>
              </a:ext>
            </a:extLst>
          </p:cNvPr>
          <p:cNvSpPr/>
          <p:nvPr/>
        </p:nvSpPr>
        <p:spPr>
          <a:xfrm>
            <a:off x="2133600" y="171948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Tree decomposition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Symmetry breaking</a:t>
            </a:r>
          </a:p>
        </p:txBody>
      </p:sp>
    </p:spTree>
    <p:extLst>
      <p:ext uri="{BB962C8B-B14F-4D97-AF65-F5344CB8AC3E}">
        <p14:creationId xmlns:p14="http://schemas.microsoft.com/office/powerpoint/2010/main" val="106088485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5D16-1D33-4CD0-BEBC-494D209F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E6B-2660-4FFD-8BBD-99C23E1966E1}" type="slidenum">
              <a:rPr lang="en-US" altLang="en-US"/>
              <a:pPr/>
              <a:t>178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51B43D3-9719-43D9-B0A2-3155238B6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665542" cy="10507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Local search for CSPs: </a:t>
            </a:r>
            <a:r>
              <a:rPr lang="en-US" sz="3200" dirty="0">
                <a:latin typeface="+mn-lt"/>
              </a:rPr>
              <a:t>Iterative algorithms for CSPs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2F9972F-9CE2-4064-9B4E-38505CCE0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919" y="1415846"/>
            <a:ext cx="9029281" cy="5260975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Hill-climbing, simulated annealing typically work with "complete"  states, i.e., all variables assigned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apply to CSPs: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states with unsatisfied constraints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reassign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values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selection: randomly select any conflicted variable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selection by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min-conflicts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value that violates the fewest constraints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hill-climb with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total number of violated constraints</a:t>
            </a:r>
          </a:p>
        </p:txBody>
      </p:sp>
    </p:spTree>
    <p:extLst>
      <p:ext uri="{BB962C8B-B14F-4D97-AF65-F5344CB8AC3E}">
        <p14:creationId xmlns:p14="http://schemas.microsoft.com/office/powerpoint/2010/main" val="183167320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58B51-FEA2-4BEC-98AF-9C6B2806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A791-9329-48BE-9163-B15BD5A005F4}" type="slidenum">
              <a:rPr lang="en-US" altLang="en-US"/>
              <a:pPr/>
              <a:t>179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2C6D5F5-EF44-44F7-AB4B-81BF0CC6E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432" y="137960"/>
            <a:ext cx="5665839" cy="94748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Example: 4-Queens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AA030BD-FF5D-4B6A-A79C-5C116F4B1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8420" y="977844"/>
            <a:ext cx="9140947" cy="577256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States: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queens in 4 columns (4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256 states)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Actions/Operators: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queen in column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test: 	      	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attacks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h(n)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number of attacks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random initial state, can solve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-queens in almost constant time for arbitrary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high probability (e.g.,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10,000,000)</a:t>
            </a:r>
          </a:p>
        </p:txBody>
      </p:sp>
      <p:pic>
        <p:nvPicPr>
          <p:cNvPr id="35844" name="Picture 4" descr="4queens-iterative">
            <a:extLst>
              <a:ext uri="{FF2B5EF4-FFF2-40B4-BE49-F238E27FC236}">
                <a16:creationId xmlns:a16="http://schemas.microsoft.com/office/drawing/2014/main" id="{0AF51922-FA2E-4F7D-AABB-0B5CB4737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50" y="3124199"/>
            <a:ext cx="8322488" cy="25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8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C48B0D-47DB-45C4-8DE0-7FD6FEEB1F4A}"/>
              </a:ext>
            </a:extLst>
          </p:cNvPr>
          <p:cNvSpPr txBox="1"/>
          <p:nvPr/>
        </p:nvSpPr>
        <p:spPr>
          <a:xfrm>
            <a:off x="733530" y="2391508"/>
            <a:ext cx="9923242" cy="4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038498" y="412790"/>
            <a:ext cx="8180317" cy="592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Solving Constraint satisfaction problems (CSPs):</a:t>
            </a:r>
          </a:p>
          <a:p>
            <a:endParaRPr lang="en-US" altLang="en-US" sz="32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192192" y="1182231"/>
            <a:ext cx="913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CPSs are best solved by a specialized version of depth-first search,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CSPs do not require finding a paths (to a goal),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intuitions: Solving CSPs,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up a 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searching through the space of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matter about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assigning the variables; eventually they all have to be assigned. </a:t>
            </a:r>
          </a:p>
          <a:p>
            <a:pPr marL="1377950" lvl="2" indent="-4635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 a suitable value for one variable at a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1377950" lvl="2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key idea of backtracking search.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immediately the current partial assignment, when falsify a constraint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process of building up a solution:</a:t>
            </a:r>
          </a:p>
          <a:p>
            <a:pPr marL="1377950" lvl="2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extensions of this partial assignment will falsify that constraint, and none of these extensions can be the solutions.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2384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E9870-D15F-44DA-84D4-8649DA3571D4}"/>
              </a:ext>
            </a:extLst>
          </p:cNvPr>
          <p:cNvSpPr/>
          <p:nvPr/>
        </p:nvSpPr>
        <p:spPr>
          <a:xfrm>
            <a:off x="1180822" y="412644"/>
            <a:ext cx="500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Performance of min-conflicts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86595B-2A2C-4FB7-B9A2-1ECDBC808C72}"/>
                  </a:ext>
                </a:extLst>
              </p:cNvPr>
              <p:cNvSpPr/>
              <p:nvPr/>
            </p:nvSpPr>
            <p:spPr>
              <a:xfrm>
                <a:off x="1180822" y="1164167"/>
                <a:ext cx="10278674" cy="5323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random initial state, can solve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-queens in almost constant time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arbitrary </a:t>
                </a:r>
                <a:r>
                  <a:rPr lang="en-US" sz="2400" i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high probability (e.g., </a:t>
                </a:r>
                <a:r>
                  <a:rPr lang="en-US" sz="2400" i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10,000,000)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appears to be true for any randomly-generated CSP</a:t>
                </a:r>
              </a:p>
              <a:p>
                <a:r>
                  <a:rPr lang="en-US" sz="2400" dirty="0">
                    <a:solidFill>
                      <a:srgbClr val="FF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except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narrow range of the ratio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constraints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variables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/>
                  <a:t> CPU</a:t>
                </a:r>
              </a:p>
              <a:p>
                <a:r>
                  <a:rPr lang="en-US" dirty="0"/>
                  <a:t>		time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</a:p>
              <a:p>
                <a:r>
                  <a:rPr lang="en-US" dirty="0"/>
                  <a:t>		                                            		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r>
                  <a:rPr lang="en-US" dirty="0"/>
                  <a:t>				critical  ratio</a:t>
                </a:r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critical ratio corresponds to a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transition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problems,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unsatisfiable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86595B-2A2C-4FB7-B9A2-1ECDBC808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22" y="1164167"/>
                <a:ext cx="10278674" cy="5323573"/>
              </a:xfrm>
              <a:prstGeom prst="rect">
                <a:avLst/>
              </a:prstGeom>
              <a:blipFill>
                <a:blip r:embed="rId2"/>
                <a:stretch>
                  <a:fillRect l="-949" t="-916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A66FAF-4CD8-4E6C-9643-42BEFC278595}"/>
              </a:ext>
            </a:extLst>
          </p:cNvPr>
          <p:cNvCxnSpPr/>
          <p:nvPr/>
        </p:nvCxnSpPr>
        <p:spPr>
          <a:xfrm flipV="1">
            <a:off x="3642852" y="3687097"/>
            <a:ext cx="0" cy="148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7ECE37-701F-47E5-8CEA-BCC8632B16B4}"/>
              </a:ext>
            </a:extLst>
          </p:cNvPr>
          <p:cNvCxnSpPr/>
          <p:nvPr/>
        </p:nvCxnSpPr>
        <p:spPr>
          <a:xfrm>
            <a:off x="3642852" y="5206181"/>
            <a:ext cx="4689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95EB861-6F0B-4E8A-ABCC-2E356DFC6E76}"/>
              </a:ext>
            </a:extLst>
          </p:cNvPr>
          <p:cNvSpPr/>
          <p:nvPr/>
        </p:nvSpPr>
        <p:spPr>
          <a:xfrm rot="20898537">
            <a:off x="3941626" y="3819741"/>
            <a:ext cx="1276072" cy="1257090"/>
          </a:xfrm>
          <a:custGeom>
            <a:avLst/>
            <a:gdLst>
              <a:gd name="connsiteX0" fmla="*/ 0 w 1489587"/>
              <a:gd name="connsiteY0" fmla="*/ 1209368 h 1313075"/>
              <a:gd name="connsiteX1" fmla="*/ 958645 w 1489587"/>
              <a:gd name="connsiteY1" fmla="*/ 1194619 h 1313075"/>
              <a:gd name="connsiteX2" fmla="*/ 1445342 w 1489587"/>
              <a:gd name="connsiteY2" fmla="*/ 14748 h 1313075"/>
              <a:gd name="connsiteX3" fmla="*/ 1445342 w 1489587"/>
              <a:gd name="connsiteY3" fmla="*/ 14748 h 1313075"/>
              <a:gd name="connsiteX4" fmla="*/ 1489587 w 1489587"/>
              <a:gd name="connsiteY4" fmla="*/ 0 h 1313075"/>
              <a:gd name="connsiteX5" fmla="*/ 1489587 w 1489587"/>
              <a:gd name="connsiteY5" fmla="*/ 0 h 13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587" h="1313075">
                <a:moveTo>
                  <a:pt x="0" y="1209368"/>
                </a:moveTo>
                <a:cubicBezTo>
                  <a:pt x="358877" y="1301545"/>
                  <a:pt x="717755" y="1393722"/>
                  <a:pt x="958645" y="1194619"/>
                </a:cubicBezTo>
                <a:cubicBezTo>
                  <a:pt x="1199535" y="995516"/>
                  <a:pt x="1445342" y="14748"/>
                  <a:pt x="1445342" y="14748"/>
                </a:cubicBezTo>
                <a:lnTo>
                  <a:pt x="1445342" y="14748"/>
                </a:lnTo>
                <a:lnTo>
                  <a:pt x="1489587" y="0"/>
                </a:lnTo>
                <a:lnTo>
                  <a:pt x="148958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D3CDC75-495D-41ED-867E-FAB390FA4710}"/>
              </a:ext>
            </a:extLst>
          </p:cNvPr>
          <p:cNvSpPr/>
          <p:nvPr/>
        </p:nvSpPr>
        <p:spPr>
          <a:xfrm rot="254230">
            <a:off x="5008088" y="3811552"/>
            <a:ext cx="2618501" cy="1299672"/>
          </a:xfrm>
          <a:custGeom>
            <a:avLst/>
            <a:gdLst>
              <a:gd name="connsiteX0" fmla="*/ 2629989 w 2629989"/>
              <a:gd name="connsiteY0" fmla="*/ 1457586 h 1531070"/>
              <a:gd name="connsiteX1" fmla="*/ 505097 w 2629989"/>
              <a:gd name="connsiteY1" fmla="*/ 1379209 h 1531070"/>
              <a:gd name="connsiteX2" fmla="*/ 26126 w 2629989"/>
              <a:gd name="connsiteY2" fmla="*/ 99049 h 1531070"/>
              <a:gd name="connsiteX3" fmla="*/ 26126 w 2629989"/>
              <a:gd name="connsiteY3" fmla="*/ 99049 h 1531070"/>
              <a:gd name="connsiteX4" fmla="*/ 0 w 2629989"/>
              <a:gd name="connsiteY4" fmla="*/ 3254 h 1531070"/>
              <a:gd name="connsiteX5" fmla="*/ 26126 w 2629989"/>
              <a:gd name="connsiteY5" fmla="*/ 20672 h 1531070"/>
              <a:gd name="connsiteX6" fmla="*/ 26126 w 2629989"/>
              <a:gd name="connsiteY6" fmla="*/ 20672 h 153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989" h="1531070">
                <a:moveTo>
                  <a:pt x="2629989" y="1457586"/>
                </a:moveTo>
                <a:cubicBezTo>
                  <a:pt x="1784531" y="1531609"/>
                  <a:pt x="939074" y="1605632"/>
                  <a:pt x="505097" y="1379209"/>
                </a:cubicBezTo>
                <a:cubicBezTo>
                  <a:pt x="71120" y="1152786"/>
                  <a:pt x="26126" y="99049"/>
                  <a:pt x="26126" y="99049"/>
                </a:cubicBezTo>
                <a:lnTo>
                  <a:pt x="26126" y="99049"/>
                </a:lnTo>
                <a:cubicBezTo>
                  <a:pt x="21772" y="83083"/>
                  <a:pt x="0" y="16317"/>
                  <a:pt x="0" y="3254"/>
                </a:cubicBezTo>
                <a:cubicBezTo>
                  <a:pt x="0" y="-9809"/>
                  <a:pt x="26126" y="20672"/>
                  <a:pt x="26126" y="20672"/>
                </a:cubicBezTo>
                <a:lnTo>
                  <a:pt x="26126" y="20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94D7-5897-4455-A7F3-F13B3747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E4E9-7C68-4DFC-BDDB-2E2CF0A16F3F}" type="slidenum">
              <a:rPr lang="en-US" altLang="en-US"/>
              <a:pPr/>
              <a:t>181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9D99963-4D5D-4A59-8C65-088D6268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1591" y="314883"/>
            <a:ext cx="2888766" cy="91798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Summary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2C1ECE4-B017-4984-8B62-90639F8EC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0492" y="1483008"/>
            <a:ext cx="9591016" cy="494368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CSPs are a special kind of problem: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defined by values of a fixed set of variables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test defined by constraints on variable values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= depth-first search with one variable assigned per node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ordering and value selection heuristics help significantly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 prevents assignments that guarantee later failure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 (e.g., arc consistency) does additional work to constrain values and detect inconsistencies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min-conflicts are usually effective in practice</a:t>
            </a:r>
          </a:p>
        </p:txBody>
      </p:sp>
    </p:spTree>
    <p:extLst>
      <p:ext uri="{BB962C8B-B14F-4D97-AF65-F5344CB8AC3E}">
        <p14:creationId xmlns:p14="http://schemas.microsoft.com/office/powerpoint/2010/main" val="12019565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94D7-5897-4455-A7F3-F13B3747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E4E9-7C68-4DFC-BDDB-2E2CF0A16F3F}" type="slidenum">
              <a:rPr lang="en-US" altLang="en-US"/>
              <a:pPr/>
              <a:t>182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9D99963-4D5D-4A59-8C65-088D6268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1154" y="365125"/>
            <a:ext cx="8034736" cy="91798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Many real-world applications of CSP</a:t>
            </a:r>
            <a:endParaRPr lang="en-US" altLang="en-US" sz="3200" dirty="0">
              <a:latin typeface="+mn-lt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2C1ECE4-B017-4984-8B62-90639F8EC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99751"/>
            <a:ext cx="6213231" cy="517187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problems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who teaches what class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Timetabling problems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 schedule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scheduling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planning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Factory scheduling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configuration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compatible components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395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494040-5697-4698-A6DF-498A6339DCE2}"/>
              </a:ext>
            </a:extLst>
          </p:cNvPr>
          <p:cNvSpPr txBox="1"/>
          <p:nvPr/>
        </p:nvSpPr>
        <p:spPr>
          <a:xfrm>
            <a:off x="834013" y="1222214"/>
            <a:ext cx="10078497" cy="51341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419497" y="373626"/>
            <a:ext cx="7042859" cy="592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CSP - Constraint satisfaction problem:</a:t>
            </a:r>
          </a:p>
          <a:p>
            <a:endParaRPr lang="en-US" altLang="en-US" sz="32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487480" y="1216481"/>
            <a:ext cx="921704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solving CSPs,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 state space and the notion of a solution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CSP is defined by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…},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values to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or all the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assignment 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variable is assigned.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assignment 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assigns values to only some of the variables.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assignment that does not violate constraints is called a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legal assignment.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CSP is a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consistent, complete assignment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7950" lvl="2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CSP is an assignment of a value to each of all the variables such that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constraint is satisfied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CSP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unsatisfiable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no solution exists.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49CAB-85A1-4D57-A6A5-CB222A58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00-44EE-4E22-82BD-C4F2A5CA337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DE76702-34FD-4E38-BE07-B0B5EE369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5549" y="678774"/>
            <a:ext cx="4456611" cy="94116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83CB59-C65E-4060-A947-4084F093D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4890" y="2544029"/>
            <a:ext cx="7260771" cy="2310945"/>
          </a:xfrm>
        </p:spPr>
        <p:txBody>
          <a:bodyPr/>
          <a:lstStyle/>
          <a:p>
            <a:pPr marL="457200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 Satisfaction Problems (CSP)</a:t>
            </a:r>
          </a:p>
          <a:p>
            <a:pPr marL="457200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search for CSPs</a:t>
            </a:r>
          </a:p>
          <a:p>
            <a:pPr marL="457200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search for CSPs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3" y="2418761"/>
            <a:ext cx="539933" cy="45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72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8354F-1735-4B48-949E-B248D74A8414}"/>
              </a:ext>
            </a:extLst>
          </p:cNvPr>
          <p:cNvSpPr txBox="1"/>
          <p:nvPr/>
        </p:nvSpPr>
        <p:spPr>
          <a:xfrm>
            <a:off x="834013" y="2374338"/>
            <a:ext cx="9907675" cy="35240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0293F9-E61F-4D1D-A36F-399181B02D4D}"/>
              </a:ext>
            </a:extLst>
          </p:cNvPr>
          <p:cNvSpPr/>
          <p:nvPr/>
        </p:nvSpPr>
        <p:spPr>
          <a:xfrm>
            <a:off x="1799303" y="1536174"/>
            <a:ext cx="902601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latin typeface="Calibri-Bold"/>
              </a:rPr>
              <a:t>CSP as a Search Problem</a:t>
            </a:r>
          </a:p>
          <a:p>
            <a:endParaRPr lang="en-US" sz="3600" b="1" dirty="0">
              <a:solidFill>
                <a:srgbClr val="33339A"/>
              </a:solidFill>
              <a:latin typeface="Calibri-Bold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CSP could be viewed as a more traditional search problem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 function: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value is assigned to any unassigned variable, which does not cause any constraint to return false.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assignment is complete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27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D4A3A-846E-4449-BBF9-7C679030641E}"/>
              </a:ext>
            </a:extLst>
          </p:cNvPr>
          <p:cNvSpPr/>
          <p:nvPr/>
        </p:nvSpPr>
        <p:spPr>
          <a:xfrm>
            <a:off x="1324304" y="675098"/>
            <a:ext cx="99795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BT(Level)</a:t>
            </a:r>
          </a:p>
          <a:p>
            <a:pPr lvl="1"/>
            <a:r>
              <a:rPr lang="en-US" sz="2000" b="1" dirty="0"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all variables assigned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</a:rPr>
              <a:t>PRINT</a:t>
            </a:r>
            <a:r>
              <a:rPr lang="en-US" sz="2000" dirty="0">
                <a:latin typeface="Consolas" panose="020B0609020204030204" pitchFamily="49" charset="0"/>
              </a:rPr>
              <a:t> Value of each Variable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for more solutions, or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</a:rPr>
              <a:t>EXIT</a:t>
            </a:r>
            <a:r>
              <a:rPr lang="en-US" sz="2000" dirty="0">
                <a:latin typeface="Consolas" panose="020B0609020204030204" pitchFamily="49" charset="0"/>
              </a:rPr>
              <a:t> for only one solution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X := </a:t>
            </a:r>
            <a:r>
              <a:rPr lang="en-US" sz="2000" dirty="0" err="1">
                <a:latin typeface="Consolas" panose="020B0609020204030204" pitchFamily="49" charset="0"/>
              </a:rPr>
              <a:t>PickUnassignedVariable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Assigned[X] := TRUE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for d := each member of Domain[X] (the domain values of X)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Value[X] := d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ConstraintsOK</a:t>
            </a:r>
            <a:r>
              <a:rPr lang="en-US" sz="20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for each constraint C such that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a) X is a variable of C and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b) all other variables of C are assigned:</a:t>
            </a:r>
          </a:p>
          <a:p>
            <a:pPr lvl="3"/>
            <a:r>
              <a:rPr lang="en-US" sz="2000" dirty="0">
                <a:latin typeface="Consolas" panose="020B0609020204030204" pitchFamily="49" charset="0"/>
              </a:rPr>
              <a:t>if C is </a:t>
            </a:r>
            <a:r>
              <a:rPr lang="en-US" sz="2000" b="1" dirty="0">
                <a:latin typeface="Consolas" panose="020B0609020204030204" pitchFamily="49" charset="0"/>
              </a:rPr>
              <a:t>not </a:t>
            </a:r>
            <a:r>
              <a:rPr lang="en-US" sz="2000" dirty="0">
                <a:latin typeface="Consolas" panose="020B0609020204030204" pitchFamily="49" charset="0"/>
              </a:rPr>
              <a:t>satisfied with the set of current assignments:</a:t>
            </a:r>
          </a:p>
          <a:p>
            <a:pPr lvl="4"/>
            <a:r>
              <a:rPr lang="en-US" sz="2000" dirty="0" err="1">
                <a:latin typeface="Consolas" panose="020B0609020204030204" pitchFamily="49" charset="0"/>
              </a:rPr>
              <a:t>ConstraintsOK</a:t>
            </a:r>
            <a:r>
              <a:rPr lang="en-US" sz="2000" dirty="0">
                <a:latin typeface="Consolas" panose="020B0609020204030204" pitchFamily="49" charset="0"/>
              </a:rPr>
              <a:t> = FALSE</a:t>
            </a:r>
          </a:p>
          <a:p>
            <a:pPr lvl="3"/>
            <a:r>
              <a:rPr lang="en-US" sz="2000" dirty="0">
                <a:latin typeface="Consolas" panose="020B0609020204030204" pitchFamily="49" charset="0"/>
              </a:rPr>
              <a:t>if </a:t>
            </a:r>
            <a:r>
              <a:rPr lang="en-US" sz="2000" dirty="0" err="1">
                <a:latin typeface="Consolas" panose="020B0609020204030204" pitchFamily="49" charset="0"/>
              </a:rPr>
              <a:t>ConstraintsOk</a:t>
            </a:r>
            <a:r>
              <a:rPr lang="en-US" sz="2000" dirty="0">
                <a:latin typeface="Consolas" panose="020B0609020204030204" pitchFamily="49" charset="0"/>
              </a:rPr>
              <a:t> == TRUE:</a:t>
            </a:r>
          </a:p>
          <a:p>
            <a:pPr lvl="4"/>
            <a:r>
              <a:rPr lang="en-US" sz="2000" dirty="0">
                <a:latin typeface="Consolas" panose="020B0609020204030204" pitchFamily="49" charset="0"/>
              </a:rPr>
              <a:t>BT(Level+1)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Assigned[X]:= FALSE //UNDO as we have tried all of X’s values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return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2A073-951C-4C1F-B795-86CD7E4AAFAD}"/>
              </a:ext>
            </a:extLst>
          </p:cNvPr>
          <p:cNvSpPr/>
          <p:nvPr/>
        </p:nvSpPr>
        <p:spPr>
          <a:xfrm>
            <a:off x="1182413" y="213433"/>
            <a:ext cx="6132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9A"/>
                </a:solidFill>
              </a:rPr>
              <a:t>Backtracking Search: The Algorithm BT</a:t>
            </a:r>
            <a:endParaRPr lang="en-US" sz="24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D97A1A5-880A-4BD3-804A-B965E3F61C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451">
            <a:off x="472820" y="1282700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0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2E74F9-56EF-4D4B-84FE-96C4D036B9FB}"/>
              </a:ext>
            </a:extLst>
          </p:cNvPr>
          <p:cNvSpPr/>
          <p:nvPr/>
        </p:nvSpPr>
        <p:spPr>
          <a:xfrm>
            <a:off x="1160711" y="579962"/>
            <a:ext cx="391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3339A"/>
                </a:solidFill>
              </a:rPr>
              <a:t>Backtracking Search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34CAA4-DE8E-4585-86D5-46A09C6A7207}"/>
              </a:ext>
            </a:extLst>
          </p:cNvPr>
          <p:cNvSpPr/>
          <p:nvPr/>
        </p:nvSpPr>
        <p:spPr>
          <a:xfrm>
            <a:off x="5092101" y="1954924"/>
            <a:ext cx="1955086" cy="6463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{ 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7D117-0273-4BA2-8DC6-36397741E974}"/>
              </a:ext>
            </a:extLst>
          </p:cNvPr>
          <p:cNvSpPr/>
          <p:nvPr/>
        </p:nvSpPr>
        <p:spPr>
          <a:xfrm>
            <a:off x="2140980" y="3329885"/>
            <a:ext cx="1955086" cy="6463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61B615-75C7-45B0-94E2-BD109CCD75AB}"/>
              </a:ext>
            </a:extLst>
          </p:cNvPr>
          <p:cNvSpPr/>
          <p:nvPr/>
        </p:nvSpPr>
        <p:spPr>
          <a:xfrm>
            <a:off x="5118457" y="3329886"/>
            <a:ext cx="1955086" cy="6745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4E3784-FE59-4DB6-87C8-162CD213704A}"/>
              </a:ext>
            </a:extLst>
          </p:cNvPr>
          <p:cNvSpPr/>
          <p:nvPr/>
        </p:nvSpPr>
        <p:spPr>
          <a:xfrm>
            <a:off x="7703921" y="3329885"/>
            <a:ext cx="1955086" cy="6463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E3D9F5-045C-4016-AC96-07C09BAE472C}"/>
              </a:ext>
            </a:extLst>
          </p:cNvPr>
          <p:cNvSpPr/>
          <p:nvPr/>
        </p:nvSpPr>
        <p:spPr>
          <a:xfrm>
            <a:off x="4098792" y="4948479"/>
            <a:ext cx="1955086" cy="6745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2B1EAF-A8F8-487D-8EF6-D6410996EF83}"/>
              </a:ext>
            </a:extLst>
          </p:cNvPr>
          <p:cNvSpPr/>
          <p:nvPr/>
        </p:nvSpPr>
        <p:spPr>
          <a:xfrm>
            <a:off x="6726378" y="4948478"/>
            <a:ext cx="1955086" cy="6745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F1B1154-A1C6-44C0-B9C9-E69EEF4D3A32}"/>
              </a:ext>
            </a:extLst>
          </p:cNvPr>
          <p:cNvSpPr/>
          <p:nvPr/>
        </p:nvSpPr>
        <p:spPr>
          <a:xfrm>
            <a:off x="1497724" y="4948478"/>
            <a:ext cx="1008993" cy="113133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8A2DD0-9699-4934-8B49-E31181E319F2}"/>
              </a:ext>
            </a:extLst>
          </p:cNvPr>
          <p:cNvCxnSpPr>
            <a:stCxn id="3" idx="4"/>
            <a:endCxn id="5" idx="0"/>
          </p:cNvCxnSpPr>
          <p:nvPr/>
        </p:nvCxnSpPr>
        <p:spPr>
          <a:xfrm>
            <a:off x="6069644" y="2601255"/>
            <a:ext cx="26356" cy="728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B0EA42-427F-43A4-B3DC-244A6B1D2CA7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118523" y="2598600"/>
            <a:ext cx="2951122" cy="7312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B28085-FA58-4B5A-AB1C-EC8E02750BE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082822" y="2598600"/>
            <a:ext cx="2598642" cy="7312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E066EC-B117-4EF8-8AD8-FE04B99E12CD}"/>
              </a:ext>
            </a:extLst>
          </p:cNvPr>
          <p:cNvCxnSpPr>
            <a:cxnSpLocks/>
          </p:cNvCxnSpPr>
          <p:nvPr/>
        </p:nvCxnSpPr>
        <p:spPr>
          <a:xfrm>
            <a:off x="6186672" y="4015898"/>
            <a:ext cx="1468699" cy="946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DAA000-E619-44EB-9903-C67A4461D298}"/>
              </a:ext>
            </a:extLst>
          </p:cNvPr>
          <p:cNvCxnSpPr>
            <a:cxnSpLocks/>
          </p:cNvCxnSpPr>
          <p:nvPr/>
        </p:nvCxnSpPr>
        <p:spPr>
          <a:xfrm flipH="1">
            <a:off x="5052632" y="4004441"/>
            <a:ext cx="1110338" cy="944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18182D-6BA9-4FEF-98BD-6DF524FAF12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2002221" y="3973561"/>
            <a:ext cx="1177442" cy="974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91D4F12E-FF55-4A11-8893-67D036E3D362}"/>
              </a:ext>
            </a:extLst>
          </p:cNvPr>
          <p:cNvSpPr/>
          <p:nvPr/>
        </p:nvSpPr>
        <p:spPr>
          <a:xfrm flipH="1">
            <a:off x="693923" y="1314053"/>
            <a:ext cx="3105326" cy="1570386"/>
          </a:xfrm>
          <a:prstGeom prst="wedgeRectCallout">
            <a:avLst>
              <a:gd name="adj1" fmla="val -22820"/>
              <a:gd name="adj2" fmla="val 781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of a node are all possible values of some (any) unassigned variable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BC4A251-6338-4EDF-8CCD-3C509A6B7913}"/>
              </a:ext>
            </a:extLst>
          </p:cNvPr>
          <p:cNvSpPr/>
          <p:nvPr/>
        </p:nvSpPr>
        <p:spPr>
          <a:xfrm>
            <a:off x="7382143" y="980006"/>
            <a:ext cx="3752272" cy="1199043"/>
          </a:xfrm>
          <a:prstGeom prst="wedgeRectCallout">
            <a:avLst>
              <a:gd name="adj1" fmla="val -59374"/>
              <a:gd name="adj2" fmla="val 530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root has the empty set of assignments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C675F80-3B9A-48E5-8EA3-882E43D3487D}"/>
              </a:ext>
            </a:extLst>
          </p:cNvPr>
          <p:cNvSpPr/>
          <p:nvPr/>
        </p:nvSpPr>
        <p:spPr>
          <a:xfrm>
            <a:off x="8960797" y="4219716"/>
            <a:ext cx="2457964" cy="2197369"/>
          </a:xfrm>
          <a:prstGeom prst="wedgeRectCallout">
            <a:avLst>
              <a:gd name="adj1" fmla="val -61940"/>
              <a:gd name="adj2" fmla="val 4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stops descending if the assignments on path to the node violate a constraint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9DD25D6-2D4F-4A21-B7CB-1E2591854E3D}"/>
              </a:ext>
            </a:extLst>
          </p:cNvPr>
          <p:cNvSpPr/>
          <p:nvPr/>
        </p:nvSpPr>
        <p:spPr>
          <a:xfrm>
            <a:off x="2660493" y="5742530"/>
            <a:ext cx="2457964" cy="674555"/>
          </a:xfrm>
          <a:prstGeom prst="wedgeRectCallout">
            <a:avLst>
              <a:gd name="adj1" fmla="val -63864"/>
              <a:gd name="adj2" fmla="val -437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</a:p>
        </p:txBody>
      </p:sp>
      <p:pic>
        <p:nvPicPr>
          <p:cNvPr id="21" name="Picture 20" descr="Image result for smiley face images">
            <a:extLst>
              <a:ext uri="{FF2B5EF4-FFF2-40B4-BE49-F238E27FC236}">
                <a16:creationId xmlns:a16="http://schemas.microsoft.com/office/drawing/2014/main" id="{D5CB047D-FC38-49D2-B12B-0BF327B36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9" y="3329885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4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C75294-1FD4-4F26-909E-C0C56D284D9F}"/>
              </a:ext>
            </a:extLst>
          </p:cNvPr>
          <p:cNvSpPr txBox="1"/>
          <p:nvPr/>
        </p:nvSpPr>
        <p:spPr>
          <a:xfrm>
            <a:off x="1125415" y="1245996"/>
            <a:ext cx="9616273" cy="3969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693742-D9A3-4EF1-AF00-1833785AFFE4}"/>
              </a:ext>
            </a:extLst>
          </p:cNvPr>
          <p:cNvSpPr/>
          <p:nvPr/>
        </p:nvSpPr>
        <p:spPr>
          <a:xfrm>
            <a:off x="1093636" y="459858"/>
            <a:ext cx="350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Backtracking Search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645408-E067-4842-A112-E8F43899C17C}"/>
              </a:ext>
            </a:extLst>
          </p:cNvPr>
          <p:cNvSpPr/>
          <p:nvPr/>
        </p:nvSpPr>
        <p:spPr>
          <a:xfrm>
            <a:off x="1190378" y="1383948"/>
            <a:ext cx="87017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Heuristics are used to determine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order in which variables are assigned: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PickUnassignedVariable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 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order of values tried for each variable.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the next variable can vary from branch to branch, e.g.,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assignment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might choose to assign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next, while under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might choose to assign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“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dynamically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chosen variable ordering has a tremendous impact on performance.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9095" y="2512380"/>
            <a:ext cx="31870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such as, Q1, Q2, …, Q8</a:t>
            </a:r>
          </a:p>
          <a:p>
            <a:r>
              <a:rPr lang="en-US" dirty="0"/>
              <a:t>such as,  Qi = j 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907733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4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140372" y="2794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570322" y="746926"/>
            <a:ext cx="8064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N Queens on an N x N chess board so that no Queen can attack any other Queen.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75576"/>
              </p:ext>
            </p:extLst>
          </p:nvPr>
        </p:nvGraphicFramePr>
        <p:xfrm>
          <a:off x="3441262" y="1633421"/>
          <a:ext cx="5488152" cy="467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19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276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8A48A-D772-4156-9904-FD37731D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64" y="1696485"/>
            <a:ext cx="432981" cy="46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1132F-D35E-4428-8960-14209690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74" y="2872230"/>
            <a:ext cx="432981" cy="46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19" y="4625330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B2144-4BCB-4830-8F20-85ECB3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5" y="3471238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08" y="2311058"/>
            <a:ext cx="446398" cy="445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8474A-1C54-44E9-AE17-6CFF096E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73" y="5224579"/>
            <a:ext cx="446398" cy="445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65FFB6-C560-4DBB-8EC3-33DDF80F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66" y="5833034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92" y="4035893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44521"/>
              </p:ext>
            </p:extLst>
          </p:nvPr>
        </p:nvGraphicFramePr>
        <p:xfrm>
          <a:off x="3391012" y="6367735"/>
          <a:ext cx="5536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62934"/>
              </p:ext>
            </p:extLst>
          </p:nvPr>
        </p:nvGraphicFramePr>
        <p:xfrm>
          <a:off x="9232530" y="1620565"/>
          <a:ext cx="60405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936">
            <a:off x="732125" y="1548250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7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2FC35E-765E-4352-A925-E2760D2F3F8F}"/>
              </a:ext>
            </a:extLst>
          </p:cNvPr>
          <p:cNvSpPr/>
          <p:nvPr/>
        </p:nvSpPr>
        <p:spPr>
          <a:xfrm>
            <a:off x="1167780" y="438071"/>
            <a:ext cx="5311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D02C1-692C-4014-A352-1E91D98039F0}"/>
              </a:ext>
            </a:extLst>
          </p:cNvPr>
          <p:cNvSpPr/>
          <p:nvPr/>
        </p:nvSpPr>
        <p:spPr>
          <a:xfrm>
            <a:off x="1364548" y="1715889"/>
            <a:ext cx="83522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formulation: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variables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 queens)  e.g.,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variables: {Q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…, Q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for each variable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the positions on the chessboard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Domain(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{1, 2, 3, …., 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counting from the top left as 1, going left to right, top to bottom.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value 1,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value 15,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value 21, etc.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497">
            <a:off x="521284" y="2014381"/>
            <a:ext cx="663708" cy="4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53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140372" y="2794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270417" y="1603221"/>
            <a:ext cx="168080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32,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34,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44,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54,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22372"/>
              </p:ext>
            </p:extLst>
          </p:nvPr>
        </p:nvGraphicFramePr>
        <p:xfrm>
          <a:off x="3436883" y="1608083"/>
          <a:ext cx="5492529" cy="470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566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566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1329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804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566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566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566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566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801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8A48A-D772-4156-9904-FD37731D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64" y="1696485"/>
            <a:ext cx="432981" cy="46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1132F-D35E-4428-8960-14209690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74" y="2872230"/>
            <a:ext cx="432981" cy="46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19" y="4625330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B2144-4BCB-4830-8F20-85ECB3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5" y="3471238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08" y="2311058"/>
            <a:ext cx="446398" cy="445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8474A-1C54-44E9-AE17-6CFF096E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73" y="5224579"/>
            <a:ext cx="446398" cy="445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65FFB6-C560-4DBB-8EC3-33DDF80F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66" y="5833034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92" y="4035893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95087"/>
              </p:ext>
            </p:extLst>
          </p:nvPr>
        </p:nvGraphicFramePr>
        <p:xfrm>
          <a:off x="3391012" y="6367735"/>
          <a:ext cx="5536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/>
        </p:nvGraphicFramePr>
        <p:xfrm>
          <a:off x="9232530" y="1620565"/>
          <a:ext cx="60405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5" y="1062828"/>
            <a:ext cx="657773" cy="4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9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2FC35E-765E-4352-A925-E2760D2F3F8F}"/>
              </a:ext>
            </a:extLst>
          </p:cNvPr>
          <p:cNvSpPr/>
          <p:nvPr/>
        </p:nvSpPr>
        <p:spPr>
          <a:xfrm>
            <a:off x="1550166" y="478053"/>
            <a:ext cx="5311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ED02C1-692C-4014-A352-1E91D98039F0}"/>
                  </a:ext>
                </a:extLst>
              </p:cNvPr>
              <p:cNvSpPr/>
              <p:nvPr/>
            </p:nvSpPr>
            <p:spPr>
              <a:xfrm>
                <a:off x="1550166" y="1866614"/>
                <a:ext cx="8358605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representation has 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(different possible assignments in the search space)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8-Queens: (8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64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281,474,976,710,656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there a better way to represent the N-queens problem?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two queens can be placed in a single row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exploit this fact in the choice of the CSP representation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ED02C1-692C-4014-A352-1E91D9803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66" y="1866614"/>
                <a:ext cx="8358605" cy="2923877"/>
              </a:xfrm>
              <a:prstGeom prst="rect">
                <a:avLst/>
              </a:prstGeom>
              <a:blipFill>
                <a:blip r:embed="rId2"/>
                <a:stretch>
                  <a:fillRect l="-948" t="-1667" r="-438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490">
            <a:off x="574105" y="1062828"/>
            <a:ext cx="657773" cy="4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206E6-D22B-493B-B718-98FF15233EB2}"/>
              </a:ext>
            </a:extLst>
          </p:cNvPr>
          <p:cNvSpPr txBox="1"/>
          <p:nvPr/>
        </p:nvSpPr>
        <p:spPr>
          <a:xfrm>
            <a:off x="1668027" y="5365819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/>
              <a:t>16*16*16*16 </a:t>
            </a:r>
          </a:p>
          <a:p>
            <a:r>
              <a:rPr lang="en-US" dirty="0"/>
              <a:t>         = 256*256 </a:t>
            </a:r>
          </a:p>
          <a:p>
            <a:r>
              <a:rPr lang="en-US" dirty="0"/>
              <a:t>         = 65536 choices placing the 4 queens</a:t>
            </a:r>
          </a:p>
        </p:txBody>
      </p:sp>
    </p:spTree>
    <p:extLst>
      <p:ext uri="{BB962C8B-B14F-4D97-AF65-F5344CB8AC3E}">
        <p14:creationId xmlns:p14="http://schemas.microsoft.com/office/powerpoint/2010/main" val="172414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97713D-A202-4F4C-A360-9F4262FC2CE0}"/>
              </a:ext>
            </a:extLst>
          </p:cNvPr>
          <p:cNvSpPr txBox="1"/>
          <p:nvPr/>
        </p:nvSpPr>
        <p:spPr>
          <a:xfrm>
            <a:off x="1396721" y="4702628"/>
            <a:ext cx="9344967" cy="959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2FC35E-765E-4352-A925-E2760D2F3F8F}"/>
              </a:ext>
            </a:extLst>
          </p:cNvPr>
          <p:cNvSpPr/>
          <p:nvPr/>
        </p:nvSpPr>
        <p:spPr>
          <a:xfrm>
            <a:off x="1670198" y="488313"/>
            <a:ext cx="5311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D02C1-692C-4014-A352-1E91D98039F0}"/>
              </a:ext>
            </a:extLst>
          </p:cNvPr>
          <p:cNvSpPr/>
          <p:nvPr/>
        </p:nvSpPr>
        <p:spPr>
          <a:xfrm>
            <a:off x="1771884" y="1845421"/>
            <a:ext cx="791609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Modeling: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variables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per row.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column the Queen in row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placed; possible values {1, …, N} columns.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representation has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8-Queens: 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16,777,216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a representation can make the problem solvable or unsolvable!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63">
            <a:off x="574105" y="1062828"/>
            <a:ext cx="657773" cy="4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25E15-396A-48F4-8895-1880CB586684}"/>
              </a:ext>
            </a:extLst>
          </p:cNvPr>
          <p:cNvSpPr/>
          <p:nvPr/>
        </p:nvSpPr>
        <p:spPr>
          <a:xfrm>
            <a:off x="8421889" y="3961843"/>
            <a:ext cx="31953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(8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281,474,9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76,710,656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B3D2D-2D0C-4713-B13A-8F75841A4815}"/>
              </a:ext>
            </a:extLst>
          </p:cNvPr>
          <p:cNvSpPr txBox="1"/>
          <p:nvPr/>
        </p:nvSpPr>
        <p:spPr>
          <a:xfrm>
            <a:off x="4149970" y="5777803"/>
            <a:ext cx="546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256  vs (4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65536 </a:t>
            </a:r>
          </a:p>
        </p:txBody>
      </p:sp>
    </p:spTree>
    <p:extLst>
      <p:ext uri="{BB962C8B-B14F-4D97-AF65-F5344CB8AC3E}">
        <p14:creationId xmlns:p14="http://schemas.microsoft.com/office/powerpoint/2010/main" val="3158952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140372" y="279430"/>
            <a:ext cx="405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270417" y="1603221"/>
            <a:ext cx="168080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8,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6, </a:t>
            </a:r>
          </a:p>
          <a:p>
            <a:pPr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/>
        </p:nvGraphicFramePr>
        <p:xfrm>
          <a:off x="3441262" y="1633421"/>
          <a:ext cx="5488152" cy="467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19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276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8A48A-D772-4156-9904-FD37731D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64" y="1696485"/>
            <a:ext cx="432981" cy="46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1132F-D35E-4428-8960-14209690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74" y="2872230"/>
            <a:ext cx="432981" cy="46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19" y="4625330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B2144-4BCB-4830-8F20-85ECB3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5" y="3471238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08" y="2311058"/>
            <a:ext cx="446398" cy="445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8474A-1C54-44E9-AE17-6CFF096E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73" y="5224579"/>
            <a:ext cx="446398" cy="445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65FFB6-C560-4DBB-8EC3-33DDF80F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66" y="5833034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92" y="4035893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42757"/>
              </p:ext>
            </p:extLst>
          </p:nvPr>
        </p:nvGraphicFramePr>
        <p:xfrm>
          <a:off x="3391012" y="6367735"/>
          <a:ext cx="5536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/>
        </p:nvGraphicFramePr>
        <p:xfrm>
          <a:off x="9232530" y="1620565"/>
          <a:ext cx="60405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94142260-E509-42B9-8D06-A1502CB0E7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5" y="1062828"/>
            <a:ext cx="657773" cy="4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8B2FFE-09C4-4BC0-AD3A-42B8FA6AA9E6}"/>
              </a:ext>
            </a:extLst>
          </p:cNvPr>
          <p:cNvSpPr txBox="1"/>
          <p:nvPr/>
        </p:nvSpPr>
        <p:spPr>
          <a:xfrm>
            <a:off x="902991" y="6219446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=  Value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A8B383-9DAA-46BB-B4CA-263F2784A486}"/>
              </a:ext>
            </a:extLst>
          </p:cNvPr>
          <p:cNvCxnSpPr>
            <a:cxnSpLocks/>
          </p:cNvCxnSpPr>
          <p:nvPr/>
        </p:nvCxnSpPr>
        <p:spPr>
          <a:xfrm flipH="1">
            <a:off x="10267950" y="1062828"/>
            <a:ext cx="466725" cy="40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47915D-8947-4C0D-A45D-9E4F9A22698E}"/>
              </a:ext>
            </a:extLst>
          </p:cNvPr>
          <p:cNvCxnSpPr>
            <a:cxnSpLocks/>
          </p:cNvCxnSpPr>
          <p:nvPr/>
        </p:nvCxnSpPr>
        <p:spPr>
          <a:xfrm flipH="1">
            <a:off x="10734674" y="1062828"/>
            <a:ext cx="1" cy="40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86C4BA-6914-4717-9EE9-9D457E72AEEB}"/>
              </a:ext>
            </a:extLst>
          </p:cNvPr>
          <p:cNvCxnSpPr>
            <a:cxnSpLocks/>
          </p:cNvCxnSpPr>
          <p:nvPr/>
        </p:nvCxnSpPr>
        <p:spPr>
          <a:xfrm>
            <a:off x="10734676" y="1052606"/>
            <a:ext cx="666749" cy="413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B5779D-743F-40F8-8404-E9FC638D7B3B}"/>
              </a:ext>
            </a:extLst>
          </p:cNvPr>
          <p:cNvCxnSpPr>
            <a:cxnSpLocks/>
          </p:cNvCxnSpPr>
          <p:nvPr/>
        </p:nvCxnSpPr>
        <p:spPr>
          <a:xfrm flipH="1">
            <a:off x="9836584" y="1447800"/>
            <a:ext cx="466725" cy="40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6EE514-C5D4-438A-83F8-3F82D421B30B}"/>
              </a:ext>
            </a:extLst>
          </p:cNvPr>
          <p:cNvCxnSpPr>
            <a:cxnSpLocks/>
          </p:cNvCxnSpPr>
          <p:nvPr/>
        </p:nvCxnSpPr>
        <p:spPr>
          <a:xfrm flipH="1">
            <a:off x="10267949" y="1466153"/>
            <a:ext cx="46125" cy="384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9099EF-0CC5-4CCC-9415-49673F35CFBE}"/>
              </a:ext>
            </a:extLst>
          </p:cNvPr>
          <p:cNvCxnSpPr>
            <a:cxnSpLocks/>
          </p:cNvCxnSpPr>
          <p:nvPr/>
        </p:nvCxnSpPr>
        <p:spPr>
          <a:xfrm>
            <a:off x="10314074" y="1466153"/>
            <a:ext cx="420600" cy="3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91ACE9-156C-48C6-BCE1-0723ACA89117}"/>
              </a:ext>
            </a:extLst>
          </p:cNvPr>
          <p:cNvSpPr txBox="1"/>
          <p:nvPr/>
        </p:nvSpPr>
        <p:spPr>
          <a:xfrm>
            <a:off x="11407596" y="1233889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8778D9-B64B-48F3-BDF0-DD33F1B0F1D5}"/>
              </a:ext>
            </a:extLst>
          </p:cNvPr>
          <p:cNvSpPr txBox="1"/>
          <p:nvPr/>
        </p:nvSpPr>
        <p:spPr>
          <a:xfrm>
            <a:off x="11407596" y="1596509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71FAFD-7F8F-4ADD-93F9-DAA1666DC406}"/>
              </a:ext>
            </a:extLst>
          </p:cNvPr>
          <p:cNvSpPr txBox="1"/>
          <p:nvPr/>
        </p:nvSpPr>
        <p:spPr>
          <a:xfrm>
            <a:off x="11423292" y="1928180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3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8D67EE-D0A4-493D-B9A4-866B1DE627FA}"/>
              </a:ext>
            </a:extLst>
          </p:cNvPr>
          <p:cNvCxnSpPr>
            <a:cxnSpLocks/>
          </p:cNvCxnSpPr>
          <p:nvPr/>
        </p:nvCxnSpPr>
        <p:spPr>
          <a:xfrm flipH="1">
            <a:off x="9847349" y="1809769"/>
            <a:ext cx="22623" cy="443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C1CF25-CC87-40BB-850E-6B058A71F724}"/>
              </a:ext>
            </a:extLst>
          </p:cNvPr>
          <p:cNvCxnSpPr>
            <a:cxnSpLocks/>
          </p:cNvCxnSpPr>
          <p:nvPr/>
        </p:nvCxnSpPr>
        <p:spPr>
          <a:xfrm>
            <a:off x="9880738" y="1851125"/>
            <a:ext cx="62122" cy="384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DBC988-9D54-4A8A-9E7D-6FF991611CD7}"/>
              </a:ext>
            </a:extLst>
          </p:cNvPr>
          <p:cNvCxnSpPr>
            <a:cxnSpLocks/>
          </p:cNvCxnSpPr>
          <p:nvPr/>
        </p:nvCxnSpPr>
        <p:spPr>
          <a:xfrm>
            <a:off x="9883998" y="1841192"/>
            <a:ext cx="142098" cy="35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5AC62A-CAA7-4430-9DDC-55320B529561}"/>
              </a:ext>
            </a:extLst>
          </p:cNvPr>
          <p:cNvCxnSpPr>
            <a:cxnSpLocks/>
          </p:cNvCxnSpPr>
          <p:nvPr/>
        </p:nvCxnSpPr>
        <p:spPr>
          <a:xfrm flipH="1">
            <a:off x="10139700" y="1831278"/>
            <a:ext cx="128048" cy="42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DD4D59-ABE6-4E63-AAEF-8C745D0FA53D}"/>
              </a:ext>
            </a:extLst>
          </p:cNvPr>
          <p:cNvCxnSpPr>
            <a:cxnSpLocks/>
          </p:cNvCxnSpPr>
          <p:nvPr/>
        </p:nvCxnSpPr>
        <p:spPr>
          <a:xfrm>
            <a:off x="10266635" y="1825806"/>
            <a:ext cx="16809" cy="40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090B0B-18EA-4097-873B-B6D3EECE312C}"/>
              </a:ext>
            </a:extLst>
          </p:cNvPr>
          <p:cNvCxnSpPr>
            <a:cxnSpLocks/>
          </p:cNvCxnSpPr>
          <p:nvPr/>
        </p:nvCxnSpPr>
        <p:spPr>
          <a:xfrm>
            <a:off x="10266635" y="1825806"/>
            <a:ext cx="142098" cy="35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8C175C9-19FD-4AE5-80A2-83CA4E687FB7}"/>
              </a:ext>
            </a:extLst>
          </p:cNvPr>
          <p:cNvSpPr txBox="1"/>
          <p:nvPr/>
        </p:nvSpPr>
        <p:spPr>
          <a:xfrm>
            <a:off x="11377165" y="871269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F789A7-19C4-497F-9FC6-BB0355DD3223}"/>
              </a:ext>
            </a:extLst>
          </p:cNvPr>
          <p:cNvSpPr txBox="1"/>
          <p:nvPr/>
        </p:nvSpPr>
        <p:spPr>
          <a:xfrm>
            <a:off x="946220" y="5066044"/>
            <a:ext cx="9862952" cy="12278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F00A1-51E2-4ACF-96DC-D1F808C1A81F}"/>
              </a:ext>
            </a:extLst>
          </p:cNvPr>
          <p:cNvSpPr txBox="1"/>
          <p:nvPr/>
        </p:nvSpPr>
        <p:spPr>
          <a:xfrm>
            <a:off x="683288" y="1842154"/>
            <a:ext cx="9862952" cy="12278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0793B5-F830-4062-BCDE-70C11625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DF9500-44EE-4E22-82BD-C4F2A5CA337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818461-0B14-4E2F-8644-8E5D165AD8B5}"/>
              </a:ext>
            </a:extLst>
          </p:cNvPr>
          <p:cNvSpPr txBox="1">
            <a:spLocks noChangeArrowheads="1"/>
          </p:cNvSpPr>
          <p:nvPr/>
        </p:nvSpPr>
        <p:spPr>
          <a:xfrm>
            <a:off x="1355964" y="291895"/>
            <a:ext cx="4456611" cy="592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DEA8-E949-46C9-85D7-E1D5C5F59B0C}"/>
              </a:ext>
            </a:extLst>
          </p:cNvPr>
          <p:cNvSpPr/>
          <p:nvPr/>
        </p:nvSpPr>
        <p:spPr>
          <a:xfrm>
            <a:off x="1447404" y="884713"/>
            <a:ext cx="8187046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search problem:</a:t>
            </a:r>
          </a:p>
          <a:p>
            <a:pPr>
              <a:lnSpc>
                <a:spcPct val="90000"/>
              </a:lnSpc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solved by searching in a space of states.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these states by domain-specific, and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whether they are goal states.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algorithm’s point of view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atomic, or indivisible;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box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with no internal structure;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employs any data structure that supports the successor function, heuristic (evaluation) function, and goal test</a:t>
            </a:r>
          </a:p>
        </p:txBody>
      </p:sp>
    </p:spTree>
    <p:extLst>
      <p:ext uri="{BB962C8B-B14F-4D97-AF65-F5344CB8AC3E}">
        <p14:creationId xmlns:p14="http://schemas.microsoft.com/office/powerpoint/2010/main" val="1959659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F87404-8B9C-4D8A-BF06-35B2C7B1C17C}"/>
              </a:ext>
            </a:extLst>
          </p:cNvPr>
          <p:cNvSpPr txBox="1"/>
          <p:nvPr/>
        </p:nvSpPr>
        <p:spPr>
          <a:xfrm>
            <a:off x="1095270" y="2733152"/>
            <a:ext cx="9505741" cy="20900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2FC35E-765E-4352-A925-E2760D2F3F8F}"/>
              </a:ext>
            </a:extLst>
          </p:cNvPr>
          <p:cNvSpPr/>
          <p:nvPr/>
        </p:nvSpPr>
        <p:spPr>
          <a:xfrm>
            <a:off x="1167780" y="438071"/>
            <a:ext cx="5324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D02C1-692C-4014-A352-1E91D98039F0}"/>
              </a:ext>
            </a:extLst>
          </p:cNvPr>
          <p:cNvSpPr/>
          <p:nvPr/>
        </p:nvSpPr>
        <p:spPr>
          <a:xfrm>
            <a:off x="1167780" y="1715889"/>
            <a:ext cx="8616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Let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 be rows. Let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columns.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Let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column the Queen placed in row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put two Queens in the same column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all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j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 constraints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abs(Q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≠ abs(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j)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the difference in the values assigned to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can’t be equal to the difference between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</a:t>
            </a:r>
          </a:p>
        </p:txBody>
      </p:sp>
    </p:spTree>
    <p:extLst>
      <p:ext uri="{BB962C8B-B14F-4D97-AF65-F5344CB8AC3E}">
        <p14:creationId xmlns:p14="http://schemas.microsoft.com/office/powerpoint/2010/main" val="443564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140372" y="2794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320939" y="837699"/>
            <a:ext cx="87125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N Queens on an N x N chess board so that no Queen can attack any other Queen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59688"/>
              </p:ext>
            </p:extLst>
          </p:nvPr>
        </p:nvGraphicFramePr>
        <p:xfrm>
          <a:off x="3441262" y="1633421"/>
          <a:ext cx="5488152" cy="467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19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276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485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519" y="2280773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71" y="2345985"/>
            <a:ext cx="446398" cy="445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B8474A-1C54-44E9-AE17-6CFF096E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987" y="3506605"/>
            <a:ext cx="446398" cy="445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65FFB6-C560-4DBB-8EC3-33DDF80F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25" y="3407620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66" y="2332651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3103"/>
              </p:ext>
            </p:extLst>
          </p:nvPr>
        </p:nvGraphicFramePr>
        <p:xfrm>
          <a:off x="3391012" y="6367735"/>
          <a:ext cx="5536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09072"/>
              </p:ext>
            </p:extLst>
          </p:nvPr>
        </p:nvGraphicFramePr>
        <p:xfrm>
          <a:off x="9015714" y="1725604"/>
          <a:ext cx="60405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165950F-645B-4B94-A79A-D1B2F5A3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2" y="432368"/>
            <a:ext cx="432981" cy="463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15C2CC-3B26-4FCE-A1D4-9B305F44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518" y="3518741"/>
            <a:ext cx="432981" cy="4633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A8A44B-DBE9-4AE9-8E36-0C174824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15" y="4689792"/>
            <a:ext cx="432981" cy="4633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4D1060-8AEE-4883-8109-62F6AF6B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75" y="432368"/>
            <a:ext cx="432981" cy="463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20CB26-12A4-4C83-9080-1AF4F692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25" y="5876595"/>
            <a:ext cx="432981" cy="4633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256259-08D5-4D22-86AD-923E63F1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87" y="1764801"/>
            <a:ext cx="446398" cy="445901"/>
          </a:xfrm>
          <a:prstGeom prst="rect">
            <a:avLst/>
          </a:prstGeom>
        </p:spPr>
      </p:pic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B66521D9-09E2-4932-8894-651686EAF650}"/>
              </a:ext>
            </a:extLst>
          </p:cNvPr>
          <p:cNvSpPr/>
          <p:nvPr/>
        </p:nvSpPr>
        <p:spPr>
          <a:xfrm>
            <a:off x="3610388" y="3340465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6AEE9BBE-DD78-4787-A2E8-BD5750BFB083}"/>
              </a:ext>
            </a:extLst>
          </p:cNvPr>
          <p:cNvSpPr/>
          <p:nvPr/>
        </p:nvSpPr>
        <p:spPr>
          <a:xfrm>
            <a:off x="4231136" y="2811628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3B1CA36-1C8B-4FED-BAE4-7306A0029B7B}"/>
              </a:ext>
            </a:extLst>
          </p:cNvPr>
          <p:cNvSpPr/>
          <p:nvPr/>
        </p:nvSpPr>
        <p:spPr>
          <a:xfrm>
            <a:off x="4933913" y="2245253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592DDA93-73A3-457D-9C73-B815A8902361}"/>
              </a:ext>
            </a:extLst>
          </p:cNvPr>
          <p:cNvSpPr/>
          <p:nvPr/>
        </p:nvSpPr>
        <p:spPr>
          <a:xfrm>
            <a:off x="5670569" y="2185493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83C3ECC3-BC63-449B-B06E-4D34235D9FA3}"/>
              </a:ext>
            </a:extLst>
          </p:cNvPr>
          <p:cNvSpPr/>
          <p:nvPr/>
        </p:nvSpPr>
        <p:spPr>
          <a:xfrm>
            <a:off x="6269375" y="2245253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7F59CE41-1A6C-49C7-85AF-F8F8EB063FD5}"/>
              </a:ext>
            </a:extLst>
          </p:cNvPr>
          <p:cNvSpPr/>
          <p:nvPr/>
        </p:nvSpPr>
        <p:spPr>
          <a:xfrm>
            <a:off x="7608748" y="3340465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B0015645-9D0D-4E40-80E1-43874ABEDE4D}"/>
              </a:ext>
            </a:extLst>
          </p:cNvPr>
          <p:cNvSpPr/>
          <p:nvPr/>
        </p:nvSpPr>
        <p:spPr>
          <a:xfrm>
            <a:off x="5622207" y="3382857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2953D1FC-A7FA-430D-9567-480A00569AB4}"/>
              </a:ext>
            </a:extLst>
          </p:cNvPr>
          <p:cNvSpPr/>
          <p:nvPr/>
        </p:nvSpPr>
        <p:spPr>
          <a:xfrm>
            <a:off x="5608137" y="4536406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506CD1CF-415F-45C3-8130-6A58DE26726A}"/>
              </a:ext>
            </a:extLst>
          </p:cNvPr>
          <p:cNvSpPr/>
          <p:nvPr/>
        </p:nvSpPr>
        <p:spPr>
          <a:xfrm>
            <a:off x="5622207" y="5763464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C40A5C-84E6-4C7F-B3CE-FC74559F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464" y="2865885"/>
            <a:ext cx="446398" cy="4459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7DC92F-BD43-4EC4-9332-D5BF1382A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12" y="2894564"/>
            <a:ext cx="446398" cy="4459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A4BEAF-D03F-41A2-ADD6-0E0C4C303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64" y="5244054"/>
            <a:ext cx="446398" cy="4459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4CB2C6A-EFDD-4AD0-9035-E7361F25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64" y="4078474"/>
            <a:ext cx="446398" cy="445901"/>
          </a:xfrm>
          <a:prstGeom prst="rect">
            <a:avLst/>
          </a:prstGeom>
        </p:spPr>
      </p:pic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8A3A1762-58E5-48FB-907F-D9A42C1A2A26}"/>
              </a:ext>
            </a:extLst>
          </p:cNvPr>
          <p:cNvSpPr/>
          <p:nvPr/>
        </p:nvSpPr>
        <p:spPr>
          <a:xfrm>
            <a:off x="5623206" y="3937131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CB964195-B78D-43E1-A09A-FF8F7A3D7797}"/>
              </a:ext>
            </a:extLst>
          </p:cNvPr>
          <p:cNvSpPr/>
          <p:nvPr/>
        </p:nvSpPr>
        <p:spPr>
          <a:xfrm>
            <a:off x="5670569" y="5134369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C98A154-91D7-493A-84F0-3414E1D1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758" y="2839689"/>
            <a:ext cx="446398" cy="4459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6088A2-D558-4F62-9789-482B023B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928" y="4071440"/>
            <a:ext cx="446398" cy="445901"/>
          </a:xfrm>
          <a:prstGeom prst="rect">
            <a:avLst/>
          </a:prstGeom>
        </p:spPr>
      </p:pic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70C1D503-560C-4C10-810D-C8E1AA3945AD}"/>
              </a:ext>
            </a:extLst>
          </p:cNvPr>
          <p:cNvSpPr/>
          <p:nvPr/>
        </p:nvSpPr>
        <p:spPr>
          <a:xfrm>
            <a:off x="6970430" y="2788809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1406A4EF-31AD-4B1E-85B9-E7D1475027CC}"/>
              </a:ext>
            </a:extLst>
          </p:cNvPr>
          <p:cNvSpPr/>
          <p:nvPr/>
        </p:nvSpPr>
        <p:spPr>
          <a:xfrm>
            <a:off x="8333293" y="4000337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E1FCB0FB-606E-4B4F-A170-28A9D02E7674}"/>
              </a:ext>
            </a:extLst>
          </p:cNvPr>
          <p:cNvSpPr/>
          <p:nvPr/>
        </p:nvSpPr>
        <p:spPr>
          <a:xfrm>
            <a:off x="5561966" y="2799022"/>
            <a:ext cx="507053" cy="58021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2388" y="2118077"/>
                <a:ext cx="2710651" cy="3570208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Can’t put two Queens in the same column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j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 constraints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abs(Q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≠ abs(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8" y="2118077"/>
                <a:ext cx="2710651" cy="3570208"/>
              </a:xfrm>
              <a:prstGeom prst="rect">
                <a:avLst/>
              </a:prstGeom>
              <a:blipFill>
                <a:blip r:embed="rId4"/>
                <a:stretch>
                  <a:fillRect l="-2685" t="-1190" b="-35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28113" y="1839408"/>
                <a:ext cx="243211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Two Qs in the same column:</a:t>
                </a:r>
              </a:p>
              <a:p>
                <a:r>
                  <a:rPr lang="en-US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 = Q</a:t>
                </a:r>
                <a:r>
                  <a:rPr lang="en-US" baseline="-25000" dirty="0"/>
                  <a:t>2</a:t>
                </a:r>
                <a:r>
                  <a:rPr lang="en-US" dirty="0"/>
                  <a:t>= 4, 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/>
                  <a:t> 2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 = Q</a:t>
                </a:r>
                <a:r>
                  <a:rPr lang="en-US" baseline="-25000" dirty="0"/>
                  <a:t>8</a:t>
                </a:r>
                <a:r>
                  <a:rPr lang="en-US" dirty="0"/>
                  <a:t> = 4,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/>
                  <a:t> 8</a:t>
                </a:r>
              </a:p>
              <a:p>
                <a:r>
                  <a:rPr lang="en-US" dirty="0"/>
                  <a:t>each of which violates </a:t>
                </a:r>
              </a:p>
              <a:p>
                <a:pPr marL="0"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 ≠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j.</a:t>
                </a:r>
              </a:p>
              <a:p>
                <a:pPr marL="0"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 constraints:</a:t>
                </a:r>
                <a:endParaRPr lang="en-US" dirty="0"/>
              </a:p>
              <a:p>
                <a:r>
                  <a:rPr lang="en-US" dirty="0"/>
                  <a:t>For Q</a:t>
                </a:r>
                <a:r>
                  <a:rPr lang="en-US" baseline="-25000" dirty="0"/>
                  <a:t>1</a:t>
                </a:r>
                <a:r>
                  <a:rPr lang="en-US" dirty="0"/>
                  <a:t> = 4, Q</a:t>
                </a:r>
                <a:r>
                  <a:rPr lang="en-US" baseline="-25000" dirty="0"/>
                  <a:t>5</a:t>
                </a:r>
                <a:r>
                  <a:rPr lang="en-US" dirty="0"/>
                  <a:t> = 8, </a:t>
                </a:r>
                <a:r>
                  <a:rPr lang="en-US" dirty="0" err="1"/>
                  <a:t>i</a:t>
                </a:r>
                <a:r>
                  <a:rPr lang="en-US" dirty="0"/>
                  <a:t> = 1 and j = 5, abs(4 – 8) =  abs (1 – 5), which violates</a:t>
                </a:r>
              </a:p>
              <a:p>
                <a:pPr marL="0"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abs(Q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≠ abs(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j)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113" y="1839408"/>
                <a:ext cx="2432115" cy="4247317"/>
              </a:xfrm>
              <a:prstGeom prst="rect">
                <a:avLst/>
              </a:prstGeom>
              <a:blipFill>
                <a:blip r:embed="rId5"/>
                <a:stretch>
                  <a:fillRect l="-2005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07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C23DC8-010B-447E-8044-9D7CCCDBF7F3}"/>
              </a:ext>
            </a:extLst>
          </p:cNvPr>
          <p:cNvSpPr/>
          <p:nvPr/>
        </p:nvSpPr>
        <p:spPr>
          <a:xfrm>
            <a:off x="1140372" y="279430"/>
            <a:ext cx="449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0B9F8C-CA18-4721-A01B-D328121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1882"/>
              </p:ext>
            </p:extLst>
          </p:nvPr>
        </p:nvGraphicFramePr>
        <p:xfrm>
          <a:off x="8466756" y="259260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297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814F-8C9D-4373-AB30-1751EE39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68698"/>
              </p:ext>
            </p:extLst>
          </p:nvPr>
        </p:nvGraphicFramePr>
        <p:xfrm>
          <a:off x="6597198" y="1754557"/>
          <a:ext cx="14373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3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9333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9333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9333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6594E-DFDA-4CD5-84B8-2DB10AEE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86191"/>
              </p:ext>
            </p:extLst>
          </p:nvPr>
        </p:nvGraphicFramePr>
        <p:xfrm>
          <a:off x="988321" y="3167560"/>
          <a:ext cx="14129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17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4106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34ABC-C442-4DEE-9165-FAA40E38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90231"/>
              </p:ext>
            </p:extLst>
          </p:nvPr>
        </p:nvGraphicFramePr>
        <p:xfrm>
          <a:off x="2848366" y="3202664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79737-3224-4270-8167-7510D40D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18840"/>
              </p:ext>
            </p:extLst>
          </p:nvPr>
        </p:nvGraphicFramePr>
        <p:xfrm>
          <a:off x="4594532" y="3168343"/>
          <a:ext cx="13917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35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4793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4793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47935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FC4F92-FA16-4C3E-9094-3998D7164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15168"/>
              </p:ext>
            </p:extLst>
          </p:nvPr>
        </p:nvGraphicFramePr>
        <p:xfrm>
          <a:off x="3888049" y="5115530"/>
          <a:ext cx="14129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9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6671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3206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F59AA3-0FEE-45DB-8D93-F24A607A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42693"/>
              </p:ext>
            </p:extLst>
          </p:nvPr>
        </p:nvGraphicFramePr>
        <p:xfrm>
          <a:off x="5634217" y="5115530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E9DEB3-BFE0-4147-99FB-2DE7AB7AE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25861"/>
              </p:ext>
            </p:extLst>
          </p:nvPr>
        </p:nvGraphicFramePr>
        <p:xfrm>
          <a:off x="7380386" y="5103443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52DF5D-B79D-4925-BFAA-C92B72B0D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40957"/>
              </p:ext>
            </p:extLst>
          </p:nvPr>
        </p:nvGraphicFramePr>
        <p:xfrm>
          <a:off x="9126555" y="5103443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239E7-941D-497B-977C-39BB9397C02C}"/>
              </a:ext>
            </a:extLst>
          </p:cNvPr>
          <p:cNvCxnSpPr>
            <a:cxnSpLocks/>
          </p:cNvCxnSpPr>
          <p:nvPr/>
        </p:nvCxnSpPr>
        <p:spPr>
          <a:xfrm flipH="1">
            <a:off x="7317997" y="974651"/>
            <a:ext cx="1163074" cy="763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CE115A-03A1-4C0E-8944-73E678285BE3}"/>
              </a:ext>
            </a:extLst>
          </p:cNvPr>
          <p:cNvCxnSpPr>
            <a:cxnSpLocks/>
          </p:cNvCxnSpPr>
          <p:nvPr/>
        </p:nvCxnSpPr>
        <p:spPr>
          <a:xfrm flipH="1">
            <a:off x="1569709" y="2411923"/>
            <a:ext cx="5001272" cy="763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D7A5EC-F04C-4E83-B154-1257EA7EF4EC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554850" y="2415964"/>
            <a:ext cx="3042348" cy="786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31006C-38F5-4CB1-9303-F8891B9FEF9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290402" y="2427425"/>
            <a:ext cx="1272891" cy="740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CD0A9C-D491-42C2-84E7-03057CD20C0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594532" y="4608524"/>
            <a:ext cx="732036" cy="507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01E7CE-32AB-4C22-B0D5-08CE82A6B33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301016" y="4608524"/>
            <a:ext cx="1039685" cy="507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FFBCF-59DE-43C0-993C-F709830805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362711" y="4608524"/>
            <a:ext cx="2724159" cy="4949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F20CD9-23C5-4EE9-9B06-2AB0397AFBC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344640" y="4619985"/>
            <a:ext cx="4488399" cy="483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8381" y="4717526"/>
            <a:ext cx="221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all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j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8737" y="2299679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abs(Q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≠ abs(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j)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1245121" y="4917581"/>
            <a:ext cx="429337" cy="11811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>
            <a:off x="2891734" y="4865734"/>
            <a:ext cx="429337" cy="11811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5986272" y="6648450"/>
            <a:ext cx="429337" cy="11811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>
            <a:off x="4261334" y="6566483"/>
            <a:ext cx="429337" cy="11811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>
            <a:off x="7783653" y="6648450"/>
            <a:ext cx="429337" cy="11811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9366365" y="6648450"/>
            <a:ext cx="429337" cy="11811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510CF3-9A18-478B-B074-0DD9836B8813}"/>
              </a:ext>
            </a:extLst>
          </p:cNvPr>
          <p:cNvSpPr txBox="1"/>
          <p:nvPr/>
        </p:nvSpPr>
        <p:spPr>
          <a:xfrm>
            <a:off x="10607885" y="864205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4C553D-4489-4983-833B-59882BA64446}"/>
              </a:ext>
            </a:extLst>
          </p:cNvPr>
          <p:cNvSpPr txBox="1"/>
          <p:nvPr/>
        </p:nvSpPr>
        <p:spPr>
          <a:xfrm>
            <a:off x="10499207" y="2242759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4BE5F-B6C3-4ADC-A6DE-016DAFB5DEC2}"/>
              </a:ext>
            </a:extLst>
          </p:cNvPr>
          <p:cNvSpPr txBox="1"/>
          <p:nvPr/>
        </p:nvSpPr>
        <p:spPr>
          <a:xfrm>
            <a:off x="10499207" y="3605938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80E137-C405-44E4-83BF-4DEF22D68395}"/>
              </a:ext>
            </a:extLst>
          </p:cNvPr>
          <p:cNvSpPr txBox="1"/>
          <p:nvPr/>
        </p:nvSpPr>
        <p:spPr>
          <a:xfrm>
            <a:off x="11028483" y="5650297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E6F78F-9C83-4227-8578-2CF1D7CE1ED9}"/>
              </a:ext>
            </a:extLst>
          </p:cNvPr>
          <p:cNvSpPr txBox="1"/>
          <p:nvPr/>
        </p:nvSpPr>
        <p:spPr>
          <a:xfrm>
            <a:off x="11074641" y="6488668"/>
            <a:ext cx="4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6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sosceles Triangle 35"/>
          <p:cNvSpPr/>
          <p:nvPr/>
        </p:nvSpPr>
        <p:spPr>
          <a:xfrm>
            <a:off x="4449250" y="4617414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23DC8-010B-447E-8044-9D7CCCDBF7F3}"/>
              </a:ext>
            </a:extLst>
          </p:cNvPr>
          <p:cNvSpPr/>
          <p:nvPr/>
        </p:nvSpPr>
        <p:spPr>
          <a:xfrm>
            <a:off x="1140372" y="279430"/>
            <a:ext cx="3772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0B9F8C-CA18-4721-A01B-D328121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75896"/>
              </p:ext>
            </p:extLst>
          </p:nvPr>
        </p:nvGraphicFramePr>
        <p:xfrm>
          <a:off x="9833039" y="194241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297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814F-8C9D-4373-AB30-1751EE39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88720"/>
              </p:ext>
            </p:extLst>
          </p:nvPr>
        </p:nvGraphicFramePr>
        <p:xfrm>
          <a:off x="7967431" y="602595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6594E-DFDA-4CD5-84B8-2DB10AEE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61335"/>
              </p:ext>
            </p:extLst>
          </p:nvPr>
        </p:nvGraphicFramePr>
        <p:xfrm>
          <a:off x="979509" y="1395135"/>
          <a:ext cx="14129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17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4106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43761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3323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34ABC-C442-4DEE-9165-FAA40E38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45444"/>
              </p:ext>
            </p:extLst>
          </p:nvPr>
        </p:nvGraphicFramePr>
        <p:xfrm>
          <a:off x="2733758" y="1384573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79737-3224-4270-8167-7510D40D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46675"/>
              </p:ext>
            </p:extLst>
          </p:nvPr>
        </p:nvGraphicFramePr>
        <p:xfrm>
          <a:off x="4510357" y="1371660"/>
          <a:ext cx="1412968" cy="14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8804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47680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F59AA3-0FEE-45DB-8D93-F24A607A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74114"/>
              </p:ext>
            </p:extLst>
          </p:nvPr>
        </p:nvGraphicFramePr>
        <p:xfrm>
          <a:off x="5747488" y="3145484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E9DEB3-BFE0-4147-99FB-2DE7AB7AE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63445"/>
              </p:ext>
            </p:extLst>
          </p:nvPr>
        </p:nvGraphicFramePr>
        <p:xfrm>
          <a:off x="7426137" y="3133617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52DF5D-B79D-4925-BFAA-C92B72B0D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78713"/>
              </p:ext>
            </p:extLst>
          </p:nvPr>
        </p:nvGraphicFramePr>
        <p:xfrm>
          <a:off x="9082931" y="3122125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239E7-941D-497B-977C-39BB9397C02C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>
            <a:off x="9380399" y="925761"/>
            <a:ext cx="452640" cy="408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CD0A9C-D491-42C2-84E7-03057CD20C00}"/>
              </a:ext>
            </a:extLst>
          </p:cNvPr>
          <p:cNvCxnSpPr>
            <a:cxnSpLocks/>
            <a:stCxn id="21" idx="2"/>
            <a:endCxn id="8" idx="0"/>
          </p:cNvCxnSpPr>
          <p:nvPr/>
        </p:nvCxnSpPr>
        <p:spPr>
          <a:xfrm flipH="1">
            <a:off x="4764818" y="2849068"/>
            <a:ext cx="2106352" cy="300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01E7CE-32AB-4C22-B0D5-08CE82A6B332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 flipH="1">
            <a:off x="6453972" y="2849068"/>
            <a:ext cx="417198" cy="296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FFBCF-59DE-43C0-993C-F709830805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756980" y="2872427"/>
            <a:ext cx="1375641" cy="261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F20CD9-23C5-4EE9-9B06-2AB0397AFBC7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6871170" y="2849068"/>
            <a:ext cx="2918245" cy="273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51ADFE-CFCC-4B83-9EAA-568E9B33F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46669"/>
              </p:ext>
            </p:extLst>
          </p:nvPr>
        </p:nvGraphicFramePr>
        <p:xfrm>
          <a:off x="6164686" y="1383268"/>
          <a:ext cx="1412968" cy="14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7881D4-9D59-4E7E-8E48-10C6C12DADFA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685992" y="639657"/>
            <a:ext cx="6281440" cy="7554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2469DF-8E03-4CF5-A2C9-26FE7106615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40242" y="652591"/>
            <a:ext cx="4595588" cy="731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89B3C-3248-41B8-85F4-4FCEED9478C6}"/>
              </a:ext>
            </a:extLst>
          </p:cNvPr>
          <p:cNvCxnSpPr>
            <a:cxnSpLocks/>
          </p:cNvCxnSpPr>
          <p:nvPr/>
        </p:nvCxnSpPr>
        <p:spPr>
          <a:xfrm flipH="1">
            <a:off x="5203616" y="652239"/>
            <a:ext cx="2739239" cy="7249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4B66E0-97D6-49CA-950C-7B94232791DD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871170" y="696645"/>
            <a:ext cx="1070115" cy="6866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B8161C8-B232-48BC-9A5C-D94BA7EB2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63678"/>
              </p:ext>
            </p:extLst>
          </p:nvPr>
        </p:nvGraphicFramePr>
        <p:xfrm>
          <a:off x="4069252" y="4938832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AB4355C-2844-4EFE-B5E1-06906BC38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93742"/>
              </p:ext>
            </p:extLst>
          </p:nvPr>
        </p:nvGraphicFramePr>
        <p:xfrm>
          <a:off x="5769152" y="4940820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BC172AF-DF4B-44F2-BB5E-F53DFB71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36922"/>
              </p:ext>
            </p:extLst>
          </p:nvPr>
        </p:nvGraphicFramePr>
        <p:xfrm>
          <a:off x="7444814" y="4938832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A014A0B-DBAD-409E-BA98-DF7662940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5175"/>
              </p:ext>
            </p:extLst>
          </p:nvPr>
        </p:nvGraphicFramePr>
        <p:xfrm>
          <a:off x="2144110" y="4938832"/>
          <a:ext cx="15167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0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6925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39264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87005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15CE45-1233-4618-BF3B-6569D51C2C83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2902467" y="4602311"/>
            <a:ext cx="3546358" cy="336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EDC400-4E1F-4E88-A0CE-C1E68AE9297D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775736" y="4613065"/>
            <a:ext cx="1687782" cy="325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1B79A4A-E277-46FC-A7AE-EFD19231685C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>
            <a:off x="6453972" y="4608524"/>
            <a:ext cx="21664" cy="332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03A59CA-8EBC-497A-998F-80EFBB1B9D33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6437180" y="4597193"/>
            <a:ext cx="1714118" cy="341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>
            <a:off x="1417236" y="2950675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/>
          <p:cNvSpPr/>
          <p:nvPr/>
        </p:nvSpPr>
        <p:spPr>
          <a:xfrm>
            <a:off x="2929765" y="2944862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/>
          <p:cNvSpPr/>
          <p:nvPr/>
        </p:nvSpPr>
        <p:spPr>
          <a:xfrm>
            <a:off x="5057665" y="2867263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FC4F92-FA16-4C3E-9094-3998D7164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63330"/>
              </p:ext>
            </p:extLst>
          </p:nvPr>
        </p:nvGraphicFramePr>
        <p:xfrm>
          <a:off x="4058335" y="3149833"/>
          <a:ext cx="14129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9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6671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3206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8542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sp>
        <p:nvSpPr>
          <p:cNvPr id="37" name="Isosceles Triangle 36"/>
          <p:cNvSpPr/>
          <p:nvPr/>
        </p:nvSpPr>
        <p:spPr>
          <a:xfrm>
            <a:off x="8151298" y="4562895"/>
            <a:ext cx="429337" cy="313306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9598073" y="4596657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2675610" y="6391310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4589796" y="6401872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>
            <a:off x="6260967" y="6401872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/>
          <p:cNvSpPr/>
          <p:nvPr/>
        </p:nvSpPr>
        <p:spPr>
          <a:xfrm>
            <a:off x="7821161" y="6452767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3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C23DC8-010B-447E-8044-9D7CCCDBF7F3}"/>
              </a:ext>
            </a:extLst>
          </p:cNvPr>
          <p:cNvSpPr/>
          <p:nvPr/>
        </p:nvSpPr>
        <p:spPr>
          <a:xfrm>
            <a:off x="1140372" y="279430"/>
            <a:ext cx="3888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0B9F8C-CA18-4721-A01B-D328121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04293"/>
              </p:ext>
            </p:extLst>
          </p:nvPr>
        </p:nvGraphicFramePr>
        <p:xfrm>
          <a:off x="9833039" y="194241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297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814F-8C9D-4373-AB30-1751EE39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17820"/>
              </p:ext>
            </p:extLst>
          </p:nvPr>
        </p:nvGraphicFramePr>
        <p:xfrm>
          <a:off x="7967431" y="602594"/>
          <a:ext cx="1412968" cy="149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735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6594E-DFDA-4CD5-84B8-2DB10AEE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8994"/>
              </p:ext>
            </p:extLst>
          </p:nvPr>
        </p:nvGraphicFramePr>
        <p:xfrm>
          <a:off x="931011" y="1395135"/>
          <a:ext cx="14614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67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65367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65367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65367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60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0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08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0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34ABC-C442-4DEE-9165-FAA40E38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86297"/>
              </p:ext>
            </p:extLst>
          </p:nvPr>
        </p:nvGraphicFramePr>
        <p:xfrm>
          <a:off x="2733758" y="1384573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79737-3224-4270-8167-7510D40D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91921"/>
              </p:ext>
            </p:extLst>
          </p:nvPr>
        </p:nvGraphicFramePr>
        <p:xfrm>
          <a:off x="4510357" y="1371660"/>
          <a:ext cx="1412968" cy="14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8804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47680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F59AA3-0FEE-45DB-8D93-F24A607A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53734"/>
              </p:ext>
            </p:extLst>
          </p:nvPr>
        </p:nvGraphicFramePr>
        <p:xfrm>
          <a:off x="5747488" y="3145484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239E7-941D-497B-977C-39BB9397C02C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>
            <a:off x="9380399" y="925761"/>
            <a:ext cx="452640" cy="423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01E7CE-32AB-4C22-B0D5-08CE82A6B332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 flipH="1">
            <a:off x="6453972" y="2849068"/>
            <a:ext cx="417198" cy="296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51ADFE-CFCC-4B83-9EAA-568E9B33F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83060"/>
              </p:ext>
            </p:extLst>
          </p:nvPr>
        </p:nvGraphicFramePr>
        <p:xfrm>
          <a:off x="6164686" y="1383268"/>
          <a:ext cx="1412968" cy="14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7881D4-9D59-4E7E-8E48-10C6C12DADFA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661745" y="639657"/>
            <a:ext cx="6305688" cy="7554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2469DF-8E03-4CF5-A2C9-26FE7106615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40242" y="652591"/>
            <a:ext cx="4595588" cy="731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89B3C-3248-41B8-85F4-4FCEED9478C6}"/>
              </a:ext>
            </a:extLst>
          </p:cNvPr>
          <p:cNvCxnSpPr>
            <a:cxnSpLocks/>
          </p:cNvCxnSpPr>
          <p:nvPr/>
        </p:nvCxnSpPr>
        <p:spPr>
          <a:xfrm flipH="1">
            <a:off x="5203616" y="652239"/>
            <a:ext cx="2739239" cy="7249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4B66E0-97D6-49CA-950C-7B94232791DD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871170" y="696645"/>
            <a:ext cx="1070115" cy="6866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B8161C8-B232-48BC-9A5C-D94BA7EB2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85872"/>
              </p:ext>
            </p:extLst>
          </p:nvPr>
        </p:nvGraphicFramePr>
        <p:xfrm>
          <a:off x="5389516" y="4977694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AB4355C-2844-4EFE-B5E1-06906BC38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10323"/>
              </p:ext>
            </p:extLst>
          </p:nvPr>
        </p:nvGraphicFramePr>
        <p:xfrm>
          <a:off x="7402886" y="4970588"/>
          <a:ext cx="1412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A014A0B-DBAD-409E-BA98-DF7662940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64686"/>
              </p:ext>
            </p:extLst>
          </p:nvPr>
        </p:nvGraphicFramePr>
        <p:xfrm>
          <a:off x="3080296" y="4967389"/>
          <a:ext cx="15601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41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42566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409904">
                  <a:extLst>
                    <a:ext uri="{9D8B030D-6E8A-4147-A177-3AD203B41FA5}">
                      <a16:colId xmlns:a16="http://schemas.microsoft.com/office/drawing/2014/main" val="1015348327"/>
                    </a:ext>
                  </a:extLst>
                </a:gridCol>
                <a:gridCol w="377758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15CE45-1233-4618-BF3B-6569D51C2C83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 flipH="1">
            <a:off x="3860382" y="4608524"/>
            <a:ext cx="2593590" cy="3588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EDC400-4E1F-4E88-A0CE-C1E68AE9297D}"/>
              </a:ext>
            </a:extLst>
          </p:cNvPr>
          <p:cNvCxnSpPr>
            <a:cxnSpLocks/>
            <a:stCxn id="9" idx="2"/>
            <a:endCxn id="42" idx="0"/>
          </p:cNvCxnSpPr>
          <p:nvPr/>
        </p:nvCxnSpPr>
        <p:spPr>
          <a:xfrm flipH="1">
            <a:off x="6096000" y="4608524"/>
            <a:ext cx="357972" cy="3691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1B79A4A-E277-46FC-A7AE-EFD19231685C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>
            <a:off x="6453972" y="4608524"/>
            <a:ext cx="1655398" cy="362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F56BEFE-7048-4D79-907C-5FC35D3D1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71759"/>
              </p:ext>
            </p:extLst>
          </p:nvPr>
        </p:nvGraphicFramePr>
        <p:xfrm>
          <a:off x="7967431" y="2261399"/>
          <a:ext cx="1412968" cy="149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4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532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735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A1E640-06BC-47E2-82F9-09BDC0EA27A7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9380399" y="947018"/>
            <a:ext cx="452640" cy="2061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2B6B1F09-2C6A-4534-A1A6-ED43ADA0CFDC}"/>
              </a:ext>
            </a:extLst>
          </p:cNvPr>
          <p:cNvSpPr/>
          <p:nvPr/>
        </p:nvSpPr>
        <p:spPr>
          <a:xfrm>
            <a:off x="9187417" y="4450678"/>
            <a:ext cx="1911507" cy="674555"/>
          </a:xfrm>
          <a:prstGeom prst="wedgeRectCallout">
            <a:avLst>
              <a:gd name="adj1" fmla="val -63864"/>
              <a:gd name="adj2" fmla="val 614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1579896" y="2858175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3105494" y="2858175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>
            <a:off x="5103483" y="2858175"/>
            <a:ext cx="429337" cy="3429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69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C23DC8-010B-447E-8044-9D7CCCDBF7F3}"/>
              </a:ext>
            </a:extLst>
          </p:cNvPr>
          <p:cNvSpPr/>
          <p:nvPr/>
        </p:nvSpPr>
        <p:spPr>
          <a:xfrm>
            <a:off x="692750" y="344590"/>
            <a:ext cx="6954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9A"/>
                </a:solidFill>
              </a:rPr>
              <a:t>Example: N-Queens Backtracking Search Space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0B9F8C-CA18-4721-A01B-D328121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98896"/>
              </p:ext>
            </p:extLst>
          </p:nvPr>
        </p:nvGraphicFramePr>
        <p:xfrm>
          <a:off x="10168126" y="219404"/>
          <a:ext cx="12801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814F-8C9D-4373-AB30-1751EE39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46242"/>
              </p:ext>
            </p:extLst>
          </p:nvPr>
        </p:nvGraphicFramePr>
        <p:xfrm>
          <a:off x="8039428" y="219404"/>
          <a:ext cx="1171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6594E-DFDA-4CD5-84B8-2DB10AEE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14306"/>
              </p:ext>
            </p:extLst>
          </p:nvPr>
        </p:nvGraphicFramePr>
        <p:xfrm>
          <a:off x="979509" y="1395135"/>
          <a:ext cx="123398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0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6558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8217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1021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34ABC-C442-4DEE-9165-FAA40E38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98502"/>
              </p:ext>
            </p:extLst>
          </p:nvPr>
        </p:nvGraphicFramePr>
        <p:xfrm>
          <a:off x="2365361" y="1382602"/>
          <a:ext cx="12611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5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79737-3224-4270-8167-7510D40D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46322"/>
              </p:ext>
            </p:extLst>
          </p:nvPr>
        </p:nvGraphicFramePr>
        <p:xfrm>
          <a:off x="3879157" y="1384221"/>
          <a:ext cx="1261100" cy="14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5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2023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0311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FC4F92-FA16-4C3E-9094-3998D7164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38991"/>
              </p:ext>
            </p:extLst>
          </p:nvPr>
        </p:nvGraphicFramePr>
        <p:xfrm>
          <a:off x="5850873" y="3131906"/>
          <a:ext cx="1154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4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135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8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F59AA3-0FEE-45DB-8D93-F24A607A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81923"/>
              </p:ext>
            </p:extLst>
          </p:nvPr>
        </p:nvGraphicFramePr>
        <p:xfrm>
          <a:off x="7181932" y="3145484"/>
          <a:ext cx="12371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3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E9DEB3-BFE0-4147-99FB-2DE7AB7AE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94036"/>
              </p:ext>
            </p:extLst>
          </p:nvPr>
        </p:nvGraphicFramePr>
        <p:xfrm>
          <a:off x="8595907" y="3118147"/>
          <a:ext cx="12371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3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52DF5D-B79D-4925-BFAA-C92B72B0D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53879"/>
              </p:ext>
            </p:extLst>
          </p:nvPr>
        </p:nvGraphicFramePr>
        <p:xfrm>
          <a:off x="9962417" y="3090810"/>
          <a:ext cx="10405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6013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6013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6013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239E7-941D-497B-977C-39BB9397C02C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>
            <a:off x="9210636" y="950924"/>
            <a:ext cx="9574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CD0A9C-D491-42C2-84E7-03057CD20C00}"/>
              </a:ext>
            </a:extLst>
          </p:cNvPr>
          <p:cNvCxnSpPr>
            <a:cxnSpLocks/>
            <a:stCxn id="21" idx="2"/>
            <a:endCxn id="8" idx="0"/>
          </p:cNvCxnSpPr>
          <p:nvPr/>
        </p:nvCxnSpPr>
        <p:spPr>
          <a:xfrm>
            <a:off x="6065739" y="2817325"/>
            <a:ext cx="362242" cy="3145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01E7CE-32AB-4C22-B0D5-08CE82A6B332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>
            <a:off x="6065739" y="2817325"/>
            <a:ext cx="1734759" cy="328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FFBCF-59DE-43C0-993C-F709830805FD}"/>
              </a:ext>
            </a:extLst>
          </p:cNvPr>
          <p:cNvCxnSpPr>
            <a:cxnSpLocks/>
            <a:stCxn id="21" idx="2"/>
            <a:endCxn id="10" idx="0"/>
          </p:cNvCxnSpPr>
          <p:nvPr/>
        </p:nvCxnSpPr>
        <p:spPr>
          <a:xfrm>
            <a:off x="6065739" y="2817325"/>
            <a:ext cx="3148734" cy="3008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F20CD9-23C5-4EE9-9B06-2AB0397AFBC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355447" y="2849646"/>
            <a:ext cx="4127234" cy="241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51ADFE-CFCC-4B83-9EAA-568E9B33F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72524"/>
              </p:ext>
            </p:extLst>
          </p:nvPr>
        </p:nvGraphicFramePr>
        <p:xfrm>
          <a:off x="5425878" y="1351525"/>
          <a:ext cx="1279722" cy="14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31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21931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21931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3929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7881D4-9D59-4E7E-8E48-10C6C12DADFA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flipH="1">
            <a:off x="1596501" y="950924"/>
            <a:ext cx="6442927" cy="4442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2469DF-8E03-4CF5-A2C9-26FE7106615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005544" y="950924"/>
            <a:ext cx="5033884" cy="4332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89B3C-3248-41B8-85F4-4FCEED9478C6}"/>
              </a:ext>
            </a:extLst>
          </p:cNvPr>
          <p:cNvCxnSpPr>
            <a:cxnSpLocks/>
          </p:cNvCxnSpPr>
          <p:nvPr/>
        </p:nvCxnSpPr>
        <p:spPr>
          <a:xfrm flipH="1">
            <a:off x="5203617" y="950924"/>
            <a:ext cx="2763815" cy="4262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4B66E0-97D6-49CA-950C-7B94232791DD}"/>
              </a:ext>
            </a:extLst>
          </p:cNvPr>
          <p:cNvCxnSpPr>
            <a:cxnSpLocks/>
            <a:stCxn id="4" idx="1"/>
            <a:endCxn id="21" idx="0"/>
          </p:cNvCxnSpPr>
          <p:nvPr/>
        </p:nvCxnSpPr>
        <p:spPr>
          <a:xfrm flipH="1">
            <a:off x="6065739" y="950924"/>
            <a:ext cx="1973689" cy="400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B8161C8-B232-48BC-9A5C-D94BA7EB2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52718"/>
              </p:ext>
            </p:extLst>
          </p:nvPr>
        </p:nvGraphicFramePr>
        <p:xfrm>
          <a:off x="5203616" y="4990584"/>
          <a:ext cx="1192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00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8000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98000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8000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1667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AB4355C-2844-4EFE-B5E1-06906BC38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86114"/>
              </p:ext>
            </p:extLst>
          </p:nvPr>
        </p:nvGraphicFramePr>
        <p:xfrm>
          <a:off x="6682489" y="4990584"/>
          <a:ext cx="12587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99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4699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1469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699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BC172AF-DF4B-44F2-BB5E-F53DFB71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44760"/>
              </p:ext>
            </p:extLst>
          </p:nvPr>
        </p:nvGraphicFramePr>
        <p:xfrm>
          <a:off x="8340588" y="4978717"/>
          <a:ext cx="12448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1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121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1121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121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A014A0B-DBAD-409E-BA98-DF7662940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7351"/>
              </p:ext>
            </p:extLst>
          </p:nvPr>
        </p:nvGraphicFramePr>
        <p:xfrm>
          <a:off x="3535965" y="4990584"/>
          <a:ext cx="12683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19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8788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8370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2363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15CE45-1233-4618-BF3B-6569D51C2C83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 flipH="1">
            <a:off x="4170139" y="4608524"/>
            <a:ext cx="3630359" cy="382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EDC400-4E1F-4E88-A0CE-C1E68AE9297D}"/>
              </a:ext>
            </a:extLst>
          </p:cNvPr>
          <p:cNvCxnSpPr>
            <a:cxnSpLocks/>
            <a:stCxn id="9" idx="2"/>
            <a:endCxn id="42" idx="0"/>
          </p:cNvCxnSpPr>
          <p:nvPr/>
        </p:nvCxnSpPr>
        <p:spPr>
          <a:xfrm flipH="1">
            <a:off x="5799616" y="4608524"/>
            <a:ext cx="2000882" cy="382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1B79A4A-E277-46FC-A7AE-EFD19231685C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 flipH="1">
            <a:off x="7311887" y="4608524"/>
            <a:ext cx="488611" cy="382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03A59CA-8EBC-497A-998F-80EFBB1B9D33}"/>
              </a:ext>
            </a:extLst>
          </p:cNvPr>
          <p:cNvCxnSpPr>
            <a:cxnSpLocks/>
            <a:stCxn id="9" idx="2"/>
            <a:endCxn id="44" idx="0"/>
          </p:cNvCxnSpPr>
          <p:nvPr/>
        </p:nvCxnSpPr>
        <p:spPr>
          <a:xfrm>
            <a:off x="7800498" y="4608524"/>
            <a:ext cx="1162514" cy="3701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AE35D4A6-BB62-4ECB-8D0F-097214F39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66678"/>
              </p:ext>
            </p:extLst>
          </p:nvPr>
        </p:nvGraphicFramePr>
        <p:xfrm>
          <a:off x="563264" y="3268306"/>
          <a:ext cx="1154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4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135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8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FFB18C1-3B47-4B94-B13D-F9A610465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73139"/>
              </p:ext>
            </p:extLst>
          </p:nvPr>
        </p:nvGraphicFramePr>
        <p:xfrm>
          <a:off x="1851327" y="3242360"/>
          <a:ext cx="1154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4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135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8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11C13762-1A6D-45E3-8E71-4537BB28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93701"/>
              </p:ext>
            </p:extLst>
          </p:nvPr>
        </p:nvGraphicFramePr>
        <p:xfrm>
          <a:off x="3104454" y="3188405"/>
          <a:ext cx="1154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4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135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8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BD69D137-266C-4FB8-9599-D2B4AA57A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23608"/>
              </p:ext>
            </p:extLst>
          </p:nvPr>
        </p:nvGraphicFramePr>
        <p:xfrm>
          <a:off x="4345847" y="3186593"/>
          <a:ext cx="1154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4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135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84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6820BBD6-9A5D-42D6-A14E-7F6462EF3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41331"/>
              </p:ext>
            </p:extLst>
          </p:nvPr>
        </p:nvGraphicFramePr>
        <p:xfrm>
          <a:off x="8397669" y="1382602"/>
          <a:ext cx="1171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A1ADA0F-EBCC-4C84-807A-2C95F103D6B2}"/>
              </a:ext>
            </a:extLst>
          </p:cNvPr>
          <p:cNvCxnSpPr>
            <a:cxnSpLocks/>
            <a:endCxn id="103" idx="3"/>
          </p:cNvCxnSpPr>
          <p:nvPr/>
        </p:nvCxnSpPr>
        <p:spPr>
          <a:xfrm flipH="1">
            <a:off x="9568877" y="950924"/>
            <a:ext cx="596068" cy="1163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56F27B4-FD4F-4A37-B96B-7F52CB7538D1}"/>
              </a:ext>
            </a:extLst>
          </p:cNvPr>
          <p:cNvCxnSpPr>
            <a:cxnSpLocks/>
            <a:stCxn id="103" idx="1"/>
          </p:cNvCxnSpPr>
          <p:nvPr/>
        </p:nvCxnSpPr>
        <p:spPr>
          <a:xfrm flipH="1">
            <a:off x="7800499" y="2114122"/>
            <a:ext cx="597170" cy="125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4FF3E55-56AF-4C6A-9C92-DF8613D60AAF}"/>
              </a:ext>
            </a:extLst>
          </p:cNvPr>
          <p:cNvCxnSpPr>
            <a:cxnSpLocks/>
          </p:cNvCxnSpPr>
          <p:nvPr/>
        </p:nvCxnSpPr>
        <p:spPr>
          <a:xfrm flipH="1" flipV="1">
            <a:off x="7823235" y="1916826"/>
            <a:ext cx="590799" cy="1764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8F0420E-399D-4B92-A3CA-BE263AE478F8}"/>
              </a:ext>
            </a:extLst>
          </p:cNvPr>
          <p:cNvCxnSpPr>
            <a:cxnSpLocks/>
          </p:cNvCxnSpPr>
          <p:nvPr/>
        </p:nvCxnSpPr>
        <p:spPr>
          <a:xfrm flipH="1">
            <a:off x="7823235" y="2125642"/>
            <a:ext cx="558520" cy="186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BE4942-08CE-49FE-ADD8-2928234262E1}"/>
              </a:ext>
            </a:extLst>
          </p:cNvPr>
          <p:cNvCxnSpPr>
            <a:cxnSpLocks/>
          </p:cNvCxnSpPr>
          <p:nvPr/>
        </p:nvCxnSpPr>
        <p:spPr>
          <a:xfrm flipH="1">
            <a:off x="8039428" y="2120037"/>
            <a:ext cx="319590" cy="388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714320B-77C6-4222-9B3C-CF755E16F77B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1140372" y="2876003"/>
            <a:ext cx="3352688" cy="392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A47C793-090F-41CB-8768-23AC62CB6FFD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347495" y="2850941"/>
            <a:ext cx="2162212" cy="3914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83EEB9B-2EA3-4597-A969-C4AEBCF239E5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3681562" y="2849266"/>
            <a:ext cx="792114" cy="3391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7220A44-5395-4534-8E8A-E3F02994DDA4}"/>
              </a:ext>
            </a:extLst>
          </p:cNvPr>
          <p:cNvCxnSpPr>
            <a:cxnSpLocks/>
            <a:stCxn id="7" idx="2"/>
            <a:endCxn id="75" idx="0"/>
          </p:cNvCxnSpPr>
          <p:nvPr/>
        </p:nvCxnSpPr>
        <p:spPr>
          <a:xfrm>
            <a:off x="4509707" y="2850941"/>
            <a:ext cx="413248" cy="335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51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C23DC8-010B-447E-8044-9D7CCCDBF7F3}"/>
              </a:ext>
            </a:extLst>
          </p:cNvPr>
          <p:cNvSpPr/>
          <p:nvPr/>
        </p:nvSpPr>
        <p:spPr>
          <a:xfrm>
            <a:off x="691584" y="278673"/>
            <a:ext cx="7082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9A"/>
                </a:solidFill>
              </a:rPr>
              <a:t>Example:  N-Queens Backtracking Search Space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0B9F8C-CA18-4721-A01B-D3281216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35927"/>
              </p:ext>
            </p:extLst>
          </p:nvPr>
        </p:nvGraphicFramePr>
        <p:xfrm>
          <a:off x="10143311" y="219404"/>
          <a:ext cx="12393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8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9848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09848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09848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297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814F-8C9D-4373-AB30-1751EE39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16893"/>
              </p:ext>
            </p:extLst>
          </p:nvPr>
        </p:nvGraphicFramePr>
        <p:xfrm>
          <a:off x="8381755" y="1916826"/>
          <a:ext cx="1171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318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6594E-DFDA-4CD5-84B8-2DB10AEE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86706"/>
              </p:ext>
            </p:extLst>
          </p:nvPr>
        </p:nvGraphicFramePr>
        <p:xfrm>
          <a:off x="979509" y="1395135"/>
          <a:ext cx="123398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0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6558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8217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1021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34ABC-C442-4DEE-9165-FAA40E38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23528"/>
              </p:ext>
            </p:extLst>
          </p:nvPr>
        </p:nvGraphicFramePr>
        <p:xfrm>
          <a:off x="2365361" y="1382602"/>
          <a:ext cx="12611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5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79737-3224-4270-8167-7510D40D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86020"/>
              </p:ext>
            </p:extLst>
          </p:nvPr>
        </p:nvGraphicFramePr>
        <p:xfrm>
          <a:off x="3879157" y="1384221"/>
          <a:ext cx="1261100" cy="14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5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5275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2023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0311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F59AA3-0FEE-45DB-8D93-F24A607A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83974"/>
              </p:ext>
            </p:extLst>
          </p:nvPr>
        </p:nvGraphicFramePr>
        <p:xfrm>
          <a:off x="5708910" y="3114786"/>
          <a:ext cx="12371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3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09283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239E7-941D-497B-977C-39BB9397C02C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 flipH="1">
            <a:off x="9552963" y="950924"/>
            <a:ext cx="590348" cy="1697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01E7CE-32AB-4C22-B0D5-08CE82A6B332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>
            <a:off x="6054184" y="2817325"/>
            <a:ext cx="273292" cy="297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51ADFE-CFCC-4B83-9EAA-568E9B33F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66467"/>
              </p:ext>
            </p:extLst>
          </p:nvPr>
        </p:nvGraphicFramePr>
        <p:xfrm>
          <a:off x="5425878" y="1351525"/>
          <a:ext cx="1256612" cy="14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53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4153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14153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153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66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89B3C-3248-41B8-85F4-4FCEED9478C6}"/>
              </a:ext>
            </a:extLst>
          </p:cNvPr>
          <p:cNvCxnSpPr>
            <a:cxnSpLocks/>
            <a:stCxn id="103" idx="1"/>
          </p:cNvCxnSpPr>
          <p:nvPr/>
        </p:nvCxnSpPr>
        <p:spPr>
          <a:xfrm flipH="1">
            <a:off x="1670790" y="914948"/>
            <a:ext cx="6755946" cy="4801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B8161C8-B232-48BC-9A5C-D94BA7EB2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90339"/>
              </p:ext>
            </p:extLst>
          </p:nvPr>
        </p:nvGraphicFramePr>
        <p:xfrm>
          <a:off x="3494816" y="4976985"/>
          <a:ext cx="1192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00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8000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98000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8000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AB4355C-2844-4EFE-B5E1-06906BC38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63673"/>
              </p:ext>
            </p:extLst>
          </p:nvPr>
        </p:nvGraphicFramePr>
        <p:xfrm>
          <a:off x="6682489" y="4990584"/>
          <a:ext cx="12587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99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14699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314699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14699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A014A0B-DBAD-409E-BA98-DF7662940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8879"/>
              </p:ext>
            </p:extLst>
          </p:nvPr>
        </p:nvGraphicFramePr>
        <p:xfrm>
          <a:off x="5157549" y="4990584"/>
          <a:ext cx="12683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19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308788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6525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342089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40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15CE45-1233-4618-BF3B-6569D51C2C83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 flipH="1">
            <a:off x="5791723" y="4577826"/>
            <a:ext cx="535753" cy="4127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EDC400-4E1F-4E88-A0CE-C1E68AE9297D}"/>
              </a:ext>
            </a:extLst>
          </p:cNvPr>
          <p:cNvCxnSpPr>
            <a:cxnSpLocks/>
            <a:stCxn id="9" idx="2"/>
            <a:endCxn id="42" idx="0"/>
          </p:cNvCxnSpPr>
          <p:nvPr/>
        </p:nvCxnSpPr>
        <p:spPr>
          <a:xfrm flipH="1">
            <a:off x="4090816" y="4577826"/>
            <a:ext cx="2236660" cy="39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1B79A4A-E277-46FC-A7AE-EFD19231685C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>
            <a:off x="6327476" y="4577826"/>
            <a:ext cx="984411" cy="4127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6820BBD6-9A5D-42D6-A14E-7F6462EF3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60941"/>
              </p:ext>
            </p:extLst>
          </p:nvPr>
        </p:nvGraphicFramePr>
        <p:xfrm>
          <a:off x="8426736" y="183428"/>
          <a:ext cx="1171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">
                  <a:extLst>
                    <a:ext uri="{9D8B030D-6E8A-4147-A177-3AD203B41FA5}">
                      <a16:colId xmlns:a16="http://schemas.microsoft.com/office/drawing/2014/main" val="1198310720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59704819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2582810715"/>
                    </a:ext>
                  </a:extLst>
                </a:gridCol>
                <a:gridCol w="292802">
                  <a:extLst>
                    <a:ext uri="{9D8B030D-6E8A-4147-A177-3AD203B41FA5}">
                      <a16:colId xmlns:a16="http://schemas.microsoft.com/office/drawing/2014/main" val="1626673982"/>
                    </a:ext>
                  </a:extLst>
                </a:gridCol>
              </a:tblGrid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1559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40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93"/>
                  </a:ext>
                </a:extLst>
              </a:tr>
              <a:tr h="3589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2670"/>
                  </a:ext>
                </a:extLst>
              </a:tr>
            </a:tbl>
          </a:graphicData>
        </a:graphic>
      </p:graphicFrame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A1ADA0F-EBCC-4C84-807A-2C95F103D6B2}"/>
              </a:ext>
            </a:extLst>
          </p:cNvPr>
          <p:cNvCxnSpPr>
            <a:cxnSpLocks/>
            <a:stCxn id="3" idx="1"/>
            <a:endCxn id="103" idx="3"/>
          </p:cNvCxnSpPr>
          <p:nvPr/>
        </p:nvCxnSpPr>
        <p:spPr>
          <a:xfrm flipH="1" flipV="1">
            <a:off x="9597944" y="914948"/>
            <a:ext cx="545367" cy="359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4FF3E55-56AF-4C6A-9C92-DF8613D60AAF}"/>
              </a:ext>
            </a:extLst>
          </p:cNvPr>
          <p:cNvCxnSpPr>
            <a:cxnSpLocks/>
          </p:cNvCxnSpPr>
          <p:nvPr/>
        </p:nvCxnSpPr>
        <p:spPr>
          <a:xfrm flipH="1" flipV="1">
            <a:off x="7758226" y="2471851"/>
            <a:ext cx="590799" cy="1764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8F0420E-399D-4B92-A3CA-BE263AE478F8}"/>
              </a:ext>
            </a:extLst>
          </p:cNvPr>
          <p:cNvCxnSpPr>
            <a:cxnSpLocks/>
          </p:cNvCxnSpPr>
          <p:nvPr/>
        </p:nvCxnSpPr>
        <p:spPr>
          <a:xfrm flipH="1">
            <a:off x="7774366" y="2630486"/>
            <a:ext cx="558520" cy="186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BE4942-08CE-49FE-ADD8-2928234262E1}"/>
              </a:ext>
            </a:extLst>
          </p:cNvPr>
          <p:cNvCxnSpPr>
            <a:cxnSpLocks/>
          </p:cNvCxnSpPr>
          <p:nvPr/>
        </p:nvCxnSpPr>
        <p:spPr>
          <a:xfrm flipH="1">
            <a:off x="8010730" y="2648346"/>
            <a:ext cx="319590" cy="388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C16444-7641-42C0-95B4-23EED2D5CFD4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995911" y="940956"/>
            <a:ext cx="5425998" cy="4416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E8B0EE-97C3-4918-B77C-1D6516CEAF3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509707" y="940956"/>
            <a:ext cx="3858422" cy="4432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A69BA31-79F4-416C-87D1-593FD585C793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054184" y="920513"/>
            <a:ext cx="2359850" cy="431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5BB5DB-D9C6-4ECE-8C2D-29BD23469039}"/>
              </a:ext>
            </a:extLst>
          </p:cNvPr>
          <p:cNvSpPr txBox="1"/>
          <p:nvPr/>
        </p:nvSpPr>
        <p:spPr>
          <a:xfrm>
            <a:off x="855026" y="4007060"/>
            <a:ext cx="38317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Continue from previous viewgraph</a:t>
            </a:r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88F8AAB8-D53B-4CC8-BC6F-EB40FADC89DE}"/>
              </a:ext>
            </a:extLst>
          </p:cNvPr>
          <p:cNvSpPr/>
          <p:nvPr/>
        </p:nvSpPr>
        <p:spPr>
          <a:xfrm>
            <a:off x="8279767" y="5047549"/>
            <a:ext cx="1911507" cy="674555"/>
          </a:xfrm>
          <a:prstGeom prst="wedgeRectCallout">
            <a:avLst>
              <a:gd name="adj1" fmla="val -63864"/>
              <a:gd name="adj2" fmla="val 614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25208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CA9A0-2A10-4336-86D3-C4CE6288AE80}"/>
              </a:ext>
            </a:extLst>
          </p:cNvPr>
          <p:cNvSpPr/>
          <p:nvPr/>
        </p:nvSpPr>
        <p:spPr>
          <a:xfrm>
            <a:off x="1140372" y="574367"/>
            <a:ext cx="6978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Problems with Plain Backtracking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D8C47-CD05-437A-92BA-BA24CAF876AB}"/>
              </a:ext>
            </a:extLst>
          </p:cNvPr>
          <p:cNvSpPr/>
          <p:nvPr/>
        </p:nvSpPr>
        <p:spPr>
          <a:xfrm>
            <a:off x="1497724" y="1326031"/>
            <a:ext cx="9605705" cy="52937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backtracking search we won’t detect that a cell has no possible value until all variables of the row/column or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subsquare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constraint are assigned. So we have the following situation: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the idea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29AB63E-E6E1-40F0-A622-8D86D206FC5E}"/>
              </a:ext>
            </a:extLst>
          </p:cNvPr>
          <p:cNvSpPr/>
          <p:nvPr/>
        </p:nvSpPr>
        <p:spPr>
          <a:xfrm>
            <a:off x="2979681" y="3972910"/>
            <a:ext cx="2317531" cy="1954924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5A0D3B-CD46-4DD3-A468-EEC1B2CE9B9B}"/>
              </a:ext>
            </a:extLst>
          </p:cNvPr>
          <p:cNvCxnSpPr>
            <a:cxnSpLocks/>
          </p:cNvCxnSpPr>
          <p:nvPr/>
        </p:nvCxnSpPr>
        <p:spPr>
          <a:xfrm>
            <a:off x="3168869" y="5637302"/>
            <a:ext cx="19391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4C0805C-BC01-4239-9384-C0FE0DA82ACF}"/>
              </a:ext>
            </a:extLst>
          </p:cNvPr>
          <p:cNvSpPr/>
          <p:nvPr/>
        </p:nvSpPr>
        <p:spPr>
          <a:xfrm>
            <a:off x="3168869" y="3992664"/>
            <a:ext cx="1939159" cy="1650353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AA4522-9E47-4DBD-8F24-00A87C0625A5}"/>
              </a:ext>
            </a:extLst>
          </p:cNvPr>
          <p:cNvSpPr/>
          <p:nvPr/>
        </p:nvSpPr>
        <p:spPr>
          <a:xfrm>
            <a:off x="6096000" y="2664372"/>
            <a:ext cx="509752" cy="48873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53167D-19D5-4C1F-849F-29B46BA92DA3}"/>
              </a:ext>
            </a:extLst>
          </p:cNvPr>
          <p:cNvSpPr/>
          <p:nvPr/>
        </p:nvSpPr>
        <p:spPr>
          <a:xfrm>
            <a:off x="5108028" y="2897558"/>
            <a:ext cx="509752" cy="48873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383FAE-AEA8-47B9-8C66-AB659C2E03B6}"/>
              </a:ext>
            </a:extLst>
          </p:cNvPr>
          <p:cNvSpPr/>
          <p:nvPr/>
        </p:nvSpPr>
        <p:spPr>
          <a:xfrm>
            <a:off x="3883570" y="3268755"/>
            <a:ext cx="509752" cy="48873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618321-3245-4E5B-A677-43E027598DC4}"/>
              </a:ext>
            </a:extLst>
          </p:cNvPr>
          <p:cNvCxnSpPr>
            <a:stCxn id="10" idx="2"/>
          </p:cNvCxnSpPr>
          <p:nvPr/>
        </p:nvCxnSpPr>
        <p:spPr>
          <a:xfrm flipH="1">
            <a:off x="4430110" y="3141924"/>
            <a:ext cx="677918" cy="24436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038339-70BF-49E6-949A-B30F5894A529}"/>
              </a:ext>
            </a:extLst>
          </p:cNvPr>
          <p:cNvCxnSpPr>
            <a:cxnSpLocks/>
          </p:cNvCxnSpPr>
          <p:nvPr/>
        </p:nvCxnSpPr>
        <p:spPr>
          <a:xfrm flipH="1">
            <a:off x="5559972" y="2908737"/>
            <a:ext cx="536028" cy="2331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A75800E-1CA8-42A8-A05B-B42EA2EAFD92}"/>
              </a:ext>
            </a:extLst>
          </p:cNvPr>
          <p:cNvSpPr/>
          <p:nvPr/>
        </p:nvSpPr>
        <p:spPr>
          <a:xfrm>
            <a:off x="6605752" y="3972910"/>
            <a:ext cx="4193312" cy="1545021"/>
          </a:xfrm>
          <a:prstGeom prst="wedgeRoundRectCallout">
            <a:avLst>
              <a:gd name="adj1" fmla="val -85563"/>
              <a:gd name="adj2" fmla="val 6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variable has no possible value. But we don’t detect this until we try to assign it a value</a:t>
            </a:r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8BA19930-D64B-42C0-8A1A-6BBE65B77E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907733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93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D25D8-0903-1395-F0F6-0B86CDF43234}"/>
              </a:ext>
            </a:extLst>
          </p:cNvPr>
          <p:cNvSpPr txBox="1"/>
          <p:nvPr/>
        </p:nvSpPr>
        <p:spPr>
          <a:xfrm>
            <a:off x="1333941" y="4084291"/>
            <a:ext cx="9395209" cy="5727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D21BD-8356-41AC-8C60-430D3B7248B5}"/>
              </a:ext>
            </a:extLst>
          </p:cNvPr>
          <p:cNvSpPr txBox="1"/>
          <p:nvPr/>
        </p:nvSpPr>
        <p:spPr>
          <a:xfrm>
            <a:off x="1333941" y="2926582"/>
            <a:ext cx="9395209" cy="10048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C5A3F6-C0D6-42CC-9F29-75480F87EA37}"/>
              </a:ext>
            </a:extLst>
          </p:cNvPr>
          <p:cNvSpPr/>
          <p:nvPr/>
        </p:nvSpPr>
        <p:spPr>
          <a:xfrm>
            <a:off x="1660953" y="5196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cs typeface="Times New Roman" panose="02020603050405020304" pitchFamily="18" charset="0"/>
              </a:rPr>
              <a:t>Constraint  Propagation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BD0E09-64CB-4E83-9B8D-78148D595307}"/>
              </a:ext>
            </a:extLst>
          </p:cNvPr>
          <p:cNvSpPr/>
          <p:nvPr/>
        </p:nvSpPr>
        <p:spPr>
          <a:xfrm>
            <a:off x="1346479" y="2150112"/>
            <a:ext cx="85955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propagation 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technique of “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ahead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at those unassigned variables in the search.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detect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failures: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means things we can test/detect efficiently.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 some possible parts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future search. e.g., an example in previous slides.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79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A680FC-70C8-4BF8-9434-874678F234E0}"/>
              </a:ext>
            </a:extLst>
          </p:cNvPr>
          <p:cNvSpPr txBox="1"/>
          <p:nvPr/>
        </p:nvSpPr>
        <p:spPr>
          <a:xfrm>
            <a:off x="1108842" y="1385105"/>
            <a:ext cx="9459172" cy="18303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E909A-6F8C-4130-B27F-4C97C71D3576}"/>
              </a:ext>
            </a:extLst>
          </p:cNvPr>
          <p:cNvSpPr txBox="1"/>
          <p:nvPr/>
        </p:nvSpPr>
        <p:spPr>
          <a:xfrm>
            <a:off x="1172804" y="5310901"/>
            <a:ext cx="9395209" cy="10048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C5A3F6-C0D6-42CC-9F29-75480F87EA37}"/>
              </a:ext>
            </a:extLst>
          </p:cNvPr>
          <p:cNvSpPr/>
          <p:nvPr/>
        </p:nvSpPr>
        <p:spPr>
          <a:xfrm>
            <a:off x="1108841" y="47299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  <a:cs typeface="Times New Roman" panose="02020603050405020304" pitchFamily="18" charset="0"/>
              </a:rPr>
              <a:t>Constraint  Propagation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BD0E09-64CB-4E83-9B8D-78148D595307}"/>
              </a:ext>
            </a:extLst>
          </p:cNvPr>
          <p:cNvSpPr/>
          <p:nvPr/>
        </p:nvSpPr>
        <p:spPr>
          <a:xfrm>
            <a:off x="1308345" y="1446388"/>
            <a:ext cx="94591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propagation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potentially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every node of the search tree,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search.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inference step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needs some resources (such as time and space)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slow propagation, if it is,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search.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take more time 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propagation is used for finding a solution.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tradeoff between searching fewer nodes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search and having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nodes (seconds) processing rate.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main types of propagation: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Checking &amp; Generalized Arc Consistency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3650" y="455295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as A*,</a:t>
            </a:r>
          </a:p>
        </p:txBody>
      </p:sp>
    </p:spTree>
    <p:extLst>
      <p:ext uri="{BB962C8B-B14F-4D97-AF65-F5344CB8AC3E}">
        <p14:creationId xmlns:p14="http://schemas.microsoft.com/office/powerpoint/2010/main" val="179878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06E33-0CB3-447A-B40A-EA6D941DF6E8}"/>
              </a:ext>
            </a:extLst>
          </p:cNvPr>
          <p:cNvSpPr/>
          <p:nvPr/>
        </p:nvSpPr>
        <p:spPr>
          <a:xfrm>
            <a:off x="1352775" y="762669"/>
            <a:ext cx="7735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Feature Vectors – for our understanding: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B48D96-01FF-4A8B-87F5-28D2FB873383}"/>
              </a:ext>
            </a:extLst>
          </p:cNvPr>
          <p:cNvSpPr/>
          <p:nvPr/>
        </p:nvSpPr>
        <p:spPr>
          <a:xfrm>
            <a:off x="1352775" y="1835144"/>
            <a:ext cx="97063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k variables (or features)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variable has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values.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by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assignment of a value for                           each variable.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= {short, average, tall},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= {light, average, heavy}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partial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specified by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assignment of a value                       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variables.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440" flipH="1">
            <a:off x="523983" y="1379913"/>
            <a:ext cx="498481" cy="422762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1F52C8E-94B3-4651-BF23-2170F52BDB86}"/>
              </a:ext>
            </a:extLst>
          </p:cNvPr>
          <p:cNvSpPr/>
          <p:nvPr/>
        </p:nvSpPr>
        <p:spPr>
          <a:xfrm>
            <a:off x="8340650" y="4042544"/>
            <a:ext cx="2121878" cy="12895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state:</a:t>
            </a:r>
          </a:p>
          <a:p>
            <a:pPr algn="ctr"/>
            <a:r>
              <a:rPr lang="en-US" dirty="0"/>
              <a:t>height = tall</a:t>
            </a:r>
          </a:p>
          <a:p>
            <a:pPr algn="ctr"/>
            <a:r>
              <a:rPr lang="en-US" dirty="0"/>
              <a:t>weight = light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EAC33C-91A4-4A1B-8F2A-C01C145E7D21}"/>
              </a:ext>
            </a:extLst>
          </p:cNvPr>
          <p:cNvSpPr/>
          <p:nvPr/>
        </p:nvSpPr>
        <p:spPr>
          <a:xfrm>
            <a:off x="8211696" y="2059587"/>
            <a:ext cx="2250832" cy="12895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partial state:</a:t>
            </a:r>
          </a:p>
          <a:p>
            <a:pPr algn="ctr"/>
            <a:r>
              <a:rPr lang="en-US" dirty="0"/>
              <a:t>height = tall</a:t>
            </a:r>
          </a:p>
          <a:p>
            <a:pPr algn="ctr"/>
            <a:r>
              <a:rPr lang="en-US" dirty="0"/>
              <a:t>weight = ?</a:t>
            </a:r>
          </a:p>
        </p:txBody>
      </p:sp>
    </p:spTree>
    <p:extLst>
      <p:ext uri="{BB962C8B-B14F-4D97-AF65-F5344CB8AC3E}">
        <p14:creationId xmlns:p14="http://schemas.microsoft.com/office/powerpoint/2010/main" val="2496026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ad face">
            <a:extLst>
              <a:ext uri="{FF2B5EF4-FFF2-40B4-BE49-F238E27FC236}">
                <a16:creationId xmlns:a16="http://schemas.microsoft.com/office/drawing/2014/main" id="{F7838DE7-3F33-446B-8F44-EC2A27FC4D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564036" cy="522951"/>
          </a:xfrm>
          <a:prstGeom prst="rect">
            <a:avLst/>
          </a:prstGeom>
          <a:noFill/>
        </p:spPr>
      </p:pic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F199FEC4-72F6-4E22-8043-336019A8C8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907733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20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38818C-877D-4B3B-AFE8-5C8316E68AE8}"/>
              </a:ext>
            </a:extLst>
          </p:cNvPr>
          <p:cNvSpPr txBox="1"/>
          <p:nvPr/>
        </p:nvSpPr>
        <p:spPr>
          <a:xfrm>
            <a:off x="8190127" y="2015931"/>
            <a:ext cx="3539648" cy="26189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C8CAA-46E3-4C47-A634-3DFF33B8D527}"/>
              </a:ext>
            </a:extLst>
          </p:cNvPr>
          <p:cNvSpPr txBox="1"/>
          <p:nvPr/>
        </p:nvSpPr>
        <p:spPr>
          <a:xfrm>
            <a:off x="462224" y="4300234"/>
            <a:ext cx="10744084" cy="15214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BFE64-CF80-4799-928F-370B91CE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65F-86D4-457D-97E2-0325D83FBF7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B2CEE1C-DE6D-4EAA-BBDD-8A7410348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069" y="0"/>
            <a:ext cx="5492931" cy="116512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Example</a:t>
            </a:r>
            <a:r>
              <a:rPr lang="en-US" altLang="en-US" sz="3600" dirty="0">
                <a:latin typeface="+mn-lt"/>
              </a:rPr>
              <a:t>: </a:t>
            </a:r>
            <a:r>
              <a:rPr lang="en-US" altLang="en-US" sz="3200" dirty="0">
                <a:latin typeface="+mn-lt"/>
              </a:rPr>
              <a:t>Map-Coloring</a:t>
            </a:r>
          </a:p>
        </p:txBody>
      </p:sp>
      <p:pic>
        <p:nvPicPr>
          <p:cNvPr id="6149" name="Picture 5" descr="australia">
            <a:extLst>
              <a:ext uri="{FF2B5EF4-FFF2-40B4-BE49-F238E27FC236}">
                <a16:creationId xmlns:a16="http://schemas.microsoft.com/office/drawing/2014/main" id="{1999EAFB-8140-47E8-92DD-EE6DB045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91" y="1030385"/>
            <a:ext cx="3950531" cy="32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FE8EA4B2-ED2F-4C88-8947-F1C420F01B9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6260" y="3746782"/>
                <a:ext cx="9933080" cy="289278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Formulate this as a CSP: Modeling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Variables: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WA, NT, Q, NSW, V, SA, 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Domains:</a:t>
                </a:r>
                <a:r>
                  <a:rPr lang="en-US" altLang="en-US" sz="22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domain of each variable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{red, green, blue}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Constraints: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adjacent regions must have different colors</a:t>
                </a:r>
              </a:p>
              <a:p>
                <a:pPr marL="1371600" lvl="2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{(red, green), (red, blue), (green, red), (green, blue), (blue, red), (blue, green)}</a:t>
                </a:r>
              </a:p>
            </p:txBody>
          </p:sp>
        </mc:Choice>
        <mc:Fallback xmlns="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FE8EA4B2-ED2F-4C88-8947-F1C420F01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6260" y="3746782"/>
                <a:ext cx="9933080" cy="2892787"/>
              </a:xfrm>
              <a:blipFill>
                <a:blip r:embed="rId3"/>
                <a:stretch>
                  <a:fillRect l="-798" t="-1477" b="-9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F60E88-865B-41EC-A25A-967EFC8FFEA5}"/>
              </a:ext>
            </a:extLst>
          </p:cNvPr>
          <p:cNvSpPr txBox="1"/>
          <p:nvPr/>
        </p:nvSpPr>
        <p:spPr>
          <a:xfrm>
            <a:off x="8190127" y="479880"/>
            <a:ext cx="3053978" cy="41549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6.1  (a) The principal states and territories of Australia.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assign colors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each region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either red, green, or blue with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no neighboring regions have the same color.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DB339384-531D-4AFF-897C-4D66C44125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068" y="1381125"/>
            <a:ext cx="484951" cy="41880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DF469-82D4-49BE-827B-D2E25DAB0AE6}"/>
              </a:ext>
            </a:extLst>
          </p:cNvPr>
          <p:cNvSpPr txBox="1"/>
          <p:nvPr/>
        </p:nvSpPr>
        <p:spPr>
          <a:xfrm>
            <a:off x="4039437" y="2461849"/>
            <a:ext cx="6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3AE16-9915-4BD4-9A6A-3E57749EAF21}"/>
              </a:ext>
            </a:extLst>
          </p:cNvPr>
          <p:cNvSpPr txBox="1"/>
          <p:nvPr/>
        </p:nvSpPr>
        <p:spPr>
          <a:xfrm>
            <a:off x="5191171" y="2092294"/>
            <a:ext cx="6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3B88F-BB01-4364-B295-8167E7756D6D}"/>
              </a:ext>
            </a:extLst>
          </p:cNvPr>
          <p:cNvSpPr txBox="1"/>
          <p:nvPr/>
        </p:nvSpPr>
        <p:spPr>
          <a:xfrm>
            <a:off x="6357736" y="2247838"/>
            <a:ext cx="6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F439D-EBA8-40E5-A9D1-309A02AE0674}"/>
              </a:ext>
            </a:extLst>
          </p:cNvPr>
          <p:cNvSpPr txBox="1"/>
          <p:nvPr/>
        </p:nvSpPr>
        <p:spPr>
          <a:xfrm>
            <a:off x="5953852" y="2629643"/>
            <a:ext cx="4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1E92E-50DD-43F4-ACC1-198DB525B917}"/>
              </a:ext>
            </a:extLst>
          </p:cNvPr>
          <p:cNvSpPr txBox="1"/>
          <p:nvPr/>
        </p:nvSpPr>
        <p:spPr>
          <a:xfrm>
            <a:off x="6499968" y="3072261"/>
            <a:ext cx="64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ED573-7485-4FAE-8609-8CE19CF4FBA1}"/>
              </a:ext>
            </a:extLst>
          </p:cNvPr>
          <p:cNvSpPr txBox="1"/>
          <p:nvPr/>
        </p:nvSpPr>
        <p:spPr>
          <a:xfrm>
            <a:off x="6357736" y="3516046"/>
            <a:ext cx="3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E389C-6AEE-420A-B316-D0A2DD011131}"/>
              </a:ext>
            </a:extLst>
          </p:cNvPr>
          <p:cNvSpPr txBox="1"/>
          <p:nvPr/>
        </p:nvSpPr>
        <p:spPr>
          <a:xfrm>
            <a:off x="6840057" y="3879795"/>
            <a:ext cx="3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98084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ABFBCB3-7E4E-4C2F-B5B1-A79638FF49E3}"/>
              </a:ext>
            </a:extLst>
          </p:cNvPr>
          <p:cNvSpPr txBox="1"/>
          <p:nvPr/>
        </p:nvSpPr>
        <p:spPr>
          <a:xfrm>
            <a:off x="507272" y="4197130"/>
            <a:ext cx="10699036" cy="1624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BFE64-CF80-4799-928F-370B91CE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65F-86D4-457D-97E2-0325D83FBF77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6149" name="Picture 5" descr="australia">
            <a:extLst>
              <a:ext uri="{FF2B5EF4-FFF2-40B4-BE49-F238E27FC236}">
                <a16:creationId xmlns:a16="http://schemas.microsoft.com/office/drawing/2014/main" id="{1999EAFB-8140-47E8-92DD-EE6DB045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97" y="613451"/>
            <a:ext cx="3980768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FE8EA4B2-ED2F-4C88-8947-F1C420F01B9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07272" y="2726416"/>
                <a:ext cx="10636444" cy="413158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Formulate this as a CSP: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Variables:     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{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WA, NT, Q, NSW, V, SA, 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Domains:     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{red, green, blue}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Constraints: 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{&lt;(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&lt;(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&lt;(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	  		        &lt;(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&lt;(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&lt;(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0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0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         		        &lt;(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&gt;),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&lt;(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&gt;, &lt;(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&gt;}</a:t>
                </a:r>
              </a:p>
              <a:p>
                <a:pPr marL="1371600" lvl="2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can be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enumerated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turn as {(red, green), (red, blue), (green, red), (green, blue), (blue, red), (blue, green)}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the possible solutions is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red,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green,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red,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NSW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green,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red,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blue,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red }</a:t>
                </a:r>
              </a:p>
            </p:txBody>
          </p:sp>
        </mc:Choice>
        <mc:Fallback xmlns="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FE8EA4B2-ED2F-4C88-8947-F1C420F01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7272" y="2726416"/>
                <a:ext cx="10636444" cy="4131584"/>
              </a:xfrm>
              <a:blipFill>
                <a:blip r:embed="rId3"/>
                <a:stretch>
                  <a:fillRect l="-573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F60E88-865B-41EC-A25A-967EFC8FFEA5}"/>
              </a:ext>
            </a:extLst>
          </p:cNvPr>
          <p:cNvSpPr txBox="1"/>
          <p:nvPr/>
        </p:nvSpPr>
        <p:spPr>
          <a:xfrm>
            <a:off x="8610600" y="581929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6.1  (a) The principal states and territories of Australia.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task of coloring each region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either red, green, or blue with the constraint that no neighboring regions have the same color.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04E1CF-9C0E-463C-A359-1177AEE763BD}"/>
              </a:ext>
            </a:extLst>
          </p:cNvPr>
          <p:cNvSpPr txBox="1">
            <a:spLocks noChangeArrowheads="1"/>
          </p:cNvSpPr>
          <p:nvPr/>
        </p:nvSpPr>
        <p:spPr>
          <a:xfrm>
            <a:off x="960118" y="304800"/>
            <a:ext cx="5492931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Example: Map-Coloring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2467" y="2246050"/>
            <a:ext cx="63451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5158" y="1876718"/>
            <a:ext cx="42839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5158" y="3095748"/>
            <a:ext cx="42839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6280" y="2446706"/>
            <a:ext cx="508098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5645" y="3592889"/>
            <a:ext cx="33546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818" y="975993"/>
            <a:ext cx="5432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4309" y="2631793"/>
            <a:ext cx="64563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NSW</a:t>
            </a:r>
          </a:p>
        </p:txBody>
      </p:sp>
    </p:spTree>
    <p:extLst>
      <p:ext uri="{BB962C8B-B14F-4D97-AF65-F5344CB8AC3E}">
        <p14:creationId xmlns:p14="http://schemas.microsoft.com/office/powerpoint/2010/main" val="4064401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86E332-BD52-464B-B59F-BEE0AF9BB8D2}"/>
              </a:ext>
            </a:extLst>
          </p:cNvPr>
          <p:cNvSpPr txBox="1"/>
          <p:nvPr/>
        </p:nvSpPr>
        <p:spPr>
          <a:xfrm>
            <a:off x="682875" y="3898910"/>
            <a:ext cx="10670925" cy="18827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C43CC2-6B4E-4CF0-BB26-EE08C283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A46-FF22-4F8E-9F1F-4586B8D95F08}" type="slidenum">
              <a:rPr lang="en-US" altLang="en-US"/>
              <a:pPr/>
              <a:t>43</a:t>
            </a:fld>
            <a:endParaRPr lang="en-US" altLang="en-US"/>
          </a:p>
        </p:txBody>
      </p:sp>
      <p:pic>
        <p:nvPicPr>
          <p:cNvPr id="7172" name="Picture 4" descr="australia-solution">
            <a:extLst>
              <a:ext uri="{FF2B5EF4-FFF2-40B4-BE49-F238E27FC236}">
                <a16:creationId xmlns:a16="http://schemas.microsoft.com/office/drawing/2014/main" id="{F83ADB40-D8FF-4BDC-984C-43409624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02" y="566912"/>
            <a:ext cx="3953186" cy="32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54EB8A71-EBF3-4FFA-97C3-F8D77D7E6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998" y="313915"/>
            <a:ext cx="4710500" cy="111295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Example: Map-Coloring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B2B03AE-A6C1-4262-9C24-29E9D52BF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154" y="4049486"/>
            <a:ext cx="9448799" cy="2386148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assignment: every variable is assigned to a value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assignment: the assignment does not violate any constraints.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assignments, 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red,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green,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red,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NSW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green,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red,         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blue,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green.</a:t>
            </a:r>
          </a:p>
        </p:txBody>
      </p:sp>
    </p:spTree>
    <p:extLst>
      <p:ext uri="{BB962C8B-B14F-4D97-AF65-F5344CB8AC3E}">
        <p14:creationId xmlns:p14="http://schemas.microsoft.com/office/powerpoint/2010/main" val="4101426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DEFB4EC-9973-4AE0-914B-BB6BF6014825}"/>
              </a:ext>
            </a:extLst>
          </p:cNvPr>
          <p:cNvSpPr txBox="1"/>
          <p:nvPr/>
        </p:nvSpPr>
        <p:spPr>
          <a:xfrm>
            <a:off x="458233" y="5761378"/>
            <a:ext cx="10686586" cy="8421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E971C-4C0B-43B3-AFE4-569B2DC20366}"/>
              </a:ext>
            </a:extLst>
          </p:cNvPr>
          <p:cNvSpPr txBox="1"/>
          <p:nvPr/>
        </p:nvSpPr>
        <p:spPr>
          <a:xfrm>
            <a:off x="675728" y="1190589"/>
            <a:ext cx="10686585" cy="10610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04F9F-6357-48C4-B937-5A0F399E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3D3-6DB2-45DE-B5C8-A301609A8297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BA1D402-2D74-4AB8-9CB0-D3BFB421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687" y="103232"/>
            <a:ext cx="6755674" cy="102546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Constraint graph</a:t>
            </a:r>
            <a:br>
              <a:rPr lang="en-US" altLang="en-US" sz="3600" dirty="0">
                <a:latin typeface="+mn-lt"/>
              </a:rPr>
            </a:br>
            <a:r>
              <a:rPr lang="en-US" altLang="en-US" sz="2400" dirty="0">
                <a:latin typeface="+mn-lt"/>
              </a:rPr>
              <a:t>- Visualize a CSP as a constraint graph</a:t>
            </a:r>
            <a:endParaRPr lang="en-US" altLang="en-US" sz="3600" dirty="0">
              <a:latin typeface="+mn-lt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15D6D6-D8AB-40B9-A79E-011438DA0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181" y="1490685"/>
            <a:ext cx="10515600" cy="5230790"/>
          </a:xfrm>
        </p:spPr>
        <p:txBody>
          <a:bodyPr>
            <a:normAutofit lnSpcReduction="10000"/>
          </a:bodyPr>
          <a:lstStyle/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CSP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each constraint relates at most two variables</a:t>
            </a:r>
          </a:p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graph: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are variables, arcs/edges show constraints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 CSP methods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graph structure to speed up the search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Tasmania is an independent subproblem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7388258" y="2313490"/>
            <a:ext cx="3756561" cy="33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ustralia">
            <a:extLst>
              <a:ext uri="{FF2B5EF4-FFF2-40B4-BE49-F238E27FC236}">
                <a16:creationId xmlns:a16="http://schemas.microsoft.com/office/drawing/2014/main" id="{7C99D567-2A9A-43D4-AA87-A2780F9F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87" y="2379094"/>
            <a:ext cx="3966532" cy="32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838F0-DFE1-440E-8FAD-0541B5907A95}"/>
              </a:ext>
            </a:extLst>
          </p:cNvPr>
          <p:cNvSpPr txBox="1"/>
          <p:nvPr/>
        </p:nvSpPr>
        <p:spPr>
          <a:xfrm>
            <a:off x="5509958" y="4259319"/>
            <a:ext cx="3485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6.1(b) The map-coloring problem represented as a constraint graph.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2C081-E934-C26F-1BB9-19DB67269616}"/>
              </a:ext>
            </a:extLst>
          </p:cNvPr>
          <p:cNvSpPr txBox="1"/>
          <p:nvPr/>
        </p:nvSpPr>
        <p:spPr>
          <a:xfrm>
            <a:off x="1688122" y="3749977"/>
            <a:ext cx="53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7972C-367B-688D-77BF-E2DAF00133A5}"/>
              </a:ext>
            </a:extLst>
          </p:cNvPr>
          <p:cNvSpPr txBox="1"/>
          <p:nvPr/>
        </p:nvSpPr>
        <p:spPr>
          <a:xfrm>
            <a:off x="2865220" y="3452491"/>
            <a:ext cx="53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D5BCB-1231-081B-0127-CED2366333E0}"/>
              </a:ext>
            </a:extLst>
          </p:cNvPr>
          <p:cNvSpPr txBox="1"/>
          <p:nvPr/>
        </p:nvSpPr>
        <p:spPr>
          <a:xfrm>
            <a:off x="3952158" y="3604355"/>
            <a:ext cx="36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2AB46-2705-BFFD-087B-89EF26A4FBB8}"/>
              </a:ext>
            </a:extLst>
          </p:cNvPr>
          <p:cNvSpPr txBox="1"/>
          <p:nvPr/>
        </p:nvSpPr>
        <p:spPr>
          <a:xfrm>
            <a:off x="3566422" y="4017661"/>
            <a:ext cx="53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1B5DEC-5F80-3270-9321-3C3304E4F085}"/>
              </a:ext>
            </a:extLst>
          </p:cNvPr>
          <p:cNvSpPr txBox="1"/>
          <p:nvPr/>
        </p:nvSpPr>
        <p:spPr>
          <a:xfrm>
            <a:off x="4086058" y="4423639"/>
            <a:ext cx="66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FF1CE-BB1A-FD52-4DCA-003A31B4D032}"/>
              </a:ext>
            </a:extLst>
          </p:cNvPr>
          <p:cNvSpPr txBox="1"/>
          <p:nvPr/>
        </p:nvSpPr>
        <p:spPr>
          <a:xfrm>
            <a:off x="4419464" y="4855268"/>
            <a:ext cx="36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682E0-D552-0544-BBE1-746D6DDB8D09}"/>
              </a:ext>
            </a:extLst>
          </p:cNvPr>
          <p:cNvSpPr txBox="1"/>
          <p:nvPr/>
        </p:nvSpPr>
        <p:spPr>
          <a:xfrm>
            <a:off x="4530283" y="5242923"/>
            <a:ext cx="36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56904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339DA7-1EAD-4E22-986C-318B7A088D8C}"/>
              </a:ext>
            </a:extLst>
          </p:cNvPr>
          <p:cNvSpPr txBox="1"/>
          <p:nvPr/>
        </p:nvSpPr>
        <p:spPr>
          <a:xfrm>
            <a:off x="600046" y="3758414"/>
            <a:ext cx="10955557" cy="23571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1812-28ED-41BF-ACBE-4DB5E97A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CC9-2111-4EBA-8EB6-3064AE9B4FC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A49F729-1704-4CD1-B7BD-808592668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8514806" cy="98470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Why formulate a problem as a CSP?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881E122-AA81-4D15-ACBF-58163E3067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423" flipH="1">
            <a:off x="631124" y="1220463"/>
            <a:ext cx="414151" cy="374260"/>
          </a:xfrm>
          <a:prstGeom prst="rect">
            <a:avLst/>
          </a:prstGeom>
          <a:noFill/>
        </p:spPr>
      </p:pic>
      <p:pic>
        <p:nvPicPr>
          <p:cNvPr id="7" name="Picture 4" descr="australia-csp">
            <a:extLst>
              <a:ext uri="{FF2B5EF4-FFF2-40B4-BE49-F238E27FC236}">
                <a16:creationId xmlns:a16="http://schemas.microsoft.com/office/drawing/2014/main" id="{CD76E474-A7ED-4335-A3F5-FEFF3B84E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8991600" y="617174"/>
            <a:ext cx="2666833" cy="2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1E40C980-2A59-4F66-AEE3-01D1037F296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12371" y="1465354"/>
                <a:ext cx="9274629" cy="477547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CSP solvers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</a:t>
                </a:r>
                <a:r>
                  <a:rPr lang="en-US" alt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faster than state-space searchers. </a:t>
                </a:r>
              </a:p>
              <a:p>
                <a:pPr marL="9144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Reason: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CSP solver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eliminates early large swatches of the search space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altLang="en-US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Australia problem,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{SA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</a:t>
                </a:r>
                <a:r>
                  <a:rPr lang="en-US" altLang="en-US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is selected, none of the five neighboring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can take on the value blue.</a:t>
                </a:r>
              </a:p>
              <a:p>
                <a:pPr marL="1371600" lvl="2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applying constraint propagation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search procedure would have to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 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243 assignments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five neighboring variables; </a:t>
                </a:r>
              </a:p>
              <a:p>
                <a:pPr marL="1371600" lvl="2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constraint propagation, we never have to consider 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value, so we have only 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32 assignments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look at,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reduction of 87%</a:t>
                </a: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1E40C980-2A59-4F66-AEE3-01D1037F2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2371" y="1465354"/>
                <a:ext cx="9274629" cy="4775472"/>
              </a:xfrm>
              <a:blipFill>
                <a:blip r:embed="rId4"/>
                <a:stretch>
                  <a:fillRect l="-854" t="-1020" r="-657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61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B19CBE-221C-EA2F-E656-CE674B3A6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9126"/>
              </p:ext>
            </p:extLst>
          </p:nvPr>
        </p:nvGraphicFramePr>
        <p:xfrm>
          <a:off x="956826" y="1041213"/>
          <a:ext cx="9774816" cy="448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84">
                  <a:extLst>
                    <a:ext uri="{9D8B030D-6E8A-4147-A177-3AD203B41FA5}">
                      <a16:colId xmlns:a16="http://schemas.microsoft.com/office/drawing/2014/main" val="3591655270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3338543942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784536723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099459396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2926727117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3355238335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2905758529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2924301945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342162782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199017257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466181341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604672480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958298784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951189486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947915209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2323170745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2212464339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842219494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3466404414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3856045342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1963151998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3456156205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550652296"/>
                    </a:ext>
                  </a:extLst>
                </a:gridCol>
                <a:gridCol w="407284">
                  <a:extLst>
                    <a:ext uri="{9D8B030D-6E8A-4147-A177-3AD203B41FA5}">
                      <a16:colId xmlns:a16="http://schemas.microsoft.com/office/drawing/2014/main" val="3413147551"/>
                    </a:ext>
                  </a:extLst>
                </a:gridCol>
              </a:tblGrid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56223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6408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85656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38081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62687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26836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685790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8352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54381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763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453894-57A9-F491-E909-878E3AD87F2E}"/>
              </a:ext>
            </a:extLst>
          </p:cNvPr>
          <p:cNvSpPr txBox="1"/>
          <p:nvPr/>
        </p:nvSpPr>
        <p:spPr>
          <a:xfrm>
            <a:off x="956826" y="6040288"/>
            <a:ext cx="609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32 assignments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78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B19CBE-221C-EA2F-E656-CE674B3A6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68268"/>
              </p:ext>
            </p:extLst>
          </p:nvPr>
        </p:nvGraphicFramePr>
        <p:xfrm>
          <a:off x="956826" y="657832"/>
          <a:ext cx="9774824" cy="603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93">
                  <a:extLst>
                    <a:ext uri="{9D8B030D-6E8A-4147-A177-3AD203B41FA5}">
                      <a16:colId xmlns:a16="http://schemas.microsoft.com/office/drawing/2014/main" val="3591655270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3338543942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784536723"/>
                    </a:ext>
                  </a:extLst>
                </a:gridCol>
                <a:gridCol w="377952">
                  <a:extLst>
                    <a:ext uri="{9D8B030D-6E8A-4147-A177-3AD203B41FA5}">
                      <a16:colId xmlns:a16="http://schemas.microsoft.com/office/drawing/2014/main" val="1099459396"/>
                    </a:ext>
                  </a:extLst>
                </a:gridCol>
                <a:gridCol w="404033">
                  <a:extLst>
                    <a:ext uri="{9D8B030D-6E8A-4147-A177-3AD203B41FA5}">
                      <a16:colId xmlns:a16="http://schemas.microsoft.com/office/drawing/2014/main" val="2926727117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3355238335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2905758529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2924301945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342162782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199017257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466181341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604672480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958298784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951189486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947915209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2323170745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2212464339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842219494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3466404414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3856045342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963151998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3456156205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550652296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3413147551"/>
                    </a:ext>
                  </a:extLst>
                </a:gridCol>
                <a:gridCol w="390993">
                  <a:extLst>
                    <a:ext uri="{9D8B030D-6E8A-4147-A177-3AD203B41FA5}">
                      <a16:colId xmlns:a16="http://schemas.microsoft.com/office/drawing/2014/main" val="1324062799"/>
                    </a:ext>
                  </a:extLst>
                </a:gridCol>
              </a:tblGrid>
              <a:tr h="44853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56223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21862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66232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6408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85656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38081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62687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26836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685790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8352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54381"/>
                  </a:ext>
                </a:extLst>
              </a:tr>
              <a:tr h="448538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763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453894-57A9-F491-E909-878E3AD87F2E}"/>
              </a:ext>
            </a:extLst>
          </p:cNvPr>
          <p:cNvSpPr txBox="1"/>
          <p:nvPr/>
        </p:nvSpPr>
        <p:spPr>
          <a:xfrm>
            <a:off x="956826" y="6040288"/>
            <a:ext cx="609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243 assignments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845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3A6A8D-B5C9-4B68-800E-362DFA3B4BAA}"/>
              </a:ext>
            </a:extLst>
          </p:cNvPr>
          <p:cNvSpPr txBox="1"/>
          <p:nvPr/>
        </p:nvSpPr>
        <p:spPr>
          <a:xfrm>
            <a:off x="331596" y="5017467"/>
            <a:ext cx="10744084" cy="15214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1812-28ED-41BF-ACBE-4DB5E97A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CC9-2111-4EBA-8EB6-3064AE9B4FC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A49F729-1704-4CD1-B7BD-808592668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988" y="190600"/>
            <a:ext cx="7304587" cy="98470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Why formulate a problem as a CSP?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40C980-2A59-4F66-AEE3-01D1037F2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2556" y="1175304"/>
            <a:ext cx="9170670" cy="501183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state-space search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only ask: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specific state a goal?   No? What about this one?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CSPs, when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partial assignment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(inconsistent occurs after assigning values to only some of the variables)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found, this assignment is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solution.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discard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refinements of the partial assignment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see why the assignment is not a solution and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violates a constraint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we can focus attention on the variables that matter.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problems that are intractable for regular state-space search can be solved quickly when formulated as a CSP.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FDE993B1-B737-46A2-A7E8-37D68E4C78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074" y="1304924"/>
            <a:ext cx="458697" cy="396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433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55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39CADA-F16D-423D-B536-0D1118B0F298}"/>
              </a:ext>
            </a:extLst>
          </p:cNvPr>
          <p:cNvSpPr/>
          <p:nvPr/>
        </p:nvSpPr>
        <p:spPr>
          <a:xfrm>
            <a:off x="1942024" y="3429000"/>
            <a:ext cx="8490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9 variables, Cell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Cell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Cell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	{‘B’, 1, 2, …, 8}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	Each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variable specifies what is in that 			position of the tile.</a:t>
            </a:r>
          </a:p>
          <a:p>
            <a:pPr lvl="5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 is completely specified, 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every cell has an assigned value.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one of many ways to specify the state.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DBB69-AE74-4F3A-A5FE-03677CEDB505}"/>
              </a:ext>
            </a:extLst>
          </p:cNvPr>
          <p:cNvSpPr/>
          <p:nvPr/>
        </p:nvSpPr>
        <p:spPr>
          <a:xfrm>
            <a:off x="1725894" y="3971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8--‐Puzzle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17A934-0F66-405C-BDC0-15B78196E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52675"/>
              </p:ext>
            </p:extLst>
          </p:nvPr>
        </p:nvGraphicFramePr>
        <p:xfrm>
          <a:off x="4266775" y="1282439"/>
          <a:ext cx="2109087" cy="189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029">
                  <a:extLst>
                    <a:ext uri="{9D8B030D-6E8A-4147-A177-3AD203B41FA5}">
                      <a16:colId xmlns:a16="http://schemas.microsoft.com/office/drawing/2014/main" val="184367664"/>
                    </a:ext>
                  </a:extLst>
                </a:gridCol>
                <a:gridCol w="703029">
                  <a:extLst>
                    <a:ext uri="{9D8B030D-6E8A-4147-A177-3AD203B41FA5}">
                      <a16:colId xmlns:a16="http://schemas.microsoft.com/office/drawing/2014/main" val="746195988"/>
                    </a:ext>
                  </a:extLst>
                </a:gridCol>
                <a:gridCol w="703029">
                  <a:extLst>
                    <a:ext uri="{9D8B030D-6E8A-4147-A177-3AD203B41FA5}">
                      <a16:colId xmlns:a16="http://schemas.microsoft.com/office/drawing/2014/main" val="2362498968"/>
                    </a:ext>
                  </a:extLst>
                </a:gridCol>
              </a:tblGrid>
              <a:tr h="63082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79727"/>
                  </a:ext>
                </a:extLst>
              </a:tr>
              <a:tr h="63082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37621"/>
                  </a:ext>
                </a:extLst>
              </a:tr>
              <a:tr h="63082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535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68420" y="981955"/>
            <a:ext cx="27254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Missionaries and Cannibals</a:t>
            </a:r>
          </a:p>
          <a:p>
            <a:r>
              <a:rPr lang="en-US" dirty="0">
                <a:solidFill>
                  <a:srgbClr val="FF0000"/>
                </a:solidFill>
              </a:rPr>
              <a:t>Romania Map</a:t>
            </a:r>
          </a:p>
          <a:p>
            <a:r>
              <a:rPr lang="en-US" dirty="0">
                <a:solidFill>
                  <a:srgbClr val="FF0000"/>
                </a:solidFill>
              </a:rPr>
              <a:t>Water Jugs Problem</a:t>
            </a:r>
          </a:p>
          <a:p>
            <a:r>
              <a:rPr lang="en-US" dirty="0">
                <a:solidFill>
                  <a:srgbClr val="FF0000"/>
                </a:solidFill>
              </a:rPr>
              <a:t>N-queens Problem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EEDD4-965B-097B-7742-EC1912896F3A}"/>
              </a:ext>
            </a:extLst>
          </p:cNvPr>
          <p:cNvSpPr txBox="1"/>
          <p:nvPr/>
        </p:nvSpPr>
        <p:spPr>
          <a:xfrm>
            <a:off x="1470632" y="1200774"/>
            <a:ext cx="1278842" cy="2215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fr-FR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endParaRPr lang="fr-FR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E295E-F0AA-322A-8276-6D89DB297D24}"/>
              </a:ext>
            </a:extLst>
          </p:cNvPr>
          <p:cNvCxnSpPr>
            <a:cxnSpLocks/>
            <a:stCxn id="4" idx="1"/>
            <a:endCxn id="7" idx="3"/>
          </p:cNvCxnSpPr>
          <p:nvPr/>
        </p:nvCxnSpPr>
        <p:spPr>
          <a:xfrm flipH="1">
            <a:off x="2749474" y="2228670"/>
            <a:ext cx="1517301" cy="8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32AC39-13DA-F05C-2A2A-B522A7997A20}"/>
              </a:ext>
            </a:extLst>
          </p:cNvPr>
          <p:cNvSpPr txBox="1"/>
          <p:nvPr/>
        </p:nvSpPr>
        <p:spPr>
          <a:xfrm>
            <a:off x="3057883" y="1993946"/>
            <a:ext cx="73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442283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9BDCAB-816A-4D9A-974B-89E2519767D5}"/>
              </a:ext>
            </a:extLst>
          </p:cNvPr>
          <p:cNvSpPr/>
          <p:nvPr/>
        </p:nvSpPr>
        <p:spPr>
          <a:xfrm>
            <a:off x="1427425" y="721851"/>
            <a:ext cx="8326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CSP: Constraint Satisfaction Problems - recall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048D3-53AD-476C-A555-5B8EC45DFE51}"/>
              </a:ext>
            </a:extLst>
          </p:cNvPr>
          <p:cNvSpPr/>
          <p:nvPr/>
        </p:nvSpPr>
        <p:spPr>
          <a:xfrm>
            <a:off x="1595635" y="1905506"/>
            <a:ext cx="84056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a set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variables,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set of possible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variable,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set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CSP is an assignment of values to all the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variables (i.e.,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 that all constraints are satisfied    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(no “violated constraints.” i.e.,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solidFill>
                <a:srgbClr val="3333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CSP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such solution exists for satisfying the given constraints.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e.g.,  try to place 9 non-attacking queens on an 8 x 8</a:t>
            </a:r>
          </a:p>
          <a:p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board.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908CA3E-C1D1-4C43-9704-67A0C5144E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24" y="1476375"/>
            <a:ext cx="470008" cy="44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54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9BDCAB-816A-4D9A-974B-89E2519767D5}"/>
              </a:ext>
            </a:extLst>
          </p:cNvPr>
          <p:cNvSpPr/>
          <p:nvPr/>
        </p:nvSpPr>
        <p:spPr>
          <a:xfrm>
            <a:off x="1427425" y="721851"/>
            <a:ext cx="8278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CSP: Constraint Satisfaction Problems - recall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048D3-53AD-476C-A555-5B8EC45DFE51}"/>
              </a:ext>
            </a:extLst>
          </p:cNvPr>
          <p:cNvSpPr/>
          <p:nvPr/>
        </p:nvSpPr>
        <p:spPr>
          <a:xfrm>
            <a:off x="1749333" y="1620679"/>
            <a:ext cx="81566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variables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domain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possible values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D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discrete and finite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constraints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constraint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a subset of variables (the scope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specifies the allowable combinations of values of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these variables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Assign a value to every variable (complete) such that all constraints are satisfied (consistent)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6AC4D6C0-3960-44D8-8883-C77CE604C2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24" y="1457325"/>
            <a:ext cx="546209" cy="46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823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1812-28ED-41BF-ACBE-4DB5E97A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CC9-2111-4EBA-8EB6-3064AE9B4FC5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A49F729-1704-4CD1-B7BD-808592668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478" y="107952"/>
            <a:ext cx="4443566" cy="112825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Varieties of CSPs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40C980-2A59-4F66-AEE3-01D1037F2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3809" y="1168707"/>
            <a:ext cx="9501341" cy="5479743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variables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domains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variables, domain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assignments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Boolean CSPs, including Boolean satisfiability (NP-complete)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domains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integers, strings, etc.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job scheduling, variables are start/end days for each job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constraint language,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StartJob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≤ StartJob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1371600" lvl="2" indent="-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constraints solvable,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undecidable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variables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start/end times for Hubble Space Telescope observations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constraints solvable in polynomial time by linear programming methods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797">
            <a:off x="287383" y="1838285"/>
            <a:ext cx="698301" cy="5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6A4D-D45D-4DD8-9C1F-95EACD550D71}"/>
              </a:ext>
            </a:extLst>
          </p:cNvPr>
          <p:cNvSpPr txBox="1"/>
          <p:nvPr/>
        </p:nvSpPr>
        <p:spPr>
          <a:xfrm>
            <a:off x="5791200" y="913038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#variables = 8 queens (n)</a:t>
            </a:r>
          </a:p>
          <a:p>
            <a:r>
              <a:rPr lang="en-US" dirty="0"/>
              <a:t>Domain size d = 8 columns (d)</a:t>
            </a:r>
          </a:p>
        </p:txBody>
      </p:sp>
    </p:spTree>
    <p:extLst>
      <p:ext uri="{BB962C8B-B14F-4D97-AF65-F5344CB8AC3E}">
        <p14:creationId xmlns:p14="http://schemas.microsoft.com/office/powerpoint/2010/main" val="745300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44B4-AAEC-4D4B-AE86-79D69C89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2684-F89D-4B9D-888A-E9F98A649C8C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7E4D993-2B7B-4002-9E2B-A622FF13B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30" y="100064"/>
            <a:ext cx="5154561" cy="10747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Varieties of constraints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7B24067-6FDE-4F59-9A94-DE34C0918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0455" y="1106539"/>
            <a:ext cx="9252770" cy="543237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constraints involve a single variable,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green</a:t>
            </a:r>
            <a:endParaRPr lang="en-US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constraints involve pairs of variables,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constraints involve 3 or more variables,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cryptarithmetic column constraints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en-US" sz="24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constraints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better than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representable by a cost for each variable assignment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→ constrained optimization problems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4350" y="5804455"/>
            <a:ext cx="119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Knapsacks</a:t>
            </a: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951159A0-510A-4748-ABA4-ED79832739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490">
            <a:off x="342285" y="2003655"/>
            <a:ext cx="610726" cy="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84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3489" y="1191007"/>
            <a:ext cx="92250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Cryptarithmetic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problems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are replaced with alphabets.  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standard arithmetic rules we need to decipher the alphabet.</a:t>
            </a:r>
          </a:p>
          <a:p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 cryptarithmetic problem in Figure 6.2 of the following slide.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letter stands for a distinct digit;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substitution of digits for letters such that the resulting sum is arithmetically correct, with the added restriction that no leading zeroes are allowed.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constraint hypergraph for the cryptarithmetic problem,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alldiff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constraint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(square box at the top)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addition constraints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(four square boxes in the middle).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variables </a:t>
            </a:r>
            <a:r>
              <a:rPr lang="en-US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carry digits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three columns.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F4DD-C8EE-423D-AA3C-10FC3C8460DE}"/>
              </a:ext>
            </a:extLst>
          </p:cNvPr>
          <p:cNvSpPr/>
          <p:nvPr/>
        </p:nvSpPr>
        <p:spPr>
          <a:xfrm>
            <a:off x="1352639" y="385388"/>
            <a:ext cx="4421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Example: Cryptarithmetic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586B1A0-F7DD-45CB-B552-5C6ED456FD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203">
            <a:off x="619125" y="1828800"/>
            <a:ext cx="733514" cy="4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77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561005-1777-43FD-8D1A-6A9E698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4A1-A39D-45E6-B26A-EEB00A277AA6}" type="slidenum">
              <a:rPr lang="en-US" altLang="en-US"/>
              <a:pPr/>
              <a:t>55</a:t>
            </a:fld>
            <a:endParaRPr lang="en-US" altLang="en-US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C8FECC0-562C-4022-9D0D-1EEB1C432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717" y="1"/>
            <a:ext cx="4595658" cy="115014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Example: Cryptarithmetic</a:t>
            </a:r>
          </a:p>
        </p:txBody>
      </p:sp>
      <p:pic>
        <p:nvPicPr>
          <p:cNvPr id="11269" name="Picture 5" descr="cryptarithmetic">
            <a:extLst>
              <a:ext uri="{FF2B5EF4-FFF2-40B4-BE49-F238E27FC236}">
                <a16:creationId xmlns:a16="http://schemas.microsoft.com/office/drawing/2014/main" id="{50AB26D9-7531-4CE8-A167-C015E0BA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75" y="906513"/>
            <a:ext cx="7040422" cy="25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DB25B4AB-0AC9-4EE9-8D46-4C3CF8033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1171" y="3554701"/>
            <a:ext cx="7409657" cy="30559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Variables: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F, T, U, W,  R, O, 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0, 1, 2, 3, 4, 5, 6, 7, 8, 9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Alldiff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(F, T, U, W, R, O)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O + O = R + 10 ·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 + W = U + 10 ·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T + 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+ 10 ·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0,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  <a:endParaRPr lang="en-US" altLang="en-US" dirty="0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EE72ABBC-81E5-4B23-B4F5-4110D39F5F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33">
            <a:off x="838200" y="1838325"/>
            <a:ext cx="726912" cy="5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F114DB-DA70-4251-ADE8-8B543E8B6354}"/>
              </a:ext>
            </a:extLst>
          </p:cNvPr>
          <p:cNvSpPr/>
          <p:nvPr/>
        </p:nvSpPr>
        <p:spPr>
          <a:xfrm>
            <a:off x="8450122" y="78081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alldiff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constraint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167A9-0D0A-4099-AF4F-412148E970E7}"/>
              </a:ext>
            </a:extLst>
          </p:cNvPr>
          <p:cNvSpPr/>
          <p:nvPr/>
        </p:nvSpPr>
        <p:spPr>
          <a:xfrm>
            <a:off x="10038806" y="2033885"/>
            <a:ext cx="1314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addition constraints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118DB-C01E-4C92-87CC-229787188A64}"/>
              </a:ext>
            </a:extLst>
          </p:cNvPr>
          <p:cNvSpPr/>
          <p:nvPr/>
        </p:nvSpPr>
        <p:spPr>
          <a:xfrm>
            <a:off x="9436304" y="300869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carry digits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73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561005-1777-43FD-8D1A-6A9E698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4A1-A39D-45E6-B26A-EEB00A277AA6}" type="slidenum">
              <a:rPr lang="en-US" altLang="en-US"/>
              <a:pPr/>
              <a:t>56</a:t>
            </a:fld>
            <a:endParaRPr lang="en-US" altLang="en-US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C8FECC0-562C-4022-9D0D-1EEB1C432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717" y="0"/>
            <a:ext cx="5214783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Example: Cryptarithmetic</a:t>
            </a:r>
          </a:p>
        </p:txBody>
      </p:sp>
      <p:pic>
        <p:nvPicPr>
          <p:cNvPr id="11269" name="Picture 5" descr="cryptarithmetic">
            <a:extLst>
              <a:ext uri="{FF2B5EF4-FFF2-40B4-BE49-F238E27FC236}">
                <a16:creationId xmlns:a16="http://schemas.microsoft.com/office/drawing/2014/main" id="{50AB26D9-7531-4CE8-A167-C015E0BA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75" y="906513"/>
            <a:ext cx="7040422" cy="25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DB25B4AB-0AC9-4EE9-8D46-4C3CF8033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7218" y="3667125"/>
            <a:ext cx="7676357" cy="30543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Variables: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F, T, U, W,  R, O, 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0, 1, 2, 3, 4, 5, 6, 7, 8, 9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Alldiff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(F, T, U, W, R, O)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O + O = R + 10 ·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 + W = U + 10 ·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T + 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+ 10 ·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0,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DE5A5-464C-48A3-9B5D-43ACF51460DC}"/>
              </a:ext>
            </a:extLst>
          </p:cNvPr>
          <p:cNvSpPr txBox="1"/>
          <p:nvPr/>
        </p:nvSpPr>
        <p:spPr>
          <a:xfrm>
            <a:off x="1242646" y="1441938"/>
            <a:ext cx="157089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8  6  7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8  6  7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1  7  3  4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2FCDF0-67CB-43D7-923A-98ECB9D4098B}"/>
              </a:ext>
            </a:extLst>
          </p:cNvPr>
          <p:cNvCxnSpPr>
            <a:cxnSpLocks/>
          </p:cNvCxnSpPr>
          <p:nvPr/>
        </p:nvCxnSpPr>
        <p:spPr>
          <a:xfrm>
            <a:off x="1348153" y="2324778"/>
            <a:ext cx="1312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E38C58-2F74-42F9-9269-19D539EA55C9}"/>
              </a:ext>
            </a:extLst>
          </p:cNvPr>
          <p:cNvSpPr txBox="1"/>
          <p:nvPr/>
        </p:nvSpPr>
        <p:spPr>
          <a:xfrm>
            <a:off x="1851514" y="5208587"/>
            <a:ext cx="17584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 = 1;  T = 8;</a:t>
            </a:r>
          </a:p>
          <a:p>
            <a:r>
              <a:rPr lang="en-US" dirty="0"/>
              <a:t>U = 3; W = 6;</a:t>
            </a:r>
          </a:p>
          <a:p>
            <a:r>
              <a:rPr lang="en-US" dirty="0"/>
              <a:t>R = 4;  O = 7;</a:t>
            </a:r>
          </a:p>
          <a:p>
            <a:r>
              <a:rPr lang="en-US" dirty="0"/>
              <a:t>X1 = X2 = X3 = 1</a:t>
            </a:r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F411D8DF-1F3A-470D-B72E-EDE856FA7A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5" y="1687814"/>
            <a:ext cx="619036" cy="4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0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686C-3BA4-4F5C-B1FB-2AFFDAD7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604C-5405-418A-8DB4-BF1020C2288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C10FD78-17C0-46FA-A944-D64CE7143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9645" y="1"/>
            <a:ext cx="4565855" cy="108585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Real-world CSPs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67501B1-ED4D-48C5-858C-F4639DD9A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6597" y="1085851"/>
            <a:ext cx="9118805" cy="531423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problems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who teaches what class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Timetabling problems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which class is offered when and where?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configuration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scheduling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Factory scheduling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planning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many real-world problems involve real-valued variables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25C713B-EC67-43F2-9B0F-D8C1A0021A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4" y="1687814"/>
            <a:ext cx="732247" cy="5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60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460D64-7084-437C-99F9-C1172CEF6DF6}"/>
              </a:ext>
            </a:extLst>
          </p:cNvPr>
          <p:cNvSpPr/>
          <p:nvPr/>
        </p:nvSpPr>
        <p:spPr>
          <a:xfrm>
            <a:off x="852409" y="153604"/>
            <a:ext cx="5256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NewRomanPS-BoldMT"/>
              </a:rPr>
              <a:t>Application of Graph Coloring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9D2F3-625D-475E-8AB7-A213C7BBB53E}"/>
              </a:ext>
            </a:extLst>
          </p:cNvPr>
          <p:cNvSpPr/>
          <p:nvPr/>
        </p:nvSpPr>
        <p:spPr>
          <a:xfrm>
            <a:off x="937196" y="876783"/>
            <a:ext cx="102282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NewRomanPSMT"/>
              </a:rPr>
              <a:t>Lots of applications involving scheduling and assignments.</a:t>
            </a:r>
          </a:p>
          <a:p>
            <a:r>
              <a:rPr lang="en-US" sz="2400" dirty="0">
                <a:solidFill>
                  <a:srgbClr val="0000FF"/>
                </a:solidFill>
                <a:latin typeface="TimesNewRomanPSMT"/>
              </a:rPr>
              <a:t>Scheduling of final exams </a:t>
            </a:r>
            <a:r>
              <a:rPr lang="en-US" sz="2400" dirty="0">
                <a:latin typeface="TimesNewRomanPSMT"/>
              </a:rPr>
              <a:t>– </a:t>
            </a:r>
          </a:p>
          <a:p>
            <a:pPr marL="914400" indent="-454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NewRomanPSMT"/>
              </a:rPr>
              <a:t>nodes represent finals</a:t>
            </a:r>
            <a:r>
              <a:rPr lang="en-US" sz="2400" dirty="0">
                <a:latin typeface="TimesNewRomanPSMT"/>
              </a:rPr>
              <a:t>, and</a:t>
            </a:r>
          </a:p>
          <a:p>
            <a:pPr marL="914400" indent="-454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NewRomanPSMT"/>
              </a:rPr>
              <a:t>edges between finals denote that both finals have common students. </a:t>
            </a:r>
          </a:p>
          <a:p>
            <a:pPr marL="914400" indent="-454025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(Thus, they have to have different colors or different periods).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7F827-1260-4BBD-8A93-C4E9B8256CFC}"/>
              </a:ext>
            </a:extLst>
          </p:cNvPr>
          <p:cNvSpPr/>
          <p:nvPr/>
        </p:nvSpPr>
        <p:spPr>
          <a:xfrm>
            <a:off x="1123864" y="3020897"/>
            <a:ext cx="4025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             1</a:t>
            </a: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7                           2</a:t>
            </a: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AutoNum type="arabicPlain" startAt="6"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                         3</a:t>
            </a:r>
          </a:p>
          <a:p>
            <a:pPr marL="457200" indent="-457200">
              <a:buAutoNum type="arabicPlain" startAt="6"/>
            </a:pPr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5 		       4</a:t>
            </a: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Graph of finals for 7 courses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3BA1FC-071E-4F5C-AED9-5602ACF90DA0}"/>
              </a:ext>
            </a:extLst>
          </p:cNvPr>
          <p:cNvCxnSpPr/>
          <p:nvPr/>
        </p:nvCxnSpPr>
        <p:spPr>
          <a:xfrm flipH="1">
            <a:off x="1655379" y="3310759"/>
            <a:ext cx="914400" cy="646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72283-03BF-4EF2-BFF4-C0068392FDED}"/>
              </a:ext>
            </a:extLst>
          </p:cNvPr>
          <p:cNvCxnSpPr>
            <a:cxnSpLocks/>
          </p:cNvCxnSpPr>
          <p:nvPr/>
        </p:nvCxnSpPr>
        <p:spPr>
          <a:xfrm flipH="1">
            <a:off x="1466193" y="3957145"/>
            <a:ext cx="189186" cy="10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DF1255-78A9-4DFD-81CD-2220DE8002E3}"/>
              </a:ext>
            </a:extLst>
          </p:cNvPr>
          <p:cNvCxnSpPr>
            <a:cxnSpLocks/>
          </p:cNvCxnSpPr>
          <p:nvPr/>
        </p:nvCxnSpPr>
        <p:spPr>
          <a:xfrm>
            <a:off x="2569779" y="3310759"/>
            <a:ext cx="1040524" cy="646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D36113-B9FC-4D48-879C-1277987D1040}"/>
              </a:ext>
            </a:extLst>
          </p:cNvPr>
          <p:cNvCxnSpPr>
            <a:cxnSpLocks/>
          </p:cNvCxnSpPr>
          <p:nvPr/>
        </p:nvCxnSpPr>
        <p:spPr>
          <a:xfrm>
            <a:off x="1466193" y="4982629"/>
            <a:ext cx="315310" cy="1074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874257-08A4-4467-ABDA-CA0692012795}"/>
              </a:ext>
            </a:extLst>
          </p:cNvPr>
          <p:cNvCxnSpPr>
            <a:cxnSpLocks/>
          </p:cNvCxnSpPr>
          <p:nvPr/>
        </p:nvCxnSpPr>
        <p:spPr>
          <a:xfrm>
            <a:off x="3581177" y="3939280"/>
            <a:ext cx="265609" cy="1026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1F59FC-2F7C-4E48-AA39-F2AF046009AD}"/>
              </a:ext>
            </a:extLst>
          </p:cNvPr>
          <p:cNvCxnSpPr>
            <a:cxnSpLocks/>
          </p:cNvCxnSpPr>
          <p:nvPr/>
        </p:nvCxnSpPr>
        <p:spPr>
          <a:xfrm flipH="1">
            <a:off x="3424197" y="4951785"/>
            <a:ext cx="422590" cy="109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58EB0D-D066-4632-A848-51FB99093846}"/>
              </a:ext>
            </a:extLst>
          </p:cNvPr>
          <p:cNvCxnSpPr>
            <a:cxnSpLocks/>
          </p:cNvCxnSpPr>
          <p:nvPr/>
        </p:nvCxnSpPr>
        <p:spPr>
          <a:xfrm flipH="1">
            <a:off x="1781504" y="6057385"/>
            <a:ext cx="1673549" cy="28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0CAB48-0809-49F2-8ABE-F7A5B1A9C40D}"/>
              </a:ext>
            </a:extLst>
          </p:cNvPr>
          <p:cNvCxnSpPr>
            <a:cxnSpLocks/>
          </p:cNvCxnSpPr>
          <p:nvPr/>
        </p:nvCxnSpPr>
        <p:spPr>
          <a:xfrm>
            <a:off x="1684506" y="3957145"/>
            <a:ext cx="18966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1544CF-79D5-4DEC-AD76-478F72B5A41A}"/>
              </a:ext>
            </a:extLst>
          </p:cNvPr>
          <p:cNvCxnSpPr>
            <a:cxnSpLocks/>
          </p:cNvCxnSpPr>
          <p:nvPr/>
        </p:nvCxnSpPr>
        <p:spPr>
          <a:xfrm>
            <a:off x="2548759" y="3310759"/>
            <a:ext cx="1298027" cy="1655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5CF363-75F5-410D-8533-59E0DA200673}"/>
              </a:ext>
            </a:extLst>
          </p:cNvPr>
          <p:cNvCxnSpPr>
            <a:cxnSpLocks/>
          </p:cNvCxnSpPr>
          <p:nvPr/>
        </p:nvCxnSpPr>
        <p:spPr>
          <a:xfrm>
            <a:off x="1710336" y="3968368"/>
            <a:ext cx="2136450" cy="985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C728C2-ED3B-4A16-8B34-DB839E2FDF13}"/>
              </a:ext>
            </a:extLst>
          </p:cNvPr>
          <p:cNvCxnSpPr>
            <a:cxnSpLocks/>
          </p:cNvCxnSpPr>
          <p:nvPr/>
        </p:nvCxnSpPr>
        <p:spPr>
          <a:xfrm>
            <a:off x="2553567" y="3330504"/>
            <a:ext cx="880465" cy="2710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5DA1E6-1579-41D6-9C2F-1A7AFDF933EB}"/>
              </a:ext>
            </a:extLst>
          </p:cNvPr>
          <p:cNvCxnSpPr>
            <a:cxnSpLocks/>
          </p:cNvCxnSpPr>
          <p:nvPr/>
        </p:nvCxnSpPr>
        <p:spPr>
          <a:xfrm>
            <a:off x="1678099" y="3957145"/>
            <a:ext cx="119616" cy="2114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78A728-1DE3-41AC-8609-F760B4F18F82}"/>
              </a:ext>
            </a:extLst>
          </p:cNvPr>
          <p:cNvCxnSpPr>
            <a:cxnSpLocks/>
          </p:cNvCxnSpPr>
          <p:nvPr/>
        </p:nvCxnSpPr>
        <p:spPr>
          <a:xfrm>
            <a:off x="1515672" y="5018359"/>
            <a:ext cx="1918360" cy="1022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568EAE-43B2-43BE-BC78-0A7AD2108C9C}"/>
              </a:ext>
            </a:extLst>
          </p:cNvPr>
          <p:cNvCxnSpPr>
            <a:cxnSpLocks/>
          </p:cNvCxnSpPr>
          <p:nvPr/>
        </p:nvCxnSpPr>
        <p:spPr>
          <a:xfrm flipV="1">
            <a:off x="1466192" y="4951785"/>
            <a:ext cx="2380594" cy="37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3B0CE4-B2D7-4908-B6E6-424B7B64EFED}"/>
              </a:ext>
            </a:extLst>
          </p:cNvPr>
          <p:cNvCxnSpPr>
            <a:cxnSpLocks/>
          </p:cNvCxnSpPr>
          <p:nvPr/>
        </p:nvCxnSpPr>
        <p:spPr>
          <a:xfrm flipV="1">
            <a:off x="1797715" y="3968570"/>
            <a:ext cx="1796822" cy="21175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F32605-0A18-46BA-B7D2-C4E59E21F45E}"/>
              </a:ext>
            </a:extLst>
          </p:cNvPr>
          <p:cNvCxnSpPr>
            <a:cxnSpLocks/>
          </p:cNvCxnSpPr>
          <p:nvPr/>
        </p:nvCxnSpPr>
        <p:spPr>
          <a:xfrm flipH="1">
            <a:off x="3438841" y="3951890"/>
            <a:ext cx="135828" cy="2134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3C854F8-8E53-4DE9-A7E2-403B4AC45A4C}"/>
              </a:ext>
            </a:extLst>
          </p:cNvPr>
          <p:cNvSpPr/>
          <p:nvPr/>
        </p:nvSpPr>
        <p:spPr>
          <a:xfrm>
            <a:off x="4950747" y="2939383"/>
            <a:ext cx="4198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NewRomanPSMT"/>
              </a:rPr>
              <a:t>1</a:t>
            </a: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TimesNewRomanPSMT"/>
              </a:rPr>
              <a:t>7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                         </a:t>
            </a:r>
            <a:r>
              <a:rPr lang="en-US" sz="2400" b="1" dirty="0">
                <a:solidFill>
                  <a:srgbClr val="0000FF"/>
                </a:solidFill>
                <a:latin typeface="TimesNewRomanPSMT"/>
              </a:rPr>
              <a:t>2</a:t>
            </a: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NewRomanPSMT"/>
              </a:rPr>
              <a:t>6    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                          </a:t>
            </a:r>
            <a:r>
              <a:rPr lang="en-US" sz="2400" b="1" dirty="0">
                <a:solidFill>
                  <a:srgbClr val="00B050"/>
                </a:solidFill>
                <a:latin typeface="TimesNewRomanPSMT"/>
              </a:rPr>
              <a:t>3</a:t>
            </a:r>
          </a:p>
          <a:p>
            <a:pPr marL="457200" indent="-457200">
              <a:buAutoNum type="arabicPlain" startAt="6"/>
            </a:pPr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  </a:t>
            </a:r>
            <a:r>
              <a:rPr lang="en-US" sz="2400" b="1" dirty="0">
                <a:solidFill>
                  <a:srgbClr val="00B050"/>
                </a:solidFill>
                <a:latin typeface="TimesNewRomanPSMT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		       </a:t>
            </a:r>
            <a:r>
              <a:rPr lang="en-US" sz="2400" b="1" dirty="0">
                <a:latin typeface="TimesNewRomanPSMT"/>
              </a:rPr>
              <a:t>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778349-E51D-4A5B-882E-6F0BD747E38F}"/>
              </a:ext>
            </a:extLst>
          </p:cNvPr>
          <p:cNvCxnSpPr>
            <a:cxnSpLocks/>
          </p:cNvCxnSpPr>
          <p:nvPr/>
        </p:nvCxnSpPr>
        <p:spPr>
          <a:xfrm flipH="1">
            <a:off x="5734749" y="6040894"/>
            <a:ext cx="1673549" cy="28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8EE3DD-F0EE-4A50-9D82-4965C47C95F3}"/>
              </a:ext>
            </a:extLst>
          </p:cNvPr>
          <p:cNvCxnSpPr>
            <a:cxnSpLocks/>
          </p:cNvCxnSpPr>
          <p:nvPr/>
        </p:nvCxnSpPr>
        <p:spPr>
          <a:xfrm>
            <a:off x="5585509" y="3934508"/>
            <a:ext cx="149240" cy="216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9F7C72-A740-47E7-8338-42FE4C2A3BB2}"/>
              </a:ext>
            </a:extLst>
          </p:cNvPr>
          <p:cNvCxnSpPr>
            <a:cxnSpLocks/>
          </p:cNvCxnSpPr>
          <p:nvPr/>
        </p:nvCxnSpPr>
        <p:spPr>
          <a:xfrm>
            <a:off x="5393009" y="5045255"/>
            <a:ext cx="328935" cy="1040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B14F21-187E-4116-8B23-F45F7CA90464}"/>
              </a:ext>
            </a:extLst>
          </p:cNvPr>
          <p:cNvCxnSpPr>
            <a:cxnSpLocks/>
          </p:cNvCxnSpPr>
          <p:nvPr/>
        </p:nvCxnSpPr>
        <p:spPr>
          <a:xfrm flipH="1">
            <a:off x="5389894" y="3947154"/>
            <a:ext cx="195615" cy="10981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1A7B22-120F-4881-8BB8-D2A7B27697B4}"/>
              </a:ext>
            </a:extLst>
          </p:cNvPr>
          <p:cNvCxnSpPr/>
          <p:nvPr/>
        </p:nvCxnSpPr>
        <p:spPr>
          <a:xfrm flipH="1">
            <a:off x="5549239" y="3342070"/>
            <a:ext cx="914400" cy="646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222FB5-11D8-4AC5-BF11-BFEB009CE3D2}"/>
              </a:ext>
            </a:extLst>
          </p:cNvPr>
          <p:cNvCxnSpPr>
            <a:cxnSpLocks/>
          </p:cNvCxnSpPr>
          <p:nvPr/>
        </p:nvCxnSpPr>
        <p:spPr>
          <a:xfrm>
            <a:off x="6463639" y="3334283"/>
            <a:ext cx="1040524" cy="646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F7A440-F3BC-4A1D-90DF-1F7F164EC53F}"/>
              </a:ext>
            </a:extLst>
          </p:cNvPr>
          <p:cNvCxnSpPr>
            <a:cxnSpLocks/>
          </p:cNvCxnSpPr>
          <p:nvPr/>
        </p:nvCxnSpPr>
        <p:spPr>
          <a:xfrm>
            <a:off x="6479473" y="3353834"/>
            <a:ext cx="1298027" cy="1655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88CDC8-B156-4C00-999B-6A31AE9C2EA7}"/>
              </a:ext>
            </a:extLst>
          </p:cNvPr>
          <p:cNvCxnSpPr>
            <a:cxnSpLocks/>
          </p:cNvCxnSpPr>
          <p:nvPr/>
        </p:nvCxnSpPr>
        <p:spPr>
          <a:xfrm>
            <a:off x="7510275" y="3983285"/>
            <a:ext cx="273632" cy="1009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46D5AA-9BD6-4C85-B20C-C2B711189C60}"/>
              </a:ext>
            </a:extLst>
          </p:cNvPr>
          <p:cNvCxnSpPr>
            <a:cxnSpLocks/>
          </p:cNvCxnSpPr>
          <p:nvPr/>
        </p:nvCxnSpPr>
        <p:spPr>
          <a:xfrm flipV="1">
            <a:off x="5591916" y="3983285"/>
            <a:ext cx="1883268" cy="5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C5D847-3FDE-4C89-BE89-418533DDFC9B}"/>
              </a:ext>
            </a:extLst>
          </p:cNvPr>
          <p:cNvCxnSpPr>
            <a:cxnSpLocks/>
          </p:cNvCxnSpPr>
          <p:nvPr/>
        </p:nvCxnSpPr>
        <p:spPr>
          <a:xfrm>
            <a:off x="6473066" y="3342070"/>
            <a:ext cx="880465" cy="2710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801C74-B020-446C-9DE6-D5DEAD718D18}"/>
              </a:ext>
            </a:extLst>
          </p:cNvPr>
          <p:cNvCxnSpPr>
            <a:cxnSpLocks/>
          </p:cNvCxnSpPr>
          <p:nvPr/>
        </p:nvCxnSpPr>
        <p:spPr>
          <a:xfrm flipH="1">
            <a:off x="7372961" y="5000263"/>
            <a:ext cx="393652" cy="1069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3B79D5-652C-45E4-BEF2-55C823BFD748}"/>
              </a:ext>
            </a:extLst>
          </p:cNvPr>
          <p:cNvCxnSpPr>
            <a:cxnSpLocks/>
          </p:cNvCxnSpPr>
          <p:nvPr/>
        </p:nvCxnSpPr>
        <p:spPr>
          <a:xfrm flipV="1">
            <a:off x="5702264" y="3980669"/>
            <a:ext cx="1801604" cy="2084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F4D1891-F3A5-43B3-A360-081C14EE991E}"/>
              </a:ext>
            </a:extLst>
          </p:cNvPr>
          <p:cNvCxnSpPr>
            <a:cxnSpLocks/>
          </p:cNvCxnSpPr>
          <p:nvPr/>
        </p:nvCxnSpPr>
        <p:spPr>
          <a:xfrm>
            <a:off x="5555848" y="3970116"/>
            <a:ext cx="2202755" cy="10061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54BEC3B-7748-4F5A-AAA1-FBF5314ADB91}"/>
              </a:ext>
            </a:extLst>
          </p:cNvPr>
          <p:cNvCxnSpPr>
            <a:cxnSpLocks/>
          </p:cNvCxnSpPr>
          <p:nvPr/>
        </p:nvCxnSpPr>
        <p:spPr>
          <a:xfrm flipV="1">
            <a:off x="5422846" y="4999239"/>
            <a:ext cx="2357407" cy="9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3F6BCFC-28F7-43A1-B6F5-490450C3F934}"/>
              </a:ext>
            </a:extLst>
          </p:cNvPr>
          <p:cNvCxnSpPr>
            <a:cxnSpLocks/>
          </p:cNvCxnSpPr>
          <p:nvPr/>
        </p:nvCxnSpPr>
        <p:spPr>
          <a:xfrm>
            <a:off x="5389893" y="4997318"/>
            <a:ext cx="1918360" cy="1022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CF7862-8E1D-4AF3-91C9-911499E885F6}"/>
              </a:ext>
            </a:extLst>
          </p:cNvPr>
          <p:cNvCxnSpPr>
            <a:cxnSpLocks/>
          </p:cNvCxnSpPr>
          <p:nvPr/>
        </p:nvCxnSpPr>
        <p:spPr>
          <a:xfrm flipH="1">
            <a:off x="7359321" y="4007540"/>
            <a:ext cx="127468" cy="2042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B33533E-4E81-4681-98E6-65F7086BFF23}"/>
              </a:ext>
            </a:extLst>
          </p:cNvPr>
          <p:cNvSpPr/>
          <p:nvPr/>
        </p:nvSpPr>
        <p:spPr>
          <a:xfrm>
            <a:off x="8387289" y="3633952"/>
            <a:ext cx="3401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Time Period </a:t>
            </a:r>
            <a:r>
              <a:rPr lang="en-US" sz="2400" dirty="0">
                <a:solidFill>
                  <a:srgbClr val="000000"/>
                </a:solidFill>
                <a:latin typeface="Wingdings-Regular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courses</a:t>
            </a:r>
          </a:p>
          <a:p>
            <a:r>
              <a:rPr lang="en-US" sz="2400" dirty="0">
                <a:solidFill>
                  <a:srgbClr val="FD0128"/>
                </a:solidFill>
                <a:latin typeface="TimesNewRomanPSMT"/>
              </a:rPr>
              <a:t>I (red) </a:t>
            </a:r>
            <a:r>
              <a:rPr lang="en-US" sz="2400" dirty="0">
                <a:solidFill>
                  <a:srgbClr val="FD0128"/>
                </a:solidFill>
                <a:latin typeface="Wingdings-Regular"/>
              </a:rPr>
              <a:t> </a:t>
            </a:r>
            <a:r>
              <a:rPr lang="en-US" sz="2400" dirty="0">
                <a:solidFill>
                  <a:srgbClr val="FD0128"/>
                </a:solidFill>
                <a:latin typeface="TimesNewRomanPSMT"/>
              </a:rPr>
              <a:t>1, 6</a:t>
            </a:r>
          </a:p>
          <a:p>
            <a:r>
              <a:rPr lang="en-US" sz="2400" dirty="0">
                <a:solidFill>
                  <a:srgbClr val="063DE9"/>
                </a:solidFill>
                <a:latin typeface="TimesNewRomanPSMT"/>
              </a:rPr>
              <a:t>II (blue)  </a:t>
            </a:r>
            <a:r>
              <a:rPr lang="en-US" sz="2400" dirty="0">
                <a:solidFill>
                  <a:srgbClr val="063DE9"/>
                </a:solidFill>
                <a:latin typeface="Wingdings-Regular"/>
              </a:rPr>
              <a:t> </a:t>
            </a:r>
            <a:r>
              <a:rPr lang="en-US" sz="2400" dirty="0">
                <a:solidFill>
                  <a:srgbClr val="063DE9"/>
                </a:solidFill>
                <a:latin typeface="TimesNewRomanPSMT"/>
              </a:rPr>
              <a:t>2</a:t>
            </a:r>
          </a:p>
          <a:p>
            <a:r>
              <a:rPr lang="en-US" sz="2400" dirty="0">
                <a:solidFill>
                  <a:srgbClr val="00B050"/>
                </a:solidFill>
                <a:latin typeface="TimesNewRomanPSMT"/>
              </a:rPr>
              <a:t>III (green)  </a:t>
            </a:r>
            <a:r>
              <a:rPr lang="en-US" sz="2400" dirty="0">
                <a:solidFill>
                  <a:srgbClr val="00B050"/>
                </a:solidFill>
                <a:latin typeface="Wingdings-Regular"/>
              </a:rPr>
              <a:t> </a:t>
            </a:r>
            <a:r>
              <a:rPr lang="en-US" sz="2400" dirty="0">
                <a:solidFill>
                  <a:srgbClr val="00B050"/>
                </a:solidFill>
                <a:latin typeface="TimesNewRomanPSMT"/>
              </a:rPr>
              <a:t>3, 5</a:t>
            </a:r>
          </a:p>
          <a:p>
            <a:r>
              <a:rPr lang="en-US" sz="2400" dirty="0">
                <a:solidFill>
                  <a:srgbClr val="000000"/>
                </a:solidFill>
                <a:latin typeface="TimesNewRomanPSMT"/>
              </a:rPr>
              <a:t>IV (black)  </a:t>
            </a:r>
            <a:r>
              <a:rPr lang="en-US" sz="2400" dirty="0">
                <a:solidFill>
                  <a:srgbClr val="000000"/>
                </a:solidFill>
                <a:latin typeface="Wingdings-Regular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NewRomanPSMT"/>
              </a:rPr>
              <a:t>  4, 7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BA83A-4467-4E30-AC54-16F7E36F6E96}"/>
              </a:ext>
            </a:extLst>
          </p:cNvPr>
          <p:cNvSpPr txBox="1"/>
          <p:nvPr/>
        </p:nvSpPr>
        <p:spPr>
          <a:xfrm>
            <a:off x="10161542" y="2420732"/>
            <a:ext cx="10774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    1, 5</a:t>
            </a:r>
          </a:p>
          <a:p>
            <a:r>
              <a:rPr lang="en-US" dirty="0"/>
              <a:t>II    2, 6</a:t>
            </a:r>
          </a:p>
          <a:p>
            <a:r>
              <a:rPr lang="en-US" dirty="0"/>
              <a:t>III   3</a:t>
            </a:r>
          </a:p>
          <a:p>
            <a:r>
              <a:rPr lang="en-US" dirty="0"/>
              <a:t>IV   4, 7</a:t>
            </a:r>
          </a:p>
        </p:txBody>
      </p:sp>
      <p:pic>
        <p:nvPicPr>
          <p:cNvPr id="56" name="Picture 55" descr="Image result for smiley face images">
            <a:extLst>
              <a:ext uri="{FF2B5EF4-FFF2-40B4-BE49-F238E27FC236}">
                <a16:creationId xmlns:a16="http://schemas.microsoft.com/office/drawing/2014/main" id="{9318BD4B-EBDB-4B75-A963-3992E45666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3" y="3169953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75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F5EC-0434-467A-8787-0242E2A0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5E6A-AA81-4357-BE42-279BE4E01B8C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CFC4AE9-5DD3-4A76-A649-F9B73993C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116" y="136525"/>
            <a:ext cx="7818684" cy="72443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Standard search formulation (incremental)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09834BB-7D46-4BE9-B629-4B8E1D49B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9116" y="860956"/>
            <a:ext cx="8852827" cy="56964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a basic, naïve, straightforward approach, and then improve it or fix it.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a CSP as a more traditional search problem.
</a:t>
            </a:r>
          </a:p>
          <a:p>
            <a:pPr marL="381000" indent="-38100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states by the values assigned so far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empty assignment { }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 function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value to an unassigned variable that does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conflict with the current assignment</a:t>
            </a:r>
          </a:p>
          <a:p>
            <a:pPr marL="1257300" lvl="2" indent="-34290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if no legal assignments (not fixable!)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assignment is complete</a:t>
            </a:r>
          </a:p>
          <a:p>
            <a:pPr marL="381000" indent="-381000"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spcBef>
                <a:spcPts val="0"/>
              </a:spcBef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the same for all CSPs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solution appears at depth </a:t>
            </a:r>
            <a:r>
              <a:rPr lang="en-US" alt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alt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  <a:b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depth-first search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 is irrelevant, so can also use complete-state formulation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domain of size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branching factor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ℓ)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depth ℓ, hence </a:t>
            </a:r>
            <a:r>
              <a:rPr lang="en-US" sz="2400" dirty="0" err="1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dirty="0" err="1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2400" baseline="30000" dirty="0" err="1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 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910456E-547F-4333-BA08-2438A949E2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5" y="2939383"/>
            <a:ext cx="709593" cy="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6A7A2-1420-4618-9CB3-97309106A9DC}"/>
              </a:ext>
            </a:extLst>
          </p:cNvPr>
          <p:cNvSpPr txBox="1"/>
          <p:nvPr/>
        </p:nvSpPr>
        <p:spPr>
          <a:xfrm>
            <a:off x="9784644" y="3401695"/>
            <a:ext cx="2316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</a:t>
            </a:r>
            <a:r>
              <a:rPr lang="en-US" i="1" dirty="0"/>
              <a:t> l</a:t>
            </a:r>
            <a:r>
              <a:rPr lang="en-US" dirty="0"/>
              <a:t>=0, b=(5-0)4 = 20</a:t>
            </a:r>
          </a:p>
          <a:p>
            <a:r>
              <a:rPr lang="en-US" dirty="0"/>
              <a:t>At</a:t>
            </a:r>
            <a:r>
              <a:rPr lang="en-US" i="1" dirty="0"/>
              <a:t> l</a:t>
            </a:r>
            <a:r>
              <a:rPr lang="en-US" dirty="0"/>
              <a:t>=1, b=(5-1)4 = 16</a:t>
            </a:r>
          </a:p>
          <a:p>
            <a:r>
              <a:rPr lang="en-US" dirty="0"/>
              <a:t>At</a:t>
            </a:r>
            <a:r>
              <a:rPr lang="en-US" i="1" dirty="0"/>
              <a:t> l</a:t>
            </a:r>
            <a:r>
              <a:rPr lang="en-US" dirty="0"/>
              <a:t>=2, b=(5-2)4 = 12</a:t>
            </a:r>
          </a:p>
          <a:p>
            <a:r>
              <a:rPr lang="en-US" dirty="0"/>
              <a:t>At</a:t>
            </a:r>
            <a:r>
              <a:rPr lang="en-US" i="1" dirty="0"/>
              <a:t> l</a:t>
            </a:r>
            <a:r>
              <a:rPr lang="en-US" dirty="0"/>
              <a:t>=3, b=(5-3)4 = 8</a:t>
            </a:r>
          </a:p>
          <a:p>
            <a:r>
              <a:rPr lang="en-US" dirty="0"/>
              <a:t>At</a:t>
            </a:r>
            <a:r>
              <a:rPr lang="en-US" i="1" dirty="0"/>
              <a:t> l</a:t>
            </a:r>
            <a:r>
              <a:rPr lang="en-US" dirty="0"/>
              <a:t>=4, b=(5-4)4 = 4</a:t>
            </a:r>
          </a:p>
          <a:p>
            <a:r>
              <a:rPr lang="en-US" dirty="0"/>
              <a:t>At</a:t>
            </a:r>
            <a:r>
              <a:rPr lang="en-US" i="1" dirty="0"/>
              <a:t> l</a:t>
            </a:r>
            <a:r>
              <a:rPr lang="en-US" dirty="0"/>
              <a:t>=5, b=(5-5)4 = 0</a:t>
            </a:r>
          </a:p>
          <a:p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baseline="30000" dirty="0" err="1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US" baseline="30000" dirty="0"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0D05F-107B-0F3A-E0FC-9537418E90BF}"/>
              </a:ext>
            </a:extLst>
          </p:cNvPr>
          <p:cNvSpPr txBox="1"/>
          <p:nvPr/>
        </p:nvSpPr>
        <p:spPr>
          <a:xfrm>
            <a:off x="8017024" y="3462334"/>
            <a:ext cx="16655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  </a:t>
            </a:r>
            <a:r>
              <a:rPr lang="en-US" dirty="0" err="1"/>
              <a:t>o</a:t>
            </a:r>
            <a:r>
              <a:rPr lang="en-US" dirty="0"/>
              <a:t>  </a:t>
            </a:r>
            <a:r>
              <a:rPr lang="en-US" dirty="0" err="1"/>
              <a:t>o</a:t>
            </a:r>
            <a:r>
              <a:rPr lang="en-US" dirty="0"/>
              <a:t>  </a:t>
            </a:r>
            <a:r>
              <a:rPr lang="en-US" dirty="0" err="1"/>
              <a:t>o</a:t>
            </a:r>
            <a:r>
              <a:rPr lang="en-US" dirty="0"/>
              <a:t>  </a:t>
            </a:r>
            <a:r>
              <a:rPr lang="en-US" dirty="0" err="1"/>
              <a:t>o</a:t>
            </a:r>
            <a:r>
              <a:rPr lang="en-US" dirty="0"/>
              <a:t> *4</a:t>
            </a:r>
          </a:p>
          <a:p>
            <a:r>
              <a:rPr lang="en-US" dirty="0"/>
              <a:t>   o  </a:t>
            </a:r>
            <a:r>
              <a:rPr lang="en-US" dirty="0" err="1"/>
              <a:t>o</a:t>
            </a:r>
            <a:r>
              <a:rPr lang="en-US" dirty="0"/>
              <a:t>  </a:t>
            </a:r>
            <a:r>
              <a:rPr lang="en-US" dirty="0" err="1"/>
              <a:t>o</a:t>
            </a:r>
            <a:r>
              <a:rPr lang="en-US" dirty="0"/>
              <a:t>  </a:t>
            </a:r>
            <a:r>
              <a:rPr lang="en-US" dirty="0" err="1"/>
              <a:t>o</a:t>
            </a:r>
            <a:r>
              <a:rPr lang="en-US" dirty="0"/>
              <a:t>  *4</a:t>
            </a:r>
          </a:p>
          <a:p>
            <a:r>
              <a:rPr lang="en-US" dirty="0"/>
              <a:t>      o  </a:t>
            </a:r>
            <a:r>
              <a:rPr lang="en-US" dirty="0" err="1"/>
              <a:t>o</a:t>
            </a:r>
            <a:r>
              <a:rPr lang="en-US" dirty="0"/>
              <a:t>  </a:t>
            </a:r>
            <a:r>
              <a:rPr lang="en-US" dirty="0" err="1"/>
              <a:t>o</a:t>
            </a:r>
            <a:r>
              <a:rPr lang="en-US" dirty="0"/>
              <a:t>   *4</a:t>
            </a:r>
          </a:p>
          <a:p>
            <a:r>
              <a:rPr lang="en-US" dirty="0"/>
              <a:t>         o  </a:t>
            </a:r>
            <a:r>
              <a:rPr lang="en-US" dirty="0" err="1"/>
              <a:t>o</a:t>
            </a:r>
            <a:r>
              <a:rPr lang="en-US" dirty="0"/>
              <a:t>    *4</a:t>
            </a:r>
          </a:p>
          <a:p>
            <a:r>
              <a:rPr lang="en-US" dirty="0"/>
              <a:t>            o     *4</a:t>
            </a:r>
          </a:p>
          <a:p>
            <a:r>
              <a:rPr lang="en-US" dirty="0"/>
              <a:t> 20*16*12*8*4</a:t>
            </a:r>
          </a:p>
          <a:p>
            <a:r>
              <a:rPr lang="en-US" dirty="0"/>
              <a:t>= (5*4*3*2*1)4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B05E6B-0581-43FB-A1A9-D2FF21236906}"/>
              </a:ext>
            </a:extLst>
          </p:cNvPr>
          <p:cNvCxnSpPr/>
          <p:nvPr/>
        </p:nvCxnSpPr>
        <p:spPr>
          <a:xfrm flipH="1">
            <a:off x="9475596" y="3014505"/>
            <a:ext cx="1467288" cy="44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3C5A78-52B1-4ADA-B9EC-702359F3E8F1}"/>
              </a:ext>
            </a:extLst>
          </p:cNvPr>
          <p:cNvSpPr txBox="1"/>
          <p:nvPr/>
        </p:nvSpPr>
        <p:spPr>
          <a:xfrm>
            <a:off x="10101943" y="2654102"/>
            <a:ext cx="175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variable</a:t>
            </a:r>
          </a:p>
        </p:txBody>
      </p:sp>
    </p:spTree>
    <p:extLst>
      <p:ext uri="{BB962C8B-B14F-4D97-AF65-F5344CB8AC3E}">
        <p14:creationId xmlns:p14="http://schemas.microsoft.com/office/powerpoint/2010/main" val="87082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24B5E6-CF89-49C5-8307-8CDC16D50C41}"/>
              </a:ext>
            </a:extLst>
          </p:cNvPr>
          <p:cNvSpPr txBox="1"/>
          <p:nvPr/>
        </p:nvSpPr>
        <p:spPr>
          <a:xfrm>
            <a:off x="692163" y="3999244"/>
            <a:ext cx="10089717" cy="19310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8AD248-515E-4922-8261-22F0C3DF8E9C}"/>
              </a:ext>
            </a:extLst>
          </p:cNvPr>
          <p:cNvSpPr/>
          <p:nvPr/>
        </p:nvSpPr>
        <p:spPr>
          <a:xfrm>
            <a:off x="1135976" y="770483"/>
            <a:ext cx="770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Constraint Satisfaction Problems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A0E20-988D-42EE-B1EB-7ADEC98A2AC0}"/>
              </a:ext>
            </a:extLst>
          </p:cNvPr>
          <p:cNvSpPr/>
          <p:nvPr/>
        </p:nvSpPr>
        <p:spPr>
          <a:xfrm>
            <a:off x="1329558" y="1744495"/>
            <a:ext cx="85881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These problems may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settings of the variables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each variable in an 8-puzzle must have a distinct value (the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tile can’t be in two positions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settings of the variables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8-puzzle problem,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feature vector satisfying the goal. (the goal state)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Cares about the sequence of moves (actions) needed to move the tiles into the goal configuration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07913DD7-F57C-4563-B248-58479FBA6B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3" y="1355258"/>
            <a:ext cx="529753" cy="48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039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872" y="165100"/>
            <a:ext cx="4666328" cy="9032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Backtracking search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640" y="1519186"/>
            <a:ext cx="9118560" cy="4033889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assignments are commutative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same as 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need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assignments to a single variable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node</a:t>
            </a:r>
          </a:p>
          <a:p>
            <a:pPr marL="457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there are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  [e.g.,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243 ]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search for CSPs with single-variable assignments is called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search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search is the basic uninformed algorithm for CSPs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solve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-queens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25. 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n</a:t>
            </a:r>
            <a:r>
              <a:rPr lang="en-US" dirty="0"/>
              <a:t> states reduced to </a:t>
            </a:r>
            <a:r>
              <a:rPr lang="en-US" dirty="0" err="1"/>
              <a:t>n</a:t>
            </a:r>
            <a:r>
              <a:rPr lang="en-US" baseline="30000" dirty="0" err="1"/>
              <a:t>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D77D87-A961-4FA7-8B31-31362F78324F}"/>
              </a:ext>
            </a:extLst>
          </p:cNvPr>
          <p:cNvCxnSpPr/>
          <p:nvPr/>
        </p:nvCxnSpPr>
        <p:spPr>
          <a:xfrm flipH="1">
            <a:off x="10118690" y="683288"/>
            <a:ext cx="663191" cy="29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1A841-0271-405B-907B-E11B5832C9E4}"/>
              </a:ext>
            </a:extLst>
          </p:cNvPr>
          <p:cNvCxnSpPr>
            <a:cxnSpLocks/>
          </p:cNvCxnSpPr>
          <p:nvPr/>
        </p:nvCxnSpPr>
        <p:spPr>
          <a:xfrm>
            <a:off x="10781881" y="663191"/>
            <a:ext cx="653143" cy="3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14C917-C767-421D-93CA-1D49320D5A58}"/>
              </a:ext>
            </a:extLst>
          </p:cNvPr>
          <p:cNvCxnSpPr>
            <a:cxnSpLocks/>
          </p:cNvCxnSpPr>
          <p:nvPr/>
        </p:nvCxnSpPr>
        <p:spPr>
          <a:xfrm flipH="1">
            <a:off x="9535886" y="963220"/>
            <a:ext cx="592852" cy="3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70F402-EB70-47E0-B3B7-EFDDE2B6D82D}"/>
              </a:ext>
            </a:extLst>
          </p:cNvPr>
          <p:cNvCxnSpPr>
            <a:cxnSpLocks/>
          </p:cNvCxnSpPr>
          <p:nvPr/>
        </p:nvCxnSpPr>
        <p:spPr>
          <a:xfrm>
            <a:off x="10036628" y="1007046"/>
            <a:ext cx="473948" cy="29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0BF914-F68E-4AB2-A52C-822DA1EAEFDF}"/>
              </a:ext>
            </a:extLst>
          </p:cNvPr>
          <p:cNvCxnSpPr>
            <a:cxnSpLocks/>
          </p:cNvCxnSpPr>
          <p:nvPr/>
        </p:nvCxnSpPr>
        <p:spPr>
          <a:xfrm flipH="1">
            <a:off x="10791929" y="963220"/>
            <a:ext cx="631371" cy="3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F0105A-DE99-4FCE-A366-257C4CD312E4}"/>
              </a:ext>
            </a:extLst>
          </p:cNvPr>
          <p:cNvCxnSpPr>
            <a:cxnSpLocks/>
          </p:cNvCxnSpPr>
          <p:nvPr/>
        </p:nvCxnSpPr>
        <p:spPr>
          <a:xfrm>
            <a:off x="11373058" y="979743"/>
            <a:ext cx="653143" cy="30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BECD3D-F7DF-4F60-9DF9-9FC29EE0F452}"/>
              </a:ext>
            </a:extLst>
          </p:cNvPr>
          <p:cNvCxnSpPr>
            <a:cxnSpLocks/>
          </p:cNvCxnSpPr>
          <p:nvPr/>
        </p:nvCxnSpPr>
        <p:spPr>
          <a:xfrm flipH="1">
            <a:off x="8981550" y="1288400"/>
            <a:ext cx="592852" cy="3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0A451-AA4F-4A46-A951-2A528F9B6C46}"/>
              </a:ext>
            </a:extLst>
          </p:cNvPr>
          <p:cNvCxnSpPr>
            <a:cxnSpLocks/>
          </p:cNvCxnSpPr>
          <p:nvPr/>
        </p:nvCxnSpPr>
        <p:spPr>
          <a:xfrm>
            <a:off x="9601194" y="1263116"/>
            <a:ext cx="381006" cy="32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07E6ED-6E65-4ED2-BC4B-0CBAF0ABD0FB}"/>
              </a:ext>
            </a:extLst>
          </p:cNvPr>
          <p:cNvCxnSpPr>
            <a:cxnSpLocks/>
          </p:cNvCxnSpPr>
          <p:nvPr/>
        </p:nvCxnSpPr>
        <p:spPr>
          <a:xfrm>
            <a:off x="10510576" y="1263116"/>
            <a:ext cx="381006" cy="322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B062B9-28A4-4353-856A-DADDF384AED7}"/>
              </a:ext>
            </a:extLst>
          </p:cNvPr>
          <p:cNvCxnSpPr>
            <a:cxnSpLocks/>
          </p:cNvCxnSpPr>
          <p:nvPr/>
        </p:nvCxnSpPr>
        <p:spPr>
          <a:xfrm flipH="1">
            <a:off x="10363197" y="1319425"/>
            <a:ext cx="147379" cy="265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964EF0-A852-40D7-96B3-C7D3B0D310F2}"/>
              </a:ext>
            </a:extLst>
          </p:cNvPr>
          <p:cNvSpPr txBox="1"/>
          <p:nvPr/>
        </p:nvSpPr>
        <p:spPr>
          <a:xfrm>
            <a:off x="9866643" y="424916"/>
            <a:ext cx="48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0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E8F368-8C81-418E-80ED-9D9098B8F569}"/>
              </a:ext>
            </a:extLst>
          </p:cNvPr>
          <p:cNvSpPr txBox="1"/>
          <p:nvPr/>
        </p:nvSpPr>
        <p:spPr>
          <a:xfrm>
            <a:off x="9515789" y="731194"/>
            <a:ext cx="48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8EF1BA-D6CE-42F2-B518-54EF3459AB28}"/>
              </a:ext>
            </a:extLst>
          </p:cNvPr>
          <p:cNvSpPr txBox="1"/>
          <p:nvPr/>
        </p:nvSpPr>
        <p:spPr>
          <a:xfrm>
            <a:off x="9194242" y="991282"/>
            <a:ext cx="52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7226BB-D435-4F5B-8E5A-7F2FD05A2DAF}"/>
              </a:ext>
            </a:extLst>
          </p:cNvPr>
          <p:cNvSpPr txBox="1"/>
          <p:nvPr/>
        </p:nvSpPr>
        <p:spPr>
          <a:xfrm>
            <a:off x="8528536" y="1414940"/>
            <a:ext cx="52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2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9285B5-1240-4350-B249-15397A373E7E}"/>
              </a:ext>
            </a:extLst>
          </p:cNvPr>
          <p:cNvSpPr txBox="1"/>
          <p:nvPr/>
        </p:nvSpPr>
        <p:spPr>
          <a:xfrm>
            <a:off x="1533525" y="679368"/>
            <a:ext cx="89618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slide is Figure 6.5.  A simple backtracking algorithm for constraint satisfaction problems.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is modeled on the recursive depth-first search of chapter 03: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the function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SELECT-UNASSIGNED-VARIABLE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ORDER-DOMAIN-VALUES,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implement the general-purpose heuristics.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Optionally use the function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INFERENCE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impose arc-, path-,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-consistency, as desired.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Remove value assignments (including those made by INFERENCE) from the current assignment, if a value choice leads to failure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(noticed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either by INFERENCE or by BACKTRACK), and then try a new 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063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245" y="0"/>
            <a:ext cx="5005755" cy="62547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Backtracking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90245" y="750277"/>
                <a:ext cx="10617473" cy="61077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BACKTRACKING-SEARCH(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 or failure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return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BACKTRACKING ({ },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BACKTRACKING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 or failure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if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complete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← SELECT-UNASSIGNED-VARIABLE(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for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ORDER-DOMAIN-VALUES(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consistent with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    add {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to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←  INFERENCE(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   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← BACKTRACK(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remove {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and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  <a:endPara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0245" y="750277"/>
                <a:ext cx="10617473" cy="6107723"/>
              </a:xfrm>
              <a:blipFill>
                <a:blip r:embed="rId2"/>
                <a:stretch>
                  <a:fillRect l="-631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82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8968672" cy="9032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Solving CSP by Search:  Backtracking search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838" y="857198"/>
            <a:ext cx="9642324" cy="600080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BFS vs. DFS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BFS - not a good idea.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by commutativity of CSP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is not in the permutations but in combinations.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tree with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aseline="30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leaves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Used popularly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 solution must be a complete assignment and appear at depth 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tree extends only to depth n.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variant of DFS: Backtrack search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Chooses values for one variable at a time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Backtracks when failed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before reaching a leaf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BFS due to backtracking but still need more “cleverness” (reasoning/propagation)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5FBCC62D-22F7-417C-86F6-28D2167659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74" y="1543050"/>
            <a:ext cx="489059" cy="380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01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2" y="525273"/>
            <a:ext cx="3998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Backtrack Search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D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 </a:t>
            </a:r>
            <a:r>
              <a:rPr lang="en-US" sz="2800" dirty="0">
                <a:solidFill>
                  <a:srgbClr val="CD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BCBF3D74-65C1-4D18-8231-319C782D2B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949" y="1504527"/>
            <a:ext cx="460483" cy="418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370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203871" y="509614"/>
            <a:ext cx="3998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Backtrack Search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{(var1=v11)}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86048" y="509614"/>
            <a:ext cx="6723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= {var1, var2, var3, ….}.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var1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{v11, v12}. D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var2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{v21, v22}. D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{v31, v32}. …</a:t>
            </a:r>
          </a:p>
        </p:txBody>
      </p: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6FC0CD43-C3FE-4848-973F-33D1AAA48E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024" y="1428750"/>
            <a:ext cx="622409" cy="494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217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Backtrack Search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v11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{(var1=v11), (var2=v21)}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859465CA-61D1-4546-8764-6B4C3523A0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105DFC-E29D-42D6-AE38-F552C3CF54D9}"/>
              </a:ext>
            </a:extLst>
          </p:cNvPr>
          <p:cNvSpPr txBox="1"/>
          <p:nvPr/>
        </p:nvSpPr>
        <p:spPr>
          <a:xfrm>
            <a:off x="3396343" y="5460668"/>
            <a:ext cx="40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16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  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v21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 (var1=v11), (var2=v21), (var3=v31) 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C502514D-161F-40F7-9074-6DBC4235CF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6947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  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v21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v32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{(var1=v11), (var2=v21) , (var3=v32) 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C91C1E53-0C9E-43AE-A439-D7B7D7697B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2305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  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v22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{(var1=v11), (var2=v22)}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DC1ABFFE-1AEB-4D9F-9C3D-737E38D06B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27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74795C-8345-413C-BB98-37B7DAF661D1}"/>
              </a:ext>
            </a:extLst>
          </p:cNvPr>
          <p:cNvSpPr txBox="1"/>
          <p:nvPr/>
        </p:nvSpPr>
        <p:spPr>
          <a:xfrm>
            <a:off x="854110" y="1643938"/>
            <a:ext cx="9989393" cy="30091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8AD248-515E-4922-8261-22F0C3DF8E9C}"/>
              </a:ext>
            </a:extLst>
          </p:cNvPr>
          <p:cNvSpPr/>
          <p:nvPr/>
        </p:nvSpPr>
        <p:spPr>
          <a:xfrm>
            <a:off x="1119351" y="570977"/>
            <a:ext cx="6079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Constraint Satisfaction Problems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A0E20-988D-42EE-B1EB-7ADEC98A2AC0}"/>
              </a:ext>
            </a:extLst>
          </p:cNvPr>
          <p:cNvSpPr/>
          <p:nvPr/>
        </p:nvSpPr>
        <p:spPr>
          <a:xfrm>
            <a:off x="1509270" y="1513812"/>
            <a:ext cx="80068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care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sequence of moves (actions) needed to get to a goal state.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care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a feature vector (a setting of the variables) that satisfies the goal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A setting of the variables that satisfy some constraints.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81003A-8A7A-433F-B6E0-B6370BF71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92979"/>
              </p:ext>
            </p:extLst>
          </p:nvPr>
        </p:nvGraphicFramePr>
        <p:xfrm>
          <a:off x="2793528" y="4808464"/>
          <a:ext cx="1919151" cy="184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17">
                  <a:extLst>
                    <a:ext uri="{9D8B030D-6E8A-4147-A177-3AD203B41FA5}">
                      <a16:colId xmlns:a16="http://schemas.microsoft.com/office/drawing/2014/main" val="184367664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746195988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2362498968"/>
                    </a:ext>
                  </a:extLst>
                </a:gridCol>
              </a:tblGrid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79727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37621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53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12FF78-96CF-4C92-9AFA-ADE83098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66763"/>
              </p:ext>
            </p:extLst>
          </p:nvPr>
        </p:nvGraphicFramePr>
        <p:xfrm>
          <a:off x="6404236" y="4802765"/>
          <a:ext cx="1919151" cy="184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17">
                  <a:extLst>
                    <a:ext uri="{9D8B030D-6E8A-4147-A177-3AD203B41FA5}">
                      <a16:colId xmlns:a16="http://schemas.microsoft.com/office/drawing/2014/main" val="184367664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746195988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2362498968"/>
                    </a:ext>
                  </a:extLst>
                </a:gridCol>
              </a:tblGrid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79727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37621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53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950F12-FC03-4B0B-B7E3-3AA8CB2635EB}"/>
                  </a:ext>
                </a:extLst>
              </p:cNvPr>
              <p:cNvSpPr txBox="1"/>
              <p:nvPr/>
            </p:nvSpPr>
            <p:spPr>
              <a:xfrm>
                <a:off x="4974020" y="5584527"/>
                <a:ext cx="10773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950F12-FC03-4B0B-B7E3-3AA8CB263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020" y="5584527"/>
                <a:ext cx="1077369" cy="307777"/>
              </a:xfrm>
              <a:prstGeom prst="rect">
                <a:avLst/>
              </a:prstGeom>
              <a:blipFill>
                <a:blip r:embed="rId3"/>
                <a:stretch>
                  <a:fillRect l="-3955"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CFFE33B-42A5-491C-BAC1-DB51E78DBBE6}"/>
              </a:ext>
            </a:extLst>
          </p:cNvPr>
          <p:cNvSpPr txBox="1"/>
          <p:nvPr/>
        </p:nvSpPr>
        <p:spPr>
          <a:xfrm>
            <a:off x="8442538" y="5553749"/>
            <a:ext cx="157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state</a:t>
            </a:r>
          </a:p>
        </p:txBody>
      </p:sp>
    </p:spTree>
    <p:extLst>
      <p:ext uri="{BB962C8B-B14F-4D97-AF65-F5344CB8AC3E}">
        <p14:creationId xmlns:p14="http://schemas.microsoft.com/office/powerpoint/2010/main" val="28914805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v11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v22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             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{(var1=v11), (var2=v22), (var3=v31)}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596841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315202" y="4507586"/>
            <a:ext cx="486591" cy="9530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CC425C56-80A0-4F58-AD9A-F6DDB630E6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062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v22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v32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{(var1=v11), (var2=v22), (var3=v32)}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E97F5039-BA63-4A86-A6B3-4744FB7150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801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v12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{(var1=v12)}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53900" y="2879431"/>
            <a:ext cx="409903" cy="394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7118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45305" y="5405544"/>
            <a:ext cx="409903" cy="394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83060" y="1991914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58384" y="446867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31AE31F0-4E7A-4652-AAA7-8DB6EEFD48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9922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v12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v21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{(var1=v12), (var2=v21)}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564371" y="4121091"/>
            <a:ext cx="409903" cy="394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884103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16014" y="671164"/>
            <a:ext cx="322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Using preorder traversal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A41395F2-1669-4CBD-BECA-6705B3C735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177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v12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v21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v31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{(var1=v12), (var2=v21), (var3=v31)}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8239316" y="5405544"/>
            <a:ext cx="409903" cy="394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571513" y="411515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10621" y="4417015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16014" y="671164"/>
            <a:ext cx="322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Using preorder traversal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A41395F2-1669-4CBD-BECA-6705B3C735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0554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v12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v21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                                           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{(var1=v12), (var2=v21), (var3 = v32)}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9346619" y="5422334"/>
            <a:ext cx="409903" cy="394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10938641" y="4061396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8545868" y="4069177"/>
            <a:ext cx="431012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834901" y="4450423"/>
            <a:ext cx="716670" cy="9719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16014" y="671164"/>
            <a:ext cx="322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Using preorder traversal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A41395F2-1669-4CBD-BECA-6705B3C735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705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5F802-D660-42AC-813B-A1DF5378675B}"/>
              </a:ext>
            </a:extLst>
          </p:cNvPr>
          <p:cNvSpPr/>
          <p:nvPr/>
        </p:nvSpPr>
        <p:spPr>
          <a:xfrm>
            <a:off x="1408823" y="532665"/>
            <a:ext cx="399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Backtrack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0BE6-64B0-4245-97DF-C1F33F3F1EF5}"/>
              </a:ext>
            </a:extLst>
          </p:cNvPr>
          <p:cNvSpPr/>
          <p:nvPr/>
        </p:nvSpPr>
        <p:spPr>
          <a:xfrm>
            <a:off x="1408386" y="1504527"/>
            <a:ext cx="10121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assignment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v12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variable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v22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variable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= {(var1=v12), (var2=v22)}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903B3B-EF2A-4795-A9C3-3413BDD29329}"/>
              </a:ext>
            </a:extLst>
          </p:cNvPr>
          <p:cNvSpPr/>
          <p:nvPr/>
        </p:nvSpPr>
        <p:spPr>
          <a:xfrm>
            <a:off x="7470232" y="158388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CF4706-B96E-4CF2-8FE2-63D7CA749868}"/>
              </a:ext>
            </a:extLst>
          </p:cNvPr>
          <p:cNvSpPr/>
          <p:nvPr/>
        </p:nvSpPr>
        <p:spPr>
          <a:xfrm>
            <a:off x="5686097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638078-C187-4833-9E69-54D896B0F1C5}"/>
              </a:ext>
            </a:extLst>
          </p:cNvPr>
          <p:cNvSpPr/>
          <p:nvPr/>
        </p:nvSpPr>
        <p:spPr>
          <a:xfrm>
            <a:off x="9564414" y="286382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08E91-2B7F-4C78-90A5-DE9032F68EB3}"/>
              </a:ext>
            </a:extLst>
          </p:cNvPr>
          <p:cNvSpPr/>
          <p:nvPr/>
        </p:nvSpPr>
        <p:spPr>
          <a:xfrm>
            <a:off x="4719145" y="412473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54259-630D-48FA-B700-3E6DD0AFC38E}"/>
              </a:ext>
            </a:extLst>
          </p:cNvPr>
          <p:cNvSpPr/>
          <p:nvPr/>
        </p:nvSpPr>
        <p:spPr>
          <a:xfrm>
            <a:off x="7062954" y="4077162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E040D4-6DEA-4689-9550-FEBFB99B9DE7}"/>
              </a:ext>
            </a:extLst>
          </p:cNvPr>
          <p:cNvSpPr/>
          <p:nvPr/>
        </p:nvSpPr>
        <p:spPr>
          <a:xfrm>
            <a:off x="10906274" y="4059755"/>
            <a:ext cx="409903" cy="394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12B48B-04F0-4140-A39A-8C90D6013DF2}"/>
              </a:ext>
            </a:extLst>
          </p:cNvPr>
          <p:cNvSpPr/>
          <p:nvPr/>
        </p:nvSpPr>
        <p:spPr>
          <a:xfrm>
            <a:off x="8576187" y="4100720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594B6-F621-42FD-9AED-B550940C3942}"/>
              </a:ext>
            </a:extLst>
          </p:cNvPr>
          <p:cNvSpPr/>
          <p:nvPr/>
        </p:nvSpPr>
        <p:spPr>
          <a:xfrm>
            <a:off x="4309242" y="5440477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F987A-63C3-47CE-A10B-551D21066736}"/>
              </a:ext>
            </a:extLst>
          </p:cNvPr>
          <p:cNvSpPr/>
          <p:nvPr/>
        </p:nvSpPr>
        <p:spPr>
          <a:xfrm>
            <a:off x="5202620" y="544067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0CAF1-18CE-41F2-8599-CCB06D3CCC02}"/>
              </a:ext>
            </a:extLst>
          </p:cNvPr>
          <p:cNvSpPr/>
          <p:nvPr/>
        </p:nvSpPr>
        <p:spPr>
          <a:xfrm>
            <a:off x="6700347" y="5460668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7B0EA-2DDF-40C8-8EF6-392D5AEE9482}"/>
              </a:ext>
            </a:extLst>
          </p:cNvPr>
          <p:cNvSpPr/>
          <p:nvPr/>
        </p:nvSpPr>
        <p:spPr>
          <a:xfrm>
            <a:off x="7675184" y="5422334"/>
            <a:ext cx="409903" cy="394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0914C4-E80A-45EB-834F-E60C07573A82}"/>
              </a:ext>
            </a:extLst>
          </p:cNvPr>
          <p:cNvSpPr/>
          <p:nvPr/>
        </p:nvSpPr>
        <p:spPr>
          <a:xfrm>
            <a:off x="8273608" y="542233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6464D-9CDA-4EBF-8339-E23B55BC8C31}"/>
              </a:ext>
            </a:extLst>
          </p:cNvPr>
          <p:cNvSpPr/>
          <p:nvPr/>
        </p:nvSpPr>
        <p:spPr>
          <a:xfrm>
            <a:off x="9262235" y="5405544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B994B-34BF-4AC1-AFE0-AC713A7833DD}"/>
              </a:ext>
            </a:extLst>
          </p:cNvPr>
          <p:cNvSpPr/>
          <p:nvPr/>
        </p:nvSpPr>
        <p:spPr>
          <a:xfrm>
            <a:off x="10555011" y="5378789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87E32F-3E0F-4F47-9BA7-7945E97383AE}"/>
              </a:ext>
            </a:extLst>
          </p:cNvPr>
          <p:cNvSpPr/>
          <p:nvPr/>
        </p:nvSpPr>
        <p:spPr>
          <a:xfrm>
            <a:off x="11566628" y="5363023"/>
            <a:ext cx="409903" cy="39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FB5DE-A48C-4926-83E3-E75386B22AC9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916014" y="1978025"/>
            <a:ext cx="1759170" cy="885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CB99F0-6D8D-415C-8810-48E376301C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924097" y="3250212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6AF9-994B-410C-AE77-55493A969067}"/>
              </a:ext>
            </a:extLst>
          </p:cNvPr>
          <p:cNvCxnSpPr>
            <a:cxnSpLocks/>
          </p:cNvCxnSpPr>
          <p:nvPr/>
        </p:nvCxnSpPr>
        <p:spPr>
          <a:xfrm flipH="1">
            <a:off x="8713730" y="3249923"/>
            <a:ext cx="1045122" cy="874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849EA-4ED9-494D-96F1-6ED0886A13E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14194" y="4507586"/>
            <a:ext cx="409902" cy="932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8F7B1-0154-468E-948D-27B3218904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693574" y="1976312"/>
            <a:ext cx="2075792" cy="887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B1B5EB-F231-4950-9CE4-E1C4C89FB2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69219" y="3266812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AB8CFA-55D8-4C9C-9A96-1B350E578706}"/>
              </a:ext>
            </a:extLst>
          </p:cNvPr>
          <p:cNvCxnSpPr>
            <a:cxnSpLocks/>
          </p:cNvCxnSpPr>
          <p:nvPr/>
        </p:nvCxnSpPr>
        <p:spPr>
          <a:xfrm>
            <a:off x="9758852" y="3278576"/>
            <a:ext cx="1298687" cy="810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B54A55-57CB-4EB6-8EC0-AF7BCF94B9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905299" y="4471300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2EB85-F3FE-488E-BCB1-69840479381C}"/>
              </a:ext>
            </a:extLst>
          </p:cNvPr>
          <p:cNvCxnSpPr>
            <a:cxnSpLocks/>
          </p:cNvCxnSpPr>
          <p:nvPr/>
        </p:nvCxnSpPr>
        <p:spPr>
          <a:xfrm flipH="1">
            <a:off x="8445713" y="4432966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CC0036-E6E2-4756-B81F-3F65ADBA00B7}"/>
              </a:ext>
            </a:extLst>
          </p:cNvPr>
          <p:cNvCxnSpPr>
            <a:cxnSpLocks/>
          </p:cNvCxnSpPr>
          <p:nvPr/>
        </p:nvCxnSpPr>
        <p:spPr>
          <a:xfrm flipH="1">
            <a:off x="10783614" y="4389872"/>
            <a:ext cx="328450" cy="989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1BB4C-EEC5-4E1A-8817-3389961FF7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960224" y="4538386"/>
            <a:ext cx="447348" cy="902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8D43DD-3EE9-4F2B-B594-2581F489E6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88263" y="4485460"/>
            <a:ext cx="591873" cy="936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3C0BA2-41A9-4DB3-A426-A9E52C696098}"/>
              </a:ext>
            </a:extLst>
          </p:cNvPr>
          <p:cNvCxnSpPr>
            <a:cxnSpLocks/>
          </p:cNvCxnSpPr>
          <p:nvPr/>
        </p:nvCxnSpPr>
        <p:spPr>
          <a:xfrm>
            <a:off x="8760864" y="4438668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ACFCDC-813D-4408-9828-CD2A431A3E1C}"/>
              </a:ext>
            </a:extLst>
          </p:cNvPr>
          <p:cNvCxnSpPr>
            <a:cxnSpLocks/>
          </p:cNvCxnSpPr>
          <p:nvPr/>
        </p:nvCxnSpPr>
        <p:spPr>
          <a:xfrm>
            <a:off x="11091536" y="4374494"/>
            <a:ext cx="656566" cy="988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16014" y="671164"/>
            <a:ext cx="322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Using preorder traversal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35" name="Picture 34" descr="Image result for sad face">
            <a:extLst>
              <a:ext uri="{FF2B5EF4-FFF2-40B4-BE49-F238E27FC236}">
                <a16:creationId xmlns:a16="http://schemas.microsoft.com/office/drawing/2014/main" id="{A41395F2-1669-4CBD-BECA-6705B3C735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5507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4585C4-8B6B-4BF8-BC14-85890B870F83}"/>
              </a:ext>
            </a:extLst>
          </p:cNvPr>
          <p:cNvSpPr txBox="1"/>
          <p:nvPr/>
        </p:nvSpPr>
        <p:spPr>
          <a:xfrm>
            <a:off x="1147916" y="1165609"/>
            <a:ext cx="9091354" cy="2029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5408-C25A-4D99-A420-A9A005A9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B33-FE8C-4342-84D1-C22EF0DA9645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1F60D14-8665-4F1D-86D0-B6DDCB849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916" y="46038"/>
            <a:ext cx="6049297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CSPs vs Search Problems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22522D-F38C-45E9-9356-258B3938DB2A}"/>
              </a:ext>
            </a:extLst>
          </p:cNvPr>
          <p:cNvSpPr/>
          <p:nvPr/>
        </p:nvSpPr>
        <p:spPr>
          <a:xfrm>
            <a:off x="1547648" y="1371601"/>
            <a:ext cx="822500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and goal test have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Define states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from domain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of constraints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specifying allowable    combinations of values for subsets of variables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tradeoff: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Constraints can use a formal representation language.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useful general-purpose algorithms more powerful than standard search algorithms that have to resort to problem-specific heuristics to enable solutions to large problems.</a:t>
            </a:r>
          </a:p>
        </p:txBody>
      </p:sp>
    </p:spTree>
    <p:extLst>
      <p:ext uri="{BB962C8B-B14F-4D97-AF65-F5344CB8AC3E}">
        <p14:creationId xmlns:p14="http://schemas.microsoft.com/office/powerpoint/2010/main" val="16642357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A0CE13-0EC5-4154-8AB0-73460BF0E59A}"/>
              </a:ext>
            </a:extLst>
          </p:cNvPr>
          <p:cNvSpPr txBox="1"/>
          <p:nvPr/>
        </p:nvSpPr>
        <p:spPr>
          <a:xfrm>
            <a:off x="1038787" y="4019326"/>
            <a:ext cx="9029661" cy="28271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5408-C25A-4D99-A420-A9A005A9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B33-FE8C-4342-84D1-C22EF0DA9645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1F60D14-8665-4F1D-86D0-B6DDCB849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2559" y="150210"/>
            <a:ext cx="6049297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CSPs vs Search Problems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22522D-F38C-45E9-9356-258B3938DB2A}"/>
              </a:ext>
            </a:extLst>
          </p:cNvPr>
          <p:cNvSpPr/>
          <p:nvPr/>
        </p:nvSpPr>
        <p:spPr>
          <a:xfrm>
            <a:off x="1601948" y="1475773"/>
            <a:ext cx="8226287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issue: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search problems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nodes in search trees as “black boxes,”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looked inside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its heuristic value or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the node is a goal state.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CSPs,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“look inside the nodes” and exploit the problem structure during the search.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reasoning or inference (“propagation techniques”) will lead us to find solutions without any search!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3FCBC232-9A42-4A92-87DC-89778835D0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74" y="1571625"/>
            <a:ext cx="489059" cy="351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6157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505373" y="209467"/>
            <a:ext cx="5811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610575" y="785345"/>
            <a:ext cx="8524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Queen’s problem asks how to place N Queens on an N x N chess board so that no Queen can attack any other Queen.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86256"/>
              </p:ext>
            </p:extLst>
          </p:nvPr>
        </p:nvGraphicFramePr>
        <p:xfrm>
          <a:off x="3441262" y="1633419"/>
          <a:ext cx="5488151" cy="464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19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275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8A48A-D772-4156-9904-FD37731D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609" y="2308918"/>
            <a:ext cx="432981" cy="4341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1132F-D35E-4428-8960-14209690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823" y="5224579"/>
            <a:ext cx="432981" cy="46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77" y="5815544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B2144-4BCB-4830-8F20-85ECB3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306" y="4046632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02" y="2923308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92" y="4625330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12329"/>
              </p:ext>
            </p:extLst>
          </p:nvPr>
        </p:nvGraphicFramePr>
        <p:xfrm>
          <a:off x="3441262" y="6328003"/>
          <a:ext cx="55361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/>
        </p:nvGraphicFramePr>
        <p:xfrm>
          <a:off x="9232530" y="1620565"/>
          <a:ext cx="60405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DF954BD-4C6C-410B-A142-9207979E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688" y="1736939"/>
            <a:ext cx="446398" cy="445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E516C-F891-4D31-8037-0BE515C1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99" y="3490452"/>
            <a:ext cx="446398" cy="445901"/>
          </a:xfrm>
          <a:prstGeom prst="rect">
            <a:avLst/>
          </a:prstGeom>
        </p:spPr>
      </p:pic>
      <p:pic>
        <p:nvPicPr>
          <p:cNvPr id="17" name="Picture 16" descr="Image result for sad face">
            <a:extLst>
              <a:ext uri="{FF2B5EF4-FFF2-40B4-BE49-F238E27FC236}">
                <a16:creationId xmlns:a16="http://schemas.microsoft.com/office/drawing/2014/main" id="{0FBFC1D8-9241-4670-A4F7-75E0FC2BF2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" y="1447800"/>
            <a:ext cx="479534" cy="475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60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FC182C-8F8E-4A0E-B5A9-F14A7EF7372E}"/>
              </a:ext>
            </a:extLst>
          </p:cNvPr>
          <p:cNvSpPr txBox="1"/>
          <p:nvPr/>
        </p:nvSpPr>
        <p:spPr>
          <a:xfrm>
            <a:off x="1033891" y="5751709"/>
            <a:ext cx="9865302" cy="9294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6FDD3F9-E26C-4BB9-A784-4E30C4813006}"/>
                  </a:ext>
                </a:extLst>
              </p:cNvPr>
              <p:cNvSpPr/>
              <p:nvPr/>
            </p:nvSpPr>
            <p:spPr>
              <a:xfrm>
                <a:off x="1481328" y="305068"/>
                <a:ext cx="9025128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Variables:   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3,3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= {0, 1, 2, …, 8}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Domain(Cell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{0, 1, 2, …, 8}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Domain(Cell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{0, 1, 2, …, 8}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Domain(Cell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3,3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{0, 1, 2, …, 8}</a:t>
                </a:r>
              </a:p>
              <a:p>
                <a:endParaRPr lang="fr-FR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fr-FR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7, 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 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3,2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</a:t>
                </a:r>
              </a:p>
              <a:p>
                <a:pPr lvl="1"/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3,3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(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blank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have the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value.  i.e., &lt;(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fr-FR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m,n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[(r, s), (s, r)] &gt;,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s, r, s 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{0, 1, 2, …, 8}.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6FDD3F9-E26C-4BB9-A784-4E30C4813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28" y="305068"/>
                <a:ext cx="9025128" cy="6247864"/>
              </a:xfrm>
              <a:prstGeom prst="rect">
                <a:avLst/>
              </a:prstGeom>
              <a:blipFill>
                <a:blip r:embed="rId2"/>
                <a:stretch>
                  <a:fillRect l="-1013" t="-780" b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81C06A-2B9F-425C-ADDC-26BF7A6DC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040"/>
              </p:ext>
            </p:extLst>
          </p:nvPr>
        </p:nvGraphicFramePr>
        <p:xfrm>
          <a:off x="5958758" y="3575538"/>
          <a:ext cx="1919151" cy="184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17">
                  <a:extLst>
                    <a:ext uri="{9D8B030D-6E8A-4147-A177-3AD203B41FA5}">
                      <a16:colId xmlns:a16="http://schemas.microsoft.com/office/drawing/2014/main" val="184367664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746195988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2362498968"/>
                    </a:ext>
                  </a:extLst>
                </a:gridCol>
              </a:tblGrid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79727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37621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5351"/>
                  </a:ext>
                </a:extLst>
              </a:tr>
            </a:tbl>
          </a:graphicData>
        </a:graphic>
      </p:graphicFrame>
      <p:pic>
        <p:nvPicPr>
          <p:cNvPr id="4" name="Picture 3" descr="Emoticon making a point Stock Vector - 14709057">
            <a:extLst>
              <a:ext uri="{FF2B5EF4-FFF2-40B4-BE49-F238E27FC236}">
                <a16:creationId xmlns:a16="http://schemas.microsoft.com/office/drawing/2014/main" id="{824FBF4C-E8AB-4D5B-AE9D-C5820DE64D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3159" y="3096933"/>
            <a:ext cx="599287" cy="4126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F97CF-3D95-B1E2-1402-54B161035788}"/>
              </a:ext>
            </a:extLst>
          </p:cNvPr>
          <p:cNvSpPr txBox="1"/>
          <p:nvPr/>
        </p:nvSpPr>
        <p:spPr>
          <a:xfrm>
            <a:off x="6621864" y="393113"/>
            <a:ext cx="492369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factored representation for each 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42945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7552403" cy="90323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How do we search for a solution (CSP)?</a:t>
            </a:r>
            <a:endParaRPr lang="en-US" altLang="en-US" sz="32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1199" y="1237044"/>
            <a:ext cx="9749601" cy="509905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 empty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assignment (no vars assigned). 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build up partial assignments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all variables vars are assigned.</a:t>
            </a:r>
          </a:p>
          <a:p>
            <a:pPr marL="457200" indent="-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“assign a variable with a value.”</a:t>
            </a:r>
          </a:p>
          <a:p>
            <a:pPr marL="457200" indent="-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“all vars assigned and no constraint violation.”</a:t>
            </a:r>
          </a:p>
          <a:p>
            <a:pPr marL="457200" indent="-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search space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vars, each with d possible values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Top-level branching: n . d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branching:  (n-1) . d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branching:  (n-2) . d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ttom level:            1 . d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E536B-E9F1-4BC5-8DF8-AFDCFEDED44F}"/>
              </a:ext>
            </a:extLst>
          </p:cNvPr>
          <p:cNvSpPr/>
          <p:nvPr/>
        </p:nvSpPr>
        <p:spPr>
          <a:xfrm>
            <a:off x="5704975" y="3429000"/>
            <a:ext cx="5811250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5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“Only” </a:t>
            </a:r>
            <a:r>
              <a:rPr lang="en-US" sz="2400" dirty="0" err="1">
                <a:solidFill>
                  <a:srgbClr val="0065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 err="1">
                <a:solidFill>
                  <a:srgbClr val="0065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65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distinct value assignments!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5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var ordering can lead to the same assignment! Wasteful…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“fix” a variable ordering: Backtrack search.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only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var-value assignments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9F36DD9D-618A-434C-A153-7B04525E84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74" y="1504950"/>
            <a:ext cx="527159" cy="41835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829D12-E324-46BC-8ED1-3FE92FA9C0CA}"/>
              </a:ext>
            </a:extLst>
          </p:cNvPr>
          <p:cNvSpPr/>
          <p:nvPr/>
        </p:nvSpPr>
        <p:spPr>
          <a:xfrm>
            <a:off x="1459523" y="58870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domain of size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branching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ℓ)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depth ℓ, hence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baseline="30000" dirty="0" err="1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817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81</a:t>
            </a:fld>
            <a:endParaRPr lang="en-US" alt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4428203" cy="9032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Backtracking search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197" y="1927594"/>
            <a:ext cx="10515600" cy="4261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Intuitive: Let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column for a queen 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some ordering on the variables. e.g.,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…-c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some ordering on possible values. e.g., 1, 2, 3, … -r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the first variable, the first (legal) value.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the next variable, its first (legal) value.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no remaining (feasible) value exists for variable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backtrack to the previous var setting of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the next possible setting.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If none exists, move back to another level. etc.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9FE9D7-F6F8-47C9-895B-9C52AF6102CE}"/>
              </a:ext>
            </a:extLst>
          </p:cNvPr>
          <p:cNvSpPr/>
          <p:nvPr/>
        </p:nvSpPr>
        <p:spPr>
          <a:xfrm>
            <a:off x="5619027" y="193852"/>
            <a:ext cx="6371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Aside: “legal” and “feasible”</a:t>
            </a:r>
          </a:p>
          <a:p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 assumes a bit of “reasoning.” (Next.)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improvements on intuitive idea…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78059E-6A28-48D1-8563-8A4EE1AA8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67700"/>
              </p:ext>
            </p:extLst>
          </p:nvPr>
        </p:nvGraphicFramePr>
        <p:xfrm>
          <a:off x="8626366" y="1595345"/>
          <a:ext cx="3182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50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412096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383404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84A47BE-E35F-475A-BDF9-10EE007F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98" y="1632671"/>
            <a:ext cx="294157" cy="29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312A0-73AD-4149-8298-B70B00E7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15" y="1997673"/>
            <a:ext cx="295252" cy="294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71DE4-10AF-4D96-A4D2-3C7CE209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641" y="2395491"/>
            <a:ext cx="294157" cy="29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11" name="Picture 10" descr="Image result for sad face">
            <a:extLst>
              <a:ext uri="{FF2B5EF4-FFF2-40B4-BE49-F238E27FC236}">
                <a16:creationId xmlns:a16="http://schemas.microsoft.com/office/drawing/2014/main" id="{0983801F-4BA1-4383-9CB6-E4B37E99850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694" y="1258438"/>
            <a:ext cx="458503" cy="40245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FD424-C541-4171-BC8F-7214E4D7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00" y="2714905"/>
            <a:ext cx="294157" cy="29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7437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140372" y="279430"/>
            <a:ext cx="495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A"/>
                </a:solidFill>
              </a:rPr>
              <a:t>Example:  N-Queens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413745" y="834312"/>
            <a:ext cx="76084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N=8 (another solution)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2470"/>
              </p:ext>
            </p:extLst>
          </p:nvPr>
        </p:nvGraphicFramePr>
        <p:xfrm>
          <a:off x="3441262" y="1633419"/>
          <a:ext cx="5488151" cy="464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19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275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8A48A-D772-4156-9904-FD37731D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162" y="1702888"/>
            <a:ext cx="432981" cy="4341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1132F-D35E-4428-8960-14209690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30" y="4015104"/>
            <a:ext cx="432981" cy="46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77" y="5815544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B2144-4BCB-4830-8F20-85ECB3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241" y="3429000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01" y="2866202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02" y="5266101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/>
        </p:nvGraphicFramePr>
        <p:xfrm>
          <a:off x="3441262" y="6328003"/>
          <a:ext cx="55361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/>
        </p:nvGraphicFramePr>
        <p:xfrm>
          <a:off x="9232530" y="1620565"/>
          <a:ext cx="60405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DF954BD-4C6C-410B-A142-9207979E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430" y="2279968"/>
            <a:ext cx="446398" cy="445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E516C-F891-4D31-8037-0BE515C1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947" y="4633596"/>
            <a:ext cx="446398" cy="445901"/>
          </a:xfrm>
          <a:prstGeom prst="rect">
            <a:avLst/>
          </a:prstGeom>
        </p:spPr>
      </p:pic>
      <p:pic>
        <p:nvPicPr>
          <p:cNvPr id="17" name="Picture 16" descr="Image result for sad face">
            <a:extLst>
              <a:ext uri="{FF2B5EF4-FFF2-40B4-BE49-F238E27FC236}">
                <a16:creationId xmlns:a16="http://schemas.microsoft.com/office/drawing/2014/main" id="{31C9502C-CE84-43DF-8F92-A4AF24BB54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850" y="1485900"/>
            <a:ext cx="498584" cy="43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8336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1B1FE-2C9B-EEEF-4EDA-8650CD835A27}"/>
              </a:ext>
            </a:extLst>
          </p:cNvPr>
          <p:cNvSpPr txBox="1"/>
          <p:nvPr/>
        </p:nvSpPr>
        <p:spPr>
          <a:xfrm>
            <a:off x="562725" y="3103641"/>
            <a:ext cx="10433850" cy="19125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6035"/>
            <a:ext cx="2743200" cy="365125"/>
          </a:xfrm>
        </p:spPr>
        <p:txBody>
          <a:bodyPr/>
          <a:lstStyle/>
          <a:p>
            <a:fld id="{1319978A-A766-4878-A86D-D1CBC2A587FB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4761578" cy="9032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Backtracking search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5575" y="1039761"/>
            <a:ext cx="9550999" cy="4064428"/>
          </a:xfrm>
        </p:spPr>
        <p:txBody>
          <a:bodyPr>
            <a:noAutofit/>
          </a:bodyPr>
          <a:lstStyle/>
          <a:p>
            <a:pPr marL="520700" indent="-5207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 search program figure out that you can’t place 101 queens on a 100x100 board? 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huge state spaces vs complete and consistent</a:t>
            </a:r>
          </a:p>
          <a:p>
            <a:pPr marL="520700" indent="-5207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so easy!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search approaches can’t.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much more clever reasoning, instead of just searching.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use the Pigeon Hole principle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20700" indent="-5207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Aside: Factored representation does not even allow one to ask the question. (Knowledge is built in.) [a reason is that D has to be {1, 2, …, 101} for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</a:p>
          <a:p>
            <a:pPr marL="520700" indent="-5207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question: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 queens, is there a solution with the queen in the bottom right corner on a N x N board?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967222-D583-464A-A4B1-E5D4D6AD631E}"/>
              </a:ext>
            </a:extLst>
          </p:cNvPr>
          <p:cNvSpPr/>
          <p:nvPr/>
        </p:nvSpPr>
        <p:spPr>
          <a:xfrm>
            <a:off x="1802800" y="5957151"/>
            <a:ext cx="95509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Pigeon Hole principle state: if there are more pigeons than </a:t>
            </a:r>
            <a:r>
              <a:rPr lang="en-US" sz="2400" b="1" dirty="0">
                <a:solidFill>
                  <a:srgbClr val="6A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pigeonholes</a:t>
            </a:r>
            <a:r>
              <a:rPr 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there must be at least one </a:t>
            </a:r>
            <a:r>
              <a:rPr lang="en-US" sz="2400" b="1" dirty="0">
                <a:solidFill>
                  <a:srgbClr val="6A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pigeonhole</a:t>
            </a:r>
            <a:r>
              <a:rPr 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with at least two pigeons in 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D0C90821-85D7-4276-8B95-3345315CFB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049" y="1209675"/>
            <a:ext cx="516603" cy="44277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3BEC7-DDC9-49D0-9627-3954325A9803}"/>
              </a:ext>
            </a:extLst>
          </p:cNvPr>
          <p:cNvSpPr txBox="1"/>
          <p:nvPr/>
        </p:nvSpPr>
        <p:spPr>
          <a:xfrm>
            <a:off x="10601445" y="4165980"/>
            <a:ext cx="150470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	   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1B702-8EA0-47F2-BFF4-9D9C43CE222B}"/>
                  </a:ext>
                </a:extLst>
              </p:cNvPr>
              <p:cNvSpPr txBox="1"/>
              <p:nvPr/>
            </p:nvSpPr>
            <p:spPr>
              <a:xfrm>
                <a:off x="1908795" y="5024124"/>
                <a:ext cx="87324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Reason for no solution if x</a:t>
                </a:r>
                <a:r>
                  <a:rPr lang="en-US" sz="2000" baseline="-25000" dirty="0"/>
                  <a:t>8</a:t>
                </a:r>
                <a:r>
                  <a:rPr lang="en-US" sz="2000" dirty="0"/>
                  <a:t> =  8.: For n = 8, D(x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}= |{1,2, …, 7} – {</a:t>
                </a:r>
                <a:r>
                  <a:rPr lang="en-US" sz="2000" dirty="0" err="1"/>
                  <a:t>i</a:t>
                </a:r>
                <a:r>
                  <a:rPr lang="en-US" sz="2000" dirty="0"/>
                  <a:t>}| = 6,  1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7}. There is no way to assign distinctly one of the six values to one of seven variables.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1B702-8EA0-47F2-BFF4-9D9C43CE2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795" y="5024124"/>
                <a:ext cx="8732454" cy="707886"/>
              </a:xfrm>
              <a:prstGeom prst="rect">
                <a:avLst/>
              </a:prstGeom>
              <a:blipFill>
                <a:blip r:embed="rId3"/>
                <a:stretch>
                  <a:fillRect l="-698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B41C8-9300-4781-905F-1B8050688986}"/>
              </a:ext>
            </a:extLst>
          </p:cNvPr>
          <p:cNvCxnSpPr/>
          <p:nvPr/>
        </p:nvCxnSpPr>
        <p:spPr>
          <a:xfrm>
            <a:off x="10641250" y="4267901"/>
            <a:ext cx="1306240" cy="1146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867DD4-BF84-4707-811C-5757707FB08E}"/>
              </a:ext>
            </a:extLst>
          </p:cNvPr>
          <p:cNvCxnSpPr>
            <a:cxnSpLocks/>
          </p:cNvCxnSpPr>
          <p:nvPr/>
        </p:nvCxnSpPr>
        <p:spPr>
          <a:xfrm>
            <a:off x="11917346" y="4267901"/>
            <a:ext cx="0" cy="1080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453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6035"/>
            <a:ext cx="2743200" cy="365125"/>
          </a:xfrm>
        </p:spPr>
        <p:txBody>
          <a:bodyPr/>
          <a:lstStyle/>
          <a:p>
            <a:fld id="{1319978A-A766-4878-A86D-D1CBC2A587FB}" type="slidenum">
              <a:rPr lang="en-US" altLang="en-US"/>
              <a:pPr/>
              <a:t>84</a:t>
            </a:fld>
            <a:endParaRPr lang="en-US" alt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455" y="266128"/>
            <a:ext cx="4995695" cy="9032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Partially Filled N-queens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8455" y="1608655"/>
            <a:ext cx="7867651" cy="2788737"/>
          </a:xfrm>
        </p:spPr>
        <p:txBody>
          <a:bodyPr>
            <a:noAutofit/>
          </a:bodyPr>
          <a:lstStyle/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N-queens problem is easy when we start with an empty, board.</a:t>
            </a:r>
          </a:p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if we pre-assign some queens and ask for a completion?  (No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pre-assigned queens sit in the positions permanently. </a:t>
            </a:r>
          </a:p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Problem: Sudoku Puzzles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636646-D2F3-40FE-9038-CD62CBB71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57328"/>
              </p:ext>
            </p:extLst>
          </p:nvPr>
        </p:nvGraphicFramePr>
        <p:xfrm>
          <a:off x="7555896" y="3254915"/>
          <a:ext cx="3182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50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412096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383404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D57A890-664F-4A50-95B0-18ED6457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49" y="3673676"/>
            <a:ext cx="294157" cy="29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6879A-1766-4ECF-8A81-BC03DB08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79" y="5141732"/>
            <a:ext cx="295252" cy="294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D4139-DB86-44CB-A429-EEAFA55A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84" y="5865906"/>
            <a:ext cx="295252" cy="294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7A1C73-EA9A-4CE7-95E4-B14A7327C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867" y="4028831"/>
            <a:ext cx="295252" cy="294923"/>
          </a:xfrm>
          <a:prstGeom prst="rect">
            <a:avLst/>
          </a:prstGeom>
        </p:spPr>
      </p:pic>
      <p:pic>
        <p:nvPicPr>
          <p:cNvPr id="12" name="Picture 11" descr="Image result for sad face">
            <a:extLst>
              <a:ext uri="{FF2B5EF4-FFF2-40B4-BE49-F238E27FC236}">
                <a16:creationId xmlns:a16="http://schemas.microsoft.com/office/drawing/2014/main" id="{8AE39D95-5372-4B30-AE1D-C3E7CE46C3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74" y="1522506"/>
            <a:ext cx="450959" cy="400803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073517-2A44-4491-A1A7-B291BE2271FD}"/>
              </a:ext>
            </a:extLst>
          </p:cNvPr>
          <p:cNvCxnSpPr>
            <a:cxnSpLocks/>
          </p:cNvCxnSpPr>
          <p:nvPr/>
        </p:nvCxnSpPr>
        <p:spPr>
          <a:xfrm flipH="1">
            <a:off x="7728857" y="3252350"/>
            <a:ext cx="22148" cy="1872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DFD38-F163-4229-8D46-F9AA32CAF966}"/>
              </a:ext>
            </a:extLst>
          </p:cNvPr>
          <p:cNvCxnSpPr>
            <a:cxnSpLocks/>
          </p:cNvCxnSpPr>
          <p:nvPr/>
        </p:nvCxnSpPr>
        <p:spPr>
          <a:xfrm>
            <a:off x="9708383" y="4028831"/>
            <a:ext cx="0" cy="2145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96A299-AA77-490A-8E1C-535025F26721}"/>
              </a:ext>
            </a:extLst>
          </p:cNvPr>
          <p:cNvCxnSpPr>
            <a:cxnSpLocks/>
          </p:cNvCxnSpPr>
          <p:nvPr/>
        </p:nvCxnSpPr>
        <p:spPr>
          <a:xfrm flipH="1">
            <a:off x="9350210" y="3252350"/>
            <a:ext cx="17885" cy="2565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436B21-61AD-4758-AD0B-2B107D316976}"/>
              </a:ext>
            </a:extLst>
          </p:cNvPr>
          <p:cNvCxnSpPr>
            <a:cxnSpLocks/>
          </p:cNvCxnSpPr>
          <p:nvPr/>
        </p:nvCxnSpPr>
        <p:spPr>
          <a:xfrm flipH="1">
            <a:off x="10529493" y="4381654"/>
            <a:ext cx="11722" cy="1792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66BB26-519C-4051-8FE5-66F758FBD18D}"/>
              </a:ext>
            </a:extLst>
          </p:cNvPr>
          <p:cNvCxnSpPr>
            <a:cxnSpLocks/>
          </p:cNvCxnSpPr>
          <p:nvPr/>
        </p:nvCxnSpPr>
        <p:spPr>
          <a:xfrm flipH="1">
            <a:off x="7718613" y="5476645"/>
            <a:ext cx="10244" cy="6841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0DDE8C-14C2-4722-95C2-E111F016AA34}"/>
              </a:ext>
            </a:extLst>
          </p:cNvPr>
          <p:cNvCxnSpPr>
            <a:cxnSpLocks/>
          </p:cNvCxnSpPr>
          <p:nvPr/>
        </p:nvCxnSpPr>
        <p:spPr>
          <a:xfrm>
            <a:off x="10515599" y="3287652"/>
            <a:ext cx="6699" cy="675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42245C-742C-4359-BAFD-D222E3652F19}"/>
              </a:ext>
            </a:extLst>
          </p:cNvPr>
          <p:cNvCxnSpPr>
            <a:cxnSpLocks/>
          </p:cNvCxnSpPr>
          <p:nvPr/>
        </p:nvCxnSpPr>
        <p:spPr>
          <a:xfrm>
            <a:off x="9731829" y="3287652"/>
            <a:ext cx="0" cy="25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66E830-BD26-4D31-9912-57B6284F262B}"/>
              </a:ext>
            </a:extLst>
          </p:cNvPr>
          <p:cNvCxnSpPr>
            <a:cxnSpLocks/>
          </p:cNvCxnSpPr>
          <p:nvPr/>
        </p:nvCxnSpPr>
        <p:spPr>
          <a:xfrm flipH="1">
            <a:off x="7977857" y="3267486"/>
            <a:ext cx="1943567" cy="1803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7981D4-7C02-4E6F-B638-D9D612827E43}"/>
              </a:ext>
            </a:extLst>
          </p:cNvPr>
          <p:cNvCxnSpPr>
            <a:cxnSpLocks/>
          </p:cNvCxnSpPr>
          <p:nvPr/>
        </p:nvCxnSpPr>
        <p:spPr>
          <a:xfrm flipH="1" flipV="1">
            <a:off x="7578694" y="4365143"/>
            <a:ext cx="1574835" cy="14136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F6915A-387E-40A2-B431-4113356A0CDF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9567346" y="4717955"/>
            <a:ext cx="1170550" cy="1057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A0779C-67E2-412D-B6C2-A176D9635B32}"/>
              </a:ext>
            </a:extLst>
          </p:cNvPr>
          <p:cNvCxnSpPr>
            <a:cxnSpLocks/>
          </p:cNvCxnSpPr>
          <p:nvPr/>
        </p:nvCxnSpPr>
        <p:spPr>
          <a:xfrm flipH="1">
            <a:off x="8393413" y="4347839"/>
            <a:ext cx="1971449" cy="1812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12BFC9-1A4B-4724-AD55-4B9BC5952998}"/>
              </a:ext>
            </a:extLst>
          </p:cNvPr>
          <p:cNvCxnSpPr>
            <a:cxnSpLocks/>
          </p:cNvCxnSpPr>
          <p:nvPr/>
        </p:nvCxnSpPr>
        <p:spPr>
          <a:xfrm flipH="1">
            <a:off x="7568480" y="3962887"/>
            <a:ext cx="1982943" cy="18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0494CC-5A1E-4A3F-BBCA-BF44C804344D}"/>
              </a:ext>
            </a:extLst>
          </p:cNvPr>
          <p:cNvCxnSpPr>
            <a:cxnSpLocks/>
          </p:cNvCxnSpPr>
          <p:nvPr/>
        </p:nvCxnSpPr>
        <p:spPr>
          <a:xfrm>
            <a:off x="9935236" y="4025103"/>
            <a:ext cx="843642" cy="713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4E48F1-C4FC-4EF1-9F59-E5516126A35B}"/>
              </a:ext>
            </a:extLst>
          </p:cNvPr>
          <p:cNvCxnSpPr>
            <a:cxnSpLocks/>
          </p:cNvCxnSpPr>
          <p:nvPr/>
        </p:nvCxnSpPr>
        <p:spPr>
          <a:xfrm>
            <a:off x="7959654" y="5461162"/>
            <a:ext cx="813148" cy="713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6AC6C7-BDE1-4D7A-BE8C-D61003B20A06}"/>
              </a:ext>
            </a:extLst>
          </p:cNvPr>
          <p:cNvCxnSpPr>
            <a:cxnSpLocks/>
          </p:cNvCxnSpPr>
          <p:nvPr/>
        </p:nvCxnSpPr>
        <p:spPr>
          <a:xfrm>
            <a:off x="9521487" y="3252350"/>
            <a:ext cx="846484" cy="7419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97159D-3ACF-4A56-9115-A3220466FD5A}"/>
              </a:ext>
            </a:extLst>
          </p:cNvPr>
          <p:cNvCxnSpPr>
            <a:cxnSpLocks/>
          </p:cNvCxnSpPr>
          <p:nvPr/>
        </p:nvCxnSpPr>
        <p:spPr>
          <a:xfrm>
            <a:off x="9172183" y="3252350"/>
            <a:ext cx="391824" cy="366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86FB07-6FAF-486E-A4C1-6400769CD086}"/>
              </a:ext>
            </a:extLst>
          </p:cNvPr>
          <p:cNvCxnSpPr>
            <a:cxnSpLocks/>
          </p:cNvCxnSpPr>
          <p:nvPr/>
        </p:nvCxnSpPr>
        <p:spPr>
          <a:xfrm flipH="1">
            <a:off x="9982201" y="3252350"/>
            <a:ext cx="336176" cy="29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Oval 14354">
            <a:extLst>
              <a:ext uri="{FF2B5EF4-FFF2-40B4-BE49-F238E27FC236}">
                <a16:creationId xmlns:a16="http://schemas.microsoft.com/office/drawing/2014/main" id="{86161091-8DFF-4462-A221-DC619AF4911D}"/>
              </a:ext>
            </a:extLst>
          </p:cNvPr>
          <p:cNvSpPr/>
          <p:nvPr/>
        </p:nvSpPr>
        <p:spPr>
          <a:xfrm>
            <a:off x="10029913" y="5541643"/>
            <a:ext cx="128125" cy="1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A539B9-2CF7-497B-9BF2-ECB5EA181F5C}"/>
              </a:ext>
            </a:extLst>
          </p:cNvPr>
          <p:cNvSpPr/>
          <p:nvPr/>
        </p:nvSpPr>
        <p:spPr>
          <a:xfrm>
            <a:off x="8876033" y="5181587"/>
            <a:ext cx="128125" cy="1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379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6035"/>
            <a:ext cx="2743200" cy="365125"/>
          </a:xfrm>
        </p:spPr>
        <p:txBody>
          <a:bodyPr/>
          <a:lstStyle/>
          <a:p>
            <a:fld id="{1319978A-A766-4878-A86D-D1CBC2A587FB}" type="slidenum">
              <a:rPr lang="en-US" altLang="en-US"/>
              <a:pPr/>
              <a:t>85</a:t>
            </a:fld>
            <a:endParaRPr lang="en-US" alt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455" y="266128"/>
            <a:ext cx="4995695" cy="9032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Partially Filled N-queens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8455" y="1608655"/>
            <a:ext cx="7867651" cy="2788737"/>
          </a:xfrm>
        </p:spPr>
        <p:txBody>
          <a:bodyPr>
            <a:noAutofit/>
          </a:bodyPr>
          <a:lstStyle/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N-queens problem is easy when we start with an empty, board.</a:t>
            </a:r>
          </a:p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if we pre-assign some queens and ask for a completion?</a:t>
            </a:r>
          </a:p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Problem: Sudoku Puzzles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636646-D2F3-40FE-9038-CD62CBB71E7D}"/>
              </a:ext>
            </a:extLst>
          </p:cNvPr>
          <p:cNvGraphicFramePr>
            <a:graphicFrameLocks noGrp="1"/>
          </p:cNvGraphicFramePr>
          <p:nvPr/>
        </p:nvGraphicFramePr>
        <p:xfrm>
          <a:off x="7555896" y="3254915"/>
          <a:ext cx="3182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50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412096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383404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397750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35746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D57A890-664F-4A50-95B0-18ED6457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49" y="3673676"/>
            <a:ext cx="294157" cy="2949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6879A-1766-4ECF-8A81-BC03DB08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79" y="5141732"/>
            <a:ext cx="295252" cy="294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D4139-DB86-44CB-A429-EEAFA55A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84" y="5865906"/>
            <a:ext cx="295252" cy="294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7A1C73-EA9A-4CE7-95E4-B14A7327C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867" y="4028831"/>
            <a:ext cx="295252" cy="294923"/>
          </a:xfrm>
          <a:prstGeom prst="rect">
            <a:avLst/>
          </a:prstGeom>
        </p:spPr>
      </p:pic>
      <p:pic>
        <p:nvPicPr>
          <p:cNvPr id="12" name="Picture 11" descr="Image result for sad face">
            <a:extLst>
              <a:ext uri="{FF2B5EF4-FFF2-40B4-BE49-F238E27FC236}">
                <a16:creationId xmlns:a16="http://schemas.microsoft.com/office/drawing/2014/main" id="{8AE39D95-5372-4B30-AE1D-C3E7CE46C3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74" y="1522506"/>
            <a:ext cx="450959" cy="40080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E6FD8-AA4B-D47F-1A61-50E83D9243D2}"/>
              </a:ext>
            </a:extLst>
          </p:cNvPr>
          <p:cNvSpPr txBox="1"/>
          <p:nvPr/>
        </p:nvSpPr>
        <p:spPr>
          <a:xfrm>
            <a:off x="1211934" y="4473585"/>
            <a:ext cx="60943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Sudoku is a logic-based, combinatorial number-placement puzzle. In classic Sudoku, the objective is to fill a 9 × 9 grid with digits so that each column, each row, and each of the nine 3 × 3 </a:t>
            </a:r>
            <a:r>
              <a:rPr lang="en-US" sz="2000" b="0" i="0" dirty="0" err="1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subgrids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compose the grid contain all of the digits from 1 to 9.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w I Used Alteryx to Solve Sudoku Puzzles 4,000 Times Faster | phData">
            <a:extLst>
              <a:ext uri="{FF2B5EF4-FFF2-40B4-BE49-F238E27FC236}">
                <a16:creationId xmlns:a16="http://schemas.microsoft.com/office/drawing/2014/main" id="{8ECD131F-4D0A-9230-CC13-31C65503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56" y="1089673"/>
            <a:ext cx="85534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75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7" y="136525"/>
            <a:ext cx="7786258" cy="9032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Reasoning, Inference or  Propagation.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9760A-AB20-472F-882B-E8D5086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434" y="908661"/>
            <a:ext cx="9093091" cy="4343400"/>
          </a:xfrm>
        </p:spPr>
        <p:txBody>
          <a:bodyPr>
            <a:noAutofit/>
          </a:bodyPr>
          <a:lstStyle/>
          <a:p>
            <a:pPr marL="568325" indent="-5683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Message:                                                                                                 CSP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techniques can dramatically reduce the search. Sometimes to no search at all! e.g., Sudoku puzzles.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5BE282-35D0-4205-85AD-529C10D3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73274"/>
              </p:ext>
            </p:extLst>
          </p:nvPr>
        </p:nvGraphicFramePr>
        <p:xfrm>
          <a:off x="2217840" y="2206339"/>
          <a:ext cx="5169336" cy="451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67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669473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22861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6439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C56D89C-583D-42A6-8384-E365B9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18" y="4511205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5C40A-D17B-4F50-9F23-053120BC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63" y="3429000"/>
            <a:ext cx="446398" cy="445901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30F95CDF-DA72-4D79-BBB5-2196C151E9A2}"/>
              </a:ext>
            </a:extLst>
          </p:cNvPr>
          <p:cNvSpPr/>
          <p:nvPr/>
        </p:nvSpPr>
        <p:spPr>
          <a:xfrm>
            <a:off x="1058197" y="3874901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970DA5F-6C56-4591-8AF2-E0397193B61F}"/>
              </a:ext>
            </a:extLst>
          </p:cNvPr>
          <p:cNvSpPr/>
          <p:nvPr/>
        </p:nvSpPr>
        <p:spPr>
          <a:xfrm>
            <a:off x="2345918" y="234679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FD91B82-6173-4846-9007-529AD81EB1AF}"/>
              </a:ext>
            </a:extLst>
          </p:cNvPr>
          <p:cNvSpPr/>
          <p:nvPr/>
        </p:nvSpPr>
        <p:spPr>
          <a:xfrm>
            <a:off x="2340867" y="283129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D2E8557-E970-431D-A533-640820D35D8A}"/>
              </a:ext>
            </a:extLst>
          </p:cNvPr>
          <p:cNvSpPr/>
          <p:nvPr/>
        </p:nvSpPr>
        <p:spPr>
          <a:xfrm>
            <a:off x="2340866" y="340234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3BC0B2C-DC23-4AEB-AD17-622C9D5E7ABD}"/>
              </a:ext>
            </a:extLst>
          </p:cNvPr>
          <p:cNvSpPr/>
          <p:nvPr/>
        </p:nvSpPr>
        <p:spPr>
          <a:xfrm>
            <a:off x="2374175" y="390882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19CBE99-9D73-4362-8FCE-5E362ABA1F39}"/>
              </a:ext>
            </a:extLst>
          </p:cNvPr>
          <p:cNvSpPr/>
          <p:nvPr/>
        </p:nvSpPr>
        <p:spPr>
          <a:xfrm>
            <a:off x="2348306" y="5087433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78A43E6-ACE4-4C05-B53C-6FFFE79BBAC1}"/>
              </a:ext>
            </a:extLst>
          </p:cNvPr>
          <p:cNvSpPr/>
          <p:nvPr/>
        </p:nvSpPr>
        <p:spPr>
          <a:xfrm>
            <a:off x="2348306" y="566652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DF1ABE3-CE7F-46B4-8675-A3D5F32862C4}"/>
              </a:ext>
            </a:extLst>
          </p:cNvPr>
          <p:cNvSpPr/>
          <p:nvPr/>
        </p:nvSpPr>
        <p:spPr>
          <a:xfrm>
            <a:off x="2340866" y="622885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579D56A-B1F5-48E4-AD40-D4844FE609CD}"/>
              </a:ext>
            </a:extLst>
          </p:cNvPr>
          <p:cNvSpPr/>
          <p:nvPr/>
        </p:nvSpPr>
        <p:spPr>
          <a:xfrm>
            <a:off x="2969463" y="455988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C65E104-C1AD-43C9-865B-0C668D7A2380}"/>
              </a:ext>
            </a:extLst>
          </p:cNvPr>
          <p:cNvSpPr/>
          <p:nvPr/>
        </p:nvSpPr>
        <p:spPr>
          <a:xfrm>
            <a:off x="3740514" y="455640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A20233C-BC56-402D-BEE8-60F38604E95E}"/>
              </a:ext>
            </a:extLst>
          </p:cNvPr>
          <p:cNvSpPr/>
          <p:nvPr/>
        </p:nvSpPr>
        <p:spPr>
          <a:xfrm>
            <a:off x="4252770" y="455396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8E39F51-1585-430E-99EC-83FD58FEDDB5}"/>
              </a:ext>
            </a:extLst>
          </p:cNvPr>
          <p:cNvSpPr/>
          <p:nvPr/>
        </p:nvSpPr>
        <p:spPr>
          <a:xfrm>
            <a:off x="4931252" y="4564905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B1E4B3C-C6B7-433A-AAF5-E8049599A277}"/>
              </a:ext>
            </a:extLst>
          </p:cNvPr>
          <p:cNvSpPr/>
          <p:nvPr/>
        </p:nvSpPr>
        <p:spPr>
          <a:xfrm>
            <a:off x="5604908" y="4549140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AA0263B-3139-4EDC-BCB8-D423D352448F}"/>
              </a:ext>
            </a:extLst>
          </p:cNvPr>
          <p:cNvSpPr/>
          <p:nvPr/>
        </p:nvSpPr>
        <p:spPr>
          <a:xfrm>
            <a:off x="6216619" y="4560076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B5370223-2443-4DEF-8791-4AE2AA8A78B5}"/>
              </a:ext>
            </a:extLst>
          </p:cNvPr>
          <p:cNvSpPr/>
          <p:nvPr/>
        </p:nvSpPr>
        <p:spPr>
          <a:xfrm>
            <a:off x="6890374" y="456733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E4E1CB4-6AA7-4534-9FFF-DA622FDBD483}"/>
              </a:ext>
            </a:extLst>
          </p:cNvPr>
          <p:cNvSpPr/>
          <p:nvPr/>
        </p:nvSpPr>
        <p:spPr>
          <a:xfrm>
            <a:off x="2969463" y="507953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C8D6993-19DF-463B-BD92-FC4C685C5C3F}"/>
              </a:ext>
            </a:extLst>
          </p:cNvPr>
          <p:cNvSpPr/>
          <p:nvPr/>
        </p:nvSpPr>
        <p:spPr>
          <a:xfrm>
            <a:off x="3696181" y="566652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60DBB7B-4BEA-478F-A162-59FB13D7EB89}"/>
              </a:ext>
            </a:extLst>
          </p:cNvPr>
          <p:cNvSpPr/>
          <p:nvPr/>
        </p:nvSpPr>
        <p:spPr>
          <a:xfrm>
            <a:off x="4257913" y="6208147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12F01B8-4D7E-4F31-936B-D90B5B973558}"/>
              </a:ext>
            </a:extLst>
          </p:cNvPr>
          <p:cNvSpPr/>
          <p:nvPr/>
        </p:nvSpPr>
        <p:spPr>
          <a:xfrm>
            <a:off x="3004429" y="4028521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D8F8EE5-2F6A-4F10-87DF-365AEDC955E8}"/>
              </a:ext>
            </a:extLst>
          </p:cNvPr>
          <p:cNvSpPr/>
          <p:nvPr/>
        </p:nvSpPr>
        <p:spPr>
          <a:xfrm>
            <a:off x="3651107" y="346893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52DF63E-729E-4415-951C-E27F8D081FD2}"/>
              </a:ext>
            </a:extLst>
          </p:cNvPr>
          <p:cNvSpPr/>
          <p:nvPr/>
        </p:nvSpPr>
        <p:spPr>
          <a:xfrm>
            <a:off x="4252770" y="2869869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E202E11-E1B0-46DE-A907-5D7289E3C0E7}"/>
              </a:ext>
            </a:extLst>
          </p:cNvPr>
          <p:cNvSpPr/>
          <p:nvPr/>
        </p:nvSpPr>
        <p:spPr>
          <a:xfrm>
            <a:off x="4931251" y="2294178"/>
            <a:ext cx="376465" cy="3660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C8341E8-4DBC-49FD-A3F9-34E241DECF2A}"/>
              </a:ext>
            </a:extLst>
          </p:cNvPr>
          <p:cNvSpPr/>
          <p:nvPr/>
        </p:nvSpPr>
        <p:spPr>
          <a:xfrm>
            <a:off x="2969463" y="2842004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45F14B7-A688-4089-A0EB-43FCDE4F20E4}"/>
              </a:ext>
            </a:extLst>
          </p:cNvPr>
          <p:cNvSpPr/>
          <p:nvPr/>
        </p:nvSpPr>
        <p:spPr>
          <a:xfrm>
            <a:off x="2969463" y="2281130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57BDE9D6-0884-4196-AF63-A39B25095747}"/>
              </a:ext>
            </a:extLst>
          </p:cNvPr>
          <p:cNvSpPr/>
          <p:nvPr/>
        </p:nvSpPr>
        <p:spPr>
          <a:xfrm>
            <a:off x="3011502" y="5690681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501A07F-E92E-4DBC-A619-9C84658602EC}"/>
              </a:ext>
            </a:extLst>
          </p:cNvPr>
          <p:cNvSpPr/>
          <p:nvPr/>
        </p:nvSpPr>
        <p:spPr>
          <a:xfrm>
            <a:off x="2979972" y="6254854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7D9A9E1-690C-4631-A15E-9775212CF1E0}"/>
              </a:ext>
            </a:extLst>
          </p:cNvPr>
          <p:cNvSpPr/>
          <p:nvPr/>
        </p:nvSpPr>
        <p:spPr>
          <a:xfrm>
            <a:off x="4245944" y="3427006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0C32EDB-4B29-43F2-88FF-3236FACFE0D6}"/>
              </a:ext>
            </a:extLst>
          </p:cNvPr>
          <p:cNvSpPr/>
          <p:nvPr/>
        </p:nvSpPr>
        <p:spPr>
          <a:xfrm>
            <a:off x="4998982" y="3427006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488FCF7-8390-4FE3-902F-5B44F64EEE3E}"/>
              </a:ext>
            </a:extLst>
          </p:cNvPr>
          <p:cNvSpPr/>
          <p:nvPr/>
        </p:nvSpPr>
        <p:spPr>
          <a:xfrm>
            <a:off x="5556185" y="3405607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6663AD4E-6EC1-4ED5-A345-3AEF4BFB6D4F}"/>
              </a:ext>
            </a:extLst>
          </p:cNvPr>
          <p:cNvSpPr/>
          <p:nvPr/>
        </p:nvSpPr>
        <p:spPr>
          <a:xfrm>
            <a:off x="6186070" y="3427005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9997608-CDDC-49FF-AD7D-33C0325D7159}"/>
              </a:ext>
            </a:extLst>
          </p:cNvPr>
          <p:cNvSpPr/>
          <p:nvPr/>
        </p:nvSpPr>
        <p:spPr>
          <a:xfrm>
            <a:off x="6815955" y="3436387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83D6050-F633-46F6-B4FD-3788F68B5A9F}"/>
              </a:ext>
            </a:extLst>
          </p:cNvPr>
          <p:cNvSpPr/>
          <p:nvPr/>
        </p:nvSpPr>
        <p:spPr>
          <a:xfrm>
            <a:off x="3651107" y="2842003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AAAEA817-3CDD-412E-9E23-358F0CC42C85}"/>
              </a:ext>
            </a:extLst>
          </p:cNvPr>
          <p:cNvSpPr/>
          <p:nvPr/>
        </p:nvSpPr>
        <p:spPr>
          <a:xfrm>
            <a:off x="4307706" y="2282873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659ED87-B2A8-415D-95D6-009C84F2A310}"/>
              </a:ext>
            </a:extLst>
          </p:cNvPr>
          <p:cNvSpPr/>
          <p:nvPr/>
        </p:nvSpPr>
        <p:spPr>
          <a:xfrm>
            <a:off x="3651107" y="3978417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989B3E3-43A5-4E0A-9B7D-2B3774C24626}"/>
              </a:ext>
            </a:extLst>
          </p:cNvPr>
          <p:cNvSpPr/>
          <p:nvPr/>
        </p:nvSpPr>
        <p:spPr>
          <a:xfrm>
            <a:off x="4931251" y="5157132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4804ED7B-0343-413E-89D7-5A728A0537C6}"/>
              </a:ext>
            </a:extLst>
          </p:cNvPr>
          <p:cNvSpPr/>
          <p:nvPr/>
        </p:nvSpPr>
        <p:spPr>
          <a:xfrm>
            <a:off x="5604908" y="5666529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7702AD6-8228-4490-820D-868A4FFD8FE3}"/>
              </a:ext>
            </a:extLst>
          </p:cNvPr>
          <p:cNvSpPr/>
          <p:nvPr/>
        </p:nvSpPr>
        <p:spPr>
          <a:xfrm>
            <a:off x="6269048" y="6204680"/>
            <a:ext cx="376465" cy="36602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E27C6B-530E-4ACD-8F00-BC45CE008F17}"/>
              </a:ext>
            </a:extLst>
          </p:cNvPr>
          <p:cNvSpPr/>
          <p:nvPr/>
        </p:nvSpPr>
        <p:spPr>
          <a:xfrm>
            <a:off x="7781155" y="3916770"/>
            <a:ext cx="3389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NewRomanPSMT"/>
              </a:rPr>
              <a:t>After placing the first queen, what would you do for the 2nd?</a:t>
            </a:r>
            <a:endParaRPr lang="en-US" sz="2400" dirty="0"/>
          </a:p>
        </p:txBody>
      </p:sp>
      <p:pic>
        <p:nvPicPr>
          <p:cNvPr id="46" name="Picture 45" descr="Image result for sad face">
            <a:extLst>
              <a:ext uri="{FF2B5EF4-FFF2-40B4-BE49-F238E27FC236}">
                <a16:creationId xmlns:a16="http://schemas.microsoft.com/office/drawing/2014/main" id="{DF345319-3976-49D1-89AE-F8AF6A9ABC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968" y="1557286"/>
            <a:ext cx="376465" cy="366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4868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87</a:t>
            </a:fld>
            <a:endParaRPr lang="en-US" alt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198" y="136525"/>
            <a:ext cx="9981278" cy="903236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+mn-lt"/>
              </a:rPr>
              <a:t>General Search vs. Constraint Satisfaction Problems (CS)s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09876" y="1513792"/>
                <a:ext cx="9372248" cy="4842558"/>
              </a:xfrm>
            </p:spPr>
            <p:txBody>
              <a:bodyPr>
                <a:noAutofit/>
              </a:bodyPr>
              <a:lstStyle/>
              <a:p>
                <a:pPr marL="568325" indent="-568325"/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search problem:</a:t>
                </a:r>
              </a:p>
              <a:p>
                <a:pPr marL="1025525" lvl="1" indent="-568325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is a "black box“ – can be accessed only in a limited way:</a:t>
                </a:r>
              </a:p>
              <a:p>
                <a:pPr marL="1482725" lvl="2" indent="-568325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 function; heuristic function; and goal test.</a:t>
                </a:r>
              </a:p>
              <a:p>
                <a:pPr marL="1025525" lvl="1" indent="-568325"/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25525" lvl="1" indent="-568325"/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8325" indent="-568325"/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needed for CSP:</a:t>
                </a:r>
              </a:p>
              <a:p>
                <a:pPr marL="1025525" lvl="1" indent="-568325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just </a:t>
                </a:r>
                <a:r>
                  <a:rPr lang="en-US" sz="25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successor function and goal test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Also a means of</a:t>
                </a:r>
              </a:p>
              <a:p>
                <a:pPr marL="457200" lvl="1" indent="0">
                  <a:buNone/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5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propagating the constraints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(e.g. imposed by one queen on</a:t>
                </a:r>
              </a:p>
              <a:p>
                <a:pPr marL="457200" lvl="1" indent="0">
                  <a:buNone/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the others and an early failure test).</a:t>
                </a:r>
              </a:p>
              <a:p>
                <a:pPr marL="1427163" lvl="1" indent="-452438">
                  <a:buNone/>
                </a:pP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5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Explicit and formal representation of constraints and  constraint manipulation algorithms</a:t>
                </a:r>
                <a:endParaRPr lang="en-US" altLang="en-US" sz="25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09876" y="1513792"/>
                <a:ext cx="9372248" cy="4842558"/>
              </a:xfrm>
              <a:blipFill>
                <a:blip r:embed="rId2"/>
                <a:stretch>
                  <a:fillRect l="-910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411E0A3-0970-42DC-BE06-F0EA01C77B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950" y="1514475"/>
            <a:ext cx="460484" cy="408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4517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02F9D-458B-4ACB-BEA8-6B30CB3BFBE7}"/>
              </a:ext>
            </a:extLst>
          </p:cNvPr>
          <p:cNvSpPr/>
          <p:nvPr/>
        </p:nvSpPr>
        <p:spPr>
          <a:xfrm>
            <a:off x="1140372" y="279430"/>
            <a:ext cx="7483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Motivational</a:t>
            </a:r>
            <a:r>
              <a:rPr lang="en-US" sz="3200" dirty="0">
                <a:solidFill>
                  <a:srgbClr val="33339A"/>
                </a:solidFill>
              </a:rPr>
              <a:t> Example:  8-Queens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D695F-3EFC-40ED-B4B9-1006D8D2EBA6}"/>
              </a:ext>
            </a:extLst>
          </p:cNvPr>
          <p:cNvSpPr/>
          <p:nvPr/>
        </p:nvSpPr>
        <p:spPr>
          <a:xfrm>
            <a:off x="1320939" y="837699"/>
            <a:ext cx="100268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N=8 (another solution)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293958-0170-4B0B-8DDB-6369B1186816}"/>
              </a:ext>
            </a:extLst>
          </p:cNvPr>
          <p:cNvGraphicFramePr>
            <a:graphicFrameLocks noGrp="1"/>
          </p:cNvGraphicFramePr>
          <p:nvPr/>
        </p:nvGraphicFramePr>
        <p:xfrm>
          <a:off x="3441262" y="1633419"/>
          <a:ext cx="5488151" cy="464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19">
                  <a:extLst>
                    <a:ext uri="{9D8B030D-6E8A-4147-A177-3AD203B41FA5}">
                      <a16:colId xmlns:a16="http://schemas.microsoft.com/office/drawing/2014/main" val="2935272405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7595065"/>
                    </a:ext>
                  </a:extLst>
                </a:gridCol>
                <a:gridCol w="710762">
                  <a:extLst>
                    <a:ext uri="{9D8B030D-6E8A-4147-A177-3AD203B41FA5}">
                      <a16:colId xmlns:a16="http://schemas.microsoft.com/office/drawing/2014/main" val="4235762318"/>
                    </a:ext>
                  </a:extLst>
                </a:gridCol>
                <a:gridCol w="661275">
                  <a:extLst>
                    <a:ext uri="{9D8B030D-6E8A-4147-A177-3AD203B41FA5}">
                      <a16:colId xmlns:a16="http://schemas.microsoft.com/office/drawing/2014/main" val="349893276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61012237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3263495151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1001894296"/>
                    </a:ext>
                  </a:extLst>
                </a:gridCol>
                <a:gridCol w="686019">
                  <a:extLst>
                    <a:ext uri="{9D8B030D-6E8A-4147-A177-3AD203B41FA5}">
                      <a16:colId xmlns:a16="http://schemas.microsoft.com/office/drawing/2014/main" val="2557054687"/>
                    </a:ext>
                  </a:extLst>
                </a:gridCol>
              </a:tblGrid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46760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547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8669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1534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51315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2368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8655"/>
                  </a:ext>
                </a:extLst>
              </a:tr>
              <a:tr h="58068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664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8A48A-D772-4156-9904-FD37731D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73" y="1707894"/>
            <a:ext cx="432981" cy="4341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1132F-D35E-4428-8960-14209690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42" y="4018566"/>
            <a:ext cx="432981" cy="46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B8B8-ED70-466D-9C93-70D628B7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204" y="5788605"/>
            <a:ext cx="432981" cy="46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B2144-4BCB-4830-8F20-85ECB333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81" y="3429000"/>
            <a:ext cx="432981" cy="463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F60ED-88E0-42AF-9F5A-EA91AF44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241" y="2831460"/>
            <a:ext cx="446398" cy="445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D101B-2AEF-44DC-85A2-E135028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938" y="5224581"/>
            <a:ext cx="446398" cy="44590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D352A4-24DB-45E7-9D8F-B79085D6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5913"/>
              </p:ext>
            </p:extLst>
          </p:nvPr>
        </p:nvGraphicFramePr>
        <p:xfrm>
          <a:off x="3441262" y="6328003"/>
          <a:ext cx="55361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13">
                  <a:extLst>
                    <a:ext uri="{9D8B030D-6E8A-4147-A177-3AD203B41FA5}">
                      <a16:colId xmlns:a16="http://schemas.microsoft.com/office/drawing/2014/main" val="247983837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90244145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156957004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2087963298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74398545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019470595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1232770431"/>
                    </a:ext>
                  </a:extLst>
                </a:gridCol>
                <a:gridCol w="692013">
                  <a:extLst>
                    <a:ext uri="{9D8B030D-6E8A-4147-A177-3AD203B41FA5}">
                      <a16:colId xmlns:a16="http://schemas.microsoft.com/office/drawing/2014/main" val="323200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y=1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92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67EAF2-AA3B-4419-99EA-B72B25EF7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96045"/>
              </p:ext>
            </p:extLst>
          </p:nvPr>
        </p:nvGraphicFramePr>
        <p:xfrm>
          <a:off x="9232530" y="1620565"/>
          <a:ext cx="951994" cy="46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94">
                  <a:extLst>
                    <a:ext uri="{9D8B030D-6E8A-4147-A177-3AD203B41FA5}">
                      <a16:colId xmlns:a16="http://schemas.microsoft.com/office/drawing/2014/main" val="606443278"/>
                    </a:ext>
                  </a:extLst>
                </a:gridCol>
              </a:tblGrid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063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3789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422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8232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09699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39004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04178"/>
                  </a:ext>
                </a:extLst>
              </a:tr>
              <a:tr h="58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1128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DF954BD-4C6C-410B-A142-9207979E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89" y="2322256"/>
            <a:ext cx="446398" cy="445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E516C-F891-4D31-8037-0BE515C1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43" y="4617831"/>
            <a:ext cx="446398" cy="4459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BE0318-26F8-4991-B3B1-301E3F671F05}"/>
              </a:ext>
            </a:extLst>
          </p:cNvPr>
          <p:cNvSpPr/>
          <p:nvPr/>
        </p:nvSpPr>
        <p:spPr>
          <a:xfrm>
            <a:off x="1469508" y="2396131"/>
            <a:ext cx="13660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x + y = 10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18D671-FEAC-401F-8282-86240A68AE09}"/>
              </a:ext>
            </a:extLst>
          </p:cNvPr>
          <p:cNvCxnSpPr>
            <a:cxnSpLocks/>
          </p:cNvCxnSpPr>
          <p:nvPr/>
        </p:nvCxnSpPr>
        <p:spPr>
          <a:xfrm>
            <a:off x="2828040" y="2657803"/>
            <a:ext cx="2989932" cy="51446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B1501ED-9A5F-4823-9B1D-7051FD7F2553}"/>
              </a:ext>
            </a:extLst>
          </p:cNvPr>
          <p:cNvSpPr/>
          <p:nvPr/>
        </p:nvSpPr>
        <p:spPr>
          <a:xfrm>
            <a:off x="6550863" y="1002852"/>
            <a:ext cx="13484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 x – y = 1 </a:t>
            </a:r>
            <a:endParaRPr lang="en-US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B17867-8011-4283-8F94-41B1C07941F2}"/>
              </a:ext>
            </a:extLst>
          </p:cNvPr>
          <p:cNvCxnSpPr>
            <a:stCxn id="19" idx="2"/>
          </p:cNvCxnSpPr>
          <p:nvPr/>
        </p:nvCxnSpPr>
        <p:spPr>
          <a:xfrm flipH="1">
            <a:off x="6550863" y="1464517"/>
            <a:ext cx="674223" cy="158989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8FF7D40-CE35-4C81-914F-59CC75DF1738}"/>
              </a:ext>
            </a:extLst>
          </p:cNvPr>
          <p:cNvSpPr/>
          <p:nvPr/>
        </p:nvSpPr>
        <p:spPr>
          <a:xfrm>
            <a:off x="8257089" y="886307"/>
            <a:ext cx="11416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x – y =0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02780F-FCE7-44E7-A4FE-BC7792634887}"/>
              </a:ext>
            </a:extLst>
          </p:cNvPr>
          <p:cNvCxnSpPr>
            <a:stCxn id="23" idx="2"/>
          </p:cNvCxnSpPr>
          <p:nvPr/>
        </p:nvCxnSpPr>
        <p:spPr>
          <a:xfrm flipH="1">
            <a:off x="7225086" y="1347972"/>
            <a:ext cx="1602833" cy="170643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8D8A81-F1E7-4FD5-B222-6DC39448CEAC}"/>
              </a:ext>
            </a:extLst>
          </p:cNvPr>
          <p:cNvSpPr/>
          <p:nvPr/>
        </p:nvSpPr>
        <p:spPr>
          <a:xfrm>
            <a:off x="9673631" y="6312237"/>
            <a:ext cx="12362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x – y= -5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CF83E3-C757-45DC-8BFE-EDCDAD10A824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899311" y="5519890"/>
            <a:ext cx="1774320" cy="102318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6126D-28D2-4C2E-ABD2-E6E333FD8CDB}"/>
              </a:ext>
            </a:extLst>
          </p:cNvPr>
          <p:cNvSpPr/>
          <p:nvPr/>
        </p:nvSpPr>
        <p:spPr>
          <a:xfrm>
            <a:off x="823658" y="3472168"/>
            <a:ext cx="2432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NewRomanPS-BoldMT"/>
              </a:rPr>
              <a:t>How do we represent               8-Queens</a:t>
            </a:r>
          </a:p>
          <a:p>
            <a:r>
              <a:rPr lang="en-US" sz="2400" dirty="0">
                <a:solidFill>
                  <a:srgbClr val="C00000"/>
                </a:solidFill>
                <a:latin typeface="TimesNewRomanPS-BoldMT"/>
              </a:rPr>
              <a:t>as a CSP:</a:t>
            </a:r>
          </a:p>
          <a:p>
            <a:r>
              <a:rPr lang="en-US" sz="2400" dirty="0">
                <a:solidFill>
                  <a:srgbClr val="C00000"/>
                </a:solidFill>
                <a:latin typeface="TimesNewRomanPS-BoldMT"/>
              </a:rPr>
              <a:t>Variables?</a:t>
            </a:r>
          </a:p>
          <a:p>
            <a:r>
              <a:rPr lang="en-US" sz="2400" dirty="0">
                <a:solidFill>
                  <a:srgbClr val="C00000"/>
                </a:solidFill>
                <a:latin typeface="TimesNewRomanPS-BoldMT"/>
              </a:rPr>
              <a:t>Constraints?</a:t>
            </a:r>
          </a:p>
          <a:p>
            <a:r>
              <a:rPr lang="en-US" sz="2400" dirty="0">
                <a:solidFill>
                  <a:srgbClr val="008100"/>
                </a:solidFill>
                <a:latin typeface="TimesNewRomanPS-BoldMT"/>
              </a:rPr>
              <a:t>Note: More than one option.</a:t>
            </a:r>
            <a:endParaRPr lang="en-US" sz="2400" dirty="0"/>
          </a:p>
        </p:txBody>
      </p:sp>
      <p:pic>
        <p:nvPicPr>
          <p:cNvPr id="24" name="Picture 23" descr="Image result for sad face">
            <a:extLst>
              <a:ext uri="{FF2B5EF4-FFF2-40B4-BE49-F238E27FC236}">
                <a16:creationId xmlns:a16="http://schemas.microsoft.com/office/drawing/2014/main" id="{8CBD0D64-9E53-43E3-8933-A0DDD4E12A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658" y="1540133"/>
            <a:ext cx="379776" cy="38317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914178-6C59-E114-E104-CAE187B82A4A}"/>
                  </a:ext>
                </a:extLst>
              </p:cNvPr>
              <p:cNvSpPr txBox="1"/>
              <p:nvPr/>
            </p:nvSpPr>
            <p:spPr>
              <a:xfrm>
                <a:off x="6987938" y="381000"/>
                <a:ext cx="406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row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dirty="0"/>
                  <a:t> column = </a:t>
                </a:r>
                <a:r>
                  <a:rPr lang="en-US" sz="2400" dirty="0" err="1"/>
                  <a:t>value</a:t>
                </a:r>
                <a:r>
                  <a:rPr lang="en-US" sz="2400" baseline="-25000" dirty="0" err="1"/>
                  <a:t>row</a:t>
                </a:r>
                <a:r>
                  <a:rPr lang="en-US" sz="2400" baseline="-25000" dirty="0"/>
                  <a:t>, column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914178-6C59-E114-E104-CAE187B8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938" y="381000"/>
                <a:ext cx="4063690" cy="461665"/>
              </a:xfrm>
              <a:prstGeom prst="rect">
                <a:avLst/>
              </a:prstGeom>
              <a:blipFill>
                <a:blip r:embed="rId5"/>
                <a:stretch>
                  <a:fillRect l="-2249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2717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43293"/>
              </p:ext>
            </p:extLst>
          </p:nvPr>
        </p:nvGraphicFramePr>
        <p:xfrm>
          <a:off x="4096470" y="1275845"/>
          <a:ext cx="4038864" cy="409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35170" y="1305341"/>
            <a:ext cx="131975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8</a:t>
            </a:r>
          </a:p>
          <a:p>
            <a:endParaRPr lang="en-US" dirty="0"/>
          </a:p>
          <a:p>
            <a:r>
              <a:rPr lang="en-US" dirty="0"/>
              <a:t>X = 7</a:t>
            </a:r>
          </a:p>
          <a:p>
            <a:endParaRPr lang="en-US" dirty="0"/>
          </a:p>
          <a:p>
            <a:r>
              <a:rPr lang="en-US" dirty="0"/>
              <a:t>X = 6</a:t>
            </a:r>
          </a:p>
          <a:p>
            <a:endParaRPr lang="en-US" sz="1400" dirty="0"/>
          </a:p>
          <a:p>
            <a:r>
              <a:rPr lang="en-US" dirty="0"/>
              <a:t>X = 5</a:t>
            </a:r>
          </a:p>
          <a:p>
            <a:endParaRPr lang="en-US" dirty="0"/>
          </a:p>
          <a:p>
            <a:r>
              <a:rPr lang="en-US" dirty="0"/>
              <a:t>X = 4</a:t>
            </a:r>
          </a:p>
          <a:p>
            <a:endParaRPr lang="en-US" dirty="0"/>
          </a:p>
          <a:p>
            <a:r>
              <a:rPr lang="en-US" dirty="0"/>
              <a:t>X = 3</a:t>
            </a:r>
          </a:p>
          <a:p>
            <a:endParaRPr lang="en-US" sz="1400" dirty="0"/>
          </a:p>
          <a:p>
            <a:r>
              <a:rPr lang="en-US" dirty="0"/>
              <a:t>X = 2</a:t>
            </a:r>
          </a:p>
          <a:p>
            <a:endParaRPr lang="en-US" dirty="0"/>
          </a:p>
          <a:p>
            <a:r>
              <a:rPr lang="en-US" dirty="0"/>
              <a:t>X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3651" y="5429547"/>
            <a:ext cx="514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y =   1        2       3      4       5      6       7      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9532" y="650053"/>
            <a:ext cx="196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y = entry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F54A2028-531F-4C50-941D-B48E125D2F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0275" y="2266950"/>
            <a:ext cx="542592" cy="44343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09D3DD-DAFC-42C0-A13A-A9A6BA18AF29}"/>
              </a:ext>
            </a:extLst>
          </p:cNvPr>
          <p:cNvSpPr/>
          <p:nvPr/>
        </p:nvSpPr>
        <p:spPr>
          <a:xfrm>
            <a:off x="948256" y="3501283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CD"/>
                </a:solidFill>
                <a:latin typeface="TimesNewRomanPS-BoldMT"/>
              </a:rPr>
              <a:t>Another way for </a:t>
            </a:r>
          </a:p>
          <a:p>
            <a:r>
              <a:rPr lang="en-US" sz="2400" dirty="0">
                <a:solidFill>
                  <a:srgbClr val="3333CD"/>
                </a:solidFill>
                <a:latin typeface="TimesNewRomanPS-BoldMT"/>
              </a:rPr>
              <a:t>representing</a:t>
            </a:r>
          </a:p>
          <a:p>
            <a:r>
              <a:rPr lang="en-US" sz="2400" dirty="0">
                <a:solidFill>
                  <a:srgbClr val="3333CD"/>
                </a:solidFill>
                <a:latin typeface="TimesNewRomanPS-BoldMT"/>
              </a:rPr>
              <a:t>Constraints?</a:t>
            </a:r>
          </a:p>
        </p:txBody>
      </p:sp>
    </p:spTree>
    <p:extLst>
      <p:ext uri="{BB962C8B-B14F-4D97-AF65-F5344CB8AC3E}">
        <p14:creationId xmlns:p14="http://schemas.microsoft.com/office/powerpoint/2010/main" val="5723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6A71F7-FCC5-4650-9D24-650846516B07}"/>
              </a:ext>
            </a:extLst>
          </p:cNvPr>
          <p:cNvSpPr txBox="1"/>
          <p:nvPr/>
        </p:nvSpPr>
        <p:spPr>
          <a:xfrm>
            <a:off x="1376624" y="1222214"/>
            <a:ext cx="9425354" cy="220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1414-CD05-4E6B-8DDD-A66DC59A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5A2-037A-4017-9417-09436DEE6B5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F45346D-3EF8-434C-9295-4364F0B95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256" y="394537"/>
            <a:ext cx="6859385" cy="85684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Constraint satisfaction problems (CSPs)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AC7E7B-BECB-46B8-9C18-D4B28627A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1256" y="1757190"/>
            <a:ext cx="9194591" cy="393702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by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test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set of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specifying allowable combinations of values for subsets of variables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 of a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representation language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useful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 with more power than standard search algorithms</a:t>
            </a:r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F0D5135A-D76F-4634-A413-31DEFB236B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6" y="1694100"/>
            <a:ext cx="520065" cy="34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563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2939"/>
              </p:ext>
            </p:extLst>
          </p:nvPr>
        </p:nvGraphicFramePr>
        <p:xfrm>
          <a:off x="4096470" y="1380284"/>
          <a:ext cx="4038864" cy="409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8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47085" y="1423791"/>
            <a:ext cx="13197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8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7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6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5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3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4077" y="5578775"/>
            <a:ext cx="550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  =    1       2      3      4     5      6      7      8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8149" y="720431"/>
            <a:ext cx="170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 + y = entry</a:t>
            </a:r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DECC8F80-90B9-4BBD-8D70-024992741C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276978"/>
            <a:ext cx="679450" cy="646331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89C296-C5F9-4765-A28E-464BA47986F3}"/>
              </a:ext>
            </a:extLst>
          </p:cNvPr>
          <p:cNvSpPr/>
          <p:nvPr/>
        </p:nvSpPr>
        <p:spPr>
          <a:xfrm>
            <a:off x="948256" y="3501283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CD"/>
                </a:solidFill>
                <a:latin typeface="TimesNewRomanPS-BoldMT"/>
              </a:rPr>
              <a:t>Another way for </a:t>
            </a:r>
          </a:p>
          <a:p>
            <a:r>
              <a:rPr lang="en-US" sz="2400" dirty="0">
                <a:solidFill>
                  <a:srgbClr val="3333CD"/>
                </a:solidFill>
                <a:latin typeface="TimesNewRomanPS-BoldMT"/>
              </a:rPr>
              <a:t>representing</a:t>
            </a:r>
          </a:p>
          <a:p>
            <a:r>
              <a:rPr lang="en-US" sz="2400" dirty="0">
                <a:solidFill>
                  <a:srgbClr val="3333CD"/>
                </a:solidFill>
                <a:latin typeface="TimesNewRomanPS-BoldMT"/>
              </a:rPr>
              <a:t>Constraints?</a:t>
            </a:r>
          </a:p>
        </p:txBody>
      </p:sp>
    </p:spTree>
    <p:extLst>
      <p:ext uri="{BB962C8B-B14F-4D97-AF65-F5344CB8AC3E}">
        <p14:creationId xmlns:p14="http://schemas.microsoft.com/office/powerpoint/2010/main" val="37425459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632" y="192018"/>
            <a:ext cx="5960806" cy="90323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8-Queens Problem as 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89417" y="1419346"/>
                <a:ext cx="9471809" cy="5108776"/>
              </a:xfrm>
            </p:spPr>
            <p:txBody>
              <a:bodyPr>
                <a:noAutofit/>
              </a:bodyPr>
              <a:lstStyle/>
              <a:p>
                <a:pPr marL="630238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column for the queen in row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238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variables X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to 8 (one per row)</a:t>
                </a:r>
              </a:p>
              <a:p>
                <a:pPr marL="630238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for each variable X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{1, 2, …, 8}</a:t>
                </a:r>
              </a:p>
              <a:p>
                <a:pPr marL="630238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 are of the form:</a:t>
                </a:r>
              </a:p>
              <a:p>
                <a:pPr marL="630238" lvl="1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(i.e. no two in the same column)</a:t>
                </a:r>
              </a:p>
              <a:p>
                <a:pPr marL="630238" lvl="1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queens in same diagonal:</a:t>
                </a:r>
              </a:p>
              <a:p>
                <a:pPr marL="1087438" lvl="2" indent="-630238">
                  <a:spcBef>
                    <a:spcPts val="120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l-PL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pl-PL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– j</a:t>
                </a:r>
              </a:p>
              <a:p>
                <a:pPr marL="1087438" lvl="2" indent="-630238">
                  <a:spcBef>
                    <a:spcPts val="120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l-PL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pl-PL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pl-P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– i</a:t>
                </a:r>
              </a:p>
              <a:p>
                <a:pPr marL="630238" lvl="1" indent="-630238">
                  <a:spcBef>
                    <a:spcPts val="120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(check that this works!)</a:t>
                </a:r>
              </a:p>
              <a:p>
                <a:pPr marL="630238" indent="-630238">
                  <a:spcBef>
                    <a:spcPts val="12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Alternative? Boolean vars</a:t>
                </a: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89417" y="1419346"/>
                <a:ext cx="9471809" cy="5108776"/>
              </a:xfrm>
              <a:blipFill>
                <a:blip r:embed="rId2"/>
                <a:stretch>
                  <a:fillRect l="-965" t="-1790" b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9C66ACA2-BA18-43F7-AED8-5555E9E0B7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91" flipH="1">
            <a:off x="657224" y="1419346"/>
            <a:ext cx="546209" cy="50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9781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1723" y="0"/>
            <a:ext cx="5279025" cy="9032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Boolean Encoding for 8-Queen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22217" y="374073"/>
                <a:ext cx="10526439" cy="64839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Boolean variables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to 8, j = 1 to 8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for each variable {0,1} (or {False, True})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 are of the form: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 and columns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If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1) then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 for all k = 1 to 8, k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(logical constraint)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for all k = 1 to 8,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Diagonals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j+l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7,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j+l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(right and down)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i-l, 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j+l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7,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j+l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(right and up)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i-l, j-l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7,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  j-l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(left and up)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j-l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7,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j-l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(left and down)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What’s missing? Need N (= 8) queens on board!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options: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1)   Maximize sum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X_ij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(optimization formulation)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2)   Sum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X_ij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 (CSP; bit cumbersome in Boolean logic)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3)   For each row i: (X_i1 OR X_i2 OR X_i3 …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X_iN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22217" y="374073"/>
                <a:ext cx="10526439" cy="6483927"/>
              </a:xfrm>
              <a:blipFill>
                <a:blip r:embed="rId2"/>
                <a:stretch>
                  <a:fillRect l="-579" t="-940" b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A5FF0623-CDB7-4C12-8E11-E3543FD84A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543050"/>
            <a:ext cx="476141" cy="380259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20609"/>
              </p:ext>
            </p:extLst>
          </p:nvPr>
        </p:nvGraphicFramePr>
        <p:xfrm>
          <a:off x="9683495" y="2295145"/>
          <a:ext cx="2262635" cy="2027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27">
                  <a:extLst>
                    <a:ext uri="{9D8B030D-6E8A-4147-A177-3AD203B41FA5}">
                      <a16:colId xmlns:a16="http://schemas.microsoft.com/office/drawing/2014/main" val="1996304354"/>
                    </a:ext>
                  </a:extLst>
                </a:gridCol>
                <a:gridCol w="452527">
                  <a:extLst>
                    <a:ext uri="{9D8B030D-6E8A-4147-A177-3AD203B41FA5}">
                      <a16:colId xmlns:a16="http://schemas.microsoft.com/office/drawing/2014/main" val="2495534011"/>
                    </a:ext>
                  </a:extLst>
                </a:gridCol>
                <a:gridCol w="452527">
                  <a:extLst>
                    <a:ext uri="{9D8B030D-6E8A-4147-A177-3AD203B41FA5}">
                      <a16:colId xmlns:a16="http://schemas.microsoft.com/office/drawing/2014/main" val="955693453"/>
                    </a:ext>
                  </a:extLst>
                </a:gridCol>
                <a:gridCol w="452527">
                  <a:extLst>
                    <a:ext uri="{9D8B030D-6E8A-4147-A177-3AD203B41FA5}">
                      <a16:colId xmlns:a16="http://schemas.microsoft.com/office/drawing/2014/main" val="2059588858"/>
                    </a:ext>
                  </a:extLst>
                </a:gridCol>
                <a:gridCol w="452527">
                  <a:extLst>
                    <a:ext uri="{9D8B030D-6E8A-4147-A177-3AD203B41FA5}">
                      <a16:colId xmlns:a16="http://schemas.microsoft.com/office/drawing/2014/main" val="3043140009"/>
                    </a:ext>
                  </a:extLst>
                </a:gridCol>
              </a:tblGrid>
              <a:tr h="411479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I,j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J=2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J=3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2047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=2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66608"/>
                  </a:ext>
                </a:extLst>
              </a:tr>
              <a:tr h="407610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55304"/>
                  </a:ext>
                </a:extLst>
              </a:tr>
              <a:tr h="407610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0171"/>
                  </a:ext>
                </a:extLst>
              </a:tr>
              <a:tr h="407610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0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0163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434" y="167261"/>
            <a:ext cx="4616341" cy="9032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Logical equivalence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22218" y="1149927"/>
                <a:ext cx="10526439" cy="557154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logically equivalent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is a tautology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(and therefore p and q have the same truth value for all truth assignments)</a:t>
                </a: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=""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22218" y="1149927"/>
                <a:ext cx="10526439" cy="5571548"/>
              </a:xfrm>
              <a:blipFill rotWithShape="1">
                <a:blip r:embed="rId2"/>
                <a:stretch>
                  <a:fillRect l="-753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EC4E977-0BF0-40E6-A954-0C7B6400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3" y="2230582"/>
            <a:ext cx="7925162" cy="422147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80987CF-0604-4B47-91D6-0DAFEAB3A1E6}"/>
              </a:ext>
            </a:extLst>
          </p:cNvPr>
          <p:cNvSpPr/>
          <p:nvPr/>
        </p:nvSpPr>
        <p:spPr>
          <a:xfrm>
            <a:off x="644237" y="4469473"/>
            <a:ext cx="2189018" cy="69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60B41568-C9FA-404E-B028-2590E22085DE}"/>
              </a:ext>
            </a:extLst>
          </p:cNvPr>
          <p:cNvSpPr/>
          <p:nvPr/>
        </p:nvSpPr>
        <p:spPr>
          <a:xfrm>
            <a:off x="8560782" y="4493027"/>
            <a:ext cx="21890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F3392CB6-A293-484B-A18F-C4FA7614E8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452" y="2150772"/>
            <a:ext cx="559197" cy="475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2898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434" y="109650"/>
            <a:ext cx="7226191" cy="9032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SAT: Propositional Satisfiability problem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03434" y="1168461"/>
                <a:ext cx="9559054" cy="5187889"/>
              </a:xfrm>
            </p:spPr>
            <p:txBody>
              <a:bodyPr>
                <a:noAutofit/>
              </a:bodyPr>
              <a:lstStyle/>
              <a:p>
                <a:pPr marL="623888" indent="-623888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 (SAT):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formula (or called sentence) in propositional calculus is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(or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model. </a:t>
                </a:r>
              </a:p>
              <a:p>
                <a:pPr marL="623888" indent="-623888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consider clausal forms, such as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 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)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b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</a:t>
                </a:r>
              </a:p>
              <a:p>
                <a:pPr marL="630238" indent="-630238"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is </a:t>
                </a:r>
                <a:r>
                  <a:rPr lang="pt-BR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there are </a:t>
                </a:r>
                <a:r>
                  <a:rPr lang="pt-BR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models given below in which it is true.</a:t>
                </a:r>
              </a:p>
              <a:p>
                <a:pPr marL="630238" indent="-45720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For a model (a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t, b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t, c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t) then 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∨¬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)</a:t>
                </a:r>
                <a:r>
                  <a:rPr lang="pt-BR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t) is true</a:t>
                </a:r>
              </a:p>
              <a:p>
                <a:pPr marL="630238" indent="-630238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For a model (a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t, b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t, c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f) then 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∨¬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)</a:t>
                </a:r>
                <a:r>
                  <a:rPr lang="pt-BR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f) is true</a:t>
                </a:r>
              </a:p>
              <a:p>
                <a:pPr marL="630238" indent="-630238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a model (a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t, b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f, c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f) then 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∨¬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)</a:t>
                </a:r>
                <a:r>
                  <a:rPr lang="pt-BR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f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t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f) is true</a:t>
                </a: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3434" y="1168461"/>
                <a:ext cx="9559054" cy="5187889"/>
              </a:xfrm>
              <a:blipFill>
                <a:blip r:embed="rId2"/>
                <a:stretch>
                  <a:fillRect l="-829" t="-1645" b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793F5E0-03A2-44D9-AF0B-82532F4EE4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84" y="1466850"/>
            <a:ext cx="533291" cy="4564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10600" y="3950208"/>
            <a:ext cx="28834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 you have another model?</a:t>
            </a:r>
          </a:p>
        </p:txBody>
      </p:sp>
    </p:spTree>
    <p:extLst>
      <p:ext uri="{BB962C8B-B14F-4D97-AF65-F5344CB8AC3E}">
        <p14:creationId xmlns:p14="http://schemas.microsoft.com/office/powerpoint/2010/main" val="14734588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A5850-02C2-4B6B-89BC-0624DA31685C}"/>
              </a:ext>
            </a:extLst>
          </p:cNvPr>
          <p:cNvSpPr txBox="1"/>
          <p:nvPr/>
        </p:nvSpPr>
        <p:spPr>
          <a:xfrm>
            <a:off x="1027920" y="4978400"/>
            <a:ext cx="9703580" cy="711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724028-004C-4AC4-9979-FA3E4B05615D}"/>
                  </a:ext>
                </a:extLst>
              </p:cNvPr>
              <p:cNvSpPr/>
              <p:nvPr/>
            </p:nvSpPr>
            <p:spPr>
              <a:xfrm>
                <a:off x="1356135" y="928466"/>
                <a:ext cx="9064215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Satifiability (SAT): Given a formula in propositional calculus, is there a model (i.e., a satisfying interpretation, an assignment to its variables) making it true?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clausal form, e.g.:</a:t>
                </a:r>
              </a:p>
              <a:p>
                <a:pPr>
                  <a:spcAft>
                    <a:spcPts val="60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 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∨¬</m:t>
                    </m:r>
                  </m:oMath>
                </a14:m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b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</a:t>
                </a:r>
              </a:p>
              <a:p>
                <a:pPr marL="401638" indent="-401638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possible assignments for n variables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SAT problem – the problem of determining the satisfiability of formula (sentences) in propositional logic – was the first problem proved to be NP-complete (Cook 1971).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constraint satisfaction problems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ask whether the constraints are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some assignment.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Surprising “power” of SAT for encoding computational problems.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724028-004C-4AC4-9979-FA3E4B056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35" y="928466"/>
                <a:ext cx="9064215" cy="5201424"/>
              </a:xfrm>
              <a:prstGeom prst="rect">
                <a:avLst/>
              </a:prstGeom>
              <a:blipFill>
                <a:blip r:embed="rId2"/>
                <a:stretch>
                  <a:fillRect l="-874" t="-937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635012F-83FE-451B-8052-FAD562CE41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449" y="1057275"/>
            <a:ext cx="475471" cy="422272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9089" y="1"/>
            <a:ext cx="7095761" cy="8332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SAT: Propositional Satisfiability problem</a:t>
            </a: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5225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9299" y="234365"/>
            <a:ext cx="4283776" cy="646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Remark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724028-004C-4AC4-9979-FA3E4B05615D}"/>
                  </a:ext>
                </a:extLst>
              </p:cNvPr>
              <p:cNvSpPr/>
              <p:nvPr/>
            </p:nvSpPr>
            <p:spPr>
              <a:xfrm>
                <a:off x="1307103" y="1214377"/>
                <a:ext cx="9303747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Satifiability (SAT): Given a formula in propositional calculus, is there a model (i.e., a satisfying interpretation, an assignment to its variables) making it true?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clausal form, e.g.:</a:t>
                </a:r>
              </a:p>
              <a:p>
                <a:pPr>
                  <a:spcAft>
                    <a:spcPts val="60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 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∨¬</m:t>
                    </m:r>
                  </m:oMath>
                </a14:m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b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possible assignments for n literals (variables)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CSP includes 3SAT as a special case (under logical reasoning). 3SAT is known to be NP-complete.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worst case, we cannot expect to solve a finite CSP in less than exponential time.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724028-004C-4AC4-9979-FA3E4B056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03" y="1214377"/>
                <a:ext cx="9303747" cy="5232202"/>
              </a:xfrm>
              <a:prstGeom prst="rect">
                <a:avLst/>
              </a:prstGeom>
              <a:blipFill>
                <a:blip r:embed="rId2"/>
                <a:stretch>
                  <a:fillRect l="-851" t="-931" r="-1375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635012F-83FE-451B-8052-FAD562CE41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675" y="1038225"/>
            <a:ext cx="580246" cy="44132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51575" y="4627960"/>
            <a:ext cx="8986275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3SAT problem is a special case of 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problem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expression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should have a very 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form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should be divided into clauses, such that every clause contains of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literals.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041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04F9F-6357-48C4-B937-5A0F399E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3D3-6DB2-45DE-B5C8-A301609A8297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BA1D402-2D74-4AB8-9CB0-D3BFB421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181" y="192343"/>
            <a:ext cx="5305994" cy="112150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Constraint graph</a:t>
            </a:r>
            <a:br>
              <a:rPr lang="en-US" altLang="en-US" sz="3600" dirty="0">
                <a:latin typeface="+mn-lt"/>
              </a:rPr>
            </a:br>
            <a:r>
              <a:rPr lang="en-US" altLang="en-US" sz="2400" dirty="0">
                <a:latin typeface="+mn-lt"/>
              </a:rPr>
              <a:t>- Visualize a CSP as a constraint graph</a:t>
            </a:r>
            <a:endParaRPr lang="en-US" altLang="en-US" sz="3600" dirty="0">
              <a:latin typeface="+mn-lt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15D6D6-D8AB-40B9-A79E-011438DA0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181" y="1490685"/>
            <a:ext cx="10515600" cy="523079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CSP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each constraint relates two variables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graph: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are variables, arcs are constraints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 CSP methods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graph structure to speed up the search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Tasmania is an independent subproblem!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australia-csp">
            <a:extLst>
              <a:ext uri="{FF2B5EF4-FFF2-40B4-BE49-F238E27FC236}">
                <a16:creationId xmlns:a16="http://schemas.microsoft.com/office/drawing/2014/main" id="{76C486D8-8338-4750-A4A5-6D3D32BF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670" r="4737"/>
          <a:stretch/>
        </p:blipFill>
        <p:spPr bwMode="auto">
          <a:xfrm>
            <a:off x="7388258" y="2313490"/>
            <a:ext cx="3756561" cy="33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ustralia">
            <a:extLst>
              <a:ext uri="{FF2B5EF4-FFF2-40B4-BE49-F238E27FC236}">
                <a16:creationId xmlns:a16="http://schemas.microsoft.com/office/drawing/2014/main" id="{7C99D567-2A9A-43D4-AA87-A2780F9F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87" y="2379094"/>
            <a:ext cx="3966532" cy="32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838F0-DFE1-440E-8FAD-0541B5907A95}"/>
              </a:ext>
            </a:extLst>
          </p:cNvPr>
          <p:cNvSpPr txBox="1"/>
          <p:nvPr/>
        </p:nvSpPr>
        <p:spPr>
          <a:xfrm>
            <a:off x="5509958" y="4259319"/>
            <a:ext cx="3485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6.1(b) The map-coloring problem represented as a constraint graph.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1E2A3354-25F7-458D-9B9D-71BD9E9077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219" y="1515875"/>
            <a:ext cx="460484" cy="43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9117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6091-CBDB-468C-92F7-37AC23C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978A-A766-4878-A86D-D1CBC2A587FB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F4623-67A9-4FA2-97A1-D861852D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397" y="109868"/>
            <a:ext cx="4313903" cy="9032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Backtracking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03434" y="1001314"/>
                <a:ext cx="9674172" cy="434340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assignments are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commutative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i.e., [ WA = red then NT = green ] same as [ NT = green then WA = red 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need to consider assignments to a single variable at each node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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:r>
                  <a:rPr lang="en-US" altLang="en-US" dirty="0">
                    <a:latin typeface="MV Boli" panose="02000500030200090000" pitchFamily="2" charset="0"/>
                    <a:cs typeface="MV Boli" panose="02000500030200090000" pitchFamily="2" charset="0"/>
                  </a:rPr>
                  <a:t>d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there are </a:t>
                </a:r>
                <a:r>
                  <a:rPr lang="en-US" altLang="en-US" dirty="0" err="1">
                    <a:latin typeface="MV Boli" panose="02000500030200090000" pitchFamily="2" charset="0"/>
                    <a:cs typeface="MV Boli" panose="02000500030200090000" pitchFamily="2" charset="0"/>
                  </a:rPr>
                  <a:t>d</a:t>
                </a:r>
                <a:r>
                  <a:rPr lang="en-US" altLang="en-US" baseline="30000" dirty="0" err="1">
                    <a:latin typeface="MV Boli" panose="02000500030200090000" pitchFamily="2" charset="0"/>
                    <a:cs typeface="MV Boli" panose="02000500030200090000" pitchFamily="2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leaves  (for n number of variables)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Depth-first search for CSPs with single-variable assignments is called a backtracking search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Backtracking search is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basic uninformed algorithm for CSPs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solve </a:t>
                </a:r>
                <a:r>
                  <a:rPr lang="en-US" altLang="en-US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-queens for </a:t>
                </a:r>
                <a:r>
                  <a:rPr lang="en-US" altLang="en-US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25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sup>
                    </m:sSup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A749760A-AB20-472F-882B-E8D5086E9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3434" y="1001314"/>
                <a:ext cx="9674172" cy="4343400"/>
              </a:xfrm>
              <a:blipFill>
                <a:blip r:embed="rId2"/>
                <a:stretch>
                  <a:fillRect l="-819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5D16536D-A900-4982-A923-318D3C292A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74" y="1428750"/>
            <a:ext cx="565259" cy="49455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993B4-C432-4AFC-B13A-9146E276EC3C}"/>
              </a:ext>
            </a:extLst>
          </p:cNvPr>
          <p:cNvSpPr txBox="1"/>
          <p:nvPr/>
        </p:nvSpPr>
        <p:spPr>
          <a:xfrm>
            <a:off x="8004626" y="4629602"/>
            <a:ext cx="306251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 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R</a:t>
            </a:r>
            <a:endParaRPr lang="en-US" dirty="0"/>
          </a:p>
          <a:p>
            <a:r>
              <a:rPr lang="en-US" dirty="0"/>
              <a:t>R </a:t>
            </a:r>
            <a:r>
              <a:rPr lang="en-US" dirty="0" err="1"/>
              <a:t>R</a:t>
            </a:r>
            <a:r>
              <a:rPr lang="en-US" dirty="0"/>
              <a:t> B</a:t>
            </a:r>
          </a:p>
          <a:p>
            <a:r>
              <a:rPr lang="en-US" dirty="0"/>
              <a:t>R B R</a:t>
            </a:r>
          </a:p>
          <a:p>
            <a:r>
              <a:rPr lang="en-US" dirty="0"/>
              <a:t>R B </a:t>
            </a:r>
            <a:r>
              <a:rPr lang="en-US" dirty="0" err="1"/>
              <a:t>B</a:t>
            </a:r>
            <a:endParaRPr lang="en-US" dirty="0"/>
          </a:p>
          <a:p>
            <a:r>
              <a:rPr lang="en-US" dirty="0"/>
              <a:t>B R </a:t>
            </a:r>
            <a:r>
              <a:rPr lang="en-US" dirty="0" err="1"/>
              <a:t>R</a:t>
            </a:r>
            <a:endParaRPr lang="en-US" dirty="0"/>
          </a:p>
          <a:p>
            <a:r>
              <a:rPr lang="en-US" dirty="0"/>
              <a:t>B R B</a:t>
            </a:r>
          </a:p>
          <a:p>
            <a:r>
              <a:rPr lang="en-US" dirty="0"/>
              <a:t>B B R</a:t>
            </a:r>
          </a:p>
          <a:p>
            <a:r>
              <a:rPr lang="en-US" dirty="0"/>
              <a:t>B B </a:t>
            </a:r>
            <a:r>
              <a:rPr lang="en-US" dirty="0" err="1"/>
              <a:t>B</a:t>
            </a:r>
            <a:endParaRPr lang="en-US" dirty="0"/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03402D-1E75-4C13-AADA-EB83111231D3}"/>
              </a:ext>
            </a:extLst>
          </p:cNvPr>
          <p:cNvSpPr/>
          <p:nvPr/>
        </p:nvSpPr>
        <p:spPr>
          <a:xfrm>
            <a:off x="9797156" y="5372554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505596-C379-4C03-943A-F05AB370FEBF}"/>
              </a:ext>
            </a:extLst>
          </p:cNvPr>
          <p:cNvSpPr/>
          <p:nvPr/>
        </p:nvSpPr>
        <p:spPr>
          <a:xfrm>
            <a:off x="10279745" y="5580971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5EDED5-43DB-415B-AB3A-C7D03AC3C823}"/>
              </a:ext>
            </a:extLst>
          </p:cNvPr>
          <p:cNvSpPr/>
          <p:nvPr/>
        </p:nvSpPr>
        <p:spPr>
          <a:xfrm flipH="1">
            <a:off x="9262294" y="5561242"/>
            <a:ext cx="142112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71654E-7726-48F5-ADA7-023FD9A082F1}"/>
              </a:ext>
            </a:extLst>
          </p:cNvPr>
          <p:cNvSpPr/>
          <p:nvPr/>
        </p:nvSpPr>
        <p:spPr>
          <a:xfrm>
            <a:off x="9054136" y="5859432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54613F-5243-457E-987E-A806A7CCC11E}"/>
              </a:ext>
            </a:extLst>
          </p:cNvPr>
          <p:cNvSpPr/>
          <p:nvPr/>
        </p:nvSpPr>
        <p:spPr>
          <a:xfrm>
            <a:off x="9535883" y="5802958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0EEC99-CDFB-474D-A10E-C3FC5206AE06}"/>
              </a:ext>
            </a:extLst>
          </p:cNvPr>
          <p:cNvSpPr/>
          <p:nvPr/>
        </p:nvSpPr>
        <p:spPr>
          <a:xfrm>
            <a:off x="9991271" y="5866005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805B0F-C40E-49B4-B438-C46E6F87E8B8}"/>
              </a:ext>
            </a:extLst>
          </p:cNvPr>
          <p:cNvSpPr/>
          <p:nvPr/>
        </p:nvSpPr>
        <p:spPr>
          <a:xfrm>
            <a:off x="10619917" y="5856142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AA4F4C-5279-41A1-88D4-C5DA0E29660B}"/>
              </a:ext>
            </a:extLst>
          </p:cNvPr>
          <p:cNvSpPr/>
          <p:nvPr/>
        </p:nvSpPr>
        <p:spPr>
          <a:xfrm>
            <a:off x="8879114" y="6106246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1A1B10-1E43-4319-835B-F79C23A73510}"/>
              </a:ext>
            </a:extLst>
          </p:cNvPr>
          <p:cNvSpPr/>
          <p:nvPr/>
        </p:nvSpPr>
        <p:spPr>
          <a:xfrm>
            <a:off x="9224793" y="6114634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46BB6B-3E48-47B0-89FA-1A2B2E8FC2B1}"/>
              </a:ext>
            </a:extLst>
          </p:cNvPr>
          <p:cNvSpPr/>
          <p:nvPr/>
        </p:nvSpPr>
        <p:spPr>
          <a:xfrm>
            <a:off x="9404407" y="6088760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EC6539-CC58-4A14-91EB-37EED071AF76}"/>
              </a:ext>
            </a:extLst>
          </p:cNvPr>
          <p:cNvSpPr/>
          <p:nvPr/>
        </p:nvSpPr>
        <p:spPr>
          <a:xfrm>
            <a:off x="9855213" y="6057207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E14EF5-6F1F-4726-9597-6D559F9EEC77}"/>
              </a:ext>
            </a:extLst>
          </p:cNvPr>
          <p:cNvSpPr/>
          <p:nvPr/>
        </p:nvSpPr>
        <p:spPr>
          <a:xfrm>
            <a:off x="10174444" y="6060206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917814-636D-4787-9C85-B84C49350427}"/>
              </a:ext>
            </a:extLst>
          </p:cNvPr>
          <p:cNvSpPr/>
          <p:nvPr/>
        </p:nvSpPr>
        <p:spPr>
          <a:xfrm>
            <a:off x="10467514" y="6075991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7115F1-F869-4331-A9D7-38C26632E220}"/>
              </a:ext>
            </a:extLst>
          </p:cNvPr>
          <p:cNvSpPr/>
          <p:nvPr/>
        </p:nvSpPr>
        <p:spPr>
          <a:xfrm>
            <a:off x="10877606" y="6084662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AAD8C3-EF39-4F8D-BFEB-815A00B489AA}"/>
              </a:ext>
            </a:extLst>
          </p:cNvPr>
          <p:cNvSpPr/>
          <p:nvPr/>
        </p:nvSpPr>
        <p:spPr>
          <a:xfrm>
            <a:off x="9657439" y="6054726"/>
            <a:ext cx="116114" cy="112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60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8446-4329-497D-8C87-DD065B27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76A0-07DB-4194-92E7-5EB2908667ED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63AADC9-1D6E-43CD-9FAE-E1FCD3D86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9710"/>
            <a:ext cx="6034548" cy="113490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Backtracking example</a:t>
            </a:r>
          </a:p>
        </p:txBody>
      </p:sp>
      <p:pic>
        <p:nvPicPr>
          <p:cNvPr id="16388" name="Picture 4" descr="backtrack-progress1c">
            <a:extLst>
              <a:ext uri="{FF2B5EF4-FFF2-40B4-BE49-F238E27FC236}">
                <a16:creationId xmlns:a16="http://schemas.microsoft.com/office/drawing/2014/main" id="{1FC64D4C-51E8-40E8-B65D-6AE8FF9F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71" y="1327355"/>
            <a:ext cx="8952270" cy="53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BE7ED-628F-4745-ADF9-687787DFC4AC}"/>
              </a:ext>
            </a:extLst>
          </p:cNvPr>
          <p:cNvSpPr txBox="1"/>
          <p:nvPr/>
        </p:nvSpPr>
        <p:spPr>
          <a:xfrm>
            <a:off x="555985" y="1645265"/>
            <a:ext cx="5444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Variables: {WA, NT, SA, Q, NSW, V, T}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Values: {Red, Blue, Green}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WA is: {Red, Blue, Green}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NT is : {Red, Blue, Green}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SA is: {Red, Blue, Green}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T is: {Red, Blue, Green}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can be: each variable has a legally assigned value, either Red, Blue, or Green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no neighboring region has the same color.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state (solution): a complete and consistent assignments</a:t>
            </a:r>
          </a:p>
        </p:txBody>
      </p:sp>
    </p:spTree>
    <p:extLst>
      <p:ext uri="{BB962C8B-B14F-4D97-AF65-F5344CB8AC3E}">
        <p14:creationId xmlns:p14="http://schemas.microsoft.com/office/powerpoint/2010/main" val="252834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14614</TotalTime>
  <Words>15519</Words>
  <Application>Microsoft Office PowerPoint</Application>
  <PresentationFormat>Widescreen</PresentationFormat>
  <Paragraphs>2791</Paragraphs>
  <Slides>183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183</vt:i4>
      </vt:variant>
    </vt:vector>
  </HeadingPairs>
  <TitlesOfParts>
    <vt:vector size="199" baseType="lpstr">
      <vt:lpstr>SimSun</vt:lpstr>
      <vt:lpstr>Arial</vt:lpstr>
      <vt:lpstr>Calibri</vt:lpstr>
      <vt:lpstr>Calibri Light</vt:lpstr>
      <vt:lpstr>Calibri-Bold</vt:lpstr>
      <vt:lpstr>Cambria Math</vt:lpstr>
      <vt:lpstr>CenturyGothic</vt:lpstr>
      <vt:lpstr>CenturyGothic-Italic</vt:lpstr>
      <vt:lpstr>Consolas</vt:lpstr>
      <vt:lpstr>MV Boli</vt:lpstr>
      <vt:lpstr>Times New Roman</vt:lpstr>
      <vt:lpstr>TimesNewRomanPS-BoldMT</vt:lpstr>
      <vt:lpstr>TimesNewRomanPSMT</vt:lpstr>
      <vt:lpstr>Wingdings</vt:lpstr>
      <vt:lpstr>Wingdings-Regular</vt:lpstr>
      <vt:lpstr>Office Theme</vt:lpstr>
      <vt:lpstr>Chapter 05  Constraint Satisfaction Problems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 satisfaction problems (CSPs)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Map-Coloring</vt:lpstr>
      <vt:lpstr>PowerPoint Presentation</vt:lpstr>
      <vt:lpstr>Example: Map-Coloring</vt:lpstr>
      <vt:lpstr>Constraint graph - Visualize a CSP as a constraint graph</vt:lpstr>
      <vt:lpstr>Why formulate a problem as a CSP?</vt:lpstr>
      <vt:lpstr>PowerPoint Presentation</vt:lpstr>
      <vt:lpstr>PowerPoint Presentation</vt:lpstr>
      <vt:lpstr>Why formulate a problem as a CSP?</vt:lpstr>
      <vt:lpstr>PowerPoint Presentation</vt:lpstr>
      <vt:lpstr>PowerPoint Presentation</vt:lpstr>
      <vt:lpstr>PowerPoint Presentation</vt:lpstr>
      <vt:lpstr>Varieties of CSPs</vt:lpstr>
      <vt:lpstr>Varieties of constraints</vt:lpstr>
      <vt:lpstr>PowerPoint Presentation</vt:lpstr>
      <vt:lpstr>Example: Cryptarithmetic</vt:lpstr>
      <vt:lpstr>Example: Cryptarithmetic</vt:lpstr>
      <vt:lpstr>Real-world CSPs</vt:lpstr>
      <vt:lpstr>PowerPoint Presentation</vt:lpstr>
      <vt:lpstr>Standard search formulation (incremental)</vt:lpstr>
      <vt:lpstr>Backtracking search</vt:lpstr>
      <vt:lpstr>PowerPoint Presentation</vt:lpstr>
      <vt:lpstr>Backtracking search</vt:lpstr>
      <vt:lpstr>Solving CSP by Search:  Backtracking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CSPs vs Search Problems</vt:lpstr>
      <vt:lpstr>CSPs vs Search Problems</vt:lpstr>
      <vt:lpstr>PowerPoint Presentation</vt:lpstr>
      <vt:lpstr>How do we search for a solution (CSP)?</vt:lpstr>
      <vt:lpstr>Backtracking search</vt:lpstr>
      <vt:lpstr>PowerPoint Presentation</vt:lpstr>
      <vt:lpstr>Backtracking search</vt:lpstr>
      <vt:lpstr>Partially Filled N-queens</vt:lpstr>
      <vt:lpstr>Partially Filled N-queens</vt:lpstr>
      <vt:lpstr>Reasoning, Inference or  Propagation.</vt:lpstr>
      <vt:lpstr>General Search vs. Constraint Satisfaction Problems (CS)s</vt:lpstr>
      <vt:lpstr>PowerPoint Presentation</vt:lpstr>
      <vt:lpstr>PowerPoint Presentation</vt:lpstr>
      <vt:lpstr>PowerPoint Presentation</vt:lpstr>
      <vt:lpstr>8-Queens Problem as CSP</vt:lpstr>
      <vt:lpstr>Boolean Encoding for 8-Queen</vt:lpstr>
      <vt:lpstr>Logical equivalence</vt:lpstr>
      <vt:lpstr>SAT: Propositional Satisfiability problem</vt:lpstr>
      <vt:lpstr>SAT: Propositional Satisfiability problem</vt:lpstr>
      <vt:lpstr>Remark</vt:lpstr>
      <vt:lpstr>Constraint graph - Visualize a CSP as a constraint graph</vt:lpstr>
      <vt:lpstr>Backtracking search</vt:lpstr>
      <vt:lpstr>Backtracking example</vt:lpstr>
      <vt:lpstr>Backtracking example</vt:lpstr>
      <vt:lpstr>Backtracking example</vt:lpstr>
      <vt:lpstr>Backtracking example</vt:lpstr>
      <vt:lpstr>Improving backtracking efficiency</vt:lpstr>
      <vt:lpstr>Backtracking Search: improving backtracking efficiency</vt:lpstr>
      <vt:lpstr>Most constrained variable-Variable choice heuristics</vt:lpstr>
      <vt:lpstr>PowerPoint Presentation</vt:lpstr>
      <vt:lpstr>Least constraining value - Value choice heuristics</vt:lpstr>
      <vt:lpstr>Constraint Propagation.</vt:lpstr>
      <vt:lpstr>Forward Checking.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 graph - Visualize a CSP as a constraint graph</vt:lpstr>
      <vt:lpstr>Forward checking</vt:lpstr>
      <vt:lpstr>Forward checking</vt:lpstr>
      <vt:lpstr>Forward checking</vt:lpstr>
      <vt:lpstr>Forward checking</vt:lpstr>
      <vt:lpstr>PowerPoint Presentation</vt:lpstr>
      <vt:lpstr>Constraint propagation</vt:lpstr>
      <vt:lpstr>Definition (Arc consistency)</vt:lpstr>
      <vt:lpstr>Definition (Arc consistency)</vt:lpstr>
      <vt:lpstr>Definition (Arc consistency)</vt:lpstr>
      <vt:lpstr>Constraint graph - Visualize a CSP as a constraint graph</vt:lpstr>
      <vt:lpstr>Arc consistency</vt:lpstr>
      <vt:lpstr>Arc consistency</vt:lpstr>
      <vt:lpstr>Arc consistency</vt:lpstr>
      <vt:lpstr>Arc consistency</vt:lpstr>
      <vt:lpstr>Arc consistency algorithm AC-3</vt:lpstr>
      <vt:lpstr>Figure 6.3   The arc-consistency algorithm AC-3. After applying AC-3, either every arc is arc-consistent, or some variable has an empty domain, indicating that the CSP cannot be solved. The name “AC-3” was used by the algorithm’s inventor (Mackworth, 1977) because it’s the third version developed in the paper.</vt:lpstr>
      <vt:lpstr>PowerPoint Presentation</vt:lpstr>
      <vt:lpstr>PowerPoint Presentation</vt:lpstr>
      <vt:lpstr>Consistency</vt:lpstr>
      <vt:lpstr>Summary: Solving a CSP</vt:lpstr>
      <vt:lpstr>Arc –consistency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search for CSPs: Iterative algorithms for CSPs</vt:lpstr>
      <vt:lpstr>Example: 4-Queens</vt:lpstr>
      <vt:lpstr>PowerPoint Presentation</vt:lpstr>
      <vt:lpstr>Summary</vt:lpstr>
      <vt:lpstr>Many real-world applications of CSP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622</cp:revision>
  <cp:lastPrinted>2018-11-15T15:54:09Z</cp:lastPrinted>
  <dcterms:created xsi:type="dcterms:W3CDTF">2016-10-13T00:10:31Z</dcterms:created>
  <dcterms:modified xsi:type="dcterms:W3CDTF">2023-04-11T17:17:30Z</dcterms:modified>
</cp:coreProperties>
</file>