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1"/>
  </p:notesMasterIdLst>
  <p:sldIdLst>
    <p:sldId id="256" r:id="rId2"/>
    <p:sldId id="739" r:id="rId3"/>
    <p:sldId id="788" r:id="rId4"/>
    <p:sldId id="882" r:id="rId5"/>
    <p:sldId id="789" r:id="rId6"/>
    <p:sldId id="836" r:id="rId7"/>
    <p:sldId id="875" r:id="rId8"/>
    <p:sldId id="837" r:id="rId9"/>
    <p:sldId id="874" r:id="rId10"/>
    <p:sldId id="790" r:id="rId11"/>
    <p:sldId id="740" r:id="rId12"/>
    <p:sldId id="839" r:id="rId13"/>
    <p:sldId id="884" r:id="rId14"/>
    <p:sldId id="813" r:id="rId15"/>
    <p:sldId id="791" r:id="rId16"/>
    <p:sldId id="742" r:id="rId17"/>
    <p:sldId id="838" r:id="rId18"/>
    <p:sldId id="822" r:id="rId19"/>
    <p:sldId id="821" r:id="rId20"/>
    <p:sldId id="824" r:id="rId21"/>
    <p:sldId id="823" r:id="rId22"/>
    <p:sldId id="825" r:id="rId23"/>
    <p:sldId id="815" r:id="rId24"/>
    <p:sldId id="816" r:id="rId25"/>
    <p:sldId id="834" r:id="rId26"/>
    <p:sldId id="817" r:id="rId27"/>
    <p:sldId id="835" r:id="rId28"/>
    <p:sldId id="832" r:id="rId29"/>
    <p:sldId id="843" r:id="rId30"/>
    <p:sldId id="814" r:id="rId31"/>
    <p:sldId id="747" r:id="rId32"/>
    <p:sldId id="845" r:id="rId33"/>
    <p:sldId id="842" r:id="rId34"/>
    <p:sldId id="827" r:id="rId35"/>
    <p:sldId id="828" r:id="rId36"/>
    <p:sldId id="829" r:id="rId37"/>
    <p:sldId id="830" r:id="rId38"/>
    <p:sldId id="831" r:id="rId39"/>
    <p:sldId id="826" r:id="rId40"/>
    <p:sldId id="748" r:id="rId41"/>
    <p:sldId id="841" r:id="rId42"/>
    <p:sldId id="744" r:id="rId43"/>
    <p:sldId id="818" r:id="rId44"/>
    <p:sldId id="626" r:id="rId45"/>
    <p:sldId id="873" r:id="rId46"/>
    <p:sldId id="846" r:id="rId47"/>
    <p:sldId id="886" r:id="rId48"/>
    <p:sldId id="887" r:id="rId49"/>
    <p:sldId id="847" r:id="rId50"/>
    <p:sldId id="848" r:id="rId51"/>
    <p:sldId id="849" r:id="rId52"/>
    <p:sldId id="761" r:id="rId53"/>
    <p:sldId id="851" r:id="rId54"/>
    <p:sldId id="852" r:id="rId55"/>
    <p:sldId id="850" r:id="rId56"/>
    <p:sldId id="762" r:id="rId57"/>
    <p:sldId id="763" r:id="rId58"/>
    <p:sldId id="745" r:id="rId59"/>
    <p:sldId id="792" r:id="rId60"/>
    <p:sldId id="764" r:id="rId61"/>
    <p:sldId id="765" r:id="rId62"/>
    <p:sldId id="746" r:id="rId63"/>
    <p:sldId id="766" r:id="rId64"/>
    <p:sldId id="793" r:id="rId65"/>
    <p:sldId id="853" r:id="rId66"/>
    <p:sldId id="749" r:id="rId67"/>
    <p:sldId id="854" r:id="rId68"/>
    <p:sldId id="795" r:id="rId69"/>
    <p:sldId id="855" r:id="rId70"/>
    <p:sldId id="856" r:id="rId71"/>
    <p:sldId id="750" r:id="rId72"/>
    <p:sldId id="753" r:id="rId73"/>
    <p:sldId id="752" r:id="rId74"/>
    <p:sldId id="885" r:id="rId75"/>
    <p:sldId id="796" r:id="rId76"/>
    <p:sldId id="754" r:id="rId77"/>
    <p:sldId id="767" r:id="rId78"/>
    <p:sldId id="768" r:id="rId79"/>
    <p:sldId id="769" r:id="rId80"/>
    <p:sldId id="770" r:id="rId81"/>
    <p:sldId id="771" r:id="rId82"/>
    <p:sldId id="772" r:id="rId83"/>
    <p:sldId id="773" r:id="rId84"/>
    <p:sldId id="774" r:id="rId85"/>
    <p:sldId id="775" r:id="rId86"/>
    <p:sldId id="776" r:id="rId87"/>
    <p:sldId id="777" r:id="rId88"/>
    <p:sldId id="755" r:id="rId89"/>
    <p:sldId id="799" r:id="rId90"/>
    <p:sldId id="797" r:id="rId91"/>
    <p:sldId id="800" r:id="rId92"/>
    <p:sldId id="879" r:id="rId93"/>
    <p:sldId id="880" r:id="rId94"/>
    <p:sldId id="881" r:id="rId95"/>
    <p:sldId id="857" r:id="rId96"/>
    <p:sldId id="876" r:id="rId97"/>
    <p:sldId id="801" r:id="rId98"/>
    <p:sldId id="757" r:id="rId99"/>
    <p:sldId id="759" r:id="rId100"/>
    <p:sldId id="859" r:id="rId101"/>
    <p:sldId id="760" r:id="rId102"/>
    <p:sldId id="861" r:id="rId103"/>
    <p:sldId id="860" r:id="rId104"/>
    <p:sldId id="877" r:id="rId105"/>
    <p:sldId id="798" r:id="rId106"/>
    <p:sldId id="758" r:id="rId107"/>
    <p:sldId id="878" r:id="rId108"/>
    <p:sldId id="802" r:id="rId109"/>
    <p:sldId id="805" r:id="rId110"/>
    <p:sldId id="803" r:id="rId111"/>
    <p:sldId id="806" r:id="rId112"/>
    <p:sldId id="804" r:id="rId113"/>
    <p:sldId id="811" r:id="rId114"/>
    <p:sldId id="810" r:id="rId115"/>
    <p:sldId id="807" r:id="rId116"/>
    <p:sldId id="809" r:id="rId117"/>
    <p:sldId id="862" r:id="rId118"/>
    <p:sldId id="863" r:id="rId119"/>
    <p:sldId id="864" r:id="rId120"/>
    <p:sldId id="865" r:id="rId121"/>
    <p:sldId id="866" r:id="rId122"/>
    <p:sldId id="867" r:id="rId123"/>
    <p:sldId id="868" r:id="rId124"/>
    <p:sldId id="869" r:id="rId125"/>
    <p:sldId id="870" r:id="rId126"/>
    <p:sldId id="871" r:id="rId127"/>
    <p:sldId id="872" r:id="rId128"/>
    <p:sldId id="286" r:id="rId129"/>
    <p:sldId id="512" r:id="rId130"/>
    <p:sldId id="513" r:id="rId131"/>
    <p:sldId id="680" r:id="rId132"/>
    <p:sldId id="581" r:id="rId133"/>
    <p:sldId id="414" r:id="rId134"/>
    <p:sldId id="415" r:id="rId135"/>
    <p:sldId id="416" r:id="rId136"/>
    <p:sldId id="417" r:id="rId137"/>
    <p:sldId id="418" r:id="rId138"/>
    <p:sldId id="419" r:id="rId139"/>
    <p:sldId id="420" r:id="rId140"/>
    <p:sldId id="421" r:id="rId141"/>
    <p:sldId id="422" r:id="rId142"/>
    <p:sldId id="423" r:id="rId143"/>
    <p:sldId id="681" r:id="rId144"/>
    <p:sldId id="424" r:id="rId145"/>
    <p:sldId id="425" r:id="rId146"/>
    <p:sldId id="426" r:id="rId147"/>
    <p:sldId id="427" r:id="rId148"/>
    <p:sldId id="428" r:id="rId149"/>
    <p:sldId id="429" r:id="rId150"/>
    <p:sldId id="430" r:id="rId151"/>
    <p:sldId id="431" r:id="rId152"/>
    <p:sldId id="432" r:id="rId153"/>
    <p:sldId id="433" r:id="rId154"/>
    <p:sldId id="434" r:id="rId155"/>
    <p:sldId id="435" r:id="rId156"/>
    <p:sldId id="436" r:id="rId157"/>
    <p:sldId id="437" r:id="rId158"/>
    <p:sldId id="438" r:id="rId159"/>
    <p:sldId id="439" r:id="rId160"/>
    <p:sldId id="440" r:id="rId161"/>
    <p:sldId id="441" r:id="rId162"/>
    <p:sldId id="442" r:id="rId163"/>
    <p:sldId id="582" r:id="rId164"/>
    <p:sldId id="443" r:id="rId165"/>
    <p:sldId id="444" r:id="rId166"/>
    <p:sldId id="445" r:id="rId167"/>
    <p:sldId id="446" r:id="rId168"/>
    <p:sldId id="447" r:id="rId169"/>
    <p:sldId id="448" r:id="rId170"/>
    <p:sldId id="449" r:id="rId171"/>
    <p:sldId id="450" r:id="rId172"/>
    <p:sldId id="451" r:id="rId173"/>
    <p:sldId id="452" r:id="rId174"/>
    <p:sldId id="453" r:id="rId175"/>
    <p:sldId id="687" r:id="rId176"/>
    <p:sldId id="464" r:id="rId177"/>
    <p:sldId id="463" r:id="rId178"/>
    <p:sldId id="465" r:id="rId179"/>
    <p:sldId id="466" r:id="rId180"/>
    <p:sldId id="467" r:id="rId181"/>
    <p:sldId id="468" r:id="rId182"/>
    <p:sldId id="469" r:id="rId183"/>
    <p:sldId id="470" r:id="rId184"/>
    <p:sldId id="471" r:id="rId185"/>
    <p:sldId id="474" r:id="rId186"/>
    <p:sldId id="475" r:id="rId187"/>
    <p:sldId id="472" r:id="rId188"/>
    <p:sldId id="473" r:id="rId189"/>
    <p:sldId id="476" r:id="rId190"/>
    <p:sldId id="477" r:id="rId191"/>
    <p:sldId id="478" r:id="rId192"/>
    <p:sldId id="479" r:id="rId193"/>
    <p:sldId id="480" r:id="rId194"/>
    <p:sldId id="481" r:id="rId195"/>
    <p:sldId id="482" r:id="rId196"/>
    <p:sldId id="483" r:id="rId197"/>
    <p:sldId id="484" r:id="rId198"/>
    <p:sldId id="698" r:id="rId199"/>
    <p:sldId id="699" r:id="rId20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8711670960434E-2"/>
          <c:y val="0.14467166935511905"/>
          <c:w val="0.91466090475465023"/>
          <c:h val="0.738871761311778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  <c:pt idx="21">
                  <c:v>7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FD-47C5-8648-878DB7753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934632"/>
        <c:axId val="224935024"/>
      </c:lineChart>
      <c:catAx>
        <c:axId val="224934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states space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224935024"/>
        <c:crosses val="autoZero"/>
        <c:auto val="1"/>
        <c:lblAlgn val="ctr"/>
        <c:lblOffset val="100"/>
        <c:noMultiLvlLbl val="0"/>
      </c:catAx>
      <c:valAx>
        <c:axId val="224935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values (objective</a:t>
                </a:r>
                <a:r>
                  <a:rPr lang="en-US" baseline="0" dirty="0"/>
                  <a:t> function)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224934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0.95521</cdr:x>
      <cdr:y>0.57052</cdr:y>
    </cdr:from>
    <cdr:to>
      <cdr:x>1</cdr:x>
      <cdr:y>0.67624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2A597BC-861B-478F-86F5-8D077EBEFF78}"/>
            </a:ext>
          </a:extLst>
        </cdr:cNvPr>
        <cdr:cNvCxnSpPr/>
      </cdr:nvCxnSpPr>
      <cdr:spPr>
        <a:xfrm xmlns:a="http://schemas.openxmlformats.org/drawingml/2006/main">
          <a:off x="6522655" y="2904830"/>
          <a:ext cx="305849" cy="53827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30D16678-90DA-41ED-B107-CFC6CCC610A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6929425F-9018-4112-94C5-A6A14CE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9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1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gif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hws.edu/xJava/GA/" TargetMode="External"/><Relationship Id="rId2" Type="http://schemas.openxmlformats.org/officeDocument/2006/relationships/hyperlink" Target="http://eecs.wsu.edu/~cook/ai/lectures/applets/gatsp/TS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cs.wsu.edu/~cook/ai/lectures/movies/gapacman.r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hyperlink" Target="http://eecs.wsu.edu/~cook/ai/lectures/applets/gatd/gatd.html" TargetMode="Externa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ed.ac.uk/~rjt/ga.html" TargetMode="External"/><Relationship Id="rId2" Type="http://schemas.openxmlformats.org/officeDocument/2006/relationships/hyperlink" Target="http://eecs.wsu.edu/~cook/ai/lectures/applets/gaanim/envir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s.org/saf/1103/video/watchonline.htm" TargetMode="External"/><Relationship Id="rId4" Type="http://schemas.openxmlformats.org/officeDocument/2006/relationships/hyperlink" Target="http://eecs.wsu.edu/~cook/ai/lectures/movies/gamove.rm" TargetMode="Externa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04   Heuristics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search algorithms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Classical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CF96A-2D93-4BBB-A3B3-EB09B5531704}"/>
              </a:ext>
            </a:extLst>
          </p:cNvPr>
          <p:cNvSpPr/>
          <p:nvPr/>
        </p:nvSpPr>
        <p:spPr>
          <a:xfrm>
            <a:off x="1667753" y="1234300"/>
            <a:ext cx="3538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870E2-C691-43FB-BF98-9B7D14C2BC76}"/>
              </a:ext>
            </a:extLst>
          </p:cNvPr>
          <p:cNvSpPr/>
          <p:nvPr/>
        </p:nvSpPr>
        <p:spPr>
          <a:xfrm>
            <a:off x="1216299" y="332120"/>
            <a:ext cx="7790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Local Search: The State-Space Landscape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27CE99-AFF6-4BCE-A356-91FC940B6C8B}"/>
                  </a:ext>
                </a:extLst>
              </p:cNvPr>
              <p:cNvSpPr/>
              <p:nvPr/>
            </p:nvSpPr>
            <p:spPr>
              <a:xfrm>
                <a:off x="1231852" y="991786"/>
                <a:ext cx="9179080" cy="3454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Ideally,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evaluation function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monotonic (n</a:t>
                </a:r>
                <a:r>
                  <a:rPr lang="en-US" sz="2400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2400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h(n</a:t>
                </a:r>
                <a:r>
                  <a:rPr lang="en-US" sz="2400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h(n</a:t>
                </a:r>
                <a:r>
                  <a:rPr lang="en-US" sz="2400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closer a state to an optimal goal state, the better its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-value.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state can be seen as a point on a surface.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search consists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moving on the surface,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looking for its highest peaks (or, lowest valleys): the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solutions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27CE99-AFF6-4BCE-A356-91FC940B6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52" y="991786"/>
                <a:ext cx="9179080" cy="3454792"/>
              </a:xfrm>
              <a:prstGeom prst="rect">
                <a:avLst/>
              </a:prstGeom>
              <a:blipFill>
                <a:blip r:embed="rId2"/>
                <a:stretch>
                  <a:fillRect l="-863" t="-1413" b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0BF500-BAB0-4CF8-9B51-1C4922D0CA24}"/>
              </a:ext>
            </a:extLst>
          </p:cNvPr>
          <p:cNvSpPr/>
          <p:nvPr/>
        </p:nvSpPr>
        <p:spPr>
          <a:xfrm>
            <a:off x="3821126" y="5595181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CE5E42-3712-4B25-BAA6-443353FAE6C4}"/>
              </a:ext>
            </a:extLst>
          </p:cNvPr>
          <p:cNvSpPr/>
          <p:nvPr/>
        </p:nvSpPr>
        <p:spPr>
          <a:xfrm>
            <a:off x="4090392" y="5452020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1FEDCF-E3D1-48AB-8226-9A0A8B98F25C}"/>
              </a:ext>
            </a:extLst>
          </p:cNvPr>
          <p:cNvSpPr/>
          <p:nvPr/>
        </p:nvSpPr>
        <p:spPr>
          <a:xfrm>
            <a:off x="4279810" y="5263722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3A1B36-E45C-41DA-8F31-010ADB72BDF4}"/>
              </a:ext>
            </a:extLst>
          </p:cNvPr>
          <p:cNvSpPr/>
          <p:nvPr/>
        </p:nvSpPr>
        <p:spPr>
          <a:xfrm>
            <a:off x="4520607" y="4914879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501C2F4-8BCE-49AD-8DC8-D68C8E2EBCB5}"/>
              </a:ext>
            </a:extLst>
          </p:cNvPr>
          <p:cNvSpPr/>
          <p:nvPr/>
        </p:nvSpPr>
        <p:spPr>
          <a:xfrm>
            <a:off x="6538026" y="3988824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160CD05-F67B-4090-B88B-9B01446F9742}"/>
              </a:ext>
            </a:extLst>
          </p:cNvPr>
          <p:cNvSpPr/>
          <p:nvPr/>
        </p:nvSpPr>
        <p:spPr>
          <a:xfrm>
            <a:off x="6271442" y="4207646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D78F65-0C86-452E-A146-899D2E557DA6}"/>
              </a:ext>
            </a:extLst>
          </p:cNvPr>
          <p:cNvSpPr/>
          <p:nvPr/>
        </p:nvSpPr>
        <p:spPr>
          <a:xfrm>
            <a:off x="5821392" y="4215810"/>
            <a:ext cx="1090623" cy="1110406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C10514-01BE-400C-821A-B9DB093C852F}"/>
              </a:ext>
            </a:extLst>
          </p:cNvPr>
          <p:cNvSpPr/>
          <p:nvPr/>
        </p:nvSpPr>
        <p:spPr>
          <a:xfrm>
            <a:off x="5274399" y="4268663"/>
            <a:ext cx="1171758" cy="1095028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A19964-4FCF-4165-AD46-7D075B01F19C}"/>
              </a:ext>
            </a:extLst>
          </p:cNvPr>
          <p:cNvSpPr/>
          <p:nvPr/>
        </p:nvSpPr>
        <p:spPr>
          <a:xfrm>
            <a:off x="5044387" y="4404028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04F875-9D08-4846-BB44-DEAF186AFFF7}"/>
              </a:ext>
            </a:extLst>
          </p:cNvPr>
          <p:cNvSpPr/>
          <p:nvPr/>
        </p:nvSpPr>
        <p:spPr>
          <a:xfrm>
            <a:off x="4771311" y="4642544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14FC24-D36A-4B85-B024-8A5CD51DC501}"/>
              </a:ext>
            </a:extLst>
          </p:cNvPr>
          <p:cNvSpPr/>
          <p:nvPr/>
        </p:nvSpPr>
        <p:spPr>
          <a:xfrm>
            <a:off x="4588794" y="5306792"/>
            <a:ext cx="156433" cy="1572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1566B4-C7C6-4B16-8134-34EB037339FD}"/>
              </a:ext>
            </a:extLst>
          </p:cNvPr>
          <p:cNvCxnSpPr>
            <a:endCxn id="20" idx="5"/>
          </p:cNvCxnSpPr>
          <p:nvPr/>
        </p:nvCxnSpPr>
        <p:spPr>
          <a:xfrm flipH="1" flipV="1">
            <a:off x="4722318" y="5440985"/>
            <a:ext cx="1147540" cy="548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E80D90-1C3C-486F-87AA-A5710700E123}"/>
              </a:ext>
            </a:extLst>
          </p:cNvPr>
          <p:cNvCxnSpPr/>
          <p:nvPr/>
        </p:nvCxnSpPr>
        <p:spPr>
          <a:xfrm flipV="1">
            <a:off x="3658713" y="4453310"/>
            <a:ext cx="0" cy="21362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2D8185-F201-4997-8B4B-4F0856B29F2F}"/>
              </a:ext>
            </a:extLst>
          </p:cNvPr>
          <p:cNvSpPr txBox="1"/>
          <p:nvPr/>
        </p:nvSpPr>
        <p:spPr>
          <a:xfrm>
            <a:off x="2115098" y="4359617"/>
            <a:ext cx="152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evaluation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CAA15A-2874-4AC8-9C09-31B54E1F736E}"/>
              </a:ext>
            </a:extLst>
          </p:cNvPr>
          <p:cNvSpPr txBox="1"/>
          <p:nvPr/>
        </p:nvSpPr>
        <p:spPr>
          <a:xfrm>
            <a:off x="5874272" y="5738008"/>
            <a:ext cx="15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state</a:t>
            </a:r>
          </a:p>
        </p:txBody>
      </p:sp>
      <p:sp>
        <p:nvSpPr>
          <p:cNvPr id="21" name="Freeform 20"/>
          <p:cNvSpPr/>
          <p:nvPr/>
        </p:nvSpPr>
        <p:spPr>
          <a:xfrm>
            <a:off x="4125373" y="443036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59430" y="4231165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967561" y="4069362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77773" y="458276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30173" y="473516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925658" y="387103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45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611" y="71840"/>
            <a:ext cx="7887593" cy="9122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Algorithms: 8-Queens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8229600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D310-0D59-428A-B0AD-31E3D4B5F560}"/>
              </a:ext>
            </a:extLst>
          </p:cNvPr>
          <p:cNvSpPr/>
          <p:nvPr/>
        </p:nvSpPr>
        <p:spPr>
          <a:xfrm>
            <a:off x="1296404" y="984069"/>
            <a:ext cx="8822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of first pair of parents combined into first new child state.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Shaded part is lost while unshaded part is retained in next generation.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beginning, children can be very different from parents =&gt; large steps; later population is similar, so children are similar =&gt; small steps.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B3B6D-B1DA-42F4-A4E8-BF37FD3B1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0" t="5742" r="5580" b="5682"/>
          <a:stretch/>
        </p:blipFill>
        <p:spPr>
          <a:xfrm>
            <a:off x="1200611" y="3546494"/>
            <a:ext cx="10460646" cy="30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934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F6B88-E5A6-41C6-A60E-A23C7E712EF0}"/>
              </a:ext>
            </a:extLst>
          </p:cNvPr>
          <p:cNvSpPr txBox="1"/>
          <p:nvPr/>
        </p:nvSpPr>
        <p:spPr>
          <a:xfrm>
            <a:off x="1894396" y="2109698"/>
            <a:ext cx="80246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4.7   The 8-queens states corresponding to the first two Figure 4.6(c)  and the first offspring in Figure 4.6(d).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shaded columns are lost in the crossover step and the unshaded columns are retained.</a:t>
            </a:r>
          </a:p>
        </p:txBody>
      </p:sp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05B5F388-97A1-4F07-9E3A-1C6F87DB5C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5241" y="1865522"/>
            <a:ext cx="519816" cy="444541"/>
          </a:xfrm>
          <a:prstGeom prst="rect">
            <a:avLst/>
          </a:prstGeom>
          <a:noFill/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1CEA13AB-1210-44CC-9098-FCC5B4209525}"/>
              </a:ext>
            </a:extLst>
          </p:cNvPr>
          <p:cNvSpPr/>
          <p:nvPr/>
        </p:nvSpPr>
        <p:spPr>
          <a:xfrm>
            <a:off x="1381432" y="1117600"/>
            <a:ext cx="182673" cy="6434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36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464D8-E6D5-4259-A5B4-7CDF19DDD51C}"/>
              </a:ext>
            </a:extLst>
          </p:cNvPr>
          <p:cNvSpPr/>
          <p:nvPr/>
        </p:nvSpPr>
        <p:spPr>
          <a:xfrm>
            <a:off x="3048000" y="241333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146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52" y="71840"/>
            <a:ext cx="7887593" cy="94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Algorithms: Classic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8229600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</p:txBody>
      </p:sp>
      <p:pic>
        <p:nvPicPr>
          <p:cNvPr id="5" name="Picture 4" descr="genetic">
            <a:extLst>
              <a:ext uri="{FF2B5EF4-FFF2-40B4-BE49-F238E27FC236}">
                <a16:creationId xmlns:a16="http://schemas.microsoft.com/office/drawing/2014/main" id="{5CF765B0-7A99-42CE-9A33-D9E1AFE6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2" y="3429000"/>
            <a:ext cx="10023495" cy="30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A3357-1E5A-4F70-80F2-B4D54C41C3FB}"/>
              </a:ext>
            </a:extLst>
          </p:cNvPr>
          <p:cNvSpPr txBox="1"/>
          <p:nvPr/>
        </p:nvSpPr>
        <p:spPr>
          <a:xfrm>
            <a:off x="7787148" y="6386050"/>
            <a:ext cx="36890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Fig. 4.6 The genetic algorithm, 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D310-0D59-428A-B0AD-31E3D4B5F560}"/>
              </a:ext>
            </a:extLst>
          </p:cNvPr>
          <p:cNvSpPr/>
          <p:nvPr/>
        </p:nvSpPr>
        <p:spPr>
          <a:xfrm>
            <a:off x="1200611" y="1017640"/>
            <a:ext cx="8631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Each state is represented by a finite string over a finite alphabet.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Each character in the string is a gene.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The selection mechanism is randomized, with the probability of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selection proportional to the fitness measure.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Reproduction is accomplished by crossover and mutation.</a:t>
            </a:r>
          </a:p>
        </p:txBody>
      </p:sp>
    </p:spTree>
    <p:extLst>
      <p:ext uri="{BB962C8B-B14F-4D97-AF65-F5344CB8AC3E}">
        <p14:creationId xmlns:p14="http://schemas.microsoft.com/office/powerpoint/2010/main" val="41175813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6E968-3F3B-449A-A60B-F7FB060BCCA1}"/>
              </a:ext>
            </a:extLst>
          </p:cNvPr>
          <p:cNvSpPr txBox="1"/>
          <p:nvPr/>
        </p:nvSpPr>
        <p:spPr>
          <a:xfrm>
            <a:off x="1619162" y="1719522"/>
            <a:ext cx="82389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4.6  The genetic algorithm, illustrated for digit strings representing 8-queens states.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population in (a) is ranked by the fitness function in (b), resulting in pairs for mating in (c) . 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produce off-spring in (d), which are subject to mutation in (e) .</a:t>
            </a:r>
          </a:p>
        </p:txBody>
      </p:sp>
    </p:spTree>
    <p:extLst>
      <p:ext uri="{BB962C8B-B14F-4D97-AF65-F5344CB8AC3E}">
        <p14:creationId xmlns:p14="http://schemas.microsoft.com/office/powerpoint/2010/main" val="35294957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46BA4E-5A9A-4B27-9B47-FBF32AC1B254}"/>
              </a:ext>
            </a:extLst>
          </p:cNvPr>
          <p:cNvSpPr/>
          <p:nvPr/>
        </p:nvSpPr>
        <p:spPr>
          <a:xfrm>
            <a:off x="1201413" y="397895"/>
            <a:ext cx="3311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Possible Encodings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A3F25-8AA3-4F2A-83C9-4CD1423AD3BE}"/>
              </a:ext>
            </a:extLst>
          </p:cNvPr>
          <p:cNvSpPr/>
          <p:nvPr/>
        </p:nvSpPr>
        <p:spPr>
          <a:xfrm>
            <a:off x="1201413" y="1701891"/>
            <a:ext cx="770745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strings 				0101 · · · 1100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 of real numbers 	(43.2 -33.1 · · · 0.0 89.2)</a:t>
            </a:r>
          </a:p>
          <a:p>
            <a:pPr>
              <a:spcAft>
                <a:spcPts val="1800"/>
              </a:spcAft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Tuples of elements 			(E11 E3 E7 · · · E1 E15)</a:t>
            </a:r>
          </a:p>
          <a:p>
            <a:pPr>
              <a:spcAft>
                <a:spcPts val="1800"/>
              </a:spcAft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 of rules 					(R1 R2 R3 · · · R22 R23)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elements 				(genetic programming)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41852078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22" y="85782"/>
            <a:ext cx="5960806" cy="94389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Encodings for Genetic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4B775-3D4F-413B-B4FE-73A697A58E8C}"/>
              </a:ext>
            </a:extLst>
          </p:cNvPr>
          <p:cNvSpPr txBox="1"/>
          <p:nvPr/>
        </p:nvSpPr>
        <p:spPr>
          <a:xfrm>
            <a:off x="1224116" y="5707626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shaded columns             shaded columns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15DF7AC-F122-418F-98D4-97E00EDB950D}"/>
              </a:ext>
            </a:extLst>
          </p:cNvPr>
          <p:cNvSpPr/>
          <p:nvPr/>
        </p:nvSpPr>
        <p:spPr>
          <a:xfrm rot="16200000">
            <a:off x="3134034" y="4586748"/>
            <a:ext cx="162234" cy="17993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1EE3E81-75A4-4523-A675-4CC633AC99EF}"/>
              </a:ext>
            </a:extLst>
          </p:cNvPr>
          <p:cNvSpPr/>
          <p:nvPr/>
        </p:nvSpPr>
        <p:spPr>
          <a:xfrm rot="16200000">
            <a:off x="5319426" y="4970206"/>
            <a:ext cx="162232" cy="11946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0585E-0C07-48A9-8FF5-FB83A1CECF76}"/>
              </a:ext>
            </a:extLst>
          </p:cNvPr>
          <p:cNvSpPr/>
          <p:nvPr/>
        </p:nvSpPr>
        <p:spPr>
          <a:xfrm>
            <a:off x="1273822" y="754655"/>
            <a:ext cx="825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right encoding of state configurations to strings is crucial.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Crossover helps only if substrings are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 components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reassembled into a new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 configuration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517515-B40D-497D-B679-9584DFC7C48C}"/>
              </a:ext>
            </a:extLst>
          </p:cNvPr>
          <p:cNvSpPr/>
          <p:nvPr/>
        </p:nvSpPr>
        <p:spPr>
          <a:xfrm>
            <a:off x="1199142" y="6123179"/>
            <a:ext cx="975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are not evolution: e.g., real genes encode replication machinery!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49A28-CFEB-4A04-9565-7BC19F197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0" t="5742" r="5580" b="5682"/>
          <a:stretch/>
        </p:blipFill>
        <p:spPr>
          <a:xfrm>
            <a:off x="1134401" y="2450975"/>
            <a:ext cx="10460646" cy="30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648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F6B88-E5A6-41C6-A60E-A23C7E712EF0}"/>
              </a:ext>
            </a:extLst>
          </p:cNvPr>
          <p:cNvSpPr txBox="1"/>
          <p:nvPr/>
        </p:nvSpPr>
        <p:spPr>
          <a:xfrm>
            <a:off x="1755058" y="2020529"/>
            <a:ext cx="80943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4.7   The 8-queens states corresponding to the first two Figure 4.6(c)  and the first offspring in Figure 4.6(d).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shaded columns are lost in the crossover step and the unshaded columns are retained.</a:t>
            </a:r>
          </a:p>
        </p:txBody>
      </p:sp>
    </p:spTree>
    <p:extLst>
      <p:ext uri="{BB962C8B-B14F-4D97-AF65-F5344CB8AC3E}">
        <p14:creationId xmlns:p14="http://schemas.microsoft.com/office/powerpoint/2010/main" val="27975086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AE9EF-B137-48E0-8EB9-B452C293580C}"/>
              </a:ext>
            </a:extLst>
          </p:cNvPr>
          <p:cNvSpPr/>
          <p:nvPr/>
        </p:nvSpPr>
        <p:spPr>
          <a:xfrm>
            <a:off x="1495289" y="515883"/>
            <a:ext cx="3209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Problem Encoding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A5FFF-0ED5-4A08-9611-9DA59DF0D8CE}"/>
              </a:ext>
            </a:extLst>
          </p:cNvPr>
          <p:cNvSpPr/>
          <p:nvPr/>
        </p:nvSpPr>
        <p:spPr>
          <a:xfrm>
            <a:off x="1608500" y="1422376"/>
            <a:ext cx="79186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location that is to several given cities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encoding: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location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16-bit string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1001010101011100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first 8 bits representing the location’s X-coordinate and the second 8 bits representing the Y-coordinate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</a:t>
            </a:r>
            <a:r>
              <a:rPr lang="en-US" sz="24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distance of location from each city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Crossover of X-coordinate from one parent and Y-coordinate from the other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more bit flips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88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AE9EF-B137-48E0-8EB9-B452C293580C}"/>
              </a:ext>
            </a:extLst>
          </p:cNvPr>
          <p:cNvSpPr/>
          <p:nvPr/>
        </p:nvSpPr>
        <p:spPr>
          <a:xfrm>
            <a:off x="1367778" y="476975"/>
            <a:ext cx="3209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Problem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A5FFF-0ED5-4A08-9611-9DA59DF0D8CE}"/>
                  </a:ext>
                </a:extLst>
              </p:cNvPr>
              <p:cNvSpPr/>
              <p:nvPr/>
            </p:nvSpPr>
            <p:spPr>
              <a:xfrm>
                <a:off x="1306818" y="1457913"/>
                <a:ext cx="901283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the max value of some function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[0, 1)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400" dirty="0"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encoding: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 of size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elements from [0, 1)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400" dirty="0"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Mutation: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 replace a value in the vector with one from [0, 1)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400" dirty="0"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Combination: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Various options – such as, take the average of two vectors</a:t>
                </a:r>
              </a:p>
              <a:p>
                <a:pPr>
                  <a:spcAft>
                    <a:spcPts val="1800"/>
                  </a:spcAft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A5FFF-0ED5-4A08-9611-9DA59DF0D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18" y="1457913"/>
                <a:ext cx="9012839" cy="2862322"/>
              </a:xfrm>
              <a:prstGeom prst="rect">
                <a:avLst/>
              </a:prstGeom>
              <a:blipFill>
                <a:blip r:embed="rId2"/>
                <a:stretch>
                  <a:fillRect t="-1702"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45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63" y="114232"/>
            <a:ext cx="9534498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Iterative Improvement Algorithms: </a:t>
            </a:r>
            <a:b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cs typeface="Times New Roman" panose="02020603050405020304" pitchFamily="18" charset="0"/>
              </a:rPr>
              <a:t>Hill Climbing Search Algorithm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(steepest-ascent version)</a:t>
            </a:r>
            <a:endParaRPr lang="en-US" sz="28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199" y="1439795"/>
            <a:ext cx="9156626" cy="4990219"/>
          </a:xfrm>
        </p:spPr>
        <p:txBody>
          <a:bodyPr>
            <a:noAutofit/>
          </a:bodyPr>
          <a:lstStyle/>
          <a:p>
            <a:pPr marL="461963" indent="-461963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search (HC) is the most basic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search technique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It is simply a loop that: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step,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towards the increasing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uphill). 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larger successors.                                    (i.e.,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reaches a “peak” when no neighbor has a higher value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61963" indent="-461963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single node (as the current node) and 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state and value (of the objective function),                      as better states are discovered. </a:t>
            </a:r>
          </a:p>
          <a:p>
            <a:pPr marL="919163" lvl="1" indent="-461963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look ahead beyond the immediate neighbors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current state.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9163" lvl="1" indent="-461963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maintain a search tree.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3" lvl="1" indent="-461963"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8197" y="2285999"/>
            <a:ext cx="359703" cy="32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6719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51C63-BC23-48A0-BB3D-28535DCADCE1}"/>
              </a:ext>
            </a:extLst>
          </p:cNvPr>
          <p:cNvSpPr/>
          <p:nvPr/>
        </p:nvSpPr>
        <p:spPr>
          <a:xfrm>
            <a:off x="1287960" y="442141"/>
            <a:ext cx="464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Discrete Recombination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5843B-F7FC-4297-8A45-E457BEBAAF77}"/>
              </a:ext>
            </a:extLst>
          </p:cNvPr>
          <p:cNvSpPr/>
          <p:nvPr/>
        </p:nvSpPr>
        <p:spPr>
          <a:xfrm>
            <a:off x="1287960" y="1397675"/>
            <a:ext cx="98028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crossover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probability of receiving each parameter from either parent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			(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B19EB5A-B6DB-4469-8C88-077A4A64D46A}"/>
              </a:ext>
            </a:extLst>
          </p:cNvPr>
          <p:cNvSpPr/>
          <p:nvPr/>
        </p:nvSpPr>
        <p:spPr>
          <a:xfrm>
            <a:off x="5493774" y="3805084"/>
            <a:ext cx="280219" cy="10028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02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51C63-BC23-48A0-BB3D-28535DCADCE1}"/>
              </a:ext>
            </a:extLst>
          </p:cNvPr>
          <p:cNvSpPr/>
          <p:nvPr/>
        </p:nvSpPr>
        <p:spPr>
          <a:xfrm>
            <a:off x="1287959" y="442141"/>
            <a:ext cx="729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Intermediate Recombination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5843B-F7FC-4297-8A45-E457BEBAAF77}"/>
              </a:ext>
            </a:extLst>
          </p:cNvPr>
          <p:cNvSpPr/>
          <p:nvPr/>
        </p:nvSpPr>
        <p:spPr>
          <a:xfrm>
            <a:off x="1287960" y="1397675"/>
            <a:ext cx="980282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child component is the average of the corresponding parent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(5, 8.5, 27, ... , 9.5)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B19EB5A-B6DB-4469-8C88-077A4A64D46A}"/>
              </a:ext>
            </a:extLst>
          </p:cNvPr>
          <p:cNvSpPr/>
          <p:nvPr/>
        </p:nvSpPr>
        <p:spPr>
          <a:xfrm>
            <a:off x="5493774" y="3805084"/>
            <a:ext cx="280219" cy="10028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003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DD78B-E40D-47C6-A030-CECBED2BDB7B}"/>
              </a:ext>
            </a:extLst>
          </p:cNvPr>
          <p:cNvSpPr/>
          <p:nvPr/>
        </p:nvSpPr>
        <p:spPr>
          <a:xfrm>
            <a:off x="1121019" y="412644"/>
            <a:ext cx="791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GA for the Traveling Salesperson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49B40-C1C5-46D1-8CD0-B2DA0F532E89}"/>
              </a:ext>
            </a:extLst>
          </p:cNvPr>
          <p:cNvSpPr/>
          <p:nvPr/>
        </p:nvSpPr>
        <p:spPr>
          <a:xfrm>
            <a:off x="1121018" y="1201426"/>
            <a:ext cx="9792787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tour of a given set of cities so that</a:t>
            </a:r>
          </a:p>
          <a:p>
            <a:pPr marL="2286000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city is visited only once and</a:t>
            </a:r>
          </a:p>
          <a:p>
            <a:pPr marL="2286000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traveled is minimal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ordered list of city numbers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(known as order-based GA)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London    3) Iowa City     5) Beijing     7) Tokyo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Venice     4) Singapore     6) Phoenix    8) Victoria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Ex.,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CityList1 	(3  5  7  2  1  6  4  8)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CityList2 	(2  5  7  6  8  1  3  4)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891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DD78B-E40D-47C6-A030-CECBED2BDB7B}"/>
              </a:ext>
            </a:extLst>
          </p:cNvPr>
          <p:cNvSpPr/>
          <p:nvPr/>
        </p:nvSpPr>
        <p:spPr>
          <a:xfrm>
            <a:off x="1121019" y="412644"/>
            <a:ext cx="791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GA for the Traveling Salesperson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49B40-C1C5-46D1-8CD0-B2DA0F532E89}"/>
              </a:ext>
            </a:extLst>
          </p:cNvPr>
          <p:cNvSpPr/>
          <p:nvPr/>
        </p:nvSpPr>
        <p:spPr>
          <a:xfrm>
            <a:off x="1121018" y="1201426"/>
            <a:ext cx="98960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1 crossover (Crossover combines inversion  					   and recombination):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Copy a randomly selected portion of Parent 1 to Child</a:t>
            </a:r>
          </a:p>
          <a:p>
            <a:pPr marL="971550" lvl="1" indent="-514350">
              <a:buAutoNum type="arabicPeriod" startAt="2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Fill the blanks in Child with those numbers in Parent 2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from left to right, avoiding duplicates in Child</a:t>
            </a:r>
          </a:p>
          <a:p>
            <a:pPr marL="971550" lvl="1" indent="-514350">
              <a:buAutoNum type="arabicPeriod" startAt="2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1 	(3  5 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7  2  1  6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4  8)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2 	(2  5  7  6  8  1  3  4)</a:t>
            </a:r>
          </a:p>
          <a:p>
            <a:pPr lvl="1"/>
            <a:r>
              <a:rPr lang="fr-F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_________________________________________ _________________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  	(5  8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7  2  1  6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3  4)</a:t>
            </a:r>
          </a:p>
        </p:txBody>
      </p:sp>
    </p:spTree>
    <p:extLst>
      <p:ext uri="{BB962C8B-B14F-4D97-AF65-F5344CB8AC3E}">
        <p14:creationId xmlns:p14="http://schemas.microsoft.com/office/powerpoint/2010/main" val="40008877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DD78B-E40D-47C6-A030-CECBED2BDB7B}"/>
              </a:ext>
            </a:extLst>
          </p:cNvPr>
          <p:cNvSpPr/>
          <p:nvPr/>
        </p:nvSpPr>
        <p:spPr>
          <a:xfrm>
            <a:off x="1121019" y="412644"/>
            <a:ext cx="791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GA for the Traveling Salesperson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49B40-C1C5-46D1-8CD0-B2DA0F532E89}"/>
              </a:ext>
            </a:extLst>
          </p:cNvPr>
          <p:cNvSpPr/>
          <p:nvPr/>
        </p:nvSpPr>
        <p:spPr>
          <a:xfrm>
            <a:off x="1121018" y="1201426"/>
            <a:ext cx="9896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two numbers in the list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Copy a randomly selected portion of Parent 1 to Child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Fill the blanks in Child with those numbers in Parent 2 from  	left to right, avoiding duplicates in Child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*          *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Before: (5  8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2  1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3  4)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After:    (5  8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2  1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3  4)</a:t>
            </a:r>
          </a:p>
        </p:txBody>
      </p:sp>
    </p:spTree>
    <p:extLst>
      <p:ext uri="{BB962C8B-B14F-4D97-AF65-F5344CB8AC3E}">
        <p14:creationId xmlns:p14="http://schemas.microsoft.com/office/powerpoint/2010/main" val="4651321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2F9D19-3C45-4F06-83EF-48D66C8E9DE0}"/>
              </a:ext>
            </a:extLst>
          </p:cNvPr>
          <p:cNvSpPr/>
          <p:nvPr/>
        </p:nvSpPr>
        <p:spPr>
          <a:xfrm>
            <a:off x="1881352" y="7883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Different Recombination</a:t>
            </a:r>
          </a:p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(Crossover) for TSP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360EBB-3B11-4C4F-BB84-3C9B7AABEF06}"/>
              </a:ext>
            </a:extLst>
          </p:cNvPr>
          <p:cNvSpPr/>
          <p:nvPr/>
        </p:nvSpPr>
        <p:spPr>
          <a:xfrm>
            <a:off x="1881351" y="2921168"/>
            <a:ext cx="7609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TSP: The Traveling Salesman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Neighbor Crossover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Greedy Edge Crossover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01" y="2377298"/>
            <a:ext cx="389133" cy="386424"/>
          </a:xfrm>
          <a:prstGeom prst="rect">
            <a:avLst/>
          </a:prstGeom>
          <a:noFill/>
        </p:spPr>
      </p:pic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DCFC9766-1720-421D-9004-FED7535438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08" y="2402076"/>
            <a:ext cx="494934" cy="386424"/>
          </a:xfrm>
          <a:prstGeom prst="rect">
            <a:avLst/>
          </a:prstGeom>
          <a:noFill/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820AB6F-9B88-4CD5-BB76-BED10403AA4C}"/>
              </a:ext>
            </a:extLst>
          </p:cNvPr>
          <p:cNvSpPr/>
          <p:nvPr/>
        </p:nvSpPr>
        <p:spPr>
          <a:xfrm>
            <a:off x="1183217" y="3600285"/>
            <a:ext cx="323850" cy="497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077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231E82-33BC-4D4B-B2D9-028759FF6F39}"/>
              </a:ext>
            </a:extLst>
          </p:cNvPr>
          <p:cNvSpPr/>
          <p:nvPr/>
        </p:nvSpPr>
        <p:spPr>
          <a:xfrm>
            <a:off x="1605437" y="895272"/>
            <a:ext cx="646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Nearest Neighbor Crossover (NNX)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70253-471B-418E-8B30-892C89C1D7F8}"/>
              </a:ext>
            </a:extLst>
          </p:cNvPr>
          <p:cNvSpPr/>
          <p:nvPr/>
        </p:nvSpPr>
        <p:spPr>
          <a:xfrm>
            <a:off x="1605436" y="1720840"/>
            <a:ext cx="8121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Two TSP tours T1,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 one new TSP tour T3.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Create a graph of n nodes and 2n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edges from T1 and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Randomly choose a node and let T3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contains only this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Repeat until all n nodes are in T3: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the nearest node x (not in T3) to the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last node in T3 and add x into T3.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DDCE3D11-F55E-4911-90AD-8E415988D3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525" y="1720840"/>
            <a:ext cx="461625" cy="41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65664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9D6CF2-9F50-417E-922F-A75551FF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47" y="135082"/>
            <a:ext cx="5833461" cy="3379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8A383-418F-4EAB-8030-961B16E9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48" y="3514717"/>
            <a:ext cx="5833460" cy="3379635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E05403EA-99D7-4400-953D-0FB9CA7B39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0863" y="2133600"/>
            <a:ext cx="501730" cy="429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98199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BFA98C-189B-4AFB-8385-C1D74C5FCCD6}"/>
              </a:ext>
            </a:extLst>
          </p:cNvPr>
          <p:cNvSpPr/>
          <p:nvPr/>
        </p:nvSpPr>
        <p:spPr>
          <a:xfrm>
            <a:off x="2310302" y="2049517"/>
            <a:ext cx="7961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Two TSP tours T1,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 one new TSP tour T3.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Sort the edges from T1 and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For each edge e in the sorted list, if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adding e into T3 creates neither a node with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three neighbors, nor a cycle of less than n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node, add e into T3.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0105B-D590-446D-B9B8-42470FD9DE71}"/>
              </a:ext>
            </a:extLst>
          </p:cNvPr>
          <p:cNvSpPr/>
          <p:nvPr/>
        </p:nvSpPr>
        <p:spPr>
          <a:xfrm>
            <a:off x="2136882" y="737616"/>
            <a:ext cx="6518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Greedy Edge Crossover (GEX)</a:t>
            </a:r>
            <a:endParaRPr lang="en-US" sz="3200" dirty="0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5AB0E96B-9EFE-4ED4-B2CC-7C4AB968E0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7641" y="2049517"/>
            <a:ext cx="493709" cy="47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5349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FFBAF-5C9B-4F84-885E-A813D00E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87" y="0"/>
            <a:ext cx="6234331" cy="3429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AF01F-90ED-4DB9-9F69-3D7318C6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87" y="3429000"/>
            <a:ext cx="6234332" cy="3429001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5E9F1024-5ABE-4EAA-A50E-725812F4C2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5557" y="2101516"/>
            <a:ext cx="525793" cy="42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39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09" y="1"/>
            <a:ext cx="6669332" cy="130628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Search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349" y="2623151"/>
            <a:ext cx="5639674" cy="239298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Steepest ascent version: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Receives: problem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Returns: state that is local maximum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is given in Figure 4.2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40901-2C57-448A-A914-067B604AE549}"/>
              </a:ext>
            </a:extLst>
          </p:cNvPr>
          <p:cNvSpPr/>
          <p:nvPr/>
        </p:nvSpPr>
        <p:spPr>
          <a:xfrm>
            <a:off x="1292349" y="1125276"/>
            <a:ext cx="634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Aka: gradient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“Like climbing Everest in thick fog with amnesia”</a:t>
            </a:r>
          </a:p>
        </p:txBody>
      </p:sp>
    </p:spTree>
    <p:extLst>
      <p:ext uri="{BB962C8B-B14F-4D97-AF65-F5344CB8AC3E}">
        <p14:creationId xmlns:p14="http://schemas.microsoft.com/office/powerpoint/2010/main" val="335089703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B6233-B594-46BD-8E3B-E564A52D6846}"/>
              </a:ext>
            </a:extLst>
          </p:cNvPr>
          <p:cNvSpPr/>
          <p:nvPr/>
        </p:nvSpPr>
        <p:spPr>
          <a:xfrm>
            <a:off x="1887600" y="895272"/>
            <a:ext cx="434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Domains of Application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8130A8-5F0B-434E-BBE4-BAB80F830042}"/>
              </a:ext>
            </a:extLst>
          </p:cNvPr>
          <p:cNvSpPr/>
          <p:nvPr/>
        </p:nvSpPr>
        <p:spPr>
          <a:xfrm>
            <a:off x="1887600" y="2287214"/>
            <a:ext cx="81550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Numerical, Combinatorial Optimization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Modeling and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Life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94745C54-3BFA-4A8F-BF3D-598422A7DB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3788" y="2173705"/>
            <a:ext cx="443811" cy="349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2512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87CC3-DB2B-4E0C-98DB-3C305010E153}"/>
              </a:ext>
            </a:extLst>
          </p:cNvPr>
          <p:cNvSpPr/>
          <p:nvPr/>
        </p:nvSpPr>
        <p:spPr>
          <a:xfrm>
            <a:off x="1840005" y="942569"/>
            <a:ext cx="3272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Drawbacks of GA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1B60F-830D-4623-B091-5009B205B17A}"/>
              </a:ext>
            </a:extLst>
          </p:cNvPr>
          <p:cNvSpPr/>
          <p:nvPr/>
        </p:nvSpPr>
        <p:spPr>
          <a:xfrm>
            <a:off x="2007476" y="2264667"/>
            <a:ext cx="7672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find an encoding for a problem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define a valid fitness function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not return the global maximum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8A814C99-1EB0-455C-BF3A-3DD47E6BEA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9621" y="2165684"/>
            <a:ext cx="501730" cy="357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5440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2A766-5002-4844-9CF6-16443EE1BF91}"/>
              </a:ext>
            </a:extLst>
          </p:cNvPr>
          <p:cNvSpPr/>
          <p:nvPr/>
        </p:nvSpPr>
        <p:spPr>
          <a:xfrm>
            <a:off x="1906323" y="863741"/>
            <a:ext cx="2928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Why use a GA?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AA17B-51AD-4466-B2A6-5643132F0A6F}"/>
              </a:ext>
            </a:extLst>
          </p:cNvPr>
          <p:cNvSpPr/>
          <p:nvPr/>
        </p:nvSpPr>
        <p:spPr>
          <a:xfrm>
            <a:off x="1906322" y="1660360"/>
            <a:ext cx="85935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little insight into the problem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has a very large solution space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is non-convex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derivatives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 need not be smooth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do not need to be scaled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 can be noisy (e.g. process data)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goal is a good solution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1011406-453E-4E80-B4DB-5BAD440CEF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071" flipH="1">
            <a:off x="1443789" y="2117558"/>
            <a:ext cx="437562" cy="405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9565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6590E-423D-47D3-B52B-44C40036018D}"/>
              </a:ext>
            </a:extLst>
          </p:cNvPr>
          <p:cNvSpPr/>
          <p:nvPr/>
        </p:nvSpPr>
        <p:spPr>
          <a:xfrm>
            <a:off x="1756794" y="863741"/>
            <a:ext cx="4585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When NOT to use a GA?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413A68-D34C-4DFE-B8D4-2CF4A2085794}"/>
              </a:ext>
            </a:extLst>
          </p:cNvPr>
          <p:cNvSpPr/>
          <p:nvPr/>
        </p:nvSpPr>
        <p:spPr>
          <a:xfrm>
            <a:off x="1881352" y="1986162"/>
            <a:ext cx="8508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global optimality is required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problem insight can: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impact algorithm performance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simplify problem representation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problem is highly constrained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problem is smooth and convex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gradient-based optimizer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search space is very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use enumeration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A589D3C-0F74-48C6-8DD1-EC0320FA4F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3217" y="1865522"/>
            <a:ext cx="461099" cy="428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7826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2A44AA-9014-473D-A969-7BBEAE269259}"/>
              </a:ext>
            </a:extLst>
          </p:cNvPr>
          <p:cNvSpPr/>
          <p:nvPr/>
        </p:nvSpPr>
        <p:spPr>
          <a:xfrm>
            <a:off x="1548525" y="847976"/>
            <a:ext cx="2014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Taxonomy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47A89-1717-4BAD-8DF4-65CBE7EBB8BE}"/>
              </a:ext>
            </a:extLst>
          </p:cNvPr>
          <p:cNvSpPr txBox="1"/>
          <p:nvPr/>
        </p:nvSpPr>
        <p:spPr>
          <a:xfrm>
            <a:off x="4089933" y="1756596"/>
            <a:ext cx="338958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COMPUTATIOAL INTELLIGENCE OF SOFT COMPUTING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A6A47-F1D2-4725-96CE-962C449D5483}"/>
              </a:ext>
            </a:extLst>
          </p:cNvPr>
          <p:cNvSpPr txBox="1"/>
          <p:nvPr/>
        </p:nvSpPr>
        <p:spPr>
          <a:xfrm>
            <a:off x="2075792" y="3226675"/>
            <a:ext cx="201414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Neural </a:t>
            </a:r>
          </a:p>
          <a:p>
            <a:pPr algn="ctr"/>
            <a:r>
              <a:rPr lang="en-US" sz="2400" dirty="0"/>
              <a:t>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44F09-18F6-46D5-8E5E-6FF066506D23}"/>
              </a:ext>
            </a:extLst>
          </p:cNvPr>
          <p:cNvSpPr txBox="1"/>
          <p:nvPr/>
        </p:nvSpPr>
        <p:spPr>
          <a:xfrm>
            <a:off x="4540468" y="3237186"/>
            <a:ext cx="201414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Evolutionary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E5D9-1CAF-4D3B-BEC7-5D6AD7F0F42B}"/>
              </a:ext>
            </a:extLst>
          </p:cNvPr>
          <p:cNvSpPr txBox="1"/>
          <p:nvPr/>
        </p:nvSpPr>
        <p:spPr>
          <a:xfrm>
            <a:off x="7136523" y="3226675"/>
            <a:ext cx="201414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Fuzzy</a:t>
            </a:r>
          </a:p>
          <a:p>
            <a:pPr algn="ctr"/>
            <a:r>
              <a:rPr lang="en-US" sz="2400" dirty="0"/>
              <a:t>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91E89-EC6C-465A-9138-05D6B1A5B279}"/>
              </a:ext>
            </a:extLst>
          </p:cNvPr>
          <p:cNvSpPr txBox="1"/>
          <p:nvPr/>
        </p:nvSpPr>
        <p:spPr>
          <a:xfrm>
            <a:off x="1548524" y="4903076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Evolutionary Programming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1ED19-FCBB-46AE-8B04-E16576E614A3}"/>
              </a:ext>
            </a:extLst>
          </p:cNvPr>
          <p:cNvSpPr txBox="1"/>
          <p:nvPr/>
        </p:nvSpPr>
        <p:spPr>
          <a:xfrm>
            <a:off x="4089933" y="4903076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Evolution Strategies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24FBD-5D5B-40AE-AED9-CF07CF28A49A}"/>
              </a:ext>
            </a:extLst>
          </p:cNvPr>
          <p:cNvSpPr txBox="1"/>
          <p:nvPr/>
        </p:nvSpPr>
        <p:spPr>
          <a:xfrm>
            <a:off x="6549354" y="4905704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Genetic</a:t>
            </a:r>
          </a:p>
          <a:p>
            <a:pPr algn="ctr"/>
            <a:r>
              <a:rPr lang="en-US" sz="2400" dirty="0"/>
              <a:t> Algorithms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EE3A5-0696-4045-96DA-186AE7F1DEA2}"/>
              </a:ext>
            </a:extLst>
          </p:cNvPr>
          <p:cNvSpPr txBox="1"/>
          <p:nvPr/>
        </p:nvSpPr>
        <p:spPr>
          <a:xfrm>
            <a:off x="8856567" y="4903076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Genetic </a:t>
            </a:r>
          </a:p>
          <a:p>
            <a:pPr algn="ctr"/>
            <a:r>
              <a:rPr lang="en-US" sz="2400" dirty="0"/>
              <a:t>Programming</a:t>
            </a:r>
          </a:p>
        </p:txBody>
      </p:sp>
      <p:pic>
        <p:nvPicPr>
          <p:cNvPr id="12" name="Picture 11" descr="Image result for sad face">
            <a:extLst>
              <a:ext uri="{FF2B5EF4-FFF2-40B4-BE49-F238E27FC236}">
                <a16:creationId xmlns:a16="http://schemas.microsoft.com/office/drawing/2014/main" id="{65686443-6461-455B-A58E-23822DC6EB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3217" y="1865522"/>
            <a:ext cx="477141" cy="41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38929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F3944F-00AD-42DD-A3BC-FE47B110979E}"/>
              </a:ext>
            </a:extLst>
          </p:cNvPr>
          <p:cNvSpPr/>
          <p:nvPr/>
        </p:nvSpPr>
        <p:spPr>
          <a:xfrm>
            <a:off x="1749364" y="2306369"/>
            <a:ext cx="85449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technical indicators of stock 	movements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model using these indicators can be represented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by a tree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past market data to define the fitness function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Genetic Programming to create trees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3AA302-5868-4695-AAD1-759FD9359566}"/>
              </a:ext>
            </a:extLst>
          </p:cNvPr>
          <p:cNvSpPr/>
          <p:nvPr/>
        </p:nvSpPr>
        <p:spPr>
          <a:xfrm>
            <a:off x="1749364" y="926803"/>
            <a:ext cx="5231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Application to Stock Trading</a:t>
            </a:r>
            <a:endParaRPr lang="en-US" sz="3200" dirty="0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DE66F8A-2D10-4773-BB4D-EF0D898205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392" flipH="1">
            <a:off x="1183217" y="1865522"/>
            <a:ext cx="412972" cy="440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47136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8A79-4D2A-4ECD-9232-605945ADA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3" y="1426995"/>
            <a:ext cx="10097313" cy="5021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10E2E1-CAA7-4892-8A52-AA1D245C0BB2}"/>
              </a:ext>
            </a:extLst>
          </p:cNvPr>
          <p:cNvSpPr/>
          <p:nvPr/>
        </p:nvSpPr>
        <p:spPr>
          <a:xfrm>
            <a:off x="725213" y="409904"/>
            <a:ext cx="7096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Example:  A Function on Stock Market</a:t>
            </a:r>
            <a:endParaRPr lang="en-US" sz="3200" dirty="0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031B45EB-C9EC-482F-B363-81A1871303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3217" y="1865522"/>
            <a:ext cx="698134" cy="657545"/>
          </a:xfrm>
          <a:prstGeom prst="rect">
            <a:avLst/>
          </a:prstGeom>
          <a:noFill/>
        </p:spPr>
      </p:pic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162D9365-29BB-49A0-80EF-511C8C1673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150" y="2523067"/>
            <a:ext cx="698134" cy="657545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5A6A884A-FF83-43C8-97A3-8A277CA7C65D}"/>
              </a:ext>
            </a:extLst>
          </p:cNvPr>
          <p:cNvSpPr/>
          <p:nvPr/>
        </p:nvSpPr>
        <p:spPr>
          <a:xfrm>
            <a:off x="891611" y="1390256"/>
            <a:ext cx="234146" cy="584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7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822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FB9AC-6EA6-4CD4-8B3C-49AC0E313DAF}"/>
              </a:ext>
            </a:extLst>
          </p:cNvPr>
          <p:cNvSpPr txBox="1">
            <a:spLocks/>
          </p:cNvSpPr>
          <p:nvPr/>
        </p:nvSpPr>
        <p:spPr>
          <a:xfrm>
            <a:off x="3505200" y="2657167"/>
            <a:ext cx="3470787" cy="271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Questions?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IDA*</a:t>
            </a:r>
            <a:endParaRPr lang="en-US" altLang="en-US" sz="3600" dirty="0"/>
          </a:p>
          <a:p>
            <a:endParaRPr lang="en-US" sz="3600" dirty="0"/>
          </a:p>
        </p:txBody>
      </p:sp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1634B17E-E5DC-4C9F-B423-ADD249100B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3217" y="1865522"/>
            <a:ext cx="698134" cy="657545"/>
          </a:xfrm>
          <a:prstGeom prst="rect">
            <a:avLst/>
          </a:prstGeom>
          <a:noFill/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CE5FAA7-4D46-4F1D-AF73-86CC55FD18E8}"/>
              </a:ext>
            </a:extLst>
          </p:cNvPr>
          <p:cNvSpPr/>
          <p:nvPr/>
        </p:nvSpPr>
        <p:spPr>
          <a:xfrm>
            <a:off x="1371600" y="2657167"/>
            <a:ext cx="355600" cy="657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18FB8C2C-2B40-47F4-875B-53D465D7AA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5617" y="2017922"/>
            <a:ext cx="698134" cy="657545"/>
          </a:xfrm>
          <a:prstGeom prst="rect">
            <a:avLst/>
          </a:prstGeom>
          <a:noFill/>
        </p:spPr>
      </p:pic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8AB86752-AD5A-4797-83E0-03C5AF58CF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8017" y="2170322"/>
            <a:ext cx="697834" cy="677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21" y="523264"/>
            <a:ext cx="8023123" cy="102175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Avoiding Repeated States - 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Can we do it?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9821" y="1997897"/>
            <a:ext cx="8023225" cy="3082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return to parent or grandparent state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8 puzzle, do not move up right after down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create solution paths with cycles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generate repeated states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(need to store and check potentially large number of states)</a:t>
            </a:r>
          </a:p>
        </p:txBody>
      </p:sp>
    </p:spTree>
    <p:extLst>
      <p:ext uri="{BB962C8B-B14F-4D97-AF65-F5344CB8AC3E}">
        <p14:creationId xmlns:p14="http://schemas.microsoft.com/office/powerpoint/2010/main" val="777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959" y="335245"/>
            <a:ext cx="6207823" cy="8229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Search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6607" y="1390844"/>
                <a:ext cx="9802372" cy="3276952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HILL-CLIMBING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state that is a local maximum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MAKE-NODE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INITIAL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-STATE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highest-valued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VALUE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current.</a:t>
                </a:r>
                <a:r>
                  <a:rPr lang="en-US" sz="24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VALUE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STATE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607" y="1390844"/>
                <a:ext cx="9802372" cy="3276952"/>
              </a:xfrm>
              <a:blipFill>
                <a:blip r:embed="rId2"/>
                <a:stretch>
                  <a:fillRect l="-995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" y="1503122"/>
            <a:ext cx="384106" cy="33765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505C7-8CF4-44B2-8884-854ABAD4BC52}"/>
              </a:ext>
            </a:extLst>
          </p:cNvPr>
          <p:cNvSpPr txBox="1"/>
          <p:nvPr/>
        </p:nvSpPr>
        <p:spPr>
          <a:xfrm>
            <a:off x="1693818" y="4580710"/>
            <a:ext cx="858229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4.2   The hill-climbing search algorithm - the most basic local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search technique.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step the current node is replaced by the best neighbor; 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version, that means the neighbor with the highest VALUE,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a heuristic cost estimate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used, we would find the neighbor with the lowest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40901-2C57-448A-A914-067B604AE549}"/>
              </a:ext>
            </a:extLst>
          </p:cNvPr>
          <p:cNvSpPr/>
          <p:nvPr/>
        </p:nvSpPr>
        <p:spPr>
          <a:xfrm>
            <a:off x="5306565" y="327243"/>
            <a:ext cx="634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Aka: gradient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“Like climbing Everest in thick fog with amnesia”</a:t>
            </a:r>
          </a:p>
        </p:txBody>
      </p:sp>
    </p:spTree>
    <p:extLst>
      <p:ext uri="{BB962C8B-B14F-4D97-AF65-F5344CB8AC3E}">
        <p14:creationId xmlns:p14="http://schemas.microsoft.com/office/powerpoint/2010/main" val="395764945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97" y="274637"/>
            <a:ext cx="638851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Maze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191000" cy="42330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cells in a maze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N, E, S, or 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BFS do (expand E, then N, W, S)?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DFS do?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order changed to N, E, S, W and loops are prevented?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1818969"/>
            <a:ext cx="4190998" cy="37706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05192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3474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66" y="331149"/>
            <a:ext cx="1654277" cy="6525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IDA*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7992" y="1096872"/>
                <a:ext cx="9486900" cy="5543190"/>
              </a:xfrm>
            </p:spPr>
            <p:txBody>
              <a:bodyPr>
                <a:noAutofit/>
              </a:bodyPr>
              <a:lstStyle/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of Depth-First Searches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IDA* is an Iterative Deepening Search, which </a:t>
                </a:r>
              </a:p>
              <a:p>
                <a:pPr marL="914400" lvl="1" indent="-45720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A* cost threshold instead of depth threshold</a:t>
                </a:r>
              </a:p>
              <a:p>
                <a:pPr marL="914400" lvl="1" indent="-45720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Ensures optimal solution</a:t>
                </a:r>
              </a:p>
              <a:p>
                <a:pPr marL="461963" indent="-461963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QueuingFn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enqueues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front 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threshold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</a:p>
              <a:p>
                <a:pPr marL="914400" lvl="1" indent="-457200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first iteration</a:t>
                </a:r>
              </a:p>
              <a:p>
                <a:pPr marL="914400" lvl="1" indent="-45720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Subsequent iterations</a:t>
                </a:r>
              </a:p>
              <a:p>
                <a:pPr marL="1376363" lvl="2" indent="-461963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min_child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376363" lvl="2" indent="-461963"/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min_child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cut off child with the minimum f value</a:t>
                </a:r>
              </a:p>
              <a:p>
                <a:pPr marL="914400" lvl="1" indent="-45720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always includes at least one new node</a:t>
                </a:r>
              </a:p>
              <a:p>
                <a:pPr marL="914400" lvl="1" indent="-45720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Makes sure search never looks beyond optimal cost solution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7992" y="1096872"/>
                <a:ext cx="9486900" cy="5543190"/>
              </a:xfrm>
              <a:blipFill>
                <a:blip r:embed="rId2"/>
                <a:stretch>
                  <a:fillRect l="-900" t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5B767BCC-DFE1-4E61-868B-9558581AE9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782" y="923644"/>
            <a:ext cx="384326" cy="34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22294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0.gif"/>
          <p:cNvPicPr>
            <a:picLocks noChangeAspect="1"/>
          </p:cNvPicPr>
          <p:nvPr/>
        </p:nvPicPr>
        <p:blipFill rotWithShape="1">
          <a:blip r:embed="rId2" cstate="print"/>
          <a:srcRect b="19637"/>
          <a:stretch/>
        </p:blipFill>
        <p:spPr>
          <a:xfrm>
            <a:off x="1268600" y="707924"/>
            <a:ext cx="9654800" cy="57834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0295D7-5330-4A6C-892F-B36551DE520E}"/>
              </a:ext>
            </a:extLst>
          </p:cNvPr>
          <p:cNvSpPr txBox="1">
            <a:spLocks/>
          </p:cNvSpPr>
          <p:nvPr/>
        </p:nvSpPr>
        <p:spPr>
          <a:xfrm>
            <a:off x="9392265" y="707924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98182305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gif"/>
          <p:cNvPicPr>
            <a:picLocks noChangeAspect="1"/>
          </p:cNvPicPr>
          <p:nvPr/>
        </p:nvPicPr>
        <p:blipFill rotWithShape="1">
          <a:blip r:embed="rId2" cstate="print"/>
          <a:srcRect b="20611"/>
          <a:stretch/>
        </p:blipFill>
        <p:spPr>
          <a:xfrm>
            <a:off x="1426862" y="796765"/>
            <a:ext cx="9176000" cy="56824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55E2B7-3E43-45A1-BBD2-7B36623F708E}"/>
              </a:ext>
            </a:extLst>
          </p:cNvPr>
          <p:cNvSpPr txBox="1">
            <a:spLocks/>
          </p:cNvSpPr>
          <p:nvPr/>
        </p:nvSpPr>
        <p:spPr>
          <a:xfrm>
            <a:off x="9392265" y="707924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257306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.gif"/>
          <p:cNvPicPr>
            <a:picLocks noChangeAspect="1"/>
          </p:cNvPicPr>
          <p:nvPr/>
        </p:nvPicPr>
        <p:blipFill rotWithShape="1">
          <a:blip r:embed="rId2" cstate="print"/>
          <a:srcRect b="20567"/>
          <a:stretch/>
        </p:blipFill>
        <p:spPr>
          <a:xfrm>
            <a:off x="1626763" y="811021"/>
            <a:ext cx="9319912" cy="5616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350408-2C3E-43EE-B0F7-F5C1ED06EBBE}"/>
              </a:ext>
            </a:extLst>
          </p:cNvPr>
          <p:cNvSpPr txBox="1">
            <a:spLocks/>
          </p:cNvSpPr>
          <p:nvPr/>
        </p:nvSpPr>
        <p:spPr>
          <a:xfrm>
            <a:off x="9392265" y="707924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883780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3.gif"/>
          <p:cNvPicPr>
            <a:picLocks noChangeAspect="1"/>
          </p:cNvPicPr>
          <p:nvPr/>
        </p:nvPicPr>
        <p:blipFill rotWithShape="1">
          <a:blip r:embed="rId2" cstate="print"/>
          <a:srcRect b="7543"/>
          <a:stretch/>
        </p:blipFill>
        <p:spPr>
          <a:xfrm>
            <a:off x="1463040" y="766354"/>
            <a:ext cx="9663700" cy="58371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3E3F32-0ED8-46C3-B0BE-ECBB3F635FDF}"/>
              </a:ext>
            </a:extLst>
          </p:cNvPr>
          <p:cNvSpPr txBox="1">
            <a:spLocks/>
          </p:cNvSpPr>
          <p:nvPr/>
        </p:nvSpPr>
        <p:spPr>
          <a:xfrm>
            <a:off x="823453" y="117987"/>
            <a:ext cx="1850078" cy="979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291989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.gif"/>
          <p:cNvPicPr>
            <a:picLocks noChangeAspect="1"/>
          </p:cNvPicPr>
          <p:nvPr/>
        </p:nvPicPr>
        <p:blipFill rotWithShape="1">
          <a:blip r:embed="rId2" cstate="print"/>
          <a:srcRect b="21828"/>
          <a:stretch/>
        </p:blipFill>
        <p:spPr>
          <a:xfrm>
            <a:off x="1550126" y="927639"/>
            <a:ext cx="9039497" cy="55249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9BB4EC-394F-41F5-9400-32A7999565C5}"/>
              </a:ext>
            </a:extLst>
          </p:cNvPr>
          <p:cNvSpPr txBox="1">
            <a:spLocks/>
          </p:cNvSpPr>
          <p:nvPr/>
        </p:nvSpPr>
        <p:spPr>
          <a:xfrm>
            <a:off x="9038304" y="486697"/>
            <a:ext cx="2396050" cy="98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611792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5.gif"/>
          <p:cNvPicPr>
            <a:picLocks noChangeAspect="1"/>
          </p:cNvPicPr>
          <p:nvPr/>
        </p:nvPicPr>
        <p:blipFill rotWithShape="1">
          <a:blip r:embed="rId2" cstate="print"/>
          <a:srcRect b="21140"/>
          <a:stretch/>
        </p:blipFill>
        <p:spPr>
          <a:xfrm>
            <a:off x="1524000" y="853814"/>
            <a:ext cx="9370424" cy="5591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493B07-BD91-425E-9955-54017095A7FC}"/>
              </a:ext>
            </a:extLst>
          </p:cNvPr>
          <p:cNvSpPr txBox="1">
            <a:spLocks/>
          </p:cNvSpPr>
          <p:nvPr/>
        </p:nvSpPr>
        <p:spPr>
          <a:xfrm>
            <a:off x="9185787" y="412956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97933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6.gif"/>
          <p:cNvPicPr>
            <a:picLocks noChangeAspect="1"/>
          </p:cNvPicPr>
          <p:nvPr/>
        </p:nvPicPr>
        <p:blipFill rotWithShape="1">
          <a:blip r:embed="rId2" cstate="print"/>
          <a:srcRect b="22760"/>
          <a:stretch/>
        </p:blipFill>
        <p:spPr>
          <a:xfrm>
            <a:off x="1480457" y="830982"/>
            <a:ext cx="9320736" cy="55959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E61662-52FD-4BEB-8B98-4EC0CE026056}"/>
              </a:ext>
            </a:extLst>
          </p:cNvPr>
          <p:cNvSpPr txBox="1">
            <a:spLocks/>
          </p:cNvSpPr>
          <p:nvPr/>
        </p:nvSpPr>
        <p:spPr>
          <a:xfrm>
            <a:off x="9451259" y="36005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9657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ttps://www.searchencrypt.com/image?path=https%3a%2f%2fupload.wikimedia.org%2fwikipedia%2fcommons%2fthumb%2f1%2f11%2fGLPK_solution_of_a_travelling_salesman_problem.svg%2f125px-GLPK_solution_of_a_travelling_salesman_probl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51" y="1562595"/>
            <a:ext cx="3731616" cy="36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60271" y="942812"/>
            <a:ext cx="6205492" cy="53886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Travelling salesman problem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travelling salesman problem (TSP) asks the following question: </a:t>
            </a:r>
          </a:p>
          <a:p>
            <a:pPr marL="4619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"Given a list of cities and the distances between each pair of cities, what is the shortest possible route that visits each city and returns to the origin city?"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NP-hard problem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combinatorial optimization,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in operations research and theoretical computer science.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205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7.gif"/>
          <p:cNvPicPr>
            <a:picLocks noChangeAspect="1"/>
          </p:cNvPicPr>
          <p:nvPr/>
        </p:nvPicPr>
        <p:blipFill rotWithShape="1">
          <a:blip r:embed="rId2" cstate="print"/>
          <a:srcRect b="21741"/>
          <a:stretch/>
        </p:blipFill>
        <p:spPr>
          <a:xfrm>
            <a:off x="1480458" y="916749"/>
            <a:ext cx="9527178" cy="54910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2C043C-9D34-4C33-87BE-3B26F9AD2E47}"/>
              </a:ext>
            </a:extLst>
          </p:cNvPr>
          <p:cNvSpPr txBox="1">
            <a:spLocks/>
          </p:cNvSpPr>
          <p:nvPr/>
        </p:nvSpPr>
        <p:spPr>
          <a:xfrm>
            <a:off x="9218656" y="450246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3592964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4331" y="552275"/>
            <a:ext cx="9161418" cy="60402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CBBDC5-DA43-41A5-BECB-A3BA7AFFA794}"/>
              </a:ext>
            </a:extLst>
          </p:cNvPr>
          <p:cNvSpPr txBox="1">
            <a:spLocks/>
          </p:cNvSpPr>
          <p:nvPr/>
        </p:nvSpPr>
        <p:spPr>
          <a:xfrm>
            <a:off x="768918" y="326432"/>
            <a:ext cx="1756568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2078849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9.gif"/>
          <p:cNvPicPr>
            <a:picLocks noChangeAspect="1"/>
          </p:cNvPicPr>
          <p:nvPr/>
        </p:nvPicPr>
        <p:blipFill rotWithShape="1">
          <a:blip r:embed="rId2" cstate="print"/>
          <a:srcRect b="22879"/>
          <a:stretch/>
        </p:blipFill>
        <p:spPr>
          <a:xfrm>
            <a:off x="1666243" y="814872"/>
            <a:ext cx="9367517" cy="56817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6EACDB-C6FA-43F4-8DAF-8DD218121331}"/>
              </a:ext>
            </a:extLst>
          </p:cNvPr>
          <p:cNvSpPr txBox="1">
            <a:spLocks/>
          </p:cNvSpPr>
          <p:nvPr/>
        </p:nvSpPr>
        <p:spPr>
          <a:xfrm>
            <a:off x="911942" y="361335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Example?</a:t>
            </a:r>
          </a:p>
        </p:txBody>
      </p:sp>
    </p:spTree>
    <p:extLst>
      <p:ext uri="{BB962C8B-B14F-4D97-AF65-F5344CB8AC3E}">
        <p14:creationId xmlns:p14="http://schemas.microsoft.com/office/powerpoint/2010/main" val="225637167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0.gif"/>
          <p:cNvPicPr>
            <a:picLocks noChangeAspect="1"/>
          </p:cNvPicPr>
          <p:nvPr/>
        </p:nvPicPr>
        <p:blipFill rotWithShape="1">
          <a:blip r:embed="rId2" cstate="print"/>
          <a:srcRect b="21117"/>
          <a:stretch/>
        </p:blipFill>
        <p:spPr>
          <a:xfrm>
            <a:off x="1287538" y="857247"/>
            <a:ext cx="9616923" cy="54564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AA7D3E-7BBD-4952-B076-7F3C64A528CF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4103769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1.gif"/>
          <p:cNvPicPr>
            <a:picLocks noChangeAspect="1"/>
          </p:cNvPicPr>
          <p:nvPr/>
        </p:nvPicPr>
        <p:blipFill rotWithShape="1">
          <a:blip r:embed="rId2" cstate="print"/>
          <a:srcRect b="22782"/>
          <a:stretch/>
        </p:blipFill>
        <p:spPr>
          <a:xfrm>
            <a:off x="923427" y="889460"/>
            <a:ext cx="9944869" cy="53981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A7F4FE-F563-4765-88D0-6A7EA528D7AF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2797337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 rotWithShape="1">
          <a:blip r:embed="rId2" cstate="print"/>
          <a:srcRect b="22539"/>
          <a:stretch/>
        </p:blipFill>
        <p:spPr>
          <a:xfrm>
            <a:off x="1274487" y="815983"/>
            <a:ext cx="9810684" cy="56283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08F130-87F4-4AA9-8E89-727D9C6EC1F3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639543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 rotWithShape="1">
          <a:blip r:embed="rId2" cstate="print"/>
          <a:srcRect b="22325"/>
          <a:stretch/>
        </p:blipFill>
        <p:spPr>
          <a:xfrm>
            <a:off x="1498420" y="665504"/>
            <a:ext cx="9685914" cy="57265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F3821B-3723-457A-BB0A-723A7862F6E5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7017016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3.gif"/>
          <p:cNvPicPr>
            <a:picLocks noChangeAspect="1"/>
          </p:cNvPicPr>
          <p:nvPr/>
        </p:nvPicPr>
        <p:blipFill rotWithShape="1">
          <a:blip r:embed="rId2" cstate="print"/>
          <a:srcRect b="22749"/>
          <a:stretch/>
        </p:blipFill>
        <p:spPr>
          <a:xfrm>
            <a:off x="1314994" y="650755"/>
            <a:ext cx="10018024" cy="58771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6C8D3B-4F6D-4FEE-BC90-694DE872FBC4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9099757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4.gif"/>
          <p:cNvPicPr>
            <a:picLocks noChangeAspect="1"/>
          </p:cNvPicPr>
          <p:nvPr/>
        </p:nvPicPr>
        <p:blipFill rotWithShape="1">
          <a:blip r:embed="rId2" cstate="print"/>
          <a:srcRect b="23238"/>
          <a:stretch/>
        </p:blipFill>
        <p:spPr>
          <a:xfrm>
            <a:off x="1445623" y="1015243"/>
            <a:ext cx="9792648" cy="53855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D374BD-67E9-4D1F-8A7E-6E667373BBA5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0908216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5.gif"/>
          <p:cNvPicPr>
            <a:picLocks noChangeAspect="1"/>
          </p:cNvPicPr>
          <p:nvPr/>
        </p:nvPicPr>
        <p:blipFill rotWithShape="1">
          <a:blip r:embed="rId2" cstate="print"/>
          <a:srcRect b="22588"/>
          <a:stretch/>
        </p:blipFill>
        <p:spPr>
          <a:xfrm>
            <a:off x="1338226" y="1114696"/>
            <a:ext cx="9963964" cy="5207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0EBBE6-9971-4ED5-B63F-E19BDE665FB0}"/>
              </a:ext>
            </a:extLst>
          </p:cNvPr>
          <p:cNvSpPr txBox="1">
            <a:spLocks/>
          </p:cNvSpPr>
          <p:nvPr/>
        </p:nvSpPr>
        <p:spPr>
          <a:xfrm>
            <a:off x="9196251" y="206479"/>
            <a:ext cx="2410730" cy="100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6573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18EE-15C0-4A3A-8413-F19E304F4947}"/>
              </a:ext>
            </a:extLst>
          </p:cNvPr>
          <p:cNvSpPr/>
          <p:nvPr/>
        </p:nvSpPr>
        <p:spPr>
          <a:xfrm>
            <a:off x="1280110" y="574876"/>
            <a:ext cx="4551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Local Search Example: TSP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11A61-50BD-49F9-AEC4-19B2CC77099A}"/>
              </a:ext>
            </a:extLst>
          </p:cNvPr>
          <p:cNvSpPr/>
          <p:nvPr/>
        </p:nvSpPr>
        <p:spPr>
          <a:xfrm>
            <a:off x="1410928" y="1471985"/>
            <a:ext cx="8760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TSP: 		Travelling Salesperson Problem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	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length of the tour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any complete tour, perform pairwise exchanges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E6A3D2-0E19-466D-9649-FF46358B2911}"/>
              </a:ext>
            </a:extLst>
          </p:cNvPr>
          <p:cNvSpPr/>
          <p:nvPr/>
        </p:nvSpPr>
        <p:spPr>
          <a:xfrm>
            <a:off x="2713709" y="3598606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CF9D76-7AB5-4F73-99C6-140A153DD327}"/>
              </a:ext>
            </a:extLst>
          </p:cNvPr>
          <p:cNvSpPr/>
          <p:nvPr/>
        </p:nvSpPr>
        <p:spPr>
          <a:xfrm>
            <a:off x="4975123" y="3598606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D2427C-2662-40B0-B40C-DE2BFE2ED2FA}"/>
              </a:ext>
            </a:extLst>
          </p:cNvPr>
          <p:cNvSpPr/>
          <p:nvPr/>
        </p:nvSpPr>
        <p:spPr>
          <a:xfrm>
            <a:off x="6818675" y="3598606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F60C47-529D-4258-8B22-2AFC7028A1B4}"/>
              </a:ext>
            </a:extLst>
          </p:cNvPr>
          <p:cNvSpPr/>
          <p:nvPr/>
        </p:nvSpPr>
        <p:spPr>
          <a:xfrm>
            <a:off x="8962105" y="3598605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BBA53A-A08F-4A3F-A023-A9B8A8B31AE1}"/>
              </a:ext>
            </a:extLst>
          </p:cNvPr>
          <p:cNvSpPr/>
          <p:nvPr/>
        </p:nvSpPr>
        <p:spPr>
          <a:xfrm>
            <a:off x="8209938" y="4517922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B8131B-5945-4258-A5DB-ACFFC2E61B0A}"/>
              </a:ext>
            </a:extLst>
          </p:cNvPr>
          <p:cNvSpPr/>
          <p:nvPr/>
        </p:nvSpPr>
        <p:spPr>
          <a:xfrm>
            <a:off x="4159043" y="4547418"/>
            <a:ext cx="339215" cy="3785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9A608D-4CF8-4654-8066-D4B504877677}"/>
              </a:ext>
            </a:extLst>
          </p:cNvPr>
          <p:cNvSpPr/>
          <p:nvPr/>
        </p:nvSpPr>
        <p:spPr>
          <a:xfrm>
            <a:off x="2728455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1C29C5-57EE-4BDE-A7AC-A713E35F5D8B}"/>
              </a:ext>
            </a:extLst>
          </p:cNvPr>
          <p:cNvSpPr/>
          <p:nvPr/>
        </p:nvSpPr>
        <p:spPr>
          <a:xfrm>
            <a:off x="4975123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37055C-01A6-42F7-928E-E5B2F23DD382}"/>
              </a:ext>
            </a:extLst>
          </p:cNvPr>
          <p:cNvSpPr/>
          <p:nvPr/>
        </p:nvSpPr>
        <p:spPr>
          <a:xfrm>
            <a:off x="6907163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3BA5D1-FC10-4A57-9D03-BC22A10E4560}"/>
              </a:ext>
            </a:extLst>
          </p:cNvPr>
          <p:cNvSpPr/>
          <p:nvPr/>
        </p:nvSpPr>
        <p:spPr>
          <a:xfrm>
            <a:off x="8962105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EC2302-2B9A-4292-AEA2-CF2C80DB485B}"/>
              </a:ext>
            </a:extLst>
          </p:cNvPr>
          <p:cNvCxnSpPr>
            <a:cxnSpLocks/>
          </p:cNvCxnSpPr>
          <p:nvPr/>
        </p:nvCxnSpPr>
        <p:spPr>
          <a:xfrm>
            <a:off x="2862115" y="3743629"/>
            <a:ext cx="2267866" cy="9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3F37A6-1AD7-4B35-9B53-606A96E95170}"/>
              </a:ext>
            </a:extLst>
          </p:cNvPr>
          <p:cNvCxnSpPr/>
          <p:nvPr/>
        </p:nvCxnSpPr>
        <p:spPr>
          <a:xfrm>
            <a:off x="3075039" y="5705167"/>
            <a:ext cx="2054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F69FBF-6CD0-4C43-AF95-173330DBCA59}"/>
              </a:ext>
            </a:extLst>
          </p:cNvPr>
          <p:cNvCxnSpPr/>
          <p:nvPr/>
        </p:nvCxnSpPr>
        <p:spPr>
          <a:xfrm>
            <a:off x="7032525" y="3753463"/>
            <a:ext cx="2054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0BEC15-A1EC-4B59-85F1-3EADCE7B37B3}"/>
              </a:ext>
            </a:extLst>
          </p:cNvPr>
          <p:cNvCxnSpPr/>
          <p:nvPr/>
        </p:nvCxnSpPr>
        <p:spPr>
          <a:xfrm>
            <a:off x="7062021" y="5705167"/>
            <a:ext cx="2054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25FAD-11C6-460D-9EBB-C7B4B0427AA8}"/>
              </a:ext>
            </a:extLst>
          </p:cNvPr>
          <p:cNvCxnSpPr>
            <a:cxnSpLocks/>
          </p:cNvCxnSpPr>
          <p:nvPr/>
        </p:nvCxnSpPr>
        <p:spPr>
          <a:xfrm>
            <a:off x="4278262" y="4679634"/>
            <a:ext cx="919316" cy="1032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EA572-7DA6-44F5-8F4F-8A7A95EFF394}"/>
              </a:ext>
            </a:extLst>
          </p:cNvPr>
          <p:cNvCxnSpPr>
            <a:cxnSpLocks/>
          </p:cNvCxnSpPr>
          <p:nvPr/>
        </p:nvCxnSpPr>
        <p:spPr>
          <a:xfrm>
            <a:off x="8305802" y="4599036"/>
            <a:ext cx="766917" cy="11061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5CFA4B-537C-450B-80FC-2D403F31D984}"/>
              </a:ext>
            </a:extLst>
          </p:cNvPr>
          <p:cNvCxnSpPr>
            <a:cxnSpLocks/>
          </p:cNvCxnSpPr>
          <p:nvPr/>
        </p:nvCxnSpPr>
        <p:spPr>
          <a:xfrm>
            <a:off x="2920179" y="3777693"/>
            <a:ext cx="1430586" cy="9193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F07355-D864-4FFA-AAB7-47377C97AF83}"/>
              </a:ext>
            </a:extLst>
          </p:cNvPr>
          <p:cNvCxnSpPr>
            <a:cxnSpLocks/>
          </p:cNvCxnSpPr>
          <p:nvPr/>
        </p:nvCxnSpPr>
        <p:spPr>
          <a:xfrm flipH="1">
            <a:off x="8364796" y="3743629"/>
            <a:ext cx="764458" cy="90631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130422-CDAB-44B2-BAC4-A00E5E7594DD}"/>
              </a:ext>
            </a:extLst>
          </p:cNvPr>
          <p:cNvCxnSpPr>
            <a:cxnSpLocks/>
          </p:cNvCxnSpPr>
          <p:nvPr/>
        </p:nvCxnSpPr>
        <p:spPr>
          <a:xfrm flipV="1">
            <a:off x="2862115" y="3702557"/>
            <a:ext cx="2245129" cy="199575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4B5E8D-018C-47CD-AD47-A1DD1761635E}"/>
              </a:ext>
            </a:extLst>
          </p:cNvPr>
          <p:cNvCxnSpPr>
            <a:cxnSpLocks/>
          </p:cNvCxnSpPr>
          <p:nvPr/>
        </p:nvCxnSpPr>
        <p:spPr>
          <a:xfrm>
            <a:off x="6994424" y="3777693"/>
            <a:ext cx="56536" cy="193432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AF3DBAB-176A-4EFF-941F-A37AC1C49157}"/>
              </a:ext>
            </a:extLst>
          </p:cNvPr>
          <p:cNvSpPr/>
          <p:nvPr/>
        </p:nvSpPr>
        <p:spPr>
          <a:xfrm>
            <a:off x="5663381" y="4517922"/>
            <a:ext cx="574564" cy="30971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A2F98B-2592-4AAB-97FA-802E7480CC6F}"/>
              </a:ext>
            </a:extLst>
          </p:cNvPr>
          <p:cNvSpPr/>
          <p:nvPr/>
        </p:nvSpPr>
        <p:spPr>
          <a:xfrm>
            <a:off x="1575077" y="5903893"/>
            <a:ext cx="8760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Variants of this approach get within 1% of optimal very quickly with thousands of cities</a:t>
            </a:r>
          </a:p>
        </p:txBody>
      </p:sp>
    </p:spTree>
    <p:extLst>
      <p:ext uri="{BB962C8B-B14F-4D97-AF65-F5344CB8AC3E}">
        <p14:creationId xmlns:p14="http://schemas.microsoft.com/office/powerpoint/2010/main" val="37118478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6.gif"/>
          <p:cNvPicPr>
            <a:picLocks noChangeAspect="1"/>
          </p:cNvPicPr>
          <p:nvPr/>
        </p:nvPicPr>
        <p:blipFill rotWithShape="1">
          <a:blip r:embed="rId2" cstate="print"/>
          <a:srcRect b="8503"/>
          <a:stretch/>
        </p:blipFill>
        <p:spPr>
          <a:xfrm>
            <a:off x="1384663" y="943554"/>
            <a:ext cx="9491759" cy="54049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ACAC858-0C13-46C6-AC0B-0D6779E9E1FA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1429407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7.gif"/>
          <p:cNvPicPr>
            <a:picLocks noChangeAspect="1"/>
          </p:cNvPicPr>
          <p:nvPr/>
        </p:nvPicPr>
        <p:blipFill rotWithShape="1">
          <a:blip r:embed="rId2" cstate="print"/>
          <a:srcRect b="23023"/>
          <a:stretch/>
        </p:blipFill>
        <p:spPr>
          <a:xfrm>
            <a:off x="1541417" y="700550"/>
            <a:ext cx="9593978" cy="57172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8BEF0F-6C09-401C-B549-57D554B01C95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9951555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8.gif"/>
          <p:cNvPicPr>
            <a:picLocks noChangeAspect="1"/>
          </p:cNvPicPr>
          <p:nvPr/>
        </p:nvPicPr>
        <p:blipFill rotWithShape="1">
          <a:blip r:embed="rId2" cstate="print"/>
          <a:srcRect b="22795"/>
          <a:stretch/>
        </p:blipFill>
        <p:spPr>
          <a:xfrm>
            <a:off x="1689463" y="1258362"/>
            <a:ext cx="9430822" cy="51598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FA99CC-95A7-4881-B812-33BA618FCE59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238764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9.gif"/>
          <p:cNvPicPr>
            <a:picLocks noChangeAspect="1"/>
          </p:cNvPicPr>
          <p:nvPr/>
        </p:nvPicPr>
        <p:blipFill rotWithShape="1">
          <a:blip r:embed="rId2" cstate="print"/>
          <a:srcRect b="23057"/>
          <a:stretch/>
        </p:blipFill>
        <p:spPr>
          <a:xfrm>
            <a:off x="1341120" y="842243"/>
            <a:ext cx="9980304" cy="56036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C2F31B-5DA1-491D-9A33-75197273AA33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5173758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0.gif"/>
          <p:cNvPicPr>
            <a:picLocks noChangeAspect="1"/>
          </p:cNvPicPr>
          <p:nvPr/>
        </p:nvPicPr>
        <p:blipFill rotWithShape="1">
          <a:blip r:embed="rId2" cstate="print"/>
          <a:srcRect b="23159"/>
          <a:stretch/>
        </p:blipFill>
        <p:spPr>
          <a:xfrm>
            <a:off x="1654629" y="944996"/>
            <a:ext cx="9568893" cy="55737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2995E1-D178-4E92-8F35-9D97D1560627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1434223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1.gif"/>
          <p:cNvPicPr>
            <a:picLocks noChangeAspect="1"/>
          </p:cNvPicPr>
          <p:nvPr/>
        </p:nvPicPr>
        <p:blipFill rotWithShape="1">
          <a:blip r:embed="rId2" cstate="print"/>
          <a:srcRect b="24687"/>
          <a:stretch/>
        </p:blipFill>
        <p:spPr>
          <a:xfrm>
            <a:off x="1410797" y="610513"/>
            <a:ext cx="9814552" cy="56422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E715F8-D512-47F4-9FDD-695266EA42F2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0446335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2.gif"/>
          <p:cNvPicPr>
            <a:picLocks noChangeAspect="1"/>
          </p:cNvPicPr>
          <p:nvPr/>
        </p:nvPicPr>
        <p:blipFill rotWithShape="1">
          <a:blip r:embed="rId2" cstate="print"/>
          <a:srcRect b="24413"/>
          <a:stretch/>
        </p:blipFill>
        <p:spPr>
          <a:xfrm>
            <a:off x="587317" y="427703"/>
            <a:ext cx="11017366" cy="61500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5C0B66-F435-4464-A0FE-C4BC3EDCF10F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6236329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3.gif"/>
          <p:cNvPicPr>
            <a:picLocks noChangeAspect="1"/>
          </p:cNvPicPr>
          <p:nvPr/>
        </p:nvPicPr>
        <p:blipFill rotWithShape="1">
          <a:blip r:embed="rId2" cstate="print"/>
          <a:srcRect b="23343"/>
          <a:stretch/>
        </p:blipFill>
        <p:spPr>
          <a:xfrm>
            <a:off x="1323703" y="666311"/>
            <a:ext cx="10027456" cy="5679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68138D-A08F-4B81-B7AC-80EAA5EA5897}"/>
              </a:ext>
            </a:extLst>
          </p:cNvPr>
          <p:cNvSpPr txBox="1">
            <a:spLocks/>
          </p:cNvSpPr>
          <p:nvPr/>
        </p:nvSpPr>
        <p:spPr>
          <a:xfrm>
            <a:off x="9196251" y="206479"/>
            <a:ext cx="2410730" cy="995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5906269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4.gif"/>
          <p:cNvPicPr>
            <a:picLocks noChangeAspect="1"/>
          </p:cNvPicPr>
          <p:nvPr/>
        </p:nvPicPr>
        <p:blipFill rotWithShape="1">
          <a:blip r:embed="rId2" cstate="print"/>
          <a:srcRect b="21260"/>
          <a:stretch/>
        </p:blipFill>
        <p:spPr>
          <a:xfrm>
            <a:off x="1131678" y="521299"/>
            <a:ext cx="10180757" cy="61154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4A28BC-8BBA-4783-923E-8536959FA735}"/>
              </a:ext>
            </a:extLst>
          </p:cNvPr>
          <p:cNvSpPr txBox="1">
            <a:spLocks/>
          </p:cNvSpPr>
          <p:nvPr/>
        </p:nvSpPr>
        <p:spPr>
          <a:xfrm>
            <a:off x="779206" y="221227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7187577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4" y="0"/>
            <a:ext cx="1211195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817672-9B24-4858-BE24-FA6182F4EA51}"/>
              </a:ext>
            </a:extLst>
          </p:cNvPr>
          <p:cNvSpPr txBox="1">
            <a:spLocks/>
          </p:cNvSpPr>
          <p:nvPr/>
        </p:nvSpPr>
        <p:spPr>
          <a:xfrm>
            <a:off x="707922" y="5594554"/>
            <a:ext cx="2627671" cy="104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07762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5" y="108891"/>
            <a:ext cx="4323735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Example: 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93" y="1474838"/>
            <a:ext cx="4153000" cy="4611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 salesman problem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any complete tour</a:t>
            </a:r>
          </a:p>
          <a:p>
            <a:pPr marL="461963" indent="-461963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Operator: Perform pairwise exchanges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Tour: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= 17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</a:p>
          <a:p>
            <a:pPr marL="461963" indent="-461963"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A07833-68C4-4948-8858-A757D76A55AC}"/>
              </a:ext>
            </a:extLst>
          </p:cNvPr>
          <p:cNvSpPr/>
          <p:nvPr/>
        </p:nvSpPr>
        <p:spPr>
          <a:xfrm>
            <a:off x="8700726" y="1193355"/>
            <a:ext cx="583474" cy="5629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713257-12B4-4203-86C0-6D87D08F35C7}"/>
              </a:ext>
            </a:extLst>
          </p:cNvPr>
          <p:cNvSpPr/>
          <p:nvPr/>
        </p:nvSpPr>
        <p:spPr>
          <a:xfrm>
            <a:off x="7599991" y="3429000"/>
            <a:ext cx="583474" cy="5629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E0BBAD-DF89-41BF-834F-8574A5DD54C7}"/>
              </a:ext>
            </a:extLst>
          </p:cNvPr>
          <p:cNvSpPr/>
          <p:nvPr/>
        </p:nvSpPr>
        <p:spPr>
          <a:xfrm>
            <a:off x="9411862" y="3006774"/>
            <a:ext cx="583474" cy="5629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727CFA-AC81-40B3-A4CD-FBB66115CB00}"/>
              </a:ext>
            </a:extLst>
          </p:cNvPr>
          <p:cNvSpPr/>
          <p:nvPr/>
        </p:nvSpPr>
        <p:spPr>
          <a:xfrm>
            <a:off x="10125965" y="4434206"/>
            <a:ext cx="583474" cy="5629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C3561BA-44E5-4902-95E8-C565B3AC0F01}"/>
              </a:ext>
            </a:extLst>
          </p:cNvPr>
          <p:cNvCxnSpPr>
            <a:stCxn id="4" idx="4"/>
            <a:endCxn id="8" idx="1"/>
          </p:cNvCxnSpPr>
          <p:nvPr/>
        </p:nvCxnSpPr>
        <p:spPr>
          <a:xfrm rot="16200000" flipH="1">
            <a:off x="8578438" y="2170346"/>
            <a:ext cx="1332897" cy="504847"/>
          </a:xfrm>
          <a:prstGeom prst="curvedConnector3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11EB51D-B4AA-4F84-A141-F81EBDBF2BE7}"/>
              </a:ext>
            </a:extLst>
          </p:cNvPr>
          <p:cNvCxnSpPr>
            <a:stCxn id="8" idx="4"/>
            <a:endCxn id="9" idx="1"/>
          </p:cNvCxnSpPr>
          <p:nvPr/>
        </p:nvCxnSpPr>
        <p:spPr>
          <a:xfrm rot="16200000" flipH="1">
            <a:off x="9484051" y="3789289"/>
            <a:ext cx="946910" cy="507814"/>
          </a:xfrm>
          <a:prstGeom prst="curvedConnector3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6D425CD-948B-4142-8EBA-CC2BDA60CEF1}"/>
              </a:ext>
            </a:extLst>
          </p:cNvPr>
          <p:cNvCxnSpPr>
            <a:stCxn id="4" idx="6"/>
            <a:endCxn id="9" idx="0"/>
          </p:cNvCxnSpPr>
          <p:nvPr/>
        </p:nvCxnSpPr>
        <p:spPr>
          <a:xfrm>
            <a:off x="9284200" y="1474839"/>
            <a:ext cx="1133502" cy="2959367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F59ED4D-5137-4B36-A103-700B8E3567C1}"/>
              </a:ext>
            </a:extLst>
          </p:cNvPr>
          <p:cNvCxnSpPr>
            <a:stCxn id="7" idx="6"/>
            <a:endCxn id="8" idx="3"/>
          </p:cNvCxnSpPr>
          <p:nvPr/>
        </p:nvCxnSpPr>
        <p:spPr>
          <a:xfrm flipV="1">
            <a:off x="8183465" y="3487296"/>
            <a:ext cx="1313845" cy="223188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F388344-DFE5-4084-973E-E56CFBE46331}"/>
              </a:ext>
            </a:extLst>
          </p:cNvPr>
          <p:cNvCxnSpPr>
            <a:stCxn id="4" idx="3"/>
            <a:endCxn id="7" idx="0"/>
          </p:cNvCxnSpPr>
          <p:nvPr/>
        </p:nvCxnSpPr>
        <p:spPr>
          <a:xfrm rot="5400000">
            <a:off x="7461390" y="2104215"/>
            <a:ext cx="1755123" cy="894446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9C23B6D-2E5F-45C9-A1BA-0F3FAFC1232E}"/>
              </a:ext>
            </a:extLst>
          </p:cNvPr>
          <p:cNvCxnSpPr>
            <a:stCxn id="7" idx="5"/>
            <a:endCxn id="9" idx="2"/>
          </p:cNvCxnSpPr>
          <p:nvPr/>
        </p:nvCxnSpPr>
        <p:spPr>
          <a:xfrm rot="16200000" flipH="1">
            <a:off x="8708907" y="3298632"/>
            <a:ext cx="806168" cy="2027948"/>
          </a:xfrm>
          <a:prstGeom prst="curvedConnector2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C58C7B-E104-442E-8E10-BD19B5EC5A64}"/>
              </a:ext>
            </a:extLst>
          </p:cNvPr>
          <p:cNvSpPr txBox="1"/>
          <p:nvPr/>
        </p:nvSpPr>
        <p:spPr>
          <a:xfrm>
            <a:off x="9948358" y="1849797"/>
            <a:ext cx="37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B1450-8F8C-4E2B-A4AA-A78B0852DF8E}"/>
              </a:ext>
            </a:extLst>
          </p:cNvPr>
          <p:cNvSpPr txBox="1"/>
          <p:nvPr/>
        </p:nvSpPr>
        <p:spPr>
          <a:xfrm>
            <a:off x="9099673" y="2038663"/>
            <a:ext cx="37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5E397E-AA62-4384-A81B-625B572D8168}"/>
              </a:ext>
            </a:extLst>
          </p:cNvPr>
          <p:cNvSpPr txBox="1"/>
          <p:nvPr/>
        </p:nvSpPr>
        <p:spPr>
          <a:xfrm>
            <a:off x="9724206" y="3653190"/>
            <a:ext cx="37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1D9F57-0D5C-4277-AC86-37B5AEC34B53}"/>
              </a:ext>
            </a:extLst>
          </p:cNvPr>
          <p:cNvSpPr txBox="1"/>
          <p:nvPr/>
        </p:nvSpPr>
        <p:spPr>
          <a:xfrm>
            <a:off x="8796050" y="3323433"/>
            <a:ext cx="37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CADC99-0A34-4F06-9ABD-690E327741C1}"/>
              </a:ext>
            </a:extLst>
          </p:cNvPr>
          <p:cNvSpPr txBox="1"/>
          <p:nvPr/>
        </p:nvSpPr>
        <p:spPr>
          <a:xfrm>
            <a:off x="8153301" y="2496701"/>
            <a:ext cx="48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0A06B-F8AB-4B18-8B51-6BE78B2B88C7}"/>
              </a:ext>
            </a:extLst>
          </p:cNvPr>
          <p:cNvSpPr txBox="1"/>
          <p:nvPr/>
        </p:nvSpPr>
        <p:spPr>
          <a:xfrm>
            <a:off x="8987250" y="4255653"/>
            <a:ext cx="37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6753292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2" y="78900"/>
            <a:ext cx="12041028" cy="66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2F5F10-06A5-414D-91FF-9DC055833325}"/>
              </a:ext>
            </a:extLst>
          </p:cNvPr>
          <p:cNvSpPr txBox="1">
            <a:spLocks/>
          </p:cNvSpPr>
          <p:nvPr/>
        </p:nvSpPr>
        <p:spPr>
          <a:xfrm>
            <a:off x="9715698" y="0"/>
            <a:ext cx="2325330" cy="104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148184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22" y="0"/>
            <a:ext cx="10559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011FEA-8083-47F0-BCF3-D9B834B5DD57}"/>
              </a:ext>
            </a:extLst>
          </p:cNvPr>
          <p:cNvSpPr txBox="1">
            <a:spLocks/>
          </p:cNvSpPr>
          <p:nvPr/>
        </p:nvSpPr>
        <p:spPr>
          <a:xfrm>
            <a:off x="8273845" y="5329083"/>
            <a:ext cx="2627671" cy="104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1754686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4" y="153192"/>
            <a:ext cx="254072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165" y="1690688"/>
            <a:ext cx="7921464" cy="4351338"/>
          </a:xfrm>
        </p:spPr>
        <p:txBody>
          <a:bodyPr>
            <a:normAutofit/>
          </a:bodyPr>
          <a:lstStyle/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redundant search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amount compared to work done on last iteration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Dangerous if continuous-valued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values or if values very close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threshold = 21.1 and value is 21.2, probably only include 1 new node each iteration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83460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19" y="0"/>
            <a:ext cx="1048856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61034"/>
              </p:ext>
            </p:extLst>
          </p:nvPr>
        </p:nvGraphicFramePr>
        <p:xfrm>
          <a:off x="1371601" y="1209369"/>
          <a:ext cx="8952268" cy="40253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4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48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0532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IDA*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32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2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2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5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49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668" y="5234700"/>
            <a:ext cx="5153332" cy="16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617618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21" y="349359"/>
            <a:ext cx="5720255" cy="9434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620" y="1718441"/>
            <a:ext cx="10342179" cy="445852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Best First Search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space variant of A*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A* search but discard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perform recursion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alternative (next best)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until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greater than bound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f values before (from parent)               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after (from descendant) recursive call</a:t>
            </a:r>
          </a:p>
        </p:txBody>
      </p:sp>
    </p:spTree>
    <p:extLst>
      <p:ext uri="{BB962C8B-B14F-4D97-AF65-F5344CB8AC3E}">
        <p14:creationId xmlns:p14="http://schemas.microsoft.com/office/powerpoint/2010/main" val="420538860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477" y="270532"/>
            <a:ext cx="7660046" cy="7384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061" y="917912"/>
            <a:ext cx="8543877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// Input is current node and f limit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// Returns goal node or failure, updated limit</a:t>
            </a:r>
          </a:p>
          <a:p>
            <a:r>
              <a:rPr lang="en-US" sz="2000" dirty="0"/>
              <a:t>RBFS(n, limit)</a:t>
            </a:r>
          </a:p>
          <a:p>
            <a:r>
              <a:rPr lang="en-US" sz="2000" dirty="0"/>
              <a:t>   if Goal(n)</a:t>
            </a:r>
          </a:p>
          <a:p>
            <a:r>
              <a:rPr lang="en-US" sz="2000" dirty="0"/>
              <a:t>      return n</a:t>
            </a:r>
          </a:p>
          <a:p>
            <a:r>
              <a:rPr lang="en-US" sz="2000" dirty="0"/>
              <a:t>   children = Expand(n)</a:t>
            </a:r>
          </a:p>
          <a:p>
            <a:r>
              <a:rPr lang="en-US" sz="2000" dirty="0"/>
              <a:t>   if children empty</a:t>
            </a:r>
          </a:p>
          <a:p>
            <a:r>
              <a:rPr lang="en-US" sz="2000" dirty="0"/>
              <a:t>      return failure, infinity</a:t>
            </a:r>
          </a:p>
          <a:p>
            <a:r>
              <a:rPr lang="en-US" sz="2000" dirty="0"/>
              <a:t>   for each c in children</a:t>
            </a:r>
          </a:p>
          <a:p>
            <a:r>
              <a:rPr lang="en-US" sz="2000" dirty="0"/>
              <a:t>      f[c] = max(g(c)+h(c), f[n])		     </a:t>
            </a:r>
            <a:r>
              <a:rPr lang="en-US" sz="2000" dirty="0">
                <a:solidFill>
                  <a:schemeClr val="accent5"/>
                </a:solidFill>
              </a:rPr>
              <a:t>// Update f[c] based on parent</a:t>
            </a:r>
          </a:p>
          <a:p>
            <a:r>
              <a:rPr lang="en-US" sz="2000" dirty="0"/>
              <a:t>   repeat</a:t>
            </a:r>
          </a:p>
          <a:p>
            <a:r>
              <a:rPr lang="en-US" sz="2000" dirty="0"/>
              <a:t>      best = child with smallest f value</a:t>
            </a:r>
          </a:p>
          <a:p>
            <a:r>
              <a:rPr lang="en-US" sz="2000" dirty="0"/>
              <a:t>      if f[best] &gt; limit</a:t>
            </a:r>
          </a:p>
          <a:p>
            <a:r>
              <a:rPr lang="en-US" sz="2000" dirty="0"/>
              <a:t>         return failure, f[best]</a:t>
            </a:r>
          </a:p>
          <a:p>
            <a:r>
              <a:rPr lang="en-US" sz="2000" dirty="0"/>
              <a:t>      alternative = second-lowest f-value among children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newlimit</a:t>
            </a:r>
            <a:r>
              <a:rPr lang="en-US" sz="2000" dirty="0"/>
              <a:t> = min(limit, alternative)</a:t>
            </a:r>
          </a:p>
          <a:p>
            <a:r>
              <a:rPr lang="en-US" sz="2000" dirty="0"/>
              <a:t>      result, f[best] = RBFS(best, </a:t>
            </a:r>
            <a:r>
              <a:rPr lang="en-US" sz="2000" dirty="0" err="1"/>
              <a:t>newlimit</a:t>
            </a:r>
            <a:r>
              <a:rPr lang="en-US" sz="2000" dirty="0"/>
              <a:t>)   </a:t>
            </a:r>
            <a:r>
              <a:rPr lang="en-US" sz="2000" dirty="0">
                <a:solidFill>
                  <a:schemeClr val="accent5"/>
                </a:solidFill>
              </a:rPr>
              <a:t>// Update f[best] based on descendant</a:t>
            </a:r>
          </a:p>
          <a:p>
            <a:r>
              <a:rPr lang="en-US" sz="2000" dirty="0"/>
              <a:t>   if result not equal to failure</a:t>
            </a:r>
          </a:p>
          <a:p>
            <a:r>
              <a:rPr lang="en-US" sz="2000" dirty="0"/>
              <a:t>      return result</a:t>
            </a:r>
          </a:p>
        </p:txBody>
      </p:sp>
    </p:spTree>
    <p:extLst>
      <p:ext uri="{BB962C8B-B14F-4D97-AF65-F5344CB8AC3E}">
        <p14:creationId xmlns:p14="http://schemas.microsoft.com/office/powerpoint/2010/main" val="273279716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774" y="619433"/>
            <a:ext cx="11010451" cy="62385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B6F770-1D4A-4879-8B6B-05705250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63" y="5707624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9753682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283" y="545690"/>
            <a:ext cx="10620013" cy="60173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2DE7E3-1B3F-416F-9876-42B29A83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8001843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55" y="420329"/>
            <a:ext cx="10620011" cy="60173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F8327-AA4A-4F73-95B0-FA371B3D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85" y="5375786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8047052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334" y="589934"/>
            <a:ext cx="10580640" cy="57961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9FF83-6502-450A-895E-A5977EB2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5084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4470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304" y="575186"/>
            <a:ext cx="10411776" cy="58993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185168-8BD8-40B3-B5A0-42654BAA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040886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187" y="516194"/>
            <a:ext cx="10359717" cy="58698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C160B7-85BA-4D6F-BD13-E3F289DE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8517505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435" y="106167"/>
            <a:ext cx="5318193" cy="11393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220" y="1414704"/>
            <a:ext cx="984815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admissible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exponential time in cost of solution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than IDA*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more information than IDA* but benefits from storing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290612719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10" y="2862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639" y="1840373"/>
            <a:ext cx="916120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Memory-Bounded A* Search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A* search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memory is full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 worst leaf (largest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value)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value of discarded node to parent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if solution fits in memory</a:t>
            </a:r>
          </a:p>
        </p:txBody>
      </p:sp>
    </p:spTree>
    <p:extLst>
      <p:ext uri="{BB962C8B-B14F-4D97-AF65-F5344CB8AC3E}">
        <p14:creationId xmlns:p14="http://schemas.microsoft.com/office/powerpoint/2010/main" val="84489480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387" y="-44243"/>
            <a:ext cx="660727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10" y="-49159"/>
            <a:ext cx="1991032" cy="11110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58667" y="206477"/>
            <a:ext cx="4061267" cy="665152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MaxNodes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B&amp;G added to open list, then hit max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is larger f value so discard but save f(B)=15 at parent 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H but f(H)=18. Not a goal and cannot go deeper, so set f(h)=infinity and save at 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next child I with f(I)=24, bigger child of A. We have seen all children of G, so reset f(G)=24.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Regenerate B and child C. This is not goal so f(c) reset to infinity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second child D with f(D)=24, backing up value to ancestors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is a goal node, so search terminates.</a:t>
            </a:r>
          </a:p>
        </p:txBody>
      </p:sp>
    </p:spTree>
    <p:extLst>
      <p:ext uri="{BB962C8B-B14F-4D97-AF65-F5344CB8AC3E}">
        <p14:creationId xmlns:p14="http://schemas.microsoft.com/office/powerpoint/2010/main" val="66343005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6080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1" y="152400"/>
            <a:ext cx="546819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789155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36" y="365125"/>
            <a:ext cx="4500154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36" y="1690688"/>
            <a:ext cx="8334102" cy="432643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Genetic Algorithm (GA)?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adaptation procedure based on the mechanics of natural genetics and natural selection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have 2 essential components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Survival of the fittest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= string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= single bit or single subsequence in string, represents 1 attribute</a:t>
            </a:r>
          </a:p>
        </p:txBody>
      </p:sp>
    </p:spTree>
    <p:extLst>
      <p:ext uri="{BB962C8B-B14F-4D97-AF65-F5344CB8AC3E}">
        <p14:creationId xmlns:p14="http://schemas.microsoft.com/office/powerpoint/2010/main" val="150450506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196" y="160174"/>
            <a:ext cx="2554990" cy="8803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96" y="1040525"/>
            <a:ext cx="9125607" cy="498726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made up of 4 nucleic acids (4-bit code)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chromosomes in humans, each contain 3 billion DNA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billion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combinations of bits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random search find humans?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only 0.1% genome must be discovered, 3(10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nucleotides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very short generation, 1 generation/second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3.2(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6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individuals per year, but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1.8(10</a:t>
            </a:r>
            <a:r>
              <a:rPr lang="en-US" baseline="6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7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years to generate human randomly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reproduction, self repair, adaptability are the rule in natural systems, they hardly exist in the artificial world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and adopting nature’s approach to computational design should unlock many doors in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299780754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6" y="382544"/>
            <a:ext cx="5546834" cy="8015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GAs Exhibit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070" y="1400022"/>
            <a:ext cx="8638782" cy="5075434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attempt a GA makes towards a solution is called a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</a:p>
          <a:p>
            <a:pPr marL="919163" lvl="2" indent="-461963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information that can be interpreted as a possible solution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a chromosome is represented as sequence of binary digits</a:t>
            </a:r>
          </a:p>
          <a:p>
            <a:pPr marL="919163" lvl="2" indent="-461963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digit is a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 maintains a collection or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chromosomes</a:t>
            </a:r>
          </a:p>
          <a:p>
            <a:pPr marL="919163" lvl="2" indent="-461963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chromosome in the population represents a different guess at the solution</a:t>
            </a:r>
          </a:p>
        </p:txBody>
      </p:sp>
    </p:spTree>
    <p:extLst>
      <p:ext uri="{BB962C8B-B14F-4D97-AF65-F5344CB8AC3E}">
        <p14:creationId xmlns:p14="http://schemas.microsoft.com/office/powerpoint/2010/main" val="90375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675" y="198398"/>
            <a:ext cx="5819026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26" y="1181525"/>
            <a:ext cx="9632795" cy="555494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			 on the same row, column, or diagonal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number of conflicts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number 			 of conflicts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                      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                        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always solves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-queens problems (nearly) 	    instantaneously for very large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30298"/>
              </p:ext>
            </p:extLst>
          </p:nvPr>
        </p:nvGraphicFramePr>
        <p:xfrm>
          <a:off x="4696466" y="3205795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5751"/>
              </p:ext>
            </p:extLst>
          </p:nvPr>
        </p:nvGraphicFramePr>
        <p:xfrm>
          <a:off x="7893900" y="3205795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66154" y="434602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490075" y="4372292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862157" y="431973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5381612" y="336670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933383" y="431973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6471489" y="383166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8064052" y="437229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8651467" y="331469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9199171" y="4832122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9676322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96AC4A-7010-4E10-961F-AB1895FD9982}"/>
              </a:ext>
            </a:extLst>
          </p:cNvPr>
          <p:cNvCxnSpPr>
            <a:cxnSpLocks/>
          </p:cNvCxnSpPr>
          <p:nvPr/>
        </p:nvCxnSpPr>
        <p:spPr>
          <a:xfrm>
            <a:off x="2245762" y="3962541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6F512B4-C1C6-48F0-AE28-642490364E40}"/>
              </a:ext>
            </a:extLst>
          </p:cNvPr>
          <p:cNvCxnSpPr>
            <a:cxnSpLocks/>
          </p:cNvCxnSpPr>
          <p:nvPr/>
        </p:nvCxnSpPr>
        <p:spPr>
          <a:xfrm>
            <a:off x="1759212" y="4508921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F831A1A-4733-4A15-B1CF-92EE9CAFC3E1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654222" y="4092607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2A21CA-16DF-41FB-BD05-4B5D0091C496}"/>
              </a:ext>
            </a:extLst>
          </p:cNvPr>
          <p:cNvCxnSpPr>
            <a:cxnSpLocks/>
          </p:cNvCxnSpPr>
          <p:nvPr/>
        </p:nvCxnSpPr>
        <p:spPr>
          <a:xfrm flipV="1">
            <a:off x="2753948" y="412103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0740CC-832F-4F71-9BD3-C63BF65AA2F3}"/>
              </a:ext>
            </a:extLst>
          </p:cNvPr>
          <p:cNvCxnSpPr>
            <a:cxnSpLocks/>
          </p:cNvCxnSpPr>
          <p:nvPr/>
        </p:nvCxnSpPr>
        <p:spPr>
          <a:xfrm>
            <a:off x="2195244" y="4041196"/>
            <a:ext cx="431568" cy="36295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D63EEF-C50A-4E9F-AC89-1B939831C534}"/>
              </a:ext>
            </a:extLst>
          </p:cNvPr>
          <p:cNvCxnSpPr>
            <a:cxnSpLocks/>
          </p:cNvCxnSpPr>
          <p:nvPr/>
        </p:nvCxnSpPr>
        <p:spPr>
          <a:xfrm>
            <a:off x="5202520" y="4502356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326605-B88B-4455-9918-32A12461A019}"/>
              </a:ext>
            </a:extLst>
          </p:cNvPr>
          <p:cNvCxnSpPr>
            <a:cxnSpLocks/>
          </p:cNvCxnSpPr>
          <p:nvPr/>
        </p:nvCxnSpPr>
        <p:spPr>
          <a:xfrm flipV="1">
            <a:off x="6207619" y="4111083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6B6296EC-B56F-4369-A97F-1255932C12CB}"/>
              </a:ext>
            </a:extLst>
          </p:cNvPr>
          <p:cNvSpPr/>
          <p:nvPr/>
        </p:nvSpPr>
        <p:spPr>
          <a:xfrm>
            <a:off x="3687281" y="4125782"/>
            <a:ext cx="554125" cy="19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3A14B26-69FE-43AC-9C12-6E5BF87DB1DF}"/>
              </a:ext>
            </a:extLst>
          </p:cNvPr>
          <p:cNvSpPr/>
          <p:nvPr/>
        </p:nvSpPr>
        <p:spPr>
          <a:xfrm>
            <a:off x="7153237" y="4091791"/>
            <a:ext cx="554125" cy="19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Image result for sad face">
            <a:extLst>
              <a:ext uri="{FF2B5EF4-FFF2-40B4-BE49-F238E27FC236}">
                <a16:creationId xmlns:a16="http://schemas.microsoft.com/office/drawing/2014/main" id="{B0E18484-38B5-44CE-8446-E2B8E77777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853" y="994611"/>
            <a:ext cx="325658" cy="31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9982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4" y="325912"/>
            <a:ext cx="3829594" cy="9749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The GA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934" y="1690158"/>
            <a:ext cx="9037803" cy="435445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a population (of solution guesses)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(once for each generation)</a:t>
            </a:r>
          </a:p>
          <a:p>
            <a:pPr marL="914400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each chromosome in the population using a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</a:t>
            </a:r>
          </a:p>
          <a:p>
            <a:pPr marL="914400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GA operators to population to create a new population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when solution is reached or number of generations has reached an allowable maximum.</a:t>
            </a:r>
          </a:p>
        </p:txBody>
      </p:sp>
    </p:spTree>
    <p:extLst>
      <p:ext uri="{BB962C8B-B14F-4D97-AF65-F5344CB8AC3E}">
        <p14:creationId xmlns:p14="http://schemas.microsoft.com/office/powerpoint/2010/main" val="118259262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591" y="313624"/>
            <a:ext cx="5257800" cy="14605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Common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304" y="2006403"/>
            <a:ext cx="4648050" cy="2399534"/>
          </a:xfrm>
        </p:spPr>
        <p:txBody>
          <a:bodyPr/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Crossover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187430826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84" y="270532"/>
            <a:ext cx="575178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684" y="1826793"/>
            <a:ext cx="9206916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individuals x according to their fitness values f(x)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beam search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Fittest individuals survive (and possibly mate) for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129836527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365125"/>
            <a:ext cx="1001373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Crossover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575651"/>
            <a:ext cx="8229600" cy="2371121"/>
          </a:xfrm>
        </p:spPr>
        <p:txBody>
          <a:bodyPr/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two parents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cross site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 and splice pieces of one parent to those of the 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8187" y="4495801"/>
            <a:ext cx="1475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1 1 1 1 1</a:t>
            </a:r>
          </a:p>
          <a:p>
            <a:r>
              <a:rPr lang="en-US" sz="2800" dirty="0"/>
              <a:t>0 0 0 0 0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6933" y="4495801"/>
            <a:ext cx="142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1 1 0 0 0</a:t>
            </a:r>
          </a:p>
          <a:p>
            <a:r>
              <a:rPr lang="en-US" sz="2800" dirty="0"/>
              <a:t>0 0 1 1 1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49530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84670" y="4952206"/>
            <a:ext cx="1066800" cy="1588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6739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487" y="274638"/>
            <a:ext cx="792742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2" y="1600201"/>
            <a:ext cx="8634248" cy="2438400"/>
          </a:xfrm>
        </p:spPr>
        <p:txBody>
          <a:bodyPr/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small probability, randomly alter 1 bit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operator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insurance policy against lost bits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Pushes out of local minima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4939" y="3921473"/>
            <a:ext cx="2044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Population:</a:t>
            </a:r>
          </a:p>
          <a:p>
            <a:endParaRPr lang="en-US" sz="2800" dirty="0"/>
          </a:p>
          <a:p>
            <a:r>
              <a:rPr lang="en-US" sz="2800" dirty="0"/>
              <a:t>1 1 0 0 0 0</a:t>
            </a:r>
          </a:p>
          <a:p>
            <a:r>
              <a:rPr lang="en-US" sz="2800" dirty="0"/>
              <a:t>1 0 1 0 0 0</a:t>
            </a:r>
          </a:p>
          <a:p>
            <a:r>
              <a:rPr lang="en-US" sz="2800" dirty="0"/>
              <a:t>1 0 0 1 0 0</a:t>
            </a:r>
          </a:p>
          <a:p>
            <a:r>
              <a:rPr lang="en-US" sz="2800" dirty="0"/>
              <a:t>0 1 0 0 0 0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68" y="3979169"/>
            <a:ext cx="5026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Goal:  0 1 1 1 1 1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5"/>
                </a:solidFill>
              </a:rPr>
              <a:t>Mutation needed to find the goal</a:t>
            </a:r>
          </a:p>
        </p:txBody>
      </p:sp>
    </p:spTree>
    <p:extLst>
      <p:ext uri="{BB962C8B-B14F-4D97-AF65-F5344CB8AC3E}">
        <p14:creationId xmlns:p14="http://schemas.microsoft.com/office/powerpoint/2010/main" val="192708032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86" y="223235"/>
            <a:ext cx="52578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11" y="1746797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Solution = 0 0 1 0 1 0</a:t>
            </a:r>
          </a:p>
          <a:p>
            <a:pPr marL="457200" indent="-457200"/>
            <a:r>
              <a:rPr lang="en-US" dirty="0"/>
              <a:t>Fitness(x) = #digits that match solution</a:t>
            </a:r>
          </a:p>
          <a:p>
            <a:pPr marL="514350" indent="-514350">
              <a:buNone/>
            </a:pPr>
            <a:r>
              <a:rPr lang="en-US" dirty="0"/>
              <a:t>	A)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 1 0 1 0 1	Score: 1</a:t>
            </a:r>
          </a:p>
          <a:p>
            <a:pPr marL="514350" indent="-514350">
              <a:buNone/>
            </a:pPr>
            <a:r>
              <a:rPr lang="en-US" dirty="0"/>
              <a:t>	B) 1 1 1 1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 1	Score: 1</a:t>
            </a:r>
          </a:p>
          <a:p>
            <a:pPr marL="514350" indent="-514350">
              <a:buNone/>
            </a:pPr>
            <a:r>
              <a:rPr lang="en-US" dirty="0"/>
              <a:t>	C)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 1 </a:t>
            </a:r>
            <a:r>
              <a:rPr lang="en-US" dirty="0">
                <a:solidFill>
                  <a:srgbClr val="0000FF"/>
                </a:solidFill>
              </a:rPr>
              <a:t>1 0 1</a:t>
            </a:r>
            <a:r>
              <a:rPr lang="en-US" dirty="0"/>
              <a:t> 1	Score: </a:t>
            </a:r>
            <a:r>
              <a:rPr lang="en-US" dirty="0">
                <a:solidFill>
                  <a:schemeClr val="accent5"/>
                </a:solidFill>
              </a:rPr>
              <a:t>4</a:t>
            </a:r>
          </a:p>
          <a:p>
            <a:pPr marL="514350" indent="-514350">
              <a:buNone/>
            </a:pPr>
            <a:r>
              <a:rPr lang="en-US" dirty="0"/>
              <a:t>	D) 1</a:t>
            </a:r>
            <a:r>
              <a:rPr lang="en-US" dirty="0">
                <a:solidFill>
                  <a:srgbClr val="0000FF"/>
                </a:solidFill>
              </a:rPr>
              <a:t> 0 1</a:t>
            </a:r>
            <a:r>
              <a:rPr lang="en-US" dirty="0"/>
              <a:t> 1 0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	Score: </a:t>
            </a:r>
            <a:r>
              <a:rPr lang="en-US" dirty="0">
                <a:solidFill>
                  <a:schemeClr val="accent5"/>
                </a:solidFill>
              </a:rPr>
              <a:t>3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	Recombine top two twice.</a:t>
            </a:r>
          </a:p>
          <a:p>
            <a:pPr marL="514350" indent="-514350">
              <a:buNone/>
            </a:pPr>
            <a:r>
              <a:rPr lang="en-US" dirty="0"/>
              <a:t>	Note: 64 possible combinations</a:t>
            </a:r>
          </a:p>
        </p:txBody>
      </p:sp>
    </p:spTree>
    <p:extLst>
      <p:ext uri="{BB962C8B-B14F-4D97-AF65-F5344CB8AC3E}">
        <p14:creationId xmlns:p14="http://schemas.microsoft.com/office/powerpoint/2010/main" val="336621014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08000" indent="-508000"/>
            <a:r>
              <a:rPr lang="en-US" sz="2400" dirty="0"/>
              <a:t>Solution = 0 0 1 0 1 0</a:t>
            </a:r>
          </a:p>
          <a:p>
            <a:pPr marL="514350" indent="-514350">
              <a:buNone/>
            </a:pPr>
            <a:r>
              <a:rPr lang="en-US" sz="2400" dirty="0"/>
              <a:t>	C) </a:t>
            </a:r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/>
              <a:t> 1 </a:t>
            </a:r>
            <a:r>
              <a:rPr lang="en-US" sz="2400" dirty="0">
                <a:solidFill>
                  <a:srgbClr val="0000FF"/>
                </a:solidFill>
              </a:rPr>
              <a:t>1 0 1 </a:t>
            </a:r>
            <a:r>
              <a:rPr lang="en-US" sz="2400" dirty="0"/>
              <a:t>1		</a:t>
            </a:r>
          </a:p>
          <a:p>
            <a:pPr marL="514350" indent="-514350">
              <a:buNone/>
            </a:pPr>
            <a:r>
              <a:rPr lang="en-US" sz="2400" dirty="0"/>
              <a:t>	D) 1 </a:t>
            </a:r>
            <a:r>
              <a:rPr lang="en-US" sz="2400" dirty="0">
                <a:solidFill>
                  <a:srgbClr val="0000FF"/>
                </a:solidFill>
              </a:rPr>
              <a:t>0 1 </a:t>
            </a:r>
            <a:r>
              <a:rPr lang="en-US" sz="2400" dirty="0"/>
              <a:t>1 0 </a:t>
            </a:r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/>
              <a:t>		</a:t>
            </a:r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	E) 0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0 1 1 0 0		Score: </a:t>
            </a:r>
            <a:r>
              <a:rPr lang="en-US" sz="2400" dirty="0">
                <a:solidFill>
                  <a:schemeClr val="accent5"/>
                </a:solidFill>
              </a:rPr>
              <a:t>4</a:t>
            </a: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	F)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1 1 0 1 1		Score: 3</a:t>
            </a:r>
          </a:p>
          <a:p>
            <a:pPr marL="514350" indent="-514350">
              <a:buNone/>
            </a:pPr>
            <a:r>
              <a:rPr lang="en-US" sz="2400" dirty="0"/>
              <a:t>	G) 0 1 1 0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0		Score: </a:t>
            </a:r>
            <a:r>
              <a:rPr lang="en-US" sz="2400" dirty="0">
                <a:solidFill>
                  <a:schemeClr val="accent5"/>
                </a:solidFill>
              </a:rPr>
              <a:t>4</a:t>
            </a:r>
          </a:p>
          <a:p>
            <a:pPr marL="514350" indent="-514350">
              <a:buNone/>
            </a:pPr>
            <a:r>
              <a:rPr lang="en-US" sz="2400" dirty="0"/>
              <a:t>	H) 1 0 1 1 0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1		Score: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sz="2400" dirty="0"/>
              <a:t>Next generation:</a:t>
            </a:r>
          </a:p>
          <a:p>
            <a:pPr>
              <a:buNone/>
            </a:pPr>
            <a:r>
              <a:rPr lang="en-US" sz="2400" dirty="0"/>
              <a:t>	E) 0 0 1 1 0 0</a:t>
            </a:r>
          </a:p>
          <a:p>
            <a:pPr>
              <a:buNone/>
            </a:pPr>
            <a:r>
              <a:rPr lang="en-US" sz="2400" dirty="0"/>
              <a:t>	F) 0 1 1 0 1 0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G) 0 1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1 0 0		Score: 3</a:t>
            </a:r>
          </a:p>
          <a:p>
            <a:pPr>
              <a:buNone/>
            </a:pPr>
            <a:r>
              <a:rPr lang="en-US" sz="2400" dirty="0"/>
              <a:t>	H) 0 0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0 1 0		Score: </a:t>
            </a:r>
            <a:r>
              <a:rPr lang="en-US" sz="2400" dirty="0">
                <a:solidFill>
                  <a:schemeClr val="accent5"/>
                </a:solidFill>
              </a:rPr>
              <a:t>6</a:t>
            </a:r>
          </a:p>
          <a:p>
            <a:pPr marL="514350" indent="-514350">
              <a:buNone/>
            </a:pPr>
            <a:r>
              <a:rPr lang="en-US" sz="2400" dirty="0"/>
              <a:t>     I)   0 0 | 1 0 1 0		Score: </a:t>
            </a:r>
            <a:r>
              <a:rPr lang="en-US" sz="2400" dirty="0">
                <a:solidFill>
                  <a:schemeClr val="accent5"/>
                </a:solidFill>
              </a:rPr>
              <a:t>6</a:t>
            </a:r>
          </a:p>
          <a:p>
            <a:pPr marL="514350" indent="-514350">
              <a:buNone/>
            </a:pPr>
            <a:r>
              <a:rPr lang="en-US" sz="2400" dirty="0"/>
              <a:t>     J)  0 1 | 1 1 0 0		Score: 3</a:t>
            </a:r>
          </a:p>
          <a:p>
            <a:pPr marL="514350" indent="-514350">
              <a:buAutoNum type="alphaUcParenR" startAt="10"/>
            </a:pPr>
            <a:endParaRPr lang="en-US" sz="2400" dirty="0"/>
          </a:p>
          <a:p>
            <a:pPr marL="514350" indent="-514350">
              <a:buNone/>
            </a:pPr>
            <a:r>
              <a:rPr lang="en-US" sz="2400" dirty="0">
                <a:solidFill>
                  <a:srgbClr val="FF0000"/>
                </a:solidFill>
              </a:rPr>
              <a:t>DONE!  Got it in 10 guesses.</a:t>
            </a:r>
          </a:p>
        </p:txBody>
      </p:sp>
    </p:spTree>
    <p:extLst>
      <p:ext uri="{BB962C8B-B14F-4D97-AF65-F5344CB8AC3E}">
        <p14:creationId xmlns:p14="http://schemas.microsoft.com/office/powerpoint/2010/main" val="403994020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338" y="18255"/>
            <a:ext cx="668195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338" y="1343818"/>
            <a:ext cx="10576034" cy="50569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select original population?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handle non-binaryisolution types?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be the size of the population?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mutation rate?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mates picked for crossover?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any chromosome appear more than once in a population?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should the GA halt?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minima?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algorithms?</a:t>
            </a:r>
          </a:p>
        </p:txBody>
      </p:sp>
    </p:spTree>
    <p:extLst>
      <p:ext uri="{BB962C8B-B14F-4D97-AF65-F5344CB8AC3E}">
        <p14:creationId xmlns:p14="http://schemas.microsoft.com/office/powerpoint/2010/main" val="217425568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332" y="468158"/>
            <a:ext cx="9464908" cy="61848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7BFCF7-4E0C-45FD-BDEE-7EEEF548BF5E}"/>
              </a:ext>
            </a:extLst>
          </p:cNvPr>
          <p:cNvSpPr txBox="1">
            <a:spLocks/>
          </p:cNvSpPr>
          <p:nvPr/>
        </p:nvSpPr>
        <p:spPr>
          <a:xfrm>
            <a:off x="341586" y="5868816"/>
            <a:ext cx="3601065" cy="78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GAs for Mazes</a:t>
            </a:r>
          </a:p>
        </p:txBody>
      </p:sp>
    </p:spTree>
    <p:extLst>
      <p:ext uri="{BB962C8B-B14F-4D97-AF65-F5344CB8AC3E}">
        <p14:creationId xmlns:p14="http://schemas.microsoft.com/office/powerpoint/2010/main" val="367203253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GAs for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hlinkClick r:id="rId2"/>
              </a:rPr>
              <a:t>Traveling salesman problem</a:t>
            </a:r>
            <a:endParaRPr lang="en-US" dirty="0"/>
          </a:p>
          <a:p>
            <a:pPr marL="457200" indent="-457200"/>
            <a:r>
              <a:rPr lang="en-US" dirty="0">
                <a:hlinkClick r:id="rId3"/>
              </a:rPr>
              <a:t>Eaters</a:t>
            </a:r>
            <a:endParaRPr lang="en-US" dirty="0"/>
          </a:p>
          <a:p>
            <a:pPr marL="457200" indent="-457200"/>
            <a:r>
              <a:rPr lang="en-US" dirty="0">
                <a:hlinkClick r:id="rId4"/>
              </a:rPr>
              <a:t>Hierarchical GAs for game playing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6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72" y="178369"/>
            <a:ext cx="6346371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251" y="1136799"/>
            <a:ext cx="9112623" cy="555494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  		      on the same row, column, or diagonal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conflicts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number 		     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18372"/>
              </p:ext>
            </p:extLst>
          </p:nvPr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29173"/>
              </p:ext>
            </p:extLst>
          </p:nvPr>
        </p:nvGraphicFramePr>
        <p:xfrm>
          <a:off x="4080196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55346"/>
              </p:ext>
            </p:extLst>
          </p:nvPr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58751"/>
              </p:ext>
            </p:extLst>
          </p:nvPr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77403" y="334144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306" y="48799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888905" y="386089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765116" y="3341449"/>
            <a:ext cx="315310" cy="26885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403381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976816" y="4897608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499648" y="386878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386615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9943239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17790" y="4853148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090326" y="383461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786259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4508079" y="3554161"/>
            <a:ext cx="341635" cy="3146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8483F9-6FFC-4FA5-8C2C-732042921534}"/>
              </a:ext>
            </a:extLst>
          </p:cNvPr>
          <p:cNvCxnSpPr>
            <a:cxnSpLocks/>
          </p:cNvCxnSpPr>
          <p:nvPr/>
        </p:nvCxnSpPr>
        <p:spPr>
          <a:xfrm>
            <a:off x="7080426" y="3497313"/>
            <a:ext cx="34236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5158042" y="406088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378" y="1074821"/>
            <a:ext cx="323331" cy="275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8487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GAs for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hlinkClick r:id="rId2"/>
              </a:rPr>
              <a:t>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5093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GAs for Graphic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hlinkClick r:id="rId2"/>
              </a:rPr>
              <a:t>Simulator</a:t>
            </a:r>
            <a:endParaRPr lang="en-US" dirty="0"/>
          </a:p>
          <a:p>
            <a:pPr marL="457200" indent="-457200"/>
            <a:r>
              <a:rPr lang="en-US" dirty="0">
                <a:hlinkClick r:id="rId3"/>
              </a:rPr>
              <a:t>Evolving Circles</a:t>
            </a:r>
            <a:endParaRPr lang="en-US" dirty="0"/>
          </a:p>
          <a:p>
            <a:pPr marL="457200" indent="-457200"/>
            <a:r>
              <a:rPr lang="en-US" dirty="0">
                <a:hlinkClick r:id="rId4"/>
              </a:rPr>
              <a:t>3D Animation</a:t>
            </a:r>
            <a:endParaRPr lang="en-US" dirty="0"/>
          </a:p>
          <a:p>
            <a:pPr marL="457200" indent="-457200"/>
            <a:r>
              <a:rPr lang="en-US" dirty="0">
                <a:hlinkClick r:id="rId5"/>
              </a:rPr>
              <a:t>Scientific American Frontiers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0129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1153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Biased Roulette Wheel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681"/>
            <a:ext cx="8229600" cy="1034786"/>
          </a:xfrm>
        </p:spPr>
        <p:txBody>
          <a:bodyPr/>
          <a:lstStyle/>
          <a:p>
            <a:pPr marL="457200" indent="-457200"/>
            <a:r>
              <a:rPr lang="en-US" dirty="0"/>
              <a:t>For each hypothesis, spin the roulette wheel to determine the guess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0" y="2139915"/>
            <a:ext cx="4647387" cy="45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037979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47800"/>
          </a:xfrm>
        </p:spPr>
        <p:txBody>
          <a:bodyPr/>
          <a:lstStyle/>
          <a:p>
            <a:pPr marL="457200" indent="-457200"/>
            <a:r>
              <a:rPr lang="en-US" dirty="0"/>
              <a:t>Invert selected subsequence</a:t>
            </a:r>
          </a:p>
          <a:p>
            <a:pPr marL="457200" indent="-457200"/>
            <a:r>
              <a:rPr lang="en-US" dirty="0"/>
              <a:t>1 0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1 1 0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1 1    -&gt;     1 0 0 1 1 1 1</a:t>
            </a:r>
          </a:p>
        </p:txBody>
      </p:sp>
    </p:spTree>
    <p:extLst>
      <p:ext uri="{BB962C8B-B14F-4D97-AF65-F5344CB8AC3E}">
        <p14:creationId xmlns:p14="http://schemas.microsoft.com/office/powerpoint/2010/main" val="352307731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Elitism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47800"/>
          </a:xfrm>
        </p:spPr>
        <p:txBody>
          <a:bodyPr>
            <a:normAutofit/>
          </a:bodyPr>
          <a:lstStyle/>
          <a:p>
            <a:pPr marL="406400" indent="-406400"/>
            <a:r>
              <a:rPr lang="en-US" dirty="0"/>
              <a:t>Some of the best chromosomes from previous generation replace some of the worst chromosomes from current generation</a:t>
            </a:r>
          </a:p>
        </p:txBody>
      </p:sp>
    </p:spTree>
    <p:extLst>
      <p:ext uri="{BB962C8B-B14F-4D97-AF65-F5344CB8AC3E}">
        <p14:creationId xmlns:p14="http://schemas.microsoft.com/office/powerpoint/2010/main" val="289343868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K-point crossover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534400" cy="3200399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dirty="0"/>
                  <a:t>Pick k random splice points to crossover parents</a:t>
                </a:r>
              </a:p>
              <a:p>
                <a:pPr marL="457200" indent="-457200"/>
                <a:r>
                  <a:rPr lang="en-US" dirty="0"/>
                  <a:t>Example</a:t>
                </a:r>
              </a:p>
              <a:p>
                <a:pPr marL="914400" lvl="1" indent="-457200"/>
                <a:r>
                  <a:rPr lang="en-US" dirty="0"/>
                  <a:t>K = 3</a:t>
                </a:r>
              </a:p>
              <a:p>
                <a:pPr lvl="1">
                  <a:buNone/>
                </a:pPr>
                <a:r>
                  <a:rPr lang="en-US" dirty="0"/>
                  <a:t>1 1 </a:t>
                </a:r>
                <a:r>
                  <a:rPr lang="en-US" dirty="0">
                    <a:solidFill>
                      <a:schemeClr val="accent5"/>
                    </a:solidFill>
                  </a:rPr>
                  <a:t>|</a:t>
                </a:r>
                <a:r>
                  <a:rPr lang="en-US" dirty="0"/>
                  <a:t> 1 1 1 </a:t>
                </a:r>
                <a:r>
                  <a:rPr lang="en-US" dirty="0">
                    <a:solidFill>
                      <a:schemeClr val="accent5"/>
                    </a:solidFill>
                  </a:rPr>
                  <a:t>|</a:t>
                </a:r>
                <a:r>
                  <a:rPr lang="en-US" dirty="0"/>
                  <a:t> 1 1 </a:t>
                </a:r>
                <a:r>
                  <a:rPr lang="en-US" dirty="0">
                    <a:solidFill>
                      <a:schemeClr val="accent5"/>
                    </a:solidFill>
                  </a:rPr>
                  <a:t>|</a:t>
                </a:r>
                <a:r>
                  <a:rPr lang="en-US" dirty="0"/>
                  <a:t> 1 1 1 1 1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	1 1 0 0 0 1 1 0 0 0 0 0</a:t>
                </a:r>
              </a:p>
              <a:p>
                <a:pPr lvl="1">
                  <a:buNone/>
                </a:pPr>
                <a:r>
                  <a:rPr lang="en-US" dirty="0"/>
                  <a:t>0 0 </a:t>
                </a:r>
                <a:r>
                  <a:rPr lang="en-US" dirty="0">
                    <a:solidFill>
                      <a:schemeClr val="accent5"/>
                    </a:solidFill>
                  </a:rPr>
                  <a:t>|</a:t>
                </a:r>
                <a:r>
                  <a:rPr lang="en-US" dirty="0"/>
                  <a:t> 0 0 0 </a:t>
                </a:r>
                <a:r>
                  <a:rPr lang="en-US" dirty="0">
                    <a:solidFill>
                      <a:schemeClr val="accent5"/>
                    </a:solidFill>
                  </a:rPr>
                  <a:t>|</a:t>
                </a:r>
                <a:r>
                  <a:rPr lang="en-US" dirty="0"/>
                  <a:t> 0 0 </a:t>
                </a:r>
                <a:r>
                  <a:rPr lang="en-US" dirty="0">
                    <a:solidFill>
                      <a:schemeClr val="accent5"/>
                    </a:solidFill>
                  </a:rPr>
                  <a:t>|</a:t>
                </a:r>
                <a:r>
                  <a:rPr lang="en-US" dirty="0"/>
                  <a:t> 0 0 0 0 0		0 0 1 1 1 0 0 1 1 1 1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534400" cy="3200399"/>
              </a:xfrm>
              <a:blipFill>
                <a:blip r:embed="rId2"/>
                <a:stretch>
                  <a:fillRect l="-1286" t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81010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Diversity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Fitness ignores diversity</a:t>
            </a:r>
          </a:p>
          <a:p>
            <a:pPr marL="457200" indent="-457200"/>
            <a:r>
              <a:rPr lang="en-US" dirty="0"/>
              <a:t>As a result, populations tend to become uniform</a:t>
            </a:r>
          </a:p>
          <a:p>
            <a:pPr marL="457200" indent="-457200"/>
            <a:r>
              <a:rPr lang="en-US" dirty="0"/>
              <a:t>Rank-space method</a:t>
            </a:r>
          </a:p>
          <a:p>
            <a:pPr marL="914400" lvl="1" indent="-457200"/>
            <a:r>
              <a:rPr lang="en-US" dirty="0"/>
              <a:t>Sort population by sum of fitness rank and diversity rank</a:t>
            </a:r>
          </a:p>
          <a:p>
            <a:pPr marL="914400" lvl="1" indent="-457200"/>
            <a:r>
              <a:rPr lang="en-US" dirty="0"/>
              <a:t>Diversity rank is the result of sorting by the function 1/d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9324301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Classifier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GAs and load balancing</a:t>
            </a:r>
          </a:p>
          <a:p>
            <a:pPr marL="457200" indent="-457200"/>
            <a:r>
              <a:rPr lang="en-US" dirty="0"/>
              <a:t>SAMUEL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0E53C9E5-15FC-41C8-B822-47A88DDD1F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284" y="3672521"/>
            <a:ext cx="698134" cy="657545"/>
          </a:xfrm>
          <a:prstGeom prst="rect">
            <a:avLst/>
          </a:prstGeom>
          <a:noFill/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D86AA36E-4CA5-4FA4-B59F-30932923919F}"/>
              </a:ext>
            </a:extLst>
          </p:cNvPr>
          <p:cNvSpPr/>
          <p:nvPr/>
        </p:nvSpPr>
        <p:spPr>
          <a:xfrm>
            <a:off x="838200" y="2997200"/>
            <a:ext cx="347133" cy="5403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5CCE52D4-BF7B-46B5-8A28-47DC967EDF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684" y="3824921"/>
            <a:ext cx="698134" cy="657545"/>
          </a:xfrm>
          <a:prstGeom prst="rect">
            <a:avLst/>
          </a:prstGeom>
          <a:noFill/>
        </p:spPr>
      </p:pic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118A1478-C052-4142-BFA0-DE14E4BB4E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084" y="3977321"/>
            <a:ext cx="698134" cy="657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70113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8D252-5A90-4D8F-A8AB-05EC9671D2A9}"/>
              </a:ext>
            </a:extLst>
          </p:cNvPr>
          <p:cNvSpPr txBox="1"/>
          <p:nvPr/>
        </p:nvSpPr>
        <p:spPr>
          <a:xfrm>
            <a:off x="4493341" y="2905780"/>
            <a:ext cx="355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Chapter 3 and 4</a:t>
            </a:r>
          </a:p>
        </p:txBody>
      </p:sp>
    </p:spTree>
    <p:extLst>
      <p:ext uri="{BB962C8B-B14F-4D97-AF65-F5344CB8AC3E}">
        <p14:creationId xmlns:p14="http://schemas.microsoft.com/office/powerpoint/2010/main" val="241678770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72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752FA-4050-4AE4-826E-7DEA36AED579}"/>
              </a:ext>
            </a:extLst>
          </p:cNvPr>
          <p:cNvSpPr/>
          <p:nvPr/>
        </p:nvSpPr>
        <p:spPr>
          <a:xfrm>
            <a:off x="1418897" y="2534886"/>
            <a:ext cx="9967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Local search algorithms/</a:t>
            </a:r>
            <a:r>
              <a:rPr lang="en-US" sz="3200" dirty="0">
                <a:solidFill>
                  <a:srgbClr val="FF0000"/>
                </a:solidFill>
              </a:rPr>
              <a:t>Iterative Improvement Algorithms  </a:t>
            </a:r>
            <a:r>
              <a:rPr lang="en-US" sz="3200" dirty="0"/>
              <a:t>and Optimization Problems</a:t>
            </a:r>
            <a:endParaRPr lang="en-US" sz="3200" dirty="0">
              <a:solidFill>
                <a:srgbClr val="FF0000"/>
              </a:solidFill>
            </a:endParaRPr>
          </a:p>
          <a:p>
            <a:pPr marL="3254375" indent="-57150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3200" dirty="0"/>
              <a:t>Hill-Climbing Search</a:t>
            </a:r>
          </a:p>
          <a:p>
            <a:pPr marL="3254375" indent="-57150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3200" dirty="0"/>
              <a:t>Simulated Annealing</a:t>
            </a:r>
          </a:p>
          <a:p>
            <a:pPr marL="3254375" indent="-57150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3200" dirty="0"/>
              <a:t>Genetic Algorithms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AB5B6-BE1C-4E5E-B155-9AB49B825CD7}"/>
              </a:ext>
            </a:extLst>
          </p:cNvPr>
          <p:cNvSpPr/>
          <p:nvPr/>
        </p:nvSpPr>
        <p:spPr>
          <a:xfrm>
            <a:off x="1418897" y="867483"/>
            <a:ext cx="4820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Beyond Classical Search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26" flipH="1">
            <a:off x="826167" y="2021306"/>
            <a:ext cx="475748" cy="43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05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03" y="256633"/>
            <a:ext cx="6407331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556" y="1139350"/>
            <a:ext cx="9617616" cy="5386251"/>
          </a:xfrm>
        </p:spPr>
        <p:txBody>
          <a:bodyPr>
            <a:noAutofit/>
          </a:bodyPr>
          <a:lstStyle/>
          <a:p>
            <a:pPr marL="457200" indent="-457200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		            on the same row, column, or diagonal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conflicts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number                   		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/>
        </p:nvGraphicFramePr>
        <p:xfrm>
          <a:off x="4054069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/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/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80879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904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888905" y="386089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765395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335762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969461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499648" y="386878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386615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9943239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17790" y="4853148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090326" y="383461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833557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5647044" y="358332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3020AB-AC67-441B-BB60-F7ADEF2E6094}"/>
              </a:ext>
            </a:extLst>
          </p:cNvPr>
          <p:cNvCxnSpPr>
            <a:cxnSpLocks/>
          </p:cNvCxnSpPr>
          <p:nvPr/>
        </p:nvCxnSpPr>
        <p:spPr>
          <a:xfrm flipH="1">
            <a:off x="5015545" y="3573788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799B3C-A4D5-4C54-AECF-B890BA270806}"/>
              </a:ext>
            </a:extLst>
          </p:cNvPr>
          <p:cNvCxnSpPr>
            <a:cxnSpLocks/>
          </p:cNvCxnSpPr>
          <p:nvPr/>
        </p:nvCxnSpPr>
        <p:spPr>
          <a:xfrm flipH="1">
            <a:off x="4502434" y="4079974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C52A6B-41A2-4781-A844-8ED912810A3F}"/>
              </a:ext>
            </a:extLst>
          </p:cNvPr>
          <p:cNvCxnSpPr>
            <a:cxnSpLocks/>
          </p:cNvCxnSpPr>
          <p:nvPr/>
        </p:nvCxnSpPr>
        <p:spPr>
          <a:xfrm>
            <a:off x="8256102" y="354916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8483F9-6FFC-4FA5-8C2C-732042921534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604077" y="3449531"/>
            <a:ext cx="365384" cy="4396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D409D6-F2CD-4A98-945D-C147204F88F8}"/>
              </a:ext>
            </a:extLst>
          </p:cNvPr>
          <p:cNvCxnSpPr>
            <a:cxnSpLocks/>
          </p:cNvCxnSpPr>
          <p:nvPr/>
        </p:nvCxnSpPr>
        <p:spPr>
          <a:xfrm flipV="1">
            <a:off x="7080705" y="3610302"/>
            <a:ext cx="896111" cy="7396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0080DF-5F5E-4268-81A7-892E8D10D184}"/>
              </a:ext>
            </a:extLst>
          </p:cNvPr>
          <p:cNvCxnSpPr>
            <a:cxnSpLocks/>
          </p:cNvCxnSpPr>
          <p:nvPr/>
        </p:nvCxnSpPr>
        <p:spPr>
          <a:xfrm flipV="1">
            <a:off x="4333803" y="3554786"/>
            <a:ext cx="896111" cy="7396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5085887" y="4079974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314" flipH="1">
            <a:off x="613351" y="2454442"/>
            <a:ext cx="315345" cy="29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76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75"/>
            <a:ext cx="6281375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22" y="1045520"/>
            <a:ext cx="9585664" cy="5432532"/>
          </a:xfrm>
        </p:spPr>
        <p:txBody>
          <a:bodyPr>
            <a:noAutofit/>
          </a:bodyPr>
          <a:lstStyle/>
          <a:p>
            <a:pPr marL="457200" indent="-457200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    		            on the same row, column, or diagonal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conflicts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number 		            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 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/>
        </p:nvGraphicFramePr>
        <p:xfrm>
          <a:off x="4054069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/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/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55353" y="334843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904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908937" y="437057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804265" y="333932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403111" y="487218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880985" y="3291067"/>
            <a:ext cx="309288" cy="29821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517767" y="442105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466989" y="3868784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10022517" y="488988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28786" y="331010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175015" y="43705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833557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4539562" y="3585580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3020AB-AC67-441B-BB60-F7ADEF2E6094}"/>
              </a:ext>
            </a:extLst>
          </p:cNvPr>
          <p:cNvCxnSpPr>
            <a:cxnSpLocks/>
          </p:cNvCxnSpPr>
          <p:nvPr/>
        </p:nvCxnSpPr>
        <p:spPr>
          <a:xfrm flipH="1">
            <a:off x="5015545" y="3573788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4562800" y="3493499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86108D-0D4D-41A9-BD2A-C256C0468CB2}"/>
              </a:ext>
            </a:extLst>
          </p:cNvPr>
          <p:cNvCxnSpPr>
            <a:cxnSpLocks/>
          </p:cNvCxnSpPr>
          <p:nvPr/>
        </p:nvCxnSpPr>
        <p:spPr>
          <a:xfrm>
            <a:off x="7150122" y="3493499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992" y="2871536"/>
            <a:ext cx="277669" cy="25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037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145" y="188251"/>
            <a:ext cx="6262966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293" y="1114809"/>
            <a:ext cx="10057307" cy="5554940"/>
          </a:xfrm>
        </p:spPr>
        <p:txBody>
          <a:bodyPr>
            <a:noAutofit/>
          </a:bodyPr>
          <a:lstStyle/>
          <a:p>
            <a:pPr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			      on the same row, column, or diagonal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number 			      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                   h = 3             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/>
        </p:nvGraphicFramePr>
        <p:xfrm>
          <a:off x="4054069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/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/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57007" y="386878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904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851637" y="384513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785856" y="389243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403111" y="487218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880985" y="3291067"/>
            <a:ext cx="309288" cy="29821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499648" y="387084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466989" y="3868784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10022517" y="488988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28786" y="331010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175015" y="43705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833557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5626218" y="359887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3020AB-AC67-441B-BB60-F7ADEF2E6094}"/>
              </a:ext>
            </a:extLst>
          </p:cNvPr>
          <p:cNvCxnSpPr>
            <a:cxnSpLocks/>
          </p:cNvCxnSpPr>
          <p:nvPr/>
        </p:nvCxnSpPr>
        <p:spPr>
          <a:xfrm flipH="1">
            <a:off x="5015545" y="3573788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5085887" y="4049999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86108D-0D4D-41A9-BD2A-C256C0468CB2}"/>
              </a:ext>
            </a:extLst>
          </p:cNvPr>
          <p:cNvCxnSpPr>
            <a:cxnSpLocks/>
          </p:cNvCxnSpPr>
          <p:nvPr/>
        </p:nvCxnSpPr>
        <p:spPr>
          <a:xfrm>
            <a:off x="7150122" y="4069569"/>
            <a:ext cx="134952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B4D017-34FE-4067-B0E4-55CB7CFE6EF1}"/>
              </a:ext>
            </a:extLst>
          </p:cNvPr>
          <p:cNvCxnSpPr>
            <a:cxnSpLocks/>
          </p:cNvCxnSpPr>
          <p:nvPr/>
        </p:nvCxnSpPr>
        <p:spPr>
          <a:xfrm>
            <a:off x="4454190" y="4031599"/>
            <a:ext cx="31638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E761BC-5D0B-4156-B87E-7682ADF5D5AC}"/>
              </a:ext>
            </a:extLst>
          </p:cNvPr>
          <p:cNvCxnSpPr>
            <a:cxnSpLocks/>
          </p:cNvCxnSpPr>
          <p:nvPr/>
        </p:nvCxnSpPr>
        <p:spPr>
          <a:xfrm>
            <a:off x="8256102" y="3550822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6D97194-E97E-47FB-B2AB-0D3FE510661A}"/>
              </a:ext>
            </a:extLst>
          </p:cNvPr>
          <p:cNvCxnSpPr>
            <a:cxnSpLocks/>
          </p:cNvCxnSpPr>
          <p:nvPr/>
        </p:nvCxnSpPr>
        <p:spPr>
          <a:xfrm flipV="1">
            <a:off x="7640368" y="4195042"/>
            <a:ext cx="905731" cy="71216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262643-9E3B-4E8F-8D77-4344C03FD5B4}"/>
              </a:ext>
            </a:extLst>
          </p:cNvPr>
          <p:cNvCxnSpPr>
            <a:cxnSpLocks/>
          </p:cNvCxnSpPr>
          <p:nvPr/>
        </p:nvCxnSpPr>
        <p:spPr>
          <a:xfrm>
            <a:off x="4405145" y="4195042"/>
            <a:ext cx="146461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367" y="1114809"/>
            <a:ext cx="357525" cy="28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76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333" y="74203"/>
            <a:ext cx="8984226" cy="99317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Iterative Improvement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260" y="1067381"/>
            <a:ext cx="8786373" cy="5523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8-queens problem: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the 8-queens problem: </a:t>
            </a:r>
          </a:p>
          <a:p>
            <a:pPr marL="863600" lvl="1" indent="-406400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eight queens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chessboard such that no queen attacks directly or indirectly any other.</a:t>
            </a:r>
          </a:p>
          <a:p>
            <a:pPr marL="863600" lvl="1" indent="-406400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final state count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regardless the path cost.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kinds of formulation: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incremental-state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formulation </a:t>
            </a:r>
          </a:p>
          <a:p>
            <a:pPr marL="1371600" lvl="2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an empty states; </a:t>
            </a:r>
          </a:p>
          <a:p>
            <a:pPr marL="1371600" lvl="2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a queen to the state for each 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63600" lvl="1" indent="-4064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complete-state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</a:t>
            </a:r>
          </a:p>
          <a:p>
            <a:pPr marL="1371600" lvl="2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 with all 8 queens on the board and </a:t>
            </a:r>
          </a:p>
          <a:p>
            <a:pPr marL="1371600" lvl="2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 them around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DF2D3281-471E-426F-9B9C-44F7F5B473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279" flipH="1">
            <a:off x="545431" y="970546"/>
            <a:ext cx="360259" cy="318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531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369" y="124114"/>
            <a:ext cx="6396894" cy="99317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Iterative Improvement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2249" y="1322308"/>
                <a:ext cx="8590026" cy="47214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8-queens problem:</a:t>
                </a:r>
              </a:p>
              <a:p>
                <a:pPr marL="4572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incremental-state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formulation </a:t>
                </a:r>
              </a:p>
              <a:p>
                <a:pPr marL="1371600" lvl="2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States:  a state is any arrangement of 0 to 8 queens on the board.</a:t>
                </a:r>
              </a:p>
              <a:p>
                <a:pPr marL="1371600" lvl="2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state: no queens on the board.</a:t>
                </a:r>
              </a:p>
              <a:p>
                <a:pPr marL="1371600" lvl="2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Actions: Add a queen to any empty square.</a:t>
                </a:r>
              </a:p>
              <a:p>
                <a:pPr marL="1371600" lvl="2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 model: Returns the board with a queen added to the specified square.</a:t>
                </a:r>
              </a:p>
              <a:p>
                <a:pPr marL="1371600" lvl="2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state: 8 queens on the board, none attacked.</a:t>
                </a:r>
              </a:p>
              <a:p>
                <a:pPr marL="4572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64!-56!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64x63x...x57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1.8x10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sequences to investigate.</a:t>
                </a:r>
              </a:p>
              <a:p>
                <a:pPr marL="4572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this to be improved?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2249" y="1322308"/>
                <a:ext cx="8590026" cy="4721441"/>
              </a:xfrm>
              <a:blipFill>
                <a:blip r:embed="rId2"/>
                <a:stretch>
                  <a:fillRect l="-1136" t="-1809" r="-1278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FA90DE0-6E2C-4004-B3ED-484AF299D4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866" flipH="1">
            <a:off x="697831" y="1117292"/>
            <a:ext cx="339864" cy="271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12986" y="6140690"/>
            <a:ext cx="38217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Another Q: How do you specify states?</a:t>
            </a:r>
          </a:p>
        </p:txBody>
      </p:sp>
    </p:spTree>
    <p:extLst>
      <p:ext uri="{BB962C8B-B14F-4D97-AF65-F5344CB8AC3E}">
        <p14:creationId xmlns:p14="http://schemas.microsoft.com/office/powerpoint/2010/main" val="2682344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/>
              <p:nvPr/>
            </p:nvSpPr>
            <p:spPr>
              <a:xfrm>
                <a:off x="744567" y="778489"/>
                <a:ext cx="6144423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incremental-state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formulation</a:t>
                </a:r>
              </a:p>
              <a:p>
                <a:pPr marL="914400" lvl="1" indent="-457200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Formulation #1</a:t>
                </a:r>
              </a:p>
              <a:p>
                <a:pPr marL="914400" lvl="1" indent="-457200"/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arrangements of 0, 1, 2, ..., 8 queens on the board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state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 queens on the board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Successor 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of the successors is obtained by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adding one queen in an empty square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cost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irrelevant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test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8 queens are on the board, with no queens attacking each other</a:t>
                </a:r>
              </a:p>
              <a:p>
                <a:pPr lvl="1"/>
                <a:r>
                  <a:rPr lang="en-US" sz="2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64x63x...x57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1.8x10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(possible sequences to investigate.)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67" y="778489"/>
                <a:ext cx="6144423" cy="5447645"/>
              </a:xfrm>
              <a:prstGeom prst="rect">
                <a:avLst/>
              </a:prstGeom>
              <a:blipFill>
                <a:blip r:embed="rId2"/>
                <a:stretch>
                  <a:fillRect t="-1568" r="-1290" b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E4DB8-DEFA-48D6-8A00-D5FA35310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13468"/>
              </p:ext>
            </p:extLst>
          </p:nvPr>
        </p:nvGraphicFramePr>
        <p:xfrm>
          <a:off x="7236372" y="165539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4C44FD-8FDB-425B-B58D-7E7C3053E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72314"/>
              </p:ext>
            </p:extLst>
          </p:nvPr>
        </p:nvGraphicFramePr>
        <p:xfrm>
          <a:off x="7819696" y="3775840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E3999F-3221-427E-8F99-A81CAA743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83316"/>
              </p:ext>
            </p:extLst>
          </p:nvPr>
        </p:nvGraphicFramePr>
        <p:xfrm>
          <a:off x="8213587" y="429609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20894B96-3E8D-41FC-8760-28B4D34D1C1B}"/>
              </a:ext>
            </a:extLst>
          </p:cNvPr>
          <p:cNvSpPr/>
          <p:nvPr/>
        </p:nvSpPr>
        <p:spPr>
          <a:xfrm>
            <a:off x="9451428" y="1596163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4B8914-8A3F-477F-8AA7-31879F2FBC42}"/>
              </a:ext>
            </a:extLst>
          </p:cNvPr>
          <p:cNvSpPr/>
          <p:nvPr/>
        </p:nvSpPr>
        <p:spPr>
          <a:xfrm>
            <a:off x="9100039" y="495122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6A90D72-C6BD-4492-9C93-17831121C53F}"/>
              </a:ext>
            </a:extLst>
          </p:cNvPr>
          <p:cNvSpPr/>
          <p:nvPr/>
        </p:nvSpPr>
        <p:spPr>
          <a:xfrm>
            <a:off x="7860377" y="5324903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1F62613-E4F7-49FF-9AB2-EC049DC1E019}"/>
              </a:ext>
            </a:extLst>
          </p:cNvPr>
          <p:cNvSpPr/>
          <p:nvPr/>
        </p:nvSpPr>
        <p:spPr>
          <a:xfrm>
            <a:off x="8201401" y="4522434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C158E50-8130-427C-A116-55D8B222E055}"/>
              </a:ext>
            </a:extLst>
          </p:cNvPr>
          <p:cNvSpPr/>
          <p:nvPr/>
        </p:nvSpPr>
        <p:spPr>
          <a:xfrm>
            <a:off x="9446879" y="3778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150C709-F58F-459E-AC9E-6F7F1665C6BF}"/>
              </a:ext>
            </a:extLst>
          </p:cNvPr>
          <p:cNvSpPr/>
          <p:nvPr/>
        </p:nvSpPr>
        <p:spPr>
          <a:xfrm>
            <a:off x="10736320" y="57784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BB82BC5-FF61-4E29-B38A-BA376582FFC5}"/>
              </a:ext>
            </a:extLst>
          </p:cNvPr>
          <p:cNvSpPr/>
          <p:nvPr/>
        </p:nvSpPr>
        <p:spPr>
          <a:xfrm>
            <a:off x="8694684" y="606723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B30F77F4-9E19-4094-ABC8-998530EDCF83}"/>
              </a:ext>
            </a:extLst>
          </p:cNvPr>
          <p:cNvSpPr/>
          <p:nvPr/>
        </p:nvSpPr>
        <p:spPr>
          <a:xfrm>
            <a:off x="9451428" y="6533558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A937EDE6-A824-4A5A-ADFB-5B6DF6F5B13A}"/>
              </a:ext>
            </a:extLst>
          </p:cNvPr>
          <p:cNvSpPr/>
          <p:nvPr/>
        </p:nvSpPr>
        <p:spPr>
          <a:xfrm>
            <a:off x="10312318" y="4204628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EEA2C6-157F-4C30-BC11-FAEEF191CAD4}"/>
              </a:ext>
            </a:extLst>
          </p:cNvPr>
          <p:cNvSpPr txBox="1"/>
          <p:nvPr/>
        </p:nvSpPr>
        <p:spPr>
          <a:xfrm>
            <a:off x="7126014" y="3219382"/>
            <a:ext cx="69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19" name="Picture 18" descr="Image result for sad face">
            <a:extLst>
              <a:ext uri="{FF2B5EF4-FFF2-40B4-BE49-F238E27FC236}">
                <a16:creationId xmlns:a16="http://schemas.microsoft.com/office/drawing/2014/main" id="{F7614E26-97C9-408E-927D-297EB9D211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681" y="1098884"/>
            <a:ext cx="301014" cy="289810"/>
          </a:xfrm>
          <a:prstGeom prst="rect">
            <a:avLst/>
          </a:prstGeom>
          <a:noFill/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790FE63-1EA6-4CA7-A6C8-55B4C02BDA5F}"/>
              </a:ext>
            </a:extLst>
          </p:cNvPr>
          <p:cNvSpPr/>
          <p:nvPr/>
        </p:nvSpPr>
        <p:spPr>
          <a:xfrm>
            <a:off x="797126" y="1443981"/>
            <a:ext cx="180124" cy="525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2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6" y="124114"/>
            <a:ext cx="6137366" cy="99317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Iterative Improvement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2606" y="1356850"/>
                <a:ext cx="8984226" cy="5235539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8-queens problem: </a:t>
                </a:r>
                <a:r>
                  <a:rPr lang="en-US" dirty="0">
                    <a:solidFill>
                      <a:srgbClr val="0000FF"/>
                    </a:solidFill>
                  </a:rPr>
                  <a:t>Formulation #2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the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incremental-state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formulation be improved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better formulation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prohibit placing a queen in any square that is already attacked.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possible arrangement of n queens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8), </a:t>
                </a:r>
              </a:p>
              <a:p>
                <a:pPr marL="1828800" lvl="3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per column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leftmost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columns, </a:t>
                </a:r>
              </a:p>
              <a:p>
                <a:pPr marL="1828800" lvl="3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 queen attacking another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Action: Add a queen to any square in the leftmost empty column </a:t>
                </a:r>
              </a:p>
              <a:p>
                <a:pPr marL="1828800" lvl="3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it is not attacked by any other queen. 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formulation reduces the 8-queens state space from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64*63*…*57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1.8 * 10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2057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2606" y="1356850"/>
                <a:ext cx="8984226" cy="5235539"/>
              </a:xfrm>
              <a:blipFill>
                <a:blip r:embed="rId2"/>
                <a:stretch>
                  <a:fillRect l="-1357" t="-2214" r="-176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846FF1C-D61A-4B8C-85BD-E7FDCA4AAE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855" y="1042737"/>
            <a:ext cx="313796" cy="3141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1464" y="731828"/>
            <a:ext cx="42976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#1 is to place a queen in any open location.</a:t>
            </a:r>
          </a:p>
          <a:p>
            <a:r>
              <a:rPr lang="en-US" dirty="0"/>
              <a:t>#2 is to place a queen in order from left to right columns.</a:t>
            </a:r>
          </a:p>
        </p:txBody>
      </p:sp>
    </p:spTree>
    <p:extLst>
      <p:ext uri="{BB962C8B-B14F-4D97-AF65-F5344CB8AC3E}">
        <p14:creationId xmlns:p14="http://schemas.microsoft.com/office/powerpoint/2010/main" val="1786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/>
              <p:nvPr/>
            </p:nvSpPr>
            <p:spPr>
              <a:xfrm>
                <a:off x="556457" y="232281"/>
                <a:ext cx="5971528" cy="6617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incremental-state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formulation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</a:rPr>
                  <a:t>Formulation #2</a:t>
                </a:r>
              </a:p>
              <a:p>
                <a:pPr lvl="1"/>
                <a:endParaRPr lang="en-US" sz="2800" dirty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States: all arrangements of k = 0, 1, 2, ..., 	8 queens in the k leftmost columns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 two queens attacking each other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state: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queens on the board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Successor 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successor is obtained by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adding one queen in any square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leftmost empty column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not attacked by any queen already in the board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cost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irrelevant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test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8 queens are on the board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State space reduce from 64 * 63 * … * 57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1.8 ∗10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2,057 states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7" y="232281"/>
                <a:ext cx="5971528" cy="6617196"/>
              </a:xfrm>
              <a:prstGeom prst="rect">
                <a:avLst/>
              </a:prstGeom>
              <a:blipFill>
                <a:blip r:embed="rId2"/>
                <a:stretch>
                  <a:fillRect l="-2551" t="-1289" r="-306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E4DB8-DEFA-48D6-8A00-D5FA3531046B}"/>
              </a:ext>
            </a:extLst>
          </p:cNvPr>
          <p:cNvGraphicFramePr>
            <a:graphicFrameLocks noGrp="1"/>
          </p:cNvGraphicFramePr>
          <p:nvPr/>
        </p:nvGraphicFramePr>
        <p:xfrm>
          <a:off x="7236372" y="165539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4C44FD-8FDB-425B-B58D-7E7C3053E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8983"/>
              </p:ext>
            </p:extLst>
          </p:nvPr>
        </p:nvGraphicFramePr>
        <p:xfrm>
          <a:off x="6809005" y="3732237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E3999F-3221-427E-8F99-A81CAA743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54666"/>
              </p:ext>
            </p:extLst>
          </p:nvPr>
        </p:nvGraphicFramePr>
        <p:xfrm>
          <a:off x="8201404" y="232281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20894B96-3E8D-41FC-8760-28B4D34D1C1B}"/>
              </a:ext>
            </a:extLst>
          </p:cNvPr>
          <p:cNvSpPr/>
          <p:nvPr/>
        </p:nvSpPr>
        <p:spPr>
          <a:xfrm>
            <a:off x="8229606" y="61753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4B8914-8A3F-477F-8AA7-31879F2FBC42}"/>
              </a:ext>
            </a:extLst>
          </p:cNvPr>
          <p:cNvSpPr/>
          <p:nvPr/>
        </p:nvSpPr>
        <p:spPr>
          <a:xfrm>
            <a:off x="8403026" y="5273317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6A90D72-C6BD-4492-9C93-17831121C53F}"/>
              </a:ext>
            </a:extLst>
          </p:cNvPr>
          <p:cNvSpPr/>
          <p:nvPr/>
        </p:nvSpPr>
        <p:spPr>
          <a:xfrm>
            <a:off x="7234102" y="486303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1F62613-E4F7-49FF-9AB2-EC049DC1E019}"/>
              </a:ext>
            </a:extLst>
          </p:cNvPr>
          <p:cNvSpPr/>
          <p:nvPr/>
        </p:nvSpPr>
        <p:spPr>
          <a:xfrm>
            <a:off x="6837687" y="4095633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C158E50-8130-427C-A116-55D8B222E055}"/>
              </a:ext>
            </a:extLst>
          </p:cNvPr>
          <p:cNvSpPr/>
          <p:nvPr/>
        </p:nvSpPr>
        <p:spPr>
          <a:xfrm>
            <a:off x="8027984" y="4520168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BB82BC5-FF61-4E29-B38A-BA376582FFC5}"/>
              </a:ext>
            </a:extLst>
          </p:cNvPr>
          <p:cNvSpPr/>
          <p:nvPr/>
        </p:nvSpPr>
        <p:spPr>
          <a:xfrm>
            <a:off x="7641736" y="5675429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EEA2C6-157F-4C30-BC11-FAEEF191CAD4}"/>
              </a:ext>
            </a:extLst>
          </p:cNvPr>
          <p:cNvSpPr txBox="1"/>
          <p:nvPr/>
        </p:nvSpPr>
        <p:spPr>
          <a:xfrm>
            <a:off x="7126014" y="3219382"/>
            <a:ext cx="69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F60B8D4-9A1F-4BCB-8389-62ADE1A7060E}"/>
              </a:ext>
            </a:extLst>
          </p:cNvPr>
          <p:cNvSpPr/>
          <p:nvPr/>
        </p:nvSpPr>
        <p:spPr>
          <a:xfrm>
            <a:off x="7236372" y="52026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A471FF4B-58BF-42A1-B908-E33DE1F05BBF}"/>
              </a:ext>
            </a:extLst>
          </p:cNvPr>
          <p:cNvSpPr/>
          <p:nvPr/>
        </p:nvSpPr>
        <p:spPr>
          <a:xfrm>
            <a:off x="8671037" y="1431647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2FFF232A-91F7-46CE-878C-C7C85B0732AA}"/>
              </a:ext>
            </a:extLst>
          </p:cNvPr>
          <p:cNvSpPr/>
          <p:nvPr/>
        </p:nvSpPr>
        <p:spPr>
          <a:xfrm>
            <a:off x="9446879" y="101460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222FFAFF-4E2B-4370-9124-924F62863D24}"/>
              </a:ext>
            </a:extLst>
          </p:cNvPr>
          <p:cNvSpPr/>
          <p:nvPr/>
        </p:nvSpPr>
        <p:spPr>
          <a:xfrm>
            <a:off x="9017877" y="220240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B679025-00EB-4339-9927-280FB2F5B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91365"/>
              </p:ext>
            </p:extLst>
          </p:nvPr>
        </p:nvGraphicFramePr>
        <p:xfrm>
          <a:off x="8946197" y="3547703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C8873322-621F-419F-8B8D-B34C73F8EF8E}"/>
              </a:ext>
            </a:extLst>
          </p:cNvPr>
          <p:cNvSpPr/>
          <p:nvPr/>
        </p:nvSpPr>
        <p:spPr>
          <a:xfrm>
            <a:off x="10173217" y="3539175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A4C701FB-0F55-45B2-9280-910550C397F4}"/>
              </a:ext>
            </a:extLst>
          </p:cNvPr>
          <p:cNvSpPr/>
          <p:nvPr/>
        </p:nvSpPr>
        <p:spPr>
          <a:xfrm>
            <a:off x="10620805" y="4679071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16646835-5B6D-437C-BEE6-36CECFFC96F0}"/>
              </a:ext>
            </a:extLst>
          </p:cNvPr>
          <p:cNvSpPr/>
          <p:nvPr/>
        </p:nvSpPr>
        <p:spPr>
          <a:xfrm>
            <a:off x="9006666" y="5448128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864098ED-7956-4166-8C4D-7199777C7AEE}"/>
              </a:ext>
            </a:extLst>
          </p:cNvPr>
          <p:cNvSpPr/>
          <p:nvPr/>
        </p:nvSpPr>
        <p:spPr>
          <a:xfrm>
            <a:off x="11462016" y="5053731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A065C006-15CE-46DD-ACA3-6BDCB03077EC}"/>
              </a:ext>
            </a:extLst>
          </p:cNvPr>
          <p:cNvSpPr/>
          <p:nvPr/>
        </p:nvSpPr>
        <p:spPr>
          <a:xfrm>
            <a:off x="11934720" y="4303470"/>
            <a:ext cx="246259" cy="35657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3E52864C-DCC6-4A63-B442-A6243E47E4DE}"/>
              </a:ext>
            </a:extLst>
          </p:cNvPr>
          <p:cNvSpPr/>
          <p:nvPr/>
        </p:nvSpPr>
        <p:spPr>
          <a:xfrm>
            <a:off x="10999550" y="6239596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9399415D-63FE-4DD0-B46E-6CB1C6341A7F}"/>
              </a:ext>
            </a:extLst>
          </p:cNvPr>
          <p:cNvSpPr/>
          <p:nvPr/>
        </p:nvSpPr>
        <p:spPr>
          <a:xfrm>
            <a:off x="9773083" y="5870834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C37D25F-F2F0-4D73-A186-3CC86374B430}"/>
              </a:ext>
            </a:extLst>
          </p:cNvPr>
          <p:cNvSpPr/>
          <p:nvPr/>
        </p:nvSpPr>
        <p:spPr>
          <a:xfrm>
            <a:off x="9386287" y="3883404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Image result for sad face">
            <a:extLst>
              <a:ext uri="{FF2B5EF4-FFF2-40B4-BE49-F238E27FC236}">
                <a16:creationId xmlns:a16="http://schemas.microsoft.com/office/drawing/2014/main" id="{7C2C80C9-7C50-4226-A5E2-D40F3EC28C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749" y="1104035"/>
            <a:ext cx="460754" cy="486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613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0EBFC3-BC37-4E65-8165-8227F146E4B5}"/>
                  </a:ext>
                </a:extLst>
              </p:cNvPr>
              <p:cNvSpPr/>
              <p:nvPr/>
            </p:nvSpPr>
            <p:spPr>
              <a:xfrm>
                <a:off x="1271349" y="630654"/>
                <a:ext cx="7936819" cy="622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dirty="0"/>
                  <a:t>n</a:t>
                </a:r>
                <a:r>
                  <a:rPr lang="en-US" sz="3200" dirty="0"/>
                  <a:t>-Queens Problem</a:t>
                </a:r>
              </a:p>
              <a:p>
                <a:endParaRPr lang="en-US" sz="3200" dirty="0"/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 is a goal node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not a path to this node (typical of design problem)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states in state space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lvl="1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8-queens: This formulation reduce the state spaces from 1.8 x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2,057</a:t>
                </a:r>
              </a:p>
              <a:p>
                <a:pPr marL="914400" lvl="1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100-queens reduce from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spaces</a:t>
                </a:r>
              </a:p>
              <a:p>
                <a:pPr marL="914400" lvl="1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big improvement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not enough to make the problem tractable.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Techniques exist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solve n-queens problems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efficiently for large values of n </a:t>
                </a:r>
              </a:p>
              <a:p>
                <a:pPr marL="914400" lvl="1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exploit the fact that there are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solutions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 distributed in the state space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0EBFC3-BC37-4E65-8165-8227F146E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49" y="630654"/>
                <a:ext cx="7936819" cy="6227346"/>
              </a:xfrm>
              <a:prstGeom prst="rect">
                <a:avLst/>
              </a:prstGeom>
              <a:blipFill>
                <a:blip r:embed="rId2"/>
                <a:stretch>
                  <a:fillRect l="-1997" t="-1272" r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37FB5A33-08CB-4CBC-BD68-2C9B6E99DB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102" y="845891"/>
            <a:ext cx="522585" cy="45255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51DC3-E370-4F17-9436-B67FE1115CE9}"/>
              </a:ext>
            </a:extLst>
          </p:cNvPr>
          <p:cNvSpPr txBox="1"/>
          <p:nvPr/>
        </p:nvSpPr>
        <p:spPr>
          <a:xfrm>
            <a:off x="9192127" y="1072169"/>
            <a:ext cx="283143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           8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/>
              <a:t> + 5 + 5 + 5 + 5 + 5 + 5 + 6)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4 + 4 + 4 + 4 + 4 + 4</a:t>
            </a:r>
            <a:r>
              <a:rPr lang="en-US" dirty="0"/>
              <a:t>) + (…</a:t>
            </a:r>
          </a:p>
          <a:p>
            <a:r>
              <a:rPr lang="en-US" dirty="0"/>
              <a:t>.. 4</a:t>
            </a:r>
            <a:r>
              <a:rPr lang="en-US" baseline="30000" dirty="0"/>
              <a:t>th</a:t>
            </a:r>
            <a:r>
              <a:rPr lang="en-US" dirty="0"/>
              <a:t> col</a:t>
            </a:r>
          </a:p>
          <a:p>
            <a:r>
              <a:rPr lang="en-US" dirty="0"/>
              <a:t>---5</a:t>
            </a:r>
            <a:r>
              <a:rPr lang="en-US" baseline="30000" dirty="0"/>
              <a:t>th</a:t>
            </a:r>
            <a:r>
              <a:rPr lang="en-US" dirty="0"/>
              <a:t> col</a:t>
            </a:r>
          </a:p>
          <a:p>
            <a:r>
              <a:rPr lang="en-US" dirty="0"/>
              <a:t>… 6</a:t>
            </a:r>
            <a:r>
              <a:rPr lang="en-US" baseline="30000" dirty="0"/>
              <a:t>th</a:t>
            </a:r>
            <a:r>
              <a:rPr lang="en-US" dirty="0"/>
              <a:t> col</a:t>
            </a:r>
          </a:p>
          <a:p>
            <a:r>
              <a:rPr lang="en-US" dirty="0"/>
              <a:t>… 7</a:t>
            </a:r>
            <a:r>
              <a:rPr lang="en-US" baseline="30000" dirty="0"/>
              <a:t>th</a:t>
            </a:r>
            <a:r>
              <a:rPr lang="en-US" dirty="0"/>
              <a:t> col</a:t>
            </a:r>
          </a:p>
          <a:p>
            <a:r>
              <a:rPr lang="en-US" dirty="0"/>
              <a:t>… 8</a:t>
            </a:r>
            <a:r>
              <a:rPr lang="en-US" baseline="30000" dirty="0"/>
              <a:t>th</a:t>
            </a:r>
            <a:r>
              <a:rPr lang="en-US" dirty="0"/>
              <a:t> col</a:t>
            </a:r>
          </a:p>
          <a:p>
            <a:r>
              <a:rPr lang="en-US" dirty="0"/>
              <a:t>Sum = 2057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B8309E-D039-4137-88E8-183B3061BD76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018547" y="2364831"/>
            <a:ext cx="5173580" cy="1064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85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8E6F2-6D8B-4F16-B05B-AA35E4A20AAF}"/>
              </a:ext>
            </a:extLst>
          </p:cNvPr>
          <p:cNvSpPr/>
          <p:nvPr/>
        </p:nvSpPr>
        <p:spPr>
          <a:xfrm>
            <a:off x="1438637" y="1115141"/>
            <a:ext cx="906894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complete-state formulation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apply local search algorithms.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potential solutions.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8-queens problem, each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8 queens on the board, one per column.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 function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successors of a state are all possible states generated by: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a single queen to another square in the same column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state has 8 *7 = 56 successors.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 cost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pairs of queens that are attacking each other, either directly or indirectly.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minimum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function h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occurred only at perfect solutions.</a:t>
            </a:r>
          </a:p>
        </p:txBody>
      </p:sp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DCA1C07B-9BD2-44FD-A797-8E7EE52E48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557" y="1010653"/>
            <a:ext cx="444138" cy="378041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050032-6785-4231-8234-6B48D709357B}"/>
              </a:ext>
            </a:extLst>
          </p:cNvPr>
          <p:cNvSpPr/>
          <p:nvPr/>
        </p:nvSpPr>
        <p:spPr>
          <a:xfrm>
            <a:off x="1374469" y="238413"/>
            <a:ext cx="6752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n</a:t>
            </a:r>
            <a:r>
              <a:rPr lang="en-US" sz="3200" dirty="0"/>
              <a:t>-Queens Problem </a:t>
            </a:r>
            <a:r>
              <a:rPr lang="en-US" sz="2800" dirty="0"/>
              <a:t>– illustrate hill climbing</a:t>
            </a:r>
          </a:p>
        </p:txBody>
      </p:sp>
    </p:spTree>
    <p:extLst>
      <p:ext uri="{BB962C8B-B14F-4D97-AF65-F5344CB8AC3E}">
        <p14:creationId xmlns:p14="http://schemas.microsoft.com/office/powerpoint/2010/main" val="71410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B22391-9175-45E3-8656-418A4B43B5AA}"/>
              </a:ext>
            </a:extLst>
          </p:cNvPr>
          <p:cNvSpPr/>
          <p:nvPr/>
        </p:nvSpPr>
        <p:spPr>
          <a:xfrm>
            <a:off x="1354712" y="604373"/>
            <a:ext cx="4615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Beyond Classical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74E6A-F884-4D20-B3C6-163EDE90FEEA}"/>
              </a:ext>
            </a:extLst>
          </p:cNvPr>
          <p:cNvSpPr/>
          <p:nvPr/>
        </p:nvSpPr>
        <p:spPr>
          <a:xfrm>
            <a:off x="2510166" y="1681803"/>
            <a:ext cx="71716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have seen are in previous chapter: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explore the search space,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 using principled pruning (e.g., A*)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more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 in memory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alternatives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each point along the path.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goal is found,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goal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73193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237" y="1388694"/>
            <a:ext cx="808323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complete-state formulation: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4.3(a) shows a state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17.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shows the values of all its successors, with the best successor having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algorithm typically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randomly among the set of best successors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more than one.</a:t>
            </a:r>
          </a:p>
        </p:txBody>
      </p:sp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DCA1C07B-9BD2-44FD-A797-8E7EE52E48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578" y="1034716"/>
            <a:ext cx="436117" cy="353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78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519821" y="416964"/>
            <a:ext cx="6561558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Hill-climbing search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267581" y="5307653"/>
            <a:ext cx="5621285" cy="1406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8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pairs of queens that are     attacking each other, either directly or    indirectly </a:t>
            </a:r>
          </a:p>
          <a:p>
            <a:pPr>
              <a:lnSpc>
                <a:spcPct val="8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state has heuristic cost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 </a:t>
            </a:r>
          </a:p>
        </p:txBody>
      </p:sp>
      <p:pic>
        <p:nvPicPr>
          <p:cNvPr id="4" name="Picture 5" descr="8queens-successors">
            <a:extLst>
              <a:ext uri="{FF2B5EF4-FFF2-40B4-BE49-F238E27FC236}">
                <a16:creationId xmlns:a16="http://schemas.microsoft.com/office/drawing/2014/main" id="{3C4660B7-AB0B-4A3D-8536-B7A81928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8" y="1103478"/>
            <a:ext cx="4085303" cy="40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CDD3-4F09-4834-AC22-CCE2243B62A6}"/>
              </a:ext>
            </a:extLst>
          </p:cNvPr>
          <p:cNvSpPr txBox="1"/>
          <p:nvPr/>
        </p:nvSpPr>
        <p:spPr>
          <a:xfrm>
            <a:off x="7124777" y="1068637"/>
            <a:ext cx="4448409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(a) An 8-queens state with heuristic cost estimate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h for each possible successor state is obtained by moving a queen with its column.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moves are marked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move the queen at 7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 down by one row will reduce the h to 12.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7248" y="3438144"/>
            <a:ext cx="1609344" cy="914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600" y="3118104"/>
            <a:ext cx="521208" cy="493776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42232" y="3602736"/>
            <a:ext cx="530352" cy="51206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98464" y="4064508"/>
            <a:ext cx="201168" cy="16459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78224" y="4370832"/>
            <a:ext cx="1618488" cy="18288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0440" y="3904488"/>
            <a:ext cx="1682496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04688" y="3895344"/>
            <a:ext cx="685800" cy="5486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4448" y="4014216"/>
            <a:ext cx="2606040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971800"/>
            <a:ext cx="228600" cy="23774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65776" y="3438144"/>
            <a:ext cx="283464" cy="173736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4688" y="3904488"/>
            <a:ext cx="192024" cy="27432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2880360"/>
            <a:ext cx="932688" cy="73152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72584" y="2761488"/>
            <a:ext cx="1380744" cy="135331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10328" y="3602736"/>
            <a:ext cx="786384" cy="77724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035808" y="3611880"/>
            <a:ext cx="210312" cy="16459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84448" y="4114800"/>
            <a:ext cx="146304" cy="25603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26080" y="3602736"/>
            <a:ext cx="841248" cy="87782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mage result for sad face">
            <a:extLst>
              <a:ext uri="{FF2B5EF4-FFF2-40B4-BE49-F238E27FC236}">
                <a16:creationId xmlns:a16="http://schemas.microsoft.com/office/drawing/2014/main" id="{DCA1C07B-9BD2-44FD-A797-8E7EE52E48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104" y="1251284"/>
            <a:ext cx="407473" cy="36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006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873537" y="436870"/>
            <a:ext cx="6782783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Hill-climbing search: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365763" y="5808462"/>
            <a:ext cx="8945183" cy="7346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state is a local maximum (i.e., a local minimum for the cost h = 1); every move of a single queen makes the situation worse.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8queens-local-minimum">
            <a:extLst>
              <a:ext uri="{FF2B5EF4-FFF2-40B4-BE49-F238E27FC236}">
                <a16:creationId xmlns:a16="http://schemas.microsoft.com/office/drawing/2014/main" id="{464A424F-BF23-4974-A092-5FB5D6C2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74" y="1261164"/>
            <a:ext cx="4365523" cy="4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BABEE-20BA-4E51-841D-EBEA47E22FA2}"/>
              </a:ext>
            </a:extLst>
          </p:cNvPr>
          <p:cNvSpPr txBox="1"/>
          <p:nvPr/>
        </p:nvSpPr>
        <p:spPr>
          <a:xfrm>
            <a:off x="7404111" y="1743748"/>
            <a:ext cx="377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(b)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minimum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8-queens state space;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has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but every successor has a higher cost {2, 2, 3, 2,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2} is the minimum.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58C5A9-3C27-4864-BB09-15EA66B1753D}"/>
              </a:ext>
            </a:extLst>
          </p:cNvPr>
          <p:cNvCxnSpPr/>
          <p:nvPr/>
        </p:nvCxnSpPr>
        <p:spPr>
          <a:xfrm flipV="1">
            <a:off x="4925960" y="1828800"/>
            <a:ext cx="1054757" cy="10885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73B887-B561-4BE6-A5BD-30DFB2403262}"/>
              </a:ext>
            </a:extLst>
          </p:cNvPr>
          <p:cNvSpPr txBox="1"/>
          <p:nvPr/>
        </p:nvSpPr>
        <p:spPr>
          <a:xfrm>
            <a:off x="3862474" y="503907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B80A6-9EF5-46A4-AD96-7AFDA5AEF40F}"/>
              </a:ext>
            </a:extLst>
          </p:cNvPr>
          <p:cNvSpPr txBox="1"/>
          <p:nvPr/>
        </p:nvSpPr>
        <p:spPr>
          <a:xfrm>
            <a:off x="2769477" y="4556236"/>
            <a:ext cx="5558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B1C02-DE50-46AB-8339-16A922C8D723}"/>
              </a:ext>
            </a:extLst>
          </p:cNvPr>
          <p:cNvSpPr txBox="1"/>
          <p:nvPr/>
        </p:nvSpPr>
        <p:spPr>
          <a:xfrm>
            <a:off x="2753712" y="401967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98E0A-39CA-482E-832E-3E0716173C83}"/>
              </a:ext>
            </a:extLst>
          </p:cNvPr>
          <p:cNvSpPr txBox="1"/>
          <p:nvPr/>
        </p:nvSpPr>
        <p:spPr>
          <a:xfrm>
            <a:off x="2779989" y="350531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BF4E3-B751-41A8-9E52-7EDF0287BCF0}"/>
              </a:ext>
            </a:extLst>
          </p:cNvPr>
          <p:cNvSpPr txBox="1"/>
          <p:nvPr/>
        </p:nvSpPr>
        <p:spPr>
          <a:xfrm>
            <a:off x="2761594" y="293862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C0B85-1DA7-4CE8-8401-CA83EA81A2E2}"/>
              </a:ext>
            </a:extLst>
          </p:cNvPr>
          <p:cNvSpPr txBox="1"/>
          <p:nvPr/>
        </p:nvSpPr>
        <p:spPr>
          <a:xfrm>
            <a:off x="2779989" y="245439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3F6D8-C556-4C24-84C9-9496C97174D0}"/>
              </a:ext>
            </a:extLst>
          </p:cNvPr>
          <p:cNvSpPr txBox="1"/>
          <p:nvPr/>
        </p:nvSpPr>
        <p:spPr>
          <a:xfrm>
            <a:off x="2753712" y="1880585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DEFD8-549B-45F3-B690-818783E991FA}"/>
              </a:ext>
            </a:extLst>
          </p:cNvPr>
          <p:cNvSpPr txBox="1"/>
          <p:nvPr/>
        </p:nvSpPr>
        <p:spPr>
          <a:xfrm>
            <a:off x="2743199" y="139316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31193-5722-4B84-9482-801152B5F3E8}"/>
              </a:ext>
            </a:extLst>
          </p:cNvPr>
          <p:cNvSpPr txBox="1"/>
          <p:nvPr/>
        </p:nvSpPr>
        <p:spPr>
          <a:xfrm>
            <a:off x="3281348" y="190850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89C1A-F6BA-4E24-BCC1-2048F8135C9D}"/>
              </a:ext>
            </a:extLst>
          </p:cNvPr>
          <p:cNvSpPr txBox="1"/>
          <p:nvPr/>
        </p:nvSpPr>
        <p:spPr>
          <a:xfrm>
            <a:off x="3302666" y="136710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F411A-FE99-4F8C-9F6D-7954392DF0E9}"/>
              </a:ext>
            </a:extLst>
          </p:cNvPr>
          <p:cNvSpPr txBox="1"/>
          <p:nvPr/>
        </p:nvSpPr>
        <p:spPr>
          <a:xfrm>
            <a:off x="3302665" y="295638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60223-F2AC-405C-92A9-085094AED431}"/>
              </a:ext>
            </a:extLst>
          </p:cNvPr>
          <p:cNvSpPr txBox="1"/>
          <p:nvPr/>
        </p:nvSpPr>
        <p:spPr>
          <a:xfrm>
            <a:off x="3299786" y="350018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6FC80-3029-4F72-ACA5-A6F95C04F362}"/>
              </a:ext>
            </a:extLst>
          </p:cNvPr>
          <p:cNvSpPr txBox="1"/>
          <p:nvPr/>
        </p:nvSpPr>
        <p:spPr>
          <a:xfrm>
            <a:off x="3290847" y="40036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BED90-A122-497E-8F52-E9C4823AFD06}"/>
              </a:ext>
            </a:extLst>
          </p:cNvPr>
          <p:cNvSpPr txBox="1"/>
          <p:nvPr/>
        </p:nvSpPr>
        <p:spPr>
          <a:xfrm>
            <a:off x="3272409" y="453402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1C63A6-38A3-45F1-AAF1-6787D51211F3}"/>
              </a:ext>
            </a:extLst>
          </p:cNvPr>
          <p:cNvSpPr txBox="1"/>
          <p:nvPr/>
        </p:nvSpPr>
        <p:spPr>
          <a:xfrm>
            <a:off x="3281545" y="502221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pic>
        <p:nvPicPr>
          <p:cNvPr id="24" name="Picture 23" descr="Image result for sad face">
            <a:extLst>
              <a:ext uri="{FF2B5EF4-FFF2-40B4-BE49-F238E27FC236}">
                <a16:creationId xmlns:a16="http://schemas.microsoft.com/office/drawing/2014/main" id="{DCA1C07B-9BD2-44FD-A797-8E7EE52E48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452" y="930442"/>
            <a:ext cx="484243" cy="458252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B73B887-B561-4BE6-A5BD-30DFB2403262}"/>
              </a:ext>
            </a:extLst>
          </p:cNvPr>
          <p:cNvSpPr txBox="1"/>
          <p:nvPr/>
        </p:nvSpPr>
        <p:spPr>
          <a:xfrm>
            <a:off x="3827982" y="402049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3B887-B561-4BE6-A5BD-30DFB2403262}"/>
              </a:ext>
            </a:extLst>
          </p:cNvPr>
          <p:cNvSpPr txBox="1"/>
          <p:nvPr/>
        </p:nvSpPr>
        <p:spPr>
          <a:xfrm>
            <a:off x="3852975" y="348413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77CC0E-5866-4242-B2BC-7B8C2BCF0105}"/>
              </a:ext>
            </a:extLst>
          </p:cNvPr>
          <p:cNvCxnSpPr>
            <a:cxnSpLocks/>
          </p:cNvCxnSpPr>
          <p:nvPr/>
        </p:nvCxnSpPr>
        <p:spPr>
          <a:xfrm flipH="1">
            <a:off x="6185823" y="1908509"/>
            <a:ext cx="40805" cy="289408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7FE966-A366-4823-96BB-C8244F1A1FA8}"/>
              </a:ext>
            </a:extLst>
          </p:cNvPr>
          <p:cNvSpPr txBox="1"/>
          <p:nvPr/>
        </p:nvSpPr>
        <p:spPr>
          <a:xfrm>
            <a:off x="569362" y="2247912"/>
            <a:ext cx="194632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h: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queen places at location (7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conflict pairs = {{(7, 1) (7, 3)},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{(7, 1) (4, 4)},  {(4, 4) (1, 7)},  {(7, 1) (1, 7)}}</a:t>
            </a: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6715C56F-9D13-4DAE-8588-E984262AF8D2}"/>
              </a:ext>
            </a:extLst>
          </p:cNvPr>
          <p:cNvSpPr/>
          <p:nvPr/>
        </p:nvSpPr>
        <p:spPr>
          <a:xfrm>
            <a:off x="2635333" y="4566114"/>
            <a:ext cx="327272" cy="3619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9BB8C6-9E36-4DF7-9E70-4B578C1A159F}"/>
              </a:ext>
            </a:extLst>
          </p:cNvPr>
          <p:cNvSpPr txBox="1"/>
          <p:nvPr/>
        </p:nvSpPr>
        <p:spPr>
          <a:xfrm rot="153786">
            <a:off x="3844036" y="294777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4A3B9-1A14-4721-9533-2B394E3C2283}"/>
              </a:ext>
            </a:extLst>
          </p:cNvPr>
          <p:cNvSpPr txBox="1"/>
          <p:nvPr/>
        </p:nvSpPr>
        <p:spPr>
          <a:xfrm>
            <a:off x="3834579" y="2432222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E2C76-2E38-4A4E-8849-2B4F0CDC043F}"/>
              </a:ext>
            </a:extLst>
          </p:cNvPr>
          <p:cNvSpPr txBox="1"/>
          <p:nvPr/>
        </p:nvSpPr>
        <p:spPr>
          <a:xfrm>
            <a:off x="3827982" y="1929232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7F1EE-DC4A-40AC-9ADB-89BC8425293E}"/>
              </a:ext>
            </a:extLst>
          </p:cNvPr>
          <p:cNvSpPr txBox="1"/>
          <p:nvPr/>
        </p:nvSpPr>
        <p:spPr>
          <a:xfrm>
            <a:off x="3794866" y="137215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074C25-35DC-4938-B73D-52BD2E566DB9}"/>
              </a:ext>
            </a:extLst>
          </p:cNvPr>
          <p:cNvSpPr txBox="1"/>
          <p:nvPr/>
        </p:nvSpPr>
        <p:spPr>
          <a:xfrm>
            <a:off x="4315958" y="138017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68A5B-0F6A-4D8D-9274-283A95310571}"/>
              </a:ext>
            </a:extLst>
          </p:cNvPr>
          <p:cNvSpPr txBox="1"/>
          <p:nvPr/>
        </p:nvSpPr>
        <p:spPr>
          <a:xfrm>
            <a:off x="4308209" y="192579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371AF4-EF60-412D-8F11-68961FBD0AE9}"/>
              </a:ext>
            </a:extLst>
          </p:cNvPr>
          <p:cNvSpPr txBox="1"/>
          <p:nvPr/>
        </p:nvSpPr>
        <p:spPr>
          <a:xfrm>
            <a:off x="4308210" y="2432222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6D9EB6-16BD-42EF-8D9E-00B759A142C0}"/>
              </a:ext>
            </a:extLst>
          </p:cNvPr>
          <p:cNvSpPr txBox="1"/>
          <p:nvPr/>
        </p:nvSpPr>
        <p:spPr>
          <a:xfrm>
            <a:off x="4326648" y="349091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FE8B4F-0A37-40F0-9774-13D57B5CB537}"/>
              </a:ext>
            </a:extLst>
          </p:cNvPr>
          <p:cNvSpPr txBox="1"/>
          <p:nvPr/>
        </p:nvSpPr>
        <p:spPr>
          <a:xfrm>
            <a:off x="4326648" y="40036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B71B74-59CA-43BD-B8E7-3F98D2A71F6B}"/>
              </a:ext>
            </a:extLst>
          </p:cNvPr>
          <p:cNvSpPr txBox="1"/>
          <p:nvPr/>
        </p:nvSpPr>
        <p:spPr>
          <a:xfrm>
            <a:off x="4310701" y="452394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24C477-02F3-4B4A-B5FA-8979F6CD5CD7}"/>
              </a:ext>
            </a:extLst>
          </p:cNvPr>
          <p:cNvSpPr txBox="1"/>
          <p:nvPr/>
        </p:nvSpPr>
        <p:spPr>
          <a:xfrm>
            <a:off x="4275372" y="507733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9D08D9-2702-4F8A-BF66-FBB9879DB119}"/>
              </a:ext>
            </a:extLst>
          </p:cNvPr>
          <p:cNvSpPr txBox="1"/>
          <p:nvPr/>
        </p:nvSpPr>
        <p:spPr>
          <a:xfrm>
            <a:off x="4801873" y="507125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18202A-F548-4722-B4E3-6999C2B715FC}"/>
              </a:ext>
            </a:extLst>
          </p:cNvPr>
          <p:cNvSpPr txBox="1"/>
          <p:nvPr/>
        </p:nvSpPr>
        <p:spPr>
          <a:xfrm>
            <a:off x="4827853" y="456611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2CC398-71DA-4075-9412-C8D90643A92C}"/>
              </a:ext>
            </a:extLst>
          </p:cNvPr>
          <p:cNvSpPr txBox="1"/>
          <p:nvPr/>
        </p:nvSpPr>
        <p:spPr>
          <a:xfrm>
            <a:off x="4790822" y="401967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CE3BEB-2C2E-4105-9697-832F280D79E8}"/>
              </a:ext>
            </a:extLst>
          </p:cNvPr>
          <p:cNvSpPr txBox="1"/>
          <p:nvPr/>
        </p:nvSpPr>
        <p:spPr>
          <a:xfrm>
            <a:off x="4828887" y="3484135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4722D7-9E40-4A1F-9EA8-E297417E8AB4}"/>
              </a:ext>
            </a:extLst>
          </p:cNvPr>
          <p:cNvSpPr txBox="1"/>
          <p:nvPr/>
        </p:nvSpPr>
        <p:spPr>
          <a:xfrm>
            <a:off x="4821969" y="297096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6EBB5F-0F1F-442D-8035-66E443EC3703}"/>
              </a:ext>
            </a:extLst>
          </p:cNvPr>
          <p:cNvSpPr txBox="1"/>
          <p:nvPr/>
        </p:nvSpPr>
        <p:spPr>
          <a:xfrm>
            <a:off x="4815433" y="243276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F33B9B-0C2F-4811-9B17-1F74E4A2E970}"/>
              </a:ext>
            </a:extLst>
          </p:cNvPr>
          <p:cNvSpPr txBox="1"/>
          <p:nvPr/>
        </p:nvSpPr>
        <p:spPr>
          <a:xfrm>
            <a:off x="4821968" y="134781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08FAC8-E265-491D-B766-DFDF06559630}"/>
              </a:ext>
            </a:extLst>
          </p:cNvPr>
          <p:cNvSpPr txBox="1"/>
          <p:nvPr/>
        </p:nvSpPr>
        <p:spPr>
          <a:xfrm>
            <a:off x="5399144" y="134781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C43FA4-CA64-46D8-B398-A1B248AB138A}"/>
              </a:ext>
            </a:extLst>
          </p:cNvPr>
          <p:cNvSpPr txBox="1"/>
          <p:nvPr/>
        </p:nvSpPr>
        <p:spPr>
          <a:xfrm>
            <a:off x="5369187" y="192007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30686F-EF39-47B0-94D1-8B0FE5C00561}"/>
              </a:ext>
            </a:extLst>
          </p:cNvPr>
          <p:cNvSpPr txBox="1"/>
          <p:nvPr/>
        </p:nvSpPr>
        <p:spPr>
          <a:xfrm>
            <a:off x="5336905" y="243276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D9FB6A-1504-4755-B3CE-4BB60C0ABF42}"/>
              </a:ext>
            </a:extLst>
          </p:cNvPr>
          <p:cNvSpPr txBox="1"/>
          <p:nvPr/>
        </p:nvSpPr>
        <p:spPr>
          <a:xfrm>
            <a:off x="5353693" y="2945705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1E1A2B-95AF-4291-ADF9-F38F5DE34F1D}"/>
              </a:ext>
            </a:extLst>
          </p:cNvPr>
          <p:cNvSpPr txBox="1"/>
          <p:nvPr/>
        </p:nvSpPr>
        <p:spPr>
          <a:xfrm>
            <a:off x="5336905" y="401284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BEDABC-0A0E-4B90-87A0-DA12EF0D91F5}"/>
              </a:ext>
            </a:extLst>
          </p:cNvPr>
          <p:cNvSpPr txBox="1"/>
          <p:nvPr/>
        </p:nvSpPr>
        <p:spPr>
          <a:xfrm>
            <a:off x="5369187" y="448364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096D26-24CC-49DF-AA72-0E2A77833BE6}"/>
              </a:ext>
            </a:extLst>
          </p:cNvPr>
          <p:cNvSpPr txBox="1"/>
          <p:nvPr/>
        </p:nvSpPr>
        <p:spPr>
          <a:xfrm>
            <a:off x="5369187" y="504707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9EEB72-4884-492E-904A-BD28E6D34F74}"/>
              </a:ext>
            </a:extLst>
          </p:cNvPr>
          <p:cNvSpPr txBox="1"/>
          <p:nvPr/>
        </p:nvSpPr>
        <p:spPr>
          <a:xfrm>
            <a:off x="5888387" y="507125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38B12D-6438-48E4-9ECB-DFC9BDC68F67}"/>
              </a:ext>
            </a:extLst>
          </p:cNvPr>
          <p:cNvSpPr txBox="1"/>
          <p:nvPr/>
        </p:nvSpPr>
        <p:spPr>
          <a:xfrm>
            <a:off x="5872920" y="451034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BC4323-CAAE-4480-87E8-FF83BB737FEE}"/>
              </a:ext>
            </a:extLst>
          </p:cNvPr>
          <p:cNvSpPr txBox="1"/>
          <p:nvPr/>
        </p:nvSpPr>
        <p:spPr>
          <a:xfrm>
            <a:off x="5900010" y="398830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A05781-F204-4143-8D36-B747DCED39AD}"/>
              </a:ext>
            </a:extLst>
          </p:cNvPr>
          <p:cNvSpPr txBox="1"/>
          <p:nvPr/>
        </p:nvSpPr>
        <p:spPr>
          <a:xfrm>
            <a:off x="5908532" y="347372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5BCBCF-CB58-4611-8C94-2E62C0A33407}"/>
              </a:ext>
            </a:extLst>
          </p:cNvPr>
          <p:cNvSpPr txBox="1"/>
          <p:nvPr/>
        </p:nvSpPr>
        <p:spPr>
          <a:xfrm>
            <a:off x="5900010" y="293537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077703-1055-4F1E-96BA-DE488F58313F}"/>
              </a:ext>
            </a:extLst>
          </p:cNvPr>
          <p:cNvSpPr txBox="1"/>
          <p:nvPr/>
        </p:nvSpPr>
        <p:spPr>
          <a:xfrm>
            <a:off x="5925471" y="24400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B3B4A6-C9F9-4461-95B0-159C564EF878}"/>
              </a:ext>
            </a:extLst>
          </p:cNvPr>
          <p:cNvSpPr txBox="1"/>
          <p:nvPr/>
        </p:nvSpPr>
        <p:spPr>
          <a:xfrm>
            <a:off x="5919343" y="189574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C853DE-9E19-452B-BA3F-FC6030700EC4}"/>
              </a:ext>
            </a:extLst>
          </p:cNvPr>
          <p:cNvSpPr txBox="1"/>
          <p:nvPr/>
        </p:nvSpPr>
        <p:spPr>
          <a:xfrm>
            <a:off x="6435033" y="134053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2C5A52-4EC6-4488-AB95-BC3D54F2EF42}"/>
              </a:ext>
            </a:extLst>
          </p:cNvPr>
          <p:cNvSpPr txBox="1"/>
          <p:nvPr/>
        </p:nvSpPr>
        <p:spPr>
          <a:xfrm>
            <a:off x="6426978" y="189430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93BE18-D2FA-4FB3-AC75-E8EA3D47394E}"/>
              </a:ext>
            </a:extLst>
          </p:cNvPr>
          <p:cNvSpPr txBox="1"/>
          <p:nvPr/>
        </p:nvSpPr>
        <p:spPr>
          <a:xfrm>
            <a:off x="6426977" y="239975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7AC32E-BF63-4B6E-844D-EF69D5EF19A8}"/>
              </a:ext>
            </a:extLst>
          </p:cNvPr>
          <p:cNvSpPr txBox="1"/>
          <p:nvPr/>
        </p:nvSpPr>
        <p:spPr>
          <a:xfrm>
            <a:off x="6403165" y="292910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366782-8A31-4894-A7F0-9D11CD7F5FC6}"/>
              </a:ext>
            </a:extLst>
          </p:cNvPr>
          <p:cNvSpPr txBox="1"/>
          <p:nvPr/>
        </p:nvSpPr>
        <p:spPr>
          <a:xfrm>
            <a:off x="6420472" y="349079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A2219-8F80-4188-BEF3-0B24FFC6D5AC}"/>
              </a:ext>
            </a:extLst>
          </p:cNvPr>
          <p:cNvSpPr txBox="1"/>
          <p:nvPr/>
        </p:nvSpPr>
        <p:spPr>
          <a:xfrm>
            <a:off x="6412265" y="448364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DFD9EE-C686-40EB-B786-56E675AB687D}"/>
              </a:ext>
            </a:extLst>
          </p:cNvPr>
          <p:cNvSpPr txBox="1"/>
          <p:nvPr/>
        </p:nvSpPr>
        <p:spPr>
          <a:xfrm>
            <a:off x="6412265" y="506110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6C8382-8871-4460-9768-332D411FE8BF}"/>
              </a:ext>
            </a:extLst>
          </p:cNvPr>
          <p:cNvSpPr txBox="1"/>
          <p:nvPr/>
        </p:nvSpPr>
        <p:spPr>
          <a:xfrm>
            <a:off x="2701320" y="893104"/>
            <a:ext cx="444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1         2       3        4        5       6        7         8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8DD39F-5587-4217-B0EB-61881CDD7F70}"/>
              </a:ext>
            </a:extLst>
          </p:cNvPr>
          <p:cNvSpPr txBox="1"/>
          <p:nvPr/>
        </p:nvSpPr>
        <p:spPr>
          <a:xfrm>
            <a:off x="7062597" y="1294002"/>
            <a:ext cx="559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5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7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2190694-1C2C-413A-BAB5-B61F592CBB42}"/>
              </a:ext>
            </a:extLst>
          </p:cNvPr>
          <p:cNvCxnSpPr>
            <a:cxnSpLocks/>
          </p:cNvCxnSpPr>
          <p:nvPr/>
        </p:nvCxnSpPr>
        <p:spPr>
          <a:xfrm flipV="1">
            <a:off x="3116132" y="3355552"/>
            <a:ext cx="1350574" cy="1306025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C6CB064-C1A2-4ECD-B355-0AA63DF7D46B}"/>
              </a:ext>
            </a:extLst>
          </p:cNvPr>
          <p:cNvCxnSpPr>
            <a:cxnSpLocks/>
          </p:cNvCxnSpPr>
          <p:nvPr/>
        </p:nvCxnSpPr>
        <p:spPr>
          <a:xfrm>
            <a:off x="3160010" y="4799260"/>
            <a:ext cx="780695" cy="14718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CE6D92-D6B9-478D-BBEB-7784E9F7D190}"/>
              </a:ext>
            </a:extLst>
          </p:cNvPr>
          <p:cNvCxnSpPr>
            <a:cxnSpLocks/>
          </p:cNvCxnSpPr>
          <p:nvPr/>
        </p:nvCxnSpPr>
        <p:spPr>
          <a:xfrm flipV="1">
            <a:off x="3212119" y="1811150"/>
            <a:ext cx="2941422" cy="296248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6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95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277" y="1117292"/>
            <a:ext cx="637849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complete-state formulation: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used by local search algorithm.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potential solutions.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8-queens problem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state has 8 queens on the board, one per column.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successors of a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possible states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by moving a single queen to another square in the same column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 each state has 8 *7 = 56 successors).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successor function (transition model): Given a state, generates its successor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90920"/>
              </p:ext>
            </p:extLst>
          </p:nvPr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103477" y="419112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226BD-C313-4638-9BDE-24F3D63DC9D3}"/>
              </a:ext>
            </a:extLst>
          </p:cNvPr>
          <p:cNvSpPr/>
          <p:nvPr/>
        </p:nvSpPr>
        <p:spPr>
          <a:xfrm>
            <a:off x="1214750" y="253567"/>
            <a:ext cx="3938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Successors function</a:t>
            </a:r>
            <a:endParaRPr lang="en-US" sz="3200" dirty="0"/>
          </a:p>
        </p:txBody>
      </p:sp>
      <p:pic>
        <p:nvPicPr>
          <p:cNvPr id="14" name="Picture 13" descr="Image result for sad face">
            <a:extLst>
              <a:ext uri="{FF2B5EF4-FFF2-40B4-BE49-F238E27FC236}">
                <a16:creationId xmlns:a16="http://schemas.microsoft.com/office/drawing/2014/main" id="{2D2176B9-E0A3-489E-AE44-65E25320B3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343" y="1018674"/>
            <a:ext cx="477352" cy="370020"/>
          </a:xfrm>
          <a:prstGeom prst="rect">
            <a:avLst/>
          </a:prstGeom>
          <a:noFill/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945896EA-29CA-4B6E-88F5-24F42D578691}"/>
              </a:ext>
            </a:extLst>
          </p:cNvPr>
          <p:cNvSpPr/>
          <p:nvPr/>
        </p:nvSpPr>
        <p:spPr>
          <a:xfrm>
            <a:off x="673768" y="1431487"/>
            <a:ext cx="213685" cy="542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8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successor function (transition model): Given a state, generates its successor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57199"/>
              </p:ext>
            </p:extLst>
          </p:nvPr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108700" y="252445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53567"/>
              </p:ext>
            </p:extLst>
          </p:nvPr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339530" y="39545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4295"/>
              </p:ext>
            </p:extLst>
          </p:nvPr>
        </p:nvGraphicFramePr>
        <p:xfrm>
          <a:off x="3223916" y="3884624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223916" y="6473193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095997" y="1510336"/>
            <a:ext cx="1954892" cy="1286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6009156" y="2819398"/>
            <a:ext cx="2004971" cy="252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28442"/>
              </p:ext>
            </p:extLst>
          </p:nvPr>
        </p:nvGraphicFramePr>
        <p:xfrm>
          <a:off x="1848441" y="83587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1845807" y="1589094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82742"/>
              </p:ext>
            </p:extLst>
          </p:nvPr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65990" y="2495421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5215748" y="2796538"/>
            <a:ext cx="2835141" cy="4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</p:cNvCxnSpPr>
          <p:nvPr/>
        </p:nvCxnSpPr>
        <p:spPr>
          <a:xfrm flipH="1" flipV="1">
            <a:off x="4612657" y="1203389"/>
            <a:ext cx="3438232" cy="1593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094487" y="1404941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There are 8 possibilities where the queen could be placed in the  first column</a:t>
            </a:r>
          </a:p>
        </p:txBody>
      </p:sp>
    </p:spTree>
    <p:extLst>
      <p:ext uri="{BB962C8B-B14F-4D97-AF65-F5344CB8AC3E}">
        <p14:creationId xmlns:p14="http://schemas.microsoft.com/office/powerpoint/2010/main" val="2888917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successor function (transition model): Given a state, generates its successor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/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103477" y="419112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/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294993" y="8369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/>
        </p:nvGraphicFramePr>
        <p:xfrm>
          <a:off x="3223916" y="3884624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223916" y="6509587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095997" y="1510336"/>
            <a:ext cx="1902371" cy="27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6009156" y="4305298"/>
            <a:ext cx="1994502" cy="104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/>
        </p:nvGraphicFramePr>
        <p:xfrm>
          <a:off x="2004852" y="50292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2044265" y="90014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/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30508" y="2132029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5215748" y="2842258"/>
            <a:ext cx="2753590" cy="1441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</p:cNvCxnSpPr>
          <p:nvPr/>
        </p:nvCxnSpPr>
        <p:spPr>
          <a:xfrm flipH="1" flipV="1">
            <a:off x="4769068" y="1201263"/>
            <a:ext cx="3287111" cy="314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118257" y="1354442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There are 8 possibilities where the queen could be placed in the  first column</a:t>
            </a:r>
          </a:p>
        </p:txBody>
      </p:sp>
    </p:spTree>
    <p:extLst>
      <p:ext uri="{BB962C8B-B14F-4D97-AF65-F5344CB8AC3E}">
        <p14:creationId xmlns:p14="http://schemas.microsoft.com/office/powerpoint/2010/main" val="1590591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successor function (transition model): Given a state, generates its successor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/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040411" y="5023023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/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294993" y="8369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68478"/>
              </p:ext>
            </p:extLst>
          </p:nvPr>
        </p:nvGraphicFramePr>
        <p:xfrm>
          <a:off x="3176727" y="3781489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189892" y="6355080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stCxn id="5" idx="1"/>
            <a:endCxn id="13" idx="3"/>
          </p:cNvCxnSpPr>
          <p:nvPr/>
        </p:nvCxnSpPr>
        <p:spPr>
          <a:xfrm flipH="1" flipV="1">
            <a:off x="6095997" y="1510336"/>
            <a:ext cx="1944414" cy="363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stCxn id="5" idx="1"/>
            <a:endCxn id="16" idx="3"/>
          </p:cNvCxnSpPr>
          <p:nvPr/>
        </p:nvCxnSpPr>
        <p:spPr>
          <a:xfrm flipH="1">
            <a:off x="5961967" y="5144414"/>
            <a:ext cx="2078444" cy="10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/>
        </p:nvGraphicFramePr>
        <p:xfrm>
          <a:off x="2004852" y="50292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2044265" y="90014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/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30508" y="2132029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stCxn id="5" idx="1"/>
            <a:endCxn id="26" idx="3"/>
          </p:cNvCxnSpPr>
          <p:nvPr/>
        </p:nvCxnSpPr>
        <p:spPr>
          <a:xfrm flipH="1" flipV="1">
            <a:off x="5215748" y="2842258"/>
            <a:ext cx="2824663" cy="230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769069" y="1119318"/>
            <a:ext cx="3271342" cy="4025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118257" y="1354442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There are 8 possibilities where the queen could be placed in the  first column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3D5D9E6-DFD6-47E8-BBE1-7119CB6E2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85280"/>
              </p:ext>
            </p:extLst>
          </p:nvPr>
        </p:nvGraphicFramePr>
        <p:xfrm>
          <a:off x="2596043" y="3009770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16DC5DBA-5977-4593-9445-52015017B85C}"/>
              </a:ext>
            </a:extLst>
          </p:cNvPr>
          <p:cNvSpPr/>
          <p:nvPr/>
        </p:nvSpPr>
        <p:spPr>
          <a:xfrm>
            <a:off x="2643315" y="482293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8EE267-08E1-4354-AEAA-C5682D29317F}"/>
              </a:ext>
            </a:extLst>
          </p:cNvPr>
          <p:cNvCxnSpPr>
            <a:cxnSpLocks/>
          </p:cNvCxnSpPr>
          <p:nvPr/>
        </p:nvCxnSpPr>
        <p:spPr>
          <a:xfrm flipH="1" flipV="1">
            <a:off x="5310330" y="4386358"/>
            <a:ext cx="2730081" cy="73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16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successor function (transition model): Given a state, generates its successor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/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056179" y="5420877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/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294993" y="8369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/>
        </p:nvGraphicFramePr>
        <p:xfrm>
          <a:off x="3223916" y="3884624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245071" y="6065853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095997" y="1510336"/>
            <a:ext cx="1960182" cy="409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6009156" y="5347664"/>
            <a:ext cx="2047023" cy="25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/>
        </p:nvGraphicFramePr>
        <p:xfrm>
          <a:off x="2004852" y="50292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2044265" y="90014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/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30508" y="2132029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5215748" y="2842258"/>
            <a:ext cx="2840431" cy="279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</p:cNvCxnSpPr>
          <p:nvPr/>
        </p:nvCxnSpPr>
        <p:spPr>
          <a:xfrm flipH="1" flipV="1">
            <a:off x="4769068" y="1119317"/>
            <a:ext cx="3287111" cy="448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118257" y="1354442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There are 8 possibilities where the queen could be placed in the  first column</a:t>
            </a:r>
          </a:p>
        </p:txBody>
      </p:sp>
    </p:spTree>
    <p:extLst>
      <p:ext uri="{BB962C8B-B14F-4D97-AF65-F5344CB8AC3E}">
        <p14:creationId xmlns:p14="http://schemas.microsoft.com/office/powerpoint/2010/main" val="3265581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7B51B-1B43-4DC6-9C50-E1407510A0B3}"/>
              </a:ext>
            </a:extLst>
          </p:cNvPr>
          <p:cNvSpPr/>
          <p:nvPr/>
        </p:nvSpPr>
        <p:spPr>
          <a:xfrm>
            <a:off x="1799670" y="1413063"/>
            <a:ext cx="72137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complete-state formulation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 cost function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pairs of queens that are attacking each other, either directly or indirectly.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minimum of this function 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zero,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occurs only at perfect solutions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when have an actual solution).</a:t>
            </a:r>
          </a:p>
        </p:txBody>
      </p:sp>
    </p:spTree>
    <p:extLst>
      <p:ext uri="{BB962C8B-B14F-4D97-AF65-F5344CB8AC3E}">
        <p14:creationId xmlns:p14="http://schemas.microsoft.com/office/powerpoint/2010/main" val="5666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B22391-9175-45E3-8656-418A4B43B5AA}"/>
              </a:ext>
            </a:extLst>
          </p:cNvPr>
          <p:cNvSpPr/>
          <p:nvPr/>
        </p:nvSpPr>
        <p:spPr>
          <a:xfrm>
            <a:off x="1354712" y="604373"/>
            <a:ext cx="4615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Beyond Classical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274E6A-F884-4D20-B3C6-163EDE90FEEA}"/>
                  </a:ext>
                </a:extLst>
              </p:cNvPr>
              <p:cNvSpPr/>
              <p:nvPr/>
            </p:nvSpPr>
            <p:spPr>
              <a:xfrm>
                <a:off x="1354712" y="1802322"/>
                <a:ext cx="8477265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best of these methods can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handle search spaces of up to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~1,000 binary variables (i.e. 1000 bits, ballpark figure)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if much larger search spaces are needed?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larger search spaces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some real-world problems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371600"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30,000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in certain reasoning and planning tasks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solved for some of these problems by </a:t>
                </a:r>
                <a:r>
                  <a:rPr lang="en-US" sz="2400" dirty="0">
                    <a:solidFill>
                      <a:srgbClr val="FF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Iterative Improvement Methods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274E6A-F884-4D20-B3C6-163EDE90F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12" y="1802322"/>
                <a:ext cx="8477265" cy="4185761"/>
              </a:xfrm>
              <a:prstGeom prst="rect">
                <a:avLst/>
              </a:prstGeom>
              <a:blipFill>
                <a:blip r:embed="rId2"/>
                <a:stretch>
                  <a:fillRect l="-935" t="-1166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532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873537" y="436870"/>
            <a:ext cx="6626029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Hill-climbing search: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430593" y="5628967"/>
            <a:ext cx="9822425" cy="870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600" dirty="0"/>
          </a:p>
          <a:p>
            <a:pPr>
              <a:lnSpc>
                <a:spcPct val="80000"/>
              </a:lnSpc>
            </a:pPr>
            <a:r>
              <a:rPr lang="en-US" altLang="en-US" sz="2600" dirty="0"/>
              <a:t>A local minimum with </a:t>
            </a:r>
            <a:r>
              <a:rPr lang="en-US" altLang="en-US" sz="2600" i="1" dirty="0"/>
              <a:t>h = 1</a:t>
            </a:r>
            <a:endParaRPr lang="en-US" altLang="en-US" sz="2600" dirty="0"/>
          </a:p>
        </p:txBody>
      </p:sp>
      <p:pic>
        <p:nvPicPr>
          <p:cNvPr id="5" name="Picture 4" descr="8queens-local-minimum">
            <a:extLst>
              <a:ext uri="{FF2B5EF4-FFF2-40B4-BE49-F238E27FC236}">
                <a16:creationId xmlns:a16="http://schemas.microsoft.com/office/drawing/2014/main" id="{464A424F-BF23-4974-A092-5FB5D6C2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295399"/>
            <a:ext cx="4365523" cy="4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BABEE-20BA-4E51-841D-EBEA47E22FA2}"/>
              </a:ext>
            </a:extLst>
          </p:cNvPr>
          <p:cNvSpPr txBox="1"/>
          <p:nvPr/>
        </p:nvSpPr>
        <p:spPr>
          <a:xfrm>
            <a:off x="7479889" y="1545979"/>
            <a:ext cx="3780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(b) A local minimum in the 8-queens state space; the state has h=1 but every successor has a higher cost.</a:t>
            </a:r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5" y="2830352"/>
            <a:ext cx="425517" cy="394916"/>
          </a:xfrm>
          <a:prstGeom prst="rect">
            <a:avLst/>
          </a:prstGeom>
          <a:noFill/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43719244-3AB1-4C29-8AE1-732733A15270}"/>
              </a:ext>
            </a:extLst>
          </p:cNvPr>
          <p:cNvSpPr/>
          <p:nvPr/>
        </p:nvSpPr>
        <p:spPr>
          <a:xfrm>
            <a:off x="931334" y="2082800"/>
            <a:ext cx="215678" cy="5757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2656" y="4645152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2656" y="4125238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2656" y="3589413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2656" y="3053588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91061" y="25072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1061" y="2031989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4589" y="1458638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2749" y="5137007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886AA-A6C5-4DBB-85A5-733862A88F66}"/>
              </a:ext>
            </a:extLst>
          </p:cNvPr>
          <p:cNvSpPr txBox="1"/>
          <p:nvPr/>
        </p:nvSpPr>
        <p:spPr>
          <a:xfrm>
            <a:off x="3483865" y="4600481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F8401-3128-4D4D-AC04-990DCE8CA8C6}"/>
              </a:ext>
            </a:extLst>
          </p:cNvPr>
          <p:cNvSpPr txBox="1"/>
          <p:nvPr/>
        </p:nvSpPr>
        <p:spPr>
          <a:xfrm>
            <a:off x="3483865" y="4094222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E63FDD-C675-4D9D-840D-7FCC8F8EF7E7}"/>
              </a:ext>
            </a:extLst>
          </p:cNvPr>
          <p:cNvSpPr txBox="1"/>
          <p:nvPr/>
        </p:nvSpPr>
        <p:spPr>
          <a:xfrm>
            <a:off x="3483865" y="3557696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DBA85A-BF12-45C8-BB4C-EEB54A506271}"/>
              </a:ext>
            </a:extLst>
          </p:cNvPr>
          <p:cNvSpPr txBox="1"/>
          <p:nvPr/>
        </p:nvSpPr>
        <p:spPr>
          <a:xfrm>
            <a:off x="3455000" y="3027810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AEF1C3-60F7-40F3-B093-80CA4F21559A}"/>
              </a:ext>
            </a:extLst>
          </p:cNvPr>
          <p:cNvCxnSpPr/>
          <p:nvPr/>
        </p:nvCxnSpPr>
        <p:spPr>
          <a:xfrm flipV="1">
            <a:off x="4850674" y="1827970"/>
            <a:ext cx="1166949" cy="12035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B3807F-303E-4EA0-BAB3-D788A4097009}"/>
              </a:ext>
            </a:extLst>
          </p:cNvPr>
          <p:cNvSpPr txBox="1"/>
          <p:nvPr/>
        </p:nvSpPr>
        <p:spPr>
          <a:xfrm>
            <a:off x="3460632" y="1970876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F86237-115D-44E1-83D1-77DEF04B96E4}"/>
              </a:ext>
            </a:extLst>
          </p:cNvPr>
          <p:cNvSpPr txBox="1"/>
          <p:nvPr/>
        </p:nvSpPr>
        <p:spPr>
          <a:xfrm>
            <a:off x="3455000" y="1476580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4CA49-80E5-4156-9B23-DD847A33F516}"/>
              </a:ext>
            </a:extLst>
          </p:cNvPr>
          <p:cNvSpPr txBox="1"/>
          <p:nvPr/>
        </p:nvSpPr>
        <p:spPr>
          <a:xfrm>
            <a:off x="3969617" y="5133663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F76EDC-9336-4029-A5F9-4FE88D88AD92}"/>
              </a:ext>
            </a:extLst>
          </p:cNvPr>
          <p:cNvSpPr txBox="1"/>
          <p:nvPr/>
        </p:nvSpPr>
        <p:spPr>
          <a:xfrm>
            <a:off x="3969617" y="4110796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3408E5-F7CE-4B99-856F-F93069353A67}"/>
              </a:ext>
            </a:extLst>
          </p:cNvPr>
          <p:cNvSpPr txBox="1"/>
          <p:nvPr/>
        </p:nvSpPr>
        <p:spPr>
          <a:xfrm>
            <a:off x="3969617" y="3557737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0FC1F8-033A-4918-9566-18EF78C5906E}"/>
              </a:ext>
            </a:extLst>
          </p:cNvPr>
          <p:cNvSpPr txBox="1"/>
          <p:nvPr/>
        </p:nvSpPr>
        <p:spPr>
          <a:xfrm>
            <a:off x="3969617" y="3027810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676AA1-9507-4CCD-A0BD-9CECCF4B156B}"/>
              </a:ext>
            </a:extLst>
          </p:cNvPr>
          <p:cNvSpPr txBox="1"/>
          <p:nvPr/>
        </p:nvSpPr>
        <p:spPr>
          <a:xfrm>
            <a:off x="3969617" y="2507238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36A496-1AAA-4AF2-B0BD-CA805FEE6B9A}"/>
              </a:ext>
            </a:extLst>
          </p:cNvPr>
          <p:cNvSpPr txBox="1"/>
          <p:nvPr/>
        </p:nvSpPr>
        <p:spPr>
          <a:xfrm>
            <a:off x="3958414" y="1990582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CA2F06-85AF-4DB3-88F5-EB66F6F84D28}"/>
              </a:ext>
            </a:extLst>
          </p:cNvPr>
          <p:cNvSpPr txBox="1"/>
          <p:nvPr/>
        </p:nvSpPr>
        <p:spPr>
          <a:xfrm>
            <a:off x="3958414" y="1476339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080F1F-7A33-4EE7-98F9-53BCFF077499}"/>
              </a:ext>
            </a:extLst>
          </p:cNvPr>
          <p:cNvSpPr txBox="1"/>
          <p:nvPr/>
        </p:nvSpPr>
        <p:spPr>
          <a:xfrm>
            <a:off x="5003759" y="2473867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91A09D-E49E-44B2-A4EF-CF99DD50753B}"/>
              </a:ext>
            </a:extLst>
          </p:cNvPr>
          <p:cNvSpPr txBox="1"/>
          <p:nvPr/>
        </p:nvSpPr>
        <p:spPr>
          <a:xfrm>
            <a:off x="4992225" y="2990105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9E9A63-82AC-406B-ABDD-6CED3D0BE168}"/>
              </a:ext>
            </a:extLst>
          </p:cNvPr>
          <p:cNvSpPr txBox="1"/>
          <p:nvPr/>
        </p:nvSpPr>
        <p:spPr>
          <a:xfrm>
            <a:off x="4967963" y="3552653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2669EB-7840-4ABB-BF95-4900D47869AE}"/>
              </a:ext>
            </a:extLst>
          </p:cNvPr>
          <p:cNvSpPr txBox="1"/>
          <p:nvPr/>
        </p:nvSpPr>
        <p:spPr>
          <a:xfrm>
            <a:off x="4967963" y="4091011"/>
            <a:ext cx="3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3427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79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104" y="131785"/>
            <a:ext cx="8168862" cy="1109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a.k.a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gradient ascent/descent search)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6762" y="1241499"/>
                <a:ext cx="10058621" cy="5287092"/>
              </a:xfrm>
            </p:spPr>
            <p:txBody>
              <a:bodyPr>
                <a:noAutofit/>
              </a:bodyPr>
              <a:lstStyle/>
              <a:p>
                <a:pPr marL="4572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“Like climbing Mount Everest in thick fog with amnesia”</a:t>
                </a:r>
              </a:p>
              <a:p>
                <a:pPr marL="0" indent="0">
                  <a:buNone/>
                </a:pP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HILL-CLIMBING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state that is a local maximum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problem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local variables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node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node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MAKE_NODE(INITIAL-STATE(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highest-valued successor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 &lt;  VALUE(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6762" y="1241499"/>
                <a:ext cx="10058621" cy="5287092"/>
              </a:xfrm>
              <a:blipFill>
                <a:blip r:embed="rId2"/>
                <a:stretch>
                  <a:fillRect l="-909" t="-1615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14B230B-9413-431C-BCF3-B587E9B4D270}"/>
              </a:ext>
            </a:extLst>
          </p:cNvPr>
          <p:cNvSpPr txBox="1"/>
          <p:nvPr/>
        </p:nvSpPr>
        <p:spPr>
          <a:xfrm>
            <a:off x="6756401" y="6227293"/>
            <a:ext cx="453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4.2   The hill climbing algorithm.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633" y="475488"/>
            <a:ext cx="338328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B59838FA-E043-44D9-B562-81DDB6B264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762" y="705393"/>
            <a:ext cx="448490" cy="437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615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43FB-1189-40DB-A96D-4BAFD580A734}"/>
              </a:ext>
            </a:extLst>
          </p:cNvPr>
          <p:cNvSpPr txBox="1">
            <a:spLocks/>
          </p:cNvSpPr>
          <p:nvPr/>
        </p:nvSpPr>
        <p:spPr>
          <a:xfrm>
            <a:off x="1159699" y="438128"/>
            <a:ext cx="7449201" cy="11097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(gradient ascent/descent search)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BE6EB-3F08-4A6F-AFFA-9A5E7E0E278E}"/>
              </a:ext>
            </a:extLst>
          </p:cNvPr>
          <p:cNvSpPr txBox="1"/>
          <p:nvPr/>
        </p:nvSpPr>
        <p:spPr>
          <a:xfrm>
            <a:off x="1271714" y="1547841"/>
            <a:ext cx="84488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4.2  The hill-climbing search algorithm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basic local search technique. 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maintain a search tree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16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structure for the current node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only record the state and the value of the objective function.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look ahead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the immediate neighbors of the current state.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B59838FA-E043-44D9-B562-81DDB6B264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217" y="1326974"/>
            <a:ext cx="484482" cy="4417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607124" y="396762"/>
            <a:ext cx="167657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4417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43FB-1189-40DB-A96D-4BAFD580A734}"/>
              </a:ext>
            </a:extLst>
          </p:cNvPr>
          <p:cNvSpPr txBox="1">
            <a:spLocks/>
          </p:cNvSpPr>
          <p:nvPr/>
        </p:nvSpPr>
        <p:spPr>
          <a:xfrm>
            <a:off x="1111045" y="521094"/>
            <a:ext cx="7449201" cy="679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(gradient ascent/descent search)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BE6EB-3F08-4A6F-AFFA-9A5E7E0E278E}"/>
              </a:ext>
            </a:extLst>
          </p:cNvPr>
          <p:cNvSpPr txBox="1"/>
          <p:nvPr/>
        </p:nvSpPr>
        <p:spPr>
          <a:xfrm>
            <a:off x="1207008" y="1380744"/>
            <a:ext cx="91527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4.2  The hill-climbing search algorithm - the most basic local search technique.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step the current node is replaced by the best neighbor;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version, that means the neighbor with the highest VALUE.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heuristic cost estimate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used, 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neighbor with the lowest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simply a loop that continually moves in the direction of increasing value – that is, uphill. 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terminates when it reaches a “peak” where no neighbor has a higher value.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0CE2F45D-C68D-459B-A7E8-63CC55DC59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217" y="908093"/>
            <a:ext cx="531791" cy="472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607124" y="396762"/>
            <a:ext cx="167657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21008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FF5356-D30B-4791-90A8-9587C5EA34D7}"/>
              </a:ext>
            </a:extLst>
          </p:cNvPr>
          <p:cNvSpPr txBox="1">
            <a:spLocks noChangeArrowheads="1"/>
          </p:cNvSpPr>
          <p:nvPr/>
        </p:nvSpPr>
        <p:spPr>
          <a:xfrm>
            <a:off x="1278193" y="324811"/>
            <a:ext cx="5068248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Hill-Climbing:  </a:t>
            </a:r>
            <a:r>
              <a:rPr lang="en-US" sz="2800" dirty="0">
                <a:latin typeface="+mn-lt"/>
              </a:rPr>
              <a:t>Shortcomings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57B9C0-0B3F-4C13-ABC4-B4DA3CE0DF33}"/>
              </a:ext>
            </a:extLst>
          </p:cNvPr>
          <p:cNvSpPr txBox="1">
            <a:spLocks noChangeArrowheads="1"/>
          </p:cNvSpPr>
          <p:nvPr/>
        </p:nvSpPr>
        <p:spPr>
          <a:xfrm>
            <a:off x="1207008" y="770316"/>
            <a:ext cx="9807677" cy="5978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initial state,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get stuck on local maxima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converge very slowly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continuous spaces,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step-size is non-obvious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 local optima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surprisingly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high-dimensional spaces.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often is an escape to a better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ill-climbing">
            <a:extLst>
              <a:ext uri="{FF2B5EF4-FFF2-40B4-BE49-F238E27FC236}">
                <a16:creationId xmlns:a16="http://schemas.microsoft.com/office/drawing/2014/main" id="{FBD6BFD9-309D-449B-AFD3-60BF3CE4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61" y="2348495"/>
            <a:ext cx="6526580" cy="34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0CE2F45D-C68D-459B-A7E8-63CC55DC59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217" y="908093"/>
            <a:ext cx="531791" cy="472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027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23988C-AB8B-4498-8457-01A329B9A3F0}"/>
                  </a:ext>
                </a:extLst>
              </p:cNvPr>
              <p:cNvSpPr/>
              <p:nvPr/>
            </p:nvSpPr>
            <p:spPr>
              <a:xfrm>
                <a:off x="1459889" y="1336706"/>
                <a:ext cx="7492522" cy="538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 sometimes called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greedy local search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grabs a good neighbor without thinking about where to go next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Works well in some cases.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can get from 4.3(a) to (b) in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steps.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Unfortunately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often gets stuck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random 8-queens problems,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86% get stuck and 14% are solved,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3(stuck) – 4 (succeeds) steps on average to find out –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bad for state space with 8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 million states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23988C-AB8B-4498-8457-01A329B9A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89" y="1336706"/>
                <a:ext cx="7492522" cy="5386090"/>
              </a:xfrm>
              <a:prstGeom prst="rect">
                <a:avLst/>
              </a:prstGeom>
              <a:blipFill>
                <a:blip r:embed="rId2"/>
                <a:stretch>
                  <a:fillRect l="-1057" t="-905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AC90DD0-3CFE-4262-8402-DF7F74CF1970}"/>
              </a:ext>
            </a:extLst>
          </p:cNvPr>
          <p:cNvSpPr/>
          <p:nvPr/>
        </p:nvSpPr>
        <p:spPr>
          <a:xfrm>
            <a:off x="1642766" y="548860"/>
            <a:ext cx="6923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Hill Climbing Search </a:t>
            </a:r>
            <a:r>
              <a:rPr lang="en-US" sz="2800" dirty="0">
                <a:solidFill>
                  <a:srgbClr val="FF0000"/>
                </a:solidFill>
              </a:rPr>
              <a:t>- (Greedy Local Search)</a:t>
            </a:r>
            <a:endParaRPr lang="en-US" sz="2800" dirty="0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F2F45B82-A933-4781-A018-863009EBA6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1034716"/>
            <a:ext cx="362606" cy="301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C8BFC-05A3-4868-A57E-DE54A7A81C81}"/>
              </a:ext>
            </a:extLst>
          </p:cNvPr>
          <p:cNvSpPr txBox="1"/>
          <p:nvPr/>
        </p:nvSpPr>
        <p:spPr>
          <a:xfrm>
            <a:off x="8058580" y="2786743"/>
            <a:ext cx="2420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Move (5, 1) to (8, 1)</a:t>
            </a:r>
          </a:p>
          <a:p>
            <a:r>
              <a:rPr lang="en-US" dirty="0">
                <a:solidFill>
                  <a:srgbClr val="0000FF"/>
                </a:solidFill>
              </a:rPr>
              <a:t>Move (6, 2) t0 (3, 2)</a:t>
            </a:r>
          </a:p>
          <a:p>
            <a:r>
              <a:rPr lang="en-US" dirty="0">
                <a:solidFill>
                  <a:srgbClr val="0000FF"/>
                </a:solidFill>
              </a:rPr>
              <a:t>Move (5, 5) to (2, 5)</a:t>
            </a:r>
          </a:p>
          <a:p>
            <a:r>
              <a:rPr lang="en-US" dirty="0">
                <a:solidFill>
                  <a:srgbClr val="0000FF"/>
                </a:solidFill>
              </a:rPr>
              <a:t>Move (6, 6) to (6, 5)</a:t>
            </a:r>
          </a:p>
          <a:p>
            <a:r>
              <a:rPr lang="en-US" dirty="0">
                <a:solidFill>
                  <a:srgbClr val="0000FF"/>
                </a:solidFill>
              </a:rPr>
              <a:t>Move (7, 7) to (1, 7</a:t>
            </a:r>
            <a:r>
              <a:rPr lang="en-US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F8AAE-E7C1-44E6-ACDD-DD18332A4B4B}"/>
              </a:ext>
            </a:extLst>
          </p:cNvPr>
          <p:cNvSpPr/>
          <p:nvPr/>
        </p:nvSpPr>
        <p:spPr>
          <a:xfrm>
            <a:off x="8699863" y="4799131"/>
            <a:ext cx="2889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Move (5, 1) to (3, 1)</a:t>
            </a:r>
          </a:p>
          <a:p>
            <a:r>
              <a:rPr lang="en-US" dirty="0">
                <a:solidFill>
                  <a:srgbClr val="0000FF"/>
                </a:solidFill>
              </a:rPr>
              <a:t>Move (6, 2) t0 (1, 2)</a:t>
            </a:r>
          </a:p>
          <a:p>
            <a:r>
              <a:rPr lang="en-US" dirty="0">
                <a:solidFill>
                  <a:srgbClr val="0000FF"/>
                </a:solidFill>
              </a:rPr>
              <a:t>Move (7, 3) to (8, 3)</a:t>
            </a:r>
          </a:p>
          <a:p>
            <a:r>
              <a:rPr lang="en-US" dirty="0">
                <a:solidFill>
                  <a:srgbClr val="0000FF"/>
                </a:solidFill>
              </a:rPr>
              <a:t>After 3 moves it gets stuck trying to reach h = 1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E49F988-A347-4C3B-95AB-4A879E31733C}"/>
              </a:ext>
            </a:extLst>
          </p:cNvPr>
          <p:cNvSpPr/>
          <p:nvPr/>
        </p:nvSpPr>
        <p:spPr>
          <a:xfrm>
            <a:off x="7680960" y="2725783"/>
            <a:ext cx="315685" cy="15588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2950EC1-9FCE-4A55-8EA5-735AF0F6984B}"/>
              </a:ext>
            </a:extLst>
          </p:cNvPr>
          <p:cNvSpPr/>
          <p:nvPr/>
        </p:nvSpPr>
        <p:spPr>
          <a:xfrm>
            <a:off x="8542020" y="4929051"/>
            <a:ext cx="315685" cy="12453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7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519821" y="416964"/>
            <a:ext cx="6561558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Hill-climbing search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267581" y="5307653"/>
            <a:ext cx="5621285" cy="1406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8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pairs of queens that are     attacking each other, either directly or    indirectly </a:t>
            </a:r>
          </a:p>
          <a:p>
            <a:pPr>
              <a:lnSpc>
                <a:spcPct val="8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state has heuristic cost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 </a:t>
            </a:r>
          </a:p>
        </p:txBody>
      </p:sp>
      <p:pic>
        <p:nvPicPr>
          <p:cNvPr id="4" name="Picture 5" descr="8queens-successors">
            <a:extLst>
              <a:ext uri="{FF2B5EF4-FFF2-40B4-BE49-F238E27FC236}">
                <a16:creationId xmlns:a16="http://schemas.microsoft.com/office/drawing/2014/main" id="{3C4660B7-AB0B-4A3D-8536-B7A81928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8" y="1103478"/>
            <a:ext cx="4085303" cy="40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CDD3-4F09-4834-AC22-CCE2243B62A6}"/>
              </a:ext>
            </a:extLst>
          </p:cNvPr>
          <p:cNvSpPr txBox="1"/>
          <p:nvPr/>
        </p:nvSpPr>
        <p:spPr>
          <a:xfrm>
            <a:off x="7124777" y="1068637"/>
            <a:ext cx="4448409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(a) An 8-queens state with heuristic cost estimate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h for each possible successor state is obtained by moving a queen with its column.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moves are marked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move the queen at 7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 down by one row will reduce the h to 12.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7248" y="3438144"/>
            <a:ext cx="1609344" cy="914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600" y="3118104"/>
            <a:ext cx="521208" cy="493776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42232" y="3602736"/>
            <a:ext cx="530352" cy="51206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98464" y="4064508"/>
            <a:ext cx="201168" cy="16459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78224" y="4370832"/>
            <a:ext cx="1618488" cy="18288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0440" y="3904488"/>
            <a:ext cx="1682496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04688" y="3895344"/>
            <a:ext cx="685800" cy="5486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4448" y="4014216"/>
            <a:ext cx="2606040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971800"/>
            <a:ext cx="228600" cy="23774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65776" y="3438144"/>
            <a:ext cx="283464" cy="173736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4688" y="3904488"/>
            <a:ext cx="192024" cy="27432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2880360"/>
            <a:ext cx="932688" cy="73152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72584" y="2761488"/>
            <a:ext cx="1380744" cy="135331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10328" y="3602736"/>
            <a:ext cx="786384" cy="77724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035808" y="3611880"/>
            <a:ext cx="210312" cy="16459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84448" y="4114800"/>
            <a:ext cx="146304" cy="256032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26080" y="3602736"/>
            <a:ext cx="841248" cy="877824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mage result for sad face">
            <a:extLst>
              <a:ext uri="{FF2B5EF4-FFF2-40B4-BE49-F238E27FC236}">
                <a16:creationId xmlns:a16="http://schemas.microsoft.com/office/drawing/2014/main" id="{DCA1C07B-9BD2-44FD-A797-8E7EE52E48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104" y="1251284"/>
            <a:ext cx="407473" cy="36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153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873537" y="436870"/>
            <a:ext cx="6782783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Hill-climbing search: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365763" y="5808462"/>
            <a:ext cx="8945183" cy="7346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state is a local maximum (i.e., a local minimum for the cost h = 1); every move of a single queen makes the situation worse.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8queens-local-minimum">
            <a:extLst>
              <a:ext uri="{FF2B5EF4-FFF2-40B4-BE49-F238E27FC236}">
                <a16:creationId xmlns:a16="http://schemas.microsoft.com/office/drawing/2014/main" id="{464A424F-BF23-4974-A092-5FB5D6C2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74" y="1261164"/>
            <a:ext cx="4365523" cy="4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BABEE-20BA-4E51-841D-EBEA47E22FA2}"/>
              </a:ext>
            </a:extLst>
          </p:cNvPr>
          <p:cNvSpPr txBox="1"/>
          <p:nvPr/>
        </p:nvSpPr>
        <p:spPr>
          <a:xfrm>
            <a:off x="7404111" y="1743748"/>
            <a:ext cx="377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(b)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minimum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8-queens state space;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has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but every successor has a higher cost {2, 2, 3, 2,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2} is the minimum.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58C5A9-3C27-4864-BB09-15EA66B1753D}"/>
              </a:ext>
            </a:extLst>
          </p:cNvPr>
          <p:cNvCxnSpPr/>
          <p:nvPr/>
        </p:nvCxnSpPr>
        <p:spPr>
          <a:xfrm flipV="1">
            <a:off x="4925960" y="1828800"/>
            <a:ext cx="1054757" cy="10885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73B887-B561-4BE6-A5BD-30DFB2403262}"/>
              </a:ext>
            </a:extLst>
          </p:cNvPr>
          <p:cNvSpPr txBox="1"/>
          <p:nvPr/>
        </p:nvSpPr>
        <p:spPr>
          <a:xfrm>
            <a:off x="3862474" y="503907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B80A6-9EF5-46A4-AD96-7AFDA5AEF40F}"/>
              </a:ext>
            </a:extLst>
          </p:cNvPr>
          <p:cNvSpPr txBox="1"/>
          <p:nvPr/>
        </p:nvSpPr>
        <p:spPr>
          <a:xfrm>
            <a:off x="2769477" y="4556236"/>
            <a:ext cx="5558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B1C02-DE50-46AB-8339-16A922C8D723}"/>
              </a:ext>
            </a:extLst>
          </p:cNvPr>
          <p:cNvSpPr txBox="1"/>
          <p:nvPr/>
        </p:nvSpPr>
        <p:spPr>
          <a:xfrm>
            <a:off x="2753712" y="401967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98E0A-39CA-482E-832E-3E0716173C83}"/>
              </a:ext>
            </a:extLst>
          </p:cNvPr>
          <p:cNvSpPr txBox="1"/>
          <p:nvPr/>
        </p:nvSpPr>
        <p:spPr>
          <a:xfrm>
            <a:off x="2779989" y="350531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BF4E3-B751-41A8-9E52-7EDF0287BCF0}"/>
              </a:ext>
            </a:extLst>
          </p:cNvPr>
          <p:cNvSpPr txBox="1"/>
          <p:nvPr/>
        </p:nvSpPr>
        <p:spPr>
          <a:xfrm>
            <a:off x="2761594" y="293862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C0B85-1DA7-4CE8-8401-CA83EA81A2E2}"/>
              </a:ext>
            </a:extLst>
          </p:cNvPr>
          <p:cNvSpPr txBox="1"/>
          <p:nvPr/>
        </p:nvSpPr>
        <p:spPr>
          <a:xfrm>
            <a:off x="2779989" y="245439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3F6D8-C556-4C24-84C9-9496C97174D0}"/>
              </a:ext>
            </a:extLst>
          </p:cNvPr>
          <p:cNvSpPr txBox="1"/>
          <p:nvPr/>
        </p:nvSpPr>
        <p:spPr>
          <a:xfrm>
            <a:off x="2753712" y="1880585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DEFD8-549B-45F3-B690-818783E991FA}"/>
              </a:ext>
            </a:extLst>
          </p:cNvPr>
          <p:cNvSpPr txBox="1"/>
          <p:nvPr/>
        </p:nvSpPr>
        <p:spPr>
          <a:xfrm>
            <a:off x="2743199" y="139316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31193-5722-4B84-9482-801152B5F3E8}"/>
              </a:ext>
            </a:extLst>
          </p:cNvPr>
          <p:cNvSpPr txBox="1"/>
          <p:nvPr/>
        </p:nvSpPr>
        <p:spPr>
          <a:xfrm>
            <a:off x="3281348" y="190850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89C1A-F6BA-4E24-BCC1-2048F8135C9D}"/>
              </a:ext>
            </a:extLst>
          </p:cNvPr>
          <p:cNvSpPr txBox="1"/>
          <p:nvPr/>
        </p:nvSpPr>
        <p:spPr>
          <a:xfrm>
            <a:off x="3302666" y="136710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F411A-FE99-4F8C-9F6D-7954392DF0E9}"/>
              </a:ext>
            </a:extLst>
          </p:cNvPr>
          <p:cNvSpPr txBox="1"/>
          <p:nvPr/>
        </p:nvSpPr>
        <p:spPr>
          <a:xfrm>
            <a:off x="3302665" y="295638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60223-F2AC-405C-92A9-085094AED431}"/>
              </a:ext>
            </a:extLst>
          </p:cNvPr>
          <p:cNvSpPr txBox="1"/>
          <p:nvPr/>
        </p:nvSpPr>
        <p:spPr>
          <a:xfrm>
            <a:off x="3299786" y="350018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6FC80-3029-4F72-ACA5-A6F95C04F362}"/>
              </a:ext>
            </a:extLst>
          </p:cNvPr>
          <p:cNvSpPr txBox="1"/>
          <p:nvPr/>
        </p:nvSpPr>
        <p:spPr>
          <a:xfrm>
            <a:off x="3290847" y="40036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BED90-A122-497E-8F52-E9C4823AFD06}"/>
              </a:ext>
            </a:extLst>
          </p:cNvPr>
          <p:cNvSpPr txBox="1"/>
          <p:nvPr/>
        </p:nvSpPr>
        <p:spPr>
          <a:xfrm>
            <a:off x="3272409" y="453402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1C63A6-38A3-45F1-AAF1-6787D51211F3}"/>
              </a:ext>
            </a:extLst>
          </p:cNvPr>
          <p:cNvSpPr txBox="1"/>
          <p:nvPr/>
        </p:nvSpPr>
        <p:spPr>
          <a:xfrm>
            <a:off x="3281545" y="502221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pic>
        <p:nvPicPr>
          <p:cNvPr id="24" name="Picture 23" descr="Image result for sad face">
            <a:extLst>
              <a:ext uri="{FF2B5EF4-FFF2-40B4-BE49-F238E27FC236}">
                <a16:creationId xmlns:a16="http://schemas.microsoft.com/office/drawing/2014/main" id="{DCA1C07B-9BD2-44FD-A797-8E7EE52E48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452" y="930442"/>
            <a:ext cx="484243" cy="458252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B73B887-B561-4BE6-A5BD-30DFB2403262}"/>
              </a:ext>
            </a:extLst>
          </p:cNvPr>
          <p:cNvSpPr txBox="1"/>
          <p:nvPr/>
        </p:nvSpPr>
        <p:spPr>
          <a:xfrm>
            <a:off x="3827982" y="402049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3B887-B561-4BE6-A5BD-30DFB2403262}"/>
              </a:ext>
            </a:extLst>
          </p:cNvPr>
          <p:cNvSpPr txBox="1"/>
          <p:nvPr/>
        </p:nvSpPr>
        <p:spPr>
          <a:xfrm>
            <a:off x="3852975" y="348413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77CC0E-5866-4242-B2BC-7B8C2BCF0105}"/>
              </a:ext>
            </a:extLst>
          </p:cNvPr>
          <p:cNvCxnSpPr>
            <a:cxnSpLocks/>
          </p:cNvCxnSpPr>
          <p:nvPr/>
        </p:nvCxnSpPr>
        <p:spPr>
          <a:xfrm flipH="1">
            <a:off x="6185823" y="1908509"/>
            <a:ext cx="40805" cy="289408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7FE966-A366-4823-96BB-C8244F1A1FA8}"/>
              </a:ext>
            </a:extLst>
          </p:cNvPr>
          <p:cNvSpPr txBox="1"/>
          <p:nvPr/>
        </p:nvSpPr>
        <p:spPr>
          <a:xfrm>
            <a:off x="569362" y="2247912"/>
            <a:ext cx="194632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h: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queen places at location (7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conflict pairs = {{(7, 1) (7, 3)},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{(7, 1) (4, 4)},  {(4, 4) (1, 7)},  {(7, 1) (1, 7)}}</a:t>
            </a: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6715C56F-9D13-4DAE-8588-E984262AF8D2}"/>
              </a:ext>
            </a:extLst>
          </p:cNvPr>
          <p:cNvSpPr/>
          <p:nvPr/>
        </p:nvSpPr>
        <p:spPr>
          <a:xfrm>
            <a:off x="2635333" y="4566114"/>
            <a:ext cx="327272" cy="3619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9BB8C6-9E36-4DF7-9E70-4B578C1A159F}"/>
              </a:ext>
            </a:extLst>
          </p:cNvPr>
          <p:cNvSpPr txBox="1"/>
          <p:nvPr/>
        </p:nvSpPr>
        <p:spPr>
          <a:xfrm rot="153786">
            <a:off x="3844036" y="294777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4A3B9-1A14-4721-9533-2B394E3C2283}"/>
              </a:ext>
            </a:extLst>
          </p:cNvPr>
          <p:cNvSpPr txBox="1"/>
          <p:nvPr/>
        </p:nvSpPr>
        <p:spPr>
          <a:xfrm>
            <a:off x="3834579" y="2432222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E2C76-2E38-4A4E-8849-2B4F0CDC043F}"/>
              </a:ext>
            </a:extLst>
          </p:cNvPr>
          <p:cNvSpPr txBox="1"/>
          <p:nvPr/>
        </p:nvSpPr>
        <p:spPr>
          <a:xfrm>
            <a:off x="3827982" y="1929232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7F1EE-DC4A-40AC-9ADB-89BC8425293E}"/>
              </a:ext>
            </a:extLst>
          </p:cNvPr>
          <p:cNvSpPr txBox="1"/>
          <p:nvPr/>
        </p:nvSpPr>
        <p:spPr>
          <a:xfrm>
            <a:off x="3794866" y="137215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074C25-35DC-4938-B73D-52BD2E566DB9}"/>
              </a:ext>
            </a:extLst>
          </p:cNvPr>
          <p:cNvSpPr txBox="1"/>
          <p:nvPr/>
        </p:nvSpPr>
        <p:spPr>
          <a:xfrm>
            <a:off x="4315958" y="138017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68A5B-0F6A-4D8D-9274-283A95310571}"/>
              </a:ext>
            </a:extLst>
          </p:cNvPr>
          <p:cNvSpPr txBox="1"/>
          <p:nvPr/>
        </p:nvSpPr>
        <p:spPr>
          <a:xfrm>
            <a:off x="4308209" y="192579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371AF4-EF60-412D-8F11-68961FBD0AE9}"/>
              </a:ext>
            </a:extLst>
          </p:cNvPr>
          <p:cNvSpPr txBox="1"/>
          <p:nvPr/>
        </p:nvSpPr>
        <p:spPr>
          <a:xfrm>
            <a:off x="4308210" y="2432222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6D9EB6-16BD-42EF-8D9E-00B759A142C0}"/>
              </a:ext>
            </a:extLst>
          </p:cNvPr>
          <p:cNvSpPr txBox="1"/>
          <p:nvPr/>
        </p:nvSpPr>
        <p:spPr>
          <a:xfrm>
            <a:off x="4326648" y="349091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FE8B4F-0A37-40F0-9774-13D57B5CB537}"/>
              </a:ext>
            </a:extLst>
          </p:cNvPr>
          <p:cNvSpPr txBox="1"/>
          <p:nvPr/>
        </p:nvSpPr>
        <p:spPr>
          <a:xfrm>
            <a:off x="4326648" y="40036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B71B74-59CA-43BD-B8E7-3F98D2A71F6B}"/>
              </a:ext>
            </a:extLst>
          </p:cNvPr>
          <p:cNvSpPr txBox="1"/>
          <p:nvPr/>
        </p:nvSpPr>
        <p:spPr>
          <a:xfrm>
            <a:off x="4310701" y="452394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24C477-02F3-4B4A-B5FA-8979F6CD5CD7}"/>
              </a:ext>
            </a:extLst>
          </p:cNvPr>
          <p:cNvSpPr txBox="1"/>
          <p:nvPr/>
        </p:nvSpPr>
        <p:spPr>
          <a:xfrm>
            <a:off x="4275372" y="507733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9D08D9-2702-4F8A-BF66-FBB9879DB119}"/>
              </a:ext>
            </a:extLst>
          </p:cNvPr>
          <p:cNvSpPr txBox="1"/>
          <p:nvPr/>
        </p:nvSpPr>
        <p:spPr>
          <a:xfrm>
            <a:off x="4801873" y="507125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18202A-F548-4722-B4E3-6999C2B715FC}"/>
              </a:ext>
            </a:extLst>
          </p:cNvPr>
          <p:cNvSpPr txBox="1"/>
          <p:nvPr/>
        </p:nvSpPr>
        <p:spPr>
          <a:xfrm>
            <a:off x="4827853" y="456611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2CC398-71DA-4075-9412-C8D90643A92C}"/>
              </a:ext>
            </a:extLst>
          </p:cNvPr>
          <p:cNvSpPr txBox="1"/>
          <p:nvPr/>
        </p:nvSpPr>
        <p:spPr>
          <a:xfrm>
            <a:off x="4790822" y="401967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CE3BEB-2C2E-4105-9697-832F280D79E8}"/>
              </a:ext>
            </a:extLst>
          </p:cNvPr>
          <p:cNvSpPr txBox="1"/>
          <p:nvPr/>
        </p:nvSpPr>
        <p:spPr>
          <a:xfrm>
            <a:off x="4828887" y="3484135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4722D7-9E40-4A1F-9EA8-E297417E8AB4}"/>
              </a:ext>
            </a:extLst>
          </p:cNvPr>
          <p:cNvSpPr txBox="1"/>
          <p:nvPr/>
        </p:nvSpPr>
        <p:spPr>
          <a:xfrm>
            <a:off x="4821969" y="297096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6EBB5F-0F1F-442D-8035-66E443EC3703}"/>
              </a:ext>
            </a:extLst>
          </p:cNvPr>
          <p:cNvSpPr txBox="1"/>
          <p:nvPr/>
        </p:nvSpPr>
        <p:spPr>
          <a:xfrm>
            <a:off x="4815433" y="243276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F33B9B-0C2F-4811-9B17-1F74E4A2E970}"/>
              </a:ext>
            </a:extLst>
          </p:cNvPr>
          <p:cNvSpPr txBox="1"/>
          <p:nvPr/>
        </p:nvSpPr>
        <p:spPr>
          <a:xfrm>
            <a:off x="4821968" y="134781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08FAC8-E265-491D-B766-DFDF06559630}"/>
              </a:ext>
            </a:extLst>
          </p:cNvPr>
          <p:cNvSpPr txBox="1"/>
          <p:nvPr/>
        </p:nvSpPr>
        <p:spPr>
          <a:xfrm>
            <a:off x="5399144" y="134781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C43FA4-CA64-46D8-B398-A1B248AB138A}"/>
              </a:ext>
            </a:extLst>
          </p:cNvPr>
          <p:cNvSpPr txBox="1"/>
          <p:nvPr/>
        </p:nvSpPr>
        <p:spPr>
          <a:xfrm>
            <a:off x="5369187" y="192007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30686F-EF39-47B0-94D1-8B0FE5C00561}"/>
              </a:ext>
            </a:extLst>
          </p:cNvPr>
          <p:cNvSpPr txBox="1"/>
          <p:nvPr/>
        </p:nvSpPr>
        <p:spPr>
          <a:xfrm>
            <a:off x="5336905" y="243276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D9FB6A-1504-4755-B3CE-4BB60C0ABF42}"/>
              </a:ext>
            </a:extLst>
          </p:cNvPr>
          <p:cNvSpPr txBox="1"/>
          <p:nvPr/>
        </p:nvSpPr>
        <p:spPr>
          <a:xfrm>
            <a:off x="5353693" y="2945705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1E1A2B-95AF-4291-ADF9-F38F5DE34F1D}"/>
              </a:ext>
            </a:extLst>
          </p:cNvPr>
          <p:cNvSpPr txBox="1"/>
          <p:nvPr/>
        </p:nvSpPr>
        <p:spPr>
          <a:xfrm>
            <a:off x="5336905" y="401284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BEDABC-0A0E-4B90-87A0-DA12EF0D91F5}"/>
              </a:ext>
            </a:extLst>
          </p:cNvPr>
          <p:cNvSpPr txBox="1"/>
          <p:nvPr/>
        </p:nvSpPr>
        <p:spPr>
          <a:xfrm>
            <a:off x="5369187" y="448364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096D26-24CC-49DF-AA72-0E2A77833BE6}"/>
              </a:ext>
            </a:extLst>
          </p:cNvPr>
          <p:cNvSpPr txBox="1"/>
          <p:nvPr/>
        </p:nvSpPr>
        <p:spPr>
          <a:xfrm>
            <a:off x="5369187" y="504707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9EEB72-4884-492E-904A-BD28E6D34F74}"/>
              </a:ext>
            </a:extLst>
          </p:cNvPr>
          <p:cNvSpPr txBox="1"/>
          <p:nvPr/>
        </p:nvSpPr>
        <p:spPr>
          <a:xfrm>
            <a:off x="5888387" y="507125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38B12D-6438-48E4-9ECB-DFC9BDC68F67}"/>
              </a:ext>
            </a:extLst>
          </p:cNvPr>
          <p:cNvSpPr txBox="1"/>
          <p:nvPr/>
        </p:nvSpPr>
        <p:spPr>
          <a:xfrm>
            <a:off x="5872920" y="451034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BC4323-CAAE-4480-87E8-FF83BB737FEE}"/>
              </a:ext>
            </a:extLst>
          </p:cNvPr>
          <p:cNvSpPr txBox="1"/>
          <p:nvPr/>
        </p:nvSpPr>
        <p:spPr>
          <a:xfrm>
            <a:off x="5900010" y="398830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A05781-F204-4143-8D36-B747DCED39AD}"/>
              </a:ext>
            </a:extLst>
          </p:cNvPr>
          <p:cNvSpPr txBox="1"/>
          <p:nvPr/>
        </p:nvSpPr>
        <p:spPr>
          <a:xfrm>
            <a:off x="5908532" y="347372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5BCBCF-CB58-4611-8C94-2E62C0A33407}"/>
              </a:ext>
            </a:extLst>
          </p:cNvPr>
          <p:cNvSpPr txBox="1"/>
          <p:nvPr/>
        </p:nvSpPr>
        <p:spPr>
          <a:xfrm>
            <a:off x="5900010" y="293537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077703-1055-4F1E-96BA-DE488F58313F}"/>
              </a:ext>
            </a:extLst>
          </p:cNvPr>
          <p:cNvSpPr txBox="1"/>
          <p:nvPr/>
        </p:nvSpPr>
        <p:spPr>
          <a:xfrm>
            <a:off x="5925471" y="24400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B3B4A6-C9F9-4461-95B0-159C564EF878}"/>
              </a:ext>
            </a:extLst>
          </p:cNvPr>
          <p:cNvSpPr txBox="1"/>
          <p:nvPr/>
        </p:nvSpPr>
        <p:spPr>
          <a:xfrm>
            <a:off x="5919343" y="1895743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C853DE-9E19-452B-BA3F-FC6030700EC4}"/>
              </a:ext>
            </a:extLst>
          </p:cNvPr>
          <p:cNvSpPr txBox="1"/>
          <p:nvPr/>
        </p:nvSpPr>
        <p:spPr>
          <a:xfrm>
            <a:off x="6435033" y="134053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2C5A52-4EC6-4488-AB95-BC3D54F2EF42}"/>
              </a:ext>
            </a:extLst>
          </p:cNvPr>
          <p:cNvSpPr txBox="1"/>
          <p:nvPr/>
        </p:nvSpPr>
        <p:spPr>
          <a:xfrm>
            <a:off x="6426978" y="189430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93BE18-D2FA-4FB3-AC75-E8EA3D47394E}"/>
              </a:ext>
            </a:extLst>
          </p:cNvPr>
          <p:cNvSpPr txBox="1"/>
          <p:nvPr/>
        </p:nvSpPr>
        <p:spPr>
          <a:xfrm>
            <a:off x="6426977" y="239975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7AC32E-BF63-4B6E-844D-EF69D5EF19A8}"/>
              </a:ext>
            </a:extLst>
          </p:cNvPr>
          <p:cNvSpPr txBox="1"/>
          <p:nvPr/>
        </p:nvSpPr>
        <p:spPr>
          <a:xfrm>
            <a:off x="6403165" y="292910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366782-8A31-4894-A7F0-9D11CD7F5FC6}"/>
              </a:ext>
            </a:extLst>
          </p:cNvPr>
          <p:cNvSpPr txBox="1"/>
          <p:nvPr/>
        </p:nvSpPr>
        <p:spPr>
          <a:xfrm>
            <a:off x="6420472" y="3490797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A2219-8F80-4188-BEF3-0B24FFC6D5AC}"/>
              </a:ext>
            </a:extLst>
          </p:cNvPr>
          <p:cNvSpPr txBox="1"/>
          <p:nvPr/>
        </p:nvSpPr>
        <p:spPr>
          <a:xfrm>
            <a:off x="6412265" y="448364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DFD9EE-C686-40EB-B786-56E675AB687D}"/>
              </a:ext>
            </a:extLst>
          </p:cNvPr>
          <p:cNvSpPr txBox="1"/>
          <p:nvPr/>
        </p:nvSpPr>
        <p:spPr>
          <a:xfrm>
            <a:off x="6412265" y="506110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6C8382-8871-4460-9768-332D411FE8BF}"/>
              </a:ext>
            </a:extLst>
          </p:cNvPr>
          <p:cNvSpPr txBox="1"/>
          <p:nvPr/>
        </p:nvSpPr>
        <p:spPr>
          <a:xfrm>
            <a:off x="2701320" y="893104"/>
            <a:ext cx="444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1         2       3        4        5       6        7         8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8DD39F-5587-4217-B0EB-61881CDD7F70}"/>
              </a:ext>
            </a:extLst>
          </p:cNvPr>
          <p:cNvSpPr txBox="1"/>
          <p:nvPr/>
        </p:nvSpPr>
        <p:spPr>
          <a:xfrm>
            <a:off x="7062597" y="1294002"/>
            <a:ext cx="559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5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7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2190694-1C2C-413A-BAB5-B61F592CBB42}"/>
              </a:ext>
            </a:extLst>
          </p:cNvPr>
          <p:cNvCxnSpPr>
            <a:cxnSpLocks/>
          </p:cNvCxnSpPr>
          <p:nvPr/>
        </p:nvCxnSpPr>
        <p:spPr>
          <a:xfrm flipV="1">
            <a:off x="3116132" y="3355552"/>
            <a:ext cx="1350574" cy="1306025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C6CB064-C1A2-4ECD-B355-0AA63DF7D46B}"/>
              </a:ext>
            </a:extLst>
          </p:cNvPr>
          <p:cNvCxnSpPr>
            <a:cxnSpLocks/>
          </p:cNvCxnSpPr>
          <p:nvPr/>
        </p:nvCxnSpPr>
        <p:spPr>
          <a:xfrm>
            <a:off x="3160010" y="4799260"/>
            <a:ext cx="780695" cy="14718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CE6D92-D6B9-478D-BBEB-7784E9F7D190}"/>
              </a:ext>
            </a:extLst>
          </p:cNvPr>
          <p:cNvCxnSpPr>
            <a:cxnSpLocks/>
          </p:cNvCxnSpPr>
          <p:nvPr/>
        </p:nvCxnSpPr>
        <p:spPr>
          <a:xfrm flipV="1">
            <a:off x="3212119" y="1811150"/>
            <a:ext cx="2941422" cy="296248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41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ill-climbing">
            <a:extLst>
              <a:ext uri="{FF2B5EF4-FFF2-40B4-BE49-F238E27FC236}">
                <a16:creationId xmlns:a16="http://schemas.microsoft.com/office/drawing/2014/main" id="{2E9963BB-F02C-4D2A-888F-A1C93289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06" y="504498"/>
            <a:ext cx="7816403" cy="43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4E8D2-956A-4AF6-91FA-3557C76A2C8F}"/>
              </a:ext>
            </a:extLst>
          </p:cNvPr>
          <p:cNvSpPr txBox="1"/>
          <p:nvPr/>
        </p:nvSpPr>
        <p:spPr>
          <a:xfrm>
            <a:off x="1727751" y="4783709"/>
            <a:ext cx="8469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4.1   A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flat area of the state-space landscape. It can be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local maximum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which no uphill exit exists,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which progress is possible.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hill-climbing search might get lost on the plateau.</a:t>
            </a:r>
          </a:p>
        </p:txBody>
      </p:sp>
    </p:spTree>
    <p:extLst>
      <p:ext uri="{BB962C8B-B14F-4D97-AF65-F5344CB8AC3E}">
        <p14:creationId xmlns:p14="http://schemas.microsoft.com/office/powerpoint/2010/main" val="107362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7D093-6617-4100-9426-9C15882C3F13}"/>
              </a:ext>
            </a:extLst>
          </p:cNvPr>
          <p:cNvSpPr/>
          <p:nvPr/>
        </p:nvSpPr>
        <p:spPr>
          <a:xfrm>
            <a:off x="1136442" y="382012"/>
            <a:ext cx="8128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Local search /Iterative Improvement Algorithms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F3BA9-D712-432F-9F1B-5C06011E096D}"/>
              </a:ext>
            </a:extLst>
          </p:cNvPr>
          <p:cNvSpPr/>
          <p:nvPr/>
        </p:nvSpPr>
        <p:spPr>
          <a:xfrm>
            <a:off x="1284489" y="1401136"/>
            <a:ext cx="91030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many optimization problems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state itself is the solution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want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goal state (find a goal)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path to the goal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space is a set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is about finding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(as in Travelling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Saleman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Problem)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(as in scheduling problems)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satisfies goal constraints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n-queens – reaching the final configuration of queens.)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cases,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local search (iterative improvement) methods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525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DBC74-5F53-41E7-8A61-BE6529E6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268" y="4767573"/>
            <a:ext cx="4185521" cy="2090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97EE98-EA40-4B20-82A8-5FB8C633FB8E}"/>
              </a:ext>
            </a:extLst>
          </p:cNvPr>
          <p:cNvSpPr/>
          <p:nvPr/>
        </p:nvSpPr>
        <p:spPr>
          <a:xfrm>
            <a:off x="1477006" y="1395142"/>
            <a:ext cx="86914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HC search to get stuck: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maxima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 towards peak, but stops before getting to global maximum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a local minimum for the cost h).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state in Figure 4.3(b).  Every move of a single queen makes the situation worse, h &gt; 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Plateaux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flat areas (a flat local maximum) where there is no uphill exit, just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wander around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"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A hill-climbing search might get lost on the plateau.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in a sequence of                                                   local maxima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(difficult for greedy                                              algorithm to navigate).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5220B-1D5F-44A6-BDB1-DEA94A0DFA4C}"/>
              </a:ext>
            </a:extLst>
          </p:cNvPr>
          <p:cNvSpPr/>
          <p:nvPr/>
        </p:nvSpPr>
        <p:spPr>
          <a:xfrm>
            <a:off x="1626413" y="569211"/>
            <a:ext cx="474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Hill Climbing Search </a:t>
            </a:r>
            <a:endParaRPr lang="en-US" sz="3200" dirty="0"/>
          </a:p>
        </p:txBody>
      </p:sp>
      <p:pic>
        <p:nvPicPr>
          <p:cNvPr id="6" name="Picture 4" descr="hill-climbing">
            <a:extLst>
              <a:ext uri="{FF2B5EF4-FFF2-40B4-BE49-F238E27FC236}">
                <a16:creationId xmlns:a16="http://schemas.microsoft.com/office/drawing/2014/main" id="{25F919D9-9A0B-4568-88CC-E5DC8881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12" y="142949"/>
            <a:ext cx="3116789" cy="17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57248F6A-B52F-4130-A8DC-EBE8F4057B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868" y="1042737"/>
            <a:ext cx="433084" cy="38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7015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111E5-345B-4EE7-B6AA-CF24DD6F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40" y="496614"/>
            <a:ext cx="8680714" cy="4335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5CE58-69A5-4288-85B7-8489570EFD1E}"/>
              </a:ext>
            </a:extLst>
          </p:cNvPr>
          <p:cNvSpPr txBox="1"/>
          <p:nvPr/>
        </p:nvSpPr>
        <p:spPr>
          <a:xfrm>
            <a:off x="1398890" y="4832131"/>
            <a:ext cx="9147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4.4  Ridges cause difficulties for hill climbing: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grid of states (dark circles) is superimposed on a ridge rising from left to right, creating a sequence of local maxima that are not directly connected to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each local maximum, all the available actions point downhill. </a:t>
            </a:r>
          </a:p>
        </p:txBody>
      </p:sp>
    </p:spTree>
    <p:extLst>
      <p:ext uri="{BB962C8B-B14F-4D97-AF65-F5344CB8AC3E}">
        <p14:creationId xmlns:p14="http://schemas.microsoft.com/office/powerpoint/2010/main" val="3795431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3" y="235467"/>
            <a:ext cx="5662362" cy="10359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(Greedy Local Search)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9333" y="1465709"/>
            <a:ext cx="8577942" cy="392658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HC algorithm stops when reaches a plateau. 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try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sideways moves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 to states with same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 hopes that a plateau is really a shoulder. 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careful not to allow infinite loop if on a real plateau.</a:t>
            </a:r>
          </a:p>
          <a:p>
            <a:pPr marL="457200" indent="-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number of consecutive sideways moves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100 consecutive sideways moves for 8-queens. 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Solved goes up to 94%, but average number of steps is 21 for solutions and 64 for failures.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DA9D0D9A-DDD6-4BB9-80B0-931AD34444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915" y="1187116"/>
            <a:ext cx="428323" cy="389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598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992" y="306131"/>
            <a:ext cx="6080374" cy="10359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(Greedy Local Search)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30620" y="1411772"/>
            <a:ext cx="8327186" cy="4964103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 variants choose next state in different ways</a:t>
            </a:r>
          </a:p>
          <a:p>
            <a:pPr marL="914400" lvl="1" indent="-457200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hill-climbing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371600" lvl="2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at random from uphill moves; </a:t>
            </a:r>
          </a:p>
          <a:p>
            <a:pPr marL="1371600" lvl="2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selection correlated with steepness. </a:t>
            </a:r>
          </a:p>
          <a:p>
            <a:pPr marL="1371600" lvl="2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converges slower than steepest ascent, but can find better solutions.</a:t>
            </a:r>
          </a:p>
          <a:p>
            <a:pPr lvl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First-choice hill-climbing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371600" lvl="2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successors at random until get one that is better than current state. </a:t>
            </a:r>
          </a:p>
          <a:p>
            <a:pPr marL="1371600" lvl="2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when states have many (e.g., thousands) of successors.</a:t>
            </a:r>
          </a:p>
        </p:txBody>
      </p:sp>
    </p:spTree>
    <p:extLst>
      <p:ext uri="{BB962C8B-B14F-4D97-AF65-F5344CB8AC3E}">
        <p14:creationId xmlns:p14="http://schemas.microsoft.com/office/powerpoint/2010/main" val="1497933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58" y="306132"/>
            <a:ext cx="6594179" cy="10359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(Greedy Local Search)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08997" y="1342104"/>
                <a:ext cx="8605861" cy="496410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Random-restart hill-climbing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used to provide completeness.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 a series of HC searches from randomly generated initial states.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search has probability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success then expected number of restarts is 1/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8-queens, without sideways moves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0.14, 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 7 iterations (6 unsuccessful, 1 successful) with an average of 22 steps. 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sideways moves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.94, 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 1.06 iterations giving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steps..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08997" y="1342104"/>
                <a:ext cx="8605861" cy="4964103"/>
              </a:xfrm>
              <a:blipFill>
                <a:blip r:embed="rId2"/>
                <a:stretch>
                  <a:fillRect l="-921" t="-1720" r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439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6" y="306132"/>
            <a:ext cx="6237128" cy="10359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(Greedy Local Search)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79261" y="1551109"/>
            <a:ext cx="6237128" cy="46482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sort-by-h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keep lowest-h state on open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search is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tentative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is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irrevocable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faster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memory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upon h(n)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bad h(n), may prune away all goals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complete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51B7D95F-6592-411D-905B-F5D233D1F1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086" flipH="1">
            <a:off x="946483" y="1342104"/>
            <a:ext cx="302737" cy="290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191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146" y="1690688"/>
            <a:ext cx="8874196" cy="4964419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6487211-E110-40C8-94B5-9E682EA795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50" flipH="1">
            <a:off x="778041" y="1564105"/>
            <a:ext cx="362781" cy="32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956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36" y="291383"/>
            <a:ext cx="562159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78" y="1581663"/>
            <a:ext cx="8730614" cy="4846432"/>
          </a:xfrm>
          <a:prstGeom prst="rect">
            <a:avLst/>
          </a:prstGeom>
        </p:spPr>
      </p:pic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3C6CB380-E56E-4441-89DC-33F2B2F7DD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378" y="1740568"/>
            <a:ext cx="446613" cy="401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9911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FF5356-D30B-4791-90A8-9587C5EA34D7}"/>
              </a:ext>
            </a:extLst>
          </p:cNvPr>
          <p:cNvSpPr txBox="1">
            <a:spLocks noChangeArrowheads="1"/>
          </p:cNvSpPr>
          <p:nvPr/>
        </p:nvSpPr>
        <p:spPr>
          <a:xfrm>
            <a:off x="1106129" y="324811"/>
            <a:ext cx="7595419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Hill-climbing search: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Shortcomings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57B9C0-0B3F-4C13-ABC4-B4DA3CE0DF33}"/>
              </a:ext>
            </a:extLst>
          </p:cNvPr>
          <p:cNvSpPr txBox="1">
            <a:spLocks noChangeArrowheads="1"/>
          </p:cNvSpPr>
          <p:nvPr/>
        </p:nvSpPr>
        <p:spPr>
          <a:xfrm>
            <a:off x="1499140" y="837502"/>
            <a:ext cx="8846644" cy="5328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the initial state, it can get stuck on local maxima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may converge very slowly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continuous spaces, choosing the step-size is non-obvious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pic>
        <p:nvPicPr>
          <p:cNvPr id="4" name="Picture 4" descr="hill-climbing">
            <a:extLst>
              <a:ext uri="{FF2B5EF4-FFF2-40B4-BE49-F238E27FC236}">
                <a16:creationId xmlns:a16="http://schemas.microsoft.com/office/drawing/2014/main" id="{FBD6BFD9-309D-449B-AFD3-60BF3CE4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32" y="2374491"/>
            <a:ext cx="7793520" cy="43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4402D5-BF14-465A-854F-0AD7A34504F8}"/>
              </a:ext>
            </a:extLst>
          </p:cNvPr>
          <p:cNvSpPr/>
          <p:nvPr/>
        </p:nvSpPr>
        <p:spPr>
          <a:xfrm>
            <a:off x="1618967" y="572409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 4.1 </a:t>
            </a:r>
          </a:p>
        </p:txBody>
      </p:sp>
    </p:spTree>
    <p:extLst>
      <p:ext uri="{BB962C8B-B14F-4D97-AF65-F5344CB8AC3E}">
        <p14:creationId xmlns:p14="http://schemas.microsoft.com/office/powerpoint/2010/main" val="25078945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8C7183-C877-4435-8179-F368FAE5013E}"/>
              </a:ext>
            </a:extLst>
          </p:cNvPr>
          <p:cNvSpPr/>
          <p:nvPr/>
        </p:nvSpPr>
        <p:spPr>
          <a:xfrm>
            <a:off x="1954555" y="672635"/>
            <a:ext cx="5021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Hill Climbing</a:t>
            </a:r>
            <a:r>
              <a:rPr lang="en-US" sz="3600" dirty="0"/>
              <a:t>: </a:t>
            </a:r>
            <a:r>
              <a:rPr lang="en-US" sz="2800" dirty="0"/>
              <a:t>Improvements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A48C07-AB24-40C3-88BB-A9CFB3BBE00F}"/>
              </a:ext>
            </a:extLst>
          </p:cNvPr>
          <p:cNvSpPr/>
          <p:nvPr/>
        </p:nvSpPr>
        <p:spPr>
          <a:xfrm>
            <a:off x="1858761" y="1889759"/>
            <a:ext cx="781646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possible alternatives: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Restart from a random point in the space</a:t>
            </a:r>
          </a:p>
          <a:p>
            <a:pPr marL="400050" indent="-40005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Look ahead: expand up to m &gt; 1 generations of    descendants before choosing best node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Introduce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down-hill moves sometimes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Keep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 nodes in the fringe at each step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2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13A9C-4F4A-4096-9A80-137602B47A6F}"/>
              </a:ext>
            </a:extLst>
          </p:cNvPr>
          <p:cNvSpPr/>
          <p:nvPr/>
        </p:nvSpPr>
        <p:spPr>
          <a:xfrm>
            <a:off x="1648823" y="496061"/>
            <a:ext cx="87317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Local Search/</a:t>
            </a:r>
            <a:r>
              <a:rPr lang="en-US" sz="3200" dirty="0">
                <a:solidFill>
                  <a:srgbClr val="FF0000"/>
                </a:solidFill>
              </a:rPr>
              <a:t> Iterative Improvement </a:t>
            </a:r>
            <a:r>
              <a:rPr lang="en-US" sz="3200" dirty="0"/>
              <a:t>Algorithms </a:t>
            </a:r>
            <a:r>
              <a:rPr lang="en-US" sz="2600" dirty="0"/>
              <a:t>– what are they?</a:t>
            </a:r>
          </a:p>
          <a:p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 on a single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current node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(rather than multiple paths)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to the neighbors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that node in an effort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improve a solution.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retained the paths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the search.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search has two advantages,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lthough not systematic,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very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little, constant amount of memory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reasonable solutions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large or infinite (continuous) state spaces for which systematic algorithms are unsuitable.</a:t>
            </a:r>
          </a:p>
        </p:txBody>
      </p:sp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894" y="914400"/>
            <a:ext cx="445054" cy="41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4610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867400" cy="103290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Hill Climbing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12" y="1398032"/>
            <a:ext cx="4630993" cy="394856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referred to as gradient descent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Foothill problem / local maxima / local minima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solved with random walk or more steps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problems:  ridges, plateaus (shoulder)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5943270"/>
              </p:ext>
            </p:extLst>
          </p:nvPr>
        </p:nvGraphicFramePr>
        <p:xfrm>
          <a:off x="4981302" y="1766472"/>
          <a:ext cx="6699421" cy="486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9626" y="4386263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local maxima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2942" y="280464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global maxima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A5ECD-5E8C-424D-9483-C821345CC0C0}"/>
              </a:ext>
            </a:extLst>
          </p:cNvPr>
          <p:cNvSpPr txBox="1"/>
          <p:nvPr/>
        </p:nvSpPr>
        <p:spPr>
          <a:xfrm>
            <a:off x="9907229" y="4692825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plateaus (shoulder)</a:t>
            </a:r>
          </a:p>
        </p:txBody>
      </p:sp>
    </p:spTree>
    <p:extLst>
      <p:ext uri="{BB962C8B-B14F-4D97-AF65-F5344CB8AC3E}">
        <p14:creationId xmlns:p14="http://schemas.microsoft.com/office/powerpoint/2010/main" val="2161465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0A945-6655-4218-A252-87C29CE6CEF0}"/>
              </a:ext>
            </a:extLst>
          </p:cNvPr>
          <p:cNvSpPr txBox="1"/>
          <p:nvPr/>
        </p:nvSpPr>
        <p:spPr>
          <a:xfrm>
            <a:off x="1501000" y="1361487"/>
            <a:ext cx="86040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4.1  A one-dimensional state-space landscape in which elevation corresponds the objective function. </a:t>
            </a:r>
          </a:p>
          <a:p>
            <a:pPr marL="461963" indent="-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is to find the global maximum. </a:t>
            </a:r>
          </a:p>
          <a:p>
            <a:pPr marL="461963" indent="-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search modifies the current state to try to improve it, as shown by the arrow. </a:t>
            </a:r>
          </a:p>
          <a:p>
            <a:pPr marL="461963" indent="-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local optima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surprisingly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high-dimensional spaces. There often is an escape to a better state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84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04b_Page_07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4" t="7384" r="8905" b="16246"/>
          <a:stretch/>
        </p:blipFill>
        <p:spPr>
          <a:xfrm>
            <a:off x="981867" y="103239"/>
            <a:ext cx="10225439" cy="6754761"/>
          </a:xfrm>
          <a:prstGeom prst="rect">
            <a:avLst/>
          </a:prstGeom>
        </p:spPr>
      </p:pic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73C03E5E-389B-49EE-8880-612D5DDDBF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831" y="2983832"/>
            <a:ext cx="382031" cy="299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4374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46" y="392818"/>
            <a:ext cx="5899359" cy="11244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04448" y="1517280"/>
          <a:ext cx="5899358" cy="37460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57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0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290" y="5291066"/>
            <a:ext cx="4940710" cy="15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73C03E5E-389B-49EE-8880-612D5DDDBF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44" y="4515853"/>
            <a:ext cx="362878" cy="322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6520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414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355732" y="674555"/>
            <a:ext cx="641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454330" y="1419497"/>
            <a:ext cx="927678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is incomplete</a:t>
            </a:r>
            <a:r>
              <a:rPr lang="en-US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never goes downhill </a:t>
            </a:r>
            <a:r>
              <a:rPr lang="en-US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get stuck on a local maxima.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purely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walk </a:t>
            </a:r>
            <a:r>
              <a:rPr lang="en-US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a successor uniformly at random –</a:t>
            </a:r>
            <a:r>
              <a:rPr lang="en-US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complete</a:t>
            </a:r>
            <a:r>
              <a:rPr lang="en-US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extremely inefficient.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annealing (SA)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 a compromise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ideas of hill-climbing and random walk.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physical process used to harden (temper) metals and glass by heating to a high temperature then cool gradually.</a:t>
            </a:r>
            <a:endParaRPr lang="en-US" sz="2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60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7" y="321582"/>
            <a:ext cx="4561114" cy="10064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958" y="1530657"/>
            <a:ext cx="8533311" cy="4325507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annealing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of gradually cooling a liquid until it changes to a low-energy state. 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to hill climbing, except include a user-defined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schedule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temperature is “high”, allow some random moves. 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temperature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“cools”, reduce probability of random move. 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 is decreased (temperature) slowly enough, guaranteed to reach best state.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F81883D0-A264-4C2F-8E51-D8AEE41118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625" y="1001836"/>
            <a:ext cx="509149" cy="528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965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481856" y="863741"/>
            <a:ext cx="5389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577650" y="1567681"/>
            <a:ext cx="77753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computing, SA is usually computed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cost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look at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trying to find the global minimum.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is to "escape" a local minima by "shaking" it out.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out by shaking hard (i.e., high temperature) causing large and/or frequent jumps at the beginning, but gradually reducing the intensity of shaking (i.e., lower the temperature) causing decreased size and frequency of jumps.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D88AF25-4679-408D-B10D-5ED6879CB7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999" y="994611"/>
            <a:ext cx="423052" cy="409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194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24D86-BD3B-49E6-BA45-CA438E2C6404}"/>
              </a:ext>
            </a:extLst>
          </p:cNvPr>
          <p:cNvSpPr/>
          <p:nvPr/>
        </p:nvSpPr>
        <p:spPr>
          <a:xfrm>
            <a:off x="1313195" y="542710"/>
            <a:ext cx="539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39EF2-EA22-4614-9318-B595D180015D}"/>
              </a:ext>
            </a:extLst>
          </p:cNvPr>
          <p:cNvSpPr/>
          <p:nvPr/>
        </p:nvSpPr>
        <p:spPr>
          <a:xfrm>
            <a:off x="1245326" y="1331188"/>
            <a:ext cx="89262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hill-climbing by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occasional down-hill steps,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probability of getting stuck in a local maximum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Down-hill steps taken randomly but with probability that decreases with time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controlled by a given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annealing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for a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schedule lowers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slowly enough, search is guaranteed to end in a global maximum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take several tries with test problems to devise a good annealing schedule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72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611085" y="870672"/>
            <a:ext cx="641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611085" y="1645920"/>
            <a:ext cx="8464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a time -&gt; temp map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Returns:   solution state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Initialize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.InitialState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 to infinity do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// get current temp. from sched.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 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then return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.State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random successor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  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.Value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  If 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if better than accept state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   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with probability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A3F7A8EB-2E40-42C1-A9EA-055AEE3BA5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134" flipH="1">
            <a:off x="874295" y="1098884"/>
            <a:ext cx="388448" cy="349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50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13A9C-4F4A-4096-9A80-137602B47A6F}"/>
              </a:ext>
            </a:extLst>
          </p:cNvPr>
          <p:cNvSpPr/>
          <p:nvPr/>
        </p:nvSpPr>
        <p:spPr>
          <a:xfrm>
            <a:off x="1506584" y="243512"/>
            <a:ext cx="894012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Local Search Algorithms – </a:t>
            </a:r>
            <a:r>
              <a:rPr lang="en-US" sz="2800" dirty="0"/>
              <a:t>what they are?</a:t>
            </a:r>
          </a:p>
          <a:p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goals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for solving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optimization problems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is to find the best state, hopefully reach the goals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an evaluation (or </a:t>
            </a:r>
            <a:r>
              <a:rPr lang="en-US" sz="2400" i="1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function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measures the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each state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8288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a random initial configuration and </a:t>
            </a:r>
          </a:p>
          <a:p>
            <a:pPr marL="18288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its quality by making small, local changes to it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optimization problems (without goal test or path cost for these problems) are not fit the “standard” search model in chapter 03. </a:t>
            </a:r>
          </a:p>
        </p:txBody>
      </p:sp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997" flipH="1">
            <a:off x="962525" y="1235242"/>
            <a:ext cx="476807" cy="399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8494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812782" y="908093"/>
            <a:ext cx="5162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591516" y="2309862"/>
            <a:ext cx="79269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err="1"/>
              <a:t>e</a:t>
            </a:r>
            <a:r>
              <a:rPr lang="en-US" sz="2400" baseline="30000" dirty="0" err="1"/>
              <a:t>Δ</a:t>
            </a:r>
            <a:r>
              <a:rPr lang="en-US" sz="2400" i="1" baseline="30000" dirty="0" err="1"/>
              <a:t>E</a:t>
            </a:r>
            <a:r>
              <a:rPr lang="en-US" sz="2400" i="1" baseline="30000" dirty="0"/>
              <a:t>/T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exponentially with the "badness" of the move (Δ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decreases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(temperature) decreases.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enough, the global minimum will be found with probability approaching 1.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5C047D19-6F99-48FC-A63B-06BD7F0974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779" y="1315453"/>
            <a:ext cx="380554" cy="31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2909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5CB56A5-E359-4851-A85E-00932ABF46F7}"/>
              </a:ext>
            </a:extLst>
          </p:cNvPr>
          <p:cNvSpPr txBox="1">
            <a:spLocks noChangeArrowheads="1"/>
          </p:cNvSpPr>
          <p:nvPr/>
        </p:nvSpPr>
        <p:spPr>
          <a:xfrm>
            <a:off x="1353355" y="320039"/>
            <a:ext cx="5386532" cy="669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Simulated annealing search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A7D4EF-A751-467F-9B57-0E7D8209AF1E}"/>
              </a:ext>
            </a:extLst>
          </p:cNvPr>
          <p:cNvSpPr txBox="1">
            <a:spLocks noChangeArrowheads="1"/>
          </p:cNvSpPr>
          <p:nvPr/>
        </p:nvSpPr>
        <p:spPr>
          <a:xfrm>
            <a:off x="1423023" y="1080705"/>
            <a:ext cx="8565708" cy="1007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escape local maxima by allowing some "bad" moves but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gradually decrease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frequency</a:t>
            </a:r>
          </a:p>
          <a:p>
            <a:endParaRPr lang="en-US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C6710C-A573-426B-936C-32C98DFD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31250" r="13281" b="17709"/>
          <a:stretch>
            <a:fillRect/>
          </a:stretch>
        </p:blipFill>
        <p:spPr bwMode="auto">
          <a:xfrm>
            <a:off x="1353355" y="1985717"/>
            <a:ext cx="8749290" cy="45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91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D35E9-B179-4980-9782-118BC3DBCB01}"/>
              </a:ext>
            </a:extLst>
          </p:cNvPr>
          <p:cNvSpPr txBox="1"/>
          <p:nvPr/>
        </p:nvSpPr>
        <p:spPr>
          <a:xfrm>
            <a:off x="1759132" y="1736393"/>
            <a:ext cx="8325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4.5   The simulated annealing algorithm, a version of stochastic hill climbing where some downhill moves are allowed.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Downhill moves are accepted readily early in the annealing schedule and then less often as time goes on.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schedule input determines the value of the temperature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function of time.</a:t>
            </a:r>
          </a:p>
        </p:txBody>
      </p:sp>
    </p:spTree>
    <p:extLst>
      <p:ext uri="{BB962C8B-B14F-4D97-AF65-F5344CB8AC3E}">
        <p14:creationId xmlns:p14="http://schemas.microsoft.com/office/powerpoint/2010/main" val="28112996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6081629-7D3C-4BFF-9183-821963028E77}"/>
              </a:ext>
            </a:extLst>
          </p:cNvPr>
          <p:cNvSpPr txBox="1">
            <a:spLocks noChangeArrowheads="1"/>
          </p:cNvSpPr>
          <p:nvPr/>
        </p:nvSpPr>
        <p:spPr>
          <a:xfrm>
            <a:off x="1504336" y="436870"/>
            <a:ext cx="7300030" cy="7872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Properties of simulated annealing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003B5DC-D8DC-40E0-862F-B7B871B0AD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20848" y="1545814"/>
                <a:ext cx="8275320" cy="48753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           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|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is directly prop to T and inversely proportional to |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be prove: If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decreases slowly enough, then simulated annealing search will find a global optimum with probability approaching 1 (that is, the search converges to the best state).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not necessarily an interesting guarantee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Widely used in VLSI layout, airline scheduling,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003B5DC-D8DC-40E0-862F-B7B871B0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848" y="1545814"/>
                <a:ext cx="8275320" cy="4875316"/>
              </a:xfrm>
              <a:prstGeom prst="rect">
                <a:avLst/>
              </a:prstGeom>
              <a:blipFill>
                <a:blip r:embed="rId3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8A76810-AD92-4C03-AD92-1F63D936A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11935"/>
              </p:ext>
            </p:extLst>
          </p:nvPr>
        </p:nvGraphicFramePr>
        <p:xfrm>
          <a:off x="2986305" y="1448414"/>
          <a:ext cx="684734" cy="71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04560" imgH="304560" progId="Equation.3">
                  <p:embed/>
                </p:oleObj>
              </mc:Choice>
              <mc:Fallback>
                <p:oleObj name="Equation" r:id="rId4" imgW="304560" imgH="30456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305" y="1448414"/>
                        <a:ext cx="684734" cy="719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7320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629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9618BC-50A7-4CE9-95C5-3BA8D72D70AA}"/>
              </a:ext>
            </a:extLst>
          </p:cNvPr>
          <p:cNvSpPr/>
          <p:nvPr/>
        </p:nvSpPr>
        <p:spPr>
          <a:xfrm>
            <a:off x="1309653" y="589624"/>
            <a:ext cx="328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MSSBX10"/>
              </a:rPr>
              <a:t>Local Beam </a:t>
            </a:r>
            <a:r>
              <a:rPr lang="en-US" sz="3200" dirty="0"/>
              <a:t>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E4C0A-170B-435C-9A2B-A8C223500054}"/>
              </a:ext>
            </a:extLst>
          </p:cNvPr>
          <p:cNvSpPr/>
          <p:nvPr/>
        </p:nvSpPr>
        <p:spPr>
          <a:xfrm>
            <a:off x="1202266" y="1642238"/>
            <a:ext cx="97874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improve hill-climbing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keeping </a:t>
            </a:r>
            <a:r>
              <a:rPr lang="en-US" sz="2400" i="1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1;   	     	  		 		choose top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all their successors.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Not the same as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searches run in parallel!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Searches that find good states recruit other searches to join them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107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quite often, all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end up on same local maximum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choose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successors randomly, biased towards good ones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377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771" y="342233"/>
            <a:ext cx="4399058" cy="9474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Beam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771" y="1379969"/>
            <a:ext cx="9146458" cy="4834400"/>
          </a:xfrm>
        </p:spPr>
        <p:txBody>
          <a:bodyPr>
            <a:noAutofit/>
          </a:bodyPr>
          <a:lstStyle/>
          <a:p>
            <a:pPr marL="461963" indent="-461963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rather than just one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Choose top k of all successors and </a:t>
            </a:r>
          </a:p>
          <a:p>
            <a:pPr marL="461963" indent="-461963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randomly generated states</a:t>
            </a:r>
          </a:p>
          <a:p>
            <a:pPr marL="461963" indent="-461963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iteration, all the successors of all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are generated</a:t>
            </a:r>
          </a:p>
          <a:p>
            <a:pPr marL="914400" lvl="1" indent="-457200"/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one is a goal state, the search halts; 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else select the 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best successors from the complete list and 	repeat.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times all k states end up on same local hill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k successors RANDOMLY, bias toward good ones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natural selection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66F8B965-BC78-4B3F-8EE0-586846994F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31" y="1082842"/>
            <a:ext cx="395094" cy="362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3560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466" y="380643"/>
            <a:ext cx="8423787" cy="150911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Beam Search –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+mn-lt"/>
              </a:rPr>
            </a:br>
            <a:r>
              <a:rPr lang="en-US" sz="2800" dirty="0">
                <a:latin typeface="+mn-lt"/>
              </a:rPr>
              <a:t>local bean search is an adaptation of beach search, which is a path-based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6466" y="2467060"/>
            <a:ext cx="7114903" cy="28912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sort-by-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863600" lvl="1" indent="-406400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keep best (lowest-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nodes on open list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“beam width”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Hill climbing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infinity, Best First search</a:t>
            </a:r>
          </a:p>
          <a:p>
            <a:pPr lvl="1"/>
            <a:endParaRPr lang="en-US" dirty="0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2A0BE51-C5E7-420D-98D6-EF69D300C0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315" y="1074820"/>
            <a:ext cx="423970" cy="379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05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54677" cy="10507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00" y="1135626"/>
            <a:ext cx="9455010" cy="5357248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5C28761B-4CF6-4785-ABCD-AD77F2A779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9" y="1323474"/>
            <a:ext cx="415834" cy="363211"/>
          </a:xfrm>
          <a:prstGeom prst="rect">
            <a:avLst/>
          </a:prstGeom>
          <a:noFill/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6A6E808-5EBF-4A18-B4C2-767B0DCFFCE0}"/>
              </a:ext>
            </a:extLst>
          </p:cNvPr>
          <p:cNvSpPr/>
          <p:nvPr/>
        </p:nvSpPr>
        <p:spPr>
          <a:xfrm>
            <a:off x="977771" y="1754828"/>
            <a:ext cx="136690" cy="5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538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589206" cy="11392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306" y="1238864"/>
            <a:ext cx="8980156" cy="5088193"/>
          </a:xfrm>
          <a:prstGeom prst="rect">
            <a:avLst/>
          </a:prstGeom>
        </p:spPr>
      </p:pic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E69618EF-89C6-45F1-8890-A8E17513B2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06" y="1504336"/>
            <a:ext cx="529047" cy="461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97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FF5356-D30B-4791-90A8-9587C5EA34D7}"/>
              </a:ext>
            </a:extLst>
          </p:cNvPr>
          <p:cNvSpPr txBox="1">
            <a:spLocks noChangeArrowheads="1"/>
          </p:cNvSpPr>
          <p:nvPr/>
        </p:nvSpPr>
        <p:spPr>
          <a:xfrm>
            <a:off x="1106129" y="324811"/>
            <a:ext cx="8999568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Local Search: The State-Space Landscape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57B9C0-0B3F-4C13-ABC4-B4DA3CE0DF33}"/>
              </a:ext>
            </a:extLst>
          </p:cNvPr>
          <p:cNvSpPr txBox="1">
            <a:spLocks noChangeArrowheads="1"/>
          </p:cNvSpPr>
          <p:nvPr/>
        </p:nvSpPr>
        <p:spPr>
          <a:xfrm>
            <a:off x="1475442" y="983067"/>
            <a:ext cx="7550190" cy="5328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Goal is to find global minimum (minimize cost) or Global maximum (maximize objective function).</a:t>
            </a:r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4" name="Picture 4" descr="hill-climbing">
            <a:extLst>
              <a:ext uri="{FF2B5EF4-FFF2-40B4-BE49-F238E27FC236}">
                <a16:creationId xmlns:a16="http://schemas.microsoft.com/office/drawing/2014/main" id="{FBD6BFD9-309D-449B-AFD3-60BF3CE4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2374491"/>
            <a:ext cx="7789872" cy="43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725" y="1644316"/>
            <a:ext cx="448403" cy="39271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39AAD9-CCEE-43EF-8792-121EBA206561}"/>
              </a:ext>
            </a:extLst>
          </p:cNvPr>
          <p:cNvSpPr txBox="1"/>
          <p:nvPr/>
        </p:nvSpPr>
        <p:spPr>
          <a:xfrm>
            <a:off x="8601142" y="1106992"/>
            <a:ext cx="26292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4.1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one-dimensional state-space landscape, in which elevation corresponds to the objective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(evaluation)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87614-0B06-4157-9942-C6A13354FB64}"/>
              </a:ext>
            </a:extLst>
          </p:cNvPr>
          <p:cNvSpPr txBox="1"/>
          <p:nvPr/>
        </p:nvSpPr>
        <p:spPr>
          <a:xfrm>
            <a:off x="774230" y="2756326"/>
            <a:ext cx="21893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is to find the global maximum.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search modifies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state to try to improve it, as shown by the arrow.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93E6C-81C0-4634-B352-BEC1EC249D5D}"/>
              </a:ext>
            </a:extLst>
          </p:cNvPr>
          <p:cNvSpPr txBox="1"/>
          <p:nvPr/>
        </p:nvSpPr>
        <p:spPr>
          <a:xfrm>
            <a:off x="5629013" y="2374491"/>
            <a:ext cx="1619075" cy="3818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644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235245" cy="11392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77" y="1504336"/>
            <a:ext cx="8804274" cy="4988538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6980ABDA-8335-427F-8D4F-86DEA9D89E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1387642"/>
            <a:ext cx="430183" cy="407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6758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589206" cy="118345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924" y="1548582"/>
            <a:ext cx="8726185" cy="4944292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9FFCA156-CA21-4C91-BC75-AFAA95FAFE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890" y="1331495"/>
            <a:ext cx="407292" cy="410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54678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43168" cy="10802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748" y="1297858"/>
            <a:ext cx="8980156" cy="5088194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81C920DA-3E65-4FC1-9F41-E0C57B24A7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096" y="1297858"/>
            <a:ext cx="596234" cy="537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7417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23735" cy="12424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2477" y="1387228"/>
            <a:ext cx="8744337" cy="4954577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A3CCAB60-7B88-4BBE-B90B-0BE5F69FB5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185" y="1507958"/>
            <a:ext cx="499145" cy="460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172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1222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511" y="1342103"/>
            <a:ext cx="8876039" cy="5029200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CB40D48-8F11-4E0A-84CE-7EFFECF8C7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417569"/>
            <a:ext cx="578817" cy="546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4191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2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6" y="1386348"/>
            <a:ext cx="8769293" cy="4968717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9E7A6CED-F43F-4FD4-9A83-B4E9208AB7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475" y="1386348"/>
            <a:ext cx="613651" cy="512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3568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17258" cy="10802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689" y="1445342"/>
            <a:ext cx="8908394" cy="5047533"/>
          </a:xfrm>
          <a:prstGeom prst="rect">
            <a:avLst/>
          </a:prstGeom>
        </p:spPr>
      </p:pic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61076C02-FBB1-4393-AE8B-90D03EC880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310" y="1445342"/>
            <a:ext cx="431918" cy="354689"/>
          </a:xfrm>
          <a:prstGeom prst="rect">
            <a:avLst/>
          </a:prstGeom>
          <a:noFill/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9CC9FFBB-8656-457E-B643-10763F8F55E0}"/>
              </a:ext>
            </a:extLst>
          </p:cNvPr>
          <p:cNvSpPr/>
          <p:nvPr/>
        </p:nvSpPr>
        <p:spPr>
          <a:xfrm>
            <a:off x="1196585" y="2089076"/>
            <a:ext cx="217463" cy="846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39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02561" cy="10949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460090"/>
          <a:ext cx="7907594" cy="38555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4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826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2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535" y="5315614"/>
            <a:ext cx="4896465" cy="154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63230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274" y="0"/>
            <a:ext cx="4615191" cy="12719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100" y="1219695"/>
            <a:ext cx="8516632" cy="5379577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 state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generated by combining two parent states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generated states (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is represented as a string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a finite alphabet (often a string of 0s and 1s)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function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Higher values for better states.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the next generation of states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selection, crossover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AF2E116F-6230-4AA9-816C-622C9465D9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451" y="873259"/>
            <a:ext cx="604943" cy="546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6476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763" y="0"/>
            <a:ext cx="3996883" cy="12719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763" y="1438943"/>
            <a:ext cx="8020243" cy="479978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Darwin’s theory of natural selection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state is seen as an individual in a population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operators to an initial population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is to generate individuals that are most successful, according to a given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basically a stochastic local beam search, but with successors generated from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states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maxima are avoided by giving a nonzero chance of reproduction to low-scoring individuals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4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854001-A2CA-484B-B9E1-FDD4521A3E07}"/>
              </a:ext>
            </a:extLst>
          </p:cNvPr>
          <p:cNvSpPr txBox="1">
            <a:spLocks noChangeArrowheads="1"/>
          </p:cNvSpPr>
          <p:nvPr/>
        </p:nvSpPr>
        <p:spPr>
          <a:xfrm>
            <a:off x="1332552" y="460091"/>
            <a:ext cx="6618374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Local Search: </a:t>
            </a:r>
            <a:r>
              <a:rPr lang="en-US" sz="2800" dirty="0">
                <a:latin typeface="+mn-lt"/>
              </a:rPr>
              <a:t>The State-Space Landscape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33E9-7DEF-4B4C-B0CA-5012CC0EC701}"/>
              </a:ext>
            </a:extLst>
          </p:cNvPr>
          <p:cNvSpPr txBox="1"/>
          <p:nvPr/>
        </p:nvSpPr>
        <p:spPr>
          <a:xfrm>
            <a:off x="1332552" y="1134930"/>
            <a:ext cx="88042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state-space landscape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shown in Figure 4.1.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landscape has both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by the 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by the value of the heuristic cost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		   or evaluation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objective)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aim is to find:</a:t>
            </a:r>
          </a:p>
          <a:p>
            <a:pPr marL="13716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valley –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global minimum, 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elevation corresponds to cost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3716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peak –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maximum,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elevation corresponds to an objective function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search algorithms explore this landscape.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 search algorithm always finds a goal if one exists;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always finds a global minimum/maximum.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C0B871D9-CD65-474F-B299-3A3BFE358E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936" y="1203158"/>
            <a:ext cx="368190" cy="327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7941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154AA-1DA2-4F5F-AEBC-C9DDD6FA461B}"/>
              </a:ext>
            </a:extLst>
          </p:cNvPr>
          <p:cNvSpPr/>
          <p:nvPr/>
        </p:nvSpPr>
        <p:spPr>
          <a:xfrm>
            <a:off x="1025801" y="309405"/>
            <a:ext cx="4878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 Basic Genetic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DB0CC-5644-4F65-9685-737F603B0D30}"/>
              </a:ext>
            </a:extLst>
          </p:cNvPr>
          <p:cNvSpPr txBox="1"/>
          <p:nvPr/>
        </p:nvSpPr>
        <p:spPr>
          <a:xfrm>
            <a:off x="988135" y="1185210"/>
            <a:ext cx="10987549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GENETIC-ALGORITHM(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FITNESS-FN)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individual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set of individuals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FITNESS-FN, a function that measures the fitness of an individual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SELECTION(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FITNESS-FN)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REPRODUCTION(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individual s fit enough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best individual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according to FITNESS-FN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00E94-08F3-4B8E-9319-8159955E9F66}"/>
              </a:ext>
            </a:extLst>
          </p:cNvPr>
          <p:cNvSpPr/>
          <p:nvPr/>
        </p:nvSpPr>
        <p:spPr>
          <a:xfrm>
            <a:off x="1025801" y="4996849"/>
            <a:ext cx="9598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Variation operators used in Reproduction create the necessary diversity, facilitating novelty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Selection reduces diversity but pushes quality by increasing fitness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9D89C839-AD1F-450A-B870-9E86651FBF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485" y="805661"/>
            <a:ext cx="604943" cy="546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3246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F9DCA-620F-4A70-8023-3EF4AE14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1" y="1464208"/>
            <a:ext cx="7164109" cy="5203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3CB060-3040-4A8B-AAFD-CA0E83ED0066}"/>
              </a:ext>
            </a:extLst>
          </p:cNvPr>
          <p:cNvSpPr/>
          <p:nvPr/>
        </p:nvSpPr>
        <p:spPr>
          <a:xfrm>
            <a:off x="1182556" y="250411"/>
            <a:ext cx="341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Improving fitness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79904-8FB8-42CC-81D3-4C4088165ACD}"/>
              </a:ext>
            </a:extLst>
          </p:cNvPr>
          <p:cNvSpPr/>
          <p:nvPr/>
        </p:nvSpPr>
        <p:spPr>
          <a:xfrm>
            <a:off x="1182556" y="918865"/>
            <a:ext cx="8141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example: changes of values of fitness function</a:t>
            </a:r>
          </a:p>
        </p:txBody>
      </p:sp>
    </p:spTree>
    <p:extLst>
      <p:ext uri="{BB962C8B-B14F-4D97-AF65-F5344CB8AC3E}">
        <p14:creationId xmlns:p14="http://schemas.microsoft.com/office/powerpoint/2010/main" val="30971655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8804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8EBC95-F830-4A2C-A7FB-F5895306DA9B}"/>
                  </a:ext>
                </a:extLst>
              </p:cNvPr>
              <p:cNvSpPr txBox="1"/>
              <p:nvPr/>
            </p:nvSpPr>
            <p:spPr>
              <a:xfrm>
                <a:off x="1367246" y="728133"/>
                <a:ext cx="9520887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GENETIC-ALGORITHM(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FITNESS-FN)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																individual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a set of individuals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FITNESS-FN, a function that measures the fitness of an 																		individual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repeat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new_population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empty set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SIZE(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RANDOM-SELECTION(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FITNESS-FN)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RANDOM-SELECTION(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FITNESS-FN)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REPRODUCE(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(small random probability)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MUTATE(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add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new_population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new_population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until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individual is fit enough, or enough time has elapsed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best individual in population, according to FITNESS-FN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8EBC95-F830-4A2C-A7FB-F5895306D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46" y="728133"/>
                <a:ext cx="9520887" cy="6001643"/>
              </a:xfrm>
              <a:prstGeom prst="rect">
                <a:avLst/>
              </a:prstGeom>
              <a:blipFill>
                <a:blip r:embed="rId2"/>
                <a:stretch>
                  <a:fillRect l="-960" t="-812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EB8047C-88F8-43BD-BA36-DEC060B4ABB3}"/>
              </a:ext>
            </a:extLst>
          </p:cNvPr>
          <p:cNvSpPr txBox="1"/>
          <p:nvPr/>
        </p:nvSpPr>
        <p:spPr>
          <a:xfrm>
            <a:off x="1388533" y="204913"/>
            <a:ext cx="699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Genetic Algorithm  </a:t>
            </a:r>
            <a:r>
              <a:rPr lang="en-US" dirty="0"/>
              <a:t>- </a:t>
            </a:r>
            <a:r>
              <a:rPr lang="en-US" sz="2400" dirty="0">
                <a:cs typeface="Times New Roman" panose="02020603050405020304" pitchFamily="18" charset="0"/>
              </a:rPr>
              <a:t>A more popular version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F2EBBC32-D2BF-4BB2-99FB-F25D27E493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909" flipH="1">
            <a:off x="842210" y="1034716"/>
            <a:ext cx="403115" cy="39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3372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8EBC95-F830-4A2C-A7FB-F5895306DA9B}"/>
                  </a:ext>
                </a:extLst>
              </p:cNvPr>
              <p:cNvSpPr txBox="1"/>
              <p:nvPr/>
            </p:nvSpPr>
            <p:spPr>
              <a:xfrm>
                <a:off x="1388533" y="728133"/>
                <a:ext cx="9499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REPRODUCE(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individual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parents individuals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LENGTH(x)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random number from 1 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APPEND(SUBSTRING(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SUBSTRING(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8EBC95-F830-4A2C-A7FB-F5895306D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33" y="728133"/>
                <a:ext cx="9499600" cy="2308324"/>
              </a:xfrm>
              <a:prstGeom prst="rect">
                <a:avLst/>
              </a:prstGeom>
              <a:blipFill>
                <a:blip r:embed="rId2"/>
                <a:stretch>
                  <a:fillRect l="-1027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88A3793-8F1A-4D86-A8CC-09CFCB970826}"/>
              </a:ext>
            </a:extLst>
          </p:cNvPr>
          <p:cNvSpPr txBox="1"/>
          <p:nvPr/>
        </p:nvSpPr>
        <p:spPr>
          <a:xfrm>
            <a:off x="1329267" y="4453467"/>
            <a:ext cx="8824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4.8   A genetic algorithm. 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is the same as the one diagrammed in Figure 4.6, with one variation;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version, each mating of two parents produces only one offspring, not two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CFC4DB9B-DC8A-4C2F-8ADB-5E48EE9054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167" y="1034716"/>
            <a:ext cx="419158" cy="39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1735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849" y="0"/>
            <a:ext cx="3962048" cy="12719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035" y="1271946"/>
            <a:ext cx="8638903" cy="455408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algorithm (GA)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 states are generated by </a:t>
            </a:r>
          </a:p>
          <a:p>
            <a:pPr marL="914400" lvl="2" indent="-45720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parent states rather than </a:t>
            </a:r>
          </a:p>
          <a:p>
            <a:pPr marL="914400" lvl="2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 a single state.</a:t>
            </a:r>
          </a:p>
          <a:p>
            <a:pPr marL="457200" indent="-457200"/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depends on</a:t>
            </a:r>
          </a:p>
          <a:p>
            <a:pPr marL="914400" lvl="1" indent="-457200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ranks states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parents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crossover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how much of parent continues into next generation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58D29C28-0D9C-464C-85EE-6CA48366E9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217" y="908093"/>
            <a:ext cx="570109" cy="520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659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97" y="78378"/>
            <a:ext cx="6993194" cy="12719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Algorithms: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Class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97" y="1862667"/>
            <a:ext cx="9343946" cy="314765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state is represented by a finite string over a finite alphabet.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character in the string is a gene.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mechanism is randomized, with the probability of selection proportional to the fitness measure.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is accomplished by crossover and mutation.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A0E19A00-350B-4754-A352-4ED5385F4A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532" y="1195137"/>
            <a:ext cx="484239" cy="389539"/>
          </a:xfrm>
          <a:prstGeom prst="rect">
            <a:avLst/>
          </a:prstGeom>
          <a:noFill/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77909FAB-8FDB-4230-B1F2-80C4E6C26878}"/>
              </a:ext>
            </a:extLst>
          </p:cNvPr>
          <p:cNvSpPr/>
          <p:nvPr/>
        </p:nvSpPr>
        <p:spPr>
          <a:xfrm>
            <a:off x="626533" y="1862667"/>
            <a:ext cx="2540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04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611" y="71840"/>
            <a:ext cx="6688396" cy="94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Algorithms: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8-Queens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8229600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</p:txBody>
      </p:sp>
      <p:pic>
        <p:nvPicPr>
          <p:cNvPr id="5" name="Picture 4" descr="genetic">
            <a:extLst>
              <a:ext uri="{FF2B5EF4-FFF2-40B4-BE49-F238E27FC236}">
                <a16:creationId xmlns:a16="http://schemas.microsoft.com/office/drawing/2014/main" id="{5CF765B0-7A99-42CE-9A33-D9E1AFE6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2" y="3429000"/>
            <a:ext cx="10023495" cy="30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A3357-1E5A-4F70-80F2-B4D54C41C3FB}"/>
              </a:ext>
            </a:extLst>
          </p:cNvPr>
          <p:cNvSpPr txBox="1"/>
          <p:nvPr/>
        </p:nvSpPr>
        <p:spPr>
          <a:xfrm>
            <a:off x="7787148" y="6386050"/>
            <a:ext cx="36890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Fig. 4.6 The genetic algorithm, 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D310-0D59-428A-B0AD-31E3D4B5F560}"/>
              </a:ext>
            </a:extLst>
          </p:cNvPr>
          <p:cNvSpPr/>
          <p:nvPr/>
        </p:nvSpPr>
        <p:spPr>
          <a:xfrm>
            <a:off x="1297577" y="980979"/>
            <a:ext cx="8081029" cy="1962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randomly generated states is a population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represented as strings, e.g. position of each queen in 8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 = #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non-attacking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of queens.      Selection probability proportional to score.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E7731-55C0-44B2-9F29-B6DEFC8CA459}"/>
              </a:ext>
            </a:extLst>
          </p:cNvPr>
          <p:cNvSpPr txBox="1"/>
          <p:nvPr/>
        </p:nvSpPr>
        <p:spPr>
          <a:xfrm>
            <a:off x="8877734" y="214179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{24, 23, 20, 11}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34BF2-C93C-4F73-93AC-1A4B4CA14A42}"/>
              </a:ext>
            </a:extLst>
          </p:cNvPr>
          <p:cNvSpPr txBox="1"/>
          <p:nvPr/>
        </p:nvSpPr>
        <p:spPr>
          <a:xfrm>
            <a:off x="7941342" y="2464257"/>
            <a:ext cx="29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(24/(24+23+20+11) ) *100%</a:t>
            </a:r>
          </a:p>
        </p:txBody>
      </p:sp>
    </p:spTree>
    <p:extLst>
      <p:ext uri="{BB962C8B-B14F-4D97-AF65-F5344CB8AC3E}">
        <p14:creationId xmlns:p14="http://schemas.microsoft.com/office/powerpoint/2010/main" val="33809049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10" y="162233"/>
            <a:ext cx="5960806" cy="8740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7948629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function: number of non-attacking pairs of queens (min = 0, max = 8 × 7/2 = 28)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24/(24+23+20+11) = 31%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23/(24+23+20+11) = 29%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enetic">
            <a:extLst>
              <a:ext uri="{FF2B5EF4-FFF2-40B4-BE49-F238E27FC236}">
                <a16:creationId xmlns:a16="http://schemas.microsoft.com/office/drawing/2014/main" id="{5CF765B0-7A99-42CE-9A33-D9E1AFE6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3" y="1150375"/>
            <a:ext cx="10023495" cy="30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A3357-1E5A-4F70-80F2-B4D54C41C3FB}"/>
              </a:ext>
            </a:extLst>
          </p:cNvPr>
          <p:cNvSpPr txBox="1"/>
          <p:nvPr/>
        </p:nvSpPr>
        <p:spPr>
          <a:xfrm>
            <a:off x="7433187" y="5663381"/>
            <a:ext cx="36890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Fig. 4.6 The genetic algorithm, ….</a:t>
            </a:r>
          </a:p>
        </p:txBody>
      </p:sp>
    </p:spTree>
    <p:extLst>
      <p:ext uri="{BB962C8B-B14F-4D97-AF65-F5344CB8AC3E}">
        <p14:creationId xmlns:p14="http://schemas.microsoft.com/office/powerpoint/2010/main" val="42536530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6E968-3F3B-449A-A60B-F7FB060BCCA1}"/>
              </a:ext>
            </a:extLst>
          </p:cNvPr>
          <p:cNvSpPr txBox="1"/>
          <p:nvPr/>
        </p:nvSpPr>
        <p:spPr>
          <a:xfrm>
            <a:off x="1575620" y="1710813"/>
            <a:ext cx="78993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4.6  The genetic algorithm, illustrated for digit strings representing 8-queens states.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population in (a) is ranked by the fitness function in (b), resulting in pairs for mating in (c). 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produce off-spring in (d), which are subject to mutation in (e) .</a:t>
            </a:r>
          </a:p>
        </p:txBody>
      </p:sp>
    </p:spTree>
    <p:extLst>
      <p:ext uri="{BB962C8B-B14F-4D97-AF65-F5344CB8AC3E}">
        <p14:creationId xmlns:p14="http://schemas.microsoft.com/office/powerpoint/2010/main" val="55160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8017</TotalTime>
  <Words>9259</Words>
  <Application>Microsoft Office PowerPoint</Application>
  <PresentationFormat>Widescreen</PresentationFormat>
  <Paragraphs>1438</Paragraphs>
  <Slides>199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10" baseType="lpstr">
      <vt:lpstr>Arial</vt:lpstr>
      <vt:lpstr>Calibri</vt:lpstr>
      <vt:lpstr>Calibri Light</vt:lpstr>
      <vt:lpstr>Cambria Math</vt:lpstr>
      <vt:lpstr>CMSSBX10</vt:lpstr>
      <vt:lpstr>Consolas</vt:lpstr>
      <vt:lpstr>Roboto</vt:lpstr>
      <vt:lpstr>Tahoma</vt:lpstr>
      <vt:lpstr>Times New Roman</vt:lpstr>
      <vt:lpstr>Office Theme</vt:lpstr>
      <vt:lpstr>Equation</vt:lpstr>
      <vt:lpstr>Chapter 04   Heuristics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Iterative Improvement Algorithms:  Hill Climbing Search Algorithm (steepest-ascent version)</vt:lpstr>
      <vt:lpstr>Hill Climbing Search</vt:lpstr>
      <vt:lpstr>Hill Climbing Search</vt:lpstr>
      <vt:lpstr>PowerPoint Presentation</vt:lpstr>
      <vt:lpstr>PowerPoint Presentation</vt:lpstr>
      <vt:lpstr>Example: TSP</vt:lpstr>
      <vt:lpstr>PowerPoint Presentation</vt:lpstr>
      <vt:lpstr>Local Search Example:  n-queens</vt:lpstr>
      <vt:lpstr>Local Search Example:  n-queens</vt:lpstr>
      <vt:lpstr>Local Search Example:  n-queens</vt:lpstr>
      <vt:lpstr>Local Search Example:  n-queens</vt:lpstr>
      <vt:lpstr>Local Search Example:  n-queens</vt:lpstr>
      <vt:lpstr>Iterative Improvement Algorithms</vt:lpstr>
      <vt:lpstr>Iterative Improvement Algorithms</vt:lpstr>
      <vt:lpstr>PowerPoint Presentation</vt:lpstr>
      <vt:lpstr>Iterative Improvement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Hill Climbing (a.k.a gradient ascent/descent search)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Hill Climbing (Greedy Local Search)</vt:lpstr>
      <vt:lpstr>Hill Climbing (Greedy Local Search)</vt:lpstr>
      <vt:lpstr>Hill Climbing (Greedy Local Search)</vt:lpstr>
      <vt:lpstr>Hill Climbing (Greedy Local Search)</vt:lpstr>
      <vt:lpstr>Example</vt:lpstr>
      <vt:lpstr>Example</vt:lpstr>
      <vt:lpstr>PowerPoint Presentation</vt:lpstr>
      <vt:lpstr>PowerPoint Presentation</vt:lpstr>
      <vt:lpstr>Hill Climbing Issues</vt:lpstr>
      <vt:lpstr>PowerPoint Presentation</vt:lpstr>
      <vt:lpstr>PowerPoint Presentation</vt:lpstr>
      <vt:lpstr>Comparison of Search Techniques</vt:lpstr>
      <vt:lpstr>PowerPoint Presentation</vt:lpstr>
      <vt:lpstr>PowerPoint Presentation</vt:lpstr>
      <vt:lpstr>Simulated Annealing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Beam Search</vt:lpstr>
      <vt:lpstr>Beam Search – local bean search is an adaptation of beach search, which is a path-based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Comparison of Search Techniques</vt:lpstr>
      <vt:lpstr>Genetic Algorithms</vt:lpstr>
      <vt:lpstr>Genetic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Algorithms</vt:lpstr>
      <vt:lpstr>Genetic Algorithms: Class Approach</vt:lpstr>
      <vt:lpstr>Genetic Algorithms: 8-Queens Problem</vt:lpstr>
      <vt:lpstr>Genetic Algorithms</vt:lpstr>
      <vt:lpstr>PowerPoint Presentation</vt:lpstr>
      <vt:lpstr>Genetic Algorithms: 8-Queens Problem</vt:lpstr>
      <vt:lpstr>PowerPoint Presentation</vt:lpstr>
      <vt:lpstr>PowerPoint Presentation</vt:lpstr>
      <vt:lpstr>Genetic Algorithms: Classic Approach</vt:lpstr>
      <vt:lpstr>PowerPoint Presentation</vt:lpstr>
      <vt:lpstr>PowerPoint Presentation</vt:lpstr>
      <vt:lpstr>Encodings for Genetic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Avoiding Repeated States - Can we do it?</vt:lpstr>
      <vt:lpstr>Maze Example</vt:lpstr>
      <vt:lpstr>PowerPoint Presentation</vt:lpstr>
      <vt:lpstr>IDA*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Comparison of Search Techniques</vt:lpstr>
      <vt:lpstr>RBFS</vt:lpstr>
      <vt:lpstr>Algorithm</vt:lpstr>
      <vt:lpstr>Example</vt:lpstr>
      <vt:lpstr>Example</vt:lpstr>
      <vt:lpstr>Example</vt:lpstr>
      <vt:lpstr>Example</vt:lpstr>
      <vt:lpstr>Example</vt:lpstr>
      <vt:lpstr>Example</vt:lpstr>
      <vt:lpstr>Analysis</vt:lpstr>
      <vt:lpstr>SMA*</vt:lpstr>
      <vt:lpstr>Example</vt:lpstr>
      <vt:lpstr>PowerPoint Presentation</vt:lpstr>
      <vt:lpstr>PowerPoint Presentation</vt:lpstr>
      <vt:lpstr>Genetic Algorithms</vt:lpstr>
      <vt:lpstr>Humans</vt:lpstr>
      <vt:lpstr>GAs Exhibit Search</vt:lpstr>
      <vt:lpstr>The GA Procedure</vt:lpstr>
      <vt:lpstr>Common Operators</vt:lpstr>
      <vt:lpstr>Reproduction</vt:lpstr>
      <vt:lpstr>Crossover</vt:lpstr>
      <vt:lpstr>Mutation</vt:lpstr>
      <vt:lpstr>Example</vt:lpstr>
      <vt:lpstr>Example</vt:lpstr>
      <vt:lpstr>Issues</vt:lpstr>
      <vt:lpstr>PowerPoint Presentation</vt:lpstr>
      <vt:lpstr>GAs for Optimization</vt:lpstr>
      <vt:lpstr>GAs for Control</vt:lpstr>
      <vt:lpstr>GAs for Graphic Animation</vt:lpstr>
      <vt:lpstr>Biased Roulette Wheel</vt:lpstr>
      <vt:lpstr>Inversion</vt:lpstr>
      <vt:lpstr>Elitism</vt:lpstr>
      <vt:lpstr>K-point crossover</vt:lpstr>
      <vt:lpstr>Diversity Measure</vt:lpstr>
      <vt:lpstr>Classifier Systems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352</cp:revision>
  <cp:lastPrinted>2018-10-09T16:42:44Z</cp:lastPrinted>
  <dcterms:created xsi:type="dcterms:W3CDTF">2016-10-13T00:10:31Z</dcterms:created>
  <dcterms:modified xsi:type="dcterms:W3CDTF">2021-04-01T17:18:34Z</dcterms:modified>
</cp:coreProperties>
</file>