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8"/>
  </p:notesMasterIdLst>
  <p:sldIdLst>
    <p:sldId id="256" r:id="rId2"/>
    <p:sldId id="739" r:id="rId3"/>
    <p:sldId id="788" r:id="rId4"/>
    <p:sldId id="789" r:id="rId5"/>
    <p:sldId id="812" r:id="rId6"/>
    <p:sldId id="836" r:id="rId7"/>
    <p:sldId id="837" r:id="rId8"/>
    <p:sldId id="790" r:id="rId9"/>
    <p:sldId id="740" r:id="rId10"/>
    <p:sldId id="839" r:id="rId11"/>
    <p:sldId id="813" r:id="rId12"/>
    <p:sldId id="791" r:id="rId13"/>
    <p:sldId id="742" r:id="rId14"/>
    <p:sldId id="838" r:id="rId15"/>
    <p:sldId id="822" r:id="rId16"/>
    <p:sldId id="821" r:id="rId17"/>
    <p:sldId id="824" r:id="rId18"/>
    <p:sldId id="823" r:id="rId19"/>
    <p:sldId id="825" r:id="rId20"/>
    <p:sldId id="815" r:id="rId21"/>
    <p:sldId id="816" r:id="rId22"/>
    <p:sldId id="834" r:id="rId23"/>
    <p:sldId id="817" r:id="rId24"/>
    <p:sldId id="835" r:id="rId25"/>
    <p:sldId id="832" r:id="rId26"/>
    <p:sldId id="842" r:id="rId27"/>
    <p:sldId id="843" r:id="rId28"/>
    <p:sldId id="814" r:id="rId29"/>
    <p:sldId id="747" r:id="rId30"/>
    <p:sldId id="845" r:id="rId31"/>
    <p:sldId id="827" r:id="rId32"/>
    <p:sldId id="828" r:id="rId33"/>
    <p:sldId id="829" r:id="rId34"/>
    <p:sldId id="830" r:id="rId35"/>
    <p:sldId id="831" r:id="rId36"/>
    <p:sldId id="826" r:id="rId37"/>
    <p:sldId id="841" r:id="rId38"/>
    <p:sldId id="748" r:id="rId39"/>
    <p:sldId id="744" r:id="rId40"/>
    <p:sldId id="626" r:id="rId41"/>
    <p:sldId id="818" r:id="rId42"/>
    <p:sldId id="846" r:id="rId43"/>
    <p:sldId id="848" r:id="rId44"/>
    <p:sldId id="847" r:id="rId45"/>
    <p:sldId id="849" r:id="rId46"/>
    <p:sldId id="761" r:id="rId47"/>
    <p:sldId id="851" r:id="rId48"/>
    <p:sldId id="852" r:id="rId49"/>
    <p:sldId id="850" r:id="rId50"/>
    <p:sldId id="762" r:id="rId51"/>
    <p:sldId id="763" r:id="rId52"/>
    <p:sldId id="745" r:id="rId53"/>
    <p:sldId id="792" r:id="rId54"/>
    <p:sldId id="764" r:id="rId55"/>
    <p:sldId id="765" r:id="rId56"/>
    <p:sldId id="746" r:id="rId57"/>
    <p:sldId id="766" r:id="rId58"/>
    <p:sldId id="793" r:id="rId59"/>
    <p:sldId id="853" r:id="rId60"/>
    <p:sldId id="749" r:id="rId61"/>
    <p:sldId id="854" r:id="rId62"/>
    <p:sldId id="795" r:id="rId63"/>
    <p:sldId id="855" r:id="rId64"/>
    <p:sldId id="856" r:id="rId65"/>
    <p:sldId id="752" r:id="rId66"/>
    <p:sldId id="750" r:id="rId67"/>
    <p:sldId id="753" r:id="rId68"/>
    <p:sldId id="796" r:id="rId69"/>
    <p:sldId id="754" r:id="rId70"/>
    <p:sldId id="767" r:id="rId71"/>
    <p:sldId id="768" r:id="rId72"/>
    <p:sldId id="769" r:id="rId73"/>
    <p:sldId id="770" r:id="rId74"/>
    <p:sldId id="771" r:id="rId75"/>
    <p:sldId id="772" r:id="rId76"/>
    <p:sldId id="773" r:id="rId77"/>
    <p:sldId id="774" r:id="rId78"/>
    <p:sldId id="775" r:id="rId79"/>
    <p:sldId id="776" r:id="rId80"/>
    <p:sldId id="777" r:id="rId81"/>
    <p:sldId id="755" r:id="rId82"/>
    <p:sldId id="799" r:id="rId83"/>
    <p:sldId id="797" r:id="rId84"/>
    <p:sldId id="800" r:id="rId85"/>
    <p:sldId id="857" r:id="rId86"/>
    <p:sldId id="801" r:id="rId87"/>
    <p:sldId id="757" r:id="rId88"/>
    <p:sldId id="759" r:id="rId89"/>
    <p:sldId id="859" r:id="rId90"/>
    <p:sldId id="760" r:id="rId91"/>
    <p:sldId id="861" r:id="rId92"/>
    <p:sldId id="860" r:id="rId93"/>
    <p:sldId id="798" r:id="rId94"/>
    <p:sldId id="758" r:id="rId95"/>
    <p:sldId id="802" r:id="rId96"/>
    <p:sldId id="805" r:id="rId97"/>
    <p:sldId id="803" r:id="rId98"/>
    <p:sldId id="806" r:id="rId99"/>
    <p:sldId id="804" r:id="rId100"/>
    <p:sldId id="811" r:id="rId101"/>
    <p:sldId id="810" r:id="rId102"/>
    <p:sldId id="807" r:id="rId103"/>
    <p:sldId id="809" r:id="rId104"/>
    <p:sldId id="862" r:id="rId105"/>
    <p:sldId id="863" r:id="rId106"/>
    <p:sldId id="864" r:id="rId107"/>
    <p:sldId id="865" r:id="rId108"/>
    <p:sldId id="866" r:id="rId109"/>
    <p:sldId id="867" r:id="rId110"/>
    <p:sldId id="868" r:id="rId111"/>
    <p:sldId id="869" r:id="rId112"/>
    <p:sldId id="870" r:id="rId113"/>
    <p:sldId id="871" r:id="rId114"/>
    <p:sldId id="872" r:id="rId115"/>
    <p:sldId id="286" r:id="rId116"/>
    <p:sldId id="512" r:id="rId117"/>
    <p:sldId id="513" r:id="rId118"/>
    <p:sldId id="680" r:id="rId119"/>
    <p:sldId id="581" r:id="rId120"/>
    <p:sldId id="414" r:id="rId121"/>
    <p:sldId id="415" r:id="rId122"/>
    <p:sldId id="416" r:id="rId123"/>
    <p:sldId id="417" r:id="rId124"/>
    <p:sldId id="418" r:id="rId125"/>
    <p:sldId id="419" r:id="rId126"/>
    <p:sldId id="420" r:id="rId127"/>
    <p:sldId id="421" r:id="rId128"/>
    <p:sldId id="422" r:id="rId129"/>
    <p:sldId id="423" r:id="rId130"/>
    <p:sldId id="681" r:id="rId131"/>
    <p:sldId id="424" r:id="rId132"/>
    <p:sldId id="425" r:id="rId133"/>
    <p:sldId id="426" r:id="rId134"/>
    <p:sldId id="427" r:id="rId135"/>
    <p:sldId id="428" r:id="rId136"/>
    <p:sldId id="429" r:id="rId137"/>
    <p:sldId id="430" r:id="rId138"/>
    <p:sldId id="431" r:id="rId139"/>
    <p:sldId id="432" r:id="rId140"/>
    <p:sldId id="433" r:id="rId141"/>
    <p:sldId id="434" r:id="rId142"/>
    <p:sldId id="435" r:id="rId143"/>
    <p:sldId id="436" r:id="rId144"/>
    <p:sldId id="437" r:id="rId145"/>
    <p:sldId id="438" r:id="rId146"/>
    <p:sldId id="439" r:id="rId147"/>
    <p:sldId id="440" r:id="rId148"/>
    <p:sldId id="441" r:id="rId149"/>
    <p:sldId id="442" r:id="rId150"/>
    <p:sldId id="582" r:id="rId151"/>
    <p:sldId id="443" r:id="rId152"/>
    <p:sldId id="444" r:id="rId153"/>
    <p:sldId id="445" r:id="rId154"/>
    <p:sldId id="446" r:id="rId155"/>
    <p:sldId id="447" r:id="rId156"/>
    <p:sldId id="448" r:id="rId157"/>
    <p:sldId id="449" r:id="rId158"/>
    <p:sldId id="450" r:id="rId159"/>
    <p:sldId id="451" r:id="rId160"/>
    <p:sldId id="452" r:id="rId161"/>
    <p:sldId id="453" r:id="rId162"/>
    <p:sldId id="687" r:id="rId163"/>
    <p:sldId id="464" r:id="rId164"/>
    <p:sldId id="463" r:id="rId165"/>
    <p:sldId id="465" r:id="rId166"/>
    <p:sldId id="466" r:id="rId167"/>
    <p:sldId id="467" r:id="rId168"/>
    <p:sldId id="468" r:id="rId169"/>
    <p:sldId id="469" r:id="rId170"/>
    <p:sldId id="470" r:id="rId171"/>
    <p:sldId id="471" r:id="rId172"/>
    <p:sldId id="474" r:id="rId173"/>
    <p:sldId id="475" r:id="rId174"/>
    <p:sldId id="472" r:id="rId175"/>
    <p:sldId id="473" r:id="rId176"/>
    <p:sldId id="476" r:id="rId177"/>
    <p:sldId id="477" r:id="rId178"/>
    <p:sldId id="478" r:id="rId179"/>
    <p:sldId id="479" r:id="rId180"/>
    <p:sldId id="480" r:id="rId181"/>
    <p:sldId id="481" r:id="rId182"/>
    <p:sldId id="482" r:id="rId183"/>
    <p:sldId id="483" r:id="rId184"/>
    <p:sldId id="484" r:id="rId185"/>
    <p:sldId id="698" r:id="rId186"/>
    <p:sldId id="699" r:id="rId18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7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88711670960434E-2"/>
          <c:y val="0.14467166935511905"/>
          <c:w val="0.91466090475465023"/>
          <c:h val="0.738871761311778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9</c:v>
                </c:pt>
                <c:pt idx="20">
                  <c:v>8</c:v>
                </c:pt>
                <c:pt idx="21">
                  <c:v>7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FD-47C5-8648-878DB7753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934632"/>
        <c:axId val="224935024"/>
      </c:lineChart>
      <c:catAx>
        <c:axId val="224934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states space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one"/>
        <c:crossAx val="224935024"/>
        <c:crosses val="autoZero"/>
        <c:auto val="1"/>
        <c:lblAlgn val="ctr"/>
        <c:lblOffset val="100"/>
        <c:noMultiLvlLbl val="0"/>
      </c:catAx>
      <c:valAx>
        <c:axId val="224935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values (objective</a:t>
                </a:r>
                <a:r>
                  <a:rPr lang="en-US" baseline="0" dirty="0"/>
                  <a:t> function)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one"/>
        <c:crossAx val="224934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0.95521</cdr:x>
      <cdr:y>0.57052</cdr:y>
    </cdr:from>
    <cdr:to>
      <cdr:x>1</cdr:x>
      <cdr:y>0.67624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2A597BC-861B-478F-86F5-8D077EBEFF78}"/>
            </a:ext>
          </a:extLst>
        </cdr:cNvPr>
        <cdr:cNvCxnSpPr/>
      </cdr:nvCxnSpPr>
      <cdr:spPr>
        <a:xfrm xmlns:a="http://schemas.openxmlformats.org/drawingml/2006/main">
          <a:off x="6522655" y="2904830"/>
          <a:ext cx="305849" cy="53827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30D16678-90DA-41ED-B107-CFC6CCC610A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6929425F-9018-4112-94C5-A6A14CE2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9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1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5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hws.edu/xJava/GA/" TargetMode="External"/><Relationship Id="rId2" Type="http://schemas.openxmlformats.org/officeDocument/2006/relationships/hyperlink" Target="http://eecs.wsu.edu/~cook/ai/lectures/applets/gatsp/TS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ecs.wsu.edu/~cook/ai/lectures/movies/gapacman.rm" TargetMode="Externa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hyperlink" Target="http://eecs.wsu.edu/~cook/ai/lectures/applets/gatd/gatd.html" TargetMode="Externa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.ed.ac.uk/~rjt/ga.html" TargetMode="External"/><Relationship Id="rId2" Type="http://schemas.openxmlformats.org/officeDocument/2006/relationships/hyperlink" Target="http://eecs.wsu.edu/~cook/ai/lectures/applets/gaanim/enviro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bs.org/saf/1103/video/watchonline.htm" TargetMode="External"/><Relationship Id="rId4" Type="http://schemas.openxmlformats.org/officeDocument/2006/relationships/hyperlink" Target="http://eecs.wsu.edu/~cook/ai/lectures/movies/gamove.rm" TargetMode="Externa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search algorithms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Classical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CF96A-2D93-4BBB-A3B3-EB09B5531704}"/>
              </a:ext>
            </a:extLst>
          </p:cNvPr>
          <p:cNvSpPr/>
          <p:nvPr/>
        </p:nvSpPr>
        <p:spPr>
          <a:xfrm>
            <a:off x="1667753" y="1234300"/>
            <a:ext cx="3538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12" y="234701"/>
            <a:ext cx="5762894" cy="13262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 Climbing Search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3112" y="1533236"/>
                <a:ext cx="9374377" cy="4991171"/>
              </a:xfrm>
            </p:spPr>
            <p:txBody>
              <a:bodyPr>
                <a:noAutofit/>
              </a:bodyPr>
              <a:lstStyle/>
              <a:p>
                <a:pPr marL="461963" indent="-461963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Steepest ascent version: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Receives: problem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Returns: state that is a local maximum </a:t>
                </a:r>
              </a:p>
              <a:p>
                <a:pPr marL="1371600" lvl="2" indent="-457200"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current to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MakeNode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problem.InitialState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1371600" lvl="2" indent="-457200">
                  <a:spcAft>
                    <a:spcPts val="600"/>
                  </a:spcAft>
                  <a:buAutoNum type="arabicPeriod" startAt="2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</a:t>
                </a:r>
              </a:p>
              <a:p>
                <a:pPr marL="1371600" lvl="3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  Set neighbor to highest-value successor of the current </a:t>
                </a:r>
              </a:p>
              <a:p>
                <a:pPr marL="1371600" lvl="3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  If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neighbor.Value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current.Value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</a:p>
              <a:p>
                <a:pPr marL="1371600" lvl="3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return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current.State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371600" lvl="3" indent="0"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2.3  Set current to neighbor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3112" y="1533236"/>
                <a:ext cx="9374377" cy="4991171"/>
              </a:xfrm>
              <a:blipFill>
                <a:blip r:embed="rId2"/>
                <a:stretch>
                  <a:fillRect l="-845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970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DD78B-E40D-47C6-A030-CECBED2BDB7B}"/>
              </a:ext>
            </a:extLst>
          </p:cNvPr>
          <p:cNvSpPr/>
          <p:nvPr/>
        </p:nvSpPr>
        <p:spPr>
          <a:xfrm>
            <a:off x="1121019" y="412644"/>
            <a:ext cx="791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GA for the Traveling Salesperson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49B40-C1C5-46D1-8CD0-B2DA0F532E89}"/>
              </a:ext>
            </a:extLst>
          </p:cNvPr>
          <p:cNvSpPr/>
          <p:nvPr/>
        </p:nvSpPr>
        <p:spPr>
          <a:xfrm>
            <a:off x="1121018" y="1201426"/>
            <a:ext cx="98960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1 crossover (Crossover combines inversion  					   and recombination):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Copy a randomly selected portion of Parent 1 to Child</a:t>
            </a:r>
          </a:p>
          <a:p>
            <a:pPr marL="971550" lvl="1" indent="-514350">
              <a:buAutoNum type="arabicPeriod" startAt="2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Fill the blanks in Child with those numbers in Parent 2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from left to right, avoiding duplicates in Child</a:t>
            </a:r>
          </a:p>
          <a:p>
            <a:pPr marL="971550" lvl="1" indent="-514350">
              <a:buAutoNum type="arabicPeriod" startAt="2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1 	(3  5 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7  2  1  6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4  8)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2 	(2  5  7  6  8  1  3  4)</a:t>
            </a:r>
          </a:p>
          <a:p>
            <a:pPr lvl="1"/>
            <a:r>
              <a:rPr lang="fr-F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_________________________________________ _________________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  	(5  8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7  2  1  6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3  4)</a:t>
            </a:r>
          </a:p>
        </p:txBody>
      </p:sp>
    </p:spTree>
    <p:extLst>
      <p:ext uri="{BB962C8B-B14F-4D97-AF65-F5344CB8AC3E}">
        <p14:creationId xmlns:p14="http://schemas.microsoft.com/office/powerpoint/2010/main" val="40008877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DD78B-E40D-47C6-A030-CECBED2BDB7B}"/>
              </a:ext>
            </a:extLst>
          </p:cNvPr>
          <p:cNvSpPr/>
          <p:nvPr/>
        </p:nvSpPr>
        <p:spPr>
          <a:xfrm>
            <a:off x="1121019" y="412644"/>
            <a:ext cx="791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GA for the Traveling Salesperson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49B40-C1C5-46D1-8CD0-B2DA0F532E89}"/>
              </a:ext>
            </a:extLst>
          </p:cNvPr>
          <p:cNvSpPr/>
          <p:nvPr/>
        </p:nvSpPr>
        <p:spPr>
          <a:xfrm>
            <a:off x="1121018" y="1201426"/>
            <a:ext cx="9896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 two numbers in the list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Copy a randomly selected portion of Parent 1 to Child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Fill the blanks in Child with those numbers in Parent 2 from  	left to right, avoiding duplicates in Child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*          *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Before: (5  8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2  1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3  4)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After:    (5  8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2  1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3  4)</a:t>
            </a:r>
          </a:p>
        </p:txBody>
      </p:sp>
    </p:spTree>
    <p:extLst>
      <p:ext uri="{BB962C8B-B14F-4D97-AF65-F5344CB8AC3E}">
        <p14:creationId xmlns:p14="http://schemas.microsoft.com/office/powerpoint/2010/main" val="4651321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2F9D19-3C45-4F06-83EF-48D66C8E9DE0}"/>
              </a:ext>
            </a:extLst>
          </p:cNvPr>
          <p:cNvSpPr/>
          <p:nvPr/>
        </p:nvSpPr>
        <p:spPr>
          <a:xfrm>
            <a:off x="1881352" y="7883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Different Recombination</a:t>
            </a:r>
          </a:p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(Crossover) for TSP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360EBB-3B11-4C4F-BB84-3C9B7AABEF06}"/>
              </a:ext>
            </a:extLst>
          </p:cNvPr>
          <p:cNvSpPr/>
          <p:nvPr/>
        </p:nvSpPr>
        <p:spPr>
          <a:xfrm>
            <a:off x="1881351" y="2921168"/>
            <a:ext cx="7609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TSP: The Traveling Salesman Problem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Near Neighbor Crossover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Greedy Edge Crossover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38077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231E82-33BC-4D4B-B2D9-028759FF6F39}"/>
              </a:ext>
            </a:extLst>
          </p:cNvPr>
          <p:cNvSpPr/>
          <p:nvPr/>
        </p:nvSpPr>
        <p:spPr>
          <a:xfrm>
            <a:off x="1605437" y="895272"/>
            <a:ext cx="6465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Nearest Neighbor Crossover (NNX)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570253-471B-418E-8B30-892C89C1D7F8}"/>
              </a:ext>
            </a:extLst>
          </p:cNvPr>
          <p:cNvSpPr/>
          <p:nvPr/>
        </p:nvSpPr>
        <p:spPr>
          <a:xfrm>
            <a:off x="1605436" y="1720840"/>
            <a:ext cx="8121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Two TSP tours T1,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 one new TSP tour T3.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Create a graph of n nodes and 2n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edges from T1 and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Randomly choose a node and let T3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contains only this node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Repeat until all n nodes are in T3: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the nearest node x (not in T3) to the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last node in T3 and add x into T3.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566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9D6CF2-9F50-417E-922F-A75551FF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47" y="135082"/>
            <a:ext cx="5833461" cy="3379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8A383-418F-4EAB-8030-961B16E9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48" y="3514717"/>
            <a:ext cx="5833460" cy="33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19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BFA98C-189B-4AFB-8385-C1D74C5FCCD6}"/>
              </a:ext>
            </a:extLst>
          </p:cNvPr>
          <p:cNvSpPr/>
          <p:nvPr/>
        </p:nvSpPr>
        <p:spPr>
          <a:xfrm>
            <a:off x="2310302" y="2049517"/>
            <a:ext cx="7961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Two TSP tours T1,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 one new TSP tour T3.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Sort the edges from T1 and T2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For each edge e in the sorted list, if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adding e into T3 creates neither a node with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three neighbors, nor a cycle of less than n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node, add e into T3.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0105B-D590-446D-B9B8-42470FD9DE71}"/>
              </a:ext>
            </a:extLst>
          </p:cNvPr>
          <p:cNvSpPr/>
          <p:nvPr/>
        </p:nvSpPr>
        <p:spPr>
          <a:xfrm>
            <a:off x="2136882" y="737616"/>
            <a:ext cx="6518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Greedy Edge Crossover (GEX)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5349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FFBAF-5C9B-4F84-885E-A813D00E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87" y="0"/>
            <a:ext cx="6234331" cy="3429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AF01F-90ED-4DB9-9F69-3D7318C6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87" y="3429000"/>
            <a:ext cx="623433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965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B6233-B594-46BD-8E3B-E564A52D6846}"/>
              </a:ext>
            </a:extLst>
          </p:cNvPr>
          <p:cNvSpPr/>
          <p:nvPr/>
        </p:nvSpPr>
        <p:spPr>
          <a:xfrm>
            <a:off x="1887600" y="895272"/>
            <a:ext cx="434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Domains of Application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8130A8-5F0B-434E-BBE4-BAB80F830042}"/>
              </a:ext>
            </a:extLst>
          </p:cNvPr>
          <p:cNvSpPr/>
          <p:nvPr/>
        </p:nvSpPr>
        <p:spPr>
          <a:xfrm>
            <a:off x="1887600" y="2287214"/>
            <a:ext cx="81550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Numerical, Combinatorial Optimization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Modeling and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Life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512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187CC3-DB2B-4E0C-98DB-3C305010E153}"/>
              </a:ext>
            </a:extLst>
          </p:cNvPr>
          <p:cNvSpPr/>
          <p:nvPr/>
        </p:nvSpPr>
        <p:spPr>
          <a:xfrm>
            <a:off x="1840005" y="942569"/>
            <a:ext cx="3272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Drawbacks of GA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1B60F-830D-4623-B091-5009B205B17A}"/>
              </a:ext>
            </a:extLst>
          </p:cNvPr>
          <p:cNvSpPr/>
          <p:nvPr/>
        </p:nvSpPr>
        <p:spPr>
          <a:xfrm>
            <a:off x="2007476" y="2264667"/>
            <a:ext cx="7672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find an encoding for a problem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define a valid fitness function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not return the global maximum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440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2A766-5002-4844-9CF6-16443EE1BF91}"/>
              </a:ext>
            </a:extLst>
          </p:cNvPr>
          <p:cNvSpPr/>
          <p:nvPr/>
        </p:nvSpPr>
        <p:spPr>
          <a:xfrm>
            <a:off x="1906323" y="863741"/>
            <a:ext cx="2928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Why use a GA?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AA17B-51AD-4466-B2A6-5643132F0A6F}"/>
              </a:ext>
            </a:extLst>
          </p:cNvPr>
          <p:cNvSpPr/>
          <p:nvPr/>
        </p:nvSpPr>
        <p:spPr>
          <a:xfrm>
            <a:off x="1906322" y="1660360"/>
            <a:ext cx="85935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little insight into the problem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has a very large solution space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is non-convex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derivatives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 need not be smooth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do not need to be scaled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 can be noisy (e.g. process data)</a:t>
            </a:r>
          </a:p>
          <a:p>
            <a:r>
              <a:rPr lang="en-US" sz="3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goal is a good solution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5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https://www.searchencrypt.com/image?path=https%3a%2f%2fupload.wikimedia.org%2fwikipedia%2fcommons%2fthumb%2f1%2f11%2fGLPK_solution_of_a_travelling_salesman_problem.svg%2f125px-GLPK_solution_of_a_travelling_salesman_probl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26" y="1562595"/>
            <a:ext cx="3319426" cy="30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60271" y="1204422"/>
            <a:ext cx="6205492" cy="48654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Travelling salesman problem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travelling salesman problem (TSP) asks the following question: </a:t>
            </a:r>
          </a:p>
          <a:p>
            <a:pPr lvl="1">
              <a:spcAft>
                <a:spcPts val="120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"Given a list of cities and the distances between each pair of cities, what is the shortest possible route that visits each city and returns to the origin city?"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NP-hard problem in combinatorial optimization,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 in operations research and theoretical computer science.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720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E6590E-423D-47D3-B52B-44C40036018D}"/>
              </a:ext>
            </a:extLst>
          </p:cNvPr>
          <p:cNvSpPr/>
          <p:nvPr/>
        </p:nvSpPr>
        <p:spPr>
          <a:xfrm>
            <a:off x="1756794" y="863741"/>
            <a:ext cx="4585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When NOT to use a GA?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413A68-D34C-4DFE-B8D4-2CF4A2085794}"/>
              </a:ext>
            </a:extLst>
          </p:cNvPr>
          <p:cNvSpPr/>
          <p:nvPr/>
        </p:nvSpPr>
        <p:spPr>
          <a:xfrm>
            <a:off x="1881352" y="1986162"/>
            <a:ext cx="8508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global optimality is required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problem insight can: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impact algorithm performance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simplify problem representation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problem is highly constrained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problem is smooth and convex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gradient-based optimizer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search space is very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use enumeration</a:t>
            </a:r>
          </a:p>
        </p:txBody>
      </p:sp>
    </p:spTree>
    <p:extLst>
      <p:ext uri="{BB962C8B-B14F-4D97-AF65-F5344CB8AC3E}">
        <p14:creationId xmlns:p14="http://schemas.microsoft.com/office/powerpoint/2010/main" val="7857826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2A44AA-9014-473D-A969-7BBEAE269259}"/>
              </a:ext>
            </a:extLst>
          </p:cNvPr>
          <p:cNvSpPr/>
          <p:nvPr/>
        </p:nvSpPr>
        <p:spPr>
          <a:xfrm>
            <a:off x="1548525" y="847976"/>
            <a:ext cx="2014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Taxonomy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147A89-1717-4BAD-8DF4-65CBE7EBB8BE}"/>
              </a:ext>
            </a:extLst>
          </p:cNvPr>
          <p:cNvSpPr txBox="1"/>
          <p:nvPr/>
        </p:nvSpPr>
        <p:spPr>
          <a:xfrm>
            <a:off x="4089933" y="1756596"/>
            <a:ext cx="338958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COMPUTATIOAL INTELLIGENCE OF SOFT COMPUTING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A6A47-F1D2-4725-96CE-962C449D5483}"/>
              </a:ext>
            </a:extLst>
          </p:cNvPr>
          <p:cNvSpPr txBox="1"/>
          <p:nvPr/>
        </p:nvSpPr>
        <p:spPr>
          <a:xfrm>
            <a:off x="2075792" y="3226675"/>
            <a:ext cx="201414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Neural </a:t>
            </a:r>
          </a:p>
          <a:p>
            <a:pPr algn="ctr"/>
            <a:r>
              <a:rPr lang="en-US" sz="2400" dirty="0"/>
              <a:t>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44F09-18F6-46D5-8E5E-6FF066506D23}"/>
              </a:ext>
            </a:extLst>
          </p:cNvPr>
          <p:cNvSpPr txBox="1"/>
          <p:nvPr/>
        </p:nvSpPr>
        <p:spPr>
          <a:xfrm>
            <a:off x="4540468" y="3237186"/>
            <a:ext cx="201414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Evolutionary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4E5D9-1CAF-4D3B-BEC7-5D6AD7F0F42B}"/>
              </a:ext>
            </a:extLst>
          </p:cNvPr>
          <p:cNvSpPr txBox="1"/>
          <p:nvPr/>
        </p:nvSpPr>
        <p:spPr>
          <a:xfrm>
            <a:off x="7136523" y="3226675"/>
            <a:ext cx="201414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Fuzzy</a:t>
            </a:r>
          </a:p>
          <a:p>
            <a:pPr algn="ctr"/>
            <a:r>
              <a:rPr lang="en-US" sz="2400" dirty="0"/>
              <a:t>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91E89-EC6C-465A-9138-05D6B1A5B279}"/>
              </a:ext>
            </a:extLst>
          </p:cNvPr>
          <p:cNvSpPr txBox="1"/>
          <p:nvPr/>
        </p:nvSpPr>
        <p:spPr>
          <a:xfrm>
            <a:off x="1548524" y="4903076"/>
            <a:ext cx="2014141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Evolutionary Programming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1ED19-FCBB-46AE-8B04-E16576E614A3}"/>
              </a:ext>
            </a:extLst>
          </p:cNvPr>
          <p:cNvSpPr txBox="1"/>
          <p:nvPr/>
        </p:nvSpPr>
        <p:spPr>
          <a:xfrm>
            <a:off x="4089933" y="4903076"/>
            <a:ext cx="2014141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Evolution Strategies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24FBD-5D5B-40AE-AED9-CF07CF28A49A}"/>
              </a:ext>
            </a:extLst>
          </p:cNvPr>
          <p:cNvSpPr txBox="1"/>
          <p:nvPr/>
        </p:nvSpPr>
        <p:spPr>
          <a:xfrm>
            <a:off x="6549354" y="4905704"/>
            <a:ext cx="2014141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Genetic</a:t>
            </a:r>
          </a:p>
          <a:p>
            <a:pPr algn="ctr"/>
            <a:r>
              <a:rPr lang="en-US" sz="2400" dirty="0"/>
              <a:t> Algorithms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EE3A5-0696-4045-96DA-186AE7F1DEA2}"/>
              </a:ext>
            </a:extLst>
          </p:cNvPr>
          <p:cNvSpPr txBox="1"/>
          <p:nvPr/>
        </p:nvSpPr>
        <p:spPr>
          <a:xfrm>
            <a:off x="8856567" y="4903076"/>
            <a:ext cx="2014141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Genetic </a:t>
            </a:r>
          </a:p>
          <a:p>
            <a:pPr algn="ctr"/>
            <a:r>
              <a:rPr lang="en-US" sz="2400" dirty="0"/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21013892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F3944F-00AD-42DD-A3BC-FE47B110979E}"/>
              </a:ext>
            </a:extLst>
          </p:cNvPr>
          <p:cNvSpPr/>
          <p:nvPr/>
        </p:nvSpPr>
        <p:spPr>
          <a:xfrm>
            <a:off x="1749364" y="2306369"/>
            <a:ext cx="85449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technical indicators of stock 	movements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model using these indicators can be represented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by a tree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past market data to define the fitness function</a:t>
            </a:r>
          </a:p>
          <a:p>
            <a:r>
              <a:rPr lang="en-US" sz="28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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Genetic Programming to create trees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3AA302-5868-4695-AAD1-759FD9359566}"/>
              </a:ext>
            </a:extLst>
          </p:cNvPr>
          <p:cNvSpPr/>
          <p:nvPr/>
        </p:nvSpPr>
        <p:spPr>
          <a:xfrm>
            <a:off x="1749364" y="926803"/>
            <a:ext cx="5231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Application to Stock Trading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4713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68A79-4D2A-4ECD-9232-605945ADA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3" y="1426995"/>
            <a:ext cx="10097313" cy="5021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10E2E1-CAA7-4892-8A52-AA1D245C0BB2}"/>
              </a:ext>
            </a:extLst>
          </p:cNvPr>
          <p:cNvSpPr/>
          <p:nvPr/>
        </p:nvSpPr>
        <p:spPr>
          <a:xfrm>
            <a:off x="725213" y="409904"/>
            <a:ext cx="7096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  <a:latin typeface="Tahoma" panose="020B0604030504040204" pitchFamily="34" charset="0"/>
              </a:rPr>
              <a:t>Example:  A Function on Stock Market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8377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822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FB9AC-6EA6-4CD4-8B3C-49AC0E313DAF}"/>
              </a:ext>
            </a:extLst>
          </p:cNvPr>
          <p:cNvSpPr txBox="1">
            <a:spLocks/>
          </p:cNvSpPr>
          <p:nvPr/>
        </p:nvSpPr>
        <p:spPr>
          <a:xfrm>
            <a:off x="3505200" y="2657167"/>
            <a:ext cx="3470787" cy="271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Questions?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IDA*</a:t>
            </a:r>
            <a:endParaRPr lang="en-US" alt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21" y="523264"/>
            <a:ext cx="8023123" cy="102175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Avoiding Repeated States - </a:t>
            </a:r>
            <a:r>
              <a:rPr lang="en-US" sz="3600" dirty="0">
                <a:solidFill>
                  <a:schemeClr val="accent5"/>
                </a:solidFill>
                <a:latin typeface="+mn-lt"/>
              </a:rPr>
              <a:t>Can we do it?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9821" y="1997897"/>
            <a:ext cx="8023225" cy="3082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return to parent or grandparent state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8 puzzle, do not move up right after down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create solution paths with cycles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generate repeated states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(need to store and check potentially large number of states)</a:t>
            </a:r>
          </a:p>
        </p:txBody>
      </p:sp>
    </p:spTree>
    <p:extLst>
      <p:ext uri="{BB962C8B-B14F-4D97-AF65-F5344CB8AC3E}">
        <p14:creationId xmlns:p14="http://schemas.microsoft.com/office/powerpoint/2010/main" val="77747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97" y="274637"/>
            <a:ext cx="638851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Maze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191000" cy="42330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are cells in a maze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N, E, S, or 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BFS do (expand E, then N, W, S)?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DFS do?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order changed to N, E, S, W and loops are prevented?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1818969"/>
            <a:ext cx="4190998" cy="37706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05192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9347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66" y="331149"/>
            <a:ext cx="1654277" cy="6525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IDA*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05100" y="984250"/>
            <a:ext cx="9486900" cy="5357813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of Depth-First Searches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Iterative Deepening Search, except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A* cost threshold instead of depth threshold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optimal solution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QueuingFn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enqueues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front if f(child) &lt;= threshold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h(root) first iteration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iterations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min_child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min_child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cut off child with the minimum f value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always includes at least one new node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sure search never looks beyond optimal cost solution</a:t>
            </a:r>
          </a:p>
        </p:txBody>
      </p:sp>
    </p:spTree>
    <p:extLst>
      <p:ext uri="{BB962C8B-B14F-4D97-AF65-F5344CB8AC3E}">
        <p14:creationId xmlns:p14="http://schemas.microsoft.com/office/powerpoint/2010/main" val="400422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18EE-15C0-4A3A-8413-F19E304F4947}"/>
              </a:ext>
            </a:extLst>
          </p:cNvPr>
          <p:cNvSpPr/>
          <p:nvPr/>
        </p:nvSpPr>
        <p:spPr>
          <a:xfrm>
            <a:off x="1280110" y="574876"/>
            <a:ext cx="5087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Local Search Example: TSP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11A61-50BD-49F9-AEC4-19B2CC77099A}"/>
              </a:ext>
            </a:extLst>
          </p:cNvPr>
          <p:cNvSpPr/>
          <p:nvPr/>
        </p:nvSpPr>
        <p:spPr>
          <a:xfrm>
            <a:off x="1410929" y="1471985"/>
            <a:ext cx="8647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TSP: Travelling Salesperson Problem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h = length of the tour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any complete tour, perform pairwise exchanges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E6A3D2-0E19-466D-9649-FF46358B2911}"/>
              </a:ext>
            </a:extLst>
          </p:cNvPr>
          <p:cNvSpPr/>
          <p:nvPr/>
        </p:nvSpPr>
        <p:spPr>
          <a:xfrm>
            <a:off x="2713709" y="3598606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CF9D76-7AB5-4F73-99C6-140A153DD327}"/>
              </a:ext>
            </a:extLst>
          </p:cNvPr>
          <p:cNvSpPr/>
          <p:nvPr/>
        </p:nvSpPr>
        <p:spPr>
          <a:xfrm>
            <a:off x="4975123" y="3598606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D2427C-2662-40B0-B40C-DE2BFE2ED2FA}"/>
              </a:ext>
            </a:extLst>
          </p:cNvPr>
          <p:cNvSpPr/>
          <p:nvPr/>
        </p:nvSpPr>
        <p:spPr>
          <a:xfrm>
            <a:off x="6818675" y="3598606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F60C47-529D-4258-8B22-2AFC7028A1B4}"/>
              </a:ext>
            </a:extLst>
          </p:cNvPr>
          <p:cNvSpPr/>
          <p:nvPr/>
        </p:nvSpPr>
        <p:spPr>
          <a:xfrm>
            <a:off x="8962105" y="3598605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BBA53A-A08F-4A3F-A023-A9B8A8B31AE1}"/>
              </a:ext>
            </a:extLst>
          </p:cNvPr>
          <p:cNvSpPr/>
          <p:nvPr/>
        </p:nvSpPr>
        <p:spPr>
          <a:xfrm>
            <a:off x="8209938" y="4517922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B8131B-5945-4258-A5DB-ACFFC2E61B0A}"/>
              </a:ext>
            </a:extLst>
          </p:cNvPr>
          <p:cNvSpPr/>
          <p:nvPr/>
        </p:nvSpPr>
        <p:spPr>
          <a:xfrm>
            <a:off x="4159043" y="4547418"/>
            <a:ext cx="339215" cy="3785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9A608D-4CF8-4654-8066-D4B504877677}"/>
              </a:ext>
            </a:extLst>
          </p:cNvPr>
          <p:cNvSpPr/>
          <p:nvPr/>
        </p:nvSpPr>
        <p:spPr>
          <a:xfrm>
            <a:off x="2728455" y="5550309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1C29C5-57EE-4BDE-A7AC-A713E35F5D8B}"/>
              </a:ext>
            </a:extLst>
          </p:cNvPr>
          <p:cNvSpPr/>
          <p:nvPr/>
        </p:nvSpPr>
        <p:spPr>
          <a:xfrm>
            <a:off x="4975123" y="5550309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37055C-01A6-42F7-928E-E5B2F23DD382}"/>
              </a:ext>
            </a:extLst>
          </p:cNvPr>
          <p:cNvSpPr/>
          <p:nvPr/>
        </p:nvSpPr>
        <p:spPr>
          <a:xfrm>
            <a:off x="6907163" y="5550309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3BA5D1-FC10-4A57-9D03-BC22A10E4560}"/>
              </a:ext>
            </a:extLst>
          </p:cNvPr>
          <p:cNvSpPr/>
          <p:nvPr/>
        </p:nvSpPr>
        <p:spPr>
          <a:xfrm>
            <a:off x="8962105" y="5550309"/>
            <a:ext cx="309716" cy="309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EC2302-2B9A-4292-AEA2-CF2C80DB485B}"/>
              </a:ext>
            </a:extLst>
          </p:cNvPr>
          <p:cNvCxnSpPr>
            <a:cxnSpLocks/>
          </p:cNvCxnSpPr>
          <p:nvPr/>
        </p:nvCxnSpPr>
        <p:spPr>
          <a:xfrm>
            <a:off x="2862115" y="3743629"/>
            <a:ext cx="2267866" cy="9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3F37A6-1AD7-4B35-9B53-606A96E95170}"/>
              </a:ext>
            </a:extLst>
          </p:cNvPr>
          <p:cNvCxnSpPr/>
          <p:nvPr/>
        </p:nvCxnSpPr>
        <p:spPr>
          <a:xfrm>
            <a:off x="3075039" y="5705167"/>
            <a:ext cx="2054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F69FBF-6CD0-4C43-AF95-173330DBCA59}"/>
              </a:ext>
            </a:extLst>
          </p:cNvPr>
          <p:cNvCxnSpPr/>
          <p:nvPr/>
        </p:nvCxnSpPr>
        <p:spPr>
          <a:xfrm>
            <a:off x="7032525" y="3753463"/>
            <a:ext cx="2054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0BEC15-A1EC-4B59-85F1-3EADCE7B37B3}"/>
              </a:ext>
            </a:extLst>
          </p:cNvPr>
          <p:cNvCxnSpPr/>
          <p:nvPr/>
        </p:nvCxnSpPr>
        <p:spPr>
          <a:xfrm>
            <a:off x="7062021" y="5705167"/>
            <a:ext cx="2054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25FAD-11C6-460D-9EBB-C7B4B0427AA8}"/>
              </a:ext>
            </a:extLst>
          </p:cNvPr>
          <p:cNvCxnSpPr>
            <a:cxnSpLocks/>
          </p:cNvCxnSpPr>
          <p:nvPr/>
        </p:nvCxnSpPr>
        <p:spPr>
          <a:xfrm>
            <a:off x="4278262" y="4679634"/>
            <a:ext cx="919316" cy="1032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EA572-7DA6-44F5-8F4F-8A7A95EFF394}"/>
              </a:ext>
            </a:extLst>
          </p:cNvPr>
          <p:cNvCxnSpPr>
            <a:cxnSpLocks/>
          </p:cNvCxnSpPr>
          <p:nvPr/>
        </p:nvCxnSpPr>
        <p:spPr>
          <a:xfrm>
            <a:off x="8305802" y="4599036"/>
            <a:ext cx="766917" cy="11061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5CFA4B-537C-450B-80FC-2D403F31D984}"/>
              </a:ext>
            </a:extLst>
          </p:cNvPr>
          <p:cNvCxnSpPr>
            <a:cxnSpLocks/>
          </p:cNvCxnSpPr>
          <p:nvPr/>
        </p:nvCxnSpPr>
        <p:spPr>
          <a:xfrm>
            <a:off x="2920179" y="3777693"/>
            <a:ext cx="1430586" cy="9193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F07355-D864-4FFA-AAB7-47377C97AF83}"/>
              </a:ext>
            </a:extLst>
          </p:cNvPr>
          <p:cNvCxnSpPr>
            <a:cxnSpLocks/>
          </p:cNvCxnSpPr>
          <p:nvPr/>
        </p:nvCxnSpPr>
        <p:spPr>
          <a:xfrm flipH="1">
            <a:off x="8364796" y="3743629"/>
            <a:ext cx="764458" cy="90631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130422-CDAB-44B2-BAC4-A00E5E7594DD}"/>
              </a:ext>
            </a:extLst>
          </p:cNvPr>
          <p:cNvCxnSpPr>
            <a:cxnSpLocks/>
          </p:cNvCxnSpPr>
          <p:nvPr/>
        </p:nvCxnSpPr>
        <p:spPr>
          <a:xfrm flipV="1">
            <a:off x="2862115" y="3702557"/>
            <a:ext cx="2245129" cy="199575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4B5E8D-018C-47CD-AD47-A1DD1761635E}"/>
              </a:ext>
            </a:extLst>
          </p:cNvPr>
          <p:cNvCxnSpPr>
            <a:cxnSpLocks/>
          </p:cNvCxnSpPr>
          <p:nvPr/>
        </p:nvCxnSpPr>
        <p:spPr>
          <a:xfrm>
            <a:off x="6994424" y="3777693"/>
            <a:ext cx="56536" cy="193432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AF3DBAB-176A-4EFF-941F-A37AC1C49157}"/>
              </a:ext>
            </a:extLst>
          </p:cNvPr>
          <p:cNvSpPr/>
          <p:nvPr/>
        </p:nvSpPr>
        <p:spPr>
          <a:xfrm>
            <a:off x="5663381" y="4517922"/>
            <a:ext cx="574564" cy="30971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A2F98B-2592-4AAB-97FA-802E7480CC6F}"/>
              </a:ext>
            </a:extLst>
          </p:cNvPr>
          <p:cNvSpPr/>
          <p:nvPr/>
        </p:nvSpPr>
        <p:spPr>
          <a:xfrm>
            <a:off x="1575077" y="5903893"/>
            <a:ext cx="8647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Variants of this approach get within 1% of optimal very quickly with thousands of cities</a:t>
            </a:r>
          </a:p>
        </p:txBody>
      </p:sp>
    </p:spTree>
    <p:extLst>
      <p:ext uri="{BB962C8B-B14F-4D97-AF65-F5344CB8AC3E}">
        <p14:creationId xmlns:p14="http://schemas.microsoft.com/office/powerpoint/2010/main" val="3711847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0.gif"/>
          <p:cNvPicPr>
            <a:picLocks noChangeAspect="1"/>
          </p:cNvPicPr>
          <p:nvPr/>
        </p:nvPicPr>
        <p:blipFill rotWithShape="1">
          <a:blip r:embed="rId2" cstate="print"/>
          <a:srcRect b="19637"/>
          <a:stretch/>
        </p:blipFill>
        <p:spPr>
          <a:xfrm>
            <a:off x="969657" y="560439"/>
            <a:ext cx="10252685" cy="61415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0295D7-5330-4A6C-892F-B36551DE520E}"/>
              </a:ext>
            </a:extLst>
          </p:cNvPr>
          <p:cNvSpPr txBox="1">
            <a:spLocks/>
          </p:cNvSpPr>
          <p:nvPr/>
        </p:nvSpPr>
        <p:spPr>
          <a:xfrm>
            <a:off x="9392265" y="707924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9818230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gif"/>
          <p:cNvPicPr>
            <a:picLocks noChangeAspect="1"/>
          </p:cNvPicPr>
          <p:nvPr/>
        </p:nvPicPr>
        <p:blipFill rotWithShape="1">
          <a:blip r:embed="rId2" cstate="print"/>
          <a:srcRect b="20611"/>
          <a:stretch/>
        </p:blipFill>
        <p:spPr>
          <a:xfrm>
            <a:off x="976940" y="545691"/>
            <a:ext cx="9907370" cy="61353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55E2B7-3E43-45A1-BBD2-7B36623F708E}"/>
              </a:ext>
            </a:extLst>
          </p:cNvPr>
          <p:cNvSpPr txBox="1">
            <a:spLocks/>
          </p:cNvSpPr>
          <p:nvPr/>
        </p:nvSpPr>
        <p:spPr>
          <a:xfrm>
            <a:off x="9392265" y="707924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257306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.gif"/>
          <p:cNvPicPr>
            <a:picLocks noChangeAspect="1"/>
          </p:cNvPicPr>
          <p:nvPr/>
        </p:nvPicPr>
        <p:blipFill rotWithShape="1">
          <a:blip r:embed="rId2" cstate="print"/>
          <a:srcRect b="20567"/>
          <a:stretch/>
        </p:blipFill>
        <p:spPr>
          <a:xfrm>
            <a:off x="808157" y="619431"/>
            <a:ext cx="10131058" cy="61058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350408-2C3E-43EE-B0F7-F5C1ED06EBBE}"/>
              </a:ext>
            </a:extLst>
          </p:cNvPr>
          <p:cNvSpPr txBox="1">
            <a:spLocks/>
          </p:cNvSpPr>
          <p:nvPr/>
        </p:nvSpPr>
        <p:spPr>
          <a:xfrm>
            <a:off x="9392265" y="707924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88378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3.gif"/>
          <p:cNvPicPr>
            <a:picLocks noChangeAspect="1"/>
          </p:cNvPicPr>
          <p:nvPr/>
        </p:nvPicPr>
        <p:blipFill rotWithShape="1">
          <a:blip r:embed="rId2" cstate="print"/>
          <a:srcRect b="7543"/>
          <a:stretch/>
        </p:blipFill>
        <p:spPr>
          <a:xfrm>
            <a:off x="1236982" y="309717"/>
            <a:ext cx="9889758" cy="64302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3E3F32-0ED8-46C3-B0BE-ECBB3F635FDF}"/>
              </a:ext>
            </a:extLst>
          </p:cNvPr>
          <p:cNvSpPr txBox="1">
            <a:spLocks/>
          </p:cNvSpPr>
          <p:nvPr/>
        </p:nvSpPr>
        <p:spPr>
          <a:xfrm>
            <a:off x="823453" y="117987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291989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4.gif"/>
          <p:cNvPicPr>
            <a:picLocks noChangeAspect="1"/>
          </p:cNvPicPr>
          <p:nvPr/>
        </p:nvPicPr>
        <p:blipFill rotWithShape="1">
          <a:blip r:embed="rId2" cstate="print"/>
          <a:srcRect b="21828"/>
          <a:stretch/>
        </p:blipFill>
        <p:spPr>
          <a:xfrm>
            <a:off x="1067739" y="486697"/>
            <a:ext cx="9965842" cy="60910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9BB4EC-394F-41F5-9400-32A7999565C5}"/>
              </a:ext>
            </a:extLst>
          </p:cNvPr>
          <p:cNvSpPr txBox="1">
            <a:spLocks/>
          </p:cNvSpPr>
          <p:nvPr/>
        </p:nvSpPr>
        <p:spPr>
          <a:xfrm>
            <a:off x="9038304" y="486697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6117924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5.gif"/>
          <p:cNvPicPr>
            <a:picLocks noChangeAspect="1"/>
          </p:cNvPicPr>
          <p:nvPr/>
        </p:nvPicPr>
        <p:blipFill rotWithShape="1">
          <a:blip r:embed="rId2" cstate="print"/>
          <a:srcRect b="21140"/>
          <a:stretch/>
        </p:blipFill>
        <p:spPr>
          <a:xfrm>
            <a:off x="887588" y="589935"/>
            <a:ext cx="10416824" cy="61353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493B07-BD91-425E-9955-54017095A7FC}"/>
              </a:ext>
            </a:extLst>
          </p:cNvPr>
          <p:cNvSpPr txBox="1">
            <a:spLocks/>
          </p:cNvSpPr>
          <p:nvPr/>
        </p:nvSpPr>
        <p:spPr>
          <a:xfrm>
            <a:off x="9185787" y="412956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97933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6.gif"/>
          <p:cNvPicPr>
            <a:picLocks noChangeAspect="1"/>
          </p:cNvPicPr>
          <p:nvPr/>
        </p:nvPicPr>
        <p:blipFill rotWithShape="1">
          <a:blip r:embed="rId2" cstate="print"/>
          <a:srcRect b="22760"/>
          <a:stretch/>
        </p:blipFill>
        <p:spPr>
          <a:xfrm>
            <a:off x="910036" y="360059"/>
            <a:ext cx="10849473" cy="63504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E61662-52FD-4BEB-8B98-4EC0CE026056}"/>
              </a:ext>
            </a:extLst>
          </p:cNvPr>
          <p:cNvSpPr txBox="1">
            <a:spLocks/>
          </p:cNvSpPr>
          <p:nvPr/>
        </p:nvSpPr>
        <p:spPr>
          <a:xfrm>
            <a:off x="9451259" y="36005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9657515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7.gif"/>
          <p:cNvPicPr>
            <a:picLocks noChangeAspect="1"/>
          </p:cNvPicPr>
          <p:nvPr/>
        </p:nvPicPr>
        <p:blipFill rotWithShape="1">
          <a:blip r:embed="rId2" cstate="print"/>
          <a:srcRect b="21741"/>
          <a:stretch/>
        </p:blipFill>
        <p:spPr>
          <a:xfrm>
            <a:off x="764065" y="604683"/>
            <a:ext cx="10409912" cy="61500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2C043C-9D34-4C33-87BE-3B26F9AD2E47}"/>
              </a:ext>
            </a:extLst>
          </p:cNvPr>
          <p:cNvSpPr txBox="1">
            <a:spLocks/>
          </p:cNvSpPr>
          <p:nvPr/>
        </p:nvSpPr>
        <p:spPr>
          <a:xfrm>
            <a:off x="9244781" y="110612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359296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052" y="265472"/>
            <a:ext cx="9188245" cy="65925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CBBDC5-DA43-41A5-BECB-A3BA7AFFA794}"/>
              </a:ext>
            </a:extLst>
          </p:cNvPr>
          <p:cNvSpPr txBox="1">
            <a:spLocks/>
          </p:cNvSpPr>
          <p:nvPr/>
        </p:nvSpPr>
        <p:spPr>
          <a:xfrm>
            <a:off x="603455" y="265472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207884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9.gif"/>
          <p:cNvPicPr>
            <a:picLocks noChangeAspect="1"/>
          </p:cNvPicPr>
          <p:nvPr/>
        </p:nvPicPr>
        <p:blipFill rotWithShape="1">
          <a:blip r:embed="rId2" cstate="print"/>
          <a:srcRect b="22879"/>
          <a:stretch/>
        </p:blipFill>
        <p:spPr>
          <a:xfrm>
            <a:off x="1666243" y="361335"/>
            <a:ext cx="10115260" cy="61353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6EACDB-C6FA-43F4-8DAF-8DD218121331}"/>
              </a:ext>
            </a:extLst>
          </p:cNvPr>
          <p:cNvSpPr txBox="1">
            <a:spLocks/>
          </p:cNvSpPr>
          <p:nvPr/>
        </p:nvSpPr>
        <p:spPr>
          <a:xfrm>
            <a:off x="911942" y="361335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Example?</a:t>
            </a:r>
          </a:p>
        </p:txBody>
      </p:sp>
    </p:spTree>
    <p:extLst>
      <p:ext uri="{BB962C8B-B14F-4D97-AF65-F5344CB8AC3E}">
        <p14:creationId xmlns:p14="http://schemas.microsoft.com/office/powerpoint/2010/main" val="225637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76"/>
            <a:ext cx="4323735" cy="10453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Example: 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924" y="1490181"/>
            <a:ext cx="4721941" cy="446876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 salesman</a:t>
            </a:r>
          </a:p>
          <a:p>
            <a:pPr>
              <a:spcBef>
                <a:spcPts val="204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any complete tour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Operator: Perform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pairwise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exchanges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B3C794-8D0D-B8BF-B1B2-B750C2BB9718}"/>
              </a:ext>
            </a:extLst>
          </p:cNvPr>
          <p:cNvSpPr/>
          <p:nvPr/>
        </p:nvSpPr>
        <p:spPr>
          <a:xfrm>
            <a:off x="8654473" y="1320800"/>
            <a:ext cx="591127" cy="591127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4B7784-553D-30C8-E69A-D6DB99D228E8}"/>
              </a:ext>
            </a:extLst>
          </p:cNvPr>
          <p:cNvSpPr/>
          <p:nvPr/>
        </p:nvSpPr>
        <p:spPr>
          <a:xfrm>
            <a:off x="8751455" y="3133435"/>
            <a:ext cx="591127" cy="591127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D32E78-FDD0-1286-D73D-962DCD95096B}"/>
              </a:ext>
            </a:extLst>
          </p:cNvPr>
          <p:cNvSpPr/>
          <p:nvPr/>
        </p:nvSpPr>
        <p:spPr>
          <a:xfrm>
            <a:off x="6881393" y="4456546"/>
            <a:ext cx="591127" cy="591127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196C58-9924-68DB-BE56-09762A53A981}"/>
              </a:ext>
            </a:extLst>
          </p:cNvPr>
          <p:cNvSpPr/>
          <p:nvPr/>
        </p:nvSpPr>
        <p:spPr>
          <a:xfrm>
            <a:off x="10137211" y="4608946"/>
            <a:ext cx="591127" cy="591127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49118E-DCD5-2C41-3762-D4BF510B1E70}"/>
              </a:ext>
            </a:extLst>
          </p:cNvPr>
          <p:cNvSpPr/>
          <p:nvPr/>
        </p:nvSpPr>
        <p:spPr>
          <a:xfrm>
            <a:off x="9162473" y="1828625"/>
            <a:ext cx="1553202" cy="2838221"/>
          </a:xfrm>
          <a:custGeom>
            <a:avLst/>
            <a:gdLst>
              <a:gd name="connsiteX0" fmla="*/ 0 w 1553202"/>
              <a:gd name="connsiteY0" fmla="*/ 9411 h 2838221"/>
              <a:gd name="connsiteX1" fmla="*/ 46182 w 1553202"/>
              <a:gd name="connsiteY1" fmla="*/ 175 h 2838221"/>
              <a:gd name="connsiteX2" fmla="*/ 193963 w 1553202"/>
              <a:gd name="connsiteY2" fmla="*/ 74066 h 2838221"/>
              <a:gd name="connsiteX3" fmla="*/ 563418 w 1553202"/>
              <a:gd name="connsiteY3" fmla="*/ 360393 h 2838221"/>
              <a:gd name="connsiteX4" fmla="*/ 895927 w 1553202"/>
              <a:gd name="connsiteY4" fmla="*/ 619011 h 2838221"/>
              <a:gd name="connsiteX5" fmla="*/ 1062182 w 1553202"/>
              <a:gd name="connsiteY5" fmla="*/ 739084 h 2838221"/>
              <a:gd name="connsiteX6" fmla="*/ 1099127 w 1553202"/>
              <a:gd name="connsiteY6" fmla="*/ 785266 h 2838221"/>
              <a:gd name="connsiteX7" fmla="*/ 1293091 w 1553202"/>
              <a:gd name="connsiteY7" fmla="*/ 1117775 h 2838221"/>
              <a:gd name="connsiteX8" fmla="*/ 1320800 w 1553202"/>
              <a:gd name="connsiteY8" fmla="*/ 1210139 h 2838221"/>
              <a:gd name="connsiteX9" fmla="*/ 1330036 w 1553202"/>
              <a:gd name="connsiteY9" fmla="*/ 1311739 h 2838221"/>
              <a:gd name="connsiteX10" fmla="*/ 1348509 w 1553202"/>
              <a:gd name="connsiteY10" fmla="*/ 1376393 h 2838221"/>
              <a:gd name="connsiteX11" fmla="*/ 1357745 w 1553202"/>
              <a:gd name="connsiteY11" fmla="*/ 1496466 h 2838221"/>
              <a:gd name="connsiteX12" fmla="*/ 1348509 w 1553202"/>
              <a:gd name="connsiteY12" fmla="*/ 1690430 h 2838221"/>
              <a:gd name="connsiteX13" fmla="*/ 1524000 w 1553202"/>
              <a:gd name="connsiteY13" fmla="*/ 1902866 h 2838221"/>
              <a:gd name="connsiteX14" fmla="*/ 1551709 w 1553202"/>
              <a:gd name="connsiteY14" fmla="*/ 1985993 h 2838221"/>
              <a:gd name="connsiteX15" fmla="*/ 1487054 w 1553202"/>
              <a:gd name="connsiteY15" fmla="*/ 2179957 h 2838221"/>
              <a:gd name="connsiteX16" fmla="*/ 1468582 w 1553202"/>
              <a:gd name="connsiteY16" fmla="*/ 2346211 h 2838221"/>
              <a:gd name="connsiteX17" fmla="*/ 1431636 w 1553202"/>
              <a:gd name="connsiteY17" fmla="*/ 2484757 h 2838221"/>
              <a:gd name="connsiteX18" fmla="*/ 1413163 w 1553202"/>
              <a:gd name="connsiteY18" fmla="*/ 2623302 h 2838221"/>
              <a:gd name="connsiteX19" fmla="*/ 1403927 w 1553202"/>
              <a:gd name="connsiteY19" fmla="*/ 2706430 h 2838221"/>
              <a:gd name="connsiteX20" fmla="*/ 1376218 w 1553202"/>
              <a:gd name="connsiteY20" fmla="*/ 2743375 h 2838221"/>
              <a:gd name="connsiteX21" fmla="*/ 1348509 w 1553202"/>
              <a:gd name="connsiteY21" fmla="*/ 2808030 h 2838221"/>
              <a:gd name="connsiteX22" fmla="*/ 1330036 w 1553202"/>
              <a:gd name="connsiteY22" fmla="*/ 2835739 h 2838221"/>
              <a:gd name="connsiteX23" fmla="*/ 1348509 w 1553202"/>
              <a:gd name="connsiteY23" fmla="*/ 2798793 h 2838221"/>
              <a:gd name="connsiteX24" fmla="*/ 1339272 w 1553202"/>
              <a:gd name="connsiteY24" fmla="*/ 2826502 h 283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53202" h="2838221">
                <a:moveTo>
                  <a:pt x="0" y="9411"/>
                </a:moveTo>
                <a:cubicBezTo>
                  <a:pt x="15394" y="6332"/>
                  <a:pt x="30548" y="-1246"/>
                  <a:pt x="46182" y="175"/>
                </a:cubicBezTo>
                <a:cubicBezTo>
                  <a:pt x="90337" y="4189"/>
                  <a:pt x="168477" y="56226"/>
                  <a:pt x="193963" y="74066"/>
                </a:cubicBezTo>
                <a:cubicBezTo>
                  <a:pt x="337064" y="174236"/>
                  <a:pt x="425864" y="252315"/>
                  <a:pt x="563418" y="360393"/>
                </a:cubicBezTo>
                <a:lnTo>
                  <a:pt x="895927" y="619011"/>
                </a:lnTo>
                <a:cubicBezTo>
                  <a:pt x="950372" y="660349"/>
                  <a:pt x="1019478" y="685703"/>
                  <a:pt x="1062182" y="739084"/>
                </a:cubicBezTo>
                <a:cubicBezTo>
                  <a:pt x="1074497" y="754478"/>
                  <a:pt x="1088192" y="768863"/>
                  <a:pt x="1099127" y="785266"/>
                </a:cubicBezTo>
                <a:cubicBezTo>
                  <a:pt x="1179688" y="906108"/>
                  <a:pt x="1244623" y="990545"/>
                  <a:pt x="1293091" y="1117775"/>
                </a:cubicBezTo>
                <a:cubicBezTo>
                  <a:pt x="1304534" y="1147813"/>
                  <a:pt x="1311564" y="1179351"/>
                  <a:pt x="1320800" y="1210139"/>
                </a:cubicBezTo>
                <a:cubicBezTo>
                  <a:pt x="1323879" y="1244006"/>
                  <a:pt x="1324445" y="1278195"/>
                  <a:pt x="1330036" y="1311739"/>
                </a:cubicBezTo>
                <a:cubicBezTo>
                  <a:pt x="1333721" y="1333848"/>
                  <a:pt x="1345184" y="1354227"/>
                  <a:pt x="1348509" y="1376393"/>
                </a:cubicBezTo>
                <a:cubicBezTo>
                  <a:pt x="1354464" y="1416091"/>
                  <a:pt x="1354666" y="1456442"/>
                  <a:pt x="1357745" y="1496466"/>
                </a:cubicBezTo>
                <a:cubicBezTo>
                  <a:pt x="1354666" y="1561121"/>
                  <a:pt x="1338812" y="1626433"/>
                  <a:pt x="1348509" y="1690430"/>
                </a:cubicBezTo>
                <a:cubicBezTo>
                  <a:pt x="1364324" y="1794811"/>
                  <a:pt x="1452424" y="1842302"/>
                  <a:pt x="1524000" y="1902866"/>
                </a:cubicBezTo>
                <a:cubicBezTo>
                  <a:pt x="1533236" y="1930575"/>
                  <a:pt x="1559733" y="1957909"/>
                  <a:pt x="1551709" y="1985993"/>
                </a:cubicBezTo>
                <a:cubicBezTo>
                  <a:pt x="1508321" y="2137847"/>
                  <a:pt x="1532421" y="2074099"/>
                  <a:pt x="1487054" y="2179957"/>
                </a:cubicBezTo>
                <a:cubicBezTo>
                  <a:pt x="1484761" y="2207476"/>
                  <a:pt x="1479620" y="2305739"/>
                  <a:pt x="1468582" y="2346211"/>
                </a:cubicBezTo>
                <a:cubicBezTo>
                  <a:pt x="1430389" y="2486252"/>
                  <a:pt x="1468622" y="2253598"/>
                  <a:pt x="1431636" y="2484757"/>
                </a:cubicBezTo>
                <a:cubicBezTo>
                  <a:pt x="1424275" y="2530762"/>
                  <a:pt x="1418942" y="2577071"/>
                  <a:pt x="1413163" y="2623302"/>
                </a:cubicBezTo>
                <a:cubicBezTo>
                  <a:pt x="1409705" y="2650967"/>
                  <a:pt x="1412126" y="2679783"/>
                  <a:pt x="1403927" y="2706430"/>
                </a:cubicBezTo>
                <a:cubicBezTo>
                  <a:pt x="1399400" y="2721143"/>
                  <a:pt x="1385454" y="2731060"/>
                  <a:pt x="1376218" y="2743375"/>
                </a:cubicBezTo>
                <a:cubicBezTo>
                  <a:pt x="1365856" y="2774462"/>
                  <a:pt x="1366771" y="2776072"/>
                  <a:pt x="1348509" y="2808030"/>
                </a:cubicBezTo>
                <a:cubicBezTo>
                  <a:pt x="1343001" y="2817668"/>
                  <a:pt x="1330036" y="2846840"/>
                  <a:pt x="1330036" y="2835739"/>
                </a:cubicBezTo>
                <a:cubicBezTo>
                  <a:pt x="1330036" y="2821970"/>
                  <a:pt x="1338773" y="2808530"/>
                  <a:pt x="1348509" y="2798793"/>
                </a:cubicBezTo>
                <a:cubicBezTo>
                  <a:pt x="1355393" y="2791908"/>
                  <a:pt x="1339272" y="2826502"/>
                  <a:pt x="1339272" y="2826502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E1985C-0785-0E91-FF6A-01FEB1CA6E42}"/>
              </a:ext>
            </a:extLst>
          </p:cNvPr>
          <p:cNvSpPr/>
          <p:nvPr/>
        </p:nvSpPr>
        <p:spPr>
          <a:xfrm>
            <a:off x="8892683" y="1911927"/>
            <a:ext cx="158953" cy="1237673"/>
          </a:xfrm>
          <a:custGeom>
            <a:avLst/>
            <a:gdLst>
              <a:gd name="connsiteX0" fmla="*/ 131244 w 149717"/>
              <a:gd name="connsiteY0" fmla="*/ 0 h 1219200"/>
              <a:gd name="connsiteX1" fmla="*/ 112772 w 149717"/>
              <a:gd name="connsiteY1" fmla="*/ 452582 h 1219200"/>
              <a:gd name="connsiteX2" fmla="*/ 85062 w 149717"/>
              <a:gd name="connsiteY2" fmla="*/ 498764 h 1219200"/>
              <a:gd name="connsiteX3" fmla="*/ 57353 w 149717"/>
              <a:gd name="connsiteY3" fmla="*/ 554182 h 1219200"/>
              <a:gd name="connsiteX4" fmla="*/ 29644 w 149717"/>
              <a:gd name="connsiteY4" fmla="*/ 738909 h 1219200"/>
              <a:gd name="connsiteX5" fmla="*/ 1935 w 149717"/>
              <a:gd name="connsiteY5" fmla="*/ 840509 h 1219200"/>
              <a:gd name="connsiteX6" fmla="*/ 29644 w 149717"/>
              <a:gd name="connsiteY6" fmla="*/ 1052945 h 1219200"/>
              <a:gd name="connsiteX7" fmla="*/ 103535 w 149717"/>
              <a:gd name="connsiteY7" fmla="*/ 1126836 h 1219200"/>
              <a:gd name="connsiteX8" fmla="*/ 122008 w 149717"/>
              <a:gd name="connsiteY8" fmla="*/ 1191491 h 1219200"/>
              <a:gd name="connsiteX9" fmla="*/ 149717 w 149717"/>
              <a:gd name="connsiteY9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17" h="1219200">
                <a:moveTo>
                  <a:pt x="131244" y="0"/>
                </a:moveTo>
                <a:cubicBezTo>
                  <a:pt x="90567" y="203392"/>
                  <a:pt x="164379" y="-179593"/>
                  <a:pt x="112772" y="452582"/>
                </a:cubicBezTo>
                <a:cubicBezTo>
                  <a:pt x="111311" y="470475"/>
                  <a:pt x="93659" y="483004"/>
                  <a:pt x="85062" y="498764"/>
                </a:cubicBezTo>
                <a:cubicBezTo>
                  <a:pt x="75172" y="516895"/>
                  <a:pt x="66589" y="535709"/>
                  <a:pt x="57353" y="554182"/>
                </a:cubicBezTo>
                <a:cubicBezTo>
                  <a:pt x="55282" y="568681"/>
                  <a:pt x="37846" y="697898"/>
                  <a:pt x="29644" y="738909"/>
                </a:cubicBezTo>
                <a:cubicBezTo>
                  <a:pt x="24751" y="763376"/>
                  <a:pt x="6630" y="824076"/>
                  <a:pt x="1935" y="840509"/>
                </a:cubicBezTo>
                <a:cubicBezTo>
                  <a:pt x="3353" y="867457"/>
                  <a:pt x="-13016" y="1001752"/>
                  <a:pt x="29644" y="1052945"/>
                </a:cubicBezTo>
                <a:cubicBezTo>
                  <a:pt x="51943" y="1079704"/>
                  <a:pt x="103535" y="1126836"/>
                  <a:pt x="103535" y="1126836"/>
                </a:cubicBezTo>
                <a:cubicBezTo>
                  <a:pt x="104766" y="1131759"/>
                  <a:pt x="116709" y="1183543"/>
                  <a:pt x="122008" y="1191491"/>
                </a:cubicBezTo>
                <a:cubicBezTo>
                  <a:pt x="129254" y="1202359"/>
                  <a:pt x="149717" y="1219200"/>
                  <a:pt x="149717" y="12192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FC410E1-4B3B-D368-F294-C0B249A8E23F}"/>
              </a:ext>
            </a:extLst>
          </p:cNvPr>
          <p:cNvSpPr/>
          <p:nvPr/>
        </p:nvSpPr>
        <p:spPr>
          <a:xfrm>
            <a:off x="9245601" y="3648364"/>
            <a:ext cx="969818" cy="1080729"/>
          </a:xfrm>
          <a:custGeom>
            <a:avLst/>
            <a:gdLst>
              <a:gd name="connsiteX0" fmla="*/ 0 w 942109"/>
              <a:gd name="connsiteY0" fmla="*/ 0 h 1053020"/>
              <a:gd name="connsiteX1" fmla="*/ 18473 w 942109"/>
              <a:gd name="connsiteY1" fmla="*/ 212436 h 1053020"/>
              <a:gd name="connsiteX2" fmla="*/ 138546 w 942109"/>
              <a:gd name="connsiteY2" fmla="*/ 443345 h 1053020"/>
              <a:gd name="connsiteX3" fmla="*/ 184727 w 942109"/>
              <a:gd name="connsiteY3" fmla="*/ 554182 h 1053020"/>
              <a:gd name="connsiteX4" fmla="*/ 369455 w 942109"/>
              <a:gd name="connsiteY4" fmla="*/ 794327 h 1053020"/>
              <a:gd name="connsiteX5" fmla="*/ 508000 w 942109"/>
              <a:gd name="connsiteY5" fmla="*/ 923636 h 1053020"/>
              <a:gd name="connsiteX6" fmla="*/ 591127 w 942109"/>
              <a:gd name="connsiteY6" fmla="*/ 960582 h 1053020"/>
              <a:gd name="connsiteX7" fmla="*/ 738909 w 942109"/>
              <a:gd name="connsiteY7" fmla="*/ 1034472 h 1053020"/>
              <a:gd name="connsiteX8" fmla="*/ 803564 w 942109"/>
              <a:gd name="connsiteY8" fmla="*/ 1043709 h 1053020"/>
              <a:gd name="connsiteX9" fmla="*/ 942109 w 942109"/>
              <a:gd name="connsiteY9" fmla="*/ 1052945 h 105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2109" h="1053020">
                <a:moveTo>
                  <a:pt x="0" y="0"/>
                </a:moveTo>
                <a:cubicBezTo>
                  <a:pt x="6158" y="70812"/>
                  <a:pt x="4906" y="142664"/>
                  <a:pt x="18473" y="212436"/>
                </a:cubicBezTo>
                <a:cubicBezTo>
                  <a:pt x="42584" y="336434"/>
                  <a:pt x="80226" y="335677"/>
                  <a:pt x="138546" y="443345"/>
                </a:cubicBezTo>
                <a:cubicBezTo>
                  <a:pt x="157609" y="478538"/>
                  <a:pt x="164293" y="519767"/>
                  <a:pt x="184727" y="554182"/>
                </a:cubicBezTo>
                <a:cubicBezTo>
                  <a:pt x="310955" y="766778"/>
                  <a:pt x="267166" y="683514"/>
                  <a:pt x="369455" y="794327"/>
                </a:cubicBezTo>
                <a:cubicBezTo>
                  <a:pt x="431414" y="861449"/>
                  <a:pt x="422630" y="871465"/>
                  <a:pt x="508000" y="923636"/>
                </a:cubicBezTo>
                <a:cubicBezTo>
                  <a:pt x="533874" y="939448"/>
                  <a:pt x="563791" y="947461"/>
                  <a:pt x="591127" y="960582"/>
                </a:cubicBezTo>
                <a:cubicBezTo>
                  <a:pt x="640778" y="984415"/>
                  <a:pt x="687621" y="1014403"/>
                  <a:pt x="738909" y="1034472"/>
                </a:cubicBezTo>
                <a:cubicBezTo>
                  <a:pt x="759183" y="1042405"/>
                  <a:pt x="781943" y="1041165"/>
                  <a:pt x="803564" y="1043709"/>
                </a:cubicBezTo>
                <a:cubicBezTo>
                  <a:pt x="895088" y="1054477"/>
                  <a:pt x="873024" y="1052945"/>
                  <a:pt x="942109" y="105294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C1C124-0D10-AC86-0A2D-9B0185BC56F2}"/>
              </a:ext>
            </a:extLst>
          </p:cNvPr>
          <p:cNvSpPr/>
          <p:nvPr/>
        </p:nvSpPr>
        <p:spPr>
          <a:xfrm>
            <a:off x="7435273" y="3629891"/>
            <a:ext cx="1385454" cy="951345"/>
          </a:xfrm>
          <a:custGeom>
            <a:avLst/>
            <a:gdLst>
              <a:gd name="connsiteX0" fmla="*/ 0 w 1385454"/>
              <a:gd name="connsiteY0" fmla="*/ 951345 h 951345"/>
              <a:gd name="connsiteX1" fmla="*/ 83127 w 1385454"/>
              <a:gd name="connsiteY1" fmla="*/ 886691 h 951345"/>
              <a:gd name="connsiteX2" fmla="*/ 120072 w 1385454"/>
              <a:gd name="connsiteY2" fmla="*/ 858982 h 951345"/>
              <a:gd name="connsiteX3" fmla="*/ 166254 w 1385454"/>
              <a:gd name="connsiteY3" fmla="*/ 831273 h 951345"/>
              <a:gd name="connsiteX4" fmla="*/ 193963 w 1385454"/>
              <a:gd name="connsiteY4" fmla="*/ 794327 h 951345"/>
              <a:gd name="connsiteX5" fmla="*/ 249382 w 1385454"/>
              <a:gd name="connsiteY5" fmla="*/ 738909 h 951345"/>
              <a:gd name="connsiteX6" fmla="*/ 258618 w 1385454"/>
              <a:gd name="connsiteY6" fmla="*/ 711200 h 951345"/>
              <a:gd name="connsiteX7" fmla="*/ 286327 w 1385454"/>
              <a:gd name="connsiteY7" fmla="*/ 701964 h 951345"/>
              <a:gd name="connsiteX8" fmla="*/ 341745 w 1385454"/>
              <a:gd name="connsiteY8" fmla="*/ 674254 h 951345"/>
              <a:gd name="connsiteX9" fmla="*/ 387927 w 1385454"/>
              <a:gd name="connsiteY9" fmla="*/ 655782 h 951345"/>
              <a:gd name="connsiteX10" fmla="*/ 498763 w 1385454"/>
              <a:gd name="connsiteY10" fmla="*/ 637309 h 951345"/>
              <a:gd name="connsiteX11" fmla="*/ 544945 w 1385454"/>
              <a:gd name="connsiteY11" fmla="*/ 628073 h 951345"/>
              <a:gd name="connsiteX12" fmla="*/ 618836 w 1385454"/>
              <a:gd name="connsiteY12" fmla="*/ 609600 h 951345"/>
              <a:gd name="connsiteX13" fmla="*/ 711200 w 1385454"/>
              <a:gd name="connsiteY13" fmla="*/ 581891 h 951345"/>
              <a:gd name="connsiteX14" fmla="*/ 757382 w 1385454"/>
              <a:gd name="connsiteY14" fmla="*/ 563418 h 951345"/>
              <a:gd name="connsiteX15" fmla="*/ 822036 w 1385454"/>
              <a:gd name="connsiteY15" fmla="*/ 535709 h 951345"/>
              <a:gd name="connsiteX16" fmla="*/ 886691 w 1385454"/>
              <a:gd name="connsiteY16" fmla="*/ 461818 h 951345"/>
              <a:gd name="connsiteX17" fmla="*/ 932872 w 1385454"/>
              <a:gd name="connsiteY17" fmla="*/ 424873 h 951345"/>
              <a:gd name="connsiteX18" fmla="*/ 979054 w 1385454"/>
              <a:gd name="connsiteY18" fmla="*/ 369454 h 951345"/>
              <a:gd name="connsiteX19" fmla="*/ 1071418 w 1385454"/>
              <a:gd name="connsiteY19" fmla="*/ 304800 h 951345"/>
              <a:gd name="connsiteX20" fmla="*/ 1117600 w 1385454"/>
              <a:gd name="connsiteY20" fmla="*/ 258618 h 951345"/>
              <a:gd name="connsiteX21" fmla="*/ 1154545 w 1385454"/>
              <a:gd name="connsiteY21" fmla="*/ 230909 h 951345"/>
              <a:gd name="connsiteX22" fmla="*/ 1182254 w 1385454"/>
              <a:gd name="connsiteY22" fmla="*/ 193964 h 951345"/>
              <a:gd name="connsiteX23" fmla="*/ 1228436 w 1385454"/>
              <a:gd name="connsiteY23" fmla="*/ 138545 h 951345"/>
              <a:gd name="connsiteX24" fmla="*/ 1256145 w 1385454"/>
              <a:gd name="connsiteY24" fmla="*/ 83127 h 951345"/>
              <a:gd name="connsiteX25" fmla="*/ 1274618 w 1385454"/>
              <a:gd name="connsiteY25" fmla="*/ 55418 h 951345"/>
              <a:gd name="connsiteX26" fmla="*/ 1330036 w 1385454"/>
              <a:gd name="connsiteY26" fmla="*/ 36945 h 951345"/>
              <a:gd name="connsiteX27" fmla="*/ 1385454 w 1385454"/>
              <a:gd name="connsiteY27" fmla="*/ 0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85454" h="951345">
                <a:moveTo>
                  <a:pt x="0" y="951345"/>
                </a:moveTo>
                <a:lnTo>
                  <a:pt x="83127" y="886691"/>
                </a:lnTo>
                <a:cubicBezTo>
                  <a:pt x="95328" y="877305"/>
                  <a:pt x="106872" y="866902"/>
                  <a:pt x="120072" y="858982"/>
                </a:cubicBezTo>
                <a:lnTo>
                  <a:pt x="166254" y="831273"/>
                </a:lnTo>
                <a:cubicBezTo>
                  <a:pt x="175490" y="818958"/>
                  <a:pt x="183078" y="805212"/>
                  <a:pt x="193963" y="794327"/>
                </a:cubicBezTo>
                <a:cubicBezTo>
                  <a:pt x="262705" y="725585"/>
                  <a:pt x="205845" y="804213"/>
                  <a:pt x="249382" y="738909"/>
                </a:cubicBezTo>
                <a:cubicBezTo>
                  <a:pt x="252461" y="729673"/>
                  <a:pt x="251734" y="718084"/>
                  <a:pt x="258618" y="711200"/>
                </a:cubicBezTo>
                <a:cubicBezTo>
                  <a:pt x="265502" y="704316"/>
                  <a:pt x="277430" y="705918"/>
                  <a:pt x="286327" y="701964"/>
                </a:cubicBezTo>
                <a:cubicBezTo>
                  <a:pt x="305200" y="693576"/>
                  <a:pt x="322943" y="682800"/>
                  <a:pt x="341745" y="674254"/>
                </a:cubicBezTo>
                <a:cubicBezTo>
                  <a:pt x="356839" y="667393"/>
                  <a:pt x="371788" y="659579"/>
                  <a:pt x="387927" y="655782"/>
                </a:cubicBezTo>
                <a:cubicBezTo>
                  <a:pt x="424386" y="647203"/>
                  <a:pt x="462035" y="644654"/>
                  <a:pt x="498763" y="637309"/>
                </a:cubicBezTo>
                <a:cubicBezTo>
                  <a:pt x="514157" y="634230"/>
                  <a:pt x="529648" y="631603"/>
                  <a:pt x="544945" y="628073"/>
                </a:cubicBezTo>
                <a:cubicBezTo>
                  <a:pt x="569683" y="622364"/>
                  <a:pt x="594570" y="617066"/>
                  <a:pt x="618836" y="609600"/>
                </a:cubicBezTo>
                <a:cubicBezTo>
                  <a:pt x="731666" y="574882"/>
                  <a:pt x="599455" y="604239"/>
                  <a:pt x="711200" y="581891"/>
                </a:cubicBezTo>
                <a:cubicBezTo>
                  <a:pt x="726594" y="575733"/>
                  <a:pt x="742231" y="570152"/>
                  <a:pt x="757382" y="563418"/>
                </a:cubicBezTo>
                <a:cubicBezTo>
                  <a:pt x="825860" y="532983"/>
                  <a:pt x="765125" y="554679"/>
                  <a:pt x="822036" y="535709"/>
                </a:cubicBezTo>
                <a:cubicBezTo>
                  <a:pt x="849626" y="498923"/>
                  <a:pt x="850818" y="493706"/>
                  <a:pt x="886691" y="461818"/>
                </a:cubicBezTo>
                <a:cubicBezTo>
                  <a:pt x="901425" y="448721"/>
                  <a:pt x="918932" y="438813"/>
                  <a:pt x="932872" y="424873"/>
                </a:cubicBezTo>
                <a:cubicBezTo>
                  <a:pt x="949875" y="407870"/>
                  <a:pt x="962051" y="386457"/>
                  <a:pt x="979054" y="369454"/>
                </a:cubicBezTo>
                <a:cubicBezTo>
                  <a:pt x="1048327" y="300181"/>
                  <a:pt x="1000069" y="361879"/>
                  <a:pt x="1071418" y="304800"/>
                </a:cubicBezTo>
                <a:cubicBezTo>
                  <a:pt x="1088418" y="291200"/>
                  <a:pt x="1101329" y="273082"/>
                  <a:pt x="1117600" y="258618"/>
                </a:cubicBezTo>
                <a:cubicBezTo>
                  <a:pt x="1129105" y="248391"/>
                  <a:pt x="1143660" y="241794"/>
                  <a:pt x="1154545" y="230909"/>
                </a:cubicBezTo>
                <a:cubicBezTo>
                  <a:pt x="1165430" y="220024"/>
                  <a:pt x="1172236" y="205652"/>
                  <a:pt x="1182254" y="193964"/>
                </a:cubicBezTo>
                <a:cubicBezTo>
                  <a:pt x="1212832" y="158289"/>
                  <a:pt x="1206949" y="177220"/>
                  <a:pt x="1228436" y="138545"/>
                </a:cubicBezTo>
                <a:cubicBezTo>
                  <a:pt x="1238466" y="120491"/>
                  <a:pt x="1246115" y="101181"/>
                  <a:pt x="1256145" y="83127"/>
                </a:cubicBezTo>
                <a:cubicBezTo>
                  <a:pt x="1261536" y="73423"/>
                  <a:pt x="1265205" y="61301"/>
                  <a:pt x="1274618" y="55418"/>
                </a:cubicBezTo>
                <a:cubicBezTo>
                  <a:pt x="1291130" y="45098"/>
                  <a:pt x="1312242" y="44853"/>
                  <a:pt x="1330036" y="36945"/>
                </a:cubicBezTo>
                <a:cubicBezTo>
                  <a:pt x="1330042" y="36942"/>
                  <a:pt x="1385449" y="3"/>
                  <a:pt x="1385454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FF4EE0-6A00-0726-664D-514014797E44}"/>
              </a:ext>
            </a:extLst>
          </p:cNvPr>
          <p:cNvSpPr/>
          <p:nvPr/>
        </p:nvSpPr>
        <p:spPr>
          <a:xfrm>
            <a:off x="7102490" y="1865745"/>
            <a:ext cx="1699765" cy="2604655"/>
          </a:xfrm>
          <a:custGeom>
            <a:avLst/>
            <a:gdLst>
              <a:gd name="connsiteX0" fmla="*/ 1699765 w 1699765"/>
              <a:gd name="connsiteY0" fmla="*/ 0 h 2604655"/>
              <a:gd name="connsiteX1" fmla="*/ 1690528 w 1699765"/>
              <a:gd name="connsiteY1" fmla="*/ 46182 h 2604655"/>
              <a:gd name="connsiteX2" fmla="*/ 1635110 w 1699765"/>
              <a:gd name="connsiteY2" fmla="*/ 120073 h 2604655"/>
              <a:gd name="connsiteX3" fmla="*/ 1570455 w 1699765"/>
              <a:gd name="connsiteY3" fmla="*/ 193964 h 2604655"/>
              <a:gd name="connsiteX4" fmla="*/ 1524274 w 1699765"/>
              <a:gd name="connsiteY4" fmla="*/ 230910 h 2604655"/>
              <a:gd name="connsiteX5" fmla="*/ 1431910 w 1699765"/>
              <a:gd name="connsiteY5" fmla="*/ 323273 h 2604655"/>
              <a:gd name="connsiteX6" fmla="*/ 1385728 w 1699765"/>
              <a:gd name="connsiteY6" fmla="*/ 360219 h 2604655"/>
              <a:gd name="connsiteX7" fmla="*/ 1348783 w 1699765"/>
              <a:gd name="connsiteY7" fmla="*/ 415637 h 2604655"/>
              <a:gd name="connsiteX8" fmla="*/ 1284128 w 1699765"/>
              <a:gd name="connsiteY8" fmla="*/ 489528 h 2604655"/>
              <a:gd name="connsiteX9" fmla="*/ 1256419 w 1699765"/>
              <a:gd name="connsiteY9" fmla="*/ 535710 h 2604655"/>
              <a:gd name="connsiteX10" fmla="*/ 1228710 w 1699765"/>
              <a:gd name="connsiteY10" fmla="*/ 563419 h 2604655"/>
              <a:gd name="connsiteX11" fmla="*/ 1210237 w 1699765"/>
              <a:gd name="connsiteY11" fmla="*/ 600364 h 2604655"/>
              <a:gd name="connsiteX12" fmla="*/ 1182528 w 1699765"/>
              <a:gd name="connsiteY12" fmla="*/ 637310 h 2604655"/>
              <a:gd name="connsiteX13" fmla="*/ 1154819 w 1699765"/>
              <a:gd name="connsiteY13" fmla="*/ 683491 h 2604655"/>
              <a:gd name="connsiteX14" fmla="*/ 1117874 w 1699765"/>
              <a:gd name="connsiteY14" fmla="*/ 729673 h 2604655"/>
              <a:gd name="connsiteX15" fmla="*/ 1090165 w 1699765"/>
              <a:gd name="connsiteY15" fmla="*/ 785091 h 2604655"/>
              <a:gd name="connsiteX16" fmla="*/ 1034746 w 1699765"/>
              <a:gd name="connsiteY16" fmla="*/ 849746 h 2604655"/>
              <a:gd name="connsiteX17" fmla="*/ 923910 w 1699765"/>
              <a:gd name="connsiteY17" fmla="*/ 997528 h 2604655"/>
              <a:gd name="connsiteX18" fmla="*/ 711474 w 1699765"/>
              <a:gd name="connsiteY18" fmla="*/ 1200728 h 2604655"/>
              <a:gd name="connsiteX19" fmla="*/ 656055 w 1699765"/>
              <a:gd name="connsiteY19" fmla="*/ 1283855 h 2604655"/>
              <a:gd name="connsiteX20" fmla="*/ 628346 w 1699765"/>
              <a:gd name="connsiteY20" fmla="*/ 1320800 h 2604655"/>
              <a:gd name="connsiteX21" fmla="*/ 554455 w 1699765"/>
              <a:gd name="connsiteY21" fmla="*/ 1459346 h 2604655"/>
              <a:gd name="connsiteX22" fmla="*/ 517510 w 1699765"/>
              <a:gd name="connsiteY22" fmla="*/ 1560946 h 2604655"/>
              <a:gd name="connsiteX23" fmla="*/ 480565 w 1699765"/>
              <a:gd name="connsiteY23" fmla="*/ 1653310 h 2604655"/>
              <a:gd name="connsiteX24" fmla="*/ 397437 w 1699765"/>
              <a:gd name="connsiteY24" fmla="*/ 1745673 h 2604655"/>
              <a:gd name="connsiteX25" fmla="*/ 314310 w 1699765"/>
              <a:gd name="connsiteY25" fmla="*/ 1801091 h 2604655"/>
              <a:gd name="connsiteX26" fmla="*/ 258892 w 1699765"/>
              <a:gd name="connsiteY26" fmla="*/ 1865746 h 2604655"/>
              <a:gd name="connsiteX27" fmla="*/ 212710 w 1699765"/>
              <a:gd name="connsiteY27" fmla="*/ 1921164 h 2604655"/>
              <a:gd name="connsiteX28" fmla="*/ 111110 w 1699765"/>
              <a:gd name="connsiteY28" fmla="*/ 2059710 h 2604655"/>
              <a:gd name="connsiteX29" fmla="*/ 74165 w 1699765"/>
              <a:gd name="connsiteY29" fmla="*/ 2115128 h 2604655"/>
              <a:gd name="connsiteX30" fmla="*/ 55692 w 1699765"/>
              <a:gd name="connsiteY30" fmla="*/ 2161310 h 2604655"/>
              <a:gd name="connsiteX31" fmla="*/ 37219 w 1699765"/>
              <a:gd name="connsiteY31" fmla="*/ 2262910 h 2604655"/>
              <a:gd name="connsiteX32" fmla="*/ 18746 w 1699765"/>
              <a:gd name="connsiteY32" fmla="*/ 2309091 h 2604655"/>
              <a:gd name="connsiteX33" fmla="*/ 9510 w 1699765"/>
              <a:gd name="connsiteY33" fmla="*/ 2336800 h 2604655"/>
              <a:gd name="connsiteX34" fmla="*/ 9510 w 1699765"/>
              <a:gd name="connsiteY34" fmla="*/ 2466110 h 2604655"/>
              <a:gd name="connsiteX35" fmla="*/ 27983 w 1699765"/>
              <a:gd name="connsiteY35" fmla="*/ 2493819 h 2604655"/>
              <a:gd name="connsiteX36" fmla="*/ 37219 w 1699765"/>
              <a:gd name="connsiteY36" fmla="*/ 2604655 h 26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99765" h="2604655">
                <a:moveTo>
                  <a:pt x="1699765" y="0"/>
                </a:moveTo>
                <a:cubicBezTo>
                  <a:pt x="1696686" y="15394"/>
                  <a:pt x="1697971" y="32360"/>
                  <a:pt x="1690528" y="46182"/>
                </a:cubicBezTo>
                <a:cubicBezTo>
                  <a:pt x="1675931" y="73290"/>
                  <a:pt x="1652188" y="94456"/>
                  <a:pt x="1635110" y="120073"/>
                </a:cubicBezTo>
                <a:cubicBezTo>
                  <a:pt x="1609152" y="159009"/>
                  <a:pt x="1615482" y="153439"/>
                  <a:pt x="1570455" y="193964"/>
                </a:cubicBezTo>
                <a:cubicBezTo>
                  <a:pt x="1555802" y="207152"/>
                  <a:pt x="1538686" y="217459"/>
                  <a:pt x="1524274" y="230910"/>
                </a:cubicBezTo>
                <a:cubicBezTo>
                  <a:pt x="1492443" y="260619"/>
                  <a:pt x="1463741" y="293565"/>
                  <a:pt x="1431910" y="323273"/>
                </a:cubicBezTo>
                <a:cubicBezTo>
                  <a:pt x="1417498" y="336724"/>
                  <a:pt x="1398916" y="345566"/>
                  <a:pt x="1385728" y="360219"/>
                </a:cubicBezTo>
                <a:cubicBezTo>
                  <a:pt x="1370876" y="376721"/>
                  <a:pt x="1362499" y="398180"/>
                  <a:pt x="1348783" y="415637"/>
                </a:cubicBezTo>
                <a:cubicBezTo>
                  <a:pt x="1328563" y="441372"/>
                  <a:pt x="1304083" y="463587"/>
                  <a:pt x="1284128" y="489528"/>
                </a:cubicBezTo>
                <a:cubicBezTo>
                  <a:pt x="1273182" y="503757"/>
                  <a:pt x="1267190" y="521348"/>
                  <a:pt x="1256419" y="535710"/>
                </a:cubicBezTo>
                <a:cubicBezTo>
                  <a:pt x="1248582" y="546160"/>
                  <a:pt x="1236302" y="552790"/>
                  <a:pt x="1228710" y="563419"/>
                </a:cubicBezTo>
                <a:cubicBezTo>
                  <a:pt x="1220707" y="574623"/>
                  <a:pt x="1217534" y="588688"/>
                  <a:pt x="1210237" y="600364"/>
                </a:cubicBezTo>
                <a:cubicBezTo>
                  <a:pt x="1202078" y="613418"/>
                  <a:pt x="1191067" y="624501"/>
                  <a:pt x="1182528" y="637310"/>
                </a:cubicBezTo>
                <a:cubicBezTo>
                  <a:pt x="1172570" y="652247"/>
                  <a:pt x="1165114" y="668784"/>
                  <a:pt x="1154819" y="683491"/>
                </a:cubicBezTo>
                <a:cubicBezTo>
                  <a:pt x="1143514" y="699641"/>
                  <a:pt x="1128458" y="713041"/>
                  <a:pt x="1117874" y="729673"/>
                </a:cubicBezTo>
                <a:cubicBezTo>
                  <a:pt x="1106786" y="747097"/>
                  <a:pt x="1100195" y="767037"/>
                  <a:pt x="1090165" y="785091"/>
                </a:cubicBezTo>
                <a:cubicBezTo>
                  <a:pt x="1072582" y="816740"/>
                  <a:pt x="1062988" y="821504"/>
                  <a:pt x="1034746" y="849746"/>
                </a:cubicBezTo>
                <a:cubicBezTo>
                  <a:pt x="1014530" y="930611"/>
                  <a:pt x="1029446" y="895901"/>
                  <a:pt x="923910" y="997528"/>
                </a:cubicBezTo>
                <a:cubicBezTo>
                  <a:pt x="810544" y="1106696"/>
                  <a:pt x="789708" y="1098423"/>
                  <a:pt x="711474" y="1200728"/>
                </a:cubicBezTo>
                <a:cubicBezTo>
                  <a:pt x="691244" y="1227182"/>
                  <a:pt x="675011" y="1256474"/>
                  <a:pt x="656055" y="1283855"/>
                </a:cubicBezTo>
                <a:cubicBezTo>
                  <a:pt x="647293" y="1296512"/>
                  <a:pt x="637293" y="1308273"/>
                  <a:pt x="628346" y="1320800"/>
                </a:cubicBezTo>
                <a:cubicBezTo>
                  <a:pt x="598105" y="1363138"/>
                  <a:pt x="573377" y="1412039"/>
                  <a:pt x="554455" y="1459346"/>
                </a:cubicBezTo>
                <a:cubicBezTo>
                  <a:pt x="488349" y="1624617"/>
                  <a:pt x="588676" y="1371169"/>
                  <a:pt x="517510" y="1560946"/>
                </a:cubicBezTo>
                <a:cubicBezTo>
                  <a:pt x="505867" y="1591994"/>
                  <a:pt x="500461" y="1626783"/>
                  <a:pt x="480565" y="1653310"/>
                </a:cubicBezTo>
                <a:cubicBezTo>
                  <a:pt x="446197" y="1699132"/>
                  <a:pt x="448438" y="1699772"/>
                  <a:pt x="397437" y="1745673"/>
                </a:cubicBezTo>
                <a:cubicBezTo>
                  <a:pt x="335026" y="1801843"/>
                  <a:pt x="386641" y="1744833"/>
                  <a:pt x="314310" y="1801091"/>
                </a:cubicBezTo>
                <a:cubicBezTo>
                  <a:pt x="270495" y="1835170"/>
                  <a:pt x="286402" y="1830376"/>
                  <a:pt x="258892" y="1865746"/>
                </a:cubicBezTo>
                <a:cubicBezTo>
                  <a:pt x="244129" y="1884727"/>
                  <a:pt x="227283" y="1902037"/>
                  <a:pt x="212710" y="1921164"/>
                </a:cubicBezTo>
                <a:cubicBezTo>
                  <a:pt x="178003" y="1966718"/>
                  <a:pt x="144397" y="2013108"/>
                  <a:pt x="111110" y="2059710"/>
                </a:cubicBezTo>
                <a:cubicBezTo>
                  <a:pt x="98206" y="2077776"/>
                  <a:pt x="82410" y="2094515"/>
                  <a:pt x="74165" y="2115128"/>
                </a:cubicBezTo>
                <a:lnTo>
                  <a:pt x="55692" y="2161310"/>
                </a:lnTo>
                <a:cubicBezTo>
                  <a:pt x="49534" y="2195177"/>
                  <a:pt x="45568" y="2229516"/>
                  <a:pt x="37219" y="2262910"/>
                </a:cubicBezTo>
                <a:cubicBezTo>
                  <a:pt x="33198" y="2278995"/>
                  <a:pt x="24568" y="2293567"/>
                  <a:pt x="18746" y="2309091"/>
                </a:cubicBezTo>
                <a:cubicBezTo>
                  <a:pt x="15327" y="2318207"/>
                  <a:pt x="12589" y="2327564"/>
                  <a:pt x="9510" y="2336800"/>
                </a:cubicBezTo>
                <a:cubicBezTo>
                  <a:pt x="1565" y="2392416"/>
                  <a:pt x="-7175" y="2410494"/>
                  <a:pt x="9510" y="2466110"/>
                </a:cubicBezTo>
                <a:cubicBezTo>
                  <a:pt x="12700" y="2476743"/>
                  <a:pt x="21825" y="2484583"/>
                  <a:pt x="27983" y="2493819"/>
                </a:cubicBezTo>
                <a:cubicBezTo>
                  <a:pt x="38239" y="2586126"/>
                  <a:pt x="37219" y="2549066"/>
                  <a:pt x="37219" y="260465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BE0C0F-C687-2B03-0C38-A0B28CBC84BB}"/>
              </a:ext>
            </a:extLst>
          </p:cNvPr>
          <p:cNvSpPr/>
          <p:nvPr/>
        </p:nvSpPr>
        <p:spPr>
          <a:xfrm>
            <a:off x="7472520" y="4867564"/>
            <a:ext cx="2678244" cy="341745"/>
          </a:xfrm>
          <a:custGeom>
            <a:avLst/>
            <a:gdLst>
              <a:gd name="connsiteX0" fmla="*/ 0 w 2678546"/>
              <a:gd name="connsiteY0" fmla="*/ 0 h 314036"/>
              <a:gd name="connsiteX1" fmla="*/ 46182 w 2678546"/>
              <a:gd name="connsiteY1" fmla="*/ 9236 h 314036"/>
              <a:gd name="connsiteX2" fmla="*/ 157018 w 2678546"/>
              <a:gd name="connsiteY2" fmla="*/ 64654 h 314036"/>
              <a:gd name="connsiteX3" fmla="*/ 203200 w 2678546"/>
              <a:gd name="connsiteY3" fmla="*/ 101600 h 314036"/>
              <a:gd name="connsiteX4" fmla="*/ 489527 w 2678546"/>
              <a:gd name="connsiteY4" fmla="*/ 249382 h 314036"/>
              <a:gd name="connsiteX5" fmla="*/ 665018 w 2678546"/>
              <a:gd name="connsiteY5" fmla="*/ 314036 h 314036"/>
              <a:gd name="connsiteX6" fmla="*/ 2032000 w 2678546"/>
              <a:gd name="connsiteY6" fmla="*/ 304800 h 314036"/>
              <a:gd name="connsiteX7" fmla="*/ 2115127 w 2678546"/>
              <a:gd name="connsiteY7" fmla="*/ 258618 h 314036"/>
              <a:gd name="connsiteX8" fmla="*/ 2216727 w 2678546"/>
              <a:gd name="connsiteY8" fmla="*/ 221672 h 314036"/>
              <a:gd name="connsiteX9" fmla="*/ 2290618 w 2678546"/>
              <a:gd name="connsiteY9" fmla="*/ 184727 h 314036"/>
              <a:gd name="connsiteX10" fmla="*/ 2327564 w 2678546"/>
              <a:gd name="connsiteY10" fmla="*/ 157018 h 314036"/>
              <a:gd name="connsiteX11" fmla="*/ 2429164 w 2678546"/>
              <a:gd name="connsiteY11" fmla="*/ 129309 h 314036"/>
              <a:gd name="connsiteX12" fmla="*/ 2530764 w 2678546"/>
              <a:gd name="connsiteY12" fmla="*/ 83127 h 314036"/>
              <a:gd name="connsiteX13" fmla="*/ 2623127 w 2678546"/>
              <a:gd name="connsiteY13" fmla="*/ 73891 h 314036"/>
              <a:gd name="connsiteX14" fmla="*/ 2678546 w 2678546"/>
              <a:gd name="connsiteY14" fmla="*/ 55418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8546" h="314036">
                <a:moveTo>
                  <a:pt x="0" y="0"/>
                </a:moveTo>
                <a:cubicBezTo>
                  <a:pt x="15394" y="3079"/>
                  <a:pt x="30952" y="5429"/>
                  <a:pt x="46182" y="9236"/>
                </a:cubicBezTo>
                <a:cubicBezTo>
                  <a:pt x="85452" y="19053"/>
                  <a:pt x="125646" y="44486"/>
                  <a:pt x="157018" y="64654"/>
                </a:cubicBezTo>
                <a:cubicBezTo>
                  <a:pt x="173601" y="75315"/>
                  <a:pt x="186671" y="90856"/>
                  <a:pt x="203200" y="101600"/>
                </a:cubicBezTo>
                <a:cubicBezTo>
                  <a:pt x="366608" y="207815"/>
                  <a:pt x="313614" y="167708"/>
                  <a:pt x="489527" y="249382"/>
                </a:cubicBezTo>
                <a:cubicBezTo>
                  <a:pt x="634312" y="316604"/>
                  <a:pt x="551843" y="297869"/>
                  <a:pt x="665018" y="314036"/>
                </a:cubicBezTo>
                <a:lnTo>
                  <a:pt x="2032000" y="304800"/>
                </a:lnTo>
                <a:cubicBezTo>
                  <a:pt x="2041371" y="304615"/>
                  <a:pt x="2114026" y="259100"/>
                  <a:pt x="2115127" y="258618"/>
                </a:cubicBezTo>
                <a:cubicBezTo>
                  <a:pt x="2148142" y="244174"/>
                  <a:pt x="2183515" y="235656"/>
                  <a:pt x="2216727" y="221672"/>
                </a:cubicBezTo>
                <a:cubicBezTo>
                  <a:pt x="2242107" y="210986"/>
                  <a:pt x="2266832" y="198602"/>
                  <a:pt x="2290618" y="184727"/>
                </a:cubicBezTo>
                <a:cubicBezTo>
                  <a:pt x="2303915" y="176970"/>
                  <a:pt x="2313497" y="163270"/>
                  <a:pt x="2327564" y="157018"/>
                </a:cubicBezTo>
                <a:cubicBezTo>
                  <a:pt x="2509957" y="75956"/>
                  <a:pt x="2213587" y="237099"/>
                  <a:pt x="2429164" y="129309"/>
                </a:cubicBezTo>
                <a:cubicBezTo>
                  <a:pt x="2432816" y="127483"/>
                  <a:pt x="2504842" y="87115"/>
                  <a:pt x="2530764" y="83127"/>
                </a:cubicBezTo>
                <a:cubicBezTo>
                  <a:pt x="2561345" y="78422"/>
                  <a:pt x="2592339" y="76970"/>
                  <a:pt x="2623127" y="73891"/>
                </a:cubicBezTo>
                <a:lnTo>
                  <a:pt x="2678546" y="55418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1ED5B-A965-9361-5FF5-9A3E6ABC31C3}"/>
              </a:ext>
            </a:extLst>
          </p:cNvPr>
          <p:cNvSpPr txBox="1"/>
          <p:nvPr/>
        </p:nvSpPr>
        <p:spPr>
          <a:xfrm>
            <a:off x="7546109" y="260465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57A436-1800-2264-5702-6A3C49185D4E}"/>
              </a:ext>
            </a:extLst>
          </p:cNvPr>
          <p:cNvSpPr txBox="1"/>
          <p:nvPr/>
        </p:nvSpPr>
        <p:spPr>
          <a:xfrm>
            <a:off x="8901919" y="2331102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A8DD3-3EA6-ED07-E1A1-85BE5C47588E}"/>
              </a:ext>
            </a:extLst>
          </p:cNvPr>
          <p:cNvSpPr txBox="1"/>
          <p:nvPr/>
        </p:nvSpPr>
        <p:spPr>
          <a:xfrm>
            <a:off x="9961419" y="2100269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85211A-4181-3140-80CB-714E96E0CAD7}"/>
              </a:ext>
            </a:extLst>
          </p:cNvPr>
          <p:cNvSpPr txBox="1"/>
          <p:nvPr/>
        </p:nvSpPr>
        <p:spPr>
          <a:xfrm>
            <a:off x="7952372" y="3784297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D0F00A-B46E-F3FE-AAC4-3B2547B4692E}"/>
              </a:ext>
            </a:extLst>
          </p:cNvPr>
          <p:cNvSpPr txBox="1"/>
          <p:nvPr/>
        </p:nvSpPr>
        <p:spPr>
          <a:xfrm>
            <a:off x="9374607" y="395789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CBAB9-1284-6754-B96F-F2D6FBF971B4}"/>
              </a:ext>
            </a:extLst>
          </p:cNvPr>
          <p:cNvSpPr txBox="1"/>
          <p:nvPr/>
        </p:nvSpPr>
        <p:spPr>
          <a:xfrm>
            <a:off x="8638683" y="4803138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5D20B4-DDBF-CDDC-E4AD-AA5425478429}"/>
              </a:ext>
            </a:extLst>
          </p:cNvPr>
          <p:cNvSpPr txBox="1"/>
          <p:nvPr/>
        </p:nvSpPr>
        <p:spPr>
          <a:xfrm>
            <a:off x="6922956" y="5488406"/>
            <a:ext cx="4308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 Salesman Problem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= 17</a:t>
            </a:r>
          </a:p>
        </p:txBody>
      </p:sp>
    </p:spTree>
    <p:extLst>
      <p:ext uri="{BB962C8B-B14F-4D97-AF65-F5344CB8AC3E}">
        <p14:creationId xmlns:p14="http://schemas.microsoft.com/office/powerpoint/2010/main" val="10675329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0.gif"/>
          <p:cNvPicPr>
            <a:picLocks noChangeAspect="1"/>
          </p:cNvPicPr>
          <p:nvPr/>
        </p:nvPicPr>
        <p:blipFill rotWithShape="1">
          <a:blip r:embed="rId2" cstate="print"/>
          <a:srcRect b="21117"/>
          <a:stretch/>
        </p:blipFill>
        <p:spPr>
          <a:xfrm>
            <a:off x="789820" y="398206"/>
            <a:ext cx="10182980" cy="61353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AA7D3E-7BBD-4952-B076-7F3C63A528CF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410376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1.gif"/>
          <p:cNvPicPr>
            <a:picLocks noChangeAspect="1"/>
          </p:cNvPicPr>
          <p:nvPr/>
        </p:nvPicPr>
        <p:blipFill rotWithShape="1">
          <a:blip r:embed="rId2" cstate="print"/>
          <a:srcRect b="22782"/>
          <a:stretch/>
        </p:blipFill>
        <p:spPr>
          <a:xfrm>
            <a:off x="923427" y="707924"/>
            <a:ext cx="10023013" cy="61500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A7F4FE-F563-4765-88D0-6A7EA528D7AF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2797337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2.gif"/>
          <p:cNvPicPr>
            <a:picLocks noChangeAspect="1"/>
          </p:cNvPicPr>
          <p:nvPr/>
        </p:nvPicPr>
        <p:blipFill rotWithShape="1">
          <a:blip r:embed="rId2" cstate="print"/>
          <a:srcRect b="22539"/>
          <a:stretch/>
        </p:blipFill>
        <p:spPr>
          <a:xfrm>
            <a:off x="943560" y="641812"/>
            <a:ext cx="10235717" cy="60539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08F130-87F4-4AA9-8E89-727D9C6EC1F3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5639543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2.gif"/>
          <p:cNvPicPr>
            <a:picLocks noChangeAspect="1"/>
          </p:cNvPicPr>
          <p:nvPr/>
        </p:nvPicPr>
        <p:blipFill rotWithShape="1">
          <a:blip r:embed="rId2" cstate="print"/>
          <a:srcRect b="22325"/>
          <a:stretch/>
        </p:blipFill>
        <p:spPr>
          <a:xfrm>
            <a:off x="749658" y="412956"/>
            <a:ext cx="10452093" cy="61795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F3821B-3723-457A-BB0A-723A7862F6E5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7017016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3.gif"/>
          <p:cNvPicPr>
            <a:picLocks noChangeAspect="1"/>
          </p:cNvPicPr>
          <p:nvPr/>
        </p:nvPicPr>
        <p:blipFill rotWithShape="1">
          <a:blip r:embed="rId2" cstate="print"/>
          <a:srcRect b="22749"/>
          <a:stretch/>
        </p:blipFill>
        <p:spPr>
          <a:xfrm>
            <a:off x="648740" y="398206"/>
            <a:ext cx="10684278" cy="62680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6C8D3B-4F6D-4FEE-BC90-694DE872FBC4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909975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4.gif"/>
          <p:cNvPicPr>
            <a:picLocks noChangeAspect="1"/>
          </p:cNvPicPr>
          <p:nvPr/>
        </p:nvPicPr>
        <p:blipFill rotWithShape="1">
          <a:blip r:embed="rId2" cstate="print"/>
          <a:srcRect b="23238"/>
          <a:stretch/>
        </p:blipFill>
        <p:spPr>
          <a:xfrm>
            <a:off x="711336" y="591509"/>
            <a:ext cx="10526935" cy="60747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D374BD-67E9-4D1F-8A7E-6E667373BBA5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0908216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5.gif"/>
          <p:cNvPicPr>
            <a:picLocks noChangeAspect="1"/>
          </p:cNvPicPr>
          <p:nvPr/>
        </p:nvPicPr>
        <p:blipFill rotWithShape="1">
          <a:blip r:embed="rId2" cstate="print"/>
          <a:srcRect b="22588"/>
          <a:stretch/>
        </p:blipFill>
        <p:spPr>
          <a:xfrm>
            <a:off x="608364" y="589936"/>
            <a:ext cx="10780912" cy="61205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0EBBE6-9971-4ED5-B63F-E19BDE665FB0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6573333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6.gif"/>
          <p:cNvPicPr>
            <a:picLocks noChangeAspect="1"/>
          </p:cNvPicPr>
          <p:nvPr/>
        </p:nvPicPr>
        <p:blipFill rotWithShape="1">
          <a:blip r:embed="rId2" cstate="print"/>
          <a:srcRect b="8503"/>
          <a:stretch/>
        </p:blipFill>
        <p:spPr>
          <a:xfrm>
            <a:off x="1106129" y="440256"/>
            <a:ext cx="9770293" cy="64177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ACAC858-0C13-46C6-AC0B-0D6779E9E1FA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1429407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7.gif"/>
          <p:cNvPicPr>
            <a:picLocks noChangeAspect="1"/>
          </p:cNvPicPr>
          <p:nvPr/>
        </p:nvPicPr>
        <p:blipFill rotWithShape="1">
          <a:blip r:embed="rId2" cstate="print"/>
          <a:srcRect b="23023"/>
          <a:stretch/>
        </p:blipFill>
        <p:spPr>
          <a:xfrm>
            <a:off x="885281" y="516195"/>
            <a:ext cx="10642000" cy="63418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8BEF0F-6C09-401C-B549-57D554B01C95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995155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8.gif"/>
          <p:cNvPicPr>
            <a:picLocks noChangeAspect="1"/>
          </p:cNvPicPr>
          <p:nvPr/>
        </p:nvPicPr>
        <p:blipFill rotWithShape="1">
          <a:blip r:embed="rId2" cstate="print"/>
          <a:srcRect b="22795"/>
          <a:stretch/>
        </p:blipFill>
        <p:spPr>
          <a:xfrm>
            <a:off x="631661" y="646825"/>
            <a:ext cx="10488624" cy="60636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FA99CC-95A7-4881-B812-33BA618FCE59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238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54470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9.gif"/>
          <p:cNvPicPr>
            <a:picLocks noChangeAspect="1"/>
          </p:cNvPicPr>
          <p:nvPr/>
        </p:nvPicPr>
        <p:blipFill rotWithShape="1">
          <a:blip r:embed="rId2" cstate="print"/>
          <a:srcRect b="23057"/>
          <a:stretch/>
        </p:blipFill>
        <p:spPr>
          <a:xfrm>
            <a:off x="543196" y="609807"/>
            <a:ext cx="10813062" cy="60712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C2F31B-5DA1-491D-9A33-75197273AA33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5173758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0.gif"/>
          <p:cNvPicPr>
            <a:picLocks noChangeAspect="1"/>
          </p:cNvPicPr>
          <p:nvPr/>
        </p:nvPicPr>
        <p:blipFill rotWithShape="1">
          <a:blip r:embed="rId2" cstate="print"/>
          <a:srcRect b="23159"/>
          <a:stretch/>
        </p:blipFill>
        <p:spPr>
          <a:xfrm>
            <a:off x="654467" y="362411"/>
            <a:ext cx="10569055" cy="61563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E2995E1-D178-4E92-8F35-9D97D1560627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1434223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1.gif"/>
          <p:cNvPicPr>
            <a:picLocks noChangeAspect="1"/>
          </p:cNvPicPr>
          <p:nvPr/>
        </p:nvPicPr>
        <p:blipFill rotWithShape="1">
          <a:blip r:embed="rId2" cstate="print"/>
          <a:srcRect b="24687"/>
          <a:stretch/>
        </p:blipFill>
        <p:spPr>
          <a:xfrm>
            <a:off x="888282" y="331839"/>
            <a:ext cx="10415435" cy="61943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E715F8-D512-47F4-9FDD-695266EA42F2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0446335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2.gif"/>
          <p:cNvPicPr>
            <a:picLocks noChangeAspect="1"/>
          </p:cNvPicPr>
          <p:nvPr/>
        </p:nvPicPr>
        <p:blipFill rotWithShape="1">
          <a:blip r:embed="rId2" cstate="print"/>
          <a:srcRect b="24413"/>
          <a:stretch/>
        </p:blipFill>
        <p:spPr>
          <a:xfrm>
            <a:off x="587317" y="427703"/>
            <a:ext cx="11017366" cy="61500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5C0B66-F435-4464-A0FE-C4BC3EDCF10F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56236329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3.gif"/>
          <p:cNvPicPr>
            <a:picLocks noChangeAspect="1"/>
          </p:cNvPicPr>
          <p:nvPr/>
        </p:nvPicPr>
        <p:blipFill rotWithShape="1">
          <a:blip r:embed="rId2" cstate="print"/>
          <a:srcRect b="23343"/>
          <a:stretch/>
        </p:blipFill>
        <p:spPr>
          <a:xfrm>
            <a:off x="601917" y="666311"/>
            <a:ext cx="10749242" cy="6088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68138D-A08F-4B81-B7AC-80EAA5EA5897}"/>
              </a:ext>
            </a:extLst>
          </p:cNvPr>
          <p:cNvSpPr txBox="1">
            <a:spLocks/>
          </p:cNvSpPr>
          <p:nvPr/>
        </p:nvSpPr>
        <p:spPr>
          <a:xfrm>
            <a:off x="9185787" y="206479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5906269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4.gif"/>
          <p:cNvPicPr>
            <a:picLocks noChangeAspect="1"/>
          </p:cNvPicPr>
          <p:nvPr/>
        </p:nvPicPr>
        <p:blipFill rotWithShape="1">
          <a:blip r:embed="rId2" cstate="print"/>
          <a:srcRect b="21260"/>
          <a:stretch/>
        </p:blipFill>
        <p:spPr>
          <a:xfrm>
            <a:off x="983632" y="457200"/>
            <a:ext cx="10655755" cy="6400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4A28BC-8BBA-4783-923E-8536959FA735}"/>
              </a:ext>
            </a:extLst>
          </p:cNvPr>
          <p:cNvSpPr txBox="1">
            <a:spLocks/>
          </p:cNvSpPr>
          <p:nvPr/>
        </p:nvSpPr>
        <p:spPr>
          <a:xfrm>
            <a:off x="779206" y="221227"/>
            <a:ext cx="2421194" cy="98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7187577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4" y="0"/>
            <a:ext cx="1211195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817672-9B24-4858-BE24-FA6182F4EA51}"/>
              </a:ext>
            </a:extLst>
          </p:cNvPr>
          <p:cNvSpPr txBox="1">
            <a:spLocks/>
          </p:cNvSpPr>
          <p:nvPr/>
        </p:nvSpPr>
        <p:spPr>
          <a:xfrm>
            <a:off x="707922" y="5594554"/>
            <a:ext cx="2627671" cy="104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07762087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2" y="78900"/>
            <a:ext cx="12041028" cy="66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2F5F10-06A5-414D-91FF-9DC055833325}"/>
              </a:ext>
            </a:extLst>
          </p:cNvPr>
          <p:cNvSpPr txBox="1">
            <a:spLocks/>
          </p:cNvSpPr>
          <p:nvPr/>
        </p:nvSpPr>
        <p:spPr>
          <a:xfrm>
            <a:off x="9715698" y="0"/>
            <a:ext cx="2325330" cy="104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1481847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22" y="0"/>
            <a:ext cx="10559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011FEA-8083-47F0-BCF3-D9B834B5DD57}"/>
              </a:ext>
            </a:extLst>
          </p:cNvPr>
          <p:cNvSpPr txBox="1">
            <a:spLocks/>
          </p:cNvSpPr>
          <p:nvPr/>
        </p:nvSpPr>
        <p:spPr>
          <a:xfrm>
            <a:off x="8273845" y="5329083"/>
            <a:ext cx="2627671" cy="104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1754686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164" y="1690688"/>
            <a:ext cx="9485671" cy="4351338"/>
          </a:xfrm>
        </p:spPr>
        <p:txBody>
          <a:bodyPr>
            <a:normAutofit/>
          </a:bodyPr>
          <a:lstStyle/>
          <a:p>
            <a:r>
              <a:rPr lang="en-US" dirty="0"/>
              <a:t>Some redundant search</a:t>
            </a:r>
          </a:p>
          <a:p>
            <a:pPr lvl="1"/>
            <a:r>
              <a:rPr lang="en-US" sz="2800" dirty="0"/>
              <a:t>Small amount compared to work done on last iteration</a:t>
            </a:r>
          </a:p>
          <a:p>
            <a:r>
              <a:rPr lang="en-US" dirty="0"/>
              <a:t>Dangerous if continuous-valued h(n) values or if values very close</a:t>
            </a:r>
          </a:p>
          <a:p>
            <a:pPr lvl="1"/>
            <a:r>
              <a:rPr lang="en-US" sz="2800" dirty="0"/>
              <a:t>If threshold = 21.1 and value is 21.2, probably only include 1 new node each iteration</a:t>
            </a:r>
          </a:p>
          <a:p>
            <a:r>
              <a:rPr lang="en-US" dirty="0"/>
              <a:t>Time complexity is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</a:p>
          <a:p>
            <a:r>
              <a:rPr lang="en-US" dirty="0"/>
              <a:t>Space complexity is O(m)</a:t>
            </a:r>
          </a:p>
        </p:txBody>
      </p:sp>
    </p:spTree>
    <p:extLst>
      <p:ext uri="{BB962C8B-B14F-4D97-AF65-F5344CB8AC3E}">
        <p14:creationId xmlns:p14="http://schemas.microsoft.com/office/powerpoint/2010/main" val="15283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75"/>
            <a:ext cx="7819103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Search Example:  n-queens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547" y="1343560"/>
            <a:ext cx="9285241" cy="555494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on the same row, column, or diagonal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number of conflicts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the number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 = 5                                h = 2                                 h = 0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solves n-queens problems nearly-instantaneously for very large n, e.g., n =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30298"/>
              </p:ext>
            </p:extLst>
          </p:nvPr>
        </p:nvGraphicFramePr>
        <p:xfrm>
          <a:off x="4696466" y="3205795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5751"/>
              </p:ext>
            </p:extLst>
          </p:nvPr>
        </p:nvGraphicFramePr>
        <p:xfrm>
          <a:off x="7893900" y="3205795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66154" y="4346021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490075" y="4372292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862157" y="431973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5381612" y="336670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933383" y="431973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6471489" y="383166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8064052" y="4372291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8651467" y="331469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9199171" y="4832122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9676322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96AC4A-7010-4E10-961F-AB1895FD9982}"/>
              </a:ext>
            </a:extLst>
          </p:cNvPr>
          <p:cNvCxnSpPr>
            <a:cxnSpLocks/>
          </p:cNvCxnSpPr>
          <p:nvPr/>
        </p:nvCxnSpPr>
        <p:spPr>
          <a:xfrm>
            <a:off x="2245762" y="3962541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6F512B4-C1C6-48F0-AE28-642490364E40}"/>
              </a:ext>
            </a:extLst>
          </p:cNvPr>
          <p:cNvCxnSpPr>
            <a:cxnSpLocks/>
          </p:cNvCxnSpPr>
          <p:nvPr/>
        </p:nvCxnSpPr>
        <p:spPr>
          <a:xfrm>
            <a:off x="1759212" y="4508921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F831A1A-4733-4A15-B1CF-92EE9CAFC3E1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654222" y="4092607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2A21CA-16DF-41FB-BD05-4B5D0091C496}"/>
              </a:ext>
            </a:extLst>
          </p:cNvPr>
          <p:cNvCxnSpPr>
            <a:cxnSpLocks/>
          </p:cNvCxnSpPr>
          <p:nvPr/>
        </p:nvCxnSpPr>
        <p:spPr>
          <a:xfrm flipV="1">
            <a:off x="2753948" y="412103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0740CC-832F-4F71-9BD3-C63BF65AA2F3}"/>
              </a:ext>
            </a:extLst>
          </p:cNvPr>
          <p:cNvCxnSpPr>
            <a:cxnSpLocks/>
          </p:cNvCxnSpPr>
          <p:nvPr/>
        </p:nvCxnSpPr>
        <p:spPr>
          <a:xfrm>
            <a:off x="2195244" y="4041196"/>
            <a:ext cx="431568" cy="36295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D63EEF-C50A-4E9F-AC89-1B939831C534}"/>
              </a:ext>
            </a:extLst>
          </p:cNvPr>
          <p:cNvCxnSpPr>
            <a:cxnSpLocks/>
          </p:cNvCxnSpPr>
          <p:nvPr/>
        </p:nvCxnSpPr>
        <p:spPr>
          <a:xfrm>
            <a:off x="5202520" y="4502356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326605-B88B-4455-9918-32A12461A019}"/>
              </a:ext>
            </a:extLst>
          </p:cNvPr>
          <p:cNvCxnSpPr>
            <a:cxnSpLocks/>
          </p:cNvCxnSpPr>
          <p:nvPr/>
        </p:nvCxnSpPr>
        <p:spPr>
          <a:xfrm flipV="1">
            <a:off x="6207619" y="4111083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6B6296EC-B56F-4369-A97F-1255932C12CB}"/>
              </a:ext>
            </a:extLst>
          </p:cNvPr>
          <p:cNvSpPr/>
          <p:nvPr/>
        </p:nvSpPr>
        <p:spPr>
          <a:xfrm>
            <a:off x="3687281" y="4125782"/>
            <a:ext cx="554125" cy="19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3A14B26-69FE-43AC-9C12-6E5BF87DB1DF}"/>
              </a:ext>
            </a:extLst>
          </p:cNvPr>
          <p:cNvSpPr/>
          <p:nvPr/>
        </p:nvSpPr>
        <p:spPr>
          <a:xfrm>
            <a:off x="7153237" y="4091791"/>
            <a:ext cx="554125" cy="19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825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19" y="0"/>
            <a:ext cx="1048856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61034"/>
              </p:ext>
            </p:extLst>
          </p:nvPr>
        </p:nvGraphicFramePr>
        <p:xfrm>
          <a:off x="1371601" y="1209369"/>
          <a:ext cx="8952268" cy="40253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7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4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48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0532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IDA*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32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2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2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5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49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668" y="5234700"/>
            <a:ext cx="5153332" cy="16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617618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21" y="349359"/>
            <a:ext cx="5720255" cy="9434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620" y="1718441"/>
            <a:ext cx="10342179" cy="445852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Best First Search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space variant of A*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A* search but discard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perform recursion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alternative (next best)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until f value greater than bound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f values before (from parent)               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after (from descendant) recursive call</a:t>
            </a:r>
          </a:p>
        </p:txBody>
      </p:sp>
    </p:spTree>
    <p:extLst>
      <p:ext uri="{BB962C8B-B14F-4D97-AF65-F5344CB8AC3E}">
        <p14:creationId xmlns:p14="http://schemas.microsoft.com/office/powerpoint/2010/main" val="420538860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477" y="270532"/>
            <a:ext cx="7660046" cy="7384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061" y="917912"/>
            <a:ext cx="8543877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// Input is current node and f limit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// Returns goal node or failure, updated limit</a:t>
            </a:r>
          </a:p>
          <a:p>
            <a:r>
              <a:rPr lang="en-US" sz="2000" dirty="0"/>
              <a:t>RBFS(n, limit)</a:t>
            </a:r>
          </a:p>
          <a:p>
            <a:r>
              <a:rPr lang="en-US" sz="2000" dirty="0"/>
              <a:t>   if Goal(n)</a:t>
            </a:r>
          </a:p>
          <a:p>
            <a:r>
              <a:rPr lang="en-US" sz="2000" dirty="0"/>
              <a:t>      return n</a:t>
            </a:r>
          </a:p>
          <a:p>
            <a:r>
              <a:rPr lang="en-US" sz="2000" dirty="0"/>
              <a:t>   children = Expand(n)</a:t>
            </a:r>
          </a:p>
          <a:p>
            <a:r>
              <a:rPr lang="en-US" sz="2000" dirty="0"/>
              <a:t>   if children empty</a:t>
            </a:r>
          </a:p>
          <a:p>
            <a:r>
              <a:rPr lang="en-US" sz="2000" dirty="0"/>
              <a:t>      return failure, infinity</a:t>
            </a:r>
          </a:p>
          <a:p>
            <a:r>
              <a:rPr lang="en-US" sz="2000" dirty="0"/>
              <a:t>   for each c in children</a:t>
            </a:r>
          </a:p>
          <a:p>
            <a:r>
              <a:rPr lang="en-US" sz="2000" dirty="0"/>
              <a:t>      f[c] = max(g(c)+h(c), f[n])		     </a:t>
            </a:r>
            <a:r>
              <a:rPr lang="en-US" sz="2000" dirty="0">
                <a:solidFill>
                  <a:schemeClr val="accent5"/>
                </a:solidFill>
              </a:rPr>
              <a:t>// Update f[c] based on parent</a:t>
            </a:r>
          </a:p>
          <a:p>
            <a:r>
              <a:rPr lang="en-US" sz="2000" dirty="0"/>
              <a:t>   repeat</a:t>
            </a:r>
          </a:p>
          <a:p>
            <a:r>
              <a:rPr lang="en-US" sz="2000" dirty="0"/>
              <a:t>      best = child with smallest f value</a:t>
            </a:r>
          </a:p>
          <a:p>
            <a:r>
              <a:rPr lang="en-US" sz="2000" dirty="0"/>
              <a:t>      if f[best] &gt; limit</a:t>
            </a:r>
          </a:p>
          <a:p>
            <a:r>
              <a:rPr lang="en-US" sz="2000" dirty="0"/>
              <a:t>         return failure, f[best]</a:t>
            </a:r>
          </a:p>
          <a:p>
            <a:r>
              <a:rPr lang="en-US" sz="2000" dirty="0"/>
              <a:t>      alternative = second-lowest f-value among children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newlimit</a:t>
            </a:r>
            <a:r>
              <a:rPr lang="en-US" sz="2000" dirty="0"/>
              <a:t> = min(limit, alternative)</a:t>
            </a:r>
          </a:p>
          <a:p>
            <a:r>
              <a:rPr lang="en-US" sz="2000" dirty="0"/>
              <a:t>      result, f[best] = RBFS(best, </a:t>
            </a:r>
            <a:r>
              <a:rPr lang="en-US" sz="2000" dirty="0" err="1"/>
              <a:t>newlimit</a:t>
            </a:r>
            <a:r>
              <a:rPr lang="en-US" sz="2000" dirty="0"/>
              <a:t>)   </a:t>
            </a:r>
            <a:r>
              <a:rPr lang="en-US" sz="2000" dirty="0">
                <a:solidFill>
                  <a:schemeClr val="accent5"/>
                </a:solidFill>
              </a:rPr>
              <a:t>// Update f[best] based on descendant</a:t>
            </a:r>
          </a:p>
          <a:p>
            <a:r>
              <a:rPr lang="en-US" sz="2000" dirty="0"/>
              <a:t>   if result not equal to failure</a:t>
            </a:r>
          </a:p>
          <a:p>
            <a:r>
              <a:rPr lang="en-US" sz="2000" dirty="0"/>
              <a:t>      return result</a:t>
            </a:r>
          </a:p>
        </p:txBody>
      </p:sp>
    </p:spTree>
    <p:extLst>
      <p:ext uri="{BB962C8B-B14F-4D97-AF65-F5344CB8AC3E}">
        <p14:creationId xmlns:p14="http://schemas.microsoft.com/office/powerpoint/2010/main" val="273279716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774" y="619433"/>
            <a:ext cx="11010451" cy="62385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B6F770-1D4A-4879-8B6B-05705250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63" y="5707624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9753682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283" y="545690"/>
            <a:ext cx="10620013" cy="60173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2DE7E3-1B3F-416F-9876-42B29A83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5501148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8001843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55" y="420329"/>
            <a:ext cx="10620011" cy="60173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EF8327-AA4A-4F73-95B0-FA371B3D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85" y="5375786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8047052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334" y="589934"/>
            <a:ext cx="10580640" cy="57961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E9FF83-6502-450A-895E-A5977EB2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5501148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05084315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304" y="575186"/>
            <a:ext cx="10411776" cy="58993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185168-8BD8-40B3-B5A0-42654BAA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5501148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040886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187" y="516194"/>
            <a:ext cx="10359717" cy="58698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C160B7-85BA-4D6F-BD13-E3F289DE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5501148"/>
            <a:ext cx="2358974" cy="1061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8517505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435" y="106167"/>
            <a:ext cx="5318193" cy="11393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220" y="1414704"/>
            <a:ext cx="984815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if h(n) is admissible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is O(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exponential time in cost of solution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than IDA*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more information than IDA* but benefits from storing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290612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62" y="99818"/>
            <a:ext cx="7819103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n-queens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570" y="1266150"/>
            <a:ext cx="9262634" cy="5465395"/>
          </a:xfrm>
        </p:spPr>
        <p:txBody>
          <a:bodyPr>
            <a:noAutofit/>
          </a:bodyPr>
          <a:lstStyle/>
          <a:p>
            <a:pPr marL="461963" indent="-461963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on the same row, column, or diagonal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number of conflicts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the number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 = 5                          h = 2                       h = 1                       h = 0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solves n-queens problems nearly-instantaneously for very large n, e.g., n =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18372"/>
              </p:ext>
            </p:extLst>
          </p:nvPr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00532"/>
              </p:ext>
            </p:extLst>
          </p:nvPr>
        </p:nvGraphicFramePr>
        <p:xfrm>
          <a:off x="4054069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55346"/>
              </p:ext>
            </p:extLst>
          </p:nvPr>
        </p:nvGraphicFramePr>
        <p:xfrm>
          <a:off x="6673475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36C48A-7E8B-4D8C-938B-F90A5BF3C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58751"/>
              </p:ext>
            </p:extLst>
          </p:nvPr>
        </p:nvGraphicFramePr>
        <p:xfrm>
          <a:off x="9292881" y="3231929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71596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511970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177403" y="334144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4770577" y="386878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311306" y="48799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5888905" y="386089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6765116" y="3341449"/>
            <a:ext cx="315310" cy="26885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7403381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7976816" y="4897608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8499648" y="386878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DB5FCC8-F3F8-49C1-8A85-9B7771176D40}"/>
              </a:ext>
            </a:extLst>
          </p:cNvPr>
          <p:cNvSpPr/>
          <p:nvPr/>
        </p:nvSpPr>
        <p:spPr>
          <a:xfrm>
            <a:off x="9386615" y="43355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667F5FD-D257-40CA-A40F-018D5C0590AB}"/>
              </a:ext>
            </a:extLst>
          </p:cNvPr>
          <p:cNvSpPr/>
          <p:nvPr/>
        </p:nvSpPr>
        <p:spPr>
          <a:xfrm>
            <a:off x="9943239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337C474-3D3D-436F-86F1-00BA53DCB778}"/>
              </a:ext>
            </a:extLst>
          </p:cNvPr>
          <p:cNvSpPr/>
          <p:nvPr/>
        </p:nvSpPr>
        <p:spPr>
          <a:xfrm>
            <a:off x="10517790" y="4853148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9D4A409C-E97C-477D-B7AC-3D5ED79E39F3}"/>
              </a:ext>
            </a:extLst>
          </p:cNvPr>
          <p:cNvSpPr/>
          <p:nvPr/>
        </p:nvSpPr>
        <p:spPr>
          <a:xfrm>
            <a:off x="11090326" y="383461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7FC06-B31D-427C-AF44-E9AC716C9190}"/>
              </a:ext>
            </a:extLst>
          </p:cNvPr>
          <p:cNvCxnSpPr>
            <a:cxnSpLocks/>
          </p:cNvCxnSpPr>
          <p:nvPr/>
        </p:nvCxnSpPr>
        <p:spPr>
          <a:xfrm flipV="1">
            <a:off x="2189517" y="361538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B1F045-800E-4FF4-9AD4-8E5F2DF68F86}"/>
              </a:ext>
            </a:extLst>
          </p:cNvPr>
          <p:cNvCxnSpPr>
            <a:cxnSpLocks/>
          </p:cNvCxnSpPr>
          <p:nvPr/>
        </p:nvCxnSpPr>
        <p:spPr>
          <a:xfrm>
            <a:off x="2245762" y="3949538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82816-9119-4631-A1D0-8BE1C6AC9E46}"/>
              </a:ext>
            </a:extLst>
          </p:cNvPr>
          <p:cNvCxnSpPr>
            <a:cxnSpLocks/>
          </p:cNvCxnSpPr>
          <p:nvPr/>
        </p:nvCxnSpPr>
        <p:spPr>
          <a:xfrm>
            <a:off x="1781107" y="355082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6270C-77B6-4B1B-B059-758E7F37E2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906" y="359286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D86B6-BC84-49E6-86CB-A9ABF2E38CC0}"/>
              </a:ext>
            </a:extLst>
          </p:cNvPr>
          <p:cNvCxnSpPr>
            <a:cxnSpLocks/>
          </p:cNvCxnSpPr>
          <p:nvPr/>
        </p:nvCxnSpPr>
        <p:spPr>
          <a:xfrm>
            <a:off x="2786259" y="349349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59AE52-63BE-4E07-A6D5-0D7577B3DFC3}"/>
              </a:ext>
            </a:extLst>
          </p:cNvPr>
          <p:cNvCxnSpPr>
            <a:cxnSpLocks/>
          </p:cNvCxnSpPr>
          <p:nvPr/>
        </p:nvCxnSpPr>
        <p:spPr>
          <a:xfrm>
            <a:off x="4508079" y="3554161"/>
            <a:ext cx="341635" cy="3146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8483F9-6FFC-4FA5-8C2C-732042921534}"/>
              </a:ext>
            </a:extLst>
          </p:cNvPr>
          <p:cNvCxnSpPr>
            <a:cxnSpLocks/>
          </p:cNvCxnSpPr>
          <p:nvPr/>
        </p:nvCxnSpPr>
        <p:spPr>
          <a:xfrm>
            <a:off x="7080426" y="3497313"/>
            <a:ext cx="34236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17D5F7-04B5-4A96-8275-80711B847404}"/>
              </a:ext>
            </a:extLst>
          </p:cNvPr>
          <p:cNvCxnSpPr>
            <a:cxnSpLocks/>
          </p:cNvCxnSpPr>
          <p:nvPr/>
        </p:nvCxnSpPr>
        <p:spPr>
          <a:xfrm>
            <a:off x="5158042" y="406088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487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10" y="2862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639" y="1840373"/>
            <a:ext cx="916120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Memory-Bounded A* Search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A* search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memory is full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 worst leaf (largest f(n) value)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value of discarded node to parent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if solution fits in memory</a:t>
            </a:r>
          </a:p>
        </p:txBody>
      </p:sp>
    </p:spTree>
    <p:extLst>
      <p:ext uri="{BB962C8B-B14F-4D97-AF65-F5344CB8AC3E}">
        <p14:creationId xmlns:p14="http://schemas.microsoft.com/office/powerpoint/2010/main" val="84489480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387" y="-44243"/>
            <a:ext cx="660727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10" y="-49159"/>
            <a:ext cx="1991032" cy="11110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91167" y="206477"/>
            <a:ext cx="4028767" cy="66515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Let </a:t>
            </a:r>
            <a:r>
              <a:rPr lang="en-US" dirty="0" err="1"/>
              <a:t>MaxNodes</a:t>
            </a:r>
            <a:r>
              <a:rPr lang="en-US" dirty="0"/>
              <a:t> = 3</a:t>
            </a:r>
          </a:p>
          <a:p>
            <a:r>
              <a:rPr lang="en-US" dirty="0"/>
              <a:t>Initially B&amp;G added to open list, then hit max</a:t>
            </a:r>
          </a:p>
          <a:p>
            <a:r>
              <a:rPr lang="en-US" dirty="0"/>
              <a:t>B is larger f value so discard but save f(B)=15 at parent A</a:t>
            </a:r>
          </a:p>
          <a:p>
            <a:pPr lvl="1"/>
            <a:r>
              <a:rPr lang="en-US" dirty="0"/>
              <a:t>Add H but f(H)=18. Not a goal and cannot go </a:t>
            </a:r>
            <a:r>
              <a:rPr lang="en-US" dirty="0" err="1"/>
              <a:t>deper</a:t>
            </a:r>
            <a:r>
              <a:rPr lang="en-US" dirty="0"/>
              <a:t>, so set f(h)=infinity and save at G.</a:t>
            </a:r>
          </a:p>
          <a:p>
            <a:r>
              <a:rPr lang="en-US" dirty="0"/>
              <a:t>Generate next child I with f(I)=24, bigger child of A. We have seen all children of G, so reset f(G)=24.</a:t>
            </a:r>
          </a:p>
          <a:p>
            <a:r>
              <a:rPr lang="en-US" dirty="0"/>
              <a:t>Regenerate B and child C. This is not goal so f(c) reset to infinity</a:t>
            </a:r>
          </a:p>
          <a:p>
            <a:r>
              <a:rPr lang="en-US" dirty="0"/>
              <a:t>Generate second child D with f(D)=24, backing up value to ancestors</a:t>
            </a:r>
          </a:p>
          <a:p>
            <a:r>
              <a:rPr lang="en-US" dirty="0"/>
              <a:t>D is a goal node, so search terminates.</a:t>
            </a:r>
          </a:p>
        </p:txBody>
      </p:sp>
    </p:spTree>
    <p:extLst>
      <p:ext uri="{BB962C8B-B14F-4D97-AF65-F5344CB8AC3E}">
        <p14:creationId xmlns:p14="http://schemas.microsoft.com/office/powerpoint/2010/main" val="66343005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6080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1" y="152400"/>
            <a:ext cx="546819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789155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Genetic Algorithm (GA)?</a:t>
            </a:r>
          </a:p>
          <a:p>
            <a:pPr lvl="1"/>
            <a:r>
              <a:rPr lang="en-US" dirty="0"/>
              <a:t>An adaptation procedure based on the mechanics of natural genetics and natural selection</a:t>
            </a:r>
          </a:p>
          <a:p>
            <a:r>
              <a:rPr lang="en-US" dirty="0"/>
              <a:t>Gas have 2 essential components</a:t>
            </a:r>
          </a:p>
          <a:p>
            <a:pPr lvl="1"/>
            <a:r>
              <a:rPr lang="en-US" dirty="0"/>
              <a:t>Survival of the fittest</a:t>
            </a:r>
          </a:p>
          <a:p>
            <a:pPr lvl="1"/>
            <a:r>
              <a:rPr lang="en-US" dirty="0"/>
              <a:t>Recombination</a:t>
            </a:r>
          </a:p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Chromosome = string</a:t>
            </a:r>
          </a:p>
          <a:p>
            <a:pPr lvl="1"/>
            <a:r>
              <a:rPr lang="en-US" dirty="0"/>
              <a:t>Gene = single bit or single subsequence in string, represents 1 attribute</a:t>
            </a:r>
          </a:p>
        </p:txBody>
      </p:sp>
    </p:spTree>
    <p:extLst>
      <p:ext uri="{BB962C8B-B14F-4D97-AF65-F5344CB8AC3E}">
        <p14:creationId xmlns:p14="http://schemas.microsoft.com/office/powerpoint/2010/main" val="150450506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93" y="160174"/>
            <a:ext cx="5257800" cy="8803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96" y="1040525"/>
            <a:ext cx="9125607" cy="498726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made up of 4 nucleic acids (4-bit code)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chromosomes in humans, each contain 3 billion DNA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billion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combinations of bits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random search find humans?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only 0.1% genome must be discovered, 3(10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nucleotides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very short generation, 1 generation/second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3.2(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6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individuals per year, but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1.8(10</a:t>
            </a:r>
            <a:r>
              <a:rPr lang="en-US" baseline="6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7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years to generate human randomly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reproduction, self repair, adaptability are the rule in natural systems, they hardly exist in the artificial world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and adopting nature’s approach to computational design should unlock many doors in science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299780754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46834" cy="8015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GAs Exhibit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attempt a GA makes towards a solution is called a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sequence of information that can be interpreted as a possible solution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a chromosome is represented as sequence of binary digits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digit is a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 maintains a collection or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chromosomes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chromosome in the population represents a different guess at the solution</a:t>
            </a:r>
          </a:p>
        </p:txBody>
      </p:sp>
    </p:spTree>
    <p:extLst>
      <p:ext uri="{BB962C8B-B14F-4D97-AF65-F5344CB8AC3E}">
        <p14:creationId xmlns:p14="http://schemas.microsoft.com/office/powerpoint/2010/main" val="90375190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9749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GA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445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a population (of solution guesses)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(once for each generation)</a:t>
            </a:r>
          </a:p>
          <a:p>
            <a:pPr marL="914400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each chromosome in the population using a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</a:t>
            </a:r>
          </a:p>
          <a:p>
            <a:pPr marL="914400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GA operators to population to create a new population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 when solution is reached or number of generations has reached an allowable maximum.</a:t>
            </a:r>
          </a:p>
        </p:txBody>
      </p:sp>
    </p:spTree>
    <p:extLst>
      <p:ext uri="{BB962C8B-B14F-4D97-AF65-F5344CB8AC3E}">
        <p14:creationId xmlns:p14="http://schemas.microsoft.com/office/powerpoint/2010/main" val="118259262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276" y="191704"/>
            <a:ext cx="5257800" cy="14605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Common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276" y="1762563"/>
            <a:ext cx="8116614" cy="239953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Crossover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187430826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214" y="270532"/>
            <a:ext cx="575178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17" y="1809860"/>
            <a:ext cx="10150366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individuals x according to their fitness values f(x)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beam search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Fittest individuals survive (and possibly mate) for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129836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75"/>
            <a:ext cx="6615545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n-queens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677" y="1295970"/>
            <a:ext cx="9207216" cy="5252672"/>
          </a:xfrm>
        </p:spPr>
        <p:txBody>
          <a:bodyPr>
            <a:noAutofit/>
          </a:bodyPr>
          <a:lstStyle/>
          <a:p>
            <a:pPr marL="461963" indent="-461963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on the same row, column, or diagonal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number of conflicts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the number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 = 5                          h = 5                    h = 3                           h = 0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solves n-queens problems nearly-instantaneously for very large n, e.g., n =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/>
        </p:nvGraphicFramePr>
        <p:xfrm>
          <a:off x="4054069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/>
        </p:nvGraphicFramePr>
        <p:xfrm>
          <a:off x="6673475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36C48A-7E8B-4D8C-938B-F90A5BF3CAFF}"/>
              </a:ext>
            </a:extLst>
          </p:cNvPr>
          <p:cNvGraphicFramePr>
            <a:graphicFrameLocks noGrp="1"/>
          </p:cNvGraphicFramePr>
          <p:nvPr/>
        </p:nvGraphicFramePr>
        <p:xfrm>
          <a:off x="9292881" y="3231929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71596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511970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180879" y="43355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4770577" y="386878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311904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5888905" y="386089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6765395" y="43355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7335762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7969461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8499648" y="386878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DB5FCC8-F3F8-49C1-8A85-9B7771176D40}"/>
              </a:ext>
            </a:extLst>
          </p:cNvPr>
          <p:cNvSpPr/>
          <p:nvPr/>
        </p:nvSpPr>
        <p:spPr>
          <a:xfrm>
            <a:off x="9386615" y="433551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667F5FD-D257-40CA-A40F-018D5C0590AB}"/>
              </a:ext>
            </a:extLst>
          </p:cNvPr>
          <p:cNvSpPr/>
          <p:nvPr/>
        </p:nvSpPr>
        <p:spPr>
          <a:xfrm>
            <a:off x="9943239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337C474-3D3D-436F-86F1-00BA53DCB778}"/>
              </a:ext>
            </a:extLst>
          </p:cNvPr>
          <p:cNvSpPr/>
          <p:nvPr/>
        </p:nvSpPr>
        <p:spPr>
          <a:xfrm>
            <a:off x="10517790" y="4853148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9D4A409C-E97C-477D-B7AC-3D5ED79E39F3}"/>
              </a:ext>
            </a:extLst>
          </p:cNvPr>
          <p:cNvSpPr/>
          <p:nvPr/>
        </p:nvSpPr>
        <p:spPr>
          <a:xfrm>
            <a:off x="11090326" y="383461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7FC06-B31D-427C-AF44-E9AC716C9190}"/>
              </a:ext>
            </a:extLst>
          </p:cNvPr>
          <p:cNvCxnSpPr>
            <a:cxnSpLocks/>
          </p:cNvCxnSpPr>
          <p:nvPr/>
        </p:nvCxnSpPr>
        <p:spPr>
          <a:xfrm flipV="1">
            <a:off x="2189517" y="361538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B1F045-800E-4FF4-9AD4-8E5F2DF68F86}"/>
              </a:ext>
            </a:extLst>
          </p:cNvPr>
          <p:cNvCxnSpPr>
            <a:cxnSpLocks/>
          </p:cNvCxnSpPr>
          <p:nvPr/>
        </p:nvCxnSpPr>
        <p:spPr>
          <a:xfrm>
            <a:off x="2245762" y="3949538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82816-9119-4631-A1D0-8BE1C6AC9E46}"/>
              </a:ext>
            </a:extLst>
          </p:cNvPr>
          <p:cNvCxnSpPr>
            <a:cxnSpLocks/>
          </p:cNvCxnSpPr>
          <p:nvPr/>
        </p:nvCxnSpPr>
        <p:spPr>
          <a:xfrm>
            <a:off x="1781107" y="355082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6270C-77B6-4B1B-B059-758E7F37E2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906" y="359286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D86B6-BC84-49E6-86CB-A9ABF2E38CC0}"/>
              </a:ext>
            </a:extLst>
          </p:cNvPr>
          <p:cNvCxnSpPr>
            <a:cxnSpLocks/>
          </p:cNvCxnSpPr>
          <p:nvPr/>
        </p:nvCxnSpPr>
        <p:spPr>
          <a:xfrm>
            <a:off x="2833557" y="349349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59AE52-63BE-4E07-A6D5-0D7577B3DFC3}"/>
              </a:ext>
            </a:extLst>
          </p:cNvPr>
          <p:cNvCxnSpPr>
            <a:cxnSpLocks/>
          </p:cNvCxnSpPr>
          <p:nvPr/>
        </p:nvCxnSpPr>
        <p:spPr>
          <a:xfrm>
            <a:off x="5647044" y="358332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3020AB-AC67-441B-BB60-F7ADEF2E6094}"/>
              </a:ext>
            </a:extLst>
          </p:cNvPr>
          <p:cNvCxnSpPr>
            <a:cxnSpLocks/>
          </p:cNvCxnSpPr>
          <p:nvPr/>
        </p:nvCxnSpPr>
        <p:spPr>
          <a:xfrm flipH="1">
            <a:off x="5015545" y="3573788"/>
            <a:ext cx="295761" cy="3344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799B3C-A4D5-4C54-AECF-B890BA270806}"/>
              </a:ext>
            </a:extLst>
          </p:cNvPr>
          <p:cNvCxnSpPr>
            <a:cxnSpLocks/>
          </p:cNvCxnSpPr>
          <p:nvPr/>
        </p:nvCxnSpPr>
        <p:spPr>
          <a:xfrm flipH="1">
            <a:off x="4502434" y="4079974"/>
            <a:ext cx="295761" cy="3344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9C52A6B-41A2-4781-A844-8ED912810A3F}"/>
              </a:ext>
            </a:extLst>
          </p:cNvPr>
          <p:cNvCxnSpPr>
            <a:cxnSpLocks/>
          </p:cNvCxnSpPr>
          <p:nvPr/>
        </p:nvCxnSpPr>
        <p:spPr>
          <a:xfrm>
            <a:off x="8256102" y="354916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8483F9-6FFC-4FA5-8C2C-732042921534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604077" y="3449531"/>
            <a:ext cx="365384" cy="4396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D409D6-F2CD-4A98-945D-C147204F88F8}"/>
              </a:ext>
            </a:extLst>
          </p:cNvPr>
          <p:cNvCxnSpPr>
            <a:cxnSpLocks/>
          </p:cNvCxnSpPr>
          <p:nvPr/>
        </p:nvCxnSpPr>
        <p:spPr>
          <a:xfrm flipV="1">
            <a:off x="7080705" y="3610302"/>
            <a:ext cx="896111" cy="7396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0080DF-5F5E-4268-81A7-892E8D10D184}"/>
              </a:ext>
            </a:extLst>
          </p:cNvPr>
          <p:cNvCxnSpPr>
            <a:cxnSpLocks/>
          </p:cNvCxnSpPr>
          <p:nvPr/>
        </p:nvCxnSpPr>
        <p:spPr>
          <a:xfrm flipV="1">
            <a:off x="4333803" y="3554786"/>
            <a:ext cx="896111" cy="7396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17D5F7-04B5-4A96-8275-80711B847404}"/>
              </a:ext>
            </a:extLst>
          </p:cNvPr>
          <p:cNvCxnSpPr>
            <a:cxnSpLocks/>
          </p:cNvCxnSpPr>
          <p:nvPr/>
        </p:nvCxnSpPr>
        <p:spPr>
          <a:xfrm>
            <a:off x="5085887" y="4079974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6610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8" y="365125"/>
            <a:ext cx="1001373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Crossover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575651"/>
            <a:ext cx="8229600" cy="237112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two parents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cross site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 and splice pieces of one parent to those of the 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8187" y="4495801"/>
            <a:ext cx="1475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1 1 1 1 1</a:t>
            </a:r>
          </a:p>
          <a:p>
            <a:r>
              <a:rPr lang="en-US" sz="2800" dirty="0"/>
              <a:t>0 0 0 0 0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6933" y="4495801"/>
            <a:ext cx="142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1 1 0 0 0</a:t>
            </a:r>
          </a:p>
          <a:p>
            <a:r>
              <a:rPr lang="en-US" sz="2800" dirty="0"/>
              <a:t>0 0 1 1 1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49530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684670" y="4952206"/>
            <a:ext cx="1066800" cy="1588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6739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487" y="274638"/>
            <a:ext cx="792742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2" y="1600201"/>
            <a:ext cx="8634248" cy="24384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small probability, randomly alter 1 bit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operator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insurance policy against lost bits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Pushes out of local minima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4939" y="3921473"/>
            <a:ext cx="2044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Population:</a:t>
            </a:r>
          </a:p>
          <a:p>
            <a:endParaRPr lang="en-US" sz="2800" dirty="0"/>
          </a:p>
          <a:p>
            <a:r>
              <a:rPr lang="en-US" sz="2800" dirty="0"/>
              <a:t>1 1 0 0 0 0</a:t>
            </a:r>
          </a:p>
          <a:p>
            <a:r>
              <a:rPr lang="en-US" sz="2800" dirty="0"/>
              <a:t>1 0 1 0 0 0</a:t>
            </a:r>
          </a:p>
          <a:p>
            <a:r>
              <a:rPr lang="en-US" sz="2800" dirty="0"/>
              <a:t>1 0 0 1 0 0</a:t>
            </a:r>
          </a:p>
          <a:p>
            <a:r>
              <a:rPr lang="en-US" sz="2800" dirty="0"/>
              <a:t>0 1 0 0 0 0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768" y="3979169"/>
            <a:ext cx="5026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Goal:  0 1 1 1 1 1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5"/>
                </a:solidFill>
              </a:rPr>
              <a:t>Mutation needed to find the goal</a:t>
            </a:r>
          </a:p>
        </p:txBody>
      </p:sp>
    </p:spTree>
    <p:extLst>
      <p:ext uri="{BB962C8B-B14F-4D97-AF65-F5344CB8AC3E}">
        <p14:creationId xmlns:p14="http://schemas.microsoft.com/office/powerpoint/2010/main" val="192708032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86" y="223235"/>
            <a:ext cx="52578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11" y="174679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Solution = 0 0 1 0 1 0</a:t>
            </a:r>
          </a:p>
          <a:p>
            <a:r>
              <a:rPr lang="en-US" dirty="0"/>
              <a:t>Fitness(x) = #digits that match solution</a:t>
            </a:r>
          </a:p>
          <a:p>
            <a:pPr marL="514350" indent="-514350">
              <a:buNone/>
            </a:pPr>
            <a:r>
              <a:rPr lang="en-US" dirty="0"/>
              <a:t>A) 0 1 0 1 0 1	Score: 1</a:t>
            </a:r>
          </a:p>
          <a:p>
            <a:pPr marL="514350" indent="-514350">
              <a:buNone/>
            </a:pPr>
            <a:r>
              <a:rPr lang="en-US" dirty="0"/>
              <a:t>B) 1 1 1 1 0 1	Score: 1</a:t>
            </a:r>
          </a:p>
          <a:p>
            <a:pPr marL="514350" indent="-514350">
              <a:buNone/>
            </a:pPr>
            <a:r>
              <a:rPr lang="en-US" dirty="0"/>
              <a:t>C) 0 1 1 0 1 1	Score: </a:t>
            </a:r>
            <a:r>
              <a:rPr lang="en-US" dirty="0">
                <a:solidFill>
                  <a:schemeClr val="accent5"/>
                </a:solidFill>
              </a:rPr>
              <a:t>3</a:t>
            </a:r>
          </a:p>
          <a:p>
            <a:pPr marL="514350" indent="-514350">
              <a:buNone/>
            </a:pPr>
            <a:r>
              <a:rPr lang="en-US" dirty="0"/>
              <a:t>D) 1 0 1 1 0 0	Score: </a:t>
            </a:r>
            <a:r>
              <a:rPr lang="en-US" dirty="0">
                <a:solidFill>
                  <a:schemeClr val="accent5"/>
                </a:solidFill>
              </a:rPr>
              <a:t>3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Recombine top two twice.</a:t>
            </a:r>
          </a:p>
          <a:p>
            <a:pPr marL="514350" indent="-514350">
              <a:buNone/>
            </a:pPr>
            <a:r>
              <a:rPr lang="en-US" dirty="0"/>
              <a:t>Note: 64 possible combinations</a:t>
            </a:r>
          </a:p>
        </p:txBody>
      </p:sp>
    </p:spTree>
    <p:extLst>
      <p:ext uri="{BB962C8B-B14F-4D97-AF65-F5344CB8AC3E}">
        <p14:creationId xmlns:p14="http://schemas.microsoft.com/office/powerpoint/2010/main" val="336621014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Solution = 0 0 1 0 1 0</a:t>
            </a:r>
          </a:p>
          <a:p>
            <a:pPr marL="514350" indent="-514350">
              <a:buNone/>
            </a:pPr>
            <a:r>
              <a:rPr lang="en-US" sz="2400" dirty="0"/>
              <a:t>C) 0 1 1 0 1 1		</a:t>
            </a:r>
          </a:p>
          <a:p>
            <a:pPr marL="514350" indent="-514350">
              <a:buNone/>
            </a:pPr>
            <a:r>
              <a:rPr lang="en-US" sz="2400" dirty="0"/>
              <a:t>D) 1 0 1 1 0 0		</a:t>
            </a:r>
          </a:p>
          <a:p>
            <a:pPr marL="514350" indent="-514350">
              <a:buNone/>
            </a:pPr>
            <a:endParaRPr lang="en-US" sz="2400" dirty="0"/>
          </a:p>
          <a:p>
            <a:pPr marL="514350" indent="-514350">
              <a:buNone/>
            </a:pPr>
            <a:r>
              <a:rPr lang="en-US" sz="2400" dirty="0"/>
              <a:t>E) 0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0 1 1 0 0		Score: </a:t>
            </a:r>
            <a:r>
              <a:rPr lang="en-US" sz="2400" dirty="0">
                <a:solidFill>
                  <a:schemeClr val="accent5"/>
                </a:solidFill>
              </a:rPr>
              <a:t>4</a:t>
            </a:r>
            <a:endParaRPr lang="en-US" sz="2400" dirty="0"/>
          </a:p>
          <a:p>
            <a:pPr marL="514350" indent="-514350">
              <a:buNone/>
            </a:pPr>
            <a:r>
              <a:rPr lang="en-US" sz="2400" dirty="0"/>
              <a:t>F) 1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1 1 0 1 1		Score: 3</a:t>
            </a:r>
          </a:p>
          <a:p>
            <a:pPr marL="514350" indent="-514350">
              <a:buNone/>
            </a:pPr>
            <a:r>
              <a:rPr lang="en-US" sz="2400" dirty="0"/>
              <a:t>G) 0 1 1 0 1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0		Score: </a:t>
            </a:r>
            <a:r>
              <a:rPr lang="en-US" sz="2400" dirty="0">
                <a:solidFill>
                  <a:schemeClr val="accent5"/>
                </a:solidFill>
              </a:rPr>
              <a:t>4</a:t>
            </a:r>
          </a:p>
          <a:p>
            <a:pPr marL="514350" indent="-514350">
              <a:buNone/>
            </a:pPr>
            <a:r>
              <a:rPr lang="en-US" sz="2400" dirty="0"/>
              <a:t>H) 1 0 1 1 0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1		Score: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Next generation:</a:t>
            </a:r>
          </a:p>
          <a:p>
            <a:pPr>
              <a:buNone/>
            </a:pPr>
            <a:r>
              <a:rPr lang="en-US" sz="2400" dirty="0"/>
              <a:t>E) 0 0 1 1 0 0</a:t>
            </a:r>
          </a:p>
          <a:p>
            <a:pPr>
              <a:buNone/>
            </a:pPr>
            <a:r>
              <a:rPr lang="en-US" sz="2400" dirty="0"/>
              <a:t>F) 0 1 1 0 1 0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G) 0 1 1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1 0 0		Score: 3</a:t>
            </a:r>
          </a:p>
          <a:p>
            <a:pPr>
              <a:buNone/>
            </a:pPr>
            <a:r>
              <a:rPr lang="en-US" sz="2400" dirty="0"/>
              <a:t>H) 0 0 1 </a:t>
            </a:r>
            <a:r>
              <a:rPr lang="en-US" sz="2400" dirty="0">
                <a:solidFill>
                  <a:schemeClr val="accent5"/>
                </a:solidFill>
              </a:rPr>
              <a:t>|</a:t>
            </a:r>
            <a:r>
              <a:rPr lang="en-US" sz="2400" dirty="0"/>
              <a:t> 0 1 0		Score: </a:t>
            </a:r>
            <a:r>
              <a:rPr lang="en-US" sz="2400" dirty="0">
                <a:solidFill>
                  <a:schemeClr val="accent5"/>
                </a:solidFill>
              </a:rPr>
              <a:t>6</a:t>
            </a:r>
          </a:p>
          <a:p>
            <a:pPr marL="514350" indent="-514350">
              <a:buNone/>
            </a:pPr>
            <a:r>
              <a:rPr lang="en-US" sz="2400" dirty="0"/>
              <a:t>I)   0 0 | 1 0 1 0	Score: </a:t>
            </a:r>
            <a:r>
              <a:rPr lang="en-US" sz="2400" dirty="0">
                <a:solidFill>
                  <a:schemeClr val="accent5"/>
                </a:solidFill>
              </a:rPr>
              <a:t>6</a:t>
            </a:r>
          </a:p>
          <a:p>
            <a:pPr marL="514350" indent="-514350">
              <a:buNone/>
            </a:pPr>
            <a:r>
              <a:rPr lang="en-US" sz="2400" dirty="0"/>
              <a:t>J)  0 1 | 1 1 0 0		Score: 3</a:t>
            </a:r>
          </a:p>
          <a:p>
            <a:pPr marL="514350" indent="-514350">
              <a:buAutoNum type="alphaUcParenR" startAt="10"/>
            </a:pPr>
            <a:endParaRPr lang="en-US" sz="2400" dirty="0"/>
          </a:p>
          <a:p>
            <a:pPr marL="514350" indent="-514350">
              <a:buNone/>
            </a:pPr>
            <a:r>
              <a:rPr lang="en-US" sz="2400" dirty="0">
                <a:solidFill>
                  <a:srgbClr val="FF0000"/>
                </a:solidFill>
              </a:rPr>
              <a:t>DONE!  Got it in 10 guesses.</a:t>
            </a:r>
          </a:p>
        </p:txBody>
      </p:sp>
    </p:spTree>
    <p:extLst>
      <p:ext uri="{BB962C8B-B14F-4D97-AF65-F5344CB8AC3E}">
        <p14:creationId xmlns:p14="http://schemas.microsoft.com/office/powerpoint/2010/main" val="403994020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338" y="18255"/>
            <a:ext cx="668195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338" y="1343818"/>
            <a:ext cx="10576034" cy="50569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select original population?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handle non-binary solution types?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be the size of the population?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mutation rate?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mates picked for crossover?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any chromosome appear more than once in a population?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should the GA halt?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minima?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algorithms?</a:t>
            </a:r>
          </a:p>
        </p:txBody>
      </p:sp>
    </p:spTree>
    <p:extLst>
      <p:ext uri="{BB962C8B-B14F-4D97-AF65-F5344CB8AC3E}">
        <p14:creationId xmlns:p14="http://schemas.microsoft.com/office/powerpoint/2010/main" val="217425568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332" y="468158"/>
            <a:ext cx="9464908" cy="61848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7BFCF7-4E0C-45FD-BDEE-7EEEF548BF5E}"/>
              </a:ext>
            </a:extLst>
          </p:cNvPr>
          <p:cNvSpPr txBox="1">
            <a:spLocks/>
          </p:cNvSpPr>
          <p:nvPr/>
        </p:nvSpPr>
        <p:spPr>
          <a:xfrm>
            <a:off x="341586" y="5868816"/>
            <a:ext cx="3601065" cy="78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GAs for Mazes</a:t>
            </a:r>
          </a:p>
        </p:txBody>
      </p:sp>
    </p:spTree>
    <p:extLst>
      <p:ext uri="{BB962C8B-B14F-4D97-AF65-F5344CB8AC3E}">
        <p14:creationId xmlns:p14="http://schemas.microsoft.com/office/powerpoint/2010/main" val="367203253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GAs for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Traveling salesman problem</a:t>
            </a:r>
            <a:endParaRPr lang="en-US" dirty="0"/>
          </a:p>
          <a:p>
            <a:r>
              <a:rPr lang="en-US" dirty="0">
                <a:hlinkClick r:id="rId3"/>
              </a:rPr>
              <a:t>Eaters</a:t>
            </a:r>
            <a:endParaRPr lang="en-US" dirty="0"/>
          </a:p>
          <a:p>
            <a:r>
              <a:rPr lang="en-US" dirty="0">
                <a:hlinkClick r:id="rId4"/>
              </a:rPr>
              <a:t>Hierarchical GAs for game playing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6411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GAs for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5093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GAs for Graphic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Simulator</a:t>
            </a:r>
            <a:endParaRPr lang="en-US" dirty="0"/>
          </a:p>
          <a:p>
            <a:r>
              <a:rPr lang="en-US" dirty="0">
                <a:hlinkClick r:id="rId3"/>
              </a:rPr>
              <a:t>Evolving Circles</a:t>
            </a:r>
            <a:endParaRPr lang="en-US" dirty="0"/>
          </a:p>
          <a:p>
            <a:r>
              <a:rPr lang="en-US" dirty="0">
                <a:hlinkClick r:id="rId4"/>
              </a:rPr>
              <a:t>3D Animation</a:t>
            </a:r>
            <a:endParaRPr lang="en-US" dirty="0"/>
          </a:p>
          <a:p>
            <a:r>
              <a:rPr lang="en-US" dirty="0">
                <a:hlinkClick r:id="rId5"/>
              </a:rPr>
              <a:t>Scientific American Frontiers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0129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Biased Roulette Wheel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47800"/>
          </a:xfrm>
        </p:spPr>
        <p:txBody>
          <a:bodyPr/>
          <a:lstStyle/>
          <a:p>
            <a:r>
              <a:rPr lang="en-US" dirty="0"/>
              <a:t>For each hypothesis, spin the roulette wheel to determine the guess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2743200"/>
            <a:ext cx="4200525" cy="37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037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496" y="109439"/>
            <a:ext cx="6209145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n-queens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93" y="1340067"/>
            <a:ext cx="9458934" cy="4984818"/>
          </a:xfrm>
        </p:spPr>
        <p:txBody>
          <a:bodyPr>
            <a:noAutofit/>
          </a:bodyPr>
          <a:lstStyle/>
          <a:p>
            <a:pPr marL="461963" indent="-461963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on the same row, column, or diagonal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number of conflicts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the number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 = 5                          h = 3                        h = 1                         h = 0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solves n-queens problems nearly-instantaneously for very large n, e.g., n =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/>
        </p:nvGraphicFramePr>
        <p:xfrm>
          <a:off x="4054069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/>
        </p:nvGraphicFramePr>
        <p:xfrm>
          <a:off x="6673475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36C48A-7E8B-4D8C-938B-F90A5BF3CAFF}"/>
              </a:ext>
            </a:extLst>
          </p:cNvPr>
          <p:cNvGraphicFramePr>
            <a:graphicFrameLocks noGrp="1"/>
          </p:cNvGraphicFramePr>
          <p:nvPr/>
        </p:nvGraphicFramePr>
        <p:xfrm>
          <a:off x="9292881" y="3231929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71596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511970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155353" y="3348431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4770577" y="386878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311904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5908937" y="437057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6804265" y="333932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7403111" y="487218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7880985" y="3291067"/>
            <a:ext cx="309288" cy="29821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8517767" y="442105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DB5FCC8-F3F8-49C1-8A85-9B7771176D40}"/>
              </a:ext>
            </a:extLst>
          </p:cNvPr>
          <p:cNvSpPr/>
          <p:nvPr/>
        </p:nvSpPr>
        <p:spPr>
          <a:xfrm>
            <a:off x="9466989" y="3868784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667F5FD-D257-40CA-A40F-018D5C0590AB}"/>
              </a:ext>
            </a:extLst>
          </p:cNvPr>
          <p:cNvSpPr/>
          <p:nvPr/>
        </p:nvSpPr>
        <p:spPr>
          <a:xfrm>
            <a:off x="10022517" y="488988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337C474-3D3D-436F-86F1-00BA53DCB778}"/>
              </a:ext>
            </a:extLst>
          </p:cNvPr>
          <p:cNvSpPr/>
          <p:nvPr/>
        </p:nvSpPr>
        <p:spPr>
          <a:xfrm>
            <a:off x="10528786" y="331010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9D4A409C-E97C-477D-B7AC-3D5ED79E39F3}"/>
              </a:ext>
            </a:extLst>
          </p:cNvPr>
          <p:cNvSpPr/>
          <p:nvPr/>
        </p:nvSpPr>
        <p:spPr>
          <a:xfrm>
            <a:off x="11175015" y="43705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7FC06-B31D-427C-AF44-E9AC716C9190}"/>
              </a:ext>
            </a:extLst>
          </p:cNvPr>
          <p:cNvCxnSpPr>
            <a:cxnSpLocks/>
          </p:cNvCxnSpPr>
          <p:nvPr/>
        </p:nvCxnSpPr>
        <p:spPr>
          <a:xfrm flipV="1">
            <a:off x="2189517" y="361538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B1F045-800E-4FF4-9AD4-8E5F2DF68F86}"/>
              </a:ext>
            </a:extLst>
          </p:cNvPr>
          <p:cNvCxnSpPr>
            <a:cxnSpLocks/>
          </p:cNvCxnSpPr>
          <p:nvPr/>
        </p:nvCxnSpPr>
        <p:spPr>
          <a:xfrm>
            <a:off x="2245762" y="3949538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82816-9119-4631-A1D0-8BE1C6AC9E46}"/>
              </a:ext>
            </a:extLst>
          </p:cNvPr>
          <p:cNvCxnSpPr>
            <a:cxnSpLocks/>
          </p:cNvCxnSpPr>
          <p:nvPr/>
        </p:nvCxnSpPr>
        <p:spPr>
          <a:xfrm>
            <a:off x="1781107" y="355082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6270C-77B6-4B1B-B059-758E7F37E2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906" y="359286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D86B6-BC84-49E6-86CB-A9ABF2E38CC0}"/>
              </a:ext>
            </a:extLst>
          </p:cNvPr>
          <p:cNvCxnSpPr>
            <a:cxnSpLocks/>
          </p:cNvCxnSpPr>
          <p:nvPr/>
        </p:nvCxnSpPr>
        <p:spPr>
          <a:xfrm>
            <a:off x="2833557" y="349349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59AE52-63BE-4E07-A6D5-0D7577B3DFC3}"/>
              </a:ext>
            </a:extLst>
          </p:cNvPr>
          <p:cNvCxnSpPr>
            <a:cxnSpLocks/>
          </p:cNvCxnSpPr>
          <p:nvPr/>
        </p:nvCxnSpPr>
        <p:spPr>
          <a:xfrm>
            <a:off x="4539562" y="3585580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3020AB-AC67-441B-BB60-F7ADEF2E6094}"/>
              </a:ext>
            </a:extLst>
          </p:cNvPr>
          <p:cNvCxnSpPr>
            <a:cxnSpLocks/>
          </p:cNvCxnSpPr>
          <p:nvPr/>
        </p:nvCxnSpPr>
        <p:spPr>
          <a:xfrm flipH="1">
            <a:off x="5015545" y="3573788"/>
            <a:ext cx="295761" cy="3344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17D5F7-04B5-4A96-8275-80711B847404}"/>
              </a:ext>
            </a:extLst>
          </p:cNvPr>
          <p:cNvCxnSpPr>
            <a:cxnSpLocks/>
          </p:cNvCxnSpPr>
          <p:nvPr/>
        </p:nvCxnSpPr>
        <p:spPr>
          <a:xfrm>
            <a:off x="4562800" y="3493499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86108D-0D4D-41A9-BD2A-C256C0468CB2}"/>
              </a:ext>
            </a:extLst>
          </p:cNvPr>
          <p:cNvCxnSpPr>
            <a:cxnSpLocks/>
          </p:cNvCxnSpPr>
          <p:nvPr/>
        </p:nvCxnSpPr>
        <p:spPr>
          <a:xfrm>
            <a:off x="7150122" y="3493499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3739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47800"/>
          </a:xfrm>
        </p:spPr>
        <p:txBody>
          <a:bodyPr/>
          <a:lstStyle/>
          <a:p>
            <a:r>
              <a:rPr lang="en-US" dirty="0"/>
              <a:t>Invert selected subsequence</a:t>
            </a:r>
          </a:p>
          <a:p>
            <a:r>
              <a:rPr lang="en-US" dirty="0"/>
              <a:t>1 0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1 1 0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1 1    -&gt;     1 0 0 1 1 1 1</a:t>
            </a:r>
          </a:p>
        </p:txBody>
      </p:sp>
    </p:spTree>
    <p:extLst>
      <p:ext uri="{BB962C8B-B14F-4D97-AF65-F5344CB8AC3E}">
        <p14:creationId xmlns:p14="http://schemas.microsoft.com/office/powerpoint/2010/main" val="352307731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Elitism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Some of the best chromosomes from previous generation replace some of the worst chromosomes from current generation</a:t>
            </a:r>
          </a:p>
        </p:txBody>
      </p:sp>
    </p:spTree>
    <p:extLst>
      <p:ext uri="{BB962C8B-B14F-4D97-AF65-F5344CB8AC3E}">
        <p14:creationId xmlns:p14="http://schemas.microsoft.com/office/powerpoint/2010/main" val="289343868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K-point crossover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34400" cy="3200399"/>
          </a:xfrm>
        </p:spPr>
        <p:txBody>
          <a:bodyPr>
            <a:normAutofit/>
          </a:bodyPr>
          <a:lstStyle/>
          <a:p>
            <a:r>
              <a:rPr lang="en-US" dirty="0"/>
              <a:t>Pick k random splice points to crossover parents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K = 3</a:t>
            </a:r>
          </a:p>
          <a:p>
            <a:pPr lvl="1">
              <a:buNone/>
            </a:pPr>
            <a:r>
              <a:rPr lang="en-US" dirty="0"/>
              <a:t>1 1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1 1 1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1 1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1 1 1 1 1	-&gt;	1 1 0 0 0 1 1 0 0 0 0 0</a:t>
            </a:r>
          </a:p>
          <a:p>
            <a:pPr lvl="1">
              <a:buNone/>
            </a:pPr>
            <a:r>
              <a:rPr lang="en-US" dirty="0"/>
              <a:t>0 0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0 0 0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0 0 </a:t>
            </a:r>
            <a:r>
              <a:rPr lang="en-US" dirty="0">
                <a:solidFill>
                  <a:schemeClr val="accent5"/>
                </a:solidFill>
              </a:rPr>
              <a:t>|</a:t>
            </a:r>
            <a:r>
              <a:rPr lang="en-US" dirty="0"/>
              <a:t> 0 0 0 0 0		0 0 1 1 1 0 0 1 1 1 1 1</a:t>
            </a:r>
          </a:p>
        </p:txBody>
      </p:sp>
    </p:spTree>
    <p:extLst>
      <p:ext uri="{BB962C8B-B14F-4D97-AF65-F5344CB8AC3E}">
        <p14:creationId xmlns:p14="http://schemas.microsoft.com/office/powerpoint/2010/main" val="153281010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Diversity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ignores diversity</a:t>
            </a:r>
          </a:p>
          <a:p>
            <a:r>
              <a:rPr lang="en-US" dirty="0"/>
              <a:t>As a result, populations tend to become uniform</a:t>
            </a:r>
          </a:p>
          <a:p>
            <a:r>
              <a:rPr lang="en-US" dirty="0"/>
              <a:t>Rank-space method</a:t>
            </a:r>
          </a:p>
          <a:p>
            <a:pPr lvl="1"/>
            <a:r>
              <a:rPr lang="en-US" dirty="0"/>
              <a:t>Sort population by sum of fitness rank and diversity rank</a:t>
            </a:r>
          </a:p>
          <a:p>
            <a:pPr lvl="1"/>
            <a:r>
              <a:rPr lang="en-US" dirty="0"/>
              <a:t>Diversity rank is the result of sorting by the function 1/d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932430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Classifier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and load balancing</a:t>
            </a:r>
          </a:p>
          <a:p>
            <a:r>
              <a:rPr lang="en-US" dirty="0"/>
              <a:t>SAMUEL</a:t>
            </a:r>
          </a:p>
        </p:txBody>
      </p:sp>
    </p:spTree>
    <p:extLst>
      <p:ext uri="{BB962C8B-B14F-4D97-AF65-F5344CB8AC3E}">
        <p14:creationId xmlns:p14="http://schemas.microsoft.com/office/powerpoint/2010/main" val="261170113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8D252-5A90-4D8F-A8AB-05EC9671D2A9}"/>
              </a:ext>
            </a:extLst>
          </p:cNvPr>
          <p:cNvSpPr txBox="1"/>
          <p:nvPr/>
        </p:nvSpPr>
        <p:spPr>
          <a:xfrm>
            <a:off x="4493341" y="2905780"/>
            <a:ext cx="355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Chapter 3 and 4</a:t>
            </a:r>
          </a:p>
        </p:txBody>
      </p:sp>
    </p:spTree>
    <p:extLst>
      <p:ext uri="{BB962C8B-B14F-4D97-AF65-F5344CB8AC3E}">
        <p14:creationId xmlns:p14="http://schemas.microsoft.com/office/powerpoint/2010/main" val="241678770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72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75"/>
            <a:ext cx="7816273" cy="974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Local Search Example:  n-queens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983" y="1358908"/>
            <a:ext cx="9551013" cy="5499092"/>
          </a:xfrm>
        </p:spPr>
        <p:txBody>
          <a:bodyPr>
            <a:noAutofit/>
          </a:bodyPr>
          <a:lstStyle/>
          <a:p>
            <a:pPr marL="461963" indent="-461963">
              <a:spcBef>
                <a:spcPts val="19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queens on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×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with no two queens on the same row, column, or diagonal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number of conflicts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/Operator: Move a queen to reduce the number of conflicts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 = 5                          h = 5                       h = 3                          h = 0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solves n-queens problems nearly-instantaneously for very large n, e.g., n =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70A3F-593A-489C-AD4F-6336A87990A1}"/>
              </a:ext>
            </a:extLst>
          </p:cNvPr>
          <p:cNvGraphicFramePr>
            <a:graphicFrameLocks noGrp="1"/>
          </p:cNvGraphicFramePr>
          <p:nvPr/>
        </p:nvGraphicFramePr>
        <p:xfrm>
          <a:off x="1229710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BF1A07C-554E-49B2-98A7-E4C41FCDD142}"/>
              </a:ext>
            </a:extLst>
          </p:cNvPr>
          <p:cNvGraphicFramePr>
            <a:graphicFrameLocks noGrp="1"/>
          </p:cNvGraphicFramePr>
          <p:nvPr/>
        </p:nvGraphicFramePr>
        <p:xfrm>
          <a:off x="4054069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295AA5-ED48-4C84-8AA5-CFF56620BBC2}"/>
              </a:ext>
            </a:extLst>
          </p:cNvPr>
          <p:cNvGraphicFramePr>
            <a:graphicFrameLocks noGrp="1"/>
          </p:cNvGraphicFramePr>
          <p:nvPr/>
        </p:nvGraphicFramePr>
        <p:xfrm>
          <a:off x="6673475" y="3231930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36C48A-7E8B-4D8C-938B-F90A5BF3CAFF}"/>
              </a:ext>
            </a:extLst>
          </p:cNvPr>
          <p:cNvGraphicFramePr>
            <a:graphicFrameLocks noGrp="1"/>
          </p:cNvGraphicFramePr>
          <p:nvPr/>
        </p:nvGraphicFramePr>
        <p:xfrm>
          <a:off x="9292881" y="3231929"/>
          <a:ext cx="2270234" cy="20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6">
                  <a:extLst>
                    <a:ext uri="{9D8B030D-6E8A-4147-A177-3AD203B41FA5}">
                      <a16:colId xmlns:a16="http://schemas.microsoft.com/office/drawing/2014/main" val="17384971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415640555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3753745558"/>
                    </a:ext>
                  </a:extLst>
                </a:gridCol>
                <a:gridCol w="561036">
                  <a:extLst>
                    <a:ext uri="{9D8B030D-6E8A-4147-A177-3AD203B41FA5}">
                      <a16:colId xmlns:a16="http://schemas.microsoft.com/office/drawing/2014/main" val="1251119514"/>
                    </a:ext>
                  </a:extLst>
                </a:gridCol>
              </a:tblGrid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23665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77364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2339"/>
                  </a:ext>
                </a:extLst>
              </a:tr>
              <a:tr h="5084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98287"/>
                  </a:ext>
                </a:extLst>
              </a:tr>
            </a:tbl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AE7E05E-3A2E-4F99-B5A2-3926E4ECE4E5}"/>
              </a:ext>
            </a:extLst>
          </p:cNvPr>
          <p:cNvSpPr/>
          <p:nvPr/>
        </p:nvSpPr>
        <p:spPr>
          <a:xfrm>
            <a:off x="1371596" y="335017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B44C1FF-0585-4BC1-8E84-1C4D9D54250A}"/>
              </a:ext>
            </a:extLst>
          </p:cNvPr>
          <p:cNvSpPr/>
          <p:nvPr/>
        </p:nvSpPr>
        <p:spPr>
          <a:xfrm>
            <a:off x="2511970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B56B619-9F66-4803-9E67-F6767161B63D}"/>
              </a:ext>
            </a:extLst>
          </p:cNvPr>
          <p:cNvSpPr/>
          <p:nvPr/>
        </p:nvSpPr>
        <p:spPr>
          <a:xfrm>
            <a:off x="1930452" y="383247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A2F0927-465A-4209-B22E-9EB6666AF5C7}"/>
              </a:ext>
            </a:extLst>
          </p:cNvPr>
          <p:cNvSpPr/>
          <p:nvPr/>
        </p:nvSpPr>
        <p:spPr>
          <a:xfrm>
            <a:off x="3025334" y="38324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D708B9-DD58-43BA-AC3C-30868AA72709}"/>
              </a:ext>
            </a:extLst>
          </p:cNvPr>
          <p:cNvSpPr/>
          <p:nvPr/>
        </p:nvSpPr>
        <p:spPr>
          <a:xfrm>
            <a:off x="4157007" y="3868783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C5DEDA8-DB33-42AD-BA2D-35CAB3483649}"/>
              </a:ext>
            </a:extLst>
          </p:cNvPr>
          <p:cNvSpPr/>
          <p:nvPr/>
        </p:nvSpPr>
        <p:spPr>
          <a:xfrm>
            <a:off x="4770577" y="3868785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0607A67-84FE-4705-86B0-A7C3A62291EA}"/>
              </a:ext>
            </a:extLst>
          </p:cNvPr>
          <p:cNvSpPr/>
          <p:nvPr/>
        </p:nvSpPr>
        <p:spPr>
          <a:xfrm>
            <a:off x="5311904" y="332914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4B6F7FC-3AA7-4693-B959-F1BFF69BCDDE}"/>
              </a:ext>
            </a:extLst>
          </p:cNvPr>
          <p:cNvSpPr/>
          <p:nvPr/>
        </p:nvSpPr>
        <p:spPr>
          <a:xfrm>
            <a:off x="5851637" y="384513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7D4BEDA-5016-4ED5-8AA9-15AE5D551338}"/>
              </a:ext>
            </a:extLst>
          </p:cNvPr>
          <p:cNvSpPr/>
          <p:nvPr/>
        </p:nvSpPr>
        <p:spPr>
          <a:xfrm>
            <a:off x="6785856" y="3892431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CF44343-63A6-4A34-B25C-F75B03C1BEBA}"/>
              </a:ext>
            </a:extLst>
          </p:cNvPr>
          <p:cNvSpPr/>
          <p:nvPr/>
        </p:nvSpPr>
        <p:spPr>
          <a:xfrm>
            <a:off x="7403111" y="4872187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AE18D7F-16B2-46EE-980A-F3F232929237}"/>
              </a:ext>
            </a:extLst>
          </p:cNvPr>
          <p:cNvSpPr/>
          <p:nvPr/>
        </p:nvSpPr>
        <p:spPr>
          <a:xfrm>
            <a:off x="7880985" y="3291067"/>
            <a:ext cx="309288" cy="29821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3ECED90-511A-498F-9451-BF3CF7A01723}"/>
              </a:ext>
            </a:extLst>
          </p:cNvPr>
          <p:cNvSpPr/>
          <p:nvPr/>
        </p:nvSpPr>
        <p:spPr>
          <a:xfrm>
            <a:off x="8499648" y="3870849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BDB5FCC8-F3F8-49C1-8A85-9B7771176D40}"/>
              </a:ext>
            </a:extLst>
          </p:cNvPr>
          <p:cNvSpPr/>
          <p:nvPr/>
        </p:nvSpPr>
        <p:spPr>
          <a:xfrm>
            <a:off x="9466989" y="3868784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667F5FD-D257-40CA-A40F-018D5C0590AB}"/>
              </a:ext>
            </a:extLst>
          </p:cNvPr>
          <p:cNvSpPr/>
          <p:nvPr/>
        </p:nvSpPr>
        <p:spPr>
          <a:xfrm>
            <a:off x="10022517" y="4889880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337C474-3D3D-436F-86F1-00BA53DCB778}"/>
              </a:ext>
            </a:extLst>
          </p:cNvPr>
          <p:cNvSpPr/>
          <p:nvPr/>
        </p:nvSpPr>
        <p:spPr>
          <a:xfrm>
            <a:off x="10528786" y="331010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9D4A409C-E97C-477D-B7AC-3D5ED79E39F3}"/>
              </a:ext>
            </a:extLst>
          </p:cNvPr>
          <p:cNvSpPr/>
          <p:nvPr/>
        </p:nvSpPr>
        <p:spPr>
          <a:xfrm>
            <a:off x="11175015" y="4370576"/>
            <a:ext cx="315310" cy="26013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07FC06-B31D-427C-AF44-E9AC716C9190}"/>
              </a:ext>
            </a:extLst>
          </p:cNvPr>
          <p:cNvCxnSpPr>
            <a:cxnSpLocks/>
          </p:cNvCxnSpPr>
          <p:nvPr/>
        </p:nvCxnSpPr>
        <p:spPr>
          <a:xfrm flipV="1">
            <a:off x="2189517" y="3615380"/>
            <a:ext cx="336449" cy="292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B1F045-800E-4FF4-9AD4-8E5F2DF68F86}"/>
              </a:ext>
            </a:extLst>
          </p:cNvPr>
          <p:cNvCxnSpPr>
            <a:cxnSpLocks/>
          </p:cNvCxnSpPr>
          <p:nvPr/>
        </p:nvCxnSpPr>
        <p:spPr>
          <a:xfrm>
            <a:off x="2245762" y="3949538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582816-9119-4631-A1D0-8BE1C6AC9E46}"/>
              </a:ext>
            </a:extLst>
          </p:cNvPr>
          <p:cNvCxnSpPr>
            <a:cxnSpLocks/>
          </p:cNvCxnSpPr>
          <p:nvPr/>
        </p:nvCxnSpPr>
        <p:spPr>
          <a:xfrm>
            <a:off x="1781107" y="3550822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6270C-77B6-4B1B-B059-758E7F37E2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86906" y="359286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D86B6-BC84-49E6-86CB-A9ABF2E38CC0}"/>
              </a:ext>
            </a:extLst>
          </p:cNvPr>
          <p:cNvCxnSpPr>
            <a:cxnSpLocks/>
          </p:cNvCxnSpPr>
          <p:nvPr/>
        </p:nvCxnSpPr>
        <p:spPr>
          <a:xfrm>
            <a:off x="2833557" y="3493499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59AE52-63BE-4E07-A6D5-0D7577B3DFC3}"/>
              </a:ext>
            </a:extLst>
          </p:cNvPr>
          <p:cNvCxnSpPr>
            <a:cxnSpLocks/>
          </p:cNvCxnSpPr>
          <p:nvPr/>
        </p:nvCxnSpPr>
        <p:spPr>
          <a:xfrm>
            <a:off x="5626218" y="3598871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3020AB-AC67-441B-BB60-F7ADEF2E6094}"/>
              </a:ext>
            </a:extLst>
          </p:cNvPr>
          <p:cNvCxnSpPr>
            <a:cxnSpLocks/>
          </p:cNvCxnSpPr>
          <p:nvPr/>
        </p:nvCxnSpPr>
        <p:spPr>
          <a:xfrm flipH="1">
            <a:off x="5015545" y="3573788"/>
            <a:ext cx="295761" cy="3344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17D5F7-04B5-4A96-8275-80711B847404}"/>
              </a:ext>
            </a:extLst>
          </p:cNvPr>
          <p:cNvCxnSpPr>
            <a:cxnSpLocks/>
          </p:cNvCxnSpPr>
          <p:nvPr/>
        </p:nvCxnSpPr>
        <p:spPr>
          <a:xfrm>
            <a:off x="5085887" y="4049999"/>
            <a:ext cx="73086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86108D-0D4D-41A9-BD2A-C256C0468CB2}"/>
              </a:ext>
            </a:extLst>
          </p:cNvPr>
          <p:cNvCxnSpPr>
            <a:cxnSpLocks/>
          </p:cNvCxnSpPr>
          <p:nvPr/>
        </p:nvCxnSpPr>
        <p:spPr>
          <a:xfrm>
            <a:off x="7150122" y="4069569"/>
            <a:ext cx="134952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4B4D017-34FE-4067-B0E4-55CB7CFE6EF1}"/>
              </a:ext>
            </a:extLst>
          </p:cNvPr>
          <p:cNvCxnSpPr>
            <a:cxnSpLocks/>
          </p:cNvCxnSpPr>
          <p:nvPr/>
        </p:nvCxnSpPr>
        <p:spPr>
          <a:xfrm>
            <a:off x="4454190" y="4031599"/>
            <a:ext cx="31638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E761BC-5D0B-4156-B87E-7682ADF5D5AC}"/>
              </a:ext>
            </a:extLst>
          </p:cNvPr>
          <p:cNvCxnSpPr>
            <a:cxnSpLocks/>
          </p:cNvCxnSpPr>
          <p:nvPr/>
        </p:nvCxnSpPr>
        <p:spPr>
          <a:xfrm>
            <a:off x="8256102" y="3550822"/>
            <a:ext cx="243546" cy="3389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6D97194-E97E-47FB-B2AB-0D3FE510661A}"/>
              </a:ext>
            </a:extLst>
          </p:cNvPr>
          <p:cNvCxnSpPr>
            <a:cxnSpLocks/>
          </p:cNvCxnSpPr>
          <p:nvPr/>
        </p:nvCxnSpPr>
        <p:spPr>
          <a:xfrm flipV="1">
            <a:off x="7640368" y="4195042"/>
            <a:ext cx="905731" cy="71216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262643-9E3B-4E8F-8D77-4344C03FD5B4}"/>
              </a:ext>
            </a:extLst>
          </p:cNvPr>
          <p:cNvCxnSpPr>
            <a:cxnSpLocks/>
          </p:cNvCxnSpPr>
          <p:nvPr/>
        </p:nvCxnSpPr>
        <p:spPr>
          <a:xfrm>
            <a:off x="4405145" y="4195042"/>
            <a:ext cx="146461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6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8752FA-4050-4AE4-826E-7DEA36AED579}"/>
              </a:ext>
            </a:extLst>
          </p:cNvPr>
          <p:cNvSpPr/>
          <p:nvPr/>
        </p:nvSpPr>
        <p:spPr>
          <a:xfrm>
            <a:off x="1483553" y="2550277"/>
            <a:ext cx="82977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Local search algorithms/</a:t>
            </a:r>
            <a:r>
              <a:rPr lang="en-US" sz="3200" dirty="0">
                <a:solidFill>
                  <a:srgbClr val="FF0000"/>
                </a:solidFill>
              </a:rPr>
              <a:t>Iterative Improvement Algorithms  </a:t>
            </a:r>
            <a:r>
              <a:rPr lang="en-US" sz="3200" dirty="0"/>
              <a:t>and Optimization Problems</a:t>
            </a:r>
            <a:endParaRPr lang="en-US" sz="3200" dirty="0">
              <a:solidFill>
                <a:srgbClr val="FF00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Hill-Climbing Search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Simulated Annealing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Genetic Algorithms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AB5B6-BE1C-4E5E-B155-9AB49B825CD7}"/>
              </a:ext>
            </a:extLst>
          </p:cNvPr>
          <p:cNvSpPr/>
          <p:nvPr/>
        </p:nvSpPr>
        <p:spPr>
          <a:xfrm>
            <a:off x="1418897" y="1168404"/>
            <a:ext cx="4820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MSSBX10"/>
              </a:rPr>
              <a:t>Beyond Classical Search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05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3"/>
            <a:ext cx="6855691" cy="993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Iterative Improvement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974" y="998290"/>
            <a:ext cx="9951937" cy="5714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8-queens problem: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the 8-queens problem is 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place eight queens on a chessboard such that no queen attacks directly or indirectly any other.</a:t>
            </a:r>
          </a:p>
          <a:p>
            <a:pPr marL="914400" lvl="1" indent="-457200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final state counts, regardless the path cost.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kinds of formulation: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incremental-state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formulation </a:t>
            </a:r>
          </a:p>
          <a:p>
            <a:pPr marL="1376363" lvl="2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operators that augment the state description by, </a:t>
            </a:r>
          </a:p>
          <a:p>
            <a:pPr marL="1828800" lvl="3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an empty state; </a:t>
            </a:r>
          </a:p>
          <a:p>
            <a:pPr marL="1828800" lvl="3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 queen to the state for each action.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complete-state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formulation </a:t>
            </a:r>
          </a:p>
          <a:p>
            <a:pPr marL="1376363" lvl="2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with all 8 queens on the board and </a:t>
            </a:r>
          </a:p>
          <a:p>
            <a:pPr marL="1376363" lvl="2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moves them around. </a:t>
            </a:r>
          </a:p>
        </p:txBody>
      </p:sp>
    </p:spTree>
    <p:extLst>
      <p:ext uri="{BB962C8B-B14F-4D97-AF65-F5344CB8AC3E}">
        <p14:creationId xmlns:p14="http://schemas.microsoft.com/office/powerpoint/2010/main" val="46453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98760"/>
            <a:ext cx="6421581" cy="993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Iterative Improvement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31" y="1414724"/>
            <a:ext cx="99519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8-queens problem: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incremental-state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formulation 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States:  a state is any arrangement of 0 to 8 queens on the board.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 no queens on the board.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Actions: Add a queen to any empty square.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model: Returns the board with a queen added to the specified square.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state: 8 queens on the board, none attacked.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64! Possible sequences to investigate.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this to be improved?</a:t>
            </a:r>
          </a:p>
        </p:txBody>
      </p:sp>
    </p:spTree>
    <p:extLst>
      <p:ext uri="{BB962C8B-B14F-4D97-AF65-F5344CB8AC3E}">
        <p14:creationId xmlns:p14="http://schemas.microsoft.com/office/powerpoint/2010/main" val="2682344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2488E8-34CD-3194-69CA-10BEF99FCF4A}"/>
              </a:ext>
            </a:extLst>
          </p:cNvPr>
          <p:cNvSpPr txBox="1"/>
          <p:nvPr/>
        </p:nvSpPr>
        <p:spPr>
          <a:xfrm>
            <a:off x="461818" y="988291"/>
            <a:ext cx="6774554" cy="9256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73CCA1-8B59-40D9-982B-62BF00B94823}"/>
                  </a:ext>
                </a:extLst>
              </p:cNvPr>
              <p:cNvSpPr/>
              <p:nvPr/>
            </p:nvSpPr>
            <p:spPr>
              <a:xfrm>
                <a:off x="736684" y="1020852"/>
                <a:ext cx="6373565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incremental-state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formulation</a:t>
                </a:r>
              </a:p>
              <a:p>
                <a:pPr lvl="1"/>
                <a:r>
                  <a:rPr lang="en-US" sz="2800" dirty="0"/>
                  <a:t>Formulation #1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States: all arrangements of 0, 1, 2, ..., 8 queens on the board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state: 0 queens on the board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Successor function: each of the successors is obtained by adding one queen in an empty square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cost: irrelevant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test: 8 queens are on the board, with no queens attacking each other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64x63x...x57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1.8x10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(possible sequences to investigate.)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73CCA1-8B59-40D9-982B-62BF00B94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84" y="1020852"/>
                <a:ext cx="6373565" cy="5078313"/>
              </a:xfrm>
              <a:prstGeom prst="rect">
                <a:avLst/>
              </a:prstGeom>
              <a:blipFill>
                <a:blip r:embed="rId2"/>
                <a:stretch>
                  <a:fillRect t="-1679" r="-957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3E4DB8-DEFA-48D6-8A00-D5FA35310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13468"/>
              </p:ext>
            </p:extLst>
          </p:nvPr>
        </p:nvGraphicFramePr>
        <p:xfrm>
          <a:off x="7236372" y="165539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4C44FD-8FDB-425B-B58D-7E7C3053E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72314"/>
              </p:ext>
            </p:extLst>
          </p:nvPr>
        </p:nvGraphicFramePr>
        <p:xfrm>
          <a:off x="7819696" y="3775840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E3999F-3221-427E-8F99-A81CAA743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03345"/>
              </p:ext>
            </p:extLst>
          </p:nvPr>
        </p:nvGraphicFramePr>
        <p:xfrm>
          <a:off x="8201401" y="429609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20894B96-3E8D-41FC-8760-28B4D34D1C1B}"/>
              </a:ext>
            </a:extLst>
          </p:cNvPr>
          <p:cNvSpPr/>
          <p:nvPr/>
        </p:nvSpPr>
        <p:spPr>
          <a:xfrm>
            <a:off x="9451428" y="1596163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4B8914-8A3F-477F-8AA7-31879F2FBC42}"/>
              </a:ext>
            </a:extLst>
          </p:cNvPr>
          <p:cNvSpPr/>
          <p:nvPr/>
        </p:nvSpPr>
        <p:spPr>
          <a:xfrm>
            <a:off x="9100039" y="4951222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6A90D72-C6BD-4492-9C93-17831121C53F}"/>
              </a:ext>
            </a:extLst>
          </p:cNvPr>
          <p:cNvSpPr/>
          <p:nvPr/>
        </p:nvSpPr>
        <p:spPr>
          <a:xfrm>
            <a:off x="7860377" y="5324903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1F62613-E4F7-49FF-9AB2-EC049DC1E019}"/>
              </a:ext>
            </a:extLst>
          </p:cNvPr>
          <p:cNvSpPr/>
          <p:nvPr/>
        </p:nvSpPr>
        <p:spPr>
          <a:xfrm>
            <a:off x="8201401" y="4522434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C158E50-8130-427C-A116-55D8B222E055}"/>
              </a:ext>
            </a:extLst>
          </p:cNvPr>
          <p:cNvSpPr/>
          <p:nvPr/>
        </p:nvSpPr>
        <p:spPr>
          <a:xfrm>
            <a:off x="9446879" y="3778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150C709-F58F-459E-AC9E-6F7F1665C6BF}"/>
              </a:ext>
            </a:extLst>
          </p:cNvPr>
          <p:cNvSpPr/>
          <p:nvPr/>
        </p:nvSpPr>
        <p:spPr>
          <a:xfrm>
            <a:off x="10736320" y="57784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BB82BC5-FF61-4E29-B38A-BA376582FFC5}"/>
              </a:ext>
            </a:extLst>
          </p:cNvPr>
          <p:cNvSpPr/>
          <p:nvPr/>
        </p:nvSpPr>
        <p:spPr>
          <a:xfrm>
            <a:off x="8694684" y="6067231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B30F77F4-9E19-4094-ABC8-998530EDCF83}"/>
              </a:ext>
            </a:extLst>
          </p:cNvPr>
          <p:cNvSpPr/>
          <p:nvPr/>
        </p:nvSpPr>
        <p:spPr>
          <a:xfrm>
            <a:off x="9451428" y="6533558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A937EDE6-A824-4A5A-ADFB-5B6DF6F5B13A}"/>
              </a:ext>
            </a:extLst>
          </p:cNvPr>
          <p:cNvSpPr/>
          <p:nvPr/>
        </p:nvSpPr>
        <p:spPr>
          <a:xfrm>
            <a:off x="10312318" y="4204628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EEA2C6-157F-4C30-BC11-FAEEF191CAD4}"/>
              </a:ext>
            </a:extLst>
          </p:cNvPr>
          <p:cNvSpPr txBox="1"/>
          <p:nvPr/>
        </p:nvSpPr>
        <p:spPr>
          <a:xfrm>
            <a:off x="7126014" y="3219382"/>
            <a:ext cx="69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562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3"/>
            <a:ext cx="6818745" cy="993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Iterative Improvement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7973" y="1357572"/>
                <a:ext cx="9268281" cy="42721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8-queens problem: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formulation be improved?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better formulation would prohibit placing a queen in any square that is already attacked.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States: All possible arrangements of n queens (0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8), one per column in the leftmost n columns, with no queen attacking another.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Action: Add a queen to any square in the leftmost empty column such that it is not attacked by any other queen.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formulation reduces the 8-queens state space from 64!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1.8 *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2057.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973" y="1357572"/>
                <a:ext cx="9268281" cy="4272166"/>
              </a:xfrm>
              <a:blipFill>
                <a:blip r:embed="rId2"/>
                <a:stretch>
                  <a:fillRect l="-1053" t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0FCFFB-29A4-EAE4-9E32-422303BBD427}"/>
              </a:ext>
            </a:extLst>
          </p:cNvPr>
          <p:cNvSpPr txBox="1"/>
          <p:nvPr/>
        </p:nvSpPr>
        <p:spPr>
          <a:xfrm>
            <a:off x="461818" y="988291"/>
            <a:ext cx="6774554" cy="9256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73CCA1-8B59-40D9-982B-62BF00B94823}"/>
                  </a:ext>
                </a:extLst>
              </p:cNvPr>
              <p:cNvSpPr/>
              <p:nvPr/>
            </p:nvSpPr>
            <p:spPr>
              <a:xfrm>
                <a:off x="736685" y="1020852"/>
                <a:ext cx="6101002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incremental-state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formulation</a:t>
                </a:r>
              </a:p>
              <a:p>
                <a:pPr lvl="1"/>
                <a:r>
                  <a:rPr lang="en-US" sz="2800" dirty="0"/>
                  <a:t>Formulation #2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States: all arrangements of k = 0, 1, 2, ..., 8 queens in the k leftmost columns with no two queens attacking each other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state: 0 queens on the board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Successor function:  each successor is obtained by adding one queen in any square that is not attacked by any queen already in the board, in the leftmost empty column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cost: irrelevant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test: 8 queens are on the board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2,057 states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73CCA1-8B59-40D9-982B-62BF00B94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85" y="1020852"/>
                <a:ext cx="6101002" cy="5447645"/>
              </a:xfrm>
              <a:prstGeom prst="rect">
                <a:avLst/>
              </a:prstGeom>
              <a:blipFill>
                <a:blip r:embed="rId2"/>
                <a:stretch>
                  <a:fillRect t="-1566" r="-1898" b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3E4DB8-DEFA-48D6-8A00-D5FA3531046B}"/>
              </a:ext>
            </a:extLst>
          </p:cNvPr>
          <p:cNvGraphicFramePr>
            <a:graphicFrameLocks noGrp="1"/>
          </p:cNvGraphicFramePr>
          <p:nvPr/>
        </p:nvGraphicFramePr>
        <p:xfrm>
          <a:off x="7236372" y="165539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4C44FD-8FDB-425B-B58D-7E7C3053E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8983"/>
              </p:ext>
            </p:extLst>
          </p:nvPr>
        </p:nvGraphicFramePr>
        <p:xfrm>
          <a:off x="6809005" y="3732237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E3999F-3221-427E-8F99-A81CAA743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54666"/>
              </p:ext>
            </p:extLst>
          </p:nvPr>
        </p:nvGraphicFramePr>
        <p:xfrm>
          <a:off x="8201404" y="232281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20894B96-3E8D-41FC-8760-28B4D34D1C1B}"/>
              </a:ext>
            </a:extLst>
          </p:cNvPr>
          <p:cNvSpPr/>
          <p:nvPr/>
        </p:nvSpPr>
        <p:spPr>
          <a:xfrm>
            <a:off x="8229606" y="617531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4B8914-8A3F-477F-8AA7-31879F2FBC42}"/>
              </a:ext>
            </a:extLst>
          </p:cNvPr>
          <p:cNvSpPr/>
          <p:nvPr/>
        </p:nvSpPr>
        <p:spPr>
          <a:xfrm>
            <a:off x="8403026" y="5273317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6A90D72-C6BD-4492-9C93-17831121C53F}"/>
              </a:ext>
            </a:extLst>
          </p:cNvPr>
          <p:cNvSpPr/>
          <p:nvPr/>
        </p:nvSpPr>
        <p:spPr>
          <a:xfrm>
            <a:off x="7234102" y="4863032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1F62613-E4F7-49FF-9AB2-EC049DC1E019}"/>
              </a:ext>
            </a:extLst>
          </p:cNvPr>
          <p:cNvSpPr/>
          <p:nvPr/>
        </p:nvSpPr>
        <p:spPr>
          <a:xfrm>
            <a:off x="6837687" y="4095633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C158E50-8130-427C-A116-55D8B222E055}"/>
              </a:ext>
            </a:extLst>
          </p:cNvPr>
          <p:cNvSpPr/>
          <p:nvPr/>
        </p:nvSpPr>
        <p:spPr>
          <a:xfrm>
            <a:off x="8027984" y="4520168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BB82BC5-FF61-4E29-B38A-BA376582FFC5}"/>
              </a:ext>
            </a:extLst>
          </p:cNvPr>
          <p:cNvSpPr/>
          <p:nvPr/>
        </p:nvSpPr>
        <p:spPr>
          <a:xfrm>
            <a:off x="7641736" y="5675429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EEA2C6-157F-4C30-BC11-FAEEF191CAD4}"/>
              </a:ext>
            </a:extLst>
          </p:cNvPr>
          <p:cNvSpPr txBox="1"/>
          <p:nvPr/>
        </p:nvSpPr>
        <p:spPr>
          <a:xfrm>
            <a:off x="7126014" y="3219382"/>
            <a:ext cx="69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F60B8D4-9A1F-4BCB-8389-62ADE1A7060E}"/>
              </a:ext>
            </a:extLst>
          </p:cNvPr>
          <p:cNvSpPr/>
          <p:nvPr/>
        </p:nvSpPr>
        <p:spPr>
          <a:xfrm>
            <a:off x="7236372" y="520261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A471FF4B-58BF-42A1-B908-E33DE1F05BBF}"/>
              </a:ext>
            </a:extLst>
          </p:cNvPr>
          <p:cNvSpPr/>
          <p:nvPr/>
        </p:nvSpPr>
        <p:spPr>
          <a:xfrm>
            <a:off x="8671037" y="1431647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2FFF232A-91F7-46CE-878C-C7C85B0732AA}"/>
              </a:ext>
            </a:extLst>
          </p:cNvPr>
          <p:cNvSpPr/>
          <p:nvPr/>
        </p:nvSpPr>
        <p:spPr>
          <a:xfrm>
            <a:off x="9446879" y="101460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222FFAFF-4E2B-4370-9124-924F62863D24}"/>
              </a:ext>
            </a:extLst>
          </p:cNvPr>
          <p:cNvSpPr/>
          <p:nvPr/>
        </p:nvSpPr>
        <p:spPr>
          <a:xfrm>
            <a:off x="9017877" y="2202402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B679025-00EB-4339-9927-280FB2F5B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91365"/>
              </p:ext>
            </p:extLst>
          </p:nvPr>
        </p:nvGraphicFramePr>
        <p:xfrm>
          <a:off x="8946197" y="3547703"/>
          <a:ext cx="3263464" cy="30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0793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C8873322-621F-419F-8B8D-B34C73F8EF8E}"/>
              </a:ext>
            </a:extLst>
          </p:cNvPr>
          <p:cNvSpPr/>
          <p:nvPr/>
        </p:nvSpPr>
        <p:spPr>
          <a:xfrm>
            <a:off x="10173217" y="3539175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A4C701FB-0F55-45B2-9280-910550C397F4}"/>
              </a:ext>
            </a:extLst>
          </p:cNvPr>
          <p:cNvSpPr/>
          <p:nvPr/>
        </p:nvSpPr>
        <p:spPr>
          <a:xfrm>
            <a:off x="10620805" y="4679071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16646835-5B6D-437C-BEE6-36CECFFC96F0}"/>
              </a:ext>
            </a:extLst>
          </p:cNvPr>
          <p:cNvSpPr/>
          <p:nvPr/>
        </p:nvSpPr>
        <p:spPr>
          <a:xfrm>
            <a:off x="9006666" y="5448128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864098ED-7956-4166-8C4D-7199777C7AEE}"/>
              </a:ext>
            </a:extLst>
          </p:cNvPr>
          <p:cNvSpPr/>
          <p:nvPr/>
        </p:nvSpPr>
        <p:spPr>
          <a:xfrm>
            <a:off x="11462016" y="5053731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A065C006-15CE-46DD-ACA3-6BDCB03077EC}"/>
              </a:ext>
            </a:extLst>
          </p:cNvPr>
          <p:cNvSpPr/>
          <p:nvPr/>
        </p:nvSpPr>
        <p:spPr>
          <a:xfrm>
            <a:off x="11934720" y="4303470"/>
            <a:ext cx="246259" cy="35657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3E52864C-DCC6-4A63-B442-A6243E47E4DE}"/>
              </a:ext>
            </a:extLst>
          </p:cNvPr>
          <p:cNvSpPr/>
          <p:nvPr/>
        </p:nvSpPr>
        <p:spPr>
          <a:xfrm>
            <a:off x="10999550" y="6239596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9399415D-63FE-4DD0-B46E-6CB1C6341A7F}"/>
              </a:ext>
            </a:extLst>
          </p:cNvPr>
          <p:cNvSpPr/>
          <p:nvPr/>
        </p:nvSpPr>
        <p:spPr>
          <a:xfrm>
            <a:off x="9773083" y="5870834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C37D25F-F2F0-4D73-A186-3CC86374B430}"/>
              </a:ext>
            </a:extLst>
          </p:cNvPr>
          <p:cNvSpPr/>
          <p:nvPr/>
        </p:nvSpPr>
        <p:spPr>
          <a:xfrm>
            <a:off x="9386287" y="3883404"/>
            <a:ext cx="346840" cy="38612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7A819-E9CB-4402-9D18-B23E236A0D90}"/>
              </a:ext>
            </a:extLst>
          </p:cNvPr>
          <p:cNvCxnSpPr/>
          <p:nvPr/>
        </p:nvCxnSpPr>
        <p:spPr>
          <a:xfrm>
            <a:off x="8671037" y="838067"/>
            <a:ext cx="26753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35F792-6767-4CCB-8378-8D5A2496CB00}"/>
              </a:ext>
            </a:extLst>
          </p:cNvPr>
          <p:cNvCxnSpPr>
            <a:cxnSpLocks/>
          </p:cNvCxnSpPr>
          <p:nvPr/>
        </p:nvCxnSpPr>
        <p:spPr>
          <a:xfrm>
            <a:off x="8671037" y="1116302"/>
            <a:ext cx="2296608" cy="21030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68E626-DE4F-4480-8E9D-9F07D2BC6311}"/>
              </a:ext>
            </a:extLst>
          </p:cNvPr>
          <p:cNvCxnSpPr>
            <a:cxnSpLocks/>
          </p:cNvCxnSpPr>
          <p:nvPr/>
        </p:nvCxnSpPr>
        <p:spPr>
          <a:xfrm>
            <a:off x="8403026" y="1014600"/>
            <a:ext cx="0" cy="21228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2F9D83-6128-4A57-A3F7-EFEE7ED74F35}"/>
              </a:ext>
            </a:extLst>
          </p:cNvPr>
          <p:cNvCxnSpPr>
            <a:cxnSpLocks/>
          </p:cNvCxnSpPr>
          <p:nvPr/>
        </p:nvCxnSpPr>
        <p:spPr>
          <a:xfrm>
            <a:off x="8403026" y="270964"/>
            <a:ext cx="0" cy="2492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205A4C-1B8C-4D79-973E-30F94AE179F9}"/>
              </a:ext>
            </a:extLst>
          </p:cNvPr>
          <p:cNvCxnSpPr>
            <a:cxnSpLocks/>
          </p:cNvCxnSpPr>
          <p:nvPr/>
        </p:nvCxnSpPr>
        <p:spPr>
          <a:xfrm flipH="1">
            <a:off x="8671037" y="270964"/>
            <a:ext cx="257037" cy="3465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3014E4-21CF-421F-A71A-06466FBA7C86}"/>
              </a:ext>
            </a:extLst>
          </p:cNvPr>
          <p:cNvCxnSpPr>
            <a:cxnSpLocks/>
          </p:cNvCxnSpPr>
          <p:nvPr/>
        </p:nvCxnSpPr>
        <p:spPr>
          <a:xfrm>
            <a:off x="8857429" y="1913969"/>
            <a:ext cx="0" cy="14004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4C32AE-B42F-4E93-8A6D-2F12B3DC050D}"/>
              </a:ext>
            </a:extLst>
          </p:cNvPr>
          <p:cNvCxnSpPr>
            <a:cxnSpLocks/>
          </p:cNvCxnSpPr>
          <p:nvPr/>
        </p:nvCxnSpPr>
        <p:spPr>
          <a:xfrm>
            <a:off x="9084612" y="1807080"/>
            <a:ext cx="1534488" cy="15031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7EED1B6-27CA-485D-ABDF-F536223DDF1F}"/>
              </a:ext>
            </a:extLst>
          </p:cNvPr>
          <p:cNvCxnSpPr>
            <a:cxnSpLocks/>
          </p:cNvCxnSpPr>
          <p:nvPr/>
        </p:nvCxnSpPr>
        <p:spPr>
          <a:xfrm>
            <a:off x="9099353" y="1590550"/>
            <a:ext cx="2337925" cy="2009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D1EF05-A955-4B65-9789-67E70C6EF015}"/>
              </a:ext>
            </a:extLst>
          </p:cNvPr>
          <p:cNvCxnSpPr>
            <a:cxnSpLocks/>
          </p:cNvCxnSpPr>
          <p:nvPr/>
        </p:nvCxnSpPr>
        <p:spPr>
          <a:xfrm flipV="1">
            <a:off x="9084612" y="353529"/>
            <a:ext cx="987857" cy="9196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2D6943-61CA-4463-BC32-513BC9A0AE07}"/>
              </a:ext>
            </a:extLst>
          </p:cNvPr>
          <p:cNvCxnSpPr>
            <a:cxnSpLocks/>
          </p:cNvCxnSpPr>
          <p:nvPr/>
        </p:nvCxnSpPr>
        <p:spPr>
          <a:xfrm>
            <a:off x="9578540" y="2382929"/>
            <a:ext cx="185873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924B42-2672-4597-9988-8681C63FCE7A}"/>
              </a:ext>
            </a:extLst>
          </p:cNvPr>
          <p:cNvCxnSpPr>
            <a:cxnSpLocks/>
          </p:cNvCxnSpPr>
          <p:nvPr/>
        </p:nvCxnSpPr>
        <p:spPr>
          <a:xfrm>
            <a:off x="9208114" y="2614205"/>
            <a:ext cx="0" cy="69604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7940CF-F5E1-4478-A9EF-4CBFC768D26E}"/>
              </a:ext>
            </a:extLst>
          </p:cNvPr>
          <p:cNvCxnSpPr>
            <a:cxnSpLocks/>
          </p:cNvCxnSpPr>
          <p:nvPr/>
        </p:nvCxnSpPr>
        <p:spPr>
          <a:xfrm flipH="1">
            <a:off x="9191297" y="300385"/>
            <a:ext cx="1" cy="26884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D0625A-1C0E-4C3E-914B-47CE3CB039A8}"/>
              </a:ext>
            </a:extLst>
          </p:cNvPr>
          <p:cNvCxnSpPr>
            <a:cxnSpLocks/>
          </p:cNvCxnSpPr>
          <p:nvPr/>
        </p:nvCxnSpPr>
        <p:spPr>
          <a:xfrm flipH="1">
            <a:off x="9513456" y="395612"/>
            <a:ext cx="1832934" cy="171713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E62A73-70E6-4224-A967-42E8C8825F47}"/>
              </a:ext>
            </a:extLst>
          </p:cNvPr>
          <p:cNvCxnSpPr>
            <a:cxnSpLocks/>
          </p:cNvCxnSpPr>
          <p:nvPr/>
        </p:nvCxnSpPr>
        <p:spPr>
          <a:xfrm flipH="1">
            <a:off x="9866515" y="253473"/>
            <a:ext cx="789859" cy="77056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157DA-7D34-41B8-90D1-FAEFF63DA996}"/>
              </a:ext>
            </a:extLst>
          </p:cNvPr>
          <p:cNvCxnSpPr>
            <a:cxnSpLocks/>
          </p:cNvCxnSpPr>
          <p:nvPr/>
        </p:nvCxnSpPr>
        <p:spPr>
          <a:xfrm flipH="1">
            <a:off x="10018916" y="1172754"/>
            <a:ext cx="1362304" cy="3681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6AB1350-65A2-4FE5-B2D9-F37522C23365}"/>
              </a:ext>
            </a:extLst>
          </p:cNvPr>
          <p:cNvCxnSpPr>
            <a:cxnSpLocks/>
          </p:cNvCxnSpPr>
          <p:nvPr/>
        </p:nvCxnSpPr>
        <p:spPr>
          <a:xfrm flipH="1">
            <a:off x="9632694" y="279230"/>
            <a:ext cx="26770" cy="25782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4F9359D-E3EC-4294-B460-B45AAD344746}"/>
              </a:ext>
            </a:extLst>
          </p:cNvPr>
          <p:cNvCxnSpPr>
            <a:cxnSpLocks/>
          </p:cNvCxnSpPr>
          <p:nvPr/>
        </p:nvCxnSpPr>
        <p:spPr>
          <a:xfrm>
            <a:off x="9528634" y="2558667"/>
            <a:ext cx="591289" cy="75158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B26BC4-58FE-4CBB-B693-2ACF4A11B542}"/>
              </a:ext>
            </a:extLst>
          </p:cNvPr>
          <p:cNvCxnSpPr>
            <a:cxnSpLocks/>
          </p:cNvCxnSpPr>
          <p:nvPr/>
        </p:nvCxnSpPr>
        <p:spPr>
          <a:xfrm flipH="1" flipV="1">
            <a:off x="9885261" y="1547045"/>
            <a:ext cx="1404542" cy="1194963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613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0E961-9701-6158-E60A-8450F0CB2061}"/>
              </a:ext>
            </a:extLst>
          </p:cNvPr>
          <p:cNvSpPr txBox="1"/>
          <p:nvPr/>
        </p:nvSpPr>
        <p:spPr>
          <a:xfrm>
            <a:off x="498763" y="1487054"/>
            <a:ext cx="10086110" cy="9256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0EBFC3-BC37-4E65-8165-8227F146E4B5}"/>
                  </a:ext>
                </a:extLst>
              </p:cNvPr>
              <p:cNvSpPr/>
              <p:nvPr/>
            </p:nvSpPr>
            <p:spPr>
              <a:xfrm>
                <a:off x="1010679" y="690321"/>
                <a:ext cx="9241686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n-Queens Problem</a:t>
                </a:r>
              </a:p>
              <a:p>
                <a:endParaRPr lang="en-US" sz="3200" dirty="0"/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 is a goal node, not a path to this node (typical of design problem)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states in state space: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8-queens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2,057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100-queens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1052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techniques exist to solve n-queens problems efficiently for large values of n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They exploit the fact that there are many solutions well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distributed in the state space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0EBFC3-BC37-4E65-8165-8227F146E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79" y="690321"/>
                <a:ext cx="9241686" cy="5324535"/>
              </a:xfrm>
              <a:prstGeom prst="rect">
                <a:avLst/>
              </a:prstGeom>
              <a:blipFill>
                <a:blip r:embed="rId2"/>
                <a:stretch>
                  <a:fillRect l="-1715" t="-1487" b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8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9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3959D1-FE48-A9D4-C161-5B377AAADAFD}"/>
              </a:ext>
            </a:extLst>
          </p:cNvPr>
          <p:cNvSpPr txBox="1"/>
          <p:nvPr/>
        </p:nvSpPr>
        <p:spPr>
          <a:xfrm>
            <a:off x="461818" y="988290"/>
            <a:ext cx="10113818" cy="12007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58E6F2-6D8B-4F16-B05B-AA35E4A20AAF}"/>
              </a:ext>
            </a:extLst>
          </p:cNvPr>
          <p:cNvSpPr/>
          <p:nvPr/>
        </p:nvSpPr>
        <p:spPr>
          <a:xfrm>
            <a:off x="1027467" y="373213"/>
            <a:ext cx="906787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n-Queens Problem</a:t>
            </a:r>
          </a:p>
          <a:p>
            <a:endParaRPr lang="en-US" sz="2400" dirty="0"/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complete-state formulation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Typically used by the local search algorithm.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are potential solutions.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8-queens, states where there is one queen in each column.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successors of a state are all possible states generated by moving a single queen to another square in the same column (so each state has 8 *7 = 56 successors). – Successor function.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heuristic cost function h is the number of pairs of queens that are attacking each other, either directly or indirectly.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minimum of this function is zero, which occurs only at perfect solutions.</a:t>
            </a:r>
          </a:p>
        </p:txBody>
      </p:sp>
    </p:spTree>
    <p:extLst>
      <p:ext uri="{BB962C8B-B14F-4D97-AF65-F5344CB8AC3E}">
        <p14:creationId xmlns:p14="http://schemas.microsoft.com/office/powerpoint/2010/main" val="71410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403" y="1208015"/>
            <a:ext cx="9513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complete-state formulation: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4.3(a) shows a state with h = 17.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also shows the values of all its successors, with the best successor having h = 12.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 algorithm typically choose randomly among the set of best successors if there is more than one.</a:t>
            </a:r>
          </a:p>
        </p:txBody>
      </p:sp>
    </p:spTree>
    <p:extLst>
      <p:ext uri="{BB962C8B-B14F-4D97-AF65-F5344CB8AC3E}">
        <p14:creationId xmlns:p14="http://schemas.microsoft.com/office/powerpoint/2010/main" val="778789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90B7FA-65E0-4E0C-B348-6144ED2DCC6C}"/>
              </a:ext>
            </a:extLst>
          </p:cNvPr>
          <p:cNvSpPr txBox="1">
            <a:spLocks noChangeArrowheads="1"/>
          </p:cNvSpPr>
          <p:nvPr/>
        </p:nvSpPr>
        <p:spPr>
          <a:xfrm>
            <a:off x="1165122" y="340614"/>
            <a:ext cx="6888987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Hill-climbing search: 8-queens problem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F7E81-5C52-4F6D-B2EA-A2837D34AA2E}"/>
              </a:ext>
            </a:extLst>
          </p:cNvPr>
          <p:cNvSpPr txBox="1">
            <a:spLocks noChangeArrowheads="1"/>
          </p:cNvSpPr>
          <p:nvPr/>
        </p:nvSpPr>
        <p:spPr>
          <a:xfrm>
            <a:off x="1940977" y="5027210"/>
            <a:ext cx="8445909" cy="1548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8463" indent="-398463">
              <a:lnSpc>
                <a:spcPct val="80000"/>
              </a:lnSpc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pairs of queens that are attacking each other, either directly or indirectly </a:t>
            </a:r>
          </a:p>
          <a:p>
            <a:pPr>
              <a:lnSpc>
                <a:spcPct val="80000"/>
              </a:lnSpc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 = 17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above state</a:t>
            </a:r>
          </a:p>
        </p:txBody>
      </p:sp>
      <p:pic>
        <p:nvPicPr>
          <p:cNvPr id="4" name="Picture 5" descr="8queens-successors">
            <a:extLst>
              <a:ext uri="{FF2B5EF4-FFF2-40B4-BE49-F238E27FC236}">
                <a16:creationId xmlns:a16="http://schemas.microsoft.com/office/drawing/2014/main" id="{3C4660B7-AB0B-4A3D-8536-B7A81928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8" y="1103478"/>
            <a:ext cx="4085303" cy="40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CDD3-4F09-4834-AC22-CCE2243B62A6}"/>
              </a:ext>
            </a:extLst>
          </p:cNvPr>
          <p:cNvSpPr txBox="1"/>
          <p:nvPr/>
        </p:nvSpPr>
        <p:spPr>
          <a:xfrm>
            <a:off x="7490460" y="1056500"/>
            <a:ext cx="3519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4.3  (a) An 8-queens state with heuristic cost estimate h = 17.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h for each possible successor state is obtained by moving a queen with its column.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moves are marked to h = 12.</a:t>
            </a:r>
          </a:p>
        </p:txBody>
      </p:sp>
    </p:spTree>
    <p:extLst>
      <p:ext uri="{BB962C8B-B14F-4D97-AF65-F5344CB8AC3E}">
        <p14:creationId xmlns:p14="http://schemas.microsoft.com/office/powerpoint/2010/main" val="343900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B22391-9175-45E3-8656-418A4B43B5AA}"/>
              </a:ext>
            </a:extLst>
          </p:cNvPr>
          <p:cNvSpPr/>
          <p:nvPr/>
        </p:nvSpPr>
        <p:spPr>
          <a:xfrm>
            <a:off x="1354712" y="604373"/>
            <a:ext cx="4615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Beyond Classical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74E6A-F884-4D20-B3C6-163EDE90FEEA}"/>
              </a:ext>
            </a:extLst>
          </p:cNvPr>
          <p:cNvSpPr/>
          <p:nvPr/>
        </p:nvSpPr>
        <p:spPr>
          <a:xfrm>
            <a:off x="1392263" y="1693178"/>
            <a:ext cx="91562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seen methods that systematically explore the search space, possibly using principled pruning (e.g., A*)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of these methods can currently handle search spaces of up to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/ ~1,000 binary variables (ballpark figure)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we have much larger search spaces?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spaces for some real-world problems may be much larger e.g.,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30,000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as in certain reasoning and planning tasks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these problems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solved by Iterative Improvement Methods</a:t>
            </a:r>
          </a:p>
        </p:txBody>
      </p:sp>
    </p:spTree>
    <p:extLst>
      <p:ext uri="{BB962C8B-B14F-4D97-AF65-F5344CB8AC3E}">
        <p14:creationId xmlns:p14="http://schemas.microsoft.com/office/powerpoint/2010/main" val="473193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90B7FA-65E0-4E0C-B348-6144ED2DCC6C}"/>
              </a:ext>
            </a:extLst>
          </p:cNvPr>
          <p:cNvSpPr txBox="1">
            <a:spLocks noChangeArrowheads="1"/>
          </p:cNvSpPr>
          <p:nvPr/>
        </p:nvSpPr>
        <p:spPr>
          <a:xfrm>
            <a:off x="1873537" y="436870"/>
            <a:ext cx="7362827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Hill-climbing search: 8-queens problem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F7E81-5C52-4F6D-B2EA-A2837D34AA2E}"/>
              </a:ext>
            </a:extLst>
          </p:cNvPr>
          <p:cNvSpPr txBox="1">
            <a:spLocks noChangeArrowheads="1"/>
          </p:cNvSpPr>
          <p:nvPr/>
        </p:nvSpPr>
        <p:spPr>
          <a:xfrm>
            <a:off x="1430594" y="5527790"/>
            <a:ext cx="9822425" cy="870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600" dirty="0"/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/>
              <a:t>A local minimum with </a:t>
            </a:r>
            <a:r>
              <a:rPr lang="en-US" altLang="en-US" sz="2400" i="1" dirty="0"/>
              <a:t>h = 1</a:t>
            </a:r>
            <a:endParaRPr lang="en-US" altLang="en-US" sz="2400" dirty="0"/>
          </a:p>
        </p:txBody>
      </p:sp>
      <p:pic>
        <p:nvPicPr>
          <p:cNvPr id="5" name="Picture 4" descr="8queens-local-minimum">
            <a:extLst>
              <a:ext uri="{FF2B5EF4-FFF2-40B4-BE49-F238E27FC236}">
                <a16:creationId xmlns:a16="http://schemas.microsoft.com/office/drawing/2014/main" id="{464A424F-BF23-4974-A092-5FB5D6C2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30" y="1280679"/>
            <a:ext cx="4365523" cy="4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BABEE-20BA-4E51-841D-EBEA47E22FA2}"/>
              </a:ext>
            </a:extLst>
          </p:cNvPr>
          <p:cNvSpPr txBox="1"/>
          <p:nvPr/>
        </p:nvSpPr>
        <p:spPr>
          <a:xfrm>
            <a:off x="7433188" y="1578497"/>
            <a:ext cx="3401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4.3  (b) A local minimum in the 8-queens state space; the state has h=1 but every successor has a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cost.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1F127-7AA5-4E14-AD23-CC79FDE802A7}"/>
              </a:ext>
            </a:extLst>
          </p:cNvPr>
          <p:cNvSpPr/>
          <p:nvPr/>
        </p:nvSpPr>
        <p:spPr>
          <a:xfrm>
            <a:off x="7178017" y="5667459"/>
            <a:ext cx="41011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 = 1, but all successors higher, </a:t>
            </a:r>
          </a:p>
          <a:p>
            <a:r>
              <a:rPr lang="en-US" sz="2400" dirty="0"/>
              <a:t>local minimum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58C5A9-3C27-4864-BB09-15EA66B1753D}"/>
              </a:ext>
            </a:extLst>
          </p:cNvPr>
          <p:cNvCxnSpPr/>
          <p:nvPr/>
        </p:nvCxnSpPr>
        <p:spPr>
          <a:xfrm flipV="1">
            <a:off x="4925960" y="1828800"/>
            <a:ext cx="1054757" cy="10885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73B887-B561-4BE6-A5BD-30DFB2403262}"/>
              </a:ext>
            </a:extLst>
          </p:cNvPr>
          <p:cNvSpPr txBox="1"/>
          <p:nvPr/>
        </p:nvSpPr>
        <p:spPr>
          <a:xfrm>
            <a:off x="1430593" y="457200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B80A6-9EF5-46A4-AD96-7AFDA5AEF40F}"/>
              </a:ext>
            </a:extLst>
          </p:cNvPr>
          <p:cNvSpPr txBox="1"/>
          <p:nvPr/>
        </p:nvSpPr>
        <p:spPr>
          <a:xfrm>
            <a:off x="2769477" y="4556236"/>
            <a:ext cx="5558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B1C02-DE50-46AB-8339-16A922C8D723}"/>
              </a:ext>
            </a:extLst>
          </p:cNvPr>
          <p:cNvSpPr txBox="1"/>
          <p:nvPr/>
        </p:nvSpPr>
        <p:spPr>
          <a:xfrm>
            <a:off x="2753712" y="401967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98E0A-39CA-482E-832E-3E0716173C83}"/>
              </a:ext>
            </a:extLst>
          </p:cNvPr>
          <p:cNvSpPr txBox="1"/>
          <p:nvPr/>
        </p:nvSpPr>
        <p:spPr>
          <a:xfrm>
            <a:off x="2779989" y="350531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BF4E3-B751-41A8-9E52-7EDF0287BCF0}"/>
              </a:ext>
            </a:extLst>
          </p:cNvPr>
          <p:cNvSpPr txBox="1"/>
          <p:nvPr/>
        </p:nvSpPr>
        <p:spPr>
          <a:xfrm>
            <a:off x="2761594" y="293862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C0B85-1DA7-4CE8-8401-CA83EA81A2E2}"/>
              </a:ext>
            </a:extLst>
          </p:cNvPr>
          <p:cNvSpPr txBox="1"/>
          <p:nvPr/>
        </p:nvSpPr>
        <p:spPr>
          <a:xfrm>
            <a:off x="2779989" y="2454396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33F6D8-C556-4C24-84C9-9496C97174D0}"/>
              </a:ext>
            </a:extLst>
          </p:cNvPr>
          <p:cNvSpPr txBox="1"/>
          <p:nvPr/>
        </p:nvSpPr>
        <p:spPr>
          <a:xfrm>
            <a:off x="2753711" y="1934570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DEFD8-549B-45F3-B690-818783E991FA}"/>
              </a:ext>
            </a:extLst>
          </p:cNvPr>
          <p:cNvSpPr txBox="1"/>
          <p:nvPr/>
        </p:nvSpPr>
        <p:spPr>
          <a:xfrm>
            <a:off x="2743199" y="139316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31193-5722-4B84-9482-801152B5F3E8}"/>
              </a:ext>
            </a:extLst>
          </p:cNvPr>
          <p:cNvSpPr txBox="1"/>
          <p:nvPr/>
        </p:nvSpPr>
        <p:spPr>
          <a:xfrm>
            <a:off x="3281348" y="1908509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89C1A-F6BA-4E24-BCC1-2048F8135C9D}"/>
              </a:ext>
            </a:extLst>
          </p:cNvPr>
          <p:cNvSpPr txBox="1"/>
          <p:nvPr/>
        </p:nvSpPr>
        <p:spPr>
          <a:xfrm>
            <a:off x="3302666" y="136710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F411A-FE99-4F8C-9F6D-7954392DF0E9}"/>
              </a:ext>
            </a:extLst>
          </p:cNvPr>
          <p:cNvSpPr txBox="1"/>
          <p:nvPr/>
        </p:nvSpPr>
        <p:spPr>
          <a:xfrm>
            <a:off x="3302665" y="2956388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60223-F2AC-405C-92A9-085094AED431}"/>
              </a:ext>
            </a:extLst>
          </p:cNvPr>
          <p:cNvSpPr txBox="1"/>
          <p:nvPr/>
        </p:nvSpPr>
        <p:spPr>
          <a:xfrm>
            <a:off x="3299786" y="3500181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6FC80-3029-4F72-ACA5-A6F95C04F362}"/>
              </a:ext>
            </a:extLst>
          </p:cNvPr>
          <p:cNvSpPr txBox="1"/>
          <p:nvPr/>
        </p:nvSpPr>
        <p:spPr>
          <a:xfrm>
            <a:off x="3290847" y="400363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BED90-A122-497E-8F52-E9C4823AFD06}"/>
              </a:ext>
            </a:extLst>
          </p:cNvPr>
          <p:cNvSpPr txBox="1"/>
          <p:nvPr/>
        </p:nvSpPr>
        <p:spPr>
          <a:xfrm>
            <a:off x="3272409" y="453402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1C63A6-38A3-45F1-AAF1-6787D51211F3}"/>
              </a:ext>
            </a:extLst>
          </p:cNvPr>
          <p:cNvSpPr txBox="1"/>
          <p:nvPr/>
        </p:nvSpPr>
        <p:spPr>
          <a:xfrm>
            <a:off x="3316737" y="5023034"/>
            <a:ext cx="571627" cy="4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586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642" y="1091884"/>
            <a:ext cx="67136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complete-state formulation: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used by local search algorithm.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states are potential solutions.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8-queens problem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state has 8 queens on the board, one per column.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successors of a state are all possible states generated by moving a single queen to another square in the same column (so each state has 8 *7 = 56 successors).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A successor function (transition model): Given a state, generates its successor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90920"/>
              </p:ext>
            </p:extLst>
          </p:nvPr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103477" y="419112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226BD-C313-4638-9BDE-24F3D63DC9D3}"/>
              </a:ext>
            </a:extLst>
          </p:cNvPr>
          <p:cNvSpPr/>
          <p:nvPr/>
        </p:nvSpPr>
        <p:spPr>
          <a:xfrm>
            <a:off x="1232168" y="287948"/>
            <a:ext cx="3938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Successors function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6438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620" y="154113"/>
            <a:ext cx="561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successor function (transition model): Given a state, generates its successor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57199"/>
              </p:ext>
            </p:extLst>
          </p:nvPr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108700" y="2524452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7FD5571-42CF-4D85-A732-975388D16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53567"/>
              </p:ext>
            </p:extLst>
          </p:nvPr>
        </p:nvGraphicFramePr>
        <p:xfrm>
          <a:off x="3331781" y="47296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D927039-1901-4960-807A-387514295B23}"/>
              </a:ext>
            </a:extLst>
          </p:cNvPr>
          <p:cNvSpPr/>
          <p:nvPr/>
        </p:nvSpPr>
        <p:spPr>
          <a:xfrm>
            <a:off x="3339530" y="395451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D13CF5-1E4F-4A99-BB45-BC880526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04295"/>
              </p:ext>
            </p:extLst>
          </p:nvPr>
        </p:nvGraphicFramePr>
        <p:xfrm>
          <a:off x="3223916" y="3884624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699AA76-690D-48A2-8E75-944CD8A336A1}"/>
              </a:ext>
            </a:extLst>
          </p:cNvPr>
          <p:cNvSpPr/>
          <p:nvPr/>
        </p:nvSpPr>
        <p:spPr>
          <a:xfrm>
            <a:off x="3223916" y="6473193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0DC4C-47BA-4F1C-8B87-265555E5193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095997" y="1510336"/>
            <a:ext cx="1954892" cy="1286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D16F4-5F84-4EA8-90A3-21C5858E790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6009156" y="2819398"/>
            <a:ext cx="2004971" cy="2528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F35E85-BA9F-4E4A-9EE2-7B3953D29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128442"/>
              </p:ext>
            </p:extLst>
          </p:nvPr>
        </p:nvGraphicFramePr>
        <p:xfrm>
          <a:off x="1848441" y="835870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52CBA7-9D67-4DFC-B8CA-D873C208E4A8}"/>
              </a:ext>
            </a:extLst>
          </p:cNvPr>
          <p:cNvSpPr/>
          <p:nvPr/>
        </p:nvSpPr>
        <p:spPr>
          <a:xfrm>
            <a:off x="1845807" y="1589094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DCEDA-086C-4355-9215-F35CE4B2C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82742"/>
              </p:ext>
            </p:extLst>
          </p:nvPr>
        </p:nvGraphicFramePr>
        <p:xfrm>
          <a:off x="2430508" y="1379218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B6FD61C-4535-46E5-9853-3138053F7402}"/>
              </a:ext>
            </a:extLst>
          </p:cNvPr>
          <p:cNvSpPr/>
          <p:nvPr/>
        </p:nvSpPr>
        <p:spPr>
          <a:xfrm>
            <a:off x="2465990" y="2495421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203C3E-8FA9-47F7-8D08-F7E58F75D258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5215748" y="2796538"/>
            <a:ext cx="2835141" cy="4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D9EEA0-29C4-4E5D-B329-135AA90C41CE}"/>
              </a:ext>
            </a:extLst>
          </p:cNvPr>
          <p:cNvCxnSpPr>
            <a:cxnSpLocks/>
          </p:cNvCxnSpPr>
          <p:nvPr/>
        </p:nvCxnSpPr>
        <p:spPr>
          <a:xfrm flipH="1" flipV="1">
            <a:off x="4612657" y="1203389"/>
            <a:ext cx="3438232" cy="1593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A9322-C831-4E14-957C-F3368939F803}"/>
              </a:ext>
            </a:extLst>
          </p:cNvPr>
          <p:cNvSpPr txBox="1"/>
          <p:nvPr/>
        </p:nvSpPr>
        <p:spPr>
          <a:xfrm>
            <a:off x="6211620" y="3679160"/>
            <a:ext cx="7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 </a:t>
            </a:r>
            <a:r>
              <a:rPr lang="en-US" sz="2400" dirty="0"/>
              <a:t>(7)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CCACCF-02C3-45B5-8DBF-AC0CFFEB52A9}"/>
              </a:ext>
            </a:extLst>
          </p:cNvPr>
          <p:cNvSpPr txBox="1"/>
          <p:nvPr/>
        </p:nvSpPr>
        <p:spPr>
          <a:xfrm>
            <a:off x="7094487" y="1404941"/>
            <a:ext cx="454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There are 8 possibilities where the queen could be placed in the  first column</a:t>
            </a:r>
          </a:p>
        </p:txBody>
      </p:sp>
    </p:spTree>
    <p:extLst>
      <p:ext uri="{BB962C8B-B14F-4D97-AF65-F5344CB8AC3E}">
        <p14:creationId xmlns:p14="http://schemas.microsoft.com/office/powerpoint/2010/main" val="2888917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620" y="154113"/>
            <a:ext cx="561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successor function (transition model): Given a state, generates its successor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/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103477" y="419112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7FD5571-42CF-4D85-A732-975388D1696D}"/>
              </a:ext>
            </a:extLst>
          </p:cNvPr>
          <p:cNvGraphicFramePr>
            <a:graphicFrameLocks noGrp="1"/>
          </p:cNvGraphicFramePr>
          <p:nvPr/>
        </p:nvGraphicFramePr>
        <p:xfrm>
          <a:off x="3331781" y="47296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D927039-1901-4960-807A-387514295B23}"/>
              </a:ext>
            </a:extLst>
          </p:cNvPr>
          <p:cNvSpPr/>
          <p:nvPr/>
        </p:nvSpPr>
        <p:spPr>
          <a:xfrm>
            <a:off x="3294993" y="8369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D13CF5-1E4F-4A99-BB45-BC8805269F57}"/>
              </a:ext>
            </a:extLst>
          </p:cNvPr>
          <p:cNvGraphicFramePr>
            <a:graphicFrameLocks noGrp="1"/>
          </p:cNvGraphicFramePr>
          <p:nvPr/>
        </p:nvGraphicFramePr>
        <p:xfrm>
          <a:off x="3223916" y="3884624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699AA76-690D-48A2-8E75-944CD8A336A1}"/>
              </a:ext>
            </a:extLst>
          </p:cNvPr>
          <p:cNvSpPr/>
          <p:nvPr/>
        </p:nvSpPr>
        <p:spPr>
          <a:xfrm>
            <a:off x="3223916" y="6355080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0DC4C-47BA-4F1C-8B87-265555E5193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095997" y="1510336"/>
            <a:ext cx="1902371" cy="27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D16F4-5F84-4EA8-90A3-21C5858E790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6009156" y="4305298"/>
            <a:ext cx="1994502" cy="104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F35E85-BA9F-4E4A-9EE2-7B3953D290F5}"/>
              </a:ext>
            </a:extLst>
          </p:cNvPr>
          <p:cNvGraphicFramePr>
            <a:graphicFrameLocks noGrp="1"/>
          </p:cNvGraphicFramePr>
          <p:nvPr/>
        </p:nvGraphicFramePr>
        <p:xfrm>
          <a:off x="2004852" y="502920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52CBA7-9D67-4DFC-B8CA-D873C208E4A8}"/>
              </a:ext>
            </a:extLst>
          </p:cNvPr>
          <p:cNvSpPr/>
          <p:nvPr/>
        </p:nvSpPr>
        <p:spPr>
          <a:xfrm>
            <a:off x="2044265" y="900146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DCEDA-086C-4355-9215-F35CE4B2C2E0}"/>
              </a:ext>
            </a:extLst>
          </p:cNvPr>
          <p:cNvGraphicFramePr>
            <a:graphicFrameLocks noGrp="1"/>
          </p:cNvGraphicFramePr>
          <p:nvPr/>
        </p:nvGraphicFramePr>
        <p:xfrm>
          <a:off x="2430508" y="1379218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B6FD61C-4535-46E5-9853-3138053F7402}"/>
              </a:ext>
            </a:extLst>
          </p:cNvPr>
          <p:cNvSpPr/>
          <p:nvPr/>
        </p:nvSpPr>
        <p:spPr>
          <a:xfrm>
            <a:off x="2430508" y="2132029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203C3E-8FA9-47F7-8D08-F7E58F75D258}"/>
              </a:ext>
            </a:extLst>
          </p:cNvPr>
          <p:cNvCxnSpPr>
            <a:cxnSpLocks/>
            <a:endCxn id="26" idx="3"/>
          </p:cNvCxnSpPr>
          <p:nvPr/>
        </p:nvCxnSpPr>
        <p:spPr>
          <a:xfrm flipH="1" flipV="1">
            <a:off x="5215748" y="2842258"/>
            <a:ext cx="2753590" cy="1441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D9EEA0-29C4-4E5D-B329-135AA90C41CE}"/>
              </a:ext>
            </a:extLst>
          </p:cNvPr>
          <p:cNvCxnSpPr>
            <a:cxnSpLocks/>
          </p:cNvCxnSpPr>
          <p:nvPr/>
        </p:nvCxnSpPr>
        <p:spPr>
          <a:xfrm flipH="1" flipV="1">
            <a:off x="4769068" y="1201263"/>
            <a:ext cx="3287111" cy="314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A9322-C831-4E14-957C-F3368939F803}"/>
              </a:ext>
            </a:extLst>
          </p:cNvPr>
          <p:cNvSpPr txBox="1"/>
          <p:nvPr/>
        </p:nvSpPr>
        <p:spPr>
          <a:xfrm>
            <a:off x="6211620" y="3679160"/>
            <a:ext cx="7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 </a:t>
            </a:r>
            <a:r>
              <a:rPr lang="en-US" sz="2400" dirty="0"/>
              <a:t>(7)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CCACCF-02C3-45B5-8DBF-AC0CFFEB52A9}"/>
              </a:ext>
            </a:extLst>
          </p:cNvPr>
          <p:cNvSpPr txBox="1"/>
          <p:nvPr/>
        </p:nvSpPr>
        <p:spPr>
          <a:xfrm>
            <a:off x="7118257" y="1354442"/>
            <a:ext cx="454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There are 8 possibilities where the queen could be placed in the  first column</a:t>
            </a:r>
          </a:p>
        </p:txBody>
      </p:sp>
    </p:spTree>
    <p:extLst>
      <p:ext uri="{BB962C8B-B14F-4D97-AF65-F5344CB8AC3E}">
        <p14:creationId xmlns:p14="http://schemas.microsoft.com/office/powerpoint/2010/main" val="1590591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620" y="154113"/>
            <a:ext cx="561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successor function (transition model): Given a state, generates its successor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/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040411" y="5023023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7FD5571-42CF-4D85-A732-975388D1696D}"/>
              </a:ext>
            </a:extLst>
          </p:cNvPr>
          <p:cNvGraphicFramePr>
            <a:graphicFrameLocks noGrp="1"/>
          </p:cNvGraphicFramePr>
          <p:nvPr/>
        </p:nvGraphicFramePr>
        <p:xfrm>
          <a:off x="3331781" y="47296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D927039-1901-4960-807A-387514295B23}"/>
              </a:ext>
            </a:extLst>
          </p:cNvPr>
          <p:cNvSpPr/>
          <p:nvPr/>
        </p:nvSpPr>
        <p:spPr>
          <a:xfrm>
            <a:off x="3294993" y="8369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D13CF5-1E4F-4A99-BB45-BC880526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68478"/>
              </p:ext>
            </p:extLst>
          </p:nvPr>
        </p:nvGraphicFramePr>
        <p:xfrm>
          <a:off x="3176727" y="3781489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699AA76-690D-48A2-8E75-944CD8A336A1}"/>
              </a:ext>
            </a:extLst>
          </p:cNvPr>
          <p:cNvSpPr/>
          <p:nvPr/>
        </p:nvSpPr>
        <p:spPr>
          <a:xfrm>
            <a:off x="3189892" y="6355080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0DC4C-47BA-4F1C-8B87-265555E5193F}"/>
              </a:ext>
            </a:extLst>
          </p:cNvPr>
          <p:cNvCxnSpPr>
            <a:cxnSpLocks/>
            <a:stCxn id="5" idx="1"/>
            <a:endCxn id="13" idx="3"/>
          </p:cNvCxnSpPr>
          <p:nvPr/>
        </p:nvCxnSpPr>
        <p:spPr>
          <a:xfrm flipH="1" flipV="1">
            <a:off x="6095997" y="1510336"/>
            <a:ext cx="1944414" cy="363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D16F4-5F84-4EA8-90A3-21C5858E7907}"/>
              </a:ext>
            </a:extLst>
          </p:cNvPr>
          <p:cNvCxnSpPr>
            <a:cxnSpLocks/>
            <a:stCxn id="5" idx="1"/>
            <a:endCxn id="16" idx="3"/>
          </p:cNvCxnSpPr>
          <p:nvPr/>
        </p:nvCxnSpPr>
        <p:spPr>
          <a:xfrm flipH="1">
            <a:off x="5961967" y="5144414"/>
            <a:ext cx="2078444" cy="10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F35E85-BA9F-4E4A-9EE2-7B3953D290F5}"/>
              </a:ext>
            </a:extLst>
          </p:cNvPr>
          <p:cNvGraphicFramePr>
            <a:graphicFrameLocks noGrp="1"/>
          </p:cNvGraphicFramePr>
          <p:nvPr/>
        </p:nvGraphicFramePr>
        <p:xfrm>
          <a:off x="2004852" y="502920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52CBA7-9D67-4DFC-B8CA-D873C208E4A8}"/>
              </a:ext>
            </a:extLst>
          </p:cNvPr>
          <p:cNvSpPr/>
          <p:nvPr/>
        </p:nvSpPr>
        <p:spPr>
          <a:xfrm>
            <a:off x="2044265" y="900146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DCEDA-086C-4355-9215-F35CE4B2C2E0}"/>
              </a:ext>
            </a:extLst>
          </p:cNvPr>
          <p:cNvGraphicFramePr>
            <a:graphicFrameLocks noGrp="1"/>
          </p:cNvGraphicFramePr>
          <p:nvPr/>
        </p:nvGraphicFramePr>
        <p:xfrm>
          <a:off x="2430508" y="1379218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B6FD61C-4535-46E5-9853-3138053F7402}"/>
              </a:ext>
            </a:extLst>
          </p:cNvPr>
          <p:cNvSpPr/>
          <p:nvPr/>
        </p:nvSpPr>
        <p:spPr>
          <a:xfrm>
            <a:off x="2430508" y="2132029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203C3E-8FA9-47F7-8D08-F7E58F75D258}"/>
              </a:ext>
            </a:extLst>
          </p:cNvPr>
          <p:cNvCxnSpPr>
            <a:cxnSpLocks/>
            <a:stCxn id="5" idx="1"/>
            <a:endCxn id="26" idx="3"/>
          </p:cNvCxnSpPr>
          <p:nvPr/>
        </p:nvCxnSpPr>
        <p:spPr>
          <a:xfrm flipH="1" flipV="1">
            <a:off x="5215748" y="2842258"/>
            <a:ext cx="2824663" cy="230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D9EEA0-29C4-4E5D-B329-135AA90C41C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769069" y="1119318"/>
            <a:ext cx="3271342" cy="4025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A9322-C831-4E14-957C-F3368939F803}"/>
              </a:ext>
            </a:extLst>
          </p:cNvPr>
          <p:cNvSpPr txBox="1"/>
          <p:nvPr/>
        </p:nvSpPr>
        <p:spPr>
          <a:xfrm>
            <a:off x="6211620" y="3679160"/>
            <a:ext cx="7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 </a:t>
            </a:r>
            <a:r>
              <a:rPr lang="en-US" sz="2400" dirty="0"/>
              <a:t>(7)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CCACCF-02C3-45B5-8DBF-AC0CFFEB52A9}"/>
              </a:ext>
            </a:extLst>
          </p:cNvPr>
          <p:cNvSpPr txBox="1"/>
          <p:nvPr/>
        </p:nvSpPr>
        <p:spPr>
          <a:xfrm>
            <a:off x="7118257" y="1354442"/>
            <a:ext cx="454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There are 8 possibilities where the queen could be placed in the  first column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43D5D9E6-DFD6-47E8-BBE1-7119CB6E2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85280"/>
              </p:ext>
            </p:extLst>
          </p:nvPr>
        </p:nvGraphicFramePr>
        <p:xfrm>
          <a:off x="2596043" y="3009770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16DC5DBA-5977-4593-9445-52015017B85C}"/>
              </a:ext>
            </a:extLst>
          </p:cNvPr>
          <p:cNvSpPr/>
          <p:nvPr/>
        </p:nvSpPr>
        <p:spPr>
          <a:xfrm>
            <a:off x="2643315" y="4822936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8EE267-08E1-4354-AEAA-C5682D29317F}"/>
              </a:ext>
            </a:extLst>
          </p:cNvPr>
          <p:cNvCxnSpPr>
            <a:cxnSpLocks/>
          </p:cNvCxnSpPr>
          <p:nvPr/>
        </p:nvCxnSpPr>
        <p:spPr>
          <a:xfrm flipH="1" flipV="1">
            <a:off x="5310330" y="4386358"/>
            <a:ext cx="2730081" cy="73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16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620" y="154113"/>
            <a:ext cx="561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successor function (transition model): Given a state, generates its successor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18B49-6D9D-4AF4-AAD4-B0CB544F78B7}"/>
              </a:ext>
            </a:extLst>
          </p:cNvPr>
          <p:cNvGraphicFramePr>
            <a:graphicFrameLocks noGrp="1"/>
          </p:cNvGraphicFramePr>
          <p:nvPr/>
        </p:nvGraphicFramePr>
        <p:xfrm>
          <a:off x="8056179" y="2467303"/>
          <a:ext cx="3499944" cy="33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3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437493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422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E33404-D3EC-42F5-AECF-767832D5CD5F}"/>
              </a:ext>
            </a:extLst>
          </p:cNvPr>
          <p:cNvSpPr/>
          <p:nvPr/>
        </p:nvSpPr>
        <p:spPr>
          <a:xfrm>
            <a:off x="8056179" y="5420877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19F94B-8579-4B7B-8F9B-01039532DDEA}"/>
              </a:ext>
            </a:extLst>
          </p:cNvPr>
          <p:cNvSpPr/>
          <p:nvPr/>
        </p:nvSpPr>
        <p:spPr>
          <a:xfrm>
            <a:off x="8539655" y="458527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AA6FB32-1D3F-4B57-A4FF-4A4C742D9465}"/>
              </a:ext>
            </a:extLst>
          </p:cNvPr>
          <p:cNvSpPr/>
          <p:nvPr/>
        </p:nvSpPr>
        <p:spPr>
          <a:xfrm>
            <a:off x="8928545" y="503722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CA7BC0-8DA4-4982-9ACF-1F0C6522936D}"/>
              </a:ext>
            </a:extLst>
          </p:cNvPr>
          <p:cNvSpPr/>
          <p:nvPr/>
        </p:nvSpPr>
        <p:spPr>
          <a:xfrm>
            <a:off x="9364724" y="376954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17CD5AE-D8E2-40BE-878B-1B0F59544DBC}"/>
              </a:ext>
            </a:extLst>
          </p:cNvPr>
          <p:cNvSpPr/>
          <p:nvPr/>
        </p:nvSpPr>
        <p:spPr>
          <a:xfrm>
            <a:off x="9816678" y="4189954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FB9DC8-C1FF-439E-8561-E242A48C6AB9}"/>
              </a:ext>
            </a:extLst>
          </p:cNvPr>
          <p:cNvSpPr/>
          <p:nvPr/>
        </p:nvSpPr>
        <p:spPr>
          <a:xfrm>
            <a:off x="10284396" y="461036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357838-E275-479D-864D-2E9B739B224F}"/>
              </a:ext>
            </a:extLst>
          </p:cNvPr>
          <p:cNvSpPr/>
          <p:nvPr/>
        </p:nvSpPr>
        <p:spPr>
          <a:xfrm>
            <a:off x="10704814" y="504654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4E1786E-35F0-4187-9C79-456412A1B560}"/>
              </a:ext>
            </a:extLst>
          </p:cNvPr>
          <p:cNvSpPr/>
          <p:nvPr/>
        </p:nvSpPr>
        <p:spPr>
          <a:xfrm>
            <a:off x="11156764" y="4678676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7FD5571-42CF-4D85-A732-975388D1696D}"/>
              </a:ext>
            </a:extLst>
          </p:cNvPr>
          <p:cNvGraphicFramePr>
            <a:graphicFrameLocks noGrp="1"/>
          </p:cNvGraphicFramePr>
          <p:nvPr/>
        </p:nvGraphicFramePr>
        <p:xfrm>
          <a:off x="3331781" y="47296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D927039-1901-4960-807A-387514295B23}"/>
              </a:ext>
            </a:extLst>
          </p:cNvPr>
          <p:cNvSpPr/>
          <p:nvPr/>
        </p:nvSpPr>
        <p:spPr>
          <a:xfrm>
            <a:off x="3294993" y="83690"/>
            <a:ext cx="346840" cy="3178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D13CF5-1E4F-4A99-BB45-BC8805269F57}"/>
              </a:ext>
            </a:extLst>
          </p:cNvPr>
          <p:cNvGraphicFramePr>
            <a:graphicFrameLocks noGrp="1"/>
          </p:cNvGraphicFramePr>
          <p:nvPr/>
        </p:nvGraphicFramePr>
        <p:xfrm>
          <a:off x="3223916" y="3884624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699AA76-690D-48A2-8E75-944CD8A336A1}"/>
              </a:ext>
            </a:extLst>
          </p:cNvPr>
          <p:cNvSpPr/>
          <p:nvPr/>
        </p:nvSpPr>
        <p:spPr>
          <a:xfrm>
            <a:off x="3223916" y="6053963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0DC4C-47BA-4F1C-8B87-265555E5193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095997" y="1510336"/>
            <a:ext cx="1960182" cy="409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D16F4-5F84-4EA8-90A3-21C5858E790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6009156" y="5347664"/>
            <a:ext cx="2047023" cy="25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F35E85-BA9F-4E4A-9EE2-7B3953D290F5}"/>
              </a:ext>
            </a:extLst>
          </p:cNvPr>
          <p:cNvGraphicFramePr>
            <a:graphicFrameLocks noGrp="1"/>
          </p:cNvGraphicFramePr>
          <p:nvPr/>
        </p:nvGraphicFramePr>
        <p:xfrm>
          <a:off x="2004852" y="502920"/>
          <a:ext cx="276421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7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5527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52CBA7-9D67-4DFC-B8CA-D873C208E4A8}"/>
              </a:ext>
            </a:extLst>
          </p:cNvPr>
          <p:cNvSpPr/>
          <p:nvPr/>
        </p:nvSpPr>
        <p:spPr>
          <a:xfrm>
            <a:off x="2044265" y="900146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BDCEDA-086C-4355-9215-F35CE4B2C2E0}"/>
              </a:ext>
            </a:extLst>
          </p:cNvPr>
          <p:cNvGraphicFramePr>
            <a:graphicFrameLocks noGrp="1"/>
          </p:cNvGraphicFramePr>
          <p:nvPr/>
        </p:nvGraphicFramePr>
        <p:xfrm>
          <a:off x="2430508" y="1379218"/>
          <a:ext cx="2785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">
                  <a:extLst>
                    <a:ext uri="{9D8B030D-6E8A-4147-A177-3AD203B41FA5}">
                      <a16:colId xmlns:a16="http://schemas.microsoft.com/office/drawing/2014/main" val="206740709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0493865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681868806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233491051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313438882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32858279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852555538"/>
                    </a:ext>
                  </a:extLst>
                </a:gridCol>
                <a:gridCol w="348155">
                  <a:extLst>
                    <a:ext uri="{9D8B030D-6E8A-4147-A177-3AD203B41FA5}">
                      <a16:colId xmlns:a16="http://schemas.microsoft.com/office/drawing/2014/main" val="3999504344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8275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8104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5360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317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061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2143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752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59158"/>
                  </a:ext>
                </a:extLst>
              </a:tr>
            </a:tbl>
          </a:graphicData>
        </a:graphic>
      </p:graphicFrame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B6FD61C-4535-46E5-9853-3138053F7402}"/>
              </a:ext>
            </a:extLst>
          </p:cNvPr>
          <p:cNvSpPr/>
          <p:nvPr/>
        </p:nvSpPr>
        <p:spPr>
          <a:xfrm>
            <a:off x="2430508" y="2132029"/>
            <a:ext cx="283778" cy="30111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203C3E-8FA9-47F7-8D08-F7E58F75D258}"/>
              </a:ext>
            </a:extLst>
          </p:cNvPr>
          <p:cNvCxnSpPr>
            <a:cxnSpLocks/>
            <a:endCxn id="26" idx="3"/>
          </p:cNvCxnSpPr>
          <p:nvPr/>
        </p:nvCxnSpPr>
        <p:spPr>
          <a:xfrm flipH="1" flipV="1">
            <a:off x="5215748" y="2842258"/>
            <a:ext cx="2840431" cy="279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D9EEA0-29C4-4E5D-B329-135AA90C41CE}"/>
              </a:ext>
            </a:extLst>
          </p:cNvPr>
          <p:cNvCxnSpPr>
            <a:cxnSpLocks/>
          </p:cNvCxnSpPr>
          <p:nvPr/>
        </p:nvCxnSpPr>
        <p:spPr>
          <a:xfrm flipH="1" flipV="1">
            <a:off x="4769068" y="1119317"/>
            <a:ext cx="3287111" cy="448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EA9322-C831-4E14-957C-F3368939F803}"/>
              </a:ext>
            </a:extLst>
          </p:cNvPr>
          <p:cNvSpPr txBox="1"/>
          <p:nvPr/>
        </p:nvSpPr>
        <p:spPr>
          <a:xfrm>
            <a:off x="6211620" y="3679160"/>
            <a:ext cx="77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 </a:t>
            </a:r>
            <a:r>
              <a:rPr lang="en-US" sz="2400" dirty="0"/>
              <a:t>(7)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CCACCF-02C3-45B5-8DBF-AC0CFFEB52A9}"/>
              </a:ext>
            </a:extLst>
          </p:cNvPr>
          <p:cNvSpPr txBox="1"/>
          <p:nvPr/>
        </p:nvSpPr>
        <p:spPr>
          <a:xfrm>
            <a:off x="7118257" y="1354442"/>
            <a:ext cx="454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There are 8 possibilities where the queen could be placed in the  first column</a:t>
            </a:r>
          </a:p>
        </p:txBody>
      </p:sp>
    </p:spTree>
    <p:extLst>
      <p:ext uri="{BB962C8B-B14F-4D97-AF65-F5344CB8AC3E}">
        <p14:creationId xmlns:p14="http://schemas.microsoft.com/office/powerpoint/2010/main" val="3265581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7B51B-1B43-4DC6-9C50-E1407510A0B3}"/>
              </a:ext>
            </a:extLst>
          </p:cNvPr>
          <p:cNvSpPr/>
          <p:nvPr/>
        </p:nvSpPr>
        <p:spPr>
          <a:xfrm>
            <a:off x="1608082" y="2090172"/>
            <a:ext cx="95539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complete-state formulation –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 cost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h is the number of pairs of queens that are attacking each other, either directly or indirectly.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minimum of this functions is zero, which occurs only at perfect solutions (i.e., when have an actual solution).</a:t>
            </a:r>
          </a:p>
        </p:txBody>
      </p:sp>
    </p:spTree>
    <p:extLst>
      <p:ext uri="{BB962C8B-B14F-4D97-AF65-F5344CB8AC3E}">
        <p14:creationId xmlns:p14="http://schemas.microsoft.com/office/powerpoint/2010/main" val="56666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79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90B7FA-65E0-4E0C-B348-6144ED2DCC6C}"/>
              </a:ext>
            </a:extLst>
          </p:cNvPr>
          <p:cNvSpPr txBox="1">
            <a:spLocks noChangeArrowheads="1"/>
          </p:cNvSpPr>
          <p:nvPr/>
        </p:nvSpPr>
        <p:spPr>
          <a:xfrm>
            <a:off x="1873537" y="436870"/>
            <a:ext cx="8214360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C00000"/>
                </a:solidFill>
                <a:latin typeface="+mn-lt"/>
              </a:rPr>
              <a:t>Hill-climbing search: 8-queens problem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F7E81-5C52-4F6D-B2EA-A2837D34AA2E}"/>
              </a:ext>
            </a:extLst>
          </p:cNvPr>
          <p:cNvSpPr txBox="1">
            <a:spLocks noChangeArrowheads="1"/>
          </p:cNvSpPr>
          <p:nvPr/>
        </p:nvSpPr>
        <p:spPr>
          <a:xfrm>
            <a:off x="1430593" y="5628967"/>
            <a:ext cx="9822425" cy="870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600" dirty="0"/>
          </a:p>
          <a:p>
            <a:pPr>
              <a:lnSpc>
                <a:spcPct val="80000"/>
              </a:lnSpc>
            </a:pPr>
            <a:r>
              <a:rPr lang="en-US" altLang="en-US" sz="2600" dirty="0"/>
              <a:t>A local minimum with </a:t>
            </a:r>
            <a:r>
              <a:rPr lang="en-US" altLang="en-US" sz="2600" i="1" dirty="0"/>
              <a:t>h = 1</a:t>
            </a:r>
            <a:endParaRPr lang="en-US" altLang="en-US" sz="2600" dirty="0"/>
          </a:p>
        </p:txBody>
      </p:sp>
      <p:pic>
        <p:nvPicPr>
          <p:cNvPr id="5" name="Picture 4" descr="8queens-local-minimum">
            <a:extLst>
              <a:ext uri="{FF2B5EF4-FFF2-40B4-BE49-F238E27FC236}">
                <a16:creationId xmlns:a16="http://schemas.microsoft.com/office/drawing/2014/main" id="{464A424F-BF23-4974-A092-5FB5D6C2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295399"/>
            <a:ext cx="4365523" cy="4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BABEE-20BA-4E51-841D-EBEA47E22FA2}"/>
              </a:ext>
            </a:extLst>
          </p:cNvPr>
          <p:cNvSpPr txBox="1"/>
          <p:nvPr/>
        </p:nvSpPr>
        <p:spPr>
          <a:xfrm>
            <a:off x="7433188" y="1578497"/>
            <a:ext cx="3401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4.3  (b) A local minimum in the 8-queens state space; the state has h=1 but every successor has a higher cost.</a:t>
            </a:r>
          </a:p>
        </p:txBody>
      </p:sp>
    </p:spTree>
    <p:extLst>
      <p:ext uri="{BB962C8B-B14F-4D97-AF65-F5344CB8AC3E}">
        <p14:creationId xmlns:p14="http://schemas.microsoft.com/office/powerpoint/2010/main" val="1413427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61" y="230597"/>
            <a:ext cx="10060859" cy="110971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Hill Climbing (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a.k.a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gradient ascent/descent search)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33832"/>
            <a:ext cx="10060859" cy="4959043"/>
          </a:xfrm>
        </p:spPr>
        <p:txBody>
          <a:bodyPr/>
          <a:lstStyle/>
          <a:p>
            <a:r>
              <a:rPr lang="en-US" dirty="0"/>
              <a:t>“Like climbing Mount Everest in thick fog with amnesia”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69" t="27083" r="13281" b="36459"/>
          <a:stretch>
            <a:fillRect/>
          </a:stretch>
        </p:blipFill>
        <p:spPr bwMode="auto">
          <a:xfrm>
            <a:off x="896761" y="2256503"/>
            <a:ext cx="10309189" cy="41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B230B-9413-431C-BCF3-B587E9B4D270}"/>
              </a:ext>
            </a:extLst>
          </p:cNvPr>
          <p:cNvSpPr txBox="1"/>
          <p:nvPr/>
        </p:nvSpPr>
        <p:spPr>
          <a:xfrm>
            <a:off x="7801898" y="5889050"/>
            <a:ext cx="414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4.2 The hill climbing algorithm.</a:t>
            </a:r>
          </a:p>
        </p:txBody>
      </p:sp>
    </p:spTree>
    <p:extLst>
      <p:ext uri="{BB962C8B-B14F-4D97-AF65-F5344CB8AC3E}">
        <p14:creationId xmlns:p14="http://schemas.microsoft.com/office/powerpoint/2010/main" val="178361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B46D99-3F53-B796-DFBF-DE0B2DBB1B13}"/>
              </a:ext>
            </a:extLst>
          </p:cNvPr>
          <p:cNvSpPr txBox="1"/>
          <p:nvPr/>
        </p:nvSpPr>
        <p:spPr>
          <a:xfrm>
            <a:off x="812800" y="1182255"/>
            <a:ext cx="10686473" cy="12284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C7D093-6617-4100-9426-9C15882C3F13}"/>
              </a:ext>
            </a:extLst>
          </p:cNvPr>
          <p:cNvSpPr/>
          <p:nvPr/>
        </p:nvSpPr>
        <p:spPr>
          <a:xfrm>
            <a:off x="1145151" y="220198"/>
            <a:ext cx="9103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Local search /Iterative Improvement Algorithms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F3BA9-D712-432F-9F1B-5C06011E096D}"/>
              </a:ext>
            </a:extLst>
          </p:cNvPr>
          <p:cNvSpPr/>
          <p:nvPr/>
        </p:nvSpPr>
        <p:spPr>
          <a:xfrm>
            <a:off x="1235004" y="1041023"/>
            <a:ext cx="1011345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many optimization problems the goal state itself is the solution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want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goal state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path to the goal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irrelevant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space is a set of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is about finding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(as in TSP) or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(as in scheduling problems)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,or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that satisfies goal constraints, e.g., n-queens)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these cases, use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improvement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search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methods.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a single current state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improve it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memory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4525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43FB-1189-40DB-A96D-4BAFD580A734}"/>
              </a:ext>
            </a:extLst>
          </p:cNvPr>
          <p:cNvSpPr txBox="1">
            <a:spLocks/>
          </p:cNvSpPr>
          <p:nvPr/>
        </p:nvSpPr>
        <p:spPr>
          <a:xfrm>
            <a:off x="884902" y="365125"/>
            <a:ext cx="8804787" cy="11097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Hill Climbing (gradient ascent/descent search)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BE6EB-3F08-4A6F-AFFA-9A5E7E0E278E}"/>
              </a:ext>
            </a:extLst>
          </p:cNvPr>
          <p:cNvSpPr txBox="1"/>
          <p:nvPr/>
        </p:nvSpPr>
        <p:spPr>
          <a:xfrm>
            <a:off x="1111045" y="1474839"/>
            <a:ext cx="99699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4.2  The hill-climbing search algorithm which is the most basic local search technique.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step the current node is replaced by the best neighbor;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version, that means the neighbor with the highest VALUE.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heuristic cost estimate h is used, we would have find the neighbor with the lowest 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simply a loop that continually moves in the direction of increasing value – that is, uphill. It terminates when it reaches a “peak” where no neighbor has a higher value. </a:t>
            </a:r>
          </a:p>
        </p:txBody>
      </p:sp>
    </p:spTree>
    <p:extLst>
      <p:ext uri="{BB962C8B-B14F-4D97-AF65-F5344CB8AC3E}">
        <p14:creationId xmlns:p14="http://schemas.microsoft.com/office/powerpoint/2010/main" val="1521008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43FB-1189-40DB-A96D-4BAFD580A734}"/>
              </a:ext>
            </a:extLst>
          </p:cNvPr>
          <p:cNvSpPr txBox="1">
            <a:spLocks/>
          </p:cNvSpPr>
          <p:nvPr/>
        </p:nvSpPr>
        <p:spPr>
          <a:xfrm>
            <a:off x="884902" y="365125"/>
            <a:ext cx="8804787" cy="11097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Hill Climbing (gradient ascent/descent search)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BE6EB-3F08-4A6F-AFFA-9A5E7E0E278E}"/>
              </a:ext>
            </a:extLst>
          </p:cNvPr>
          <p:cNvSpPr txBox="1"/>
          <p:nvPr/>
        </p:nvSpPr>
        <p:spPr>
          <a:xfrm>
            <a:off x="1077489" y="1231559"/>
            <a:ext cx="9969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4.2  The hill-climbing search algorithm which is the most basic local search technique.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does not maintain a search tree, so the data structure for the current node need only record the state and the value of the objective function.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 climbing does not look ahead beyond the immediate neighbors of the current state.</a:t>
            </a:r>
          </a:p>
        </p:txBody>
      </p:sp>
    </p:spTree>
    <p:extLst>
      <p:ext uri="{BB962C8B-B14F-4D97-AF65-F5344CB8AC3E}">
        <p14:creationId xmlns:p14="http://schemas.microsoft.com/office/powerpoint/2010/main" val="374417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23988C-AB8B-4498-8457-01A329B9A3F0}"/>
                  </a:ext>
                </a:extLst>
              </p:cNvPr>
              <p:cNvSpPr/>
              <p:nvPr/>
            </p:nvSpPr>
            <p:spPr>
              <a:xfrm>
                <a:off x="1277007" y="2413338"/>
                <a:ext cx="9427779" cy="333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 sometimes called greedy local search, since it grabs a good neighbor without thinking about where to go next.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Works well in some cases. E.g. can get from 4.3(a) to (b) in 5 steps. Unfortunately often gets stuck. For random 8-queens problems, 86% get stuck and 14% are solved, but only 3-4 steps on average to find out – not bad for state space with 8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 million states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23988C-AB8B-4498-8457-01A329B9A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07" y="2413338"/>
                <a:ext cx="9427779" cy="3339376"/>
              </a:xfrm>
              <a:prstGeom prst="rect">
                <a:avLst/>
              </a:prstGeom>
              <a:blipFill>
                <a:blip r:embed="rId2"/>
                <a:stretch>
                  <a:fillRect l="-1164" t="-2007" r="-1616" b="-4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AC90DD0-3CFE-4262-8402-DF7F74CF1970}"/>
              </a:ext>
            </a:extLst>
          </p:cNvPr>
          <p:cNvSpPr/>
          <p:nvPr/>
        </p:nvSpPr>
        <p:spPr>
          <a:xfrm>
            <a:off x="1277007" y="1336706"/>
            <a:ext cx="8286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Hill Climbing Search - (Greedy Local Search)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6807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DBC74-5F53-41E7-8A61-BE6529E6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268" y="4684785"/>
            <a:ext cx="4351282" cy="21732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97EE98-EA40-4B20-82A8-5FB8C633FB8E}"/>
              </a:ext>
            </a:extLst>
          </p:cNvPr>
          <p:cNvSpPr/>
          <p:nvPr/>
        </p:nvSpPr>
        <p:spPr>
          <a:xfrm>
            <a:off x="1626413" y="1449619"/>
            <a:ext cx="94252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 stuck due to:</a:t>
            </a:r>
          </a:p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maxima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goes towards peak, but stops before getting to global maximum (i.e., a local minimum for the cost h). E.g., state in Figure 4.3(b).  Every move of a single queen makes the situation worse.</a:t>
            </a:r>
          </a:p>
          <a:p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Plateaux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flat areas (a flat local maximum) where there is no uphill exit, just wander around. Could be a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shoulder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"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A hill-climbing search might get lost on the plateau.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Ridges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result in a sequence of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maxima (difficult for greedy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to navigate).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5220B-1D5F-44A6-BDB1-DEA94A0DFA4C}"/>
              </a:ext>
            </a:extLst>
          </p:cNvPr>
          <p:cNvSpPr/>
          <p:nvPr/>
        </p:nvSpPr>
        <p:spPr>
          <a:xfrm>
            <a:off x="1626413" y="769147"/>
            <a:ext cx="4742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Hill Climbing Search </a:t>
            </a:r>
            <a:endParaRPr lang="en-US" sz="3600" dirty="0"/>
          </a:p>
        </p:txBody>
      </p:sp>
      <p:pic>
        <p:nvPicPr>
          <p:cNvPr id="6" name="Picture 4" descr="hill-climbing">
            <a:extLst>
              <a:ext uri="{FF2B5EF4-FFF2-40B4-BE49-F238E27FC236}">
                <a16:creationId xmlns:a16="http://schemas.microsoft.com/office/drawing/2014/main" id="{25F919D9-9A0B-4568-88CC-E5DC8881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12" y="142949"/>
            <a:ext cx="3116789" cy="17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15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ill-climbing">
            <a:extLst>
              <a:ext uri="{FF2B5EF4-FFF2-40B4-BE49-F238E27FC236}">
                <a16:creationId xmlns:a16="http://schemas.microsoft.com/office/drawing/2014/main" id="{2E9963BB-F02C-4D2A-888F-A1C93289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06" y="504498"/>
            <a:ext cx="7816403" cy="43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4E8D2-956A-4AF6-91FA-3557C76A2C8F}"/>
              </a:ext>
            </a:extLst>
          </p:cNvPr>
          <p:cNvSpPr txBox="1"/>
          <p:nvPr/>
        </p:nvSpPr>
        <p:spPr>
          <a:xfrm>
            <a:off x="1213945" y="5044966"/>
            <a:ext cx="9380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4.1   A plateau is a flat area of the state-space landscape. It can be a flat local maximum, from which no uphill </a:t>
            </a:r>
            <a:r>
              <a:rPr lang="en-US" sz="2400" dirty="0" err="1"/>
              <a:t>eit</a:t>
            </a:r>
            <a:r>
              <a:rPr lang="en-US" sz="2400" dirty="0"/>
              <a:t> exists, or a shoulder. From which progress is possible. A hill-climbing search might get lost on the plateau.</a:t>
            </a:r>
          </a:p>
        </p:txBody>
      </p:sp>
    </p:spTree>
    <p:extLst>
      <p:ext uri="{BB962C8B-B14F-4D97-AF65-F5344CB8AC3E}">
        <p14:creationId xmlns:p14="http://schemas.microsoft.com/office/powerpoint/2010/main" val="1073623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111E5-345B-4EE7-B6AA-CF24DD6F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40" y="496614"/>
            <a:ext cx="8680714" cy="4335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5CE58-69A5-4288-85B7-8489570EFD1E}"/>
              </a:ext>
            </a:extLst>
          </p:cNvPr>
          <p:cNvSpPr txBox="1"/>
          <p:nvPr/>
        </p:nvSpPr>
        <p:spPr>
          <a:xfrm>
            <a:off x="737037" y="4832131"/>
            <a:ext cx="10717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4.4  Ridges cause difficulties for hill climbing: The grid of states (dark circles) is superimposed on a ridge rising from left to right, creating a sequence of local maxima that are not directly connected to each other. From each local maximum, all the available actions point downhill. </a:t>
            </a:r>
          </a:p>
        </p:txBody>
      </p:sp>
    </p:spTree>
    <p:extLst>
      <p:ext uri="{BB962C8B-B14F-4D97-AF65-F5344CB8AC3E}">
        <p14:creationId xmlns:p14="http://schemas.microsoft.com/office/powerpoint/2010/main" val="3795431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55" y="306132"/>
            <a:ext cx="9067800" cy="10359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Hill Climbing (Greedy Local Search)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0654" y="1342104"/>
            <a:ext cx="9265759" cy="4648200"/>
          </a:xfrm>
        </p:spPr>
        <p:txBody>
          <a:bodyPr>
            <a:noAutofit/>
          </a:bodyPr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HC algorithm stops when reaches a plateau. </a:t>
            </a:r>
          </a:p>
          <a:p>
            <a:pPr marL="91440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try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sideways moves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moves to states with same value – in hopes that a plateau is really a shoulder. </a:t>
            </a:r>
          </a:p>
          <a:p>
            <a:pPr marL="91440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careful not to allow infinite loop if on a real plateau.</a:t>
            </a:r>
          </a:p>
          <a:p>
            <a:pPr marL="457200" indent="-4572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limit number of consecutive sideways moves. </a:t>
            </a:r>
          </a:p>
          <a:p>
            <a:pPr marL="91440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100 consecutive sideways moves for 8-queens. </a:t>
            </a:r>
          </a:p>
          <a:p>
            <a:pPr marL="91440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Solved goes up to 94%, but average number of steps is 21 for solutions and 64 for failures.</a:t>
            </a:r>
          </a:p>
        </p:txBody>
      </p:sp>
    </p:spTree>
    <p:extLst>
      <p:ext uri="{BB962C8B-B14F-4D97-AF65-F5344CB8AC3E}">
        <p14:creationId xmlns:p14="http://schemas.microsoft.com/office/powerpoint/2010/main" val="1659598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55" y="306132"/>
            <a:ext cx="9067800" cy="10359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Hill Climbing (Greedy Local Search)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0654" y="1342103"/>
            <a:ext cx="9265759" cy="4964103"/>
          </a:xfrm>
        </p:spPr>
        <p:txBody>
          <a:bodyPr>
            <a:noAutofit/>
          </a:bodyPr>
          <a:lstStyle/>
          <a:p>
            <a:pPr marL="457200" indent="-457200"/>
            <a:r>
              <a:rPr lang="en-US" dirty="0"/>
              <a:t>HC variants choose next state in different ways</a:t>
            </a:r>
          </a:p>
          <a:p>
            <a:pPr marL="914400" lvl="1" indent="-457200"/>
            <a:r>
              <a:rPr lang="en-US" sz="2800" b="1" i="1" dirty="0"/>
              <a:t>Stochastic hill-climbing</a:t>
            </a:r>
            <a:r>
              <a:rPr lang="en-US" sz="2800" dirty="0"/>
              <a:t>: </a:t>
            </a:r>
          </a:p>
          <a:p>
            <a:pPr marL="1371600" lvl="2" indent="-457200"/>
            <a:r>
              <a:rPr lang="en-US" sz="2800" dirty="0"/>
              <a:t>choose at random from uphill moves; </a:t>
            </a:r>
          </a:p>
          <a:p>
            <a:pPr marL="1371600" lvl="2" indent="-457200"/>
            <a:r>
              <a:rPr lang="en-US" sz="2800" dirty="0"/>
              <a:t>probability of selection correlated with steepness. </a:t>
            </a:r>
          </a:p>
          <a:p>
            <a:pPr marL="1371600" lvl="2" indent="-457200"/>
            <a:r>
              <a:rPr lang="en-US" sz="2800" dirty="0"/>
              <a:t>Usually converges slower than steepest ascent, but can find better solutions.</a:t>
            </a:r>
          </a:p>
          <a:p>
            <a:pPr lvl="1"/>
            <a:r>
              <a:rPr lang="en-US" sz="2800" b="1" i="1" dirty="0"/>
              <a:t>   First-choice hill-climbing</a:t>
            </a:r>
            <a:r>
              <a:rPr lang="en-US" sz="2800" dirty="0"/>
              <a:t>: </a:t>
            </a:r>
          </a:p>
          <a:p>
            <a:pPr marL="1371600" lvl="2" indent="-457200"/>
            <a:r>
              <a:rPr lang="en-US" sz="2800" dirty="0"/>
              <a:t>generate successors at random until get one that is better than current state. </a:t>
            </a:r>
          </a:p>
          <a:p>
            <a:pPr marL="1371600" lvl="2" indent="-457200"/>
            <a:r>
              <a:rPr lang="en-US" sz="2800" dirty="0"/>
              <a:t>Good when states have many (e.g., thousands) of successors.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33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55" y="306132"/>
            <a:ext cx="9067800" cy="10359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Hill Climbing (Greedy Local Search)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60654" y="1342103"/>
                <a:ext cx="10243222" cy="4964103"/>
              </a:xfrm>
            </p:spPr>
            <p:txBody>
              <a:bodyPr>
                <a:noAutofit/>
              </a:bodyPr>
              <a:lstStyle/>
              <a:p>
                <a:pPr marL="457200" indent="-457200"/>
                <a:r>
                  <a:rPr lang="en-US" b="1" i="1" dirty="0"/>
                  <a:t>Random-restart hill-climbing </a:t>
                </a:r>
                <a:r>
                  <a:rPr lang="en-US" dirty="0"/>
                  <a:t>can be used to provide completeness. </a:t>
                </a:r>
              </a:p>
              <a:p>
                <a:pPr marL="914400" lvl="1" indent="-457200"/>
                <a:r>
                  <a:rPr lang="en-US" sz="2800" dirty="0"/>
                  <a:t>Conduct a series of HC searches from randomly generated initial states. </a:t>
                </a:r>
              </a:p>
              <a:p>
                <a:pPr marL="914400" lvl="1" indent="-457200"/>
                <a:r>
                  <a:rPr lang="en-US" sz="2800" dirty="0"/>
                  <a:t>If search has probability </a:t>
                </a:r>
                <a:r>
                  <a:rPr lang="en-US" sz="2800" i="1" dirty="0"/>
                  <a:t>p </a:t>
                </a:r>
                <a:r>
                  <a:rPr lang="en-US" sz="2800" dirty="0"/>
                  <a:t>of success then expected number of restarts is 1/</a:t>
                </a:r>
                <a:r>
                  <a:rPr lang="en-US" sz="2800" i="1" dirty="0"/>
                  <a:t>p</a:t>
                </a:r>
                <a:r>
                  <a:rPr lang="en-US" sz="2800" dirty="0"/>
                  <a:t>.</a:t>
                </a:r>
                <a:endParaRPr lang="en-US" sz="2800" b="1" i="1" dirty="0"/>
              </a:p>
              <a:p>
                <a:pPr marL="914400" lvl="1" indent="-457200"/>
                <a:r>
                  <a:rPr lang="en-US" sz="2800" dirty="0"/>
                  <a:t>For 8-queens, without sideways moves </a:t>
                </a:r>
                <a:r>
                  <a:rPr lang="en-US" sz="2800" i="1" dirty="0"/>
                  <a:t>p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800" dirty="0"/>
                  <a:t> 0.14, so expect 7 iterations (6 unsuccessful, 1 successful) with an average of 22 steps. </a:t>
                </a:r>
              </a:p>
              <a:p>
                <a:pPr marL="914400" lvl="1" indent="-457200"/>
                <a:r>
                  <a:rPr lang="en-US" sz="2800" dirty="0"/>
                  <a:t>With sideways moves </a:t>
                </a:r>
                <a:r>
                  <a:rPr lang="en-US" sz="2800" i="1" dirty="0"/>
                  <a:t>p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800" dirty="0"/>
                  <a:t> .94, so expect 1.06 iterations giving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/>
                  <a:t>25 steps..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60654" y="1342103"/>
                <a:ext cx="10243222" cy="4964103"/>
              </a:xfrm>
              <a:blipFill>
                <a:blip r:embed="rId2"/>
                <a:stretch>
                  <a:fillRect l="-1071" t="-1966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439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55" y="306132"/>
            <a:ext cx="9067800" cy="10359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Hill Climbing (Greedy Local Search)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0655" y="1342104"/>
            <a:ext cx="8623300" cy="4648200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sort-by-h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keep lowest-h state on open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search is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tentative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 climbing is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irrevocable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faster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memory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upon h(n)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bad h(n), may prune away all goals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complete</a:t>
            </a:r>
          </a:p>
        </p:txBody>
      </p:sp>
    </p:spTree>
    <p:extLst>
      <p:ext uri="{BB962C8B-B14F-4D97-AF65-F5344CB8AC3E}">
        <p14:creationId xmlns:p14="http://schemas.microsoft.com/office/powerpoint/2010/main" val="193219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7D093-6617-4100-9426-9C15882C3F13}"/>
              </a:ext>
            </a:extLst>
          </p:cNvPr>
          <p:cNvSpPr/>
          <p:nvPr/>
        </p:nvSpPr>
        <p:spPr>
          <a:xfrm>
            <a:off x="1145151" y="220198"/>
            <a:ext cx="9103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Local search /Iterative Improvement Algorithms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F3BA9-D712-432F-9F1B-5C06011E096D}"/>
              </a:ext>
            </a:extLst>
          </p:cNvPr>
          <p:cNvSpPr/>
          <p:nvPr/>
        </p:nvSpPr>
        <p:spPr>
          <a:xfrm>
            <a:off x="1334811" y="866529"/>
            <a:ext cx="89965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space is a set of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is about finding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(as in TSP) or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(as in scheduling problems)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,or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that satisfies goal constraints, e.g., n-queens)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these cases,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iterative improvement, or local search,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methods.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a single current state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improve it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memory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evaluation (or </a:t>
            </a:r>
            <a:r>
              <a:rPr lang="en-US" sz="2400" i="1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function h must be available that measures the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each state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a random initial configuration and make small, local changes to it that improve its quality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00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146" y="1690688"/>
            <a:ext cx="8874196" cy="49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36" y="291383"/>
            <a:ext cx="562159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677" y="1581663"/>
            <a:ext cx="8980155" cy="49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91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FF5356-D30B-4791-90A8-9587C5EA34D7}"/>
              </a:ext>
            </a:extLst>
          </p:cNvPr>
          <p:cNvSpPr txBox="1">
            <a:spLocks noChangeArrowheads="1"/>
          </p:cNvSpPr>
          <p:nvPr/>
        </p:nvSpPr>
        <p:spPr>
          <a:xfrm>
            <a:off x="1106129" y="324811"/>
            <a:ext cx="7595419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C00000"/>
                </a:solidFill>
                <a:latin typeface="+mn-lt"/>
              </a:rPr>
              <a:t>Hill-climbing search: Shortcomings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57B9C0-0B3F-4C13-ABC4-B4DA3CE0DF33}"/>
              </a:ext>
            </a:extLst>
          </p:cNvPr>
          <p:cNvSpPr txBox="1">
            <a:spLocks noChangeArrowheads="1"/>
          </p:cNvSpPr>
          <p:nvPr/>
        </p:nvSpPr>
        <p:spPr>
          <a:xfrm>
            <a:off x="994042" y="785250"/>
            <a:ext cx="9807677" cy="5328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Depending on the initial state, it can get stuck on local maxima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It may converge very slowly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In continuous spaces, choosing the step-size is non-obvious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4" descr="hill-climbing">
            <a:extLst>
              <a:ext uri="{FF2B5EF4-FFF2-40B4-BE49-F238E27FC236}">
                <a16:creationId xmlns:a16="http://schemas.microsoft.com/office/drawing/2014/main" id="{FBD6BFD9-309D-449B-AFD3-60BF3CE4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32" y="2374491"/>
            <a:ext cx="7793520" cy="43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4402D5-BF14-465A-854F-0AD7A34504F8}"/>
              </a:ext>
            </a:extLst>
          </p:cNvPr>
          <p:cNvSpPr/>
          <p:nvPr/>
        </p:nvSpPr>
        <p:spPr>
          <a:xfrm>
            <a:off x="1618967" y="572409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 4.1 </a:t>
            </a:r>
          </a:p>
        </p:txBody>
      </p:sp>
    </p:spTree>
    <p:extLst>
      <p:ext uri="{BB962C8B-B14F-4D97-AF65-F5344CB8AC3E}">
        <p14:creationId xmlns:p14="http://schemas.microsoft.com/office/powerpoint/2010/main" val="25078945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8C7183-C877-4435-8179-F368FAE5013E}"/>
              </a:ext>
            </a:extLst>
          </p:cNvPr>
          <p:cNvSpPr/>
          <p:nvPr/>
        </p:nvSpPr>
        <p:spPr>
          <a:xfrm>
            <a:off x="1283994" y="515881"/>
            <a:ext cx="6444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Hill Climbing: Improvements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A48C07-AB24-40C3-88BB-A9CFB3BBE00F}"/>
              </a:ext>
            </a:extLst>
          </p:cNvPr>
          <p:cNvSpPr/>
          <p:nvPr/>
        </p:nvSpPr>
        <p:spPr>
          <a:xfrm>
            <a:off x="1332271" y="1740676"/>
            <a:ext cx="952745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possible alternatives: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Restart from a random point in the space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Look ahead: expand up to m &gt; 1 generations of descendants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before choosing best node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Introduce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down-hill moves sometimes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Keep n &gt; 1 nodes in the fringe at each step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21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7065" cy="10329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Hill Climbing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806" y="1213365"/>
            <a:ext cx="4630993" cy="3948569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referred to as gradient descent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Foothill problem / local maxima / local minima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solved with random walk or more steps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problems:  ridges, plateaus (shoulder)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6177299"/>
              </p:ext>
            </p:extLst>
          </p:nvPr>
        </p:nvGraphicFramePr>
        <p:xfrm>
          <a:off x="4852220" y="1766471"/>
          <a:ext cx="6828504" cy="509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9626" y="4386263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local maxima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2942" y="280464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global maxima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A5ECD-5E8C-424D-9483-C821345CC0C0}"/>
              </a:ext>
            </a:extLst>
          </p:cNvPr>
          <p:cNvSpPr txBox="1"/>
          <p:nvPr/>
        </p:nvSpPr>
        <p:spPr>
          <a:xfrm>
            <a:off x="9907229" y="4692825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plateaus (shoulder)</a:t>
            </a:r>
          </a:p>
        </p:txBody>
      </p:sp>
    </p:spTree>
    <p:extLst>
      <p:ext uri="{BB962C8B-B14F-4D97-AF65-F5344CB8AC3E}">
        <p14:creationId xmlns:p14="http://schemas.microsoft.com/office/powerpoint/2010/main" val="2161465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0A945-6655-4218-A252-87C29CE6CEF0}"/>
              </a:ext>
            </a:extLst>
          </p:cNvPr>
          <p:cNvSpPr txBox="1"/>
          <p:nvPr/>
        </p:nvSpPr>
        <p:spPr>
          <a:xfrm>
            <a:off x="1135626" y="1283110"/>
            <a:ext cx="9837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4.1  A one-dimensional state-space landscape in which elevation corresponds the objective function.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is to find the global maximum.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 search modifies the current state to try to improve it, as shown by the arrow.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3587" y="4396640"/>
            <a:ext cx="9078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local optima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surprisingly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high-dimensional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spaces. There often is an escape to a better state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84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pter04b_Page_07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4" t="7384" r="8905" b="16246"/>
          <a:stretch/>
        </p:blipFill>
        <p:spPr>
          <a:xfrm>
            <a:off x="981867" y="103239"/>
            <a:ext cx="10225439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374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77200" cy="11244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04448" y="1517280"/>
          <a:ext cx="5899358" cy="37460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57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0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5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290" y="5291066"/>
            <a:ext cx="4940710" cy="15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652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4149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6AFF-5D50-4599-A982-F0D65500BE14}"/>
              </a:ext>
            </a:extLst>
          </p:cNvPr>
          <p:cNvSpPr/>
          <p:nvPr/>
        </p:nvSpPr>
        <p:spPr>
          <a:xfrm>
            <a:off x="1355732" y="674555"/>
            <a:ext cx="641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8F75A-CF72-4F14-8842-D13108EFC792}"/>
              </a:ext>
            </a:extLst>
          </p:cNvPr>
          <p:cNvSpPr/>
          <p:nvPr/>
        </p:nvSpPr>
        <p:spPr>
          <a:xfrm>
            <a:off x="1460886" y="1492156"/>
            <a:ext cx="927022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hill-climbing is incomplete, since it never goes downhill and can get stuck on a local maxima.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purely random walk – choosing a successor uniformly at random – is complete, but extremely inefficient.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annealing offers a compromise. </a:t>
            </a:r>
            <a:endParaRPr lang="en-US" sz="3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annealing (SA)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ideas of hill-climbing and random walk. 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Annealing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physical process used to harden (temper) metals and glass by heating to a high temperature then cool gradually.</a:t>
            </a:r>
            <a:endParaRPr lang="en-US" sz="28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13A9C-4F4A-4096-9A80-137602B47A6F}"/>
              </a:ext>
            </a:extLst>
          </p:cNvPr>
          <p:cNvSpPr/>
          <p:nvPr/>
        </p:nvSpPr>
        <p:spPr>
          <a:xfrm>
            <a:off x="1822272" y="1551563"/>
            <a:ext cx="90651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Local Search Algorithms</a:t>
            </a:r>
          </a:p>
          <a:p>
            <a:endParaRPr lang="en-US" sz="3200" dirty="0"/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operate on a single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 node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move only to the neighbors of that node in an effort to improve a solution.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not systematic, local search has two advantages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very little memory – usually a constant amount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can find reasonable solutions in large or continuous state spaces</a:t>
            </a:r>
          </a:p>
        </p:txBody>
      </p:sp>
    </p:spTree>
    <p:extLst>
      <p:ext uri="{BB962C8B-B14F-4D97-AF65-F5344CB8AC3E}">
        <p14:creationId xmlns:p14="http://schemas.microsoft.com/office/powerpoint/2010/main" val="14904610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7065" cy="10064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65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by 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annealing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of gradually cooling a liquid until it changes to a low-energy state.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similar to hill climbing, except include a user-defined 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schedule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temperature is “high”, allow some random moves.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temperature “cools”, reduce probability of random move.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 is decreased slowly enough, guaranteed to reach best state. </a:t>
            </a:r>
          </a:p>
        </p:txBody>
      </p:sp>
    </p:spTree>
    <p:extLst>
      <p:ext uri="{BB962C8B-B14F-4D97-AF65-F5344CB8AC3E}">
        <p14:creationId xmlns:p14="http://schemas.microsoft.com/office/powerpoint/2010/main" val="1227965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6AFF-5D50-4599-A982-F0D65500BE14}"/>
              </a:ext>
            </a:extLst>
          </p:cNvPr>
          <p:cNvSpPr/>
          <p:nvPr/>
        </p:nvSpPr>
        <p:spPr>
          <a:xfrm>
            <a:off x="1481856" y="863741"/>
            <a:ext cx="641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8F75A-CF72-4F14-8842-D13108EFC792}"/>
              </a:ext>
            </a:extLst>
          </p:cNvPr>
          <p:cNvSpPr/>
          <p:nvPr/>
        </p:nvSpPr>
        <p:spPr>
          <a:xfrm>
            <a:off x="1481855" y="1602515"/>
            <a:ext cx="92702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computing, SA is usually done to minimize cost, so look at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trying to find the global minimum.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is to "escape" a local minima by "shaking" it out.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out by shaking hard (i.e., high temperature) causing large and/or frequent jumps at the beginning, but gradually reducing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of shaking (i.e., lower the temperature) causing decreased size and frequency of jumps.</a:t>
            </a:r>
          </a:p>
        </p:txBody>
      </p:sp>
    </p:spTree>
    <p:extLst>
      <p:ext uri="{BB962C8B-B14F-4D97-AF65-F5344CB8AC3E}">
        <p14:creationId xmlns:p14="http://schemas.microsoft.com/office/powerpoint/2010/main" val="1473194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24D86-BD3B-49E6-BA45-CA438E2C6404}"/>
              </a:ext>
            </a:extLst>
          </p:cNvPr>
          <p:cNvSpPr/>
          <p:nvPr/>
        </p:nvSpPr>
        <p:spPr>
          <a:xfrm>
            <a:off x="1217401" y="560127"/>
            <a:ext cx="5391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39EF2-EA22-4614-9318-B595D180015D}"/>
              </a:ext>
            </a:extLst>
          </p:cNvPr>
          <p:cNvSpPr/>
          <p:nvPr/>
        </p:nvSpPr>
        <p:spPr>
          <a:xfrm>
            <a:off x="1217401" y="1383439"/>
            <a:ext cx="102943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hill-climbing by allowing occasional down-hill steps, to minimize the probability of getting stuck in a local maximum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Down-hill steps taken randomly but with probability that decreases with time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controlled by a given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annealing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for a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schedule lowers T slowly enough, search is guaranteed to end in a global maximum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take several tries with test problems to devise a good annealing schedule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872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6AFF-5D50-4599-A982-F0D65500BE14}"/>
              </a:ext>
            </a:extLst>
          </p:cNvPr>
          <p:cNvSpPr/>
          <p:nvPr/>
        </p:nvSpPr>
        <p:spPr>
          <a:xfrm>
            <a:off x="1481856" y="863741"/>
            <a:ext cx="641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8F75A-CF72-4F14-8842-D13108EFC792}"/>
              </a:ext>
            </a:extLst>
          </p:cNvPr>
          <p:cNvSpPr/>
          <p:nvPr/>
        </p:nvSpPr>
        <p:spPr>
          <a:xfrm>
            <a:off x="1481855" y="1602515"/>
            <a:ext cx="9900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Receives: </a:t>
            </a:r>
            <a:r>
              <a:rPr lang="en-US" sz="2800" i="1" dirty="0"/>
              <a:t>problem</a:t>
            </a:r>
            <a:r>
              <a:rPr lang="en-US" sz="2800" dirty="0"/>
              <a:t>, </a:t>
            </a:r>
            <a:r>
              <a:rPr lang="en-US" sz="2800" i="1" dirty="0"/>
              <a:t>schedule </a:t>
            </a:r>
            <a:r>
              <a:rPr lang="en-US" sz="2800" dirty="0"/>
              <a:t>// a time -&gt; temp map</a:t>
            </a:r>
          </a:p>
          <a:p>
            <a:r>
              <a:rPr lang="en-US" sz="2800" dirty="0"/>
              <a:t>Returns:   solution state</a:t>
            </a:r>
          </a:p>
          <a:p>
            <a:r>
              <a:rPr lang="en-US" sz="2800" dirty="0"/>
              <a:t>1. Initialize </a:t>
            </a:r>
            <a:r>
              <a:rPr lang="en-US" sz="2800" i="1" dirty="0"/>
              <a:t>current </a:t>
            </a:r>
            <a:r>
              <a:rPr lang="en-US" sz="2800" dirty="0"/>
              <a:t>to </a:t>
            </a:r>
            <a:r>
              <a:rPr lang="en-US" sz="2800" dirty="0" err="1"/>
              <a:t>MakeNode</a:t>
            </a:r>
            <a:r>
              <a:rPr lang="en-US" sz="2800" dirty="0"/>
              <a:t> (</a:t>
            </a:r>
            <a:r>
              <a:rPr lang="en-US" sz="2800" i="1" dirty="0" err="1"/>
              <a:t>problem</a:t>
            </a:r>
            <a:r>
              <a:rPr lang="en-US" sz="2800" dirty="0" err="1"/>
              <a:t>.InitialState</a:t>
            </a:r>
            <a:r>
              <a:rPr lang="en-US" sz="2800" dirty="0"/>
              <a:t>)</a:t>
            </a:r>
          </a:p>
          <a:p>
            <a:r>
              <a:rPr lang="en-US" sz="2800" dirty="0"/>
              <a:t>2. For </a:t>
            </a:r>
            <a:r>
              <a:rPr lang="en-US" sz="2800" i="1" dirty="0"/>
              <a:t>t </a:t>
            </a:r>
            <a:r>
              <a:rPr lang="en-US" sz="2800" dirty="0"/>
              <a:t>from 1 to infinity do</a:t>
            </a:r>
          </a:p>
          <a:p>
            <a:pPr lvl="1"/>
            <a:r>
              <a:rPr lang="en-US" sz="2800" dirty="0"/>
              <a:t>2.1   </a:t>
            </a:r>
            <a:r>
              <a:rPr lang="en-US" sz="2800" i="1" dirty="0"/>
              <a:t>T </a:t>
            </a:r>
            <a:r>
              <a:rPr lang="en-US" sz="2800" dirty="0"/>
              <a:t>= </a:t>
            </a:r>
            <a:r>
              <a:rPr lang="en-US" sz="2800" i="1" dirty="0"/>
              <a:t>schedule</a:t>
            </a:r>
            <a:r>
              <a:rPr lang="en-US" sz="2800" dirty="0"/>
              <a:t>[</a:t>
            </a:r>
            <a:r>
              <a:rPr lang="en-US" sz="2800" i="1" dirty="0"/>
              <a:t>t</a:t>
            </a:r>
            <a:r>
              <a:rPr lang="en-US" sz="2800" dirty="0"/>
              <a:t>]  // get current temp. from sched.</a:t>
            </a:r>
          </a:p>
          <a:p>
            <a:pPr lvl="1"/>
            <a:r>
              <a:rPr lang="en-US" sz="2800" dirty="0"/>
              <a:t>2.2   If </a:t>
            </a:r>
            <a:r>
              <a:rPr lang="en-US" sz="2800" i="1" dirty="0"/>
              <a:t>T </a:t>
            </a:r>
            <a:r>
              <a:rPr lang="en-US" sz="2800" dirty="0"/>
              <a:t>= 0 then return </a:t>
            </a:r>
            <a:r>
              <a:rPr lang="en-US" sz="2800" i="1" dirty="0" err="1"/>
              <a:t>current</a:t>
            </a:r>
            <a:r>
              <a:rPr lang="en-US" sz="2800" dirty="0" err="1"/>
              <a:t>.State</a:t>
            </a:r>
            <a:endParaRPr lang="en-US" sz="2800" dirty="0"/>
          </a:p>
          <a:p>
            <a:pPr lvl="1"/>
            <a:r>
              <a:rPr lang="en-US" sz="2800" dirty="0"/>
              <a:t>2.3   </a:t>
            </a:r>
            <a:r>
              <a:rPr lang="en-US" sz="2800" i="1" dirty="0"/>
              <a:t>next </a:t>
            </a:r>
            <a:r>
              <a:rPr lang="en-US" sz="2800" dirty="0"/>
              <a:t>= random successor of </a:t>
            </a:r>
            <a:r>
              <a:rPr lang="en-US" sz="2800" i="1" dirty="0"/>
              <a:t>current</a:t>
            </a:r>
          </a:p>
          <a:p>
            <a:pPr lvl="1"/>
            <a:r>
              <a:rPr lang="en-US" sz="2800" dirty="0"/>
              <a:t>2.4   Δ</a:t>
            </a:r>
            <a:r>
              <a:rPr lang="en-US" sz="2800" i="1" dirty="0"/>
              <a:t>E </a:t>
            </a:r>
            <a:r>
              <a:rPr lang="en-US" sz="2800" dirty="0"/>
              <a:t>= </a:t>
            </a:r>
            <a:r>
              <a:rPr lang="en-US" sz="2800" i="1" dirty="0" err="1"/>
              <a:t>next</a:t>
            </a:r>
            <a:r>
              <a:rPr lang="en-US" sz="2800" dirty="0" err="1"/>
              <a:t>.Value</a:t>
            </a:r>
            <a:r>
              <a:rPr lang="en-US" sz="2800" dirty="0"/>
              <a:t> – </a:t>
            </a:r>
            <a:r>
              <a:rPr lang="en-US" sz="2800" i="1" dirty="0" err="1"/>
              <a:t>current</a:t>
            </a:r>
            <a:r>
              <a:rPr lang="en-US" sz="2800" dirty="0" err="1"/>
              <a:t>.Value</a:t>
            </a:r>
            <a:endParaRPr lang="en-US" sz="2800" dirty="0"/>
          </a:p>
          <a:p>
            <a:pPr lvl="1"/>
            <a:r>
              <a:rPr lang="en-US" sz="2800" dirty="0"/>
              <a:t>2.5   If Δ</a:t>
            </a:r>
            <a:r>
              <a:rPr lang="en-US" sz="2800" i="1" dirty="0"/>
              <a:t>E </a:t>
            </a:r>
            <a:r>
              <a:rPr lang="en-US" sz="2800" dirty="0"/>
              <a:t>&gt; 0 then </a:t>
            </a:r>
            <a:r>
              <a:rPr lang="en-US" sz="2800" i="1" dirty="0"/>
              <a:t>current </a:t>
            </a:r>
            <a:r>
              <a:rPr lang="en-US" sz="2800" dirty="0"/>
              <a:t>= </a:t>
            </a:r>
            <a:r>
              <a:rPr lang="en-US" sz="2800" i="1" dirty="0"/>
              <a:t>next   </a:t>
            </a:r>
            <a:r>
              <a:rPr lang="en-US" sz="2800" dirty="0"/>
              <a:t>// if better than accept state</a:t>
            </a:r>
            <a:endParaRPr lang="en-US" sz="2800" i="1" dirty="0"/>
          </a:p>
          <a:p>
            <a:pPr lvl="1"/>
            <a:r>
              <a:rPr lang="en-US" sz="2800" dirty="0"/>
              <a:t>2.6   Else </a:t>
            </a:r>
            <a:r>
              <a:rPr lang="en-US" sz="2800" i="1" dirty="0"/>
              <a:t>current </a:t>
            </a:r>
            <a:r>
              <a:rPr lang="en-US" sz="2800" dirty="0"/>
              <a:t>= </a:t>
            </a:r>
            <a:r>
              <a:rPr lang="en-US" sz="2800" i="1" dirty="0"/>
              <a:t>next </a:t>
            </a:r>
            <a:r>
              <a:rPr lang="en-US" sz="2800" dirty="0"/>
              <a:t>only with probability </a:t>
            </a:r>
            <a:r>
              <a:rPr lang="en-US" sz="2800" i="1" dirty="0" err="1"/>
              <a:t>e</a:t>
            </a:r>
            <a:r>
              <a:rPr lang="en-US" sz="2800" baseline="30000" dirty="0" err="1"/>
              <a:t>Δ</a:t>
            </a:r>
            <a:r>
              <a:rPr lang="en-US" sz="2800" i="1" baseline="30000" dirty="0" err="1"/>
              <a:t>E</a:t>
            </a:r>
            <a:r>
              <a:rPr lang="en-US" sz="2800" i="1" baseline="30000" dirty="0"/>
              <a:t>/T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073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6AFF-5D50-4599-A982-F0D65500BE14}"/>
              </a:ext>
            </a:extLst>
          </p:cNvPr>
          <p:cNvSpPr/>
          <p:nvPr/>
        </p:nvSpPr>
        <p:spPr>
          <a:xfrm>
            <a:off x="1481856" y="863741"/>
            <a:ext cx="641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Simulated Annealing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8F75A-CF72-4F14-8842-D13108EFC792}"/>
              </a:ext>
            </a:extLst>
          </p:cNvPr>
          <p:cNvSpPr/>
          <p:nvPr/>
        </p:nvSpPr>
        <p:spPr>
          <a:xfrm>
            <a:off x="1481856" y="2248901"/>
            <a:ext cx="9270227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e</a:t>
            </a:r>
            <a:r>
              <a:rPr lang="en-US" sz="2800" baseline="30000" dirty="0" err="1"/>
              <a:t>Δ</a:t>
            </a:r>
            <a:r>
              <a:rPr lang="en-US" sz="2800" i="1" baseline="30000" dirty="0" err="1"/>
              <a:t>E</a:t>
            </a:r>
            <a:r>
              <a:rPr lang="en-US" sz="2800" i="1" baseline="30000" dirty="0"/>
              <a:t>/T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exponentially with the "badness" of the move (Δ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decreases as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(temperature) decreases.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enough, the global minimum will be found with probability approaching 1.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90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6081629-7D3C-4BFF-9183-821963028E77}"/>
              </a:ext>
            </a:extLst>
          </p:cNvPr>
          <p:cNvSpPr txBox="1">
            <a:spLocks noChangeArrowheads="1"/>
          </p:cNvSpPr>
          <p:nvPr/>
        </p:nvSpPr>
        <p:spPr>
          <a:xfrm>
            <a:off x="1504336" y="436870"/>
            <a:ext cx="8052620" cy="7872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C00000"/>
                </a:solidFill>
                <a:latin typeface="+mn-lt"/>
              </a:rPr>
              <a:t>Properties of simulated annealing search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003B5DC-D8DC-40E0-862F-B7B871B0AD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20848" y="1545814"/>
                <a:ext cx="8275320" cy="48753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Note:            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is directly prop to T and inversely proportional to |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i="1" dirty="0"/>
                  <a:t>E</a:t>
                </a:r>
                <a:r>
                  <a:rPr lang="en-US" dirty="0"/>
                  <a:t>|</a:t>
                </a:r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It can be prove: If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 decreases slowly enough, then simulated annealing search will find a global optimum with probability approaching 1 (that is, the search converges to the best state).</a:t>
                </a:r>
              </a:p>
              <a:p>
                <a:r>
                  <a:rPr lang="en-US" dirty="0"/>
                  <a:t>This is not necessarily an interesting guarantee</a:t>
                </a:r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Widely used in VLSI layout, airline scheduling, </a:t>
                </a:r>
                <a:r>
                  <a:rPr lang="en-US" altLang="en-US" dirty="0" err="1"/>
                  <a:t>etc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003B5DC-D8DC-40E0-862F-B7B871B0A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848" y="1545814"/>
                <a:ext cx="8275320" cy="4875316"/>
              </a:xfrm>
              <a:prstGeom prst="rect">
                <a:avLst/>
              </a:prstGeom>
              <a:blipFill>
                <a:blip r:embed="rId6"/>
                <a:stretch>
                  <a:fillRect l="-1326" r="-1326" b="-5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8A76810-AD92-4C03-AD92-1F63D936A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11935"/>
              </p:ext>
            </p:extLst>
          </p:nvPr>
        </p:nvGraphicFramePr>
        <p:xfrm>
          <a:off x="2986305" y="1448414"/>
          <a:ext cx="684734" cy="71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304560" imgH="304560" progId="Equation.3">
                  <p:embed/>
                </p:oleObj>
              </mc:Choice>
              <mc:Fallback>
                <p:oleObj name="Equation" r:id="rId7" imgW="304560" imgH="30456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305" y="1448414"/>
                        <a:ext cx="684734" cy="719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732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5CB56A5-E359-4851-A85E-00932ABF46F7}"/>
              </a:ext>
            </a:extLst>
          </p:cNvPr>
          <p:cNvSpPr txBox="1">
            <a:spLocks noChangeArrowheads="1"/>
          </p:cNvSpPr>
          <p:nvPr/>
        </p:nvSpPr>
        <p:spPr>
          <a:xfrm>
            <a:off x="988142" y="318883"/>
            <a:ext cx="8229600" cy="669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Simulated annealing search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A7D4EF-A751-467F-9B57-0E7D8209AF1E}"/>
              </a:ext>
            </a:extLst>
          </p:cNvPr>
          <p:cNvSpPr txBox="1">
            <a:spLocks noChangeArrowheads="1"/>
          </p:cNvSpPr>
          <p:nvPr/>
        </p:nvSpPr>
        <p:spPr>
          <a:xfrm>
            <a:off x="988142" y="1150374"/>
            <a:ext cx="9217742" cy="1007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escape local maxima by allowing some "bad" moves but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gradually decrease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frequency</a:t>
            </a:r>
          </a:p>
          <a:p>
            <a:endParaRPr lang="en-US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C6710C-A573-426B-936C-32C98DFD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31250" r="13281" b="17709"/>
          <a:stretch>
            <a:fillRect/>
          </a:stretch>
        </p:blipFill>
        <p:spPr bwMode="auto">
          <a:xfrm>
            <a:off x="1353355" y="1985717"/>
            <a:ext cx="8749290" cy="45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391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2996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9618BC-50A7-4CE9-95C5-3BA8D72D70AA}"/>
              </a:ext>
            </a:extLst>
          </p:cNvPr>
          <p:cNvSpPr/>
          <p:nvPr/>
        </p:nvSpPr>
        <p:spPr>
          <a:xfrm>
            <a:off x="1309653" y="589624"/>
            <a:ext cx="3673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MSSBX10"/>
              </a:rPr>
              <a:t>Local Beam Search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E4C0A-170B-435C-9A2B-A8C223500054}"/>
              </a:ext>
            </a:extLst>
          </p:cNvPr>
          <p:cNvSpPr/>
          <p:nvPr/>
        </p:nvSpPr>
        <p:spPr>
          <a:xfrm>
            <a:off x="1297858" y="1997839"/>
            <a:ext cx="90555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improve hill-climbing by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keeping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states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1;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choose top k of all their successors.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Not the same as k searches run in parallel!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Searches that find good states recruit other searches to join them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quite often, all k states end up on same local maximum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choose k successors randomly, biased towards good ones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37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771" y="342233"/>
            <a:ext cx="5016910" cy="9474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Local Beam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771" y="1379969"/>
            <a:ext cx="9146458" cy="4834400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rather than just one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//Choose top k of all successors and 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randomly generated states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iteration, all the successors of all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are generated</a:t>
            </a:r>
          </a:p>
          <a:p>
            <a:pPr lvl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one is a goal state, stop; else select the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best successors from the complete list and repeat.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times all k states end up on same local hill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k successors RANDOMLY, bias toward good ones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natural selection</a:t>
            </a:r>
          </a:p>
        </p:txBody>
      </p:sp>
    </p:spTree>
    <p:extLst>
      <p:ext uri="{BB962C8B-B14F-4D97-AF65-F5344CB8AC3E}">
        <p14:creationId xmlns:p14="http://schemas.microsoft.com/office/powerpoint/2010/main" val="110235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FF5356-D30B-4791-90A8-9587C5EA34D7}"/>
              </a:ext>
            </a:extLst>
          </p:cNvPr>
          <p:cNvSpPr txBox="1">
            <a:spLocks noChangeArrowheads="1"/>
          </p:cNvSpPr>
          <p:nvPr/>
        </p:nvSpPr>
        <p:spPr>
          <a:xfrm>
            <a:off x="1106129" y="324811"/>
            <a:ext cx="8961507" cy="65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Local Search: The State-Space Landscape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57B9C0-0B3F-4C13-ABC4-B4DA3CE0DF33}"/>
              </a:ext>
            </a:extLst>
          </p:cNvPr>
          <p:cNvSpPr txBox="1">
            <a:spLocks noChangeArrowheads="1"/>
          </p:cNvSpPr>
          <p:nvPr/>
        </p:nvSpPr>
        <p:spPr>
          <a:xfrm>
            <a:off x="1106130" y="1196507"/>
            <a:ext cx="9681944" cy="5549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find a global minimum (minimize cost) or global maximum (maximize objective function).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pic>
        <p:nvPicPr>
          <p:cNvPr id="4" name="Picture 4" descr="hill-climbing">
            <a:extLst>
              <a:ext uri="{FF2B5EF4-FFF2-40B4-BE49-F238E27FC236}">
                <a16:creationId xmlns:a16="http://schemas.microsoft.com/office/drawing/2014/main" id="{FBD6BFD9-309D-449B-AFD3-60BF3CE4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2374491"/>
            <a:ext cx="7789872" cy="43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64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23787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n-lt"/>
              </a:rPr>
              <a:t>Beam Search –</a:t>
            </a:r>
            <a:br>
              <a:rPr lang="en-US" sz="3600" dirty="0">
                <a:solidFill>
                  <a:srgbClr val="FF0000"/>
                </a:solidFill>
                <a:latin typeface="+mn-lt"/>
              </a:rPr>
            </a:br>
            <a:r>
              <a:rPr lang="en-US" sz="3100" dirty="0">
                <a:latin typeface="+mn-lt"/>
              </a:rPr>
              <a:t>local bean search is an adaptation of beach search, which is a path-based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6290" y="2123637"/>
            <a:ext cx="8843963" cy="36909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sort-by-h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keep best (lowest-h) n nodes on open list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is the “beam width”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1, Hill climbing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infinity, Best first search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83057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54677" cy="10507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00" y="1135626"/>
            <a:ext cx="9455010" cy="53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3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589206" cy="11392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306" y="1238864"/>
            <a:ext cx="8980156" cy="50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08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235245" cy="11392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77" y="1504336"/>
            <a:ext cx="8804274" cy="49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758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589206" cy="118345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924" y="1548582"/>
            <a:ext cx="8726185" cy="49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78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43168" cy="10802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748" y="1297858"/>
            <a:ext cx="8980156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417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23735" cy="12424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2477" y="1387228"/>
            <a:ext cx="8744337" cy="49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72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1222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511" y="1342103"/>
            <a:ext cx="887603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191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2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6" y="1386348"/>
            <a:ext cx="8769293" cy="49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568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17258" cy="10802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689" y="1445342"/>
            <a:ext cx="8908394" cy="50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870E2-C691-43FB-BF98-9B7D14C2BC76}"/>
              </a:ext>
            </a:extLst>
          </p:cNvPr>
          <p:cNvSpPr/>
          <p:nvPr/>
        </p:nvSpPr>
        <p:spPr>
          <a:xfrm>
            <a:off x="1210247" y="589624"/>
            <a:ext cx="6961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Local Search: The State-Space Landscape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27CE99-AFF6-4BCE-A356-91FC940B6C8B}"/>
              </a:ext>
            </a:extLst>
          </p:cNvPr>
          <p:cNvSpPr/>
          <p:nvPr/>
        </p:nvSpPr>
        <p:spPr>
          <a:xfrm>
            <a:off x="1260710" y="1245156"/>
            <a:ext cx="9199136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Ideally, the evaluation function h should be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monotonic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closer a state to an optimal goal state the better its h-value.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state can be seen as a point on a surface.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consists in moving on the surface, looking for its highest peaks (or, lowest valleys): the optimal solutions.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80BF500-BAB0-4CF8-9B51-1C4922D0CA24}"/>
              </a:ext>
            </a:extLst>
          </p:cNvPr>
          <p:cNvSpPr/>
          <p:nvPr/>
        </p:nvSpPr>
        <p:spPr>
          <a:xfrm>
            <a:off x="3821126" y="5595181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CE5E42-3712-4B25-BAA6-443353FAE6C4}"/>
              </a:ext>
            </a:extLst>
          </p:cNvPr>
          <p:cNvSpPr/>
          <p:nvPr/>
        </p:nvSpPr>
        <p:spPr>
          <a:xfrm>
            <a:off x="4090392" y="5452020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1FEDCF-E3D1-48AB-8226-9A0A8B98F25C}"/>
              </a:ext>
            </a:extLst>
          </p:cNvPr>
          <p:cNvSpPr/>
          <p:nvPr/>
        </p:nvSpPr>
        <p:spPr>
          <a:xfrm>
            <a:off x="4279810" y="5263722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3A1B36-E45C-41DA-8F31-010ADB72BDF4}"/>
              </a:ext>
            </a:extLst>
          </p:cNvPr>
          <p:cNvSpPr/>
          <p:nvPr/>
        </p:nvSpPr>
        <p:spPr>
          <a:xfrm>
            <a:off x="4520607" y="4914879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501C2F4-8BCE-49AD-8DC8-D68C8E2EBCB5}"/>
              </a:ext>
            </a:extLst>
          </p:cNvPr>
          <p:cNvSpPr/>
          <p:nvPr/>
        </p:nvSpPr>
        <p:spPr>
          <a:xfrm>
            <a:off x="6538026" y="3988824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160CD05-F67B-4090-B88B-9B01446F9742}"/>
              </a:ext>
            </a:extLst>
          </p:cNvPr>
          <p:cNvSpPr/>
          <p:nvPr/>
        </p:nvSpPr>
        <p:spPr>
          <a:xfrm>
            <a:off x="6271442" y="4207646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D78F65-0C86-452E-A146-899D2E557DA6}"/>
              </a:ext>
            </a:extLst>
          </p:cNvPr>
          <p:cNvSpPr/>
          <p:nvPr/>
        </p:nvSpPr>
        <p:spPr>
          <a:xfrm>
            <a:off x="5821392" y="4215810"/>
            <a:ext cx="1090623" cy="1110406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C10514-01BE-400C-821A-B9DB093C852F}"/>
              </a:ext>
            </a:extLst>
          </p:cNvPr>
          <p:cNvSpPr/>
          <p:nvPr/>
        </p:nvSpPr>
        <p:spPr>
          <a:xfrm>
            <a:off x="5274399" y="4268663"/>
            <a:ext cx="1171758" cy="1095028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A19964-4FCF-4165-AD46-7D075B01F19C}"/>
              </a:ext>
            </a:extLst>
          </p:cNvPr>
          <p:cNvSpPr/>
          <p:nvPr/>
        </p:nvSpPr>
        <p:spPr>
          <a:xfrm>
            <a:off x="5044387" y="4404028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04F875-9D08-4846-BB44-DEAF186AFFF7}"/>
              </a:ext>
            </a:extLst>
          </p:cNvPr>
          <p:cNvSpPr/>
          <p:nvPr/>
        </p:nvSpPr>
        <p:spPr>
          <a:xfrm>
            <a:off x="4771311" y="4642544"/>
            <a:ext cx="997523" cy="902644"/>
          </a:xfrm>
          <a:custGeom>
            <a:avLst/>
            <a:gdLst>
              <a:gd name="connsiteX0" fmla="*/ 0 w 1080646"/>
              <a:gd name="connsiteY0" fmla="*/ 0 h 798316"/>
              <a:gd name="connsiteX1" fmla="*/ 442452 w 1080646"/>
              <a:gd name="connsiteY1" fmla="*/ 88491 h 798316"/>
              <a:gd name="connsiteX2" fmla="*/ 575187 w 1080646"/>
              <a:gd name="connsiteY2" fmla="*/ 398207 h 798316"/>
              <a:gd name="connsiteX3" fmla="*/ 929148 w 1080646"/>
              <a:gd name="connsiteY3" fmla="*/ 486697 h 798316"/>
              <a:gd name="connsiteX4" fmla="*/ 1061884 w 1080646"/>
              <a:gd name="connsiteY4" fmla="*/ 752168 h 798316"/>
              <a:gd name="connsiteX5" fmla="*/ 1076632 w 1080646"/>
              <a:gd name="connsiteY5" fmla="*/ 796413 h 7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46" h="798316">
                <a:moveTo>
                  <a:pt x="0" y="0"/>
                </a:moveTo>
                <a:cubicBezTo>
                  <a:pt x="173294" y="11061"/>
                  <a:pt x="346588" y="22123"/>
                  <a:pt x="442452" y="88491"/>
                </a:cubicBezTo>
                <a:cubicBezTo>
                  <a:pt x="538316" y="154859"/>
                  <a:pt x="494071" y="331839"/>
                  <a:pt x="575187" y="398207"/>
                </a:cubicBezTo>
                <a:cubicBezTo>
                  <a:pt x="656303" y="464575"/>
                  <a:pt x="848032" y="427704"/>
                  <a:pt x="929148" y="486697"/>
                </a:cubicBezTo>
                <a:cubicBezTo>
                  <a:pt x="1010264" y="545690"/>
                  <a:pt x="1061884" y="752168"/>
                  <a:pt x="1061884" y="752168"/>
                </a:cubicBezTo>
                <a:cubicBezTo>
                  <a:pt x="1086465" y="803787"/>
                  <a:pt x="1081548" y="800100"/>
                  <a:pt x="1076632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14FC24-D36A-4B85-B024-8A5CD51DC501}"/>
              </a:ext>
            </a:extLst>
          </p:cNvPr>
          <p:cNvSpPr/>
          <p:nvPr/>
        </p:nvSpPr>
        <p:spPr>
          <a:xfrm>
            <a:off x="4588794" y="5306792"/>
            <a:ext cx="156433" cy="1572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1566B4-C7C6-4B16-8134-34EB037339FD}"/>
              </a:ext>
            </a:extLst>
          </p:cNvPr>
          <p:cNvCxnSpPr>
            <a:endCxn id="20" idx="5"/>
          </p:cNvCxnSpPr>
          <p:nvPr/>
        </p:nvCxnSpPr>
        <p:spPr>
          <a:xfrm flipH="1" flipV="1">
            <a:off x="4722318" y="5440985"/>
            <a:ext cx="1147540" cy="548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E80D90-1C3C-486F-87AA-A5710700E123}"/>
              </a:ext>
            </a:extLst>
          </p:cNvPr>
          <p:cNvCxnSpPr/>
          <p:nvPr/>
        </p:nvCxnSpPr>
        <p:spPr>
          <a:xfrm flipV="1">
            <a:off x="3854070" y="4344803"/>
            <a:ext cx="0" cy="21362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E2D8185-F201-4997-8B4B-4F0856B29F2F}"/>
              </a:ext>
            </a:extLst>
          </p:cNvPr>
          <p:cNvSpPr txBox="1"/>
          <p:nvPr/>
        </p:nvSpPr>
        <p:spPr>
          <a:xfrm>
            <a:off x="2316523" y="4039122"/>
            <a:ext cx="152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evaluation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CAA15A-2874-4AC8-9C09-31B54E1F736E}"/>
              </a:ext>
            </a:extLst>
          </p:cNvPr>
          <p:cNvSpPr txBox="1"/>
          <p:nvPr/>
        </p:nvSpPr>
        <p:spPr>
          <a:xfrm>
            <a:off x="5874272" y="5738008"/>
            <a:ext cx="15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state</a:t>
            </a:r>
          </a:p>
        </p:txBody>
      </p:sp>
      <p:sp>
        <p:nvSpPr>
          <p:cNvPr id="21" name="Freeform 20"/>
          <p:cNvSpPr/>
          <p:nvPr/>
        </p:nvSpPr>
        <p:spPr>
          <a:xfrm>
            <a:off x="4125373" y="4430368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059430" y="4231165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967561" y="4069362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77773" y="4582768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30173" y="4735168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925658" y="3871038"/>
            <a:ext cx="3414320" cy="1870745"/>
          </a:xfrm>
          <a:custGeom>
            <a:avLst/>
            <a:gdLst>
              <a:gd name="connsiteX0" fmla="*/ 0 w 3414320"/>
              <a:gd name="connsiteY0" fmla="*/ 1870745 h 1870745"/>
              <a:gd name="connsiteX1" fmla="*/ 33556 w 3414320"/>
              <a:gd name="connsiteY1" fmla="*/ 1828800 h 1870745"/>
              <a:gd name="connsiteX2" fmla="*/ 58723 w 3414320"/>
              <a:gd name="connsiteY2" fmla="*/ 1820411 h 1870745"/>
              <a:gd name="connsiteX3" fmla="*/ 83890 w 3414320"/>
              <a:gd name="connsiteY3" fmla="*/ 1803633 h 1870745"/>
              <a:gd name="connsiteX4" fmla="*/ 109057 w 3414320"/>
              <a:gd name="connsiteY4" fmla="*/ 1795244 h 1870745"/>
              <a:gd name="connsiteX5" fmla="*/ 134224 w 3414320"/>
              <a:gd name="connsiteY5" fmla="*/ 1778466 h 1870745"/>
              <a:gd name="connsiteX6" fmla="*/ 218114 w 3414320"/>
              <a:gd name="connsiteY6" fmla="*/ 1770077 h 1870745"/>
              <a:gd name="connsiteX7" fmla="*/ 343949 w 3414320"/>
              <a:gd name="connsiteY7" fmla="*/ 1744910 h 1870745"/>
              <a:gd name="connsiteX8" fmla="*/ 402672 w 3414320"/>
              <a:gd name="connsiteY8" fmla="*/ 1728132 h 1870745"/>
              <a:gd name="connsiteX9" fmla="*/ 461395 w 3414320"/>
              <a:gd name="connsiteY9" fmla="*/ 1711354 h 1870745"/>
              <a:gd name="connsiteX10" fmla="*/ 503340 w 3414320"/>
              <a:gd name="connsiteY10" fmla="*/ 1661020 h 1870745"/>
              <a:gd name="connsiteX11" fmla="*/ 553674 w 3414320"/>
              <a:gd name="connsiteY11" fmla="*/ 1627464 h 1870745"/>
              <a:gd name="connsiteX12" fmla="*/ 578841 w 3414320"/>
              <a:gd name="connsiteY12" fmla="*/ 1568741 h 1870745"/>
              <a:gd name="connsiteX13" fmla="*/ 587230 w 3414320"/>
              <a:gd name="connsiteY13" fmla="*/ 1543574 h 1870745"/>
              <a:gd name="connsiteX14" fmla="*/ 620786 w 3414320"/>
              <a:gd name="connsiteY14" fmla="*/ 1493240 h 1870745"/>
              <a:gd name="connsiteX15" fmla="*/ 662731 w 3414320"/>
              <a:gd name="connsiteY15" fmla="*/ 1417739 h 1870745"/>
              <a:gd name="connsiteX16" fmla="*/ 687898 w 3414320"/>
              <a:gd name="connsiteY16" fmla="*/ 1367405 h 1870745"/>
              <a:gd name="connsiteX17" fmla="*/ 704676 w 3414320"/>
              <a:gd name="connsiteY17" fmla="*/ 1317072 h 1870745"/>
              <a:gd name="connsiteX18" fmla="*/ 738232 w 3414320"/>
              <a:gd name="connsiteY18" fmla="*/ 1258349 h 1870745"/>
              <a:gd name="connsiteX19" fmla="*/ 763399 w 3414320"/>
              <a:gd name="connsiteY19" fmla="*/ 1199626 h 1870745"/>
              <a:gd name="connsiteX20" fmla="*/ 771788 w 3414320"/>
              <a:gd name="connsiteY20" fmla="*/ 1174459 h 1870745"/>
              <a:gd name="connsiteX21" fmla="*/ 805343 w 3414320"/>
              <a:gd name="connsiteY21" fmla="*/ 1124125 h 1870745"/>
              <a:gd name="connsiteX22" fmla="*/ 847288 w 3414320"/>
              <a:gd name="connsiteY22" fmla="*/ 1048624 h 1870745"/>
              <a:gd name="connsiteX23" fmla="*/ 864066 w 3414320"/>
              <a:gd name="connsiteY23" fmla="*/ 1023457 h 1870745"/>
              <a:gd name="connsiteX24" fmla="*/ 872455 w 3414320"/>
              <a:gd name="connsiteY24" fmla="*/ 998290 h 1870745"/>
              <a:gd name="connsiteX25" fmla="*/ 897622 w 3414320"/>
              <a:gd name="connsiteY25" fmla="*/ 981512 h 1870745"/>
              <a:gd name="connsiteX26" fmla="*/ 914400 w 3414320"/>
              <a:gd name="connsiteY26" fmla="*/ 956345 h 1870745"/>
              <a:gd name="connsiteX27" fmla="*/ 922789 w 3414320"/>
              <a:gd name="connsiteY27" fmla="*/ 931178 h 1870745"/>
              <a:gd name="connsiteX28" fmla="*/ 947956 w 3414320"/>
              <a:gd name="connsiteY28" fmla="*/ 914400 h 1870745"/>
              <a:gd name="connsiteX29" fmla="*/ 1048624 w 3414320"/>
              <a:gd name="connsiteY29" fmla="*/ 763398 h 1870745"/>
              <a:gd name="connsiteX30" fmla="*/ 1082180 w 3414320"/>
              <a:gd name="connsiteY30" fmla="*/ 713064 h 1870745"/>
              <a:gd name="connsiteX31" fmla="*/ 1098958 w 3414320"/>
              <a:gd name="connsiteY31" fmla="*/ 687897 h 1870745"/>
              <a:gd name="connsiteX32" fmla="*/ 1124125 w 3414320"/>
              <a:gd name="connsiteY32" fmla="*/ 671119 h 1870745"/>
              <a:gd name="connsiteX33" fmla="*/ 1191237 w 3414320"/>
              <a:gd name="connsiteY33" fmla="*/ 612396 h 1870745"/>
              <a:gd name="connsiteX34" fmla="*/ 1216404 w 3414320"/>
              <a:gd name="connsiteY34" fmla="*/ 587229 h 1870745"/>
              <a:gd name="connsiteX35" fmla="*/ 1241571 w 3414320"/>
              <a:gd name="connsiteY35" fmla="*/ 578840 h 1870745"/>
              <a:gd name="connsiteX36" fmla="*/ 1266738 w 3414320"/>
              <a:gd name="connsiteY36" fmla="*/ 562062 h 1870745"/>
              <a:gd name="connsiteX37" fmla="*/ 1291905 w 3414320"/>
              <a:gd name="connsiteY37" fmla="*/ 553673 h 1870745"/>
              <a:gd name="connsiteX38" fmla="*/ 1317072 w 3414320"/>
              <a:gd name="connsiteY38" fmla="*/ 536895 h 1870745"/>
              <a:gd name="connsiteX39" fmla="*/ 1367406 w 3414320"/>
              <a:gd name="connsiteY39" fmla="*/ 511728 h 1870745"/>
              <a:gd name="connsiteX40" fmla="*/ 1392573 w 3414320"/>
              <a:gd name="connsiteY40" fmla="*/ 486561 h 1870745"/>
              <a:gd name="connsiteX41" fmla="*/ 1417740 w 3414320"/>
              <a:gd name="connsiteY41" fmla="*/ 469783 h 1870745"/>
              <a:gd name="connsiteX42" fmla="*/ 1442907 w 3414320"/>
              <a:gd name="connsiteY42" fmla="*/ 444616 h 1870745"/>
              <a:gd name="connsiteX43" fmla="*/ 1493241 w 3414320"/>
              <a:gd name="connsiteY43" fmla="*/ 427838 h 1870745"/>
              <a:gd name="connsiteX44" fmla="*/ 1518408 w 3414320"/>
              <a:gd name="connsiteY44" fmla="*/ 402672 h 1870745"/>
              <a:gd name="connsiteX45" fmla="*/ 1568742 w 3414320"/>
              <a:gd name="connsiteY45" fmla="*/ 385894 h 1870745"/>
              <a:gd name="connsiteX46" fmla="*/ 1593909 w 3414320"/>
              <a:gd name="connsiteY46" fmla="*/ 377505 h 1870745"/>
              <a:gd name="connsiteX47" fmla="*/ 1619076 w 3414320"/>
              <a:gd name="connsiteY47" fmla="*/ 369116 h 1870745"/>
              <a:gd name="connsiteX48" fmla="*/ 1669410 w 3414320"/>
              <a:gd name="connsiteY48" fmla="*/ 360727 h 1870745"/>
              <a:gd name="connsiteX49" fmla="*/ 1753299 w 3414320"/>
              <a:gd name="connsiteY49" fmla="*/ 369116 h 1870745"/>
              <a:gd name="connsiteX50" fmla="*/ 1778466 w 3414320"/>
              <a:gd name="connsiteY50" fmla="*/ 377505 h 1870745"/>
              <a:gd name="connsiteX51" fmla="*/ 1795244 w 3414320"/>
              <a:gd name="connsiteY51" fmla="*/ 402672 h 1870745"/>
              <a:gd name="connsiteX52" fmla="*/ 1828800 w 3414320"/>
              <a:gd name="connsiteY52" fmla="*/ 419449 h 1870745"/>
              <a:gd name="connsiteX53" fmla="*/ 1879134 w 3414320"/>
              <a:gd name="connsiteY53" fmla="*/ 453005 h 1870745"/>
              <a:gd name="connsiteX54" fmla="*/ 1937857 w 3414320"/>
              <a:gd name="connsiteY54" fmla="*/ 469783 h 1870745"/>
              <a:gd name="connsiteX55" fmla="*/ 1988191 w 3414320"/>
              <a:gd name="connsiteY55" fmla="*/ 486561 h 1870745"/>
              <a:gd name="connsiteX56" fmla="*/ 2013358 w 3414320"/>
              <a:gd name="connsiteY56" fmla="*/ 494950 h 1870745"/>
              <a:gd name="connsiteX57" fmla="*/ 2038525 w 3414320"/>
              <a:gd name="connsiteY57" fmla="*/ 503339 h 1870745"/>
              <a:gd name="connsiteX58" fmla="*/ 2072081 w 3414320"/>
              <a:gd name="connsiteY58" fmla="*/ 511728 h 1870745"/>
              <a:gd name="connsiteX59" fmla="*/ 2097248 w 3414320"/>
              <a:gd name="connsiteY59" fmla="*/ 520117 h 1870745"/>
              <a:gd name="connsiteX60" fmla="*/ 2164360 w 3414320"/>
              <a:gd name="connsiteY60" fmla="*/ 536895 h 1870745"/>
              <a:gd name="connsiteX61" fmla="*/ 2256639 w 3414320"/>
              <a:gd name="connsiteY61" fmla="*/ 528506 h 1870745"/>
              <a:gd name="connsiteX62" fmla="*/ 2399252 w 3414320"/>
              <a:gd name="connsiteY62" fmla="*/ 536895 h 1870745"/>
              <a:gd name="connsiteX63" fmla="*/ 2474753 w 3414320"/>
              <a:gd name="connsiteY63" fmla="*/ 503339 h 1870745"/>
              <a:gd name="connsiteX64" fmla="*/ 2516698 w 3414320"/>
              <a:gd name="connsiteY64" fmla="*/ 461394 h 1870745"/>
              <a:gd name="connsiteX65" fmla="*/ 2533476 w 3414320"/>
              <a:gd name="connsiteY65" fmla="*/ 436227 h 1870745"/>
              <a:gd name="connsiteX66" fmla="*/ 2558643 w 3414320"/>
              <a:gd name="connsiteY66" fmla="*/ 427838 h 1870745"/>
              <a:gd name="connsiteX67" fmla="*/ 2583810 w 3414320"/>
              <a:gd name="connsiteY67" fmla="*/ 411061 h 1870745"/>
              <a:gd name="connsiteX68" fmla="*/ 2625754 w 3414320"/>
              <a:gd name="connsiteY68" fmla="*/ 369116 h 1870745"/>
              <a:gd name="connsiteX69" fmla="*/ 2667699 w 3414320"/>
              <a:gd name="connsiteY69" fmla="*/ 318782 h 1870745"/>
              <a:gd name="connsiteX70" fmla="*/ 2692866 w 3414320"/>
              <a:gd name="connsiteY70" fmla="*/ 293615 h 1870745"/>
              <a:gd name="connsiteX71" fmla="*/ 2726422 w 3414320"/>
              <a:gd name="connsiteY71" fmla="*/ 243281 h 1870745"/>
              <a:gd name="connsiteX72" fmla="*/ 2743200 w 3414320"/>
              <a:gd name="connsiteY72" fmla="*/ 218114 h 1870745"/>
              <a:gd name="connsiteX73" fmla="*/ 2759978 w 3414320"/>
              <a:gd name="connsiteY73" fmla="*/ 192947 h 1870745"/>
              <a:gd name="connsiteX74" fmla="*/ 2785145 w 3414320"/>
              <a:gd name="connsiteY74" fmla="*/ 176169 h 1870745"/>
              <a:gd name="connsiteX75" fmla="*/ 2818701 w 3414320"/>
              <a:gd name="connsiteY75" fmla="*/ 125835 h 1870745"/>
              <a:gd name="connsiteX76" fmla="*/ 2827090 w 3414320"/>
              <a:gd name="connsiteY76" fmla="*/ 100668 h 1870745"/>
              <a:gd name="connsiteX77" fmla="*/ 2852257 w 3414320"/>
              <a:gd name="connsiteY77" fmla="*/ 83890 h 1870745"/>
              <a:gd name="connsiteX78" fmla="*/ 2894202 w 3414320"/>
              <a:gd name="connsiteY78" fmla="*/ 50334 h 1870745"/>
              <a:gd name="connsiteX79" fmla="*/ 3003259 w 3414320"/>
              <a:gd name="connsiteY79" fmla="*/ 8389 h 1870745"/>
              <a:gd name="connsiteX80" fmla="*/ 3028426 w 3414320"/>
              <a:gd name="connsiteY80" fmla="*/ 0 h 1870745"/>
              <a:gd name="connsiteX81" fmla="*/ 3145872 w 3414320"/>
              <a:gd name="connsiteY81" fmla="*/ 16778 h 1870745"/>
              <a:gd name="connsiteX82" fmla="*/ 3162650 w 3414320"/>
              <a:gd name="connsiteY82" fmla="*/ 41945 h 1870745"/>
              <a:gd name="connsiteX83" fmla="*/ 3263318 w 3414320"/>
              <a:gd name="connsiteY83" fmla="*/ 83890 h 1870745"/>
              <a:gd name="connsiteX84" fmla="*/ 3288485 w 3414320"/>
              <a:gd name="connsiteY84" fmla="*/ 100668 h 1870745"/>
              <a:gd name="connsiteX85" fmla="*/ 3313652 w 3414320"/>
              <a:gd name="connsiteY85" fmla="*/ 125835 h 1870745"/>
              <a:gd name="connsiteX86" fmla="*/ 3338819 w 3414320"/>
              <a:gd name="connsiteY86" fmla="*/ 134224 h 1870745"/>
              <a:gd name="connsiteX87" fmla="*/ 3397542 w 3414320"/>
              <a:gd name="connsiteY87" fmla="*/ 176169 h 1870745"/>
              <a:gd name="connsiteX88" fmla="*/ 3414320 w 3414320"/>
              <a:gd name="connsiteY88" fmla="*/ 184558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414320" h="1870745">
                <a:moveTo>
                  <a:pt x="0" y="1870745"/>
                </a:moveTo>
                <a:cubicBezTo>
                  <a:pt x="11185" y="1856763"/>
                  <a:pt x="19961" y="1840453"/>
                  <a:pt x="33556" y="1828800"/>
                </a:cubicBezTo>
                <a:cubicBezTo>
                  <a:pt x="40270" y="1823045"/>
                  <a:pt x="50814" y="1824366"/>
                  <a:pt x="58723" y="1820411"/>
                </a:cubicBezTo>
                <a:cubicBezTo>
                  <a:pt x="67741" y="1815902"/>
                  <a:pt x="74872" y="1808142"/>
                  <a:pt x="83890" y="1803633"/>
                </a:cubicBezTo>
                <a:cubicBezTo>
                  <a:pt x="91799" y="1799678"/>
                  <a:pt x="101148" y="1799199"/>
                  <a:pt x="109057" y="1795244"/>
                </a:cubicBezTo>
                <a:cubicBezTo>
                  <a:pt x="118075" y="1790735"/>
                  <a:pt x="124400" y="1780733"/>
                  <a:pt x="134224" y="1778466"/>
                </a:cubicBezTo>
                <a:cubicBezTo>
                  <a:pt x="161607" y="1772147"/>
                  <a:pt x="190151" y="1772873"/>
                  <a:pt x="218114" y="1770077"/>
                </a:cubicBezTo>
                <a:cubicBezTo>
                  <a:pt x="292470" y="1745292"/>
                  <a:pt x="250871" y="1755252"/>
                  <a:pt x="343949" y="1744910"/>
                </a:cubicBezTo>
                <a:cubicBezTo>
                  <a:pt x="448850" y="1718685"/>
                  <a:pt x="318427" y="1752202"/>
                  <a:pt x="402672" y="1728132"/>
                </a:cubicBezTo>
                <a:cubicBezTo>
                  <a:pt x="476408" y="1707065"/>
                  <a:pt x="401053" y="1731468"/>
                  <a:pt x="461395" y="1711354"/>
                </a:cubicBezTo>
                <a:cubicBezTo>
                  <a:pt x="476309" y="1688983"/>
                  <a:pt x="480981" y="1678410"/>
                  <a:pt x="503340" y="1661020"/>
                </a:cubicBezTo>
                <a:cubicBezTo>
                  <a:pt x="519257" y="1648640"/>
                  <a:pt x="553674" y="1627464"/>
                  <a:pt x="553674" y="1627464"/>
                </a:cubicBezTo>
                <a:cubicBezTo>
                  <a:pt x="571133" y="1557627"/>
                  <a:pt x="549874" y="1626675"/>
                  <a:pt x="578841" y="1568741"/>
                </a:cubicBezTo>
                <a:cubicBezTo>
                  <a:pt x="582796" y="1560832"/>
                  <a:pt x="582936" y="1551304"/>
                  <a:pt x="587230" y="1543574"/>
                </a:cubicBezTo>
                <a:cubicBezTo>
                  <a:pt x="597023" y="1525947"/>
                  <a:pt x="614409" y="1512370"/>
                  <a:pt x="620786" y="1493240"/>
                </a:cubicBezTo>
                <a:cubicBezTo>
                  <a:pt x="641316" y="1431651"/>
                  <a:pt x="625058" y="1455412"/>
                  <a:pt x="662731" y="1417739"/>
                </a:cubicBezTo>
                <a:cubicBezTo>
                  <a:pt x="693324" y="1325960"/>
                  <a:pt x="644534" y="1464974"/>
                  <a:pt x="687898" y="1367405"/>
                </a:cubicBezTo>
                <a:cubicBezTo>
                  <a:pt x="695081" y="1351244"/>
                  <a:pt x="696767" y="1332890"/>
                  <a:pt x="704676" y="1317072"/>
                </a:cubicBezTo>
                <a:cubicBezTo>
                  <a:pt x="725963" y="1274498"/>
                  <a:pt x="714517" y="1293921"/>
                  <a:pt x="738232" y="1258349"/>
                </a:cubicBezTo>
                <a:cubicBezTo>
                  <a:pt x="755691" y="1188512"/>
                  <a:pt x="734432" y="1257560"/>
                  <a:pt x="763399" y="1199626"/>
                </a:cubicBezTo>
                <a:cubicBezTo>
                  <a:pt x="767354" y="1191717"/>
                  <a:pt x="767494" y="1182189"/>
                  <a:pt x="771788" y="1174459"/>
                </a:cubicBezTo>
                <a:cubicBezTo>
                  <a:pt x="781581" y="1156832"/>
                  <a:pt x="798966" y="1143255"/>
                  <a:pt x="805343" y="1124125"/>
                </a:cubicBezTo>
                <a:cubicBezTo>
                  <a:pt x="820109" y="1079828"/>
                  <a:pt x="808827" y="1106316"/>
                  <a:pt x="847288" y="1048624"/>
                </a:cubicBezTo>
                <a:cubicBezTo>
                  <a:pt x="852881" y="1040235"/>
                  <a:pt x="860878" y="1033022"/>
                  <a:pt x="864066" y="1023457"/>
                </a:cubicBezTo>
                <a:cubicBezTo>
                  <a:pt x="866862" y="1015068"/>
                  <a:pt x="866931" y="1005195"/>
                  <a:pt x="872455" y="998290"/>
                </a:cubicBezTo>
                <a:cubicBezTo>
                  <a:pt x="878753" y="990417"/>
                  <a:pt x="889233" y="987105"/>
                  <a:pt x="897622" y="981512"/>
                </a:cubicBezTo>
                <a:cubicBezTo>
                  <a:pt x="903215" y="973123"/>
                  <a:pt x="909891" y="965363"/>
                  <a:pt x="914400" y="956345"/>
                </a:cubicBezTo>
                <a:cubicBezTo>
                  <a:pt x="918355" y="948436"/>
                  <a:pt x="917265" y="938083"/>
                  <a:pt x="922789" y="931178"/>
                </a:cubicBezTo>
                <a:cubicBezTo>
                  <a:pt x="929087" y="923305"/>
                  <a:pt x="939567" y="919993"/>
                  <a:pt x="947956" y="914400"/>
                </a:cubicBezTo>
                <a:lnTo>
                  <a:pt x="1048624" y="763398"/>
                </a:lnTo>
                <a:lnTo>
                  <a:pt x="1082180" y="713064"/>
                </a:lnTo>
                <a:cubicBezTo>
                  <a:pt x="1087773" y="704675"/>
                  <a:pt x="1090569" y="693490"/>
                  <a:pt x="1098958" y="687897"/>
                </a:cubicBezTo>
                <a:lnTo>
                  <a:pt x="1124125" y="671119"/>
                </a:lnTo>
                <a:cubicBezTo>
                  <a:pt x="1171663" y="599813"/>
                  <a:pt x="1093365" y="710268"/>
                  <a:pt x="1191237" y="612396"/>
                </a:cubicBezTo>
                <a:cubicBezTo>
                  <a:pt x="1199626" y="604007"/>
                  <a:pt x="1206533" y="593810"/>
                  <a:pt x="1216404" y="587229"/>
                </a:cubicBezTo>
                <a:cubicBezTo>
                  <a:pt x="1223762" y="582324"/>
                  <a:pt x="1233662" y="582795"/>
                  <a:pt x="1241571" y="578840"/>
                </a:cubicBezTo>
                <a:cubicBezTo>
                  <a:pt x="1250589" y="574331"/>
                  <a:pt x="1257720" y="566571"/>
                  <a:pt x="1266738" y="562062"/>
                </a:cubicBezTo>
                <a:cubicBezTo>
                  <a:pt x="1274647" y="558107"/>
                  <a:pt x="1283996" y="557628"/>
                  <a:pt x="1291905" y="553673"/>
                </a:cubicBezTo>
                <a:cubicBezTo>
                  <a:pt x="1300923" y="549164"/>
                  <a:pt x="1308054" y="541404"/>
                  <a:pt x="1317072" y="536895"/>
                </a:cubicBezTo>
                <a:cubicBezTo>
                  <a:pt x="1354907" y="517978"/>
                  <a:pt x="1331343" y="541780"/>
                  <a:pt x="1367406" y="511728"/>
                </a:cubicBezTo>
                <a:cubicBezTo>
                  <a:pt x="1376520" y="504133"/>
                  <a:pt x="1383459" y="494156"/>
                  <a:pt x="1392573" y="486561"/>
                </a:cubicBezTo>
                <a:cubicBezTo>
                  <a:pt x="1400318" y="480106"/>
                  <a:pt x="1409995" y="476238"/>
                  <a:pt x="1417740" y="469783"/>
                </a:cubicBezTo>
                <a:cubicBezTo>
                  <a:pt x="1426854" y="462188"/>
                  <a:pt x="1432536" y="450378"/>
                  <a:pt x="1442907" y="444616"/>
                </a:cubicBezTo>
                <a:cubicBezTo>
                  <a:pt x="1458367" y="436027"/>
                  <a:pt x="1493241" y="427838"/>
                  <a:pt x="1493241" y="427838"/>
                </a:cubicBezTo>
                <a:cubicBezTo>
                  <a:pt x="1501630" y="419449"/>
                  <a:pt x="1508037" y="408433"/>
                  <a:pt x="1518408" y="402672"/>
                </a:cubicBezTo>
                <a:cubicBezTo>
                  <a:pt x="1533868" y="394083"/>
                  <a:pt x="1551964" y="391487"/>
                  <a:pt x="1568742" y="385894"/>
                </a:cubicBezTo>
                <a:lnTo>
                  <a:pt x="1593909" y="377505"/>
                </a:lnTo>
                <a:cubicBezTo>
                  <a:pt x="1602298" y="374709"/>
                  <a:pt x="1610354" y="370570"/>
                  <a:pt x="1619076" y="369116"/>
                </a:cubicBezTo>
                <a:lnTo>
                  <a:pt x="1669410" y="360727"/>
                </a:lnTo>
                <a:cubicBezTo>
                  <a:pt x="1697373" y="363523"/>
                  <a:pt x="1725523" y="364843"/>
                  <a:pt x="1753299" y="369116"/>
                </a:cubicBezTo>
                <a:cubicBezTo>
                  <a:pt x="1762039" y="370461"/>
                  <a:pt x="1771561" y="371981"/>
                  <a:pt x="1778466" y="377505"/>
                </a:cubicBezTo>
                <a:cubicBezTo>
                  <a:pt x="1786339" y="383803"/>
                  <a:pt x="1787498" y="396218"/>
                  <a:pt x="1795244" y="402672"/>
                </a:cubicBezTo>
                <a:cubicBezTo>
                  <a:pt x="1804851" y="410678"/>
                  <a:pt x="1818077" y="413015"/>
                  <a:pt x="1828800" y="419449"/>
                </a:cubicBezTo>
                <a:cubicBezTo>
                  <a:pt x="1846091" y="429823"/>
                  <a:pt x="1860004" y="446628"/>
                  <a:pt x="1879134" y="453005"/>
                </a:cubicBezTo>
                <a:cubicBezTo>
                  <a:pt x="1963713" y="481198"/>
                  <a:pt x="1832520" y="438182"/>
                  <a:pt x="1937857" y="469783"/>
                </a:cubicBezTo>
                <a:cubicBezTo>
                  <a:pt x="1954797" y="474865"/>
                  <a:pt x="1971413" y="480968"/>
                  <a:pt x="1988191" y="486561"/>
                </a:cubicBezTo>
                <a:lnTo>
                  <a:pt x="2013358" y="494950"/>
                </a:lnTo>
                <a:cubicBezTo>
                  <a:pt x="2021747" y="497746"/>
                  <a:pt x="2029946" y="501194"/>
                  <a:pt x="2038525" y="503339"/>
                </a:cubicBezTo>
                <a:cubicBezTo>
                  <a:pt x="2049710" y="506135"/>
                  <a:pt x="2060995" y="508561"/>
                  <a:pt x="2072081" y="511728"/>
                </a:cubicBezTo>
                <a:cubicBezTo>
                  <a:pt x="2080584" y="514157"/>
                  <a:pt x="2088717" y="517790"/>
                  <a:pt x="2097248" y="520117"/>
                </a:cubicBezTo>
                <a:cubicBezTo>
                  <a:pt x="2119495" y="526184"/>
                  <a:pt x="2164360" y="536895"/>
                  <a:pt x="2164360" y="536895"/>
                </a:cubicBezTo>
                <a:cubicBezTo>
                  <a:pt x="2195120" y="534099"/>
                  <a:pt x="2225752" y="528506"/>
                  <a:pt x="2256639" y="528506"/>
                </a:cubicBezTo>
                <a:cubicBezTo>
                  <a:pt x="2304259" y="528506"/>
                  <a:pt x="2351677" y="538963"/>
                  <a:pt x="2399252" y="536895"/>
                </a:cubicBezTo>
                <a:cubicBezTo>
                  <a:pt x="2431291" y="535502"/>
                  <a:pt x="2450753" y="519339"/>
                  <a:pt x="2474753" y="503339"/>
                </a:cubicBezTo>
                <a:cubicBezTo>
                  <a:pt x="2519494" y="436227"/>
                  <a:pt x="2460771" y="517321"/>
                  <a:pt x="2516698" y="461394"/>
                </a:cubicBezTo>
                <a:cubicBezTo>
                  <a:pt x="2523827" y="454265"/>
                  <a:pt x="2525603" y="442525"/>
                  <a:pt x="2533476" y="436227"/>
                </a:cubicBezTo>
                <a:cubicBezTo>
                  <a:pt x="2540381" y="430703"/>
                  <a:pt x="2550734" y="431792"/>
                  <a:pt x="2558643" y="427838"/>
                </a:cubicBezTo>
                <a:cubicBezTo>
                  <a:pt x="2567661" y="423329"/>
                  <a:pt x="2575421" y="416653"/>
                  <a:pt x="2583810" y="411061"/>
                </a:cubicBezTo>
                <a:cubicBezTo>
                  <a:pt x="2614569" y="364922"/>
                  <a:pt x="2583811" y="404069"/>
                  <a:pt x="2625754" y="369116"/>
                </a:cubicBezTo>
                <a:cubicBezTo>
                  <a:pt x="2665861" y="335693"/>
                  <a:pt x="2637702" y="354778"/>
                  <a:pt x="2667699" y="318782"/>
                </a:cubicBezTo>
                <a:cubicBezTo>
                  <a:pt x="2675294" y="309668"/>
                  <a:pt x="2685582" y="302980"/>
                  <a:pt x="2692866" y="293615"/>
                </a:cubicBezTo>
                <a:cubicBezTo>
                  <a:pt x="2705246" y="277698"/>
                  <a:pt x="2715237" y="260059"/>
                  <a:pt x="2726422" y="243281"/>
                </a:cubicBezTo>
                <a:lnTo>
                  <a:pt x="2743200" y="218114"/>
                </a:lnTo>
                <a:cubicBezTo>
                  <a:pt x="2748793" y="209725"/>
                  <a:pt x="2751589" y="198540"/>
                  <a:pt x="2759978" y="192947"/>
                </a:cubicBezTo>
                <a:lnTo>
                  <a:pt x="2785145" y="176169"/>
                </a:lnTo>
                <a:cubicBezTo>
                  <a:pt x="2796330" y="159391"/>
                  <a:pt x="2812324" y="144965"/>
                  <a:pt x="2818701" y="125835"/>
                </a:cubicBezTo>
                <a:cubicBezTo>
                  <a:pt x="2821497" y="117446"/>
                  <a:pt x="2821566" y="107573"/>
                  <a:pt x="2827090" y="100668"/>
                </a:cubicBezTo>
                <a:cubicBezTo>
                  <a:pt x="2833388" y="92795"/>
                  <a:pt x="2843868" y="89483"/>
                  <a:pt x="2852257" y="83890"/>
                </a:cubicBezTo>
                <a:cubicBezTo>
                  <a:pt x="2883258" y="37389"/>
                  <a:pt x="2851298" y="74170"/>
                  <a:pt x="2894202" y="50334"/>
                </a:cubicBezTo>
                <a:cubicBezTo>
                  <a:pt x="2978969" y="3241"/>
                  <a:pt x="2906942" y="22149"/>
                  <a:pt x="3003259" y="8389"/>
                </a:cubicBezTo>
                <a:cubicBezTo>
                  <a:pt x="3011648" y="5593"/>
                  <a:pt x="3019583" y="0"/>
                  <a:pt x="3028426" y="0"/>
                </a:cubicBezTo>
                <a:cubicBezTo>
                  <a:pt x="3068280" y="0"/>
                  <a:pt x="3107149" y="9033"/>
                  <a:pt x="3145872" y="16778"/>
                </a:cubicBezTo>
                <a:cubicBezTo>
                  <a:pt x="3151465" y="25167"/>
                  <a:pt x="3155062" y="35306"/>
                  <a:pt x="3162650" y="41945"/>
                </a:cubicBezTo>
                <a:cubicBezTo>
                  <a:pt x="3208170" y="81775"/>
                  <a:pt x="3209093" y="74852"/>
                  <a:pt x="3263318" y="83890"/>
                </a:cubicBezTo>
                <a:cubicBezTo>
                  <a:pt x="3271707" y="89483"/>
                  <a:pt x="3280740" y="94213"/>
                  <a:pt x="3288485" y="100668"/>
                </a:cubicBezTo>
                <a:cubicBezTo>
                  <a:pt x="3297599" y="108263"/>
                  <a:pt x="3303781" y="119254"/>
                  <a:pt x="3313652" y="125835"/>
                </a:cubicBezTo>
                <a:cubicBezTo>
                  <a:pt x="3321010" y="130740"/>
                  <a:pt x="3330430" y="131428"/>
                  <a:pt x="3338819" y="134224"/>
                </a:cubicBezTo>
                <a:cubicBezTo>
                  <a:pt x="3357760" y="148429"/>
                  <a:pt x="3377097" y="163902"/>
                  <a:pt x="3397542" y="176169"/>
                </a:cubicBezTo>
                <a:cubicBezTo>
                  <a:pt x="3402904" y="179386"/>
                  <a:pt x="3408727" y="181762"/>
                  <a:pt x="3414320" y="184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45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02561" cy="10949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460090"/>
          <a:ext cx="7907594" cy="38555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45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826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2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5535" y="5315614"/>
            <a:ext cx="4896465" cy="154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63230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923" y="0"/>
            <a:ext cx="6993194" cy="12719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923" y="1271946"/>
            <a:ext cx="9574161" cy="53795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successor state is generated by combining two parent states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randomly generated states (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is represented as a string over a finite alphabet (often a string of 0s and 1s)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function (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Higher values for better states.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the next generation of states by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selection, crossover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476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923" y="0"/>
            <a:ext cx="6993194" cy="12719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923" y="1194620"/>
            <a:ext cx="9574161" cy="5456904"/>
          </a:xfrm>
        </p:spPr>
        <p:txBody>
          <a:bodyPr>
            <a:noAutofit/>
          </a:bodyPr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by Darwin’s theory of natural selection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state is seen as an individual in a population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genetic algorithm applies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operators to an initial population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is to generate individuals that are most successful, according to a given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basically a stochastic local beam search, but with successors generated from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states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maxima are avoided by giving a nonzero chance of reproduction to low-scoring individuals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401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154AA-1DA2-4F5F-AEBC-C9DDD6FA461B}"/>
              </a:ext>
            </a:extLst>
          </p:cNvPr>
          <p:cNvSpPr/>
          <p:nvPr/>
        </p:nvSpPr>
        <p:spPr>
          <a:xfrm>
            <a:off x="1025801" y="309405"/>
            <a:ext cx="5456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The Basic Genetic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DB0CC-5644-4F65-9685-737F603B0D30}"/>
              </a:ext>
            </a:extLst>
          </p:cNvPr>
          <p:cNvSpPr txBox="1"/>
          <p:nvPr/>
        </p:nvSpPr>
        <p:spPr>
          <a:xfrm>
            <a:off x="988135" y="1150375"/>
            <a:ext cx="10987549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GENETIC-ALGORITHM(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FITNESS-FN)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individual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set of individuals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FITNESS-FN, a function that measures the fitness of an individual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SELECTION(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FITNESS-FN)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REPRODUCTION(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individual s fit enough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best individual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according to FITNESS-FN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00E94-08F3-4B8E-9319-8159955E9F66}"/>
              </a:ext>
            </a:extLst>
          </p:cNvPr>
          <p:cNvSpPr/>
          <p:nvPr/>
        </p:nvSpPr>
        <p:spPr>
          <a:xfrm>
            <a:off x="1025801" y="4996849"/>
            <a:ext cx="10949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Variation operators used in Reproduction create the necessary diversity, facilitating novelty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Selection reduces diversity but pushes quality by increasing fitness</a:t>
            </a:r>
          </a:p>
        </p:txBody>
      </p:sp>
    </p:spTree>
    <p:extLst>
      <p:ext uri="{BB962C8B-B14F-4D97-AF65-F5344CB8AC3E}">
        <p14:creationId xmlns:p14="http://schemas.microsoft.com/office/powerpoint/2010/main" val="39193246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F9DCA-620F-4A70-8023-3EF4AE14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1" y="1464208"/>
            <a:ext cx="7164109" cy="5203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3CB060-3040-4A8B-AAFD-CA0E83ED0066}"/>
              </a:ext>
            </a:extLst>
          </p:cNvPr>
          <p:cNvSpPr/>
          <p:nvPr/>
        </p:nvSpPr>
        <p:spPr>
          <a:xfrm>
            <a:off x="1182556" y="250411"/>
            <a:ext cx="341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Improving fitness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79904-8FB8-42CC-81D3-4C4088165ACD}"/>
              </a:ext>
            </a:extLst>
          </p:cNvPr>
          <p:cNvSpPr/>
          <p:nvPr/>
        </p:nvSpPr>
        <p:spPr>
          <a:xfrm>
            <a:off x="1182556" y="918865"/>
            <a:ext cx="8141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example: changes of values of fitness function</a:t>
            </a:r>
          </a:p>
        </p:txBody>
      </p:sp>
    </p:spTree>
    <p:extLst>
      <p:ext uri="{BB962C8B-B14F-4D97-AF65-F5344CB8AC3E}">
        <p14:creationId xmlns:p14="http://schemas.microsoft.com/office/powerpoint/2010/main" val="30971655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923" y="0"/>
            <a:ext cx="6993194" cy="12719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923" y="1271946"/>
            <a:ext cx="9574161" cy="5379577"/>
          </a:xfrm>
        </p:spPr>
        <p:txBody>
          <a:bodyPr>
            <a:noAutofit/>
          </a:bodyPr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algorithm (GA)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successor states are generated by </a:t>
            </a:r>
          </a:p>
          <a:p>
            <a:pPr marL="914400" lvl="2" indent="-457200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parent states rather than </a:t>
            </a:r>
          </a:p>
          <a:p>
            <a:pPr marL="914400" lvl="2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modifying a single state.</a:t>
            </a:r>
          </a:p>
          <a:p>
            <a:pPr marL="457200" indent="-457200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depends on</a:t>
            </a:r>
          </a:p>
          <a:p>
            <a:pPr marL="914400" lvl="1" indent="-457200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ranks states</a:t>
            </a:r>
          </a:p>
          <a:p>
            <a:pPr marL="91440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parents</a:t>
            </a:r>
          </a:p>
          <a:p>
            <a:pPr marL="91440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crossover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how much of parent continues into next generation</a:t>
            </a:r>
          </a:p>
          <a:p>
            <a:pPr marL="914400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659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752" y="71840"/>
            <a:ext cx="7887593" cy="945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Genetic Algorithms: 8-Queens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6367-709C-459D-8882-0E8932DABA09}"/>
              </a:ext>
            </a:extLst>
          </p:cNvPr>
          <p:cNvSpPr txBox="1">
            <a:spLocks noChangeArrowheads="1"/>
          </p:cNvSpPr>
          <p:nvPr/>
        </p:nvSpPr>
        <p:spPr>
          <a:xfrm>
            <a:off x="1691760" y="2171801"/>
            <a:ext cx="8229600" cy="452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</p:txBody>
      </p:sp>
      <p:pic>
        <p:nvPicPr>
          <p:cNvPr id="5" name="Picture 4" descr="genetic">
            <a:extLst>
              <a:ext uri="{FF2B5EF4-FFF2-40B4-BE49-F238E27FC236}">
                <a16:creationId xmlns:a16="http://schemas.microsoft.com/office/drawing/2014/main" id="{5CF765B0-7A99-42CE-9A33-D9E1AFE6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2" y="3429000"/>
            <a:ext cx="10023495" cy="30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A3357-1E5A-4F70-80F2-B4D54C41C3FB}"/>
              </a:ext>
            </a:extLst>
          </p:cNvPr>
          <p:cNvSpPr txBox="1"/>
          <p:nvPr/>
        </p:nvSpPr>
        <p:spPr>
          <a:xfrm>
            <a:off x="7787148" y="6386050"/>
            <a:ext cx="36890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Fig. 4.6 The genetic algorithm, 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D310-0D59-428A-B0AD-31E3D4B5F560}"/>
              </a:ext>
            </a:extLst>
          </p:cNvPr>
          <p:cNvSpPr/>
          <p:nvPr/>
        </p:nvSpPr>
        <p:spPr>
          <a:xfrm>
            <a:off x="1200611" y="1017640"/>
            <a:ext cx="92118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 randomly generated states is a population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Individual represented as strings, e.g. position of each queen in 8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Fitness function = # of </a:t>
            </a:r>
            <a:r>
              <a:rPr lang="en-US" sz="2800" b="1" dirty="0"/>
              <a:t>non-attacking </a:t>
            </a:r>
            <a:r>
              <a:rPr lang="en-US" sz="2800" dirty="0"/>
              <a:t>pairs of queens.      Selection probability proportional to score.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049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10" y="162233"/>
            <a:ext cx="5960806" cy="11208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Genetic Algorithms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6367-709C-459D-8882-0E8932DABA09}"/>
              </a:ext>
            </a:extLst>
          </p:cNvPr>
          <p:cNvSpPr txBox="1">
            <a:spLocks noChangeArrowheads="1"/>
          </p:cNvSpPr>
          <p:nvPr/>
        </p:nvSpPr>
        <p:spPr>
          <a:xfrm>
            <a:off x="1691760" y="2171801"/>
            <a:ext cx="8229600" cy="452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  <a:p>
            <a:r>
              <a:rPr lang="en-US" altLang="en-US" sz="2600" dirty="0"/>
              <a:t>Fitness function: number of non-attacking pairs of queens (min = 0, max = 8 </a:t>
            </a:r>
            <a:r>
              <a:rPr lang="en-US" altLang="en-US" sz="2600" dirty="0">
                <a:cs typeface="Arial" panose="020B0604020202020204" pitchFamily="34" charset="0"/>
              </a:rPr>
              <a:t>× </a:t>
            </a:r>
            <a:r>
              <a:rPr lang="en-US" altLang="en-US" sz="2600" dirty="0"/>
              <a:t>7/2 = 28)</a:t>
            </a:r>
          </a:p>
          <a:p>
            <a:r>
              <a:rPr lang="en-US" altLang="en-US" sz="2600" dirty="0"/>
              <a:t>24/(24+23+20+11) = 31%</a:t>
            </a:r>
          </a:p>
          <a:p>
            <a:r>
              <a:rPr lang="en-US" altLang="en-US" sz="2600" dirty="0"/>
              <a:t>23/(24+23+20+11) = 29% </a:t>
            </a:r>
            <a:r>
              <a:rPr lang="en-US" altLang="en-US" sz="2600" dirty="0" err="1"/>
              <a:t>etc</a:t>
            </a:r>
            <a:endParaRPr lang="en-US" altLang="en-US" sz="2600" dirty="0"/>
          </a:p>
        </p:txBody>
      </p:sp>
      <p:pic>
        <p:nvPicPr>
          <p:cNvPr id="5" name="Picture 4" descr="genetic">
            <a:extLst>
              <a:ext uri="{FF2B5EF4-FFF2-40B4-BE49-F238E27FC236}">
                <a16:creationId xmlns:a16="http://schemas.microsoft.com/office/drawing/2014/main" id="{5CF765B0-7A99-42CE-9A33-D9E1AFE6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3" y="1150375"/>
            <a:ext cx="10023495" cy="30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A3357-1E5A-4F70-80F2-B4D54C41C3FB}"/>
              </a:ext>
            </a:extLst>
          </p:cNvPr>
          <p:cNvSpPr txBox="1"/>
          <p:nvPr/>
        </p:nvSpPr>
        <p:spPr>
          <a:xfrm>
            <a:off x="7433187" y="5663381"/>
            <a:ext cx="36890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Fig. 4.6 The genetic algorithm, ….</a:t>
            </a:r>
          </a:p>
        </p:txBody>
      </p:sp>
    </p:spTree>
    <p:extLst>
      <p:ext uri="{BB962C8B-B14F-4D97-AF65-F5344CB8AC3E}">
        <p14:creationId xmlns:p14="http://schemas.microsoft.com/office/powerpoint/2010/main" val="42536530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6E968-3F3B-449A-A60B-F7FB060BCCA1}"/>
              </a:ext>
            </a:extLst>
          </p:cNvPr>
          <p:cNvSpPr txBox="1"/>
          <p:nvPr/>
        </p:nvSpPr>
        <p:spPr>
          <a:xfrm>
            <a:off x="1575619" y="1710813"/>
            <a:ext cx="9040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Fig 4.6  The genetic algorithm, illustrated for digit strings representing 8-queens states.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initial population in (a) is ranked by the fitness function in (b), resulting in pairs for mating in (c) 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They produce off-spring in (d), which are subject to mutation in (e) .</a:t>
            </a:r>
          </a:p>
        </p:txBody>
      </p:sp>
    </p:spTree>
    <p:extLst>
      <p:ext uri="{BB962C8B-B14F-4D97-AF65-F5344CB8AC3E}">
        <p14:creationId xmlns:p14="http://schemas.microsoft.com/office/powerpoint/2010/main" val="5516065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752" y="71840"/>
            <a:ext cx="7887593" cy="945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Genetic Algorithms: 8-Queens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6367-709C-459D-8882-0E8932DABA09}"/>
              </a:ext>
            </a:extLst>
          </p:cNvPr>
          <p:cNvSpPr txBox="1">
            <a:spLocks noChangeArrowheads="1"/>
          </p:cNvSpPr>
          <p:nvPr/>
        </p:nvSpPr>
        <p:spPr>
          <a:xfrm>
            <a:off x="1691760" y="2171801"/>
            <a:ext cx="8229600" cy="452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D310-0D59-428A-B0AD-31E3D4B5F560}"/>
              </a:ext>
            </a:extLst>
          </p:cNvPr>
          <p:cNvSpPr/>
          <p:nvPr/>
        </p:nvSpPr>
        <p:spPr>
          <a:xfrm>
            <a:off x="1200611" y="868838"/>
            <a:ext cx="10055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of first pair of parents combined into first new child state.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Shaded part is lost while unshaded part is retained in next generation.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beginning, children can be very different from parents =&gt; large steps; later population is similar, so children are similar =&gt; small steps.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B3B6D-B1DA-42F4-A4E8-BF37FD3B1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0" t="5742" r="5580" b="5682"/>
          <a:stretch/>
        </p:blipFill>
        <p:spPr>
          <a:xfrm>
            <a:off x="1200611" y="3546494"/>
            <a:ext cx="10460646" cy="30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9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26" y="185035"/>
            <a:ext cx="628936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Improvement Algorithms: 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 Climbing Search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135" y="2037488"/>
            <a:ext cx="8873465" cy="392651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Hill-climbing search (HC) is the most basic local search technique.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step, move towards the increasing value.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when there are no larger successors.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search tree is maintained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 single node, and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its state and value, as better states are discovered.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look ahead - past the immediate neighbors of the current state.</a:t>
            </a:r>
          </a:p>
        </p:txBody>
      </p:sp>
    </p:spTree>
    <p:extLst>
      <p:ext uri="{BB962C8B-B14F-4D97-AF65-F5344CB8AC3E}">
        <p14:creationId xmlns:p14="http://schemas.microsoft.com/office/powerpoint/2010/main" val="22646719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EF6B88-E5A6-41C6-A60E-A23C7E712EF0}"/>
              </a:ext>
            </a:extLst>
          </p:cNvPr>
          <p:cNvSpPr txBox="1"/>
          <p:nvPr/>
        </p:nvSpPr>
        <p:spPr>
          <a:xfrm>
            <a:off x="1755058" y="2020529"/>
            <a:ext cx="90555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Fig 4.7   The 8-queens states corresponding to the first two Figure 4.6(c)  and the first offspring in Figure 4.6(d).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shaded columns are lost in the crossover step and the unshaded columns are retained.</a:t>
            </a:r>
          </a:p>
        </p:txBody>
      </p:sp>
    </p:spTree>
    <p:extLst>
      <p:ext uri="{BB962C8B-B14F-4D97-AF65-F5344CB8AC3E}">
        <p14:creationId xmlns:p14="http://schemas.microsoft.com/office/powerpoint/2010/main" val="33795636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464D8-E6D5-4259-A5B4-7CDF19DDD51C}"/>
              </a:ext>
            </a:extLst>
          </p:cNvPr>
          <p:cNvSpPr/>
          <p:nvPr/>
        </p:nvSpPr>
        <p:spPr>
          <a:xfrm>
            <a:off x="3048000" y="241333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146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752" y="71840"/>
            <a:ext cx="7887593" cy="945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Genetic Algorithms: Classic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6367-709C-459D-8882-0E8932DABA09}"/>
              </a:ext>
            </a:extLst>
          </p:cNvPr>
          <p:cNvSpPr txBox="1">
            <a:spLocks noChangeArrowheads="1"/>
          </p:cNvSpPr>
          <p:nvPr/>
        </p:nvSpPr>
        <p:spPr>
          <a:xfrm>
            <a:off x="1691760" y="2171801"/>
            <a:ext cx="8229600" cy="452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</p:txBody>
      </p:sp>
      <p:pic>
        <p:nvPicPr>
          <p:cNvPr id="5" name="Picture 4" descr="genetic">
            <a:extLst>
              <a:ext uri="{FF2B5EF4-FFF2-40B4-BE49-F238E27FC236}">
                <a16:creationId xmlns:a16="http://schemas.microsoft.com/office/drawing/2014/main" id="{5CF765B0-7A99-42CE-9A33-D9E1AFE6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2" y="3429000"/>
            <a:ext cx="10023495" cy="30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A3357-1E5A-4F70-80F2-B4D54C41C3FB}"/>
              </a:ext>
            </a:extLst>
          </p:cNvPr>
          <p:cNvSpPr txBox="1"/>
          <p:nvPr/>
        </p:nvSpPr>
        <p:spPr>
          <a:xfrm>
            <a:off x="7787148" y="6386050"/>
            <a:ext cx="36890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Fig. 4.6 The genetic algorithm, 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D310-0D59-428A-B0AD-31E3D4B5F560}"/>
              </a:ext>
            </a:extLst>
          </p:cNvPr>
          <p:cNvSpPr/>
          <p:nvPr/>
        </p:nvSpPr>
        <p:spPr>
          <a:xfrm>
            <a:off x="1200611" y="1017640"/>
            <a:ext cx="98926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Each state is represented by a finite string over a finite alphabet.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Each character in the string is a gene.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The selection mechanism is randomized, with the probability of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selection proportional to the fitness measure.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Reproduction is accomplished by crossover and mutation.</a:t>
            </a:r>
          </a:p>
        </p:txBody>
      </p:sp>
    </p:spTree>
    <p:extLst>
      <p:ext uri="{BB962C8B-B14F-4D97-AF65-F5344CB8AC3E}">
        <p14:creationId xmlns:p14="http://schemas.microsoft.com/office/powerpoint/2010/main" val="41175813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46BA4E-5A9A-4B27-9B47-FBF32AC1B254}"/>
              </a:ext>
            </a:extLst>
          </p:cNvPr>
          <p:cNvSpPr/>
          <p:nvPr/>
        </p:nvSpPr>
        <p:spPr>
          <a:xfrm>
            <a:off x="1201413" y="397895"/>
            <a:ext cx="3699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Possible Encodings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FA3F25-8AA3-4F2A-83C9-4CD1423AD3BE}"/>
              </a:ext>
            </a:extLst>
          </p:cNvPr>
          <p:cNvSpPr/>
          <p:nvPr/>
        </p:nvSpPr>
        <p:spPr>
          <a:xfrm>
            <a:off x="1201413" y="1430958"/>
            <a:ext cx="990412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strings 			0101 · · · 1100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 of real numbers 	(43.2 -33.1 · · · 0.0 89.2)</a:t>
            </a:r>
          </a:p>
          <a:p>
            <a:pPr>
              <a:spcAft>
                <a:spcPts val="1800"/>
              </a:spcAf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Tuples of elements 		(E11 E3 E7 · · · E1 E15)</a:t>
            </a:r>
          </a:p>
          <a:p>
            <a:pPr>
              <a:spcAft>
                <a:spcPts val="1800"/>
              </a:spcAf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 of rules 			(R1 R2 R3 · · · R22 R23)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elements 			(genetic programming)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41852078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401" y="88490"/>
            <a:ext cx="5960806" cy="94389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Encodings for Genetic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4B775-3D4F-413B-B4FE-73A697A58E8C}"/>
              </a:ext>
            </a:extLst>
          </p:cNvPr>
          <p:cNvSpPr txBox="1"/>
          <p:nvPr/>
        </p:nvSpPr>
        <p:spPr>
          <a:xfrm>
            <a:off x="1224116" y="5707626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shaded columns             shaded columns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15DF7AC-F122-418F-98D4-97E00EDB950D}"/>
              </a:ext>
            </a:extLst>
          </p:cNvPr>
          <p:cNvSpPr/>
          <p:nvPr/>
        </p:nvSpPr>
        <p:spPr>
          <a:xfrm rot="16200000">
            <a:off x="3134034" y="4586748"/>
            <a:ext cx="162234" cy="17993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1EE3E81-75A4-4523-A675-4CC633AC99EF}"/>
              </a:ext>
            </a:extLst>
          </p:cNvPr>
          <p:cNvSpPr/>
          <p:nvPr/>
        </p:nvSpPr>
        <p:spPr>
          <a:xfrm rot="16200000">
            <a:off x="5319426" y="4970206"/>
            <a:ext cx="162232" cy="11946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0585E-0C07-48A9-8FF5-FB83A1CECF76}"/>
              </a:ext>
            </a:extLst>
          </p:cNvPr>
          <p:cNvSpPr/>
          <p:nvPr/>
        </p:nvSpPr>
        <p:spPr>
          <a:xfrm>
            <a:off x="1134401" y="750264"/>
            <a:ext cx="100833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right encoding of state configurations to strings is crucial.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Crossover helps only if substrings are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 components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reassembled into a new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 configuration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517515-B40D-497D-B679-9584DFC7C48C}"/>
              </a:ext>
            </a:extLst>
          </p:cNvPr>
          <p:cNvSpPr/>
          <p:nvPr/>
        </p:nvSpPr>
        <p:spPr>
          <a:xfrm>
            <a:off x="1199142" y="6123179"/>
            <a:ext cx="975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are not evolution: e.g., real genes encode replication machinery!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49A28-CFEB-4A04-9565-7BC19F197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0" t="5742" r="5580" b="5682"/>
          <a:stretch/>
        </p:blipFill>
        <p:spPr>
          <a:xfrm>
            <a:off x="1134401" y="2450975"/>
            <a:ext cx="10460646" cy="30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648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AE9EF-B137-48E0-8EB9-B452C293580C}"/>
              </a:ext>
            </a:extLst>
          </p:cNvPr>
          <p:cNvSpPr/>
          <p:nvPr/>
        </p:nvSpPr>
        <p:spPr>
          <a:xfrm>
            <a:off x="1495289" y="515883"/>
            <a:ext cx="358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Problem Encoding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A5FFF-0ED5-4A08-9611-9DA59DF0D8CE}"/>
              </a:ext>
            </a:extLst>
          </p:cNvPr>
          <p:cNvSpPr/>
          <p:nvPr/>
        </p:nvSpPr>
        <p:spPr>
          <a:xfrm>
            <a:off x="1495288" y="1413668"/>
            <a:ext cx="93152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location that is to several given cities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encoding: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 location l as a 16-bit string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l = 1001010101011100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first 8 bits representing the location’s X-coordinate and the second 8 bits representing the Y-coordinate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 function: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distance of location from each city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Crossover of X-coordinate from one parent and Y-coordinate from the other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more bit flips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988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AE9EF-B137-48E0-8EB9-B452C293580C}"/>
              </a:ext>
            </a:extLst>
          </p:cNvPr>
          <p:cNvSpPr/>
          <p:nvPr/>
        </p:nvSpPr>
        <p:spPr>
          <a:xfrm>
            <a:off x="1106521" y="442141"/>
            <a:ext cx="358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Problem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A5FFF-0ED5-4A08-9611-9DA59DF0D8CE}"/>
                  </a:ext>
                </a:extLst>
              </p:cNvPr>
              <p:cNvSpPr/>
              <p:nvPr/>
            </p:nvSpPr>
            <p:spPr>
              <a:xfrm>
                <a:off x="1106521" y="1457913"/>
                <a:ext cx="10190744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Problem: Finding the max value of some function f : [0, 1)n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encoding: Vectors of size n with elements from [0, 1)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Mutation: randomly replace a value in the vector with one from [0, 1)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Combination: Various options – such as, take the average of two vectors</a:t>
                </a:r>
              </a:p>
              <a:p>
                <a:pPr>
                  <a:spcAft>
                    <a:spcPts val="1800"/>
                  </a:spcAft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A5FFF-0ED5-4A08-9611-9DA59DF0D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21" y="1457913"/>
                <a:ext cx="10190744" cy="3600986"/>
              </a:xfrm>
              <a:prstGeom prst="rect">
                <a:avLst/>
              </a:prstGeom>
              <a:blipFill>
                <a:blip r:embed="rId2"/>
                <a:stretch>
                  <a:fillRect l="-1257" t="-1692" r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4505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51C63-BC23-48A0-BB3D-28535DCADCE1}"/>
              </a:ext>
            </a:extLst>
          </p:cNvPr>
          <p:cNvSpPr/>
          <p:nvPr/>
        </p:nvSpPr>
        <p:spPr>
          <a:xfrm>
            <a:off x="1287960" y="442141"/>
            <a:ext cx="464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Discrete Recombination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5843B-F7FC-4297-8A45-E457BEBAAF77}"/>
              </a:ext>
            </a:extLst>
          </p:cNvPr>
          <p:cNvSpPr/>
          <p:nvPr/>
        </p:nvSpPr>
        <p:spPr>
          <a:xfrm>
            <a:off x="1287960" y="1397675"/>
            <a:ext cx="98028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crossover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probability of receiving each parameter from either parent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(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B19EB5A-B6DB-4469-8C88-077A4A64D46A}"/>
              </a:ext>
            </a:extLst>
          </p:cNvPr>
          <p:cNvSpPr/>
          <p:nvPr/>
        </p:nvSpPr>
        <p:spPr>
          <a:xfrm>
            <a:off x="5493774" y="3805084"/>
            <a:ext cx="280219" cy="10028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02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51C63-BC23-48A0-BB3D-28535DCADCE1}"/>
              </a:ext>
            </a:extLst>
          </p:cNvPr>
          <p:cNvSpPr/>
          <p:nvPr/>
        </p:nvSpPr>
        <p:spPr>
          <a:xfrm>
            <a:off x="1287959" y="442141"/>
            <a:ext cx="729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Intermediate Recombination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5843B-F7FC-4297-8A45-E457BEBAAF77}"/>
              </a:ext>
            </a:extLst>
          </p:cNvPr>
          <p:cNvSpPr/>
          <p:nvPr/>
        </p:nvSpPr>
        <p:spPr>
          <a:xfrm>
            <a:off x="1287960" y="1397675"/>
            <a:ext cx="980282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child component is the average of the corresponding parent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8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(5, 8.5, 27, ... , 9.5)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B19EB5A-B6DB-4469-8C88-077A4A64D46A}"/>
              </a:ext>
            </a:extLst>
          </p:cNvPr>
          <p:cNvSpPr/>
          <p:nvPr/>
        </p:nvSpPr>
        <p:spPr>
          <a:xfrm>
            <a:off x="5493774" y="3805084"/>
            <a:ext cx="280219" cy="10028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00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DD78B-E40D-47C6-A030-CECBED2BDB7B}"/>
              </a:ext>
            </a:extLst>
          </p:cNvPr>
          <p:cNvSpPr/>
          <p:nvPr/>
        </p:nvSpPr>
        <p:spPr>
          <a:xfrm>
            <a:off x="1121019" y="412644"/>
            <a:ext cx="791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GA for the Traveling Salesperson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49B40-C1C5-46D1-8CD0-B2DA0F532E89}"/>
              </a:ext>
            </a:extLst>
          </p:cNvPr>
          <p:cNvSpPr/>
          <p:nvPr/>
        </p:nvSpPr>
        <p:spPr>
          <a:xfrm>
            <a:off x="1121018" y="1201426"/>
            <a:ext cx="9792787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tour of a given set of cities so that</a:t>
            </a:r>
          </a:p>
          <a:p>
            <a:pPr marL="2286000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city is visited only once and</a:t>
            </a:r>
          </a:p>
          <a:p>
            <a:pPr marL="2286000" lvl="4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traveled is minimal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ordered list of city numbers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(known as order-based GA)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London    3) Iowa City     5) Beijing     7) Tokyo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Venice     4) Singapore     6) Phoenix    8) Victoria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Ex.,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CityList1 	(3  5  7  2  1  6  4  8)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CityList2 	(2  5  7  6  8  1  3  4)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8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3846</TotalTime>
  <Words>7646</Words>
  <Application>Microsoft Office PowerPoint</Application>
  <PresentationFormat>Widescreen</PresentationFormat>
  <Paragraphs>1103</Paragraphs>
  <Slides>186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186</vt:i4>
      </vt:variant>
    </vt:vector>
  </HeadingPairs>
  <TitlesOfParts>
    <vt:vector size="196" baseType="lpstr">
      <vt:lpstr>Arial</vt:lpstr>
      <vt:lpstr>Calibri</vt:lpstr>
      <vt:lpstr>Calibri Light</vt:lpstr>
      <vt:lpstr>Cambria Math</vt:lpstr>
      <vt:lpstr>CMSSBX10</vt:lpstr>
      <vt:lpstr>Roboto</vt:lpstr>
      <vt:lpstr>Tahoma</vt:lpstr>
      <vt:lpstr>Times New Roman</vt:lpstr>
      <vt:lpstr>Office Theme</vt:lpstr>
      <vt:lpstr>Equation</vt:lpstr>
      <vt:lpstr>Chapter 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Iterative Improvement Algorithms:  Hill Climbing Search</vt:lpstr>
      <vt:lpstr>Hill Climbing Search</vt:lpstr>
      <vt:lpstr>PowerPoint Presentation</vt:lpstr>
      <vt:lpstr>PowerPoint Presentation</vt:lpstr>
      <vt:lpstr>Example: TSP</vt:lpstr>
      <vt:lpstr>PowerPoint Presentation</vt:lpstr>
      <vt:lpstr>Local Search Example:  n-queens</vt:lpstr>
      <vt:lpstr>Local Search Example:  n-queens</vt:lpstr>
      <vt:lpstr>Local Search Example:  n-queens</vt:lpstr>
      <vt:lpstr>Local Search Example:  n-queens</vt:lpstr>
      <vt:lpstr>Local Search Example:  n-queens</vt:lpstr>
      <vt:lpstr>Iterative Improvement Algorithms</vt:lpstr>
      <vt:lpstr>Iterative Improvement Algorithms</vt:lpstr>
      <vt:lpstr>PowerPoint Presentation</vt:lpstr>
      <vt:lpstr>Iterative Improvement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Hill Climbing (a.k.a gradient ascent/descent search)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Hill Climbing (Greedy Local Search)</vt:lpstr>
      <vt:lpstr>Hill Climbing (Greedy Local Search)</vt:lpstr>
      <vt:lpstr>Hill Climbing (Greedy Local Search)</vt:lpstr>
      <vt:lpstr>Hill Climbing (Greedy Local Search)</vt:lpstr>
      <vt:lpstr>Example</vt:lpstr>
      <vt:lpstr>Example</vt:lpstr>
      <vt:lpstr>PowerPoint Presentation</vt:lpstr>
      <vt:lpstr>PowerPoint Presentation</vt:lpstr>
      <vt:lpstr>Hill Climbing Issues</vt:lpstr>
      <vt:lpstr>PowerPoint Presentation</vt:lpstr>
      <vt:lpstr>PowerPoint Presentation</vt:lpstr>
      <vt:lpstr>Comparison of Search Techniques</vt:lpstr>
      <vt:lpstr>PowerPoint Presentation</vt:lpstr>
      <vt:lpstr>PowerPoint Presentation</vt:lpstr>
      <vt:lpstr>Simulated Annealing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Beam Search</vt:lpstr>
      <vt:lpstr>Beam Search – local bean search is an adaptation of beach search, which is a path-based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Comparison of Search Techniques</vt:lpstr>
      <vt:lpstr>Genetic Algorithms</vt:lpstr>
      <vt:lpstr>Genetic Algorithms</vt:lpstr>
      <vt:lpstr>PowerPoint Presentation</vt:lpstr>
      <vt:lpstr>PowerPoint Presentation</vt:lpstr>
      <vt:lpstr>Genetic Algorithms</vt:lpstr>
      <vt:lpstr>Genetic Algorithms: 8-Queens Problem</vt:lpstr>
      <vt:lpstr>Genetic Algorithms</vt:lpstr>
      <vt:lpstr>PowerPoint Presentation</vt:lpstr>
      <vt:lpstr>Genetic Algorithms: 8-Queens Problem</vt:lpstr>
      <vt:lpstr>PowerPoint Presentation</vt:lpstr>
      <vt:lpstr>PowerPoint Presentation</vt:lpstr>
      <vt:lpstr>Genetic Algorithms: Classic Approach</vt:lpstr>
      <vt:lpstr>PowerPoint Presentation</vt:lpstr>
      <vt:lpstr>Encodings for Genetic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Avoiding Repeated States - Can we do it?</vt:lpstr>
      <vt:lpstr>Maze Example</vt:lpstr>
      <vt:lpstr>PowerPoint Presentation</vt:lpstr>
      <vt:lpstr>IDA*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Comparison of Search Techniques</vt:lpstr>
      <vt:lpstr>RBFS</vt:lpstr>
      <vt:lpstr>Algorithm</vt:lpstr>
      <vt:lpstr>Example</vt:lpstr>
      <vt:lpstr>Example</vt:lpstr>
      <vt:lpstr>Example</vt:lpstr>
      <vt:lpstr>Example</vt:lpstr>
      <vt:lpstr>Example</vt:lpstr>
      <vt:lpstr>Example</vt:lpstr>
      <vt:lpstr>Analysis</vt:lpstr>
      <vt:lpstr>SMA*</vt:lpstr>
      <vt:lpstr>Example</vt:lpstr>
      <vt:lpstr>PowerPoint Presentation</vt:lpstr>
      <vt:lpstr>PowerPoint Presentation</vt:lpstr>
      <vt:lpstr>Genetic Algorithms</vt:lpstr>
      <vt:lpstr>Humans</vt:lpstr>
      <vt:lpstr>GAs Exhibit Search</vt:lpstr>
      <vt:lpstr>The GA Procedure</vt:lpstr>
      <vt:lpstr>Common Operators</vt:lpstr>
      <vt:lpstr>Reproduction</vt:lpstr>
      <vt:lpstr>Crossover</vt:lpstr>
      <vt:lpstr>Mutation</vt:lpstr>
      <vt:lpstr>Example</vt:lpstr>
      <vt:lpstr>Example</vt:lpstr>
      <vt:lpstr>Issues</vt:lpstr>
      <vt:lpstr>PowerPoint Presentation</vt:lpstr>
      <vt:lpstr>GAs for Optimization</vt:lpstr>
      <vt:lpstr>GAs for Control</vt:lpstr>
      <vt:lpstr>GAs for Graphic Animation</vt:lpstr>
      <vt:lpstr>Biased Roulette Wheel</vt:lpstr>
      <vt:lpstr>Inversion</vt:lpstr>
      <vt:lpstr>Elitism</vt:lpstr>
      <vt:lpstr>K-point crossover</vt:lpstr>
      <vt:lpstr>Diversity Measure</vt:lpstr>
      <vt:lpstr>Classifier Systems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163</cp:revision>
  <cp:lastPrinted>2018-10-09T16:42:44Z</cp:lastPrinted>
  <dcterms:created xsi:type="dcterms:W3CDTF">2016-10-13T00:10:31Z</dcterms:created>
  <dcterms:modified xsi:type="dcterms:W3CDTF">2023-03-02T18:18:55Z</dcterms:modified>
</cp:coreProperties>
</file>