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6"/>
  </p:notesMasterIdLst>
  <p:sldIdLst>
    <p:sldId id="256" r:id="rId2"/>
    <p:sldId id="392" r:id="rId3"/>
    <p:sldId id="259" r:id="rId4"/>
    <p:sldId id="260" r:id="rId5"/>
    <p:sldId id="797" r:id="rId6"/>
    <p:sldId id="258" r:id="rId7"/>
    <p:sldId id="393" r:id="rId8"/>
    <p:sldId id="805" r:id="rId9"/>
    <p:sldId id="798" r:id="rId10"/>
    <p:sldId id="799" r:id="rId11"/>
    <p:sldId id="800" r:id="rId12"/>
    <p:sldId id="261" r:id="rId13"/>
    <p:sldId id="801" r:id="rId14"/>
    <p:sldId id="653" r:id="rId15"/>
    <p:sldId id="802" r:id="rId16"/>
    <p:sldId id="541" r:id="rId17"/>
    <p:sldId id="804" r:id="rId18"/>
    <p:sldId id="542" r:id="rId19"/>
    <p:sldId id="543" r:id="rId20"/>
    <p:sldId id="544" r:id="rId21"/>
    <p:sldId id="545" r:id="rId22"/>
    <p:sldId id="546" r:id="rId23"/>
    <p:sldId id="547" r:id="rId24"/>
    <p:sldId id="548" r:id="rId25"/>
    <p:sldId id="549" r:id="rId26"/>
    <p:sldId id="550" r:id="rId27"/>
    <p:sldId id="551" r:id="rId28"/>
    <p:sldId id="654" r:id="rId29"/>
    <p:sldId id="803" r:id="rId30"/>
    <p:sldId id="656" r:id="rId31"/>
    <p:sldId id="657" r:id="rId32"/>
    <p:sldId id="658" r:id="rId33"/>
    <p:sldId id="659" r:id="rId34"/>
    <p:sldId id="660" r:id="rId35"/>
    <p:sldId id="661" r:id="rId36"/>
    <p:sldId id="268" r:id="rId37"/>
    <p:sldId id="779" r:id="rId38"/>
    <p:sldId id="701" r:id="rId39"/>
    <p:sldId id="806" r:id="rId40"/>
    <p:sldId id="702" r:id="rId41"/>
    <p:sldId id="703" r:id="rId42"/>
    <p:sldId id="704" r:id="rId43"/>
    <p:sldId id="705" r:id="rId44"/>
    <p:sldId id="706" r:id="rId45"/>
    <p:sldId id="707" r:id="rId46"/>
    <p:sldId id="780" r:id="rId47"/>
    <p:sldId id="781" r:id="rId48"/>
    <p:sldId id="782" r:id="rId49"/>
    <p:sldId id="708" r:id="rId50"/>
    <p:sldId id="709" r:id="rId51"/>
    <p:sldId id="710" r:id="rId52"/>
    <p:sldId id="711" r:id="rId53"/>
    <p:sldId id="712" r:id="rId54"/>
    <p:sldId id="713" r:id="rId55"/>
    <p:sldId id="727" r:id="rId56"/>
    <p:sldId id="785" r:id="rId57"/>
    <p:sldId id="714" r:id="rId58"/>
    <p:sldId id="715" r:id="rId59"/>
    <p:sldId id="786" r:id="rId60"/>
    <p:sldId id="716" r:id="rId61"/>
    <p:sldId id="807" r:id="rId62"/>
    <p:sldId id="717" r:id="rId63"/>
    <p:sldId id="718" r:id="rId64"/>
    <p:sldId id="719" r:id="rId65"/>
    <p:sldId id="720" r:id="rId66"/>
    <p:sldId id="721" r:id="rId67"/>
    <p:sldId id="722" r:id="rId68"/>
    <p:sldId id="723" r:id="rId69"/>
    <p:sldId id="724" r:id="rId70"/>
    <p:sldId id="725" r:id="rId71"/>
    <p:sldId id="787" r:id="rId72"/>
    <p:sldId id="784" r:id="rId73"/>
    <p:sldId id="783" r:id="rId74"/>
    <p:sldId id="728" r:id="rId75"/>
    <p:sldId id="729" r:id="rId76"/>
    <p:sldId id="730" r:id="rId77"/>
    <p:sldId id="731" r:id="rId78"/>
    <p:sldId id="732" r:id="rId79"/>
    <p:sldId id="733" r:id="rId80"/>
    <p:sldId id="734" r:id="rId81"/>
    <p:sldId id="788" r:id="rId82"/>
    <p:sldId id="735" r:id="rId83"/>
    <p:sldId id="789" r:id="rId84"/>
    <p:sldId id="790" r:id="rId85"/>
    <p:sldId id="794" r:id="rId86"/>
    <p:sldId id="792" r:id="rId87"/>
    <p:sldId id="793" r:id="rId88"/>
    <p:sldId id="791" r:id="rId89"/>
    <p:sldId id="736" r:id="rId90"/>
    <p:sldId id="737" r:id="rId91"/>
    <p:sldId id="738" r:id="rId92"/>
    <p:sldId id="795" r:id="rId93"/>
    <p:sldId id="796" r:id="rId94"/>
    <p:sldId id="699" r:id="rId9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0D16678-90DA-41ED-B107-CFC6CCC610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929425F-9018-4112-94C5-A6A14CE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0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h1(S) = 7</a:t>
            </a:r>
          </a:p>
          <a:p>
            <a:r>
              <a:rPr lang="en-US" dirty="0"/>
              <a:t>h2(S) = 2+3+3+2+4+2+0+2 =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72822-39EC-4284-92EC-8BB2119733A9}" type="slidenum">
              <a:rPr lang="en-US" smtClean="0"/>
              <a:pPr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5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2.bin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Chapter 04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search algorithms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Heuristic Functions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DCF96A-2D93-4BBB-A3B3-EB09B5531704}"/>
              </a:ext>
            </a:extLst>
          </p:cNvPr>
          <p:cNvSpPr/>
          <p:nvPr/>
        </p:nvSpPr>
        <p:spPr>
          <a:xfrm>
            <a:off x="1667753" y="1234300"/>
            <a:ext cx="35384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Artificial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52E55B-8CE6-4BEA-BCC0-BC6735F05995}"/>
              </a:ext>
            </a:extLst>
          </p:cNvPr>
          <p:cNvSpPr/>
          <p:nvPr/>
        </p:nvSpPr>
        <p:spPr>
          <a:xfrm>
            <a:off x="1422786" y="678115"/>
            <a:ext cx="52116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Search Strategies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486BD2-8B40-4AA3-AA3F-FF55FBA16F00}"/>
              </a:ext>
            </a:extLst>
          </p:cNvPr>
          <p:cNvSpPr/>
          <p:nvPr/>
        </p:nvSpPr>
        <p:spPr>
          <a:xfrm>
            <a:off x="1312606" y="1687354"/>
            <a:ext cx="933572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function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typically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imperfect measure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goodness of the node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i.e.,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right choice of nodes is not always the one suggested by f   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possible to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 a perfect evaluation function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will always suggest the right choice.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don’t we use perfect evaluation functions then?</a:t>
            </a:r>
          </a:p>
        </p:txBody>
      </p:sp>
    </p:spTree>
    <p:extLst>
      <p:ext uri="{BB962C8B-B14F-4D97-AF65-F5344CB8AC3E}">
        <p14:creationId xmlns:p14="http://schemas.microsoft.com/office/powerpoint/2010/main" val="3639709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7E60FF-07A2-497F-8721-FAAB76922870}"/>
              </a:ext>
            </a:extLst>
          </p:cNvPr>
          <p:cNvSpPr/>
          <p:nvPr/>
        </p:nvSpPr>
        <p:spPr>
          <a:xfrm>
            <a:off x="1256931" y="545379"/>
            <a:ext cx="77108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Standard Assumptions on Search Spaces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6891697-9482-4137-A108-92096B8FD4E0}"/>
                  </a:ext>
                </a:extLst>
              </p:cNvPr>
              <p:cNvSpPr/>
              <p:nvPr/>
            </p:nvSpPr>
            <p:spPr>
              <a:xfrm>
                <a:off x="1256931" y="1640657"/>
                <a:ext cx="9524140" cy="37240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cost of a node 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increases with the node’s depth.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Transitions costs 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non-negative and bounded below, i.e., there is a </a:t>
                </a:r>
                <a14:m>
                  <m:oMath xmlns:m="http://schemas.openxmlformats.org/officeDocument/2006/math">
                    <m:r>
                      <a:rPr lang="en-US" sz="28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  <m:r>
                      <a:rPr lang="en-US" sz="2800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0 such that the cost of each transition is 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sz="28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</m:oMath>
                </a14:m>
                <a:endPara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node has only </a:t>
                </a:r>
                <a:r>
                  <a:rPr 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finitely-many successors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Note: 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problems that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not 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satisfy one or more of these assumptions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6891697-9482-4137-A108-92096B8FD4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931" y="1640657"/>
                <a:ext cx="9524140" cy="3724096"/>
              </a:xfrm>
              <a:prstGeom prst="rect">
                <a:avLst/>
              </a:prstGeom>
              <a:blipFill rotWithShape="0">
                <a:blip r:embed="rId2"/>
                <a:stretch>
                  <a:fillRect l="-1280" t="-1637" b="-3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019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0F6129E-EE9B-452C-8C4F-1A419218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394" y="0"/>
            <a:ext cx="5754329" cy="9438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Best-First Search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C83585-C802-47A9-AAD9-D9780157CCEE}"/>
              </a:ext>
            </a:extLst>
          </p:cNvPr>
          <p:cNvSpPr txBox="1">
            <a:spLocks/>
          </p:cNvSpPr>
          <p:nvPr/>
        </p:nvSpPr>
        <p:spPr>
          <a:xfrm>
            <a:off x="1177412" y="943895"/>
            <a:ext cx="9837175" cy="5737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an </a:t>
            </a: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</a:t>
            </a:r>
            <a:r>
              <a:rPr lang="en-US" alt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node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 of "desirability“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expand the most desirable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unexpanded node.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Implementation: </a:t>
            </a: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the nodes in fringe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decreasing order of desirability</a:t>
            </a:r>
          </a:p>
          <a:p>
            <a:pPr>
              <a:lnSpc>
                <a:spcPct val="100000"/>
              </a:lnSpc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cases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greedy best-first search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search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f is only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approximation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”Best-First” is a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misnomer.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time we choose the node at that point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the best.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73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807E42F-4878-4BA7-AF67-114B73E5465C}"/>
              </a:ext>
            </a:extLst>
          </p:cNvPr>
          <p:cNvSpPr/>
          <p:nvPr/>
        </p:nvSpPr>
        <p:spPr>
          <a:xfrm>
            <a:off x="1363311" y="501134"/>
            <a:ext cx="5172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Best-first Search Strategies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508226-98D8-4D82-971A-2566A3B7B9AF}"/>
              </a:ext>
            </a:extLst>
          </p:cNvPr>
          <p:cNvSpPr/>
          <p:nvPr/>
        </p:nvSpPr>
        <p:spPr>
          <a:xfrm>
            <a:off x="1363311" y="1339194"/>
            <a:ext cx="960948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Best-first is a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search strategies, each with a different evaluation function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Strategies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estimates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reaching the goal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try to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Uniform Cost Search also tries to minimize a cost measure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 it a best-first search strategy?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in spirit, because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function should incorporate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estimate of going from the current state to the closest goal state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50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394" y="350837"/>
            <a:ext cx="5783826" cy="711047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Best-First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54394" y="1307690"/>
            <a:ext cx="9839632" cy="466540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 a node for expansion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an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f(n).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function is construed as a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estimate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the node with the lowest evaluation is expanded first.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 of 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determines the search strategy.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best-first algorithm include as a component of f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heuristic function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denoted h(n):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h(n) = estimated cost of the cheapest path from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the state at node n to a goal state.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Greedy best-first search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evaluates nodes by using the heuristic function f(n) =  h(n).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03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515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203" y="350838"/>
            <a:ext cx="5783826" cy="77003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Best-First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99203" y="1253614"/>
            <a:ext cx="10193593" cy="5132438"/>
          </a:xfrm>
        </p:spPr>
        <p:txBody>
          <a:bodyPr>
            <a:noAutofit/>
          </a:bodyPr>
          <a:lstStyle/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QueueingFn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sort-by-h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Best-first search only as good as heuristic</a:t>
            </a: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Look at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heuristics for 8 puzzle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2"/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misplaced tiles h</a:t>
            </a:r>
            <a:r>
              <a:rPr lang="en-US" sz="26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admissible heuristic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At the start state, all the eight tiles are out of position, h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  <a:p>
            <a:pPr lvl="2"/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Manhattan Distance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(i.e., the city block distance) -The sum of the distances of the tiles from their goal positions h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Tiles 1 to 8 in the start state give a Manhattan distance              </a:t>
            </a:r>
          </a:p>
          <a:p>
            <a:pPr marL="914400" lvl="2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h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= 3 + 1 + 2 +2 + 2 + 3 + 3 + 2 = 18</a:t>
            </a:r>
          </a:p>
          <a:p>
            <a:pPr lvl="2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solution cost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randomly generated 8-puzzle  is about 22 steps.</a:t>
            </a:r>
          </a:p>
          <a:p>
            <a:pPr lvl="2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cost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8-puzzle instance is 26 steps</a:t>
            </a:r>
          </a:p>
        </p:txBody>
      </p:sp>
      <p:pic>
        <p:nvPicPr>
          <p:cNvPr id="4" name="Picture 5" descr="8puzzle">
            <a:extLst>
              <a:ext uri="{FF2B5EF4-FFF2-40B4-BE49-F238E27FC236}">
                <a16:creationId xmlns:a16="http://schemas.microsoft.com/office/drawing/2014/main" id="{B402B8A3-AAD2-4CE6-B6C0-D0A9E8245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924" y="172526"/>
            <a:ext cx="4257675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097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6855" y="2759586"/>
            <a:ext cx="8573549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for the 8-puzzle:
</a:t>
            </a:r>
          </a:p>
          <a:p>
            <a:pPr>
              <a:lnSpc>
                <a:spcPct val="90000"/>
              </a:lnSpc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number of misplaced tiles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= 8  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start state, all the eight tiles are out of position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total Manhattan distance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(i.e., no. of squares from desired location of each tile)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15575" y="1046419"/>
            <a:ext cx="5808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/>
              <a:t>Admissible heuristics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216404" y="4847643"/>
            <a:ext cx="950472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lvl="3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Tiles 1 to 8 in the start state give a Manhattan distance         </a:t>
            </a:r>
          </a:p>
          <a:p>
            <a:pPr marL="569913" lvl="3"/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600" i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(8)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 + 1 + 2 +2 + 2 + 3 + 3 + 2 = 18</a:t>
            </a:r>
          </a:p>
        </p:txBody>
      </p:sp>
      <p:pic>
        <p:nvPicPr>
          <p:cNvPr id="5" name="Picture 5" descr="8puzzle">
            <a:extLst>
              <a:ext uri="{FF2B5EF4-FFF2-40B4-BE49-F238E27FC236}">
                <a16:creationId xmlns:a16="http://schemas.microsoft.com/office/drawing/2014/main" id="{B402B8A3-AAD2-4CE6-B6C0-D0A9E8245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454" y="1040185"/>
            <a:ext cx="4257675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492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+mn-lt"/>
              </a:rPr>
              <a:t>Example - </a:t>
            </a:r>
            <a:r>
              <a:rPr lang="en-US" sz="3600" dirty="0">
                <a:latin typeface="+mn-lt"/>
              </a:rPr>
              <a:t>Best-First Search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" name="Picture 2" descr="a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8423" y="1135626"/>
            <a:ext cx="9214421" cy="522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02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161" y="0"/>
            <a:ext cx="6314768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4" name="Picture 3" descr="a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78571" y="1209368"/>
            <a:ext cx="8563684" cy="492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2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CC87709-39F6-4351-88F7-F2BF45132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4677" y="512609"/>
            <a:ext cx="4544961" cy="1325563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Material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E650668-5F02-4797-B3EA-FA765332D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4677" y="2400812"/>
            <a:ext cx="8114071" cy="2938104"/>
          </a:xfrm>
        </p:spPr>
        <p:txBody>
          <a:bodyPr/>
          <a:lstStyle/>
          <a:p>
            <a:r>
              <a:rPr lang="en-US" altLang="en-US" dirty="0"/>
              <a:t>Chapter 3 Section 3.5 – 3.6
Exclude memory-bounded heuristic search
Chapter 4 Section 4.1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5934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717" y="118883"/>
            <a:ext cx="52578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3717" y="1135626"/>
            <a:ext cx="8719861" cy="494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18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0368" y="0"/>
            <a:ext cx="5842819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7686" y="988141"/>
            <a:ext cx="9474715" cy="536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986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923" y="0"/>
            <a:ext cx="5370871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1950" y="1017639"/>
            <a:ext cx="9292509" cy="526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21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884" y="0"/>
            <a:ext cx="52578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9599" y="1032387"/>
            <a:ext cx="9006185" cy="510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994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175" y="0"/>
            <a:ext cx="3763297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3718" y="1017639"/>
            <a:ext cx="8928096" cy="505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12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255" y="0"/>
            <a:ext cx="4972665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10679" y="973394"/>
            <a:ext cx="9266481" cy="525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056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923" y="0"/>
            <a:ext cx="4205748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8935" y="1113136"/>
            <a:ext cx="9294142" cy="512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482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Comparison of Search Techniques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659679"/>
              </p:ext>
            </p:extLst>
          </p:nvPr>
        </p:nvGraphicFramePr>
        <p:xfrm>
          <a:off x="966016" y="1690688"/>
          <a:ext cx="5729752" cy="43119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52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3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6179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17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17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17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Heuristic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00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17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bd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398" y="5071196"/>
            <a:ext cx="5324168" cy="167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EFB1C87-E10B-4721-8CC9-515176CC89EE}"/>
              </a:ext>
            </a:extLst>
          </p:cNvPr>
          <p:cNvSpPr txBox="1"/>
          <p:nvPr/>
        </p:nvSpPr>
        <p:spPr>
          <a:xfrm>
            <a:off x="6902245" y="2713703"/>
            <a:ext cx="4748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m is the maximum depth of the search space. b is the branching factor. d is the depth of the shallowest solution.</a:t>
            </a:r>
          </a:p>
        </p:txBody>
      </p:sp>
    </p:spTree>
    <p:extLst>
      <p:ext uri="{BB962C8B-B14F-4D97-AF65-F5344CB8AC3E}">
        <p14:creationId xmlns:p14="http://schemas.microsoft.com/office/powerpoint/2010/main" val="33544224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7C86BAD-ED67-469D-A598-2508958AD014}"/>
              </a:ext>
            </a:extLst>
          </p:cNvPr>
          <p:cNvSpPr/>
          <p:nvPr/>
        </p:nvSpPr>
        <p:spPr>
          <a:xfrm>
            <a:off x="4881716" y="3244334"/>
            <a:ext cx="3819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/>
              <a:t>Greedy best-first search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4576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2FCE-440B-4822-A0D2-6D718DDC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213" y="94277"/>
            <a:ext cx="10193593" cy="1056097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Romania with Step Costs in Km – </a:t>
            </a:r>
            <a:r>
              <a:rPr lang="en-US" altLang="en-US" sz="2800" dirty="0">
                <a:solidFill>
                  <a:srgbClr val="C00000"/>
                </a:solidFill>
                <a:latin typeface="+mn-lt"/>
              </a:rPr>
              <a:t>Fig 3.22 Values of </a:t>
            </a:r>
            <a:r>
              <a:rPr lang="en-US" altLang="en-US" sz="2800" dirty="0" err="1">
                <a:solidFill>
                  <a:srgbClr val="C00000"/>
                </a:solidFill>
                <a:latin typeface="+mn-lt"/>
              </a:rPr>
              <a:t>h</a:t>
            </a:r>
            <a:r>
              <a:rPr lang="en-US" altLang="en-US" sz="2800" baseline="-25000" dirty="0" err="1">
                <a:solidFill>
                  <a:srgbClr val="C00000"/>
                </a:solidFill>
                <a:latin typeface="+mn-lt"/>
              </a:rPr>
              <a:t>SLD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Picture 4" descr="romania2">
            <a:extLst>
              <a:ext uri="{FF2B5EF4-FFF2-40B4-BE49-F238E27FC236}">
                <a16:creationId xmlns:a16="http://schemas.microsoft.com/office/drawing/2014/main" id="{25869FB9-749A-4D87-BA7E-C167F8F71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13" y="1032387"/>
            <a:ext cx="10547555" cy="553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87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2905126-646F-49C6-AF91-4D59E94AA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7889A32-9C10-4156-8120-F50583379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7413" y="1825625"/>
            <a:ext cx="7656871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Best-first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Greedy best-first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</a:t>
            </a:r>
            <a:r>
              <a:rPr lang="en-US" altLang="en-US" baseline="30000" dirty="0"/>
              <a:t>*</a:t>
            </a:r>
            <a:r>
              <a:rPr lang="en-US" altLang="en-US" dirty="0"/>
              <a:t>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Heuristics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Local search algorithms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Hill-climbing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Simulated annealing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Local beam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Genetic algorithms</a:t>
            </a:r>
          </a:p>
        </p:txBody>
      </p:sp>
    </p:spTree>
    <p:extLst>
      <p:ext uri="{BB962C8B-B14F-4D97-AF65-F5344CB8AC3E}">
        <p14:creationId xmlns:p14="http://schemas.microsoft.com/office/powerpoint/2010/main" val="15582981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BE2B5B-2171-4233-8E3F-8465548FF527}"/>
              </a:ext>
            </a:extLst>
          </p:cNvPr>
          <p:cNvSpPr txBox="1">
            <a:spLocks noChangeArrowheads="1"/>
          </p:cNvSpPr>
          <p:nvPr/>
        </p:nvSpPr>
        <p:spPr>
          <a:xfrm>
            <a:off x="1430594" y="594518"/>
            <a:ext cx="6150078" cy="787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Greedy Best-First Search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CC4FD1D-B956-457B-8B83-4C9AABE0F463}"/>
              </a:ext>
            </a:extLst>
          </p:cNvPr>
          <p:cNvSpPr txBox="1">
            <a:spLocks noChangeArrowheads="1"/>
          </p:cNvSpPr>
          <p:nvPr/>
        </p:nvSpPr>
        <p:spPr>
          <a:xfrm>
            <a:off x="1430594" y="1578079"/>
            <a:ext cx="9011264" cy="44687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f(n) = h(n)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euristic)</a:t>
            </a:r>
          </a:p>
          <a:p>
            <a:pPr lvl="1"/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h(n)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estimate of cost of cheapest path from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closest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800" i="1" baseline="-25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SLD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straight-line distance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Bucharest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Greedy best-first search expands the node that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closest to goal</a:t>
            </a:r>
          </a:p>
        </p:txBody>
      </p:sp>
    </p:spTree>
    <p:extLst>
      <p:ext uri="{BB962C8B-B14F-4D97-AF65-F5344CB8AC3E}">
        <p14:creationId xmlns:p14="http://schemas.microsoft.com/office/powerpoint/2010/main" val="2768116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2BEACA5-6FE7-46BC-8A07-F60ED22F8E22}"/>
              </a:ext>
            </a:extLst>
          </p:cNvPr>
          <p:cNvSpPr txBox="1">
            <a:spLocks noChangeArrowheads="1"/>
          </p:cNvSpPr>
          <p:nvPr/>
        </p:nvSpPr>
        <p:spPr>
          <a:xfrm>
            <a:off x="1268361" y="554858"/>
            <a:ext cx="7049730" cy="787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Greedy best-first search - Example</a:t>
            </a:r>
          </a:p>
        </p:txBody>
      </p:sp>
      <p:pic>
        <p:nvPicPr>
          <p:cNvPr id="3" name="Picture 4" descr="greedy-progress01c">
            <a:extLst>
              <a:ext uri="{FF2B5EF4-FFF2-40B4-BE49-F238E27FC236}">
                <a16:creationId xmlns:a16="http://schemas.microsoft.com/office/drawing/2014/main" id="{F129554A-5DEC-4D01-AC7E-14F7744AA3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5" r="20558" b="40732"/>
          <a:stretch/>
        </p:blipFill>
        <p:spPr bwMode="auto">
          <a:xfrm>
            <a:off x="1187001" y="1828799"/>
            <a:ext cx="7597262" cy="3347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922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357B14A-DB42-4C1D-8A1C-E564A61C8156}"/>
              </a:ext>
            </a:extLst>
          </p:cNvPr>
          <p:cNvSpPr txBox="1">
            <a:spLocks noChangeArrowheads="1"/>
          </p:cNvSpPr>
          <p:nvPr/>
        </p:nvSpPr>
        <p:spPr>
          <a:xfrm>
            <a:off x="1268361" y="554858"/>
            <a:ext cx="7049730" cy="787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Greedy best-first search - Example</a:t>
            </a:r>
          </a:p>
        </p:txBody>
      </p:sp>
      <p:pic>
        <p:nvPicPr>
          <p:cNvPr id="3" name="Picture 4" descr="greedy-progress02c">
            <a:extLst>
              <a:ext uri="{FF2B5EF4-FFF2-40B4-BE49-F238E27FC236}">
                <a16:creationId xmlns:a16="http://schemas.microsoft.com/office/drawing/2014/main" id="{C54BA191-688E-406D-AF05-CAE25BF3E9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4" b="33514"/>
          <a:stretch/>
        </p:blipFill>
        <p:spPr bwMode="auto">
          <a:xfrm>
            <a:off x="1489587" y="1592826"/>
            <a:ext cx="9438968" cy="332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9569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171EEA9-B035-4FC1-9F28-CF26DB2FFC16}"/>
              </a:ext>
            </a:extLst>
          </p:cNvPr>
          <p:cNvSpPr txBox="1">
            <a:spLocks noChangeArrowheads="1"/>
          </p:cNvSpPr>
          <p:nvPr/>
        </p:nvSpPr>
        <p:spPr>
          <a:xfrm>
            <a:off x="1268361" y="554858"/>
            <a:ext cx="7049730" cy="787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Greedy best-first search - Example</a:t>
            </a:r>
          </a:p>
        </p:txBody>
      </p:sp>
      <p:pic>
        <p:nvPicPr>
          <p:cNvPr id="3" name="Picture 4" descr="greedy-progress03c">
            <a:extLst>
              <a:ext uri="{FF2B5EF4-FFF2-40B4-BE49-F238E27FC236}">
                <a16:creationId xmlns:a16="http://schemas.microsoft.com/office/drawing/2014/main" id="{1E25DFF3-6231-41BF-8379-47C843EFD1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165"/>
          <a:stretch/>
        </p:blipFill>
        <p:spPr bwMode="auto">
          <a:xfrm>
            <a:off x="737883" y="1828800"/>
            <a:ext cx="10857466" cy="398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081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6F26BFA-42C5-4BF4-8652-CAC25B6FE78C}"/>
              </a:ext>
            </a:extLst>
          </p:cNvPr>
          <p:cNvSpPr txBox="1">
            <a:spLocks noChangeArrowheads="1"/>
          </p:cNvSpPr>
          <p:nvPr/>
        </p:nvSpPr>
        <p:spPr>
          <a:xfrm>
            <a:off x="1268361" y="554858"/>
            <a:ext cx="7049730" cy="787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Greedy best-first search - Example</a:t>
            </a:r>
          </a:p>
        </p:txBody>
      </p:sp>
      <p:pic>
        <p:nvPicPr>
          <p:cNvPr id="3" name="Picture 4" descr="greedy-progress04c">
            <a:extLst>
              <a:ext uri="{FF2B5EF4-FFF2-40B4-BE49-F238E27FC236}">
                <a16:creationId xmlns:a16="http://schemas.microsoft.com/office/drawing/2014/main" id="{2C6CA8FE-6853-40AE-B826-5881C14C5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232" y="1563329"/>
            <a:ext cx="10814872" cy="393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9331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A1150-02F7-4ADF-A5D2-BBAEF5A292BD}"/>
              </a:ext>
            </a:extLst>
          </p:cNvPr>
          <p:cNvSpPr/>
          <p:nvPr/>
        </p:nvSpPr>
        <p:spPr>
          <a:xfrm>
            <a:off x="1002891" y="325451"/>
            <a:ext cx="8465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dirty="0">
                <a:solidFill>
                  <a:srgbClr val="C00000"/>
                </a:solidFill>
              </a:rPr>
              <a:t>Properties of greedy best-first search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02AC704-5662-43EE-9F34-13F0E2F672A2}"/>
              </a:ext>
            </a:extLst>
          </p:cNvPr>
          <p:cNvSpPr txBox="1">
            <a:spLocks noChangeArrowheads="1"/>
          </p:cNvSpPr>
          <p:nvPr/>
        </p:nvSpPr>
        <p:spPr>
          <a:xfrm>
            <a:off x="1192162" y="1209368"/>
            <a:ext cx="9807676" cy="55306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</a:p>
          <a:p>
            <a:pPr lvl="3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Only in finite spaces with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repeated-state checking</a:t>
            </a:r>
          </a:p>
          <a:p>
            <a:pPr lvl="3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Otherwise, can get stuck in loops: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	e.g., Iasi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Neamt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Iasi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Neamt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may have to expand all nodes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but a good heuristic can give dramatic improvement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en-US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Space?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keeps all nodes in memory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en-US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good heuristic can nonetheless produce dramatic time/space improvements in practice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5535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13073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9BBA4E-7069-4A1E-B147-547BC6F6B17A}"/>
              </a:ext>
            </a:extLst>
          </p:cNvPr>
          <p:cNvSpPr/>
          <p:nvPr/>
        </p:nvSpPr>
        <p:spPr>
          <a:xfrm>
            <a:off x="1317826" y="604371"/>
            <a:ext cx="89765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A*: A Better Best-First Strategy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B34C5B-82AB-4D66-8B67-CC26B2547FFD}"/>
              </a:ext>
            </a:extLst>
          </p:cNvPr>
          <p:cNvSpPr/>
          <p:nvPr/>
        </p:nvSpPr>
        <p:spPr>
          <a:xfrm>
            <a:off x="1317826" y="1702872"/>
            <a:ext cx="98319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Greedy Best-first search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minimizes estimated cost h(n) from current node n to goal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informed but almost always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suboptimal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incomplete</a:t>
            </a:r>
          </a:p>
          <a:p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Uniform cost search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minimizes actual cost g(n) from initial state to current node 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is, in most cases,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uninformed</a:t>
            </a:r>
          </a:p>
          <a:p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search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combines the two by minimizing f(n) = g(n) + h(n)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is, under reasonable assumptions,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</a:t>
            </a: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also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76568" y="1250702"/>
            <a:ext cx="6096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g(n) = estimated cost from initial state to state n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h(n) = estimated cost (distance) from state n to closest goal</a:t>
            </a:r>
          </a:p>
        </p:txBody>
      </p:sp>
    </p:spTree>
    <p:extLst>
      <p:ext uri="{BB962C8B-B14F-4D97-AF65-F5344CB8AC3E}">
        <p14:creationId xmlns:p14="http://schemas.microsoft.com/office/powerpoint/2010/main" val="3099605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E40F410-BF0A-4E25-B02B-24C845C6CF23}"/>
              </a:ext>
            </a:extLst>
          </p:cNvPr>
          <p:cNvSpPr txBox="1">
            <a:spLocks noChangeArrowheads="1"/>
          </p:cNvSpPr>
          <p:nvPr/>
        </p:nvSpPr>
        <p:spPr>
          <a:xfrm>
            <a:off x="1361768" y="377878"/>
            <a:ext cx="4734232" cy="5751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3E694D7-E846-4BC1-847D-ABD8E6D2A4EF}"/>
              </a:ext>
            </a:extLst>
          </p:cNvPr>
          <p:cNvSpPr txBox="1">
            <a:spLocks noChangeArrowheads="1"/>
          </p:cNvSpPr>
          <p:nvPr/>
        </p:nvSpPr>
        <p:spPr>
          <a:xfrm>
            <a:off x="1361768" y="1378974"/>
            <a:ext cx="9625780" cy="533154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expanding paths that are already expensive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f(n) = g(n) + h(n)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g(n)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cost so far to reach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h(n)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estimated cost from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goal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f(n)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estimated total cost of path through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goal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search uses an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heuristic: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all n, h(n)  h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where h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is the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true/actual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cost from n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never overestimates the actual road distance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6807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2FCE-440B-4822-A0D2-6D718DDC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213" y="94277"/>
            <a:ext cx="10193593" cy="1056097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Romania with Step Costs in Km – </a:t>
            </a:r>
            <a:r>
              <a:rPr lang="en-US" altLang="en-US" sz="2800" dirty="0">
                <a:solidFill>
                  <a:srgbClr val="C00000"/>
                </a:solidFill>
                <a:latin typeface="+mn-lt"/>
              </a:rPr>
              <a:t>Fig 3.22 Values of </a:t>
            </a:r>
            <a:r>
              <a:rPr lang="en-US" altLang="en-US" sz="2800" dirty="0" err="1">
                <a:solidFill>
                  <a:srgbClr val="C00000"/>
                </a:solidFill>
                <a:latin typeface="+mn-lt"/>
              </a:rPr>
              <a:t>h</a:t>
            </a:r>
            <a:r>
              <a:rPr lang="en-US" altLang="en-US" sz="2800" baseline="-25000" dirty="0" err="1">
                <a:solidFill>
                  <a:srgbClr val="C00000"/>
                </a:solidFill>
                <a:latin typeface="+mn-lt"/>
              </a:rPr>
              <a:t>SLD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Picture 4" descr="romania2">
            <a:extLst>
              <a:ext uri="{FF2B5EF4-FFF2-40B4-BE49-F238E27FC236}">
                <a16:creationId xmlns:a16="http://schemas.microsoft.com/office/drawing/2014/main" id="{25869FB9-749A-4D87-BA7E-C167F8F71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13" y="1032387"/>
            <a:ext cx="10547555" cy="553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07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A31DA3B-CF6D-4ECC-98C0-8A3AE4A9B7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7195" y="114402"/>
            <a:ext cx="6078794" cy="1325563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+mn-lt"/>
              </a:rPr>
              <a:t>Review: Tree search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A3F2B3F-B613-43E6-BFBB-3ED52AF5F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2385" y="4693468"/>
            <a:ext cx="10353369" cy="17966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search strategy is defined by picking the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of node expansion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DEFD0A-B3FC-4FF5-8B5F-986659DB206B}"/>
              </a:ext>
            </a:extLst>
          </p:cNvPr>
          <p:cNvSpPr/>
          <p:nvPr/>
        </p:nvSpPr>
        <p:spPr>
          <a:xfrm>
            <a:off x="1032386" y="1266186"/>
            <a:ext cx="10353369" cy="353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Tree-Search(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problem, fringe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returns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solution, or failure</a:t>
            </a: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fringe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 Insert(Make-Node(Initial-State[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fringe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loop do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fringe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empty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return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node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 Remove-Front(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fringe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Goal-Test[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applied to State(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succeeds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return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</a:t>
            </a: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fringe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InsertAll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(Expand(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node, problem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fringe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96994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ABEB0BB-7209-48EA-98CD-CE1B2CBCFBE8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4" descr="astar-progress01c">
            <a:extLst>
              <a:ext uri="{FF2B5EF4-FFF2-40B4-BE49-F238E27FC236}">
                <a16:creationId xmlns:a16="http://schemas.microsoft.com/office/drawing/2014/main" id="{B075C68C-094E-457D-A561-87AB841537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53" r="18923" b="76117"/>
          <a:stretch/>
        </p:blipFill>
        <p:spPr bwMode="auto">
          <a:xfrm>
            <a:off x="1209368" y="1702967"/>
            <a:ext cx="8548778" cy="1726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4886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000081B-973B-4D44-9E54-047A6DF48154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4" descr="astar-progress02c">
            <a:extLst>
              <a:ext uri="{FF2B5EF4-FFF2-40B4-BE49-F238E27FC236}">
                <a16:creationId xmlns:a16="http://schemas.microsoft.com/office/drawing/2014/main" id="{ECD42250-D6C3-4B02-87B5-ABC6AEB78F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9" r="-4089" b="49051"/>
          <a:stretch/>
        </p:blipFill>
        <p:spPr bwMode="auto">
          <a:xfrm>
            <a:off x="1121007" y="1524001"/>
            <a:ext cx="10316688" cy="2930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3389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7EDAC4-E994-48EB-870E-A349D3B96781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5" descr="astar-progress03c">
            <a:extLst>
              <a:ext uri="{FF2B5EF4-FFF2-40B4-BE49-F238E27FC236}">
                <a16:creationId xmlns:a16="http://schemas.microsoft.com/office/drawing/2014/main" id="{59364E50-CFCA-40F4-A9F7-1FB7F9343A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444"/>
          <a:stretch/>
        </p:blipFill>
        <p:spPr bwMode="auto">
          <a:xfrm>
            <a:off x="693175" y="1514167"/>
            <a:ext cx="10912278" cy="437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3683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FE0804A-BEEC-4D7B-B10E-B43C124A3210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4" descr="astar-progress04c">
            <a:extLst>
              <a:ext uri="{FF2B5EF4-FFF2-40B4-BE49-F238E27FC236}">
                <a16:creationId xmlns:a16="http://schemas.microsoft.com/office/drawing/2014/main" id="{748E0D69-BD87-4A8B-BCFF-6B8AC73E2C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63"/>
          <a:stretch/>
        </p:blipFill>
        <p:spPr bwMode="auto">
          <a:xfrm>
            <a:off x="899747" y="1524000"/>
            <a:ext cx="10780976" cy="456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8450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2A29599-E159-4723-A646-11AB4B5CD4D7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4" descr="astar-progress05c">
            <a:extLst>
              <a:ext uri="{FF2B5EF4-FFF2-40B4-BE49-F238E27FC236}">
                <a16:creationId xmlns:a16="http://schemas.microsoft.com/office/drawing/2014/main" id="{F612A67D-371E-4A3F-BCAF-C2F2A599D6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5"/>
          <a:stretch/>
        </p:blipFill>
        <p:spPr bwMode="auto">
          <a:xfrm>
            <a:off x="621397" y="1504336"/>
            <a:ext cx="10949205" cy="458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0007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2D7A3DE-3729-46E4-B0E5-34AAA1F8D0E7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4" descr="astar-progress06c">
            <a:extLst>
              <a:ext uri="{FF2B5EF4-FFF2-40B4-BE49-F238E27FC236}">
                <a16:creationId xmlns:a16="http://schemas.microsoft.com/office/drawing/2014/main" id="{1B569144-68D4-4266-ACDF-0903BCDDC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77" y="1150375"/>
            <a:ext cx="10414429" cy="5167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5586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D08EE9-7279-4240-844B-2E587B87636E}"/>
              </a:ext>
            </a:extLst>
          </p:cNvPr>
          <p:cNvSpPr/>
          <p:nvPr/>
        </p:nvSpPr>
        <p:spPr>
          <a:xfrm>
            <a:off x="1297856" y="290628"/>
            <a:ext cx="9556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Search: Why an Admissible Heuristic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3680A0-0D38-4A23-8DC0-C9BC3A856E94}"/>
              </a:ext>
            </a:extLst>
          </p:cNvPr>
          <p:cNvSpPr/>
          <p:nvPr/>
        </p:nvSpPr>
        <p:spPr>
          <a:xfrm>
            <a:off x="1297856" y="935022"/>
            <a:ext cx="94094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800" dirty="0">
                <a:latin typeface="Bahnschrift Light" panose="020B0502040204020203" pitchFamily="34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admissible,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f(n)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overestimates the actual cost of the best solution through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adopts f(n) = g(n) + h(n)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Overestimates are dangerous, such as h(40) = 40 is inadmissible.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FAE801-BA76-495F-8079-5005E25D8BA8}"/>
              </a:ext>
            </a:extLst>
          </p:cNvPr>
          <p:cNvSpPr txBox="1"/>
          <p:nvPr/>
        </p:nvSpPr>
        <p:spPr>
          <a:xfrm>
            <a:off x="972726" y="2626835"/>
            <a:ext cx="958155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					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5						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3			     5	      	    G	0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4		2   	3		4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. . .                          . . .</a:t>
            </a:r>
            <a:endParaRPr lang="en-US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35EA1C4-E833-463C-88C6-DC7857649EB7}"/>
              </a:ext>
            </a:extLst>
          </p:cNvPr>
          <p:cNvSpPr/>
          <p:nvPr/>
        </p:nvSpPr>
        <p:spPr>
          <a:xfrm>
            <a:off x="6769512" y="2940835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213566B-EF98-41D7-8A75-DAB5FADF75A1}"/>
              </a:ext>
            </a:extLst>
          </p:cNvPr>
          <p:cNvSpPr/>
          <p:nvPr/>
        </p:nvSpPr>
        <p:spPr>
          <a:xfrm>
            <a:off x="4429446" y="3786401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A5AADF-0A36-443A-9AFB-B11B35983322}"/>
              </a:ext>
            </a:extLst>
          </p:cNvPr>
          <p:cNvSpPr/>
          <p:nvPr/>
        </p:nvSpPr>
        <p:spPr>
          <a:xfrm>
            <a:off x="9094850" y="3776575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735D343-CE5A-4BAD-9CB5-4E9FA818E04B}"/>
              </a:ext>
            </a:extLst>
          </p:cNvPr>
          <p:cNvSpPr/>
          <p:nvPr/>
        </p:nvSpPr>
        <p:spPr>
          <a:xfrm>
            <a:off x="3107014" y="5059682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E1BFEE8-38C3-4084-A21A-E6E84DB8BF08}"/>
              </a:ext>
            </a:extLst>
          </p:cNvPr>
          <p:cNvSpPr/>
          <p:nvPr/>
        </p:nvSpPr>
        <p:spPr>
          <a:xfrm>
            <a:off x="5810872" y="5064599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9F6F384-1B82-42A4-A327-6A9D157B3CE7}"/>
              </a:ext>
            </a:extLst>
          </p:cNvPr>
          <p:cNvSpPr/>
          <p:nvPr/>
        </p:nvSpPr>
        <p:spPr>
          <a:xfrm>
            <a:off x="8588477" y="5069516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BD7DCA8-EEFB-4B16-B037-700C5D55457D}"/>
              </a:ext>
            </a:extLst>
          </p:cNvPr>
          <p:cNvSpPr/>
          <p:nvPr/>
        </p:nvSpPr>
        <p:spPr>
          <a:xfrm>
            <a:off x="6848170" y="6160890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C93702C-7245-4696-AF1A-8D28B143FF5E}"/>
              </a:ext>
            </a:extLst>
          </p:cNvPr>
          <p:cNvSpPr/>
          <p:nvPr/>
        </p:nvSpPr>
        <p:spPr>
          <a:xfrm>
            <a:off x="4935802" y="6165808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9ECB9-9006-47D2-93D7-D9CCE6EB74DB}"/>
              </a:ext>
            </a:extLst>
          </p:cNvPr>
          <p:cNvSpPr/>
          <p:nvPr/>
        </p:nvSpPr>
        <p:spPr>
          <a:xfrm>
            <a:off x="4041067" y="6170727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12A7C6-C84A-4531-A9BB-5BE2DF5A75C4}"/>
              </a:ext>
            </a:extLst>
          </p:cNvPr>
          <p:cNvSpPr/>
          <p:nvPr/>
        </p:nvSpPr>
        <p:spPr>
          <a:xfrm>
            <a:off x="2261428" y="6190395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AA0B532-C161-4E18-98A6-1967B86D9253}"/>
              </a:ext>
            </a:extLst>
          </p:cNvPr>
          <p:cNvCxnSpPr>
            <a:cxnSpLocks/>
            <a:stCxn id="5" idx="2"/>
            <a:endCxn id="7" idx="6"/>
          </p:cNvCxnSpPr>
          <p:nvPr/>
        </p:nvCxnSpPr>
        <p:spPr>
          <a:xfrm>
            <a:off x="6769512" y="3048498"/>
            <a:ext cx="2502320" cy="8357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48999FA-13BD-45A3-8421-4A738D3025F8}"/>
              </a:ext>
            </a:extLst>
          </p:cNvPr>
          <p:cNvCxnSpPr>
            <a:cxnSpLocks/>
            <a:stCxn id="5" idx="6"/>
            <a:endCxn id="6" idx="7"/>
          </p:cNvCxnSpPr>
          <p:nvPr/>
        </p:nvCxnSpPr>
        <p:spPr>
          <a:xfrm flipH="1">
            <a:off x="4580510" y="3048498"/>
            <a:ext cx="2365984" cy="7694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2F1AF1E-C207-4A4B-99BF-B386BA6E2F03}"/>
              </a:ext>
            </a:extLst>
          </p:cNvPr>
          <p:cNvCxnSpPr>
            <a:cxnSpLocks/>
            <a:endCxn id="8" idx="3"/>
          </p:cNvCxnSpPr>
          <p:nvPr/>
        </p:nvCxnSpPr>
        <p:spPr>
          <a:xfrm flipH="1">
            <a:off x="3132932" y="3894063"/>
            <a:ext cx="1457434" cy="13494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EA054F8-FC50-4D67-A18A-42E4E0689C58}"/>
              </a:ext>
            </a:extLst>
          </p:cNvPr>
          <p:cNvCxnSpPr>
            <a:cxnSpLocks/>
            <a:stCxn id="9" idx="6"/>
          </p:cNvCxnSpPr>
          <p:nvPr/>
        </p:nvCxnSpPr>
        <p:spPr>
          <a:xfrm flipH="1" flipV="1">
            <a:off x="4482186" y="3941016"/>
            <a:ext cx="1505668" cy="12312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47928F9-5C0E-4CBC-9707-5EA53A8225B0}"/>
              </a:ext>
            </a:extLst>
          </p:cNvPr>
          <p:cNvCxnSpPr>
            <a:cxnSpLocks/>
            <a:endCxn id="10" idx="4"/>
          </p:cNvCxnSpPr>
          <p:nvPr/>
        </p:nvCxnSpPr>
        <p:spPr>
          <a:xfrm flipH="1">
            <a:off x="8676968" y="3863728"/>
            <a:ext cx="547020" cy="142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6ECD5D5-7882-4E98-93FC-6535B0F0DD66}"/>
              </a:ext>
            </a:extLst>
          </p:cNvPr>
          <p:cNvCxnSpPr>
            <a:cxnSpLocks/>
            <a:endCxn id="14" idx="4"/>
          </p:cNvCxnSpPr>
          <p:nvPr/>
        </p:nvCxnSpPr>
        <p:spPr>
          <a:xfrm flipH="1">
            <a:off x="2349919" y="5166733"/>
            <a:ext cx="886514" cy="12389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6DC063-46C5-471F-9013-A3EF14D6D662}"/>
              </a:ext>
            </a:extLst>
          </p:cNvPr>
          <p:cNvCxnSpPr>
            <a:cxnSpLocks/>
            <a:stCxn id="13" idx="6"/>
          </p:cNvCxnSpPr>
          <p:nvPr/>
        </p:nvCxnSpPr>
        <p:spPr>
          <a:xfrm flipH="1" flipV="1">
            <a:off x="3225455" y="5208236"/>
            <a:ext cx="992594" cy="10701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67D7978-92EF-42D9-A619-31A1A9DC5486}"/>
              </a:ext>
            </a:extLst>
          </p:cNvPr>
          <p:cNvCxnSpPr>
            <a:cxnSpLocks/>
            <a:stCxn id="12" idx="4"/>
          </p:cNvCxnSpPr>
          <p:nvPr/>
        </p:nvCxnSpPr>
        <p:spPr>
          <a:xfrm flipV="1">
            <a:off x="5024293" y="5177179"/>
            <a:ext cx="875070" cy="12039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0E4EC0B-9E52-4806-9784-1CDDABC3C2D6}"/>
              </a:ext>
            </a:extLst>
          </p:cNvPr>
          <p:cNvCxnSpPr>
            <a:cxnSpLocks/>
            <a:stCxn id="11" idx="6"/>
          </p:cNvCxnSpPr>
          <p:nvPr/>
        </p:nvCxnSpPr>
        <p:spPr>
          <a:xfrm flipH="1" flipV="1">
            <a:off x="5925548" y="5166733"/>
            <a:ext cx="1099604" cy="11018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F05ED086-AF63-420E-BA2C-86D2C50A3C35}"/>
              </a:ext>
            </a:extLst>
          </p:cNvPr>
          <p:cNvSpPr/>
          <p:nvPr/>
        </p:nvSpPr>
        <p:spPr>
          <a:xfrm>
            <a:off x="9297741" y="3048497"/>
            <a:ext cx="20486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</a:rPr>
              <a:t>real cost = 1</a:t>
            </a:r>
            <a:endParaRPr lang="en-US" sz="28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7616FD4-6ECB-48E3-88A6-A5E603551626}"/>
              </a:ext>
            </a:extLst>
          </p:cNvPr>
          <p:cNvSpPr/>
          <p:nvPr/>
        </p:nvSpPr>
        <p:spPr>
          <a:xfrm>
            <a:off x="7816645" y="5371994"/>
            <a:ext cx="42327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optimal path is never found! (or maybe after a long time)</a:t>
            </a:r>
          </a:p>
        </p:txBody>
      </p:sp>
    </p:spTree>
    <p:extLst>
      <p:ext uri="{BB962C8B-B14F-4D97-AF65-F5344CB8AC3E}">
        <p14:creationId xmlns:p14="http://schemas.microsoft.com/office/powerpoint/2010/main" val="22322059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4A8617-0591-4348-8FBB-E02CA1ABF160}"/>
              </a:ext>
            </a:extLst>
          </p:cNvPr>
          <p:cNvSpPr/>
          <p:nvPr/>
        </p:nvSpPr>
        <p:spPr>
          <a:xfrm>
            <a:off x="1069803" y="212593"/>
            <a:ext cx="74105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 heuristics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A1EF324-E0F6-4616-9613-110CC70F007E}"/>
                  </a:ext>
                </a:extLst>
              </p:cNvPr>
              <p:cNvSpPr/>
              <p:nvPr/>
            </p:nvSpPr>
            <p:spPr>
              <a:xfrm>
                <a:off x="1228078" y="1003108"/>
                <a:ext cx="9753599" cy="57554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heuristic is </a:t>
                </a:r>
                <a:r>
                  <a:rPr lang="en-US" sz="26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consistent </a:t>
                </a: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</a:p>
              <a:p>
                <a:pPr>
                  <a:spcAft>
                    <a:spcPts val="1200"/>
                  </a:spcAft>
                </a:pPr>
                <a:r>
                  <a:rPr lang="pt-BR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	h(n)  </a:t>
                </a:r>
                <a14:m>
                  <m:oMath xmlns:m="http://schemas.openxmlformats.org/officeDocument/2006/math">
                    <m:r>
                      <a:rPr lang="pt-BR" sz="26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c(n, a, n′) + h(n′)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  f  </a:t>
                </a: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consistent, we have</a:t>
                </a:r>
              </a:p>
              <a:p>
                <a:pPr>
                  <a:spcAft>
                    <a:spcPts val="1200"/>
                  </a:spcAft>
                </a:pPr>
                <a:r>
                  <a:rPr lang="pt-BR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	f(n′) 	= g(n′) + h(n′)</a:t>
                </a:r>
              </a:p>
              <a:p>
                <a:pPr>
                  <a:spcAft>
                    <a:spcPts val="1200"/>
                  </a:spcAft>
                </a:pPr>
                <a:r>
                  <a:rPr lang="pt-BR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		= g(n) + c(n, a, n′) + h(n′)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sz="26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g(n) + h(n)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		= f(n)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i.e., </a:t>
                </a:r>
                <a:r>
                  <a:rPr lang="en-US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f(n) </a:t>
                </a: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nondecreasing along any path</a:t>
                </a:r>
              </a:p>
              <a:p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Note:</a:t>
                </a:r>
              </a:p>
              <a:p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Consistent         admissible</a:t>
                </a:r>
              </a:p>
              <a:p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Most consistent heuristics are also admissible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A1EF324-E0F6-4616-9613-110CC70F00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078" y="1003108"/>
                <a:ext cx="9753599" cy="5755422"/>
              </a:xfrm>
              <a:prstGeom prst="rect">
                <a:avLst/>
              </a:prstGeom>
              <a:blipFill rotWithShape="0">
                <a:blip r:embed="rId2"/>
                <a:stretch>
                  <a:fillRect l="-1125" t="-1059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B95F27B0-5796-454F-8D10-9AACAC95F7FB}"/>
              </a:ext>
            </a:extLst>
          </p:cNvPr>
          <p:cNvSpPr/>
          <p:nvPr/>
        </p:nvSpPr>
        <p:spPr>
          <a:xfrm>
            <a:off x="8908026" y="1637071"/>
            <a:ext cx="663677" cy="6489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rgbClr val="000000"/>
                </a:solidFill>
                <a:latin typeface="Bahnschrift Light" panose="020B0502040204020203" pitchFamily="34" charset="0"/>
              </a:rPr>
              <a:t>n</a:t>
            </a:r>
            <a:endParaRPr lang="en-US" sz="28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1F64EFD-90B6-4C9F-906C-6F2AE721593F}"/>
              </a:ext>
            </a:extLst>
          </p:cNvPr>
          <p:cNvSpPr/>
          <p:nvPr/>
        </p:nvSpPr>
        <p:spPr>
          <a:xfrm>
            <a:off x="8908026" y="3556355"/>
            <a:ext cx="663677" cy="6489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rgbClr val="000000"/>
                </a:solidFill>
                <a:latin typeface="Bahnschrift Light" panose="020B0502040204020203" pitchFamily="34" charset="0"/>
              </a:rPr>
              <a:t>n′</a:t>
            </a:r>
            <a:endParaRPr lang="en-US" sz="28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2FE9BD3-61A8-4E82-85EC-CE5398A7FF08}"/>
              </a:ext>
            </a:extLst>
          </p:cNvPr>
          <p:cNvSpPr/>
          <p:nvPr/>
        </p:nvSpPr>
        <p:spPr>
          <a:xfrm>
            <a:off x="10338620" y="4701150"/>
            <a:ext cx="663677" cy="6489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Bahnschrift Light" panose="020B0502040204020203" pitchFamily="34" charset="0"/>
              </a:rPr>
              <a:t>G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5986325-6E40-4624-ACDD-6F60A42DDCA4}"/>
              </a:ext>
            </a:extLst>
          </p:cNvPr>
          <p:cNvCxnSpPr>
            <a:stCxn id="4" idx="4"/>
            <a:endCxn id="5" idx="0"/>
          </p:cNvCxnSpPr>
          <p:nvPr/>
        </p:nvCxnSpPr>
        <p:spPr>
          <a:xfrm>
            <a:off x="9239865" y="2286000"/>
            <a:ext cx="0" cy="12703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3CF8BA-F99F-4C24-8EE8-88DE43A4DAC6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9239864" y="2286000"/>
            <a:ext cx="1430595" cy="24151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595E76-7746-4F54-9E62-8D8C25B60847}"/>
              </a:ext>
            </a:extLst>
          </p:cNvPr>
          <p:cNvCxnSpPr>
            <a:cxnSpLocks/>
            <a:stCxn id="5" idx="4"/>
            <a:endCxn id="6" idx="1"/>
          </p:cNvCxnSpPr>
          <p:nvPr/>
        </p:nvCxnSpPr>
        <p:spPr>
          <a:xfrm>
            <a:off x="9239865" y="4205284"/>
            <a:ext cx="1195948" cy="5908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F4CB1EC-421B-4871-8BAF-F6A263A6B8AF}"/>
              </a:ext>
            </a:extLst>
          </p:cNvPr>
          <p:cNvSpPr/>
          <p:nvPr/>
        </p:nvSpPr>
        <p:spPr>
          <a:xfrm>
            <a:off x="9939016" y="3124243"/>
            <a:ext cx="960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</a:rPr>
              <a:t>h(n)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135AD30-3CC3-44CF-9589-D354F961DC24}"/>
              </a:ext>
            </a:extLst>
          </p:cNvPr>
          <p:cNvSpPr/>
          <p:nvPr/>
        </p:nvSpPr>
        <p:spPr>
          <a:xfrm>
            <a:off x="7569543" y="2778425"/>
            <a:ext cx="1821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000000"/>
                </a:solidFill>
                <a:latin typeface="Bahnschrift Light" panose="020B0502040204020203" pitchFamily="34" charset="0"/>
              </a:rPr>
              <a:t>c(n, a, n′) </a:t>
            </a:r>
            <a:endParaRPr lang="en-US" sz="28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931301-B1F8-4B1B-A893-FF0824260FBE}"/>
              </a:ext>
            </a:extLst>
          </p:cNvPr>
          <p:cNvSpPr/>
          <p:nvPr/>
        </p:nvSpPr>
        <p:spPr>
          <a:xfrm>
            <a:off x="8910384" y="4337083"/>
            <a:ext cx="11959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800" dirty="0">
                <a:solidFill>
                  <a:srgbClr val="000000"/>
                </a:solidFill>
                <a:latin typeface="Bahnschrift Light" panose="020B0502040204020203" pitchFamily="34" charset="0"/>
              </a:rPr>
              <a:t>h(n′)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0A8248E1-CB07-4CB2-8165-265DAF2D6347}"/>
              </a:ext>
            </a:extLst>
          </p:cNvPr>
          <p:cNvSpPr/>
          <p:nvPr/>
        </p:nvSpPr>
        <p:spPr>
          <a:xfrm>
            <a:off x="2836409" y="5984696"/>
            <a:ext cx="502741" cy="117987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4CB1EC-421B-4871-8BAF-F6A263A6B8AF}"/>
              </a:ext>
            </a:extLst>
          </p:cNvPr>
          <p:cNvSpPr/>
          <p:nvPr/>
        </p:nvSpPr>
        <p:spPr>
          <a:xfrm>
            <a:off x="9391102" y="1389213"/>
            <a:ext cx="21587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Bahnschrift Light" panose="020B0502040204020203" pitchFamily="34" charset="0"/>
              </a:rPr>
              <a:t>f(n), g(n), h(n)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4CB1EC-421B-4871-8BAF-F6A263A6B8AF}"/>
              </a:ext>
            </a:extLst>
          </p:cNvPr>
          <p:cNvSpPr/>
          <p:nvPr/>
        </p:nvSpPr>
        <p:spPr>
          <a:xfrm>
            <a:off x="7042431" y="3680764"/>
            <a:ext cx="19688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Bahnschrift Light" panose="020B0502040204020203" pitchFamily="34" charset="0"/>
              </a:rPr>
              <a:t>f(n’), g(n’), h(n’)</a:t>
            </a:r>
          </a:p>
        </p:txBody>
      </p:sp>
    </p:spTree>
    <p:extLst>
      <p:ext uri="{BB962C8B-B14F-4D97-AF65-F5344CB8AC3E}">
        <p14:creationId xmlns:p14="http://schemas.microsoft.com/office/powerpoint/2010/main" val="21356111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DE6FB3-94A0-4DE7-97D9-12905B7713CB}"/>
              </a:ext>
            </a:extLst>
          </p:cNvPr>
          <p:cNvSpPr/>
          <p:nvPr/>
        </p:nvSpPr>
        <p:spPr>
          <a:xfrm>
            <a:off x="1055382" y="124049"/>
            <a:ext cx="41507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Search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5E7B8D-A1E6-4E0F-93CF-5951D38F72AB}"/>
              </a:ext>
            </a:extLst>
          </p:cNvPr>
          <p:cNvSpPr/>
          <p:nvPr/>
        </p:nvSpPr>
        <p:spPr>
          <a:xfrm>
            <a:off x="1173369" y="1132717"/>
            <a:ext cx="9725689" cy="5642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any admissible heuristic function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A* search using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optimal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 is easier under the stronger assumption that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consistent</a:t>
            </a:r>
          </a:p>
          <a:p>
            <a:pPr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expands all nodes with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f(n) &lt; C</a:t>
            </a:r>
            <a:r>
              <a:rPr lang="en-US" sz="2800" baseline="300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∗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of optimal goal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expands some nodes with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f(n) = C</a:t>
            </a:r>
            <a:r>
              <a:rPr lang="en-US" sz="2800" baseline="300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∗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expands no nodes with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f(n) &gt; C</a:t>
            </a:r>
            <a:r>
              <a:rPr lang="en-US" sz="2800" baseline="300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∗</a:t>
            </a:r>
          </a:p>
          <a:p>
            <a:pPr>
              <a:spcAft>
                <a:spcPts val="1200"/>
              </a:spcAft>
            </a:pPr>
            <a:endParaRPr lang="en-US" sz="2800" baseline="30000" dirty="0">
              <a:solidFill>
                <a:srgbClr val="000000"/>
              </a:solidFill>
              <a:latin typeface="Bahnschrift Light" panose="020B0502040204020203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A* is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optimally efficient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no other optimal strategy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h expands fewer nodes than A*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1503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A119679-84AF-4C38-99B3-D9BB96CEDB4C}"/>
              </a:ext>
            </a:extLst>
          </p:cNvPr>
          <p:cNvSpPr txBox="1">
            <a:spLocks noChangeArrowheads="1"/>
          </p:cNvSpPr>
          <p:nvPr/>
        </p:nvSpPr>
        <p:spPr>
          <a:xfrm>
            <a:off x="1165123" y="407373"/>
            <a:ext cx="6120581" cy="8314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Admissible Heuristics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8385665-ACFA-46A1-8700-E3B48B1AACEA}"/>
              </a:ext>
            </a:extLst>
          </p:cNvPr>
          <p:cNvSpPr txBox="1">
            <a:spLocks noChangeArrowheads="1"/>
          </p:cNvSpPr>
          <p:nvPr/>
        </p:nvSpPr>
        <p:spPr>
          <a:xfrm>
            <a:off x="1396181" y="1052719"/>
            <a:ext cx="9630696" cy="53979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heuristic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</a:t>
            </a: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admissible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for every node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buFontTx/>
              <a:buNone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 ≤ h</a:t>
            </a:r>
            <a:r>
              <a:rPr lang="en-US" altLang="en-US" i="1" baseline="300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*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(n),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altLang="en-US" i="1" baseline="300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*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(n)</a:t>
            </a: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to reach the goal state from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
</a:t>
            </a: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admissible heuristic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overestimates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cost to reach the goal, i.e., it is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optimistic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altLang="en-US" i="1" dirty="0" err="1"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altLang="en-US" i="1" baseline="-25000" dirty="0" err="1">
                <a:latin typeface="Bahnschrift Light" panose="020B0502040204020203" pitchFamily="34" charset="0"/>
                <a:cs typeface="Times New Roman" panose="02020603050405020304" pitchFamily="18" charset="0"/>
              </a:rPr>
              <a:t>SLD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(never overestimates the actual road distance)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admissible, A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using TREE-SEARCH is optimal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93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C1DA51-0040-4BF3-B516-F523C734EE8B}"/>
              </a:ext>
            </a:extLst>
          </p:cNvPr>
          <p:cNvSpPr/>
          <p:nvPr/>
        </p:nvSpPr>
        <p:spPr>
          <a:xfrm>
            <a:off x="1245806" y="574876"/>
            <a:ext cx="52235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Informed Search Strategies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0C01BA-1C42-4435-9EF7-DAF2F76FB451}"/>
              </a:ext>
            </a:extLst>
          </p:cNvPr>
          <p:cNvSpPr/>
          <p:nvPr/>
        </p:nvSpPr>
        <p:spPr>
          <a:xfrm>
            <a:off x="1245806" y="1340477"/>
            <a:ext cx="983023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Uninformed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search strategies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 for solutions by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systematically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generating new states and checking each of them against the goal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strategies have minimal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problem-specific knowledge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 choice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most successor states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very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inefficient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approach in most cases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strategies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exploit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problem-specific knowledge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drive the search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efficient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 uninformed searches and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also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3741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A5B9BA3-B7B6-469C-BFE1-490275499F4C}"/>
              </a:ext>
            </a:extLst>
          </p:cNvPr>
          <p:cNvSpPr txBox="1">
            <a:spLocks noChangeArrowheads="1"/>
          </p:cNvSpPr>
          <p:nvPr/>
        </p:nvSpPr>
        <p:spPr>
          <a:xfrm>
            <a:off x="619432" y="249724"/>
            <a:ext cx="9350478" cy="6987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Optimality of 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(proof - </a:t>
            </a:r>
            <a:r>
              <a:rPr lang="en-US" sz="3600" dirty="0"/>
              <a:t>Basic Argument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)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5854A7F-284A-439B-92AE-11DDD1CCF1B0}"/>
              </a:ext>
            </a:extLst>
          </p:cNvPr>
          <p:cNvSpPr txBox="1">
            <a:spLocks noChangeArrowheads="1"/>
          </p:cNvSpPr>
          <p:nvPr/>
        </p:nvSpPr>
        <p:spPr>
          <a:xfrm>
            <a:off x="1327353" y="948480"/>
            <a:ext cx="9704441" cy="56597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some suboptimal goal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G</a:t>
            </a:r>
            <a:r>
              <a:rPr lang="en-US" altLang="en-US" sz="2600" i="1" baseline="-250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generated and is in the fringe. Let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an unexpanded node in the fringe such that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 a shortest path to an optimal goal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G</a:t>
            </a:r>
            <a:r>
              <a:rPr lang="en-US" altLang="en-US" sz="26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.</a:t>
            </a:r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f(G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  = g(G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	</a:t>
            </a:r>
            <a:r>
              <a:rPr lang="en-US" altLang="en-US" sz="2600" dirty="0"/>
              <a:t>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en-US" altLang="en-US" sz="2600" dirty="0"/>
              <a:t> </a:t>
            </a:r>
            <a:r>
              <a:rPr lang="en-US" altLang="en-US" sz="2600" i="1" dirty="0">
                <a:latin typeface="Bahnschrift Light" panose="020B0502040204020203" pitchFamily="34" charset="0"/>
              </a:rPr>
              <a:t>h</a:t>
            </a:r>
            <a:r>
              <a:rPr lang="en-US" altLang="en-US" sz="2600" dirty="0">
                <a:latin typeface="Bahnschrift Light" panose="020B0502040204020203" pitchFamily="34" charset="0"/>
              </a:rPr>
              <a:t>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 = 0 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g(G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 &gt; g(G) </a:t>
            </a:r>
            <a:r>
              <a:rPr lang="en-US" altLang="en-US" sz="2600" dirty="0"/>
              <a:t>	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Bahnschrift Light" panose="020B0502040204020203" pitchFamily="34" charset="0"/>
              </a:rPr>
              <a:t>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suboptimal 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f(G)   = g(G)</a:t>
            </a:r>
            <a:r>
              <a:rPr lang="en-US" altLang="en-US" sz="2600" dirty="0"/>
              <a:t>			</a:t>
            </a:r>
            <a:r>
              <a:rPr lang="en-US" altLang="en-US" sz="2600" dirty="0">
                <a:latin typeface="Bahnschrift Light" panose="020B0502040204020203" pitchFamily="34" charset="0"/>
              </a:rPr>
              <a:t>since</a:t>
            </a:r>
            <a:r>
              <a:rPr lang="en-US" altLang="en-US" sz="2600" dirty="0"/>
              <a:t> </a:t>
            </a:r>
            <a:r>
              <a:rPr lang="en-US" altLang="en-US" sz="2600" i="1" dirty="0">
                <a:latin typeface="Bahnschrift Light" panose="020B0502040204020203" pitchFamily="34" charset="0"/>
              </a:rPr>
              <a:t>h</a:t>
            </a:r>
            <a:r>
              <a:rPr lang="en-US" altLang="en-US" sz="2600" dirty="0">
                <a:latin typeface="Bahnschrift Light" panose="020B0502040204020203" pitchFamily="34" charset="0"/>
              </a:rPr>
              <a:t>(G) = 0 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f(G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  &gt; f(G)</a:t>
            </a:r>
            <a:r>
              <a:rPr lang="en-US" altLang="en-US" sz="2600" dirty="0"/>
              <a:t>		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above </a:t>
            </a:r>
          </a:p>
        </p:txBody>
      </p:sp>
      <p:pic>
        <p:nvPicPr>
          <p:cNvPr id="4" name="Picture 4" descr="astar-proof">
            <a:extLst>
              <a:ext uri="{FF2B5EF4-FFF2-40B4-BE49-F238E27FC236}">
                <a16:creationId xmlns:a16="http://schemas.microsoft.com/office/drawing/2014/main" id="{23E5F44F-3863-4AEF-9384-1BE96C436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909" y="2166941"/>
            <a:ext cx="5397910" cy="243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8043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A5B9BA3-B7B6-469C-BFE1-490275499F4C}"/>
              </a:ext>
            </a:extLst>
          </p:cNvPr>
          <p:cNvSpPr txBox="1">
            <a:spLocks noChangeArrowheads="1"/>
          </p:cNvSpPr>
          <p:nvPr/>
        </p:nvSpPr>
        <p:spPr>
          <a:xfrm>
            <a:off x="619432" y="249724"/>
            <a:ext cx="6415548" cy="6987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Optimality of 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(proof)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5854A7F-284A-439B-92AE-11DDD1CCF1B0}"/>
              </a:ext>
            </a:extLst>
          </p:cNvPr>
          <p:cNvSpPr txBox="1">
            <a:spLocks noChangeArrowheads="1"/>
          </p:cNvSpPr>
          <p:nvPr/>
        </p:nvSpPr>
        <p:spPr>
          <a:xfrm>
            <a:off x="1150372" y="786248"/>
            <a:ext cx="10102647" cy="56597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some suboptimal goal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G</a:t>
            </a:r>
            <a:r>
              <a:rPr lang="en-US" altLang="en-US" sz="2600" i="1" baseline="-250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generated and is in the fringe. Let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an unexpanded node in the fringe such that</a:t>
            </a:r>
            <a:r>
              <a:rPr lang="en-US" altLang="en-US" sz="26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 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 a shortest path to an optimal goal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G</a:t>
            </a:r>
            <a:r>
              <a:rPr lang="en-US" altLang="en-US" sz="26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latin typeface="Bahnschrift Light" panose="020B0502040204020203" pitchFamily="34" charset="0"/>
            </a:endParaRP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f(G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		&gt; f(G) 	</a:t>
            </a:r>
            <a:r>
              <a:rPr lang="en-US" altLang="en-US" sz="2600" dirty="0"/>
              <a:t>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above 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h(n)		</a:t>
            </a:r>
            <a:r>
              <a:rPr lang="en-US" altLang="en-US" sz="2600" dirty="0">
                <a:latin typeface="Bahnschrift Light" panose="020B0502040204020203" pitchFamily="34" charset="0"/>
                <a:cs typeface="Arial" panose="020B0604020202020204" pitchFamily="34" charset="0"/>
              </a:rPr>
              <a:t>≤</a:t>
            </a:r>
            <a:r>
              <a:rPr lang="en-US" altLang="en-US" sz="2600" dirty="0">
                <a:latin typeface="Bahnschrift Light" panose="020B0502040204020203" pitchFamily="34" charset="0"/>
              </a:rPr>
              <a:t> h*(n)</a:t>
            </a:r>
            <a:r>
              <a:rPr lang="en-US" altLang="en-US" sz="2600" dirty="0"/>
              <a:t>	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en-US" altLang="en-US" sz="2600" dirty="0"/>
              <a:t> h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admissible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g(n) + h(n)	</a:t>
            </a:r>
            <a:r>
              <a:rPr lang="en-US" altLang="en-US" sz="2600" dirty="0">
                <a:latin typeface="Bahnschrift Light" panose="020B0502040204020203" pitchFamily="34" charset="0"/>
                <a:cs typeface="Arial" panose="020B0604020202020204" pitchFamily="34" charset="0"/>
              </a:rPr>
              <a:t>≤</a:t>
            </a:r>
            <a:r>
              <a:rPr lang="en-US" altLang="en-US" sz="2600" dirty="0">
                <a:latin typeface="Bahnschrift Light" panose="020B0502040204020203" pitchFamily="34" charset="0"/>
              </a:rPr>
              <a:t> g(n) + h</a:t>
            </a:r>
            <a:r>
              <a:rPr lang="en-US" altLang="en-US" sz="2600" baseline="30000" dirty="0">
                <a:latin typeface="Bahnschrift Light" panose="020B0502040204020203" pitchFamily="34" charset="0"/>
              </a:rPr>
              <a:t>*</a:t>
            </a:r>
            <a:r>
              <a:rPr lang="en-US" altLang="en-US" sz="2600" dirty="0">
                <a:latin typeface="Bahnschrift Light" panose="020B0502040204020203" pitchFamily="34" charset="0"/>
              </a:rPr>
              <a:t>(n) 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f(n) </a:t>
            </a:r>
            <a:r>
              <a:rPr lang="en-US" altLang="en-US" sz="2600" dirty="0">
                <a:latin typeface="Bahnschrift Light" panose="020B0502040204020203" pitchFamily="34" charset="0"/>
              </a:rPr>
              <a:t>		</a:t>
            </a:r>
            <a:r>
              <a:rPr lang="en-US" altLang="en-US" sz="2600" dirty="0">
                <a:latin typeface="Bahnschrift Light" panose="020B0502040204020203" pitchFamily="34" charset="0"/>
                <a:cs typeface="Arial" panose="020B0604020202020204" pitchFamily="34" charset="0"/>
              </a:rPr>
              <a:t>≤</a:t>
            </a:r>
            <a:r>
              <a:rPr lang="en-US" altLang="en-US" sz="2600" dirty="0">
                <a:latin typeface="Bahnschrift Light" panose="020B0502040204020203" pitchFamily="34" charset="0"/>
              </a:rPr>
              <a:t> f(G)         This yields f(G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 &gt; f(G) &gt; f(n). </a:t>
            </a:r>
          </a:p>
          <a:p>
            <a:pPr>
              <a:buFontTx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  <a:r>
              <a:rPr lang="en-US" altLang="en-US" sz="2600" dirty="0"/>
              <a:t> </a:t>
            </a:r>
            <a:r>
              <a:rPr lang="en-US" altLang="en-US" sz="2600" i="1" dirty="0"/>
              <a:t>f(G</a:t>
            </a:r>
            <a:r>
              <a:rPr lang="en-US" altLang="en-US" sz="2600" i="1" baseline="-25000" dirty="0"/>
              <a:t>2</a:t>
            </a:r>
            <a:r>
              <a:rPr lang="en-US" altLang="en-US" sz="2600" i="1" dirty="0"/>
              <a:t>) &gt; f(n)</a:t>
            </a:r>
            <a:r>
              <a:rPr lang="en-US" altLang="en-US" sz="2600" dirty="0"/>
              <a:t>,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</a:t>
            </a:r>
            <a:r>
              <a:rPr lang="en-US" alt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never select </a:t>
            </a:r>
            <a:r>
              <a:rPr lang="en-US" altLang="en-US" sz="2600" dirty="0"/>
              <a:t>G</a:t>
            </a:r>
            <a:r>
              <a:rPr lang="en-US" altLang="en-US" sz="2600" baseline="-25000" dirty="0"/>
              <a:t>2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expansion</a:t>
            </a:r>
          </a:p>
        </p:txBody>
      </p:sp>
      <p:pic>
        <p:nvPicPr>
          <p:cNvPr id="4" name="Picture 4" descr="astar-proof">
            <a:extLst>
              <a:ext uri="{FF2B5EF4-FFF2-40B4-BE49-F238E27FC236}">
                <a16:creationId xmlns:a16="http://schemas.microsoft.com/office/drawing/2014/main" id="{23E5F44F-3863-4AEF-9384-1BE96C436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908" y="2166942"/>
            <a:ext cx="5574891" cy="206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2354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AADEC3A-842B-42F8-81A1-A5040A50A9D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183880" cy="8019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latin typeface="+mn-lt"/>
              </a:rPr>
              <a:t>Consistent heuristics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B0ED4F-1B6B-46FA-905A-2FA98620652C}"/>
              </a:ext>
            </a:extLst>
          </p:cNvPr>
          <p:cNvSpPr txBox="1">
            <a:spLocks noChangeArrowheads="1"/>
          </p:cNvSpPr>
          <p:nvPr/>
        </p:nvSpPr>
        <p:spPr>
          <a:xfrm>
            <a:off x="766914" y="870154"/>
            <a:ext cx="10663086" cy="55158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heuristic is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for every node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every successor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n'</a:t>
            </a: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generated by any action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80000"/>
              </a:lnSpc>
            </a:pPr>
            <a:endParaRPr lang="en-US" altLang="en-US" sz="900" dirty="0">
              <a:latin typeface="Bahnschrift Light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	    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 ≤ c(</a:t>
            </a:r>
            <a:r>
              <a:rPr lang="en-US" altLang="en-US" i="1" dirty="0" err="1">
                <a:latin typeface="Bahnschrift Light" panose="020B0502040204020203" pitchFamily="34" charset="0"/>
                <a:cs typeface="Times New Roman" panose="02020603050405020304" pitchFamily="18" charset="0"/>
              </a:rPr>
              <a:t>n,a,n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') + h(n')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
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consistent, we have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f(n') 	= </a:t>
            </a:r>
            <a:r>
              <a:rPr lang="en-US" altLang="en-US" sz="2800" i="1" dirty="0">
                <a:solidFill>
                  <a:srgbClr val="0000FF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g(n') </a:t>
            </a: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+ h(n')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     	= </a:t>
            </a:r>
            <a:r>
              <a:rPr lang="en-US" altLang="en-US" sz="2800" i="1" dirty="0">
                <a:solidFill>
                  <a:srgbClr val="0000FF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g(n) + </a:t>
            </a:r>
            <a:r>
              <a:rPr lang="en-US" altLang="en-US" sz="2800" i="1" u="sng" dirty="0">
                <a:solidFill>
                  <a:srgbClr val="0000FF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c(n, a, n') </a:t>
            </a:r>
            <a:r>
              <a:rPr lang="en-US" altLang="en-US" sz="2800" i="1" u="sng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+ h(n')</a:t>
            </a: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     	 ≥ g(n) + </a:t>
            </a:r>
            <a:r>
              <a:rPr lang="en-US" altLang="en-US" sz="2800" i="1" u="sng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     	= f(n)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i.e.,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f(n)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non-decreasing along any path.</a:t>
            </a:r>
          </a:p>
          <a:p>
            <a:pPr>
              <a:lnSpc>
                <a:spcPct val="80000"/>
              </a:lnSpc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</a:t>
            </a: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consistent, A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using GRAPH-SEARCH is optimal.</a:t>
            </a:r>
          </a:p>
        </p:txBody>
      </p:sp>
      <p:pic>
        <p:nvPicPr>
          <p:cNvPr id="4" name="Picture 4" descr="consistency">
            <a:extLst>
              <a:ext uri="{FF2B5EF4-FFF2-40B4-BE49-F238E27FC236}">
                <a16:creationId xmlns:a16="http://schemas.microsoft.com/office/drawing/2014/main" id="{567F8F86-80FC-4039-9858-6517BF2DF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765" y="1608379"/>
            <a:ext cx="2797090" cy="2973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7997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C4F6FB2-7654-4F69-80B1-7B1CC3BF96E9}"/>
              </a:ext>
            </a:extLst>
          </p:cNvPr>
          <p:cNvSpPr txBox="1">
            <a:spLocks noChangeArrowheads="1"/>
          </p:cNvSpPr>
          <p:nvPr/>
        </p:nvSpPr>
        <p:spPr>
          <a:xfrm>
            <a:off x="840658" y="304135"/>
            <a:ext cx="7116096" cy="8609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Optimality of 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 </a:t>
            </a:r>
            <a:r>
              <a:rPr lang="en-US" sz="3600" dirty="0"/>
              <a:t>(more useful)</a:t>
            </a:r>
            <a:endParaRPr lang="en-US" altLang="en-US" sz="3600" baseline="30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FCD8938-894E-4741-A604-0D713666EF70}"/>
              </a:ext>
            </a:extLst>
          </p:cNvPr>
          <p:cNvSpPr txBox="1">
            <a:spLocks noChangeArrowheads="1"/>
          </p:cNvSpPr>
          <p:nvPr/>
        </p:nvSpPr>
        <p:spPr>
          <a:xfrm>
            <a:off x="919316" y="988143"/>
            <a:ext cx="10353368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Lemma:  A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expands nodes in order of increasing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value.</a:t>
            </a: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gradually adds "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-contours" of nodes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(cf. breadth-first adds layers)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Contour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all nodes with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f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where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f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i+1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f-circles">
            <a:extLst>
              <a:ext uri="{FF2B5EF4-FFF2-40B4-BE49-F238E27FC236}">
                <a16:creationId xmlns:a16="http://schemas.microsoft.com/office/drawing/2014/main" id="{A90EBD9C-CD88-47F8-8042-430C5B27D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775" y="2610875"/>
            <a:ext cx="8244348" cy="405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4522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8885116-277D-43ED-8F46-77AD99EC37ED}"/>
              </a:ext>
            </a:extLst>
          </p:cNvPr>
          <p:cNvSpPr txBox="1">
            <a:spLocks noChangeArrowheads="1"/>
          </p:cNvSpPr>
          <p:nvPr/>
        </p:nvSpPr>
        <p:spPr>
          <a:xfrm>
            <a:off x="1165123" y="374190"/>
            <a:ext cx="4616245" cy="8757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latin typeface="+mn-lt"/>
              </a:rPr>
              <a:t>Properties of A*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C859AB04-2751-4D92-9C30-8BE2E99A22AC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519083" y="1047135"/>
                <a:ext cx="9719188" cy="567813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en-US" altLang="en-US" u="sng" dirty="0">
                    <a:solidFill>
                      <a:srgbClr val="CC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Complete?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Yes,  unless there are infinitely many nodes </a:t>
                </a:r>
                <a:r>
                  <a:rPr lang="en-US" alt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n 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 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alt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f(n) ≤ f(G)</a:t>
                </a:r>
                <a:endParaRPr lang="en-US" altLang="en-US" dirty="0">
                  <a:latin typeface="Bahnschrift Light" panose="020B0502040204020203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en-US" altLang="en-US" u="sng" dirty="0">
                    <a:solidFill>
                      <a:srgbClr val="CC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Time?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Exponential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(relative error in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× length of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		     Sub-exponential only in the uncommon case where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pt-B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|</a:t>
                </a:r>
                <a:r>
                  <a:rPr lang="pt-BR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h(n) − h</a:t>
                </a:r>
                <a:r>
                  <a:rPr lang="pt-BR" i="1" baseline="30000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∗</a:t>
                </a:r>
                <a:r>
                  <a:rPr lang="pt-BR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(n) </a:t>
                </a:r>
                <a:r>
                  <a:rPr lang="pt-B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pt-BR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O(log h</a:t>
                </a:r>
                <a:r>
                  <a:rPr lang="pt-BR" i="1" baseline="30000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∗</a:t>
                </a:r>
                <a:r>
                  <a:rPr lang="pt-BR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(n))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with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en-US" i="1" baseline="30000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∗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(n)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actual cost from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goal</a:t>
                </a:r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en-US" altLang="en-US" u="sng" dirty="0">
                    <a:solidFill>
                      <a:srgbClr val="CC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Space?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	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O(</a:t>
                </a:r>
                <a:r>
                  <a:rPr lang="en-US" i="1" dirty="0" err="1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i="1" baseline="30000" dirty="0" err="1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m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),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 in Greedy Best-First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	- may end up to keep all nodes in memory</a:t>
                </a:r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en-US" altLang="en-US" u="sng" dirty="0">
                    <a:solidFill>
                      <a:srgbClr val="CC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Optimal?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Yes if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admissible (and standard assumptions hold) 		- cannot expand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en-US" i="1" baseline="-25000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i+1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until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en-US" i="1" baseline="-25000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is finished</a:t>
                </a:r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C859AB04-2751-4D92-9C30-8BE2E99A2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9083" y="1047135"/>
                <a:ext cx="9719188" cy="5678130"/>
              </a:xfrm>
              <a:prstGeom prst="rect">
                <a:avLst/>
              </a:prstGeom>
              <a:blipFill>
                <a:blip r:embed="rId2"/>
                <a:stretch>
                  <a:fillRect l="-1129" t="-1289" r="-1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28559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856" y="75534"/>
            <a:ext cx="867451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Comparison of Search Techniques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272044"/>
              </p:ext>
            </p:extLst>
          </p:nvPr>
        </p:nvGraphicFramePr>
        <p:xfrm>
          <a:off x="1047135" y="1401097"/>
          <a:ext cx="8126363" cy="37018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01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4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74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3202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UCS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Best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A*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Optimal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Heuristic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73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0734" y="5219600"/>
            <a:ext cx="5201265" cy="163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772685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8757A8-6EE9-47EF-89D0-544C5F93A1D8}"/>
              </a:ext>
            </a:extLst>
          </p:cNvPr>
          <p:cNvSpPr txBox="1"/>
          <p:nvPr/>
        </p:nvSpPr>
        <p:spPr>
          <a:xfrm>
            <a:off x="2536723" y="2286000"/>
            <a:ext cx="77576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problem may arise such as overestimating the f.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slides show the overestimates of f.  </a:t>
            </a:r>
          </a:p>
        </p:txBody>
      </p:sp>
    </p:spTree>
    <p:extLst>
      <p:ext uri="{BB962C8B-B14F-4D97-AF65-F5344CB8AC3E}">
        <p14:creationId xmlns:p14="http://schemas.microsoft.com/office/powerpoint/2010/main" val="18634092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336" y="645345"/>
            <a:ext cx="5058696" cy="1124462"/>
          </a:xfrm>
        </p:spPr>
        <p:txBody>
          <a:bodyPr>
            <a:normAutofit/>
          </a:bodyPr>
          <a:lstStyle/>
          <a:p>
            <a:r>
              <a:rPr lang="en-US" sz="3600" b="1" dirty="0"/>
              <a:t>A*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38516" y="2163096"/>
            <a:ext cx="8480323" cy="361827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QueueingFn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sort-by-</a:t>
            </a:r>
            <a:r>
              <a:rPr 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f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f(n) = g(n) + h(n)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UCS and Best-first both improve search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UCS keeps solution cost low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Best-first helps find solution quickly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combines these approaches</a:t>
            </a:r>
          </a:p>
        </p:txBody>
      </p:sp>
    </p:spTree>
    <p:extLst>
      <p:ext uri="{BB962C8B-B14F-4D97-AF65-F5344CB8AC3E}">
        <p14:creationId xmlns:p14="http://schemas.microsoft.com/office/powerpoint/2010/main" val="9032329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418006" cy="1021223"/>
          </a:xfrm>
        </p:spPr>
        <p:txBody>
          <a:bodyPr>
            <a:normAutofit/>
          </a:bodyPr>
          <a:lstStyle/>
          <a:p>
            <a:r>
              <a:rPr lang="en-US" sz="3600" b="1" dirty="0"/>
              <a:t>Power of  </a:t>
            </a:r>
            <a:r>
              <a:rPr lang="en-US" sz="3600" b="1" i="1" dirty="0">
                <a:latin typeface="Bahnschrift Light" panose="020B0502040204020203" pitchFamily="34" charset="0"/>
              </a:rPr>
              <a:t>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177" y="1548581"/>
            <a:ext cx="9721645" cy="458413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heuristic function is wrong it either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overestimates (guesses too high)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underestimates (guesses too low)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Overestimating is worse than underestimating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returns optimal solution if </a:t>
            </a:r>
            <a:r>
              <a:rPr 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admissible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heuristic function is </a:t>
            </a:r>
            <a:r>
              <a:rPr lang="en-US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admissible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never overestimates true cost to nearest goal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search finds optimal solution using admissible heuristic, the search is </a:t>
            </a:r>
            <a:r>
              <a:rPr lang="en-US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admissible</a:t>
            </a:r>
          </a:p>
        </p:txBody>
      </p:sp>
    </p:spTree>
    <p:extLst>
      <p:ext uri="{BB962C8B-B14F-4D97-AF65-F5344CB8AC3E}">
        <p14:creationId xmlns:p14="http://schemas.microsoft.com/office/powerpoint/2010/main" val="22265189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8757A8-6EE9-47EF-89D0-544C5F93A1D8}"/>
              </a:ext>
            </a:extLst>
          </p:cNvPr>
          <p:cNvSpPr txBox="1"/>
          <p:nvPr/>
        </p:nvSpPr>
        <p:spPr>
          <a:xfrm>
            <a:off x="2099187" y="2305615"/>
            <a:ext cx="79936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slides also show the overestimates of  f. 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examples of A* search.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66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CC87709-39F6-4351-88F7-F2BF45132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4677" y="523775"/>
            <a:ext cx="7066936" cy="1325563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Informed (Heuristic) Searches Strategies -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Informed Searches</a:t>
            </a:r>
            <a:endParaRPr lang="en-US" altLang="en-US" sz="36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E5DF063-CA9A-4A24-B4B2-6F0573E7729D}"/>
              </a:ext>
            </a:extLst>
          </p:cNvPr>
          <p:cNvSpPr txBox="1">
            <a:spLocks/>
          </p:cNvSpPr>
          <p:nvPr/>
        </p:nvSpPr>
        <p:spPr>
          <a:xfrm>
            <a:off x="1278194" y="1838171"/>
            <a:ext cx="9365225" cy="4761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informed search strategy 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 problem-specific knowledge beyond the definition of the problem itself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finds solutions efficiently (than an uninformed strategy).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Best-first search,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Hill climbing,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Beam search,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IDA*,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RBFS,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SMA*</a:t>
            </a:r>
          </a:p>
        </p:txBody>
      </p:sp>
    </p:spTree>
    <p:extLst>
      <p:ext uri="{BB962C8B-B14F-4D97-AF65-F5344CB8AC3E}">
        <p14:creationId xmlns:p14="http://schemas.microsoft.com/office/powerpoint/2010/main" val="18646453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9600"/>
            <a:ext cx="3901348" cy="75314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Overestimating</a:t>
            </a:r>
          </a:p>
        </p:txBody>
      </p:sp>
      <p:sp>
        <p:nvSpPr>
          <p:cNvPr id="33" name="Content Placeholder 32"/>
          <p:cNvSpPr>
            <a:spLocks noGrp="1"/>
          </p:cNvSpPr>
          <p:nvPr>
            <p:ph sz="half" idx="1"/>
          </p:nvPr>
        </p:nvSpPr>
        <p:spPr>
          <a:xfrm>
            <a:off x="1790701" y="4812268"/>
            <a:ext cx="4038600" cy="1782763"/>
          </a:xfrm>
        </p:spPr>
        <p:txBody>
          <a:bodyPr>
            <a:normAutofit/>
          </a:bodyPr>
          <a:lstStyle/>
          <a:p>
            <a:r>
              <a:rPr lang="en-US" dirty="0"/>
              <a:t>Solution cost:</a:t>
            </a:r>
          </a:p>
          <a:p>
            <a:pPr lvl="1"/>
            <a:r>
              <a:rPr lang="en-US" sz="2800" dirty="0"/>
              <a:t>ABF = 9</a:t>
            </a:r>
          </a:p>
          <a:p>
            <a:pPr lvl="1"/>
            <a:r>
              <a:rPr lang="en-US" sz="2800" dirty="0"/>
              <a:t>ADI = 8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half" idx="2"/>
          </p:nvPr>
        </p:nvSpPr>
        <p:spPr>
          <a:xfrm>
            <a:off x="5494387" y="4812268"/>
            <a:ext cx="5597642" cy="1706563"/>
          </a:xfrm>
        </p:spPr>
        <p:txBody>
          <a:bodyPr>
            <a:normAutofit/>
          </a:bodyPr>
          <a:lstStyle/>
          <a:p>
            <a:r>
              <a:rPr lang="en-US" dirty="0"/>
              <a:t>Open list:</a:t>
            </a:r>
          </a:p>
          <a:p>
            <a:pPr lvl="1"/>
            <a:r>
              <a:rPr lang="en-US" sz="2800" dirty="0"/>
              <a:t>A (15) B (9 = 3+6) F (9 = 3 + 6+ 0)</a:t>
            </a:r>
          </a:p>
          <a:p>
            <a:r>
              <a:rPr lang="en-US" dirty="0"/>
              <a:t>Missed optimal solution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00856" y="1579419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 (15)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1" y="2743200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 (6)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2601" y="2743200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 (20)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91401" y="2743200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 (10)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24200" y="3962400"/>
            <a:ext cx="102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 (20)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1000" y="3962400"/>
            <a:ext cx="750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F(0)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2601" y="3962400"/>
            <a:ext cx="107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 (12)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10400" y="3962400"/>
            <a:ext cx="107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 (20)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90919" y="3938055"/>
            <a:ext cx="675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I(0)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267200" y="2057400"/>
            <a:ext cx="16002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6019800" y="2057400"/>
            <a:ext cx="16002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6" idx="0"/>
          </p:cNvCxnSpPr>
          <p:nvPr/>
        </p:nvCxnSpPr>
        <p:spPr>
          <a:xfrm>
            <a:off x="5930008" y="2102639"/>
            <a:ext cx="152928" cy="64056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6151839" y="3195312"/>
            <a:ext cx="75363" cy="8212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stCxn id="7" idx="2"/>
            <a:endCxn id="11" idx="0"/>
          </p:cNvCxnSpPr>
          <p:nvPr/>
        </p:nvCxnSpPr>
        <p:spPr>
          <a:xfrm flipH="1">
            <a:off x="7547567" y="3266420"/>
            <a:ext cx="379398" cy="6959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endCxn id="12" idx="0"/>
          </p:cNvCxnSpPr>
          <p:nvPr/>
        </p:nvCxnSpPr>
        <p:spPr>
          <a:xfrm>
            <a:off x="7989540" y="3241332"/>
            <a:ext cx="538972" cy="6967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3935056" y="3401482"/>
            <a:ext cx="849868" cy="3801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3537697" y="3374425"/>
            <a:ext cx="849868" cy="3801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48200" y="20574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62600" y="22098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05600" y="20574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55513" y="324098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99873" y="32486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94386" y="335881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01296" y="327660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73236" y="32633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846213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2FCE-440B-4822-A0D2-6D718DDC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213" y="94277"/>
            <a:ext cx="10193593" cy="1056097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Romania with Step Costs in Km – </a:t>
            </a:r>
            <a:r>
              <a:rPr lang="en-US" altLang="en-US" sz="2800" dirty="0">
                <a:solidFill>
                  <a:srgbClr val="C00000"/>
                </a:solidFill>
                <a:latin typeface="+mn-lt"/>
              </a:rPr>
              <a:t>Fig 3.22 Values of </a:t>
            </a:r>
            <a:r>
              <a:rPr lang="en-US" altLang="en-US" sz="2800" dirty="0" err="1">
                <a:solidFill>
                  <a:srgbClr val="C00000"/>
                </a:solidFill>
                <a:latin typeface="+mn-lt"/>
              </a:rPr>
              <a:t>h</a:t>
            </a:r>
            <a:r>
              <a:rPr lang="en-US" altLang="en-US" sz="2800" baseline="-25000" dirty="0" err="1">
                <a:solidFill>
                  <a:srgbClr val="C00000"/>
                </a:solidFill>
                <a:latin typeface="+mn-lt"/>
              </a:rPr>
              <a:t>SLD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Picture 4" descr="romania2">
            <a:extLst>
              <a:ext uri="{FF2B5EF4-FFF2-40B4-BE49-F238E27FC236}">
                <a16:creationId xmlns:a16="http://schemas.microsoft.com/office/drawing/2014/main" id="{25869FB9-749A-4D87-BA7E-C167F8F71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13" y="1032387"/>
            <a:ext cx="10547555" cy="553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6081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430" y="442453"/>
            <a:ext cx="11093140" cy="627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46576" y="5791201"/>
            <a:ext cx="508317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/>
              <a:t>A* search on Romania Road Map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2F7D38F-3E1B-4F9A-A8CB-7A3D0902385F}"/>
              </a:ext>
            </a:extLst>
          </p:cNvPr>
          <p:cNvSpPr txBox="1">
            <a:spLocks/>
          </p:cNvSpPr>
          <p:nvPr/>
        </p:nvSpPr>
        <p:spPr>
          <a:xfrm>
            <a:off x="9502875" y="639763"/>
            <a:ext cx="2421194" cy="1006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>
                <a:solidFill>
                  <a:srgbClr val="FF0000"/>
                </a:solidFill>
              </a:rPr>
              <a:t>Example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9293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0.gif"/>
          <p:cNvPicPr>
            <a:picLocks noChangeAspect="1"/>
          </p:cNvPicPr>
          <p:nvPr/>
        </p:nvPicPr>
        <p:blipFill rotWithShape="1">
          <a:blip r:embed="rId2" cstate="print"/>
          <a:srcRect l="524" t="-1" r="-524" b="20743"/>
          <a:stretch/>
        </p:blipFill>
        <p:spPr>
          <a:xfrm>
            <a:off x="1592826" y="396410"/>
            <a:ext cx="9878961" cy="627164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A20AD39-E9C5-4CCF-A2CD-04084F1A26FE}"/>
              </a:ext>
            </a:extLst>
          </p:cNvPr>
          <p:cNvSpPr txBox="1">
            <a:spLocks/>
          </p:cNvSpPr>
          <p:nvPr/>
        </p:nvSpPr>
        <p:spPr>
          <a:xfrm>
            <a:off x="8462689" y="5202596"/>
            <a:ext cx="2421194" cy="1006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25C804-44BF-AA4A-0D4B-87D2D60B5742}"/>
              </a:ext>
            </a:extLst>
          </p:cNvPr>
          <p:cNvSpPr txBox="1"/>
          <p:nvPr/>
        </p:nvSpPr>
        <p:spPr>
          <a:xfrm>
            <a:off x="3639127" y="6317673"/>
            <a:ext cx="3916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C, actual cost 0 + heuristic cost 2</a:t>
            </a:r>
          </a:p>
        </p:txBody>
      </p:sp>
    </p:spTree>
    <p:extLst>
      <p:ext uri="{BB962C8B-B14F-4D97-AF65-F5344CB8AC3E}">
        <p14:creationId xmlns:p14="http://schemas.microsoft.com/office/powerpoint/2010/main" val="19604689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1.gif"/>
          <p:cNvPicPr>
            <a:picLocks noChangeAspect="1"/>
          </p:cNvPicPr>
          <p:nvPr/>
        </p:nvPicPr>
        <p:blipFill rotWithShape="1">
          <a:blip r:embed="rId2" cstate="print"/>
          <a:srcRect l="-762" r="-1" b="18370"/>
          <a:stretch/>
        </p:blipFill>
        <p:spPr>
          <a:xfrm>
            <a:off x="1165123" y="427704"/>
            <a:ext cx="9852395" cy="616482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FFEE451-0CEF-4F61-B836-7A76F66B8E61}"/>
              </a:ext>
            </a:extLst>
          </p:cNvPr>
          <p:cNvSpPr txBox="1">
            <a:spLocks/>
          </p:cNvSpPr>
          <p:nvPr/>
        </p:nvSpPr>
        <p:spPr>
          <a:xfrm>
            <a:off x="9392265" y="707924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9385847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2.gif"/>
          <p:cNvPicPr>
            <a:picLocks noChangeAspect="1"/>
          </p:cNvPicPr>
          <p:nvPr/>
        </p:nvPicPr>
        <p:blipFill rotWithShape="1">
          <a:blip r:embed="rId2" cstate="print"/>
          <a:srcRect b="21946"/>
          <a:stretch/>
        </p:blipFill>
        <p:spPr>
          <a:xfrm>
            <a:off x="1253613" y="545690"/>
            <a:ext cx="10047101" cy="606517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19686AE-2A50-443A-A537-CD73B8F665A5}"/>
              </a:ext>
            </a:extLst>
          </p:cNvPr>
          <p:cNvSpPr txBox="1">
            <a:spLocks/>
          </p:cNvSpPr>
          <p:nvPr/>
        </p:nvSpPr>
        <p:spPr>
          <a:xfrm>
            <a:off x="9392265" y="707924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4456896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3.gif"/>
          <p:cNvPicPr>
            <a:picLocks noChangeAspect="1"/>
          </p:cNvPicPr>
          <p:nvPr/>
        </p:nvPicPr>
        <p:blipFill rotWithShape="1">
          <a:blip r:embed="rId2" cstate="print"/>
          <a:srcRect b="19810"/>
          <a:stretch/>
        </p:blipFill>
        <p:spPr>
          <a:xfrm>
            <a:off x="1401097" y="427703"/>
            <a:ext cx="9877567" cy="629756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A05264C-D8E8-4581-BEF4-C3C032A10E2E}"/>
              </a:ext>
            </a:extLst>
          </p:cNvPr>
          <p:cNvSpPr txBox="1">
            <a:spLocks/>
          </p:cNvSpPr>
          <p:nvPr/>
        </p:nvSpPr>
        <p:spPr>
          <a:xfrm>
            <a:off x="9392265" y="707924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9550401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4.gif"/>
          <p:cNvPicPr>
            <a:picLocks noChangeAspect="1"/>
          </p:cNvPicPr>
          <p:nvPr/>
        </p:nvPicPr>
        <p:blipFill rotWithShape="1">
          <a:blip r:embed="rId2" cstate="print"/>
          <a:srcRect b="15366"/>
          <a:stretch/>
        </p:blipFill>
        <p:spPr>
          <a:xfrm>
            <a:off x="1209369" y="811162"/>
            <a:ext cx="9898620" cy="598291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1C7303C-7681-45B4-9A68-F171370C2BD4}"/>
              </a:ext>
            </a:extLst>
          </p:cNvPr>
          <p:cNvSpPr txBox="1">
            <a:spLocks/>
          </p:cNvSpPr>
          <p:nvPr/>
        </p:nvSpPr>
        <p:spPr>
          <a:xfrm>
            <a:off x="9230033" y="317091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1850268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5.gif"/>
          <p:cNvPicPr>
            <a:picLocks noChangeAspect="1"/>
          </p:cNvPicPr>
          <p:nvPr/>
        </p:nvPicPr>
        <p:blipFill rotWithShape="1">
          <a:blip r:embed="rId2" cstate="print"/>
          <a:srcRect b="17032"/>
          <a:stretch/>
        </p:blipFill>
        <p:spPr>
          <a:xfrm>
            <a:off x="1151751" y="471948"/>
            <a:ext cx="9974991" cy="617957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B7D1BBE-11C4-45C5-8038-B5D8DF7033D7}"/>
              </a:ext>
            </a:extLst>
          </p:cNvPr>
          <p:cNvSpPr txBox="1">
            <a:spLocks/>
          </p:cNvSpPr>
          <p:nvPr/>
        </p:nvSpPr>
        <p:spPr>
          <a:xfrm>
            <a:off x="9407013" y="206477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89326098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6.gif"/>
          <p:cNvPicPr>
            <a:picLocks noChangeAspect="1"/>
          </p:cNvPicPr>
          <p:nvPr/>
        </p:nvPicPr>
        <p:blipFill rotWithShape="1">
          <a:blip r:embed="rId2" cstate="print"/>
          <a:srcRect b="16468"/>
          <a:stretch/>
        </p:blipFill>
        <p:spPr>
          <a:xfrm>
            <a:off x="1122972" y="557298"/>
            <a:ext cx="9946055" cy="630070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08D7E4B-23A0-48E2-B0CF-1A98F99B7EF2}"/>
              </a:ext>
            </a:extLst>
          </p:cNvPr>
          <p:cNvSpPr txBox="1">
            <a:spLocks/>
          </p:cNvSpPr>
          <p:nvPr/>
        </p:nvSpPr>
        <p:spPr>
          <a:xfrm>
            <a:off x="9392265" y="707924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406553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CC87709-39F6-4351-88F7-F2BF45132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6187" y="0"/>
            <a:ext cx="7066936" cy="118703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Informed Searches</a:t>
            </a:r>
            <a:endParaRPr lang="en-US" alt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048CE9-07F3-4789-AD7F-84EE6B1AA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594" y="914399"/>
            <a:ext cx="9760974" cy="567813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terms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Heuristics – use an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f(n)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construct a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heuristic 		                  function h(n).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 solution –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expand the node with the lowest evaluation</a:t>
            </a:r>
          </a:p>
          <a:p>
            <a:pPr lvl="1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Informedness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Hill climbing problems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Admissibility –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h(n) be an admissible heuristic, required for optimality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parameters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g(n) = estimated cost from initial state to state n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h(n) = estimated cost (distance) from state n to closest goal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h(n) is a heuristic function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Robot path planning, h(n) could be Euclidean distance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puzzle, h(n) could be number of tiles out of place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algorithms which use h(n) to guide search are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heuristic search algorithms</a:t>
            </a:r>
          </a:p>
        </p:txBody>
      </p:sp>
    </p:spTree>
    <p:extLst>
      <p:ext uri="{BB962C8B-B14F-4D97-AF65-F5344CB8AC3E}">
        <p14:creationId xmlns:p14="http://schemas.microsoft.com/office/powerpoint/2010/main" val="331087340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7.gif"/>
          <p:cNvPicPr>
            <a:picLocks noChangeAspect="1"/>
          </p:cNvPicPr>
          <p:nvPr/>
        </p:nvPicPr>
        <p:blipFill rotWithShape="1">
          <a:blip r:embed="rId2" cstate="print"/>
          <a:srcRect b="16113"/>
          <a:stretch/>
        </p:blipFill>
        <p:spPr>
          <a:xfrm>
            <a:off x="1548580" y="457200"/>
            <a:ext cx="10058399" cy="628281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70FA537-DFB2-4C60-AB60-90FC31748312}"/>
              </a:ext>
            </a:extLst>
          </p:cNvPr>
          <p:cNvSpPr txBox="1">
            <a:spLocks/>
          </p:cNvSpPr>
          <p:nvPr/>
        </p:nvSpPr>
        <p:spPr>
          <a:xfrm>
            <a:off x="779207" y="127332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19240031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856" y="75534"/>
            <a:ext cx="867451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Comparison of Search Techniques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347560"/>
              </p:ext>
            </p:extLst>
          </p:nvPr>
        </p:nvGraphicFramePr>
        <p:xfrm>
          <a:off x="1047135" y="1401097"/>
          <a:ext cx="8126363" cy="37018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01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4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74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3202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UCS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Best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A*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Optimal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Heuristic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73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0734" y="5219600"/>
            <a:ext cx="5201265" cy="163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6560226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73110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B72AF1-FB18-4FB8-BC50-5B38BFAAA370}"/>
              </a:ext>
            </a:extLst>
          </p:cNvPr>
          <p:cNvSpPr/>
          <p:nvPr/>
        </p:nvSpPr>
        <p:spPr>
          <a:xfrm>
            <a:off x="1237719" y="589624"/>
            <a:ext cx="6165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Beyond A*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FA6D06-953A-4F08-BBD4-58498B1DD42D}"/>
              </a:ext>
            </a:extLst>
          </p:cNvPr>
          <p:cNvSpPr/>
          <p:nvPr/>
        </p:nvSpPr>
        <p:spPr>
          <a:xfrm>
            <a:off x="1357793" y="2016025"/>
            <a:ext cx="8608244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generally runs out of memory before it runs out of time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best-first strategies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the good properties on A*while trying to reduce memory consumption: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Recursive Best-First search (RBFS)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Iterative Deepening A* (IDA*)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Memory-bounded A* (MA*)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Memory-bounded A* (SMA*)</a:t>
            </a:r>
          </a:p>
        </p:txBody>
      </p:sp>
    </p:spTree>
    <p:extLst>
      <p:ext uri="{BB962C8B-B14F-4D97-AF65-F5344CB8AC3E}">
        <p14:creationId xmlns:p14="http://schemas.microsoft.com/office/powerpoint/2010/main" val="37576725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C4E0-FF63-4E99-A4A9-56E0E1567C52}"/>
              </a:ext>
            </a:extLst>
          </p:cNvPr>
          <p:cNvSpPr txBox="1">
            <a:spLocks/>
          </p:cNvSpPr>
          <p:nvPr/>
        </p:nvSpPr>
        <p:spPr>
          <a:xfrm>
            <a:off x="1276779" y="870444"/>
            <a:ext cx="5031658" cy="667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Admissible Heuristics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9DA4EA-C1C3-4D0D-A56C-437393A420E7}"/>
              </a:ext>
            </a:extLst>
          </p:cNvPr>
          <p:cNvSpPr/>
          <p:nvPr/>
        </p:nvSpPr>
        <p:spPr>
          <a:xfrm>
            <a:off x="1276779" y="2228671"/>
            <a:ext cx="894787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search is optimal with an admissible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heuristic function h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heuristic functions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given problem?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Typically, that depends on the problem domain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there are some general techniques that work reasonably well across several domains</a:t>
            </a:r>
          </a:p>
        </p:txBody>
      </p:sp>
    </p:spTree>
    <p:extLst>
      <p:ext uri="{BB962C8B-B14F-4D97-AF65-F5344CB8AC3E}">
        <p14:creationId xmlns:p14="http://schemas.microsoft.com/office/powerpoint/2010/main" val="14000697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511" y="365125"/>
            <a:ext cx="6809509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Heuristic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511" y="2167545"/>
            <a:ext cx="9020562" cy="2731627"/>
          </a:xfrm>
        </p:spPr>
        <p:txBody>
          <a:bodyPr>
            <a:normAutofit/>
          </a:bodyPr>
          <a:lstStyle/>
          <a:p>
            <a:pPr marL="461963" indent="-461963"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Q:  Given that we will only use heuristic functions that do not overestimate,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type of heuristic functions (among these) perform best?</a:t>
            </a:r>
          </a:p>
          <a:p>
            <a:pPr marL="461963" indent="-461963"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 Those that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 higher h(n) values.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4CB1EC-421B-4871-8BAF-F6A263A6B8AF}"/>
              </a:ext>
            </a:extLst>
          </p:cNvPr>
          <p:cNvSpPr/>
          <p:nvPr/>
        </p:nvSpPr>
        <p:spPr>
          <a:xfrm>
            <a:off x="9391102" y="1389213"/>
            <a:ext cx="21587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Bahnschrift Light" panose="020B0502040204020203" pitchFamily="34" charset="0"/>
              </a:rPr>
              <a:t>f(n), g(n), h(n)</a:t>
            </a:r>
          </a:p>
        </p:txBody>
      </p:sp>
    </p:spTree>
    <p:extLst>
      <p:ext uri="{BB962C8B-B14F-4D97-AF65-F5344CB8AC3E}">
        <p14:creationId xmlns:p14="http://schemas.microsoft.com/office/powerpoint/2010/main" val="16689353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162" y="344230"/>
            <a:ext cx="5257800" cy="119820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+mn-lt"/>
              </a:rPr>
              <a:t>Reasons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0461" y="1542434"/>
            <a:ext cx="8327103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h value means closer to the actual distance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node n on the open list with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f(n) &lt; f*(goal),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actual optimum cost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selected for expansion by A*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if a lot of nodes have a low underestimate (lower than the actual optimum cost)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of them will be expanded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in increased search time and space</a:t>
            </a:r>
          </a:p>
        </p:txBody>
      </p:sp>
      <p:sp>
        <p:nvSpPr>
          <p:cNvPr id="4" name="Cloud Callout 3"/>
          <p:cNvSpPr/>
          <p:nvPr/>
        </p:nvSpPr>
        <p:spPr>
          <a:xfrm flipH="1">
            <a:off x="771787" y="4798504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1126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3836" y="409658"/>
            <a:ext cx="4266381" cy="888488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+mn-lt"/>
              </a:rPr>
              <a:t>Informedness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836" y="1779443"/>
            <a:ext cx="9192492" cy="4351338"/>
          </a:xfrm>
        </p:spPr>
        <p:txBody>
          <a:bodyPr>
            <a:normAutofit/>
          </a:bodyPr>
          <a:lstStyle/>
          <a:p>
            <a:pPr marL="461963" indent="-461963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h1 and h2 are both admissible </a:t>
            </a:r>
          </a:p>
          <a:p>
            <a:pPr marL="461963" indent="-461963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all x, h1(x) &gt; h2(x), then h1 “dominates” h2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also say h1 is “more informed” than h2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h1(x):  Euclidean distance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h2(x):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 dominates h2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836083"/>
              </p:ext>
            </p:extLst>
          </p:nvPr>
        </p:nvGraphicFramePr>
        <p:xfrm>
          <a:off x="2814783" y="4697112"/>
          <a:ext cx="2101644" cy="638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6880" imgH="203040" progId="Equation.3">
                  <p:embed/>
                </p:oleObj>
              </mc:Choice>
              <mc:Fallback>
                <p:oleObj name="Equation" r:id="rId2" imgW="5968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783" y="4697112"/>
                        <a:ext cx="2101644" cy="6388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935577"/>
              </p:ext>
            </p:extLst>
          </p:nvPr>
        </p:nvGraphicFramePr>
        <p:xfrm>
          <a:off x="5308413" y="4051881"/>
          <a:ext cx="3126657" cy="791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12800" imgH="304560" progId="Equation.3">
                  <p:embed/>
                </p:oleObj>
              </mc:Choice>
              <mc:Fallback>
                <p:oleObj name="Equation" r:id="rId4" imgW="1612800" imgH="304560" progId="Equation.3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413" y="4051881"/>
                        <a:ext cx="3126657" cy="791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loud Callout 5"/>
          <p:cNvSpPr/>
          <p:nvPr/>
        </p:nvSpPr>
        <p:spPr>
          <a:xfrm flipH="1">
            <a:off x="385193" y="1067027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3725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09254" y="291234"/>
            <a:ext cx="7483764" cy="134568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Effect on Search Cost-</a:t>
            </a:r>
            <a:r>
              <a:rPr lang="en-US" altLang="en-US" sz="3200" dirty="0">
                <a:solidFill>
                  <a:srgbClr val="C00000"/>
                </a:solidFill>
                <a:latin typeface="+mn-lt"/>
              </a:rPr>
              <a:t>Dominance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1309254" y="1899516"/>
                <a:ext cx="8823036" cy="4279611"/>
              </a:xfrm>
            </p:spPr>
            <p:txBody>
              <a:bodyPr>
                <a:normAutofit/>
              </a:bodyPr>
              <a:lstStyle/>
              <a:p>
                <a:pPr marL="461963" indent="-461963"/>
                <a:r>
                  <a:rPr lang="en-US" sz="2400" spc="8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h1(n) </a:t>
                </a:r>
                <a14:m>
                  <m:oMath xmlns:m="http://schemas.openxmlformats.org/officeDocument/2006/math">
                    <m:r>
                      <a:rPr lang="en-US" sz="2400" i="1" spc="80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spc="8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h2(n), for all n (both are admissible)</a:t>
                </a:r>
              </a:p>
              <a:p>
                <a:pPr marL="457200" lvl="1" indent="0">
                  <a:buNone/>
                </a:pPr>
                <a:r>
                  <a:rPr lang="en-US" spc="8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h1 dominates h2 and is better for the search</a:t>
                </a:r>
              </a:p>
              <a:p>
                <a:pPr marL="461963" indent="-461963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Typical search costs 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(average number of nodes expanded):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d=14, IDS expands 3,473,941 nodes</a:t>
                </a: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A*(h1) = 113 nodes. i.e., A* with h2 expands 113 nodes</a:t>
                </a: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A*(h2) = 539 nodes. i.e., A* with h1 expands 539 nodes</a:t>
                </a:r>
              </a:p>
              <a:p>
                <a:pPr marL="457200" lvl="1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d=24, IDS expands ~54,000,000,000 nodes (too many nodes).</a:t>
                </a: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A* with h1 expands 1,641 nodes</a:t>
                </a: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A* with h2 expands 39,135 nodes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9254" y="1899516"/>
                <a:ext cx="8823036" cy="4279611"/>
              </a:xfrm>
              <a:blipFill>
                <a:blip r:embed="rId2"/>
                <a:stretch>
                  <a:fillRect l="-968" t="-19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loud Callout 4"/>
          <p:cNvSpPr/>
          <p:nvPr/>
        </p:nvSpPr>
        <p:spPr>
          <a:xfrm flipH="1">
            <a:off x="385194" y="1275127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8958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2E75BC6-84AA-43E1-83E8-6B46D1E915C6}"/>
              </a:ext>
            </a:extLst>
          </p:cNvPr>
          <p:cNvSpPr txBox="1">
            <a:spLocks noChangeArrowheads="1"/>
          </p:cNvSpPr>
          <p:nvPr/>
        </p:nvSpPr>
        <p:spPr>
          <a:xfrm>
            <a:off x="1061883" y="540109"/>
            <a:ext cx="5206181" cy="6692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solidFill>
                  <a:srgbClr val="C00000"/>
                </a:solidFill>
                <a:latin typeface="+mn-lt"/>
              </a:rPr>
              <a:t>Admissible heuristics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2FC5BC-7A4B-4ABE-916E-F6A82609784E}"/>
              </a:ext>
            </a:extLst>
          </p:cNvPr>
          <p:cNvSpPr txBox="1">
            <a:spLocks noChangeArrowheads="1"/>
          </p:cNvSpPr>
          <p:nvPr/>
        </p:nvSpPr>
        <p:spPr>
          <a:xfrm>
            <a:off x="1424544" y="1209368"/>
            <a:ext cx="8652329" cy="54126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for the 8-puzzle: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tiles in the wrong position at state n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 of the Manhattan distances of each tile from its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goal position.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(i.e., no. of squares from the desired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location of each tile)</a:t>
            </a:r>
            <a:r>
              <a:rPr lang="en-US" altLang="en-US" sz="2400" dirty="0"/>
              <a:t>
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endParaRPr lang="en-US" altLang="en-US" sz="2400" dirty="0"/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</a:rPr>
              <a:t>1</a:t>
            </a:r>
            <a:r>
              <a:rPr lang="en-US" altLang="en-US" sz="2400" u="sng" dirty="0">
                <a:solidFill>
                  <a:srgbClr val="CC0099"/>
                </a:solidFill>
              </a:rPr>
              <a:t>(S) = ? </a:t>
            </a:r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</a:rPr>
              <a:t>2</a:t>
            </a:r>
            <a:r>
              <a:rPr lang="en-US" altLang="en-US" sz="2400" u="sng" dirty="0">
                <a:solidFill>
                  <a:srgbClr val="CC0099"/>
                </a:solidFill>
              </a:rPr>
              <a:t>(S) = ?</a:t>
            </a:r>
            <a:r>
              <a:rPr lang="en-US" altLang="en-US" sz="2400" dirty="0"/>
              <a:t> </a:t>
            </a:r>
          </a:p>
        </p:txBody>
      </p:sp>
      <p:pic>
        <p:nvPicPr>
          <p:cNvPr id="5" name="Picture 5" descr="8puzzle">
            <a:extLst>
              <a:ext uri="{FF2B5EF4-FFF2-40B4-BE49-F238E27FC236}">
                <a16:creationId xmlns:a16="http://schemas.microsoft.com/office/drawing/2014/main" id="{D42C69FF-57F5-4EFD-9545-4AF5C4DA8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99" y="3502072"/>
            <a:ext cx="5818075" cy="295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/>
          <p:cNvSpPr/>
          <p:nvPr/>
        </p:nvSpPr>
        <p:spPr>
          <a:xfrm flipH="1">
            <a:off x="674753" y="3023645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0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>
                <a:spLocks noChangeArrowheads="1"/>
              </p:cNvSpPr>
              <p:nvPr/>
            </p:nvSpPr>
            <p:spPr bwMode="auto">
              <a:xfrm>
                <a:off x="821422" y="1595717"/>
                <a:ext cx="9421536" cy="27113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253920" tIns="31740" rIns="0" bIns="1587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Euclidean distance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between points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and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is the length of the line segment connecting them (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𝑝𝑞</m:t>
                        </m:r>
                      </m:e>
                    </m:acc>
                  </m:oMath>
                </a14:m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 Cartesian coordinates, 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 (</a:t>
                </a:r>
                <a:r>
                  <a:rPr kumimoji="0" lang="en-US" altLang="en-US" sz="2400" b="0" i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-3000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 </a:t>
                </a:r>
                <a:r>
                  <a:rPr kumimoji="0" lang="en-US" altLang="en-US" sz="2400" b="0" i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-3000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,..., </a:t>
                </a:r>
                <a:r>
                  <a:rPr kumimoji="0" lang="en-US" altLang="en-US" sz="2400" b="0" i="1" u="none" strike="noStrike" cap="none" normalizeH="0" baseline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1" u="none" strike="noStrike" cap="none" normalizeH="0" baseline="-3000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and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 (</a:t>
                </a:r>
                <a:r>
                  <a:rPr kumimoji="0" lang="en-US" altLang="en-US" sz="2400" b="0" i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-3000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 </a:t>
                </a:r>
                <a:r>
                  <a:rPr kumimoji="0" lang="en-US" altLang="en-US" sz="2400" b="0" i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-3000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,..., </a:t>
                </a:r>
                <a:r>
                  <a:rPr kumimoji="0" lang="en-US" altLang="en-US" sz="2400" b="0" i="1" u="none" strike="noStrike" cap="none" normalizeH="0" baseline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1" u="none" strike="noStrike" cap="none" normalizeH="0" baseline="-3000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are two points in Euclidean n-space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then the distance (d) from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to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or from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to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is given by the Pythagorean formula:</a:t>
                </a:r>
                <a:r>
                  <a:rPr kumimoji="0" lang="en-US" altLang="en-US" sz="2400" b="0" i="0" u="none" strike="noStrike" cap="none" normalizeH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cs typeface="Arial" panose="020B0604020202020204" pitchFamily="34" charset="0"/>
                  </a:rPr>
                  <a:t> 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en-US" sz="2400" dirty="0">
                  <a:solidFill>
                    <a:srgbClr val="222222"/>
                  </a:solidFill>
                  <a:cs typeface="Arial" panose="020B0604020202020204" pitchFamily="34" charset="0"/>
                </a:endParaRPr>
              </a:p>
              <a:p>
                <a:pPr lvl="0"/>
                <a:r>
                  <a:rPr lang="en-US" altLang="en-US" sz="2400" dirty="0">
                    <a:solidFill>
                      <a:srgbClr val="222222"/>
                    </a:solidFill>
                    <a:cs typeface="Arial" panose="020B0604020202020204" pitchFamily="34" charset="0"/>
                  </a:rPr>
                  <a:t>	</a:t>
                </a:r>
                <a:r>
                  <a:rPr lang="en-US" alt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kumimoji="0" lang="en-US" altLang="en-US" sz="2400" b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US" altLang="en-US" sz="2400" b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altLang="en-US" sz="2400" b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−</m:t>
                            </m:r>
                            <m:sSub>
                              <m:sSubPr>
                                <m:ctrlP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−</m:t>
                            </m:r>
                            <m:sSub>
                              <m:sSubPr>
                                <m:ctrlP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+…  </m:t>
                        </m:r>
                        <m:r>
                          <a:rPr lang="en-US" alt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−</m:t>
                            </m:r>
                            <m:sSub>
                              <m:sSubPr>
                                <m:ctrlP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1422" y="1595717"/>
                <a:ext cx="9421536" cy="2711305"/>
              </a:xfrm>
              <a:prstGeom prst="rect">
                <a:avLst/>
              </a:prstGeom>
              <a:blipFill rotWithShape="0">
                <a:blip r:embed="rId2"/>
                <a:stretch>
                  <a:fillRect t="-1798" r="-1942" b="-5169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3" descr="\overline{\mathbf{p}\mathbf{q}}"/>
          <p:cNvSpPr>
            <a:spLocks noChangeAspect="1" noChangeArrowheads="1"/>
          </p:cNvSpPr>
          <p:nvPr/>
        </p:nvSpPr>
        <p:spPr bwMode="auto">
          <a:xfrm>
            <a:off x="6712635" y="2517979"/>
            <a:ext cx="235538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{\displaystyle {\begin{aligned}d(\mathbf {p} ,\mathbf {q} )=d(\mathbf {q} ,\mathbf {p} )&amp;={\sqrt {(q_{1}-p_{1})^{2}+(q_{2}-p_{2})^{2}+\cdots +(q_{n}-p_{n})^{2}}}\\[8pt]&amp;={\sqrt {\sum _{i=1}^{n}(q_{i}-p_{i})^{2}}}.\end{aligned}}}"/>
          <p:cNvSpPr>
            <a:spLocks noChangeAspect="1" noChangeArrowheads="1"/>
          </p:cNvSpPr>
          <p:nvPr/>
        </p:nvSpPr>
        <p:spPr bwMode="auto">
          <a:xfrm>
            <a:off x="1532622" y="2959304"/>
            <a:ext cx="235538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8670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2E75BC6-84AA-43E1-83E8-6B46D1E915C6}"/>
              </a:ext>
            </a:extLst>
          </p:cNvPr>
          <p:cNvSpPr txBox="1">
            <a:spLocks noChangeArrowheads="1"/>
          </p:cNvSpPr>
          <p:nvPr/>
        </p:nvSpPr>
        <p:spPr>
          <a:xfrm>
            <a:off x="1061883" y="540109"/>
            <a:ext cx="5206181" cy="6692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>
                <a:solidFill>
                  <a:srgbClr val="C00000"/>
                </a:solidFill>
                <a:latin typeface="+mn-lt"/>
              </a:rPr>
              <a:t>Admissible heuristics</a:t>
            </a:r>
            <a:endParaRPr lang="en-US" alt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2FC5BC-7A4B-4ABE-916E-F6A82609784E}"/>
              </a:ext>
            </a:extLst>
          </p:cNvPr>
          <p:cNvSpPr txBox="1">
            <a:spLocks noChangeArrowheads="1"/>
          </p:cNvSpPr>
          <p:nvPr/>
        </p:nvSpPr>
        <p:spPr>
          <a:xfrm>
            <a:off x="1193636" y="1209368"/>
            <a:ext cx="8260080" cy="54126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for the 8-puzzle: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number of misplaced tiles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total Manhattan distance</a:t>
            </a:r>
          </a:p>
          <a:p>
            <a:pPr marL="461963" indent="-461963">
              <a:spcBef>
                <a:spcPts val="6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(i.e., no. of squares from the desired location of each tile)</a:t>
            </a:r>
            <a:r>
              <a:rPr lang="en-US" altLang="en-US" sz="2000" dirty="0"/>
              <a:t>
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(S) = ?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en-US" altLang="en-US" sz="2400" u="sng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(S) = ?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3+1+2+2+2+3+3+2 = 18 </a:t>
            </a:r>
          </a:p>
        </p:txBody>
      </p:sp>
      <p:pic>
        <p:nvPicPr>
          <p:cNvPr id="5" name="Picture 5" descr="8puzzle">
            <a:extLst>
              <a:ext uri="{FF2B5EF4-FFF2-40B4-BE49-F238E27FC236}">
                <a16:creationId xmlns:a16="http://schemas.microsoft.com/office/drawing/2014/main" id="{D42C69FF-57F5-4EFD-9545-4AF5C4DA8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683" y="3057386"/>
            <a:ext cx="5818075" cy="295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/>
          <p:cNvSpPr/>
          <p:nvPr/>
        </p:nvSpPr>
        <p:spPr>
          <a:xfrm flipH="1">
            <a:off x="771787" y="4798504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695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2E75BC6-84AA-43E1-83E8-6B46D1E915C6}"/>
              </a:ext>
            </a:extLst>
          </p:cNvPr>
          <p:cNvSpPr txBox="1">
            <a:spLocks noChangeArrowheads="1"/>
          </p:cNvSpPr>
          <p:nvPr/>
        </p:nvSpPr>
        <p:spPr>
          <a:xfrm>
            <a:off x="1061883" y="540109"/>
            <a:ext cx="5206181" cy="6692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>
                <a:solidFill>
                  <a:srgbClr val="C00000"/>
                </a:solidFill>
                <a:latin typeface="+mn-lt"/>
              </a:rPr>
              <a:t>Admissible heuristics</a:t>
            </a:r>
            <a:endParaRPr lang="en-US" alt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2FC5BC-7A4B-4ABE-916E-F6A82609784E}"/>
              </a:ext>
            </a:extLst>
          </p:cNvPr>
          <p:cNvSpPr txBox="1">
            <a:spLocks noChangeArrowheads="1"/>
          </p:cNvSpPr>
          <p:nvPr/>
        </p:nvSpPr>
        <p:spPr>
          <a:xfrm>
            <a:off x="1193636" y="1209368"/>
            <a:ext cx="8260080" cy="54126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for the 8-puzzle: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number of misplaced tiles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total Manhattan distance</a:t>
            </a:r>
          </a:p>
          <a:p>
            <a:pPr marL="461963" indent="-461963">
              <a:spcBef>
                <a:spcPts val="6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(i.e., no. of squares from the desired location of each tile)</a:t>
            </a:r>
            <a:r>
              <a:rPr lang="en-US" altLang="en-US" sz="2000" dirty="0"/>
              <a:t>
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</a:rPr>
              <a:t>1</a:t>
            </a:r>
            <a:r>
              <a:rPr lang="en-US" altLang="en-US" sz="2400" u="sng" dirty="0">
                <a:solidFill>
                  <a:srgbClr val="CC0099"/>
                </a:solidFill>
              </a:rPr>
              <a:t>(S) = ?</a:t>
            </a:r>
            <a:r>
              <a:rPr lang="en-US" altLang="en-US" sz="2400" dirty="0"/>
              <a:t> 7</a:t>
            </a:r>
            <a:endParaRPr lang="en-US" altLang="en-US" sz="2400" u="sng" dirty="0">
              <a:solidFill>
                <a:srgbClr val="CC0099"/>
              </a:solidFill>
            </a:endParaRPr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</a:rPr>
              <a:t>2</a:t>
            </a:r>
            <a:r>
              <a:rPr lang="en-US" altLang="en-US" sz="2400" u="sng" dirty="0">
                <a:solidFill>
                  <a:srgbClr val="CC0099"/>
                </a:solidFill>
              </a:rPr>
              <a:t>(S) = ?</a:t>
            </a:r>
            <a:r>
              <a:rPr lang="en-US" altLang="en-US" sz="2400" dirty="0"/>
              <a:t> 4 + 0 + 3 + 3 + 1 + 0 + 2+ 1 = 14</a:t>
            </a:r>
          </a:p>
        </p:txBody>
      </p:sp>
      <p:pic>
        <p:nvPicPr>
          <p:cNvPr id="5" name="Picture 5" descr="8puzzle">
            <a:extLst>
              <a:ext uri="{FF2B5EF4-FFF2-40B4-BE49-F238E27FC236}">
                <a16:creationId xmlns:a16="http://schemas.microsoft.com/office/drawing/2014/main" id="{D42C69FF-57F5-4EFD-9545-4AF5C4DA8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098" y="2915264"/>
            <a:ext cx="5847118" cy="2969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29EF7F-5606-4888-87FF-5CDEE4570B6F}"/>
              </a:ext>
            </a:extLst>
          </p:cNvPr>
          <p:cNvSpPr txBox="1"/>
          <p:nvPr/>
        </p:nvSpPr>
        <p:spPr>
          <a:xfrm>
            <a:off x="9896168" y="3045204"/>
            <a:ext cx="634343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A0DC7C-DD1B-4FAB-A35C-AAC51AD4978F}"/>
              </a:ext>
            </a:extLst>
          </p:cNvPr>
          <p:cNvSpPr txBox="1"/>
          <p:nvPr/>
        </p:nvSpPr>
        <p:spPr>
          <a:xfrm flipH="1">
            <a:off x="9086335" y="3047709"/>
            <a:ext cx="544708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5D467F-D88A-45A3-BA77-68E5796EA7F9}"/>
              </a:ext>
            </a:extLst>
          </p:cNvPr>
          <p:cNvSpPr txBox="1"/>
          <p:nvPr/>
        </p:nvSpPr>
        <p:spPr>
          <a:xfrm>
            <a:off x="9896168" y="4727006"/>
            <a:ext cx="634343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36BB1D-EC87-4409-ADCA-739B4535E66D}"/>
              </a:ext>
            </a:extLst>
          </p:cNvPr>
          <p:cNvSpPr txBox="1"/>
          <p:nvPr/>
        </p:nvSpPr>
        <p:spPr>
          <a:xfrm>
            <a:off x="10727815" y="3058723"/>
            <a:ext cx="596925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6737C8-5173-4CA5-9157-6767CB4D0044}"/>
              </a:ext>
            </a:extLst>
          </p:cNvPr>
          <p:cNvSpPr txBox="1"/>
          <p:nvPr/>
        </p:nvSpPr>
        <p:spPr>
          <a:xfrm>
            <a:off x="9034225" y="3890717"/>
            <a:ext cx="648929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67C1D8-5016-4F19-80DC-7F541D5BCC90}"/>
              </a:ext>
            </a:extLst>
          </p:cNvPr>
          <p:cNvSpPr txBox="1"/>
          <p:nvPr/>
        </p:nvSpPr>
        <p:spPr>
          <a:xfrm>
            <a:off x="9913621" y="3881481"/>
            <a:ext cx="584755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AEBEC0-FA32-4E62-9505-2C7DCDFE0841}"/>
              </a:ext>
            </a:extLst>
          </p:cNvPr>
          <p:cNvSpPr txBox="1"/>
          <p:nvPr/>
        </p:nvSpPr>
        <p:spPr>
          <a:xfrm>
            <a:off x="10727815" y="3892597"/>
            <a:ext cx="660159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7CE778-70EF-42D6-833A-3DCDA9CC4D68}"/>
              </a:ext>
            </a:extLst>
          </p:cNvPr>
          <p:cNvSpPr txBox="1"/>
          <p:nvPr/>
        </p:nvSpPr>
        <p:spPr>
          <a:xfrm>
            <a:off x="9040761" y="4729939"/>
            <a:ext cx="642393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096DCF-F333-4D38-81DA-F53B6A3F50C1}"/>
              </a:ext>
            </a:extLst>
          </p:cNvPr>
          <p:cNvSpPr txBox="1"/>
          <p:nvPr/>
        </p:nvSpPr>
        <p:spPr>
          <a:xfrm>
            <a:off x="10679637" y="4674137"/>
            <a:ext cx="708337" cy="66134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4153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158182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Which of these heuristics is admissible?</a:t>
            </a:r>
            <a:br>
              <a:rPr lang="en-US" sz="3200" dirty="0">
                <a:solidFill>
                  <a:srgbClr val="FF0000"/>
                </a:solidFill>
                <a:latin typeface="+mn-lt"/>
              </a:rPr>
            </a:br>
            <a:r>
              <a:rPr lang="en-US" sz="2800" dirty="0">
                <a:solidFill>
                  <a:schemeClr val="accent5"/>
                </a:solidFill>
                <a:latin typeface="+mn-lt"/>
              </a:rPr>
              <a:t>Which is more informed?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286" y="3222896"/>
            <a:ext cx="6163610" cy="3482704"/>
          </a:xfrm>
        </p:spPr>
        <p:txBody>
          <a:bodyPr>
            <a:noAutofit/>
          </a:bodyPr>
          <a:lstStyle/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h1(n) = #tiles in wrong position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h2(n) = Sum of Manhattan distance between each tile and goal location for the tile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h3(n) = 0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h4(n) = 1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h5(n) = min(2, h*[n])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h6(n) = Manhattan distance for blank tile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h7</a:t>
            </a:r>
            <a:r>
              <a:rPr lang="en-US" sz="2400" dirty="0"/>
              <a:t>(n) = max(2, h*[n])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6208" y="846279"/>
            <a:ext cx="5639028" cy="282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loud Callout 4"/>
          <p:cNvSpPr/>
          <p:nvPr/>
        </p:nvSpPr>
        <p:spPr>
          <a:xfrm flipH="1">
            <a:off x="696286" y="1392573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049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ED2DE6-FE0E-4773-8CFC-AE0CA3D8E6E0}"/>
              </a:ext>
            </a:extLst>
          </p:cNvPr>
          <p:cNvSpPr/>
          <p:nvPr/>
        </p:nvSpPr>
        <p:spPr>
          <a:xfrm>
            <a:off x="1383761" y="442140"/>
            <a:ext cx="2313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Dominance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2A7D5D0-A1C0-4800-96FE-0997DE0FFAF0}"/>
                  </a:ext>
                </a:extLst>
              </p:cNvPr>
              <p:cNvSpPr/>
              <p:nvPr/>
            </p:nvSpPr>
            <p:spPr>
              <a:xfrm>
                <a:off x="1383761" y="1088471"/>
                <a:ext cx="9854510" cy="49859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heuristic function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dominates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heuristic function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a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problem P if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(n)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(n) for all nodes n on P’s space</a:t>
                </a:r>
              </a:p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Ex: the 8-puzzle</a:t>
                </a: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Manhattan distance,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dominates the number of misplaced tiles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spcAft>
                    <a:spcPts val="1200"/>
                  </a:spcAft>
                </a:pP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A*, if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admissible and dominates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then it is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always better for search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A* will never expand more nodes with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than with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</a:p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if neither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nor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dominates the other?</a:t>
                </a:r>
              </a:p>
              <a:p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both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admissible, use h(n) = max(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(n),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(n))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2A7D5D0-A1C0-4800-96FE-0997DE0FFA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61" y="1088471"/>
                <a:ext cx="9854510" cy="4985980"/>
              </a:xfrm>
              <a:prstGeom prst="rect">
                <a:avLst/>
              </a:prstGeom>
              <a:blipFill>
                <a:blip r:embed="rId2"/>
                <a:stretch>
                  <a:fillRect l="-989" t="-979" b="-1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834409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B33611-D999-44CA-8A45-DC0312D9D080}"/>
              </a:ext>
            </a:extLst>
          </p:cNvPr>
          <p:cNvSpPr/>
          <p:nvPr/>
        </p:nvSpPr>
        <p:spPr>
          <a:xfrm>
            <a:off x="1206051" y="501134"/>
            <a:ext cx="60592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cs typeface="Times New Roman" panose="02020603050405020304" pitchFamily="18" charset="0"/>
              </a:rPr>
              <a:t>Effectiveness of Heuristic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2A810A5-AB19-4A95-9FEA-0E8DE98FDB6E}"/>
                  </a:ext>
                </a:extLst>
              </p:cNvPr>
              <p:cNvSpPr/>
              <p:nvPr/>
            </p:nvSpPr>
            <p:spPr>
              <a:xfrm>
                <a:off x="1448152" y="1416178"/>
                <a:ext cx="9295695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</a:t>
                </a: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• h be a heuristic function for A*</a:t>
                </a: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• N the total number of nodes expanded by one A* search with h</a:t>
                </a: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• d the depth of the found solution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effective branching Factor (EBF)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h is the value b</a:t>
                </a:r>
                <a:r>
                  <a:rPr lang="en-US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∗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that solves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equation</a:t>
                </a:r>
              </a:p>
              <a:p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b</a:t>
                </a:r>
                <a:r>
                  <a:rPr lang="pt-BR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</a:t>
                </a:r>
                <a:r>
                  <a:rPr lang="pt-BR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d−1 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· · · + b</a:t>
                </a:r>
                <a:r>
                  <a:rPr lang="pt-BR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b + 1 = N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(the branching factor b of a uniform tree with N nodes and depth d)</a:t>
                </a:r>
              </a:p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heuristics h for A* is effective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practice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its average EBF is close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1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Note: If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dominates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then EFB(h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EFB(h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2A810A5-AB19-4A95-9FEA-0E8DE98FDB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152" y="1416178"/>
                <a:ext cx="9295695" cy="4524315"/>
              </a:xfrm>
              <a:prstGeom prst="rect">
                <a:avLst/>
              </a:prstGeom>
              <a:blipFill>
                <a:blip r:embed="rId2"/>
                <a:stretch>
                  <a:fillRect l="-1050" t="-1078" b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8633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564A6E-058E-474D-9C60-1D0AD5B67F11}"/>
              </a:ext>
            </a:extLst>
          </p:cNvPr>
          <p:cNvSpPr/>
          <p:nvPr/>
        </p:nvSpPr>
        <p:spPr>
          <a:xfrm>
            <a:off x="892630" y="427392"/>
            <a:ext cx="58176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Dominance and EFB: The 8-puzzle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E19CE7-DA57-4D68-B770-9AC5E52CE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779019"/>
              </p:ext>
            </p:extLst>
          </p:nvPr>
        </p:nvGraphicFramePr>
        <p:xfrm>
          <a:off x="1749957" y="1166633"/>
          <a:ext cx="8692086" cy="289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056">
                  <a:extLst>
                    <a:ext uri="{9D8B030D-6E8A-4147-A177-3AD203B41FA5}">
                      <a16:colId xmlns:a16="http://schemas.microsoft.com/office/drawing/2014/main" val="2432795071"/>
                    </a:ext>
                  </a:extLst>
                </a:gridCol>
                <a:gridCol w="1355551">
                  <a:extLst>
                    <a:ext uri="{9D8B030D-6E8A-4147-A177-3AD203B41FA5}">
                      <a16:colId xmlns:a16="http://schemas.microsoft.com/office/drawing/2014/main" val="2948585380"/>
                    </a:ext>
                  </a:extLst>
                </a:gridCol>
                <a:gridCol w="1154545">
                  <a:extLst>
                    <a:ext uri="{9D8B030D-6E8A-4147-A177-3AD203B41FA5}">
                      <a16:colId xmlns:a16="http://schemas.microsoft.com/office/drawing/2014/main" val="2317666302"/>
                    </a:ext>
                  </a:extLst>
                </a:gridCol>
                <a:gridCol w="1265382">
                  <a:extLst>
                    <a:ext uri="{9D8B030D-6E8A-4147-A177-3AD203B41FA5}">
                      <a16:colId xmlns:a16="http://schemas.microsoft.com/office/drawing/2014/main" val="1858756483"/>
                    </a:ext>
                  </a:extLst>
                </a:gridCol>
                <a:gridCol w="1403927">
                  <a:extLst>
                    <a:ext uri="{9D8B030D-6E8A-4147-A177-3AD203B41FA5}">
                      <a16:colId xmlns:a16="http://schemas.microsoft.com/office/drawing/2014/main" val="4139283452"/>
                    </a:ext>
                  </a:extLst>
                </a:gridCol>
                <a:gridCol w="1477818">
                  <a:extLst>
                    <a:ext uri="{9D8B030D-6E8A-4147-A177-3AD203B41FA5}">
                      <a16:colId xmlns:a16="http://schemas.microsoft.com/office/drawing/2014/main" val="4100697427"/>
                    </a:ext>
                  </a:extLst>
                </a:gridCol>
                <a:gridCol w="1288807">
                  <a:extLst>
                    <a:ext uri="{9D8B030D-6E8A-4147-A177-3AD203B41FA5}">
                      <a16:colId xmlns:a16="http://schemas.microsoft.com/office/drawing/2014/main" val="3496814537"/>
                    </a:ext>
                  </a:extLst>
                </a:gridCol>
              </a:tblGrid>
              <a:tr h="23897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Search Cost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Effective Branching Factor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73615"/>
                  </a:ext>
                </a:extLst>
              </a:tr>
              <a:tr h="238979">
                <a:tc>
                  <a:txBody>
                    <a:bodyPr/>
                    <a:lstStyle/>
                    <a:p>
                      <a:r>
                        <a:rPr lang="pt-BR" sz="1200" b="0" i="1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IDS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A*(</a:t>
                      </a:r>
                      <a:r>
                        <a:rPr lang="pt-BR" sz="1200" b="0" i="1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A*(</a:t>
                      </a:r>
                      <a:r>
                        <a:rPr lang="pt-BR" sz="1200" b="0" i="1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IDS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A*(</a:t>
                      </a:r>
                      <a:r>
                        <a:rPr lang="pt-BR" sz="1200" b="0" i="1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A*(</a:t>
                      </a:r>
                      <a:r>
                        <a:rPr lang="pt-BR" sz="1200" b="0" i="1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760697"/>
                  </a:ext>
                </a:extLst>
              </a:tr>
              <a:tr h="234199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47127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364404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3473941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1301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7276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18094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2.45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2.87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1.45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1.47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1.45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1.27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9065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B10B23C0-BA25-4646-9C12-528370C1A4F0}"/>
              </a:ext>
            </a:extLst>
          </p:cNvPr>
          <p:cNvSpPr/>
          <p:nvPr/>
        </p:nvSpPr>
        <p:spPr>
          <a:xfrm>
            <a:off x="1098084" y="4211729"/>
            <a:ext cx="103024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values over 1200 random instances of the problem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 depth of solution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cost, # of expanded nodes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IDS, iterative deepening search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number of misplaced tiles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total Manhattan distance</a:t>
            </a:r>
          </a:p>
        </p:txBody>
      </p:sp>
    </p:spTree>
    <p:extLst>
      <p:ext uri="{BB962C8B-B14F-4D97-AF65-F5344CB8AC3E}">
        <p14:creationId xmlns:p14="http://schemas.microsoft.com/office/powerpoint/2010/main" val="106768835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564A6E-058E-474D-9C60-1D0AD5B67F11}"/>
              </a:ext>
            </a:extLst>
          </p:cNvPr>
          <p:cNvSpPr/>
          <p:nvPr/>
        </p:nvSpPr>
        <p:spPr>
          <a:xfrm>
            <a:off x="892630" y="427392"/>
            <a:ext cx="6506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Dominance and EFB: The 8-puzzle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E19CE7-DA57-4D68-B770-9AC5E52CE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072400"/>
              </p:ext>
            </p:extLst>
          </p:nvPr>
        </p:nvGraphicFramePr>
        <p:xfrm>
          <a:off x="1043040" y="1221111"/>
          <a:ext cx="10357466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999">
                  <a:extLst>
                    <a:ext uri="{9D8B030D-6E8A-4147-A177-3AD203B41FA5}">
                      <a16:colId xmlns:a16="http://schemas.microsoft.com/office/drawing/2014/main" val="2432795071"/>
                    </a:ext>
                  </a:extLst>
                </a:gridCol>
                <a:gridCol w="1873045">
                  <a:extLst>
                    <a:ext uri="{9D8B030D-6E8A-4147-A177-3AD203B41FA5}">
                      <a16:colId xmlns:a16="http://schemas.microsoft.com/office/drawing/2014/main" val="2948585380"/>
                    </a:ext>
                  </a:extLst>
                </a:gridCol>
                <a:gridCol w="1676870">
                  <a:extLst>
                    <a:ext uri="{9D8B030D-6E8A-4147-A177-3AD203B41FA5}">
                      <a16:colId xmlns:a16="http://schemas.microsoft.com/office/drawing/2014/main" val="2317666302"/>
                    </a:ext>
                  </a:extLst>
                </a:gridCol>
                <a:gridCol w="1479638">
                  <a:extLst>
                    <a:ext uri="{9D8B030D-6E8A-4147-A177-3AD203B41FA5}">
                      <a16:colId xmlns:a16="http://schemas.microsoft.com/office/drawing/2014/main" val="1858756483"/>
                    </a:ext>
                  </a:extLst>
                </a:gridCol>
                <a:gridCol w="1479638">
                  <a:extLst>
                    <a:ext uri="{9D8B030D-6E8A-4147-A177-3AD203B41FA5}">
                      <a16:colId xmlns:a16="http://schemas.microsoft.com/office/drawing/2014/main" val="4139283452"/>
                    </a:ext>
                  </a:extLst>
                </a:gridCol>
                <a:gridCol w="1479638">
                  <a:extLst>
                    <a:ext uri="{9D8B030D-6E8A-4147-A177-3AD203B41FA5}">
                      <a16:colId xmlns:a16="http://schemas.microsoft.com/office/drawing/2014/main" val="4100697427"/>
                    </a:ext>
                  </a:extLst>
                </a:gridCol>
                <a:gridCol w="1479638">
                  <a:extLst>
                    <a:ext uri="{9D8B030D-6E8A-4147-A177-3AD203B41FA5}">
                      <a16:colId xmlns:a16="http://schemas.microsoft.com/office/drawing/2014/main" val="3496814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Search Cost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Effective Branching Factor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73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0" i="1" u="none" strike="noStrike" baseline="0" dirty="0">
                          <a:latin typeface="Times New Roman" panose="02020603050405020304" pitchFamily="18" charset="0"/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IDS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A*(</a:t>
                      </a:r>
                      <a:r>
                        <a:rPr lang="pt-BR" sz="2400" b="0" i="1" u="none" strike="noStrike" baseline="0" dirty="0">
                          <a:latin typeface="Times New Roman" panose="02020603050405020304" pitchFamily="18" charset="0"/>
                        </a:rPr>
                        <a:t>h</a:t>
                      </a:r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1)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A*(</a:t>
                      </a:r>
                      <a:r>
                        <a:rPr lang="pt-BR" sz="2400" b="0" i="1" u="none" strike="noStrike" baseline="0" dirty="0">
                          <a:latin typeface="Times New Roman" panose="02020603050405020304" pitchFamily="18" charset="0"/>
                        </a:rPr>
                        <a:t>h</a:t>
                      </a:r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2)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IDS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A*(</a:t>
                      </a:r>
                      <a:r>
                        <a:rPr lang="pt-BR" sz="2400" b="0" i="1" u="none" strike="noStrike" baseline="0" dirty="0">
                          <a:latin typeface="Times New Roman" panose="02020603050405020304" pitchFamily="18" charset="0"/>
                        </a:rPr>
                        <a:t>h</a:t>
                      </a:r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1)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A*(</a:t>
                      </a:r>
                      <a:r>
                        <a:rPr lang="pt-BR" sz="2400" b="0" i="1" u="none" strike="noStrike" baseline="0" dirty="0">
                          <a:latin typeface="Times New Roman" panose="02020603050405020304" pitchFamily="18" charset="0"/>
                        </a:rPr>
                        <a:t>h</a:t>
                      </a:r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2)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76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22 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680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6384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47127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364404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3473941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227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539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1301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3056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7276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18094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39135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211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363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676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1219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1641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2.45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2.87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2.73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2.80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2.79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2.78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2.83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1.79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1.34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1.33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1.38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1.47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1.79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1.30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1.27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90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82928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333719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B7F7141-3424-4251-ACE1-AC16A88AED0B}"/>
              </a:ext>
            </a:extLst>
          </p:cNvPr>
          <p:cNvSpPr/>
          <p:nvPr/>
        </p:nvSpPr>
        <p:spPr>
          <a:xfrm>
            <a:off x="1147443" y="471637"/>
            <a:ext cx="4866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Devising Heuristic Functions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BFCA57-8EC7-4E08-9E3C-C3A8F3AFBCD6}"/>
              </a:ext>
            </a:extLst>
          </p:cNvPr>
          <p:cNvSpPr/>
          <p:nvPr/>
        </p:nvSpPr>
        <p:spPr>
          <a:xfrm>
            <a:off x="1147443" y="1331619"/>
            <a:ext cx="10400544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 problem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version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search problem with less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restrictions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applicability of the next-state operators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n-puzzle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tile can move from position p to position q if p is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adjacent to q and q is empty”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relaxed-1: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tile can move from p to q if p is adjacent to q”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relaxed-2: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tile can move from p to q if q is empty”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relaxed-3: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tile can move from p to q”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exact solution cost of a relaxed problem is often a good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(admissible) heuristics for the original problem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point: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optimal solution cost of the relaxed problem is no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greater than the optimal solution cost of the original problem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84093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B7D82D8-0BF5-449E-84FE-B820AAD81011}"/>
              </a:ext>
            </a:extLst>
          </p:cNvPr>
          <p:cNvSpPr txBox="1">
            <a:spLocks noChangeArrowheads="1"/>
          </p:cNvSpPr>
          <p:nvPr/>
        </p:nvSpPr>
        <p:spPr>
          <a:xfrm>
            <a:off x="1224116" y="540109"/>
            <a:ext cx="4409768" cy="7724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</a:rPr>
              <a:t>Relaxed problems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6138D37-A30D-4C94-A83F-B8A3C58624D4}"/>
              </a:ext>
            </a:extLst>
          </p:cNvPr>
          <p:cNvSpPr txBox="1">
            <a:spLocks noChangeArrowheads="1"/>
          </p:cNvSpPr>
          <p:nvPr/>
        </p:nvSpPr>
        <p:spPr>
          <a:xfrm>
            <a:off x="1465743" y="1613647"/>
            <a:ext cx="8740141" cy="45567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 problem: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problem with</a:t>
            </a:r>
          </a:p>
          <a:p>
            <a:pPr marL="914400" lvl="1" indent="-457200">
              <a:lnSpc>
                <a:spcPct val="80000"/>
              </a:lnSpc>
              <a:spcBef>
                <a:spcPts val="12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fewer restrictions on the actions</a:t>
            </a:r>
          </a:p>
          <a:p>
            <a:pPr marL="461963" indent="-461963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cost of an optimal solution to a relaxed problem is </a:t>
            </a:r>
          </a:p>
          <a:p>
            <a:pPr marL="914400" lvl="1" indent="-457200">
              <a:lnSpc>
                <a:spcPct val="80000"/>
              </a:lnSpc>
              <a:spcBef>
                <a:spcPts val="12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admissible heuristic for the original problem</a:t>
            </a:r>
          </a:p>
          <a:p>
            <a:pPr marL="461963" indent="-461963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rules of the 8-puzzle are relaxed so that a tile can move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anywhere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then </a:t>
            </a:r>
          </a:p>
          <a:p>
            <a:pPr marL="914400" lvl="1" indent="-457200">
              <a:lnSpc>
                <a:spcPct val="80000"/>
              </a:lnSpc>
              <a:spcBef>
                <a:spcPts val="1200"/>
              </a:spcBef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gives the shortest solution</a:t>
            </a:r>
          </a:p>
          <a:p>
            <a:pPr marL="461963" indent="-461963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rules are relaxed so that a tile can move to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adjacent square,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then </a:t>
            </a:r>
          </a:p>
          <a:p>
            <a:pPr marL="914400" lvl="1" indent="-457200">
              <a:lnSpc>
                <a:spcPct val="80000"/>
              </a:lnSpc>
              <a:spcBef>
                <a:spcPts val="1200"/>
              </a:spcBef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gives the shortest solution</a:t>
            </a:r>
          </a:p>
        </p:txBody>
      </p:sp>
      <p:sp>
        <p:nvSpPr>
          <p:cNvPr id="4" name="Cloud Callout 3"/>
          <p:cNvSpPr/>
          <p:nvPr/>
        </p:nvSpPr>
        <p:spPr>
          <a:xfrm flipH="1">
            <a:off x="771110" y="3892027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61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19C9E6-C770-4DAA-90B2-687FFEB33BF9}"/>
              </a:ext>
            </a:extLst>
          </p:cNvPr>
          <p:cNvSpPr/>
          <p:nvPr/>
        </p:nvSpPr>
        <p:spPr>
          <a:xfrm>
            <a:off x="1452282" y="722359"/>
            <a:ext cx="52235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Informed Search Strategies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A900B1-0349-4CD4-97F7-B37651E1453B}"/>
              </a:ext>
            </a:extLst>
          </p:cNvPr>
          <p:cNvSpPr/>
          <p:nvPr/>
        </p:nvSpPr>
        <p:spPr>
          <a:xfrm>
            <a:off x="1452281" y="1566915"/>
            <a:ext cx="8989577" cy="36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Idea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the knowledge of the problem domain to build an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every node n in the search space,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f(n) quantifies the desirability of expanding 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order to reach the goal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desirability value of the nodes in the fringe to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decide which node to expand next</a:t>
            </a:r>
          </a:p>
        </p:txBody>
      </p:sp>
    </p:spTree>
    <p:extLst>
      <p:ext uri="{BB962C8B-B14F-4D97-AF65-F5344CB8AC3E}">
        <p14:creationId xmlns:p14="http://schemas.microsoft.com/office/powerpoint/2010/main" val="415307371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1657" y="291234"/>
            <a:ext cx="6052127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Generating Heuristic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657" y="1690688"/>
            <a:ext cx="9102213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heuristic for the simpler (relaxed) problem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Relaxed problem has fewer restrictions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Eight puzzle problem where multiple tiles can be in the same spot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the optimal solution to the relaxed problem is an admissible heuristic for the original problem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heuristics from experience </a:t>
            </a:r>
          </a:p>
        </p:txBody>
      </p:sp>
      <p:sp>
        <p:nvSpPr>
          <p:cNvPr id="4" name="Cloud Callout 3"/>
          <p:cNvSpPr/>
          <p:nvPr/>
        </p:nvSpPr>
        <p:spPr>
          <a:xfrm flipH="1">
            <a:off x="768651" y="4328720"/>
            <a:ext cx="453006" cy="184557"/>
          </a:xfrm>
          <a:prstGeom prst="cloudCallout">
            <a:avLst>
              <a:gd name="adj1" fmla="val -23863"/>
              <a:gd name="adj2" fmla="val 10059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6192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5E8468-0C8C-426E-B66C-740DC5FD4466}"/>
              </a:ext>
            </a:extLst>
          </p:cNvPr>
          <p:cNvSpPr/>
          <p:nvPr/>
        </p:nvSpPr>
        <p:spPr>
          <a:xfrm>
            <a:off x="1401103" y="648617"/>
            <a:ext cx="6960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Relaxed Problems: Another Example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D4FECA-5EB3-4255-9054-7E4FEC9180BB}"/>
              </a:ext>
            </a:extLst>
          </p:cNvPr>
          <p:cNvSpPr/>
          <p:nvPr/>
        </p:nvSpPr>
        <p:spPr>
          <a:xfrm>
            <a:off x="1401103" y="1294948"/>
            <a:ext cx="977817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Traveling salesperson problem</a:t>
            </a:r>
          </a:p>
          <a:p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 problem: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shortest tour visiting n cities exactly once</a:t>
            </a:r>
          </a:p>
          <a:p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Complexity: NP-complete</a:t>
            </a:r>
          </a:p>
          <a:p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 problem: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a tree with the smallest cost that connects the</a:t>
            </a:r>
          </a:p>
          <a:p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cities (minimum spanning tree)</a:t>
            </a:r>
          </a:p>
          <a:p>
            <a:pPr lvl="2"/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Complexity: O(n</a:t>
            </a:r>
            <a:r>
              <a:rPr lang="en-US" sz="26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/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of tree is a lower bound on the shortest (open) tour.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9C31845-0322-429A-9FA4-077844CADEDB}"/>
              </a:ext>
            </a:extLst>
          </p:cNvPr>
          <p:cNvSpPr/>
          <p:nvPr/>
        </p:nvSpPr>
        <p:spPr>
          <a:xfrm>
            <a:off x="2757948" y="4689987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B8C0835-D4A4-48AB-9528-5A38F985E3D4}"/>
              </a:ext>
            </a:extLst>
          </p:cNvPr>
          <p:cNvSpPr/>
          <p:nvPr/>
        </p:nvSpPr>
        <p:spPr>
          <a:xfrm>
            <a:off x="5063611" y="4665411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F2D1BAB-EB28-4EC8-A917-EB13BDC39859}"/>
              </a:ext>
            </a:extLst>
          </p:cNvPr>
          <p:cNvSpPr/>
          <p:nvPr/>
        </p:nvSpPr>
        <p:spPr>
          <a:xfrm>
            <a:off x="7103802" y="4729323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5E941B1-E915-46E0-B3FD-7F0C52794B8A}"/>
              </a:ext>
            </a:extLst>
          </p:cNvPr>
          <p:cNvSpPr/>
          <p:nvPr/>
        </p:nvSpPr>
        <p:spPr>
          <a:xfrm>
            <a:off x="9306225" y="4734243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10780A5-5043-4B12-B9C1-D6908EA97CBC}"/>
              </a:ext>
            </a:extLst>
          </p:cNvPr>
          <p:cNvSpPr/>
          <p:nvPr/>
        </p:nvSpPr>
        <p:spPr>
          <a:xfrm>
            <a:off x="8249259" y="5358589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69F654-5B72-42F8-834D-D171389E7332}"/>
              </a:ext>
            </a:extLst>
          </p:cNvPr>
          <p:cNvSpPr/>
          <p:nvPr/>
        </p:nvSpPr>
        <p:spPr>
          <a:xfrm>
            <a:off x="4198374" y="5363509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973E713-898E-41D8-822A-1DD2D88B4720}"/>
              </a:ext>
            </a:extLst>
          </p:cNvPr>
          <p:cNvSpPr/>
          <p:nvPr/>
        </p:nvSpPr>
        <p:spPr>
          <a:xfrm>
            <a:off x="2762868" y="6110745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AA9124-6D31-4E6E-A337-6C94A41CF7DD}"/>
              </a:ext>
            </a:extLst>
          </p:cNvPr>
          <p:cNvSpPr/>
          <p:nvPr/>
        </p:nvSpPr>
        <p:spPr>
          <a:xfrm>
            <a:off x="5039034" y="6086169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25DE0D8-3B08-4C66-BCD0-3ABF8CB79DC3}"/>
              </a:ext>
            </a:extLst>
          </p:cNvPr>
          <p:cNvSpPr/>
          <p:nvPr/>
        </p:nvSpPr>
        <p:spPr>
          <a:xfrm>
            <a:off x="7138214" y="6120585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EF5A43A-E8F7-4AAC-BBA1-0559F3E827F8}"/>
              </a:ext>
            </a:extLst>
          </p:cNvPr>
          <p:cNvSpPr/>
          <p:nvPr/>
        </p:nvSpPr>
        <p:spPr>
          <a:xfrm>
            <a:off x="9281642" y="6125505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8B6442-12F8-4D56-AB1E-612C10CBA886}"/>
              </a:ext>
            </a:extLst>
          </p:cNvPr>
          <p:cNvCxnSpPr>
            <a:endCxn id="10" idx="4"/>
          </p:cNvCxnSpPr>
          <p:nvPr/>
        </p:nvCxnSpPr>
        <p:spPr>
          <a:xfrm>
            <a:off x="2875935" y="4815348"/>
            <a:ext cx="4921" cy="1546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B95B79-FBD8-48AF-8F09-17CFF52842A3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 flipV="1">
            <a:off x="2993923" y="4790773"/>
            <a:ext cx="2069688" cy="24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DF1692C-3FF2-49C4-AB54-F85C3D4B62D5}"/>
              </a:ext>
            </a:extLst>
          </p:cNvPr>
          <p:cNvCxnSpPr>
            <a:cxnSpLocks/>
          </p:cNvCxnSpPr>
          <p:nvPr/>
        </p:nvCxnSpPr>
        <p:spPr>
          <a:xfrm flipV="1">
            <a:off x="2984091" y="6226285"/>
            <a:ext cx="2069688" cy="24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12D8553-4677-4F21-BAC4-5E190C0F97ED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4232932" y="4710890"/>
            <a:ext cx="963416" cy="8666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295FC9C-886E-4D24-B872-21BED007C128}"/>
              </a:ext>
            </a:extLst>
          </p:cNvPr>
          <p:cNvCxnSpPr>
            <a:cxnSpLocks/>
            <a:stCxn id="11" idx="5"/>
          </p:cNvCxnSpPr>
          <p:nvPr/>
        </p:nvCxnSpPr>
        <p:spPr>
          <a:xfrm flipH="1" flipV="1">
            <a:off x="4311593" y="5556612"/>
            <a:ext cx="928858" cy="7435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EC71488-9E88-4B17-8C0C-1D98880D2A3A}"/>
              </a:ext>
            </a:extLst>
          </p:cNvPr>
          <p:cNvCxnSpPr>
            <a:cxnSpLocks/>
            <a:endCxn id="8" idx="3"/>
          </p:cNvCxnSpPr>
          <p:nvPr/>
        </p:nvCxnSpPr>
        <p:spPr>
          <a:xfrm flipH="1">
            <a:off x="8283817" y="4869269"/>
            <a:ext cx="1164834" cy="7033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FCB1ECA-9A2B-4B47-A809-FA98DCEBF675}"/>
              </a:ext>
            </a:extLst>
          </p:cNvPr>
          <p:cNvCxnSpPr>
            <a:cxnSpLocks/>
            <a:stCxn id="13" idx="5"/>
          </p:cNvCxnSpPr>
          <p:nvPr/>
        </p:nvCxnSpPr>
        <p:spPr>
          <a:xfrm flipH="1" flipV="1">
            <a:off x="8377367" y="5489550"/>
            <a:ext cx="1105692" cy="8499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9627BD9-FDBA-415A-AEA9-D929CA519EB5}"/>
              </a:ext>
            </a:extLst>
          </p:cNvPr>
          <p:cNvCxnSpPr>
            <a:cxnSpLocks/>
            <a:stCxn id="8" idx="5"/>
          </p:cNvCxnSpPr>
          <p:nvPr/>
        </p:nvCxnSpPr>
        <p:spPr>
          <a:xfrm flipH="1" flipV="1">
            <a:off x="7308406" y="4903608"/>
            <a:ext cx="1142270" cy="6689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82F613-36F5-4224-B9C6-F1D7DE00070C}"/>
              </a:ext>
            </a:extLst>
          </p:cNvPr>
          <p:cNvCxnSpPr>
            <a:cxnSpLocks/>
            <a:stCxn id="12" idx="7"/>
          </p:cNvCxnSpPr>
          <p:nvPr/>
        </p:nvCxnSpPr>
        <p:spPr>
          <a:xfrm flipV="1">
            <a:off x="7339631" y="5473827"/>
            <a:ext cx="1045176" cy="6834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91954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07A9B0-A3CC-4D8E-8FF1-8F3B80262169}"/>
              </a:ext>
            </a:extLst>
          </p:cNvPr>
          <p:cNvSpPr/>
          <p:nvPr/>
        </p:nvSpPr>
        <p:spPr>
          <a:xfrm>
            <a:off x="1478611" y="796102"/>
            <a:ext cx="81235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Devising Heuristic Functions Automatically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E32F7A-4DAC-4A50-ACA8-8FDE844091FA}"/>
              </a:ext>
            </a:extLst>
          </p:cNvPr>
          <p:cNvSpPr/>
          <p:nvPr/>
        </p:nvSpPr>
        <p:spPr>
          <a:xfrm>
            <a:off x="1478611" y="1773100"/>
            <a:ext cx="769488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Relaxation of formally described problems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Pattern databases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Learning</a:t>
            </a:r>
          </a:p>
        </p:txBody>
      </p:sp>
    </p:spTree>
    <p:extLst>
      <p:ext uri="{BB962C8B-B14F-4D97-AF65-F5344CB8AC3E}">
        <p14:creationId xmlns:p14="http://schemas.microsoft.com/office/powerpoint/2010/main" val="48381579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836304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97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4735</Words>
  <Application>Microsoft Office PowerPoint</Application>
  <PresentationFormat>Widescreen</PresentationFormat>
  <Paragraphs>854</Paragraphs>
  <Slides>94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3" baseType="lpstr">
      <vt:lpstr>Arial</vt:lpstr>
      <vt:lpstr>Bahnschrift Light</vt:lpstr>
      <vt:lpstr>Calibri</vt:lpstr>
      <vt:lpstr>Calibri Light</vt:lpstr>
      <vt:lpstr>Cambria Math</vt:lpstr>
      <vt:lpstr>Times New Roman</vt:lpstr>
      <vt:lpstr>Wingdings</vt:lpstr>
      <vt:lpstr>Office Theme</vt:lpstr>
      <vt:lpstr>Equation</vt:lpstr>
      <vt:lpstr>Chapter 04</vt:lpstr>
      <vt:lpstr>Material</vt:lpstr>
      <vt:lpstr>Outline</vt:lpstr>
      <vt:lpstr>Review: Tree search</vt:lpstr>
      <vt:lpstr>PowerPoint Presentation</vt:lpstr>
      <vt:lpstr>Informed (Heuristic) Searches Strategies - Informed Searches</vt:lpstr>
      <vt:lpstr>Informed Searches</vt:lpstr>
      <vt:lpstr>PowerPoint Presentation</vt:lpstr>
      <vt:lpstr>PowerPoint Presentation</vt:lpstr>
      <vt:lpstr>PowerPoint Presentation</vt:lpstr>
      <vt:lpstr>PowerPoint Presentation</vt:lpstr>
      <vt:lpstr>Best-First Search</vt:lpstr>
      <vt:lpstr>PowerPoint Presentation</vt:lpstr>
      <vt:lpstr>Best-First Search</vt:lpstr>
      <vt:lpstr>PowerPoint Presentation</vt:lpstr>
      <vt:lpstr>Best-First Search</vt:lpstr>
      <vt:lpstr>PowerPoint Presentation</vt:lpstr>
      <vt:lpstr>Example - Best-First Search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Comparison of Search Techniques</vt:lpstr>
      <vt:lpstr>PowerPoint Presentation</vt:lpstr>
      <vt:lpstr>Romania with Step Costs in Km – Fig 3.22 Values of hSLD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Romania with Step Costs in Km – Fig 3.22 Values of hSLD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Comparison of Search Techniques</vt:lpstr>
      <vt:lpstr>PowerPoint Presentation</vt:lpstr>
      <vt:lpstr>A*</vt:lpstr>
      <vt:lpstr>Power of  f</vt:lpstr>
      <vt:lpstr>PowerPoint Presentation</vt:lpstr>
      <vt:lpstr>Overestimating</vt:lpstr>
      <vt:lpstr>Romania with Step Costs in Km – Fig 3.22 Values of hSLD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Comparison of Search Techniques</vt:lpstr>
      <vt:lpstr>PowerPoint Presentation</vt:lpstr>
      <vt:lpstr>PowerPoint Presentation</vt:lpstr>
      <vt:lpstr>PowerPoint Presentation</vt:lpstr>
      <vt:lpstr>Heuristic Functions</vt:lpstr>
      <vt:lpstr>Reasons</vt:lpstr>
      <vt:lpstr>Informedness</vt:lpstr>
      <vt:lpstr>Effect on Search Cost-Dominance</vt:lpstr>
      <vt:lpstr>PowerPoint Presentation</vt:lpstr>
      <vt:lpstr>PowerPoint Presentation</vt:lpstr>
      <vt:lpstr>PowerPoint Presentation</vt:lpstr>
      <vt:lpstr>Which of these heuristics is admissible? Which is more informed?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Generating Heuristic Functions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116</cp:revision>
  <cp:lastPrinted>2018-08-18T18:15:07Z</cp:lastPrinted>
  <dcterms:created xsi:type="dcterms:W3CDTF">2016-10-13T00:10:31Z</dcterms:created>
  <dcterms:modified xsi:type="dcterms:W3CDTF">2023-02-28T02:03:55Z</dcterms:modified>
</cp:coreProperties>
</file>