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256" r:id="rId2"/>
    <p:sldId id="392" r:id="rId3"/>
    <p:sldId id="259" r:id="rId4"/>
    <p:sldId id="260" r:id="rId5"/>
    <p:sldId id="810" r:id="rId6"/>
    <p:sldId id="797" r:id="rId7"/>
    <p:sldId id="258" r:id="rId8"/>
    <p:sldId id="393" r:id="rId9"/>
    <p:sldId id="805" r:id="rId10"/>
    <p:sldId id="798" r:id="rId11"/>
    <p:sldId id="799" r:id="rId12"/>
    <p:sldId id="800" r:id="rId13"/>
    <p:sldId id="261" r:id="rId14"/>
    <p:sldId id="801" r:id="rId15"/>
    <p:sldId id="653" r:id="rId16"/>
    <p:sldId id="802" r:id="rId17"/>
    <p:sldId id="541" r:id="rId18"/>
    <p:sldId id="804" r:id="rId19"/>
    <p:sldId id="542" r:id="rId20"/>
    <p:sldId id="543" r:id="rId21"/>
    <p:sldId id="544" r:id="rId22"/>
    <p:sldId id="545" r:id="rId23"/>
    <p:sldId id="546" r:id="rId24"/>
    <p:sldId id="547" r:id="rId25"/>
    <p:sldId id="548" r:id="rId26"/>
    <p:sldId id="549" r:id="rId27"/>
    <p:sldId id="550" r:id="rId28"/>
    <p:sldId id="551" r:id="rId29"/>
    <p:sldId id="654" r:id="rId30"/>
    <p:sldId id="803" r:id="rId31"/>
    <p:sldId id="656" r:id="rId32"/>
    <p:sldId id="657" r:id="rId33"/>
    <p:sldId id="658" r:id="rId34"/>
    <p:sldId id="659" r:id="rId35"/>
    <p:sldId id="660" r:id="rId36"/>
    <p:sldId id="809" r:id="rId37"/>
    <p:sldId id="811" r:id="rId38"/>
    <p:sldId id="808" r:id="rId39"/>
    <p:sldId id="841" r:id="rId40"/>
    <p:sldId id="661" r:id="rId41"/>
    <p:sldId id="268" r:id="rId42"/>
    <p:sldId id="779" r:id="rId43"/>
    <p:sldId id="813" r:id="rId44"/>
    <p:sldId id="701" r:id="rId45"/>
    <p:sldId id="814" r:id="rId46"/>
    <p:sldId id="815" r:id="rId47"/>
    <p:sldId id="816" r:id="rId48"/>
    <p:sldId id="806" r:id="rId49"/>
    <p:sldId id="702" r:id="rId50"/>
    <p:sldId id="703" r:id="rId51"/>
    <p:sldId id="704" r:id="rId52"/>
    <p:sldId id="705" r:id="rId53"/>
    <p:sldId id="706" r:id="rId54"/>
    <p:sldId id="707" r:id="rId55"/>
    <p:sldId id="780" r:id="rId56"/>
    <p:sldId id="826" r:id="rId57"/>
    <p:sldId id="781" r:id="rId58"/>
    <p:sldId id="782" r:id="rId59"/>
    <p:sldId id="842" r:id="rId60"/>
    <p:sldId id="817" r:id="rId61"/>
    <p:sldId id="818" r:id="rId62"/>
    <p:sldId id="824" r:id="rId63"/>
    <p:sldId id="825" r:id="rId64"/>
    <p:sldId id="823" r:id="rId65"/>
    <p:sldId id="708" r:id="rId66"/>
    <p:sldId id="709" r:id="rId67"/>
    <p:sldId id="710" r:id="rId68"/>
    <p:sldId id="711" r:id="rId69"/>
    <p:sldId id="712" r:id="rId70"/>
    <p:sldId id="713" r:id="rId71"/>
    <p:sldId id="727" r:id="rId72"/>
    <p:sldId id="785" r:id="rId73"/>
    <p:sldId id="714" r:id="rId74"/>
    <p:sldId id="715" r:id="rId75"/>
    <p:sldId id="786" r:id="rId76"/>
    <p:sldId id="716" r:id="rId77"/>
    <p:sldId id="807" r:id="rId78"/>
    <p:sldId id="717" r:id="rId79"/>
    <p:sldId id="718" r:id="rId80"/>
    <p:sldId id="719" r:id="rId81"/>
    <p:sldId id="720" r:id="rId82"/>
    <p:sldId id="721" r:id="rId83"/>
    <p:sldId id="722" r:id="rId84"/>
    <p:sldId id="723" r:id="rId85"/>
    <p:sldId id="724" r:id="rId86"/>
    <p:sldId id="725" r:id="rId87"/>
    <p:sldId id="787" r:id="rId88"/>
    <p:sldId id="784" r:id="rId89"/>
    <p:sldId id="783" r:id="rId90"/>
    <p:sldId id="728" r:id="rId91"/>
    <p:sldId id="729" r:id="rId92"/>
    <p:sldId id="730" r:id="rId93"/>
    <p:sldId id="731" r:id="rId94"/>
    <p:sldId id="732" r:id="rId95"/>
    <p:sldId id="733" r:id="rId96"/>
    <p:sldId id="734" r:id="rId97"/>
    <p:sldId id="788" r:id="rId98"/>
    <p:sldId id="735" r:id="rId99"/>
    <p:sldId id="789" r:id="rId100"/>
    <p:sldId id="790" r:id="rId101"/>
    <p:sldId id="827" r:id="rId102"/>
    <p:sldId id="794" r:id="rId103"/>
    <p:sldId id="792" r:id="rId104"/>
    <p:sldId id="793" r:id="rId105"/>
    <p:sldId id="828" r:id="rId106"/>
    <p:sldId id="829" r:id="rId107"/>
    <p:sldId id="837" r:id="rId108"/>
    <p:sldId id="838" r:id="rId109"/>
    <p:sldId id="836" r:id="rId110"/>
    <p:sldId id="839" r:id="rId111"/>
    <p:sldId id="840" r:id="rId112"/>
    <p:sldId id="791" r:id="rId113"/>
    <p:sldId id="736" r:id="rId114"/>
    <p:sldId id="737" r:id="rId115"/>
    <p:sldId id="738" r:id="rId116"/>
    <p:sldId id="795" r:id="rId117"/>
    <p:sldId id="830" r:id="rId118"/>
    <p:sldId id="831" r:id="rId119"/>
    <p:sldId id="832" r:id="rId120"/>
    <p:sldId id="833" r:id="rId121"/>
    <p:sldId id="834" r:id="rId122"/>
    <p:sldId id="699" r:id="rId1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28" autoAdjust="0"/>
    <p:restoredTop sz="94660"/>
  </p:normalViewPr>
  <p:slideViewPr>
    <p:cSldViewPr snapToGrid="0">
      <p:cViewPr varScale="1">
        <p:scale>
          <a:sx n="65" d="100"/>
          <a:sy n="65" d="100"/>
        </p:scale>
        <p:origin x="72" y="298"/>
      </p:cViewPr>
      <p:guideLst/>
    </p:cSldViewPr>
  </p:slideViewPr>
  <p:notesTextViewPr>
    <p:cViewPr>
      <p:scale>
        <a:sx n="1" d="1"/>
        <a:sy n="1" d="1"/>
      </p:scale>
      <p:origin x="0" y="0"/>
    </p:cViewPr>
  </p:notesTextViewPr>
  <p:sorterViewPr>
    <p:cViewPr varScale="1">
      <p:scale>
        <a:sx n="100" d="100"/>
        <a:sy n="100" d="100"/>
      </p:scale>
      <p:origin x="0" y="-2110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0D16678-90DA-41ED-B107-CFC6CCC610A2}" type="datetimeFigureOut">
              <a:rPr lang="en-US" smtClean="0"/>
              <a:t>5/28/2023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929425F-9018-4112-94C5-A6A14CE2A427}" type="slidenum">
              <a:rPr lang="en-US" smtClean="0"/>
              <a:t>‹#›</a:t>
            </a:fld>
            <a:endParaRPr lang="en-US"/>
          </a:p>
        </p:txBody>
      </p:sp>
    </p:spTree>
    <p:extLst>
      <p:ext uri="{BB962C8B-B14F-4D97-AF65-F5344CB8AC3E}">
        <p14:creationId xmlns:p14="http://schemas.microsoft.com/office/powerpoint/2010/main" val="390510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h1(S) = 7</a:t>
            </a:r>
          </a:p>
          <a:p>
            <a:r>
              <a:rPr lang="en-US" dirty="0"/>
              <a:t>h2(S) = 2+3+3+2+4+2+0+2 = 18</a:t>
            </a:r>
          </a:p>
        </p:txBody>
      </p:sp>
      <p:sp>
        <p:nvSpPr>
          <p:cNvPr id="4" name="Slide Number Placeholder 3"/>
          <p:cNvSpPr>
            <a:spLocks noGrp="1"/>
          </p:cNvSpPr>
          <p:nvPr>
            <p:ph type="sldNum" sz="quarter" idx="10"/>
          </p:nvPr>
        </p:nvSpPr>
        <p:spPr/>
        <p:txBody>
          <a:bodyPr/>
          <a:lstStyle/>
          <a:p>
            <a:fld id="{51E72822-39EC-4284-92EC-8BB2119733A9}" type="slidenum">
              <a:rPr lang="en-US" smtClean="0"/>
              <a:pPr/>
              <a:t>98</a:t>
            </a:fld>
            <a:endParaRPr lang="en-US"/>
          </a:p>
        </p:txBody>
      </p:sp>
    </p:spTree>
    <p:extLst>
      <p:ext uri="{BB962C8B-B14F-4D97-AF65-F5344CB8AC3E}">
        <p14:creationId xmlns:p14="http://schemas.microsoft.com/office/powerpoint/2010/main" val="428045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5/28/2023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wmf"/><Relationship Id="rId4" Type="http://schemas.openxmlformats.org/officeDocument/2006/relationships/oleObject" Target="../embeddings/oleObject2.bin"/></Relationships>
</file>

<file path=ppt/slides/_rels/slide9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latin typeface="Times New Roman" panose="02020603050405020304" pitchFamily="18" charset="0"/>
                <a:cs typeface="Times New Roman" panose="02020603050405020304" pitchFamily="18" charset="0"/>
              </a:rPr>
              <a:t>Chapter 03</a:t>
            </a:r>
          </a:p>
        </p:txBody>
      </p:sp>
      <p:sp>
        <p:nvSpPr>
          <p:cNvPr id="3" name="Subtitle 2"/>
          <p:cNvSpPr>
            <a:spLocks noGrp="1"/>
          </p:cNvSpPr>
          <p:nvPr>
            <p:ph type="subTitle" idx="1"/>
          </p:nvPr>
        </p:nvSpPr>
        <p:spPr/>
        <p:txBody>
          <a:bodyPr anchor="ctr">
            <a:normAutofit fontScale="92500" lnSpcReduction="20000"/>
          </a:bodyPr>
          <a:lstStyle/>
          <a:p>
            <a:r>
              <a:rPr lang="en-US" altLang="en-US" sz="4000" dirty="0">
                <a:latin typeface="Times New Roman" panose="02020603050405020304" pitchFamily="18" charset="0"/>
                <a:cs typeface="Times New Roman" panose="02020603050405020304" pitchFamily="18" charset="0"/>
              </a:rPr>
              <a:t>Informed (Heuristic) Search Algorithms</a:t>
            </a:r>
          </a:p>
          <a:p>
            <a:r>
              <a:rPr lang="en-US" sz="4000" dirty="0">
                <a:latin typeface="Times New Roman" panose="02020603050405020304" pitchFamily="18" charset="0"/>
                <a:cs typeface="Times New Roman" panose="02020603050405020304" pitchFamily="18" charset="0"/>
              </a:rPr>
              <a:t>And</a:t>
            </a:r>
          </a:p>
          <a:p>
            <a:r>
              <a:rPr lang="en-US" sz="4000" dirty="0">
                <a:latin typeface="Times New Roman" panose="02020603050405020304" pitchFamily="18" charset="0"/>
                <a:cs typeface="Times New Roman" panose="02020603050405020304" pitchFamily="18" charset="0"/>
              </a:rPr>
              <a:t>Heuristic Functions</a:t>
            </a:r>
          </a:p>
        </p:txBody>
      </p:sp>
      <p:sp>
        <p:nvSpPr>
          <p:cNvPr id="4" name="Rectangle 3">
            <a:extLst>
              <a:ext uri="{FF2B5EF4-FFF2-40B4-BE49-F238E27FC236}">
                <a16:creationId xmlns:a16="http://schemas.microsoft.com/office/drawing/2014/main" id="{EEDCF96A-2D93-4BBB-A3B3-EB09B5531704}"/>
              </a:ext>
            </a:extLst>
          </p:cNvPr>
          <p:cNvSpPr/>
          <p:nvPr/>
        </p:nvSpPr>
        <p:spPr>
          <a:xfrm>
            <a:off x="1667753" y="1234300"/>
            <a:ext cx="4269584" cy="523220"/>
          </a:xfrm>
          <a:prstGeom prst="rect">
            <a:avLst/>
          </a:prstGeom>
        </p:spPr>
        <p:txBody>
          <a:bodyPr wrap="square">
            <a:spAutoFit/>
          </a:bodyPr>
          <a:lstStyle/>
          <a:p>
            <a:r>
              <a:rPr lang="en-US" sz="2800"/>
              <a:t>Artificial Intelligence</a:t>
            </a:r>
            <a:endParaRPr lang="en-US" sz="2800" dirty="0"/>
          </a:p>
        </p:txBody>
      </p:sp>
      <p:pic>
        <p:nvPicPr>
          <p:cNvPr id="4098" name="Picture 2" descr="Image result for sad face">
            <a:extLst>
              <a:ext uri="{FF2B5EF4-FFF2-40B4-BE49-F238E27FC236}">
                <a16:creationId xmlns:a16="http://schemas.microsoft.com/office/drawing/2014/main" id="{BF982B7E-A1CA-4F0D-B394-17545A61F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54740" y="980003"/>
            <a:ext cx="569259" cy="52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19C9E6-C770-4DAA-90B2-687FFEB33BF9}"/>
              </a:ext>
            </a:extLst>
          </p:cNvPr>
          <p:cNvSpPr/>
          <p:nvPr/>
        </p:nvSpPr>
        <p:spPr>
          <a:xfrm>
            <a:off x="1452282" y="722359"/>
            <a:ext cx="7343677" cy="584775"/>
          </a:xfrm>
          <a:prstGeom prst="rect">
            <a:avLst/>
          </a:prstGeom>
          <a:solidFill>
            <a:srgbClr val="FFFF00"/>
          </a:solidFill>
        </p:spPr>
        <p:txBody>
          <a:bodyPr wrap="none">
            <a:spAutoFit/>
          </a:bodyPr>
          <a:lstStyle/>
          <a:p>
            <a:r>
              <a:rPr lang="en-US" sz="3200" dirty="0"/>
              <a:t>Informed Search Strategies : </a:t>
            </a:r>
            <a:r>
              <a:rPr lang="en-US" sz="2800" dirty="0"/>
              <a:t>f(n) = g(n) + h(n)</a:t>
            </a:r>
            <a:endParaRPr lang="en-US" sz="3200" dirty="0"/>
          </a:p>
        </p:txBody>
      </p:sp>
      <p:sp>
        <p:nvSpPr>
          <p:cNvPr id="3" name="Rectangle 2">
            <a:extLst>
              <a:ext uri="{FF2B5EF4-FFF2-40B4-BE49-F238E27FC236}">
                <a16:creationId xmlns:a16="http://schemas.microsoft.com/office/drawing/2014/main" id="{FEA900B1-0349-4CD4-97F7-B37651E1453B}"/>
              </a:ext>
            </a:extLst>
          </p:cNvPr>
          <p:cNvSpPr/>
          <p:nvPr/>
        </p:nvSpPr>
        <p:spPr>
          <a:xfrm>
            <a:off x="1582911" y="1654000"/>
            <a:ext cx="7819881" cy="5170646"/>
          </a:xfrm>
          <a:prstGeom prst="rect">
            <a:avLst/>
          </a:prstGeom>
        </p:spPr>
        <p:txBody>
          <a:bodyPr wrap="square">
            <a:spAutoFit/>
          </a:bodyPr>
          <a:lstStyle/>
          <a:p>
            <a:pPr>
              <a:spcBef>
                <a:spcPts val="60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Main Idea </a:t>
            </a:r>
          </a:p>
          <a:p>
            <a:pPr>
              <a:spcBef>
                <a:spcPts val="600"/>
              </a:spcBef>
            </a:pPr>
            <a:r>
              <a:rPr lang="en-US" sz="2400" dirty="0">
                <a:solidFill>
                  <a:srgbClr val="0000FF"/>
                </a:solidFill>
                <a:latin typeface="Times New Roman" panose="02020603050405020304" pitchFamily="18" charset="0"/>
                <a:cs typeface="Times New Roman" panose="02020603050405020304" pitchFamily="18" charset="0"/>
              </a:rPr>
              <a:t>Use</a:t>
            </a:r>
            <a:r>
              <a:rPr lang="en-US" sz="2400" dirty="0">
                <a:solidFill>
                  <a:srgbClr val="000000"/>
                </a:solidFill>
                <a:latin typeface="Times New Roman" panose="02020603050405020304" pitchFamily="18" charset="0"/>
                <a:cs typeface="Times New Roman" panose="02020603050405020304" pitchFamily="18" charset="0"/>
              </a:rPr>
              <a:t> the </a:t>
            </a:r>
            <a:r>
              <a:rPr lang="en-US" sz="2400" dirty="0">
                <a:solidFill>
                  <a:srgbClr val="0000FF"/>
                </a:solidFill>
                <a:latin typeface="Times New Roman" panose="02020603050405020304" pitchFamily="18" charset="0"/>
                <a:cs typeface="Times New Roman" panose="02020603050405020304" pitchFamily="18" charset="0"/>
              </a:rPr>
              <a:t>knowledge of the problem domain: </a:t>
            </a:r>
          </a:p>
          <a:p>
            <a:pPr lvl="1">
              <a:spcBef>
                <a:spcPts val="600"/>
              </a:spcBef>
            </a:pPr>
            <a:r>
              <a:rPr lang="en-US" sz="2400" dirty="0">
                <a:solidFill>
                  <a:srgbClr val="0000FF"/>
                </a:solidFill>
                <a:latin typeface="Times New Roman" panose="02020603050405020304" pitchFamily="18" charset="0"/>
                <a:cs typeface="Times New Roman" panose="02020603050405020304" pitchFamily="18" charset="0"/>
              </a:rPr>
              <a:t>For every node </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in the search space, </a:t>
            </a:r>
          </a:p>
          <a:p>
            <a:pPr marL="914400" lvl="1" indent="-457200">
              <a:spcBef>
                <a:spcPts val="12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construct an </a:t>
            </a:r>
            <a:r>
              <a:rPr lang="en-US" sz="2400" dirty="0">
                <a:solidFill>
                  <a:srgbClr val="FF0000"/>
                </a:solidFill>
                <a:latin typeface="Times New Roman" panose="02020603050405020304" pitchFamily="18" charset="0"/>
                <a:cs typeface="Times New Roman" panose="02020603050405020304" pitchFamily="18" charset="0"/>
              </a:rPr>
              <a:t>evaluation function </a:t>
            </a:r>
            <a:r>
              <a:rPr lang="en-US" sz="2400" i="1" dirty="0">
                <a:solidFill>
                  <a:srgbClr val="000000"/>
                </a:solidFill>
                <a:latin typeface="Times New Roman" panose="02020603050405020304" pitchFamily="18" charset="0"/>
                <a:cs typeface="Times New Roman" panose="02020603050405020304" pitchFamily="18" charset="0"/>
              </a:rPr>
              <a:t>f(n)  </a:t>
            </a:r>
          </a:p>
          <a:p>
            <a:pPr marL="1371600" lvl="2" indent="-457200">
              <a:spcBef>
                <a:spcPts val="600"/>
              </a:spcBef>
              <a:spcAft>
                <a:spcPts val="1200"/>
              </a:spcAft>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quantifies the desirability of expanding n</a:t>
            </a:r>
            <a:r>
              <a:rPr lang="en-US" sz="2400" dirty="0">
                <a:solidFill>
                  <a:srgbClr val="000000"/>
                </a:solidFill>
                <a:latin typeface="Times New Roman" panose="02020603050405020304" pitchFamily="18" charset="0"/>
                <a:cs typeface="Times New Roman" panose="02020603050405020304" pitchFamily="18" charset="0"/>
              </a:rPr>
              <a:t> in order to reach the goal.</a:t>
            </a:r>
          </a:p>
          <a:p>
            <a:pPr marL="914400" lvl="1" indent="-457200">
              <a:spcBef>
                <a:spcPts val="6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Decide which node to expand next </a:t>
            </a:r>
          </a:p>
          <a:p>
            <a:pPr marL="1371600" lvl="2" indent="-457200">
              <a:spcBef>
                <a:spcPts val="6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the desirability value of the nodes in the fringe </a:t>
            </a:r>
          </a:p>
          <a:p>
            <a:pPr marL="457200" indent="-457200">
              <a:spcBef>
                <a:spcPts val="600"/>
              </a:spcBef>
              <a:spcAft>
                <a:spcPts val="1200"/>
              </a:spcAf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0737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B33611-D999-44CA-8A45-DC0312D9D080}"/>
              </a:ext>
            </a:extLst>
          </p:cNvPr>
          <p:cNvSpPr/>
          <p:nvPr/>
        </p:nvSpPr>
        <p:spPr>
          <a:xfrm>
            <a:off x="1120549" y="324166"/>
            <a:ext cx="6169831" cy="954107"/>
          </a:xfrm>
          <a:prstGeom prst="rect">
            <a:avLst/>
          </a:prstGeom>
        </p:spPr>
        <p:txBody>
          <a:bodyPr wrap="none">
            <a:spAutoFit/>
          </a:bodyPr>
          <a:lstStyle/>
          <a:p>
            <a:r>
              <a:rPr lang="en-US" sz="3200" dirty="0">
                <a:cs typeface="Times New Roman" panose="02020603050405020304" pitchFamily="18" charset="0"/>
              </a:rPr>
              <a:t>Effectiveness of Heuristic Functions:</a:t>
            </a:r>
          </a:p>
          <a:p>
            <a:r>
              <a:rPr lang="en-US" sz="2400" dirty="0">
                <a:cs typeface="Times New Roman" panose="02020603050405020304" pitchFamily="18" charset="0"/>
              </a:rPr>
              <a:t>The effect of heuristic accuracy on performance</a:t>
            </a:r>
          </a:p>
        </p:txBody>
      </p:sp>
      <p:sp>
        <p:nvSpPr>
          <p:cNvPr id="3" name="Rectangle 2">
            <a:extLst>
              <a:ext uri="{FF2B5EF4-FFF2-40B4-BE49-F238E27FC236}">
                <a16:creationId xmlns:a16="http://schemas.microsoft.com/office/drawing/2014/main" id="{32A810A5-AB19-4A95-9FEA-0E8DE98FDB6E}"/>
              </a:ext>
            </a:extLst>
          </p:cNvPr>
          <p:cNvSpPr/>
          <p:nvPr/>
        </p:nvSpPr>
        <p:spPr>
          <a:xfrm>
            <a:off x="1268594" y="1348885"/>
            <a:ext cx="8911726" cy="5047536"/>
          </a:xfrm>
          <a:prstGeom prst="rect">
            <a:avLst/>
          </a:prstGeom>
        </p:spPr>
        <p:txBody>
          <a:bodyPr wrap="square">
            <a:spAutoFit/>
          </a:bodyPr>
          <a:lstStyle/>
          <a:p>
            <a:pPr marL="461963" indent="-461963">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Let</a:t>
            </a:r>
          </a:p>
          <a:p>
            <a:pPr marL="914400" lvl="1" indent="-457200"/>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cs typeface="Times New Roman" panose="02020603050405020304" pitchFamily="18" charset="0"/>
              </a:rPr>
              <a:t> be a heuristic function for A*</a:t>
            </a:r>
          </a:p>
          <a:p>
            <a:pPr marL="914400" lvl="1" indent="-457200"/>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the total number of nodes expanded by one A* search with h</a:t>
            </a:r>
          </a:p>
          <a:p>
            <a:pPr marL="914400" lvl="1" indent="-457200"/>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d</a:t>
            </a:r>
            <a:r>
              <a:rPr lang="en-US" sz="2400" dirty="0">
                <a:solidFill>
                  <a:srgbClr val="000000"/>
                </a:solidFill>
                <a:latin typeface="Times New Roman" panose="02020603050405020304" pitchFamily="18" charset="0"/>
                <a:cs typeface="Times New Roman" panose="02020603050405020304" pitchFamily="18" charset="0"/>
              </a:rPr>
              <a:t> the depth of the found solution</a:t>
            </a:r>
          </a:p>
          <a:p>
            <a:pPr marL="914400" lvl="1" indent="-457200"/>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effective branching Factor (EBF) </a:t>
            </a:r>
            <a:r>
              <a:rPr lang="en-US" sz="2400" dirty="0">
                <a:solidFill>
                  <a:srgbClr val="000000"/>
                </a:solidFill>
                <a:latin typeface="Times New Roman" panose="02020603050405020304" pitchFamily="18" charset="0"/>
                <a:cs typeface="Times New Roman" panose="02020603050405020304" pitchFamily="18" charset="0"/>
              </a:rPr>
              <a:t>of </a:t>
            </a:r>
            <a:r>
              <a:rPr lang="en-US" sz="2400" i="1" dirty="0">
                <a:solidFill>
                  <a:srgbClr val="000000"/>
                </a:solidFill>
                <a:latin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cs typeface="Times New Roman" panose="02020603050405020304" pitchFamily="18" charset="0"/>
              </a:rPr>
              <a:t> is the value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that solves the equation</a:t>
            </a:r>
          </a:p>
          <a:p>
            <a:pPr>
              <a:spcBef>
                <a:spcPts val="600"/>
              </a:spcBef>
              <a:spcAft>
                <a:spcPts val="600"/>
              </a:spcAft>
            </a:pPr>
            <a:r>
              <a:rPr lang="pt-BR"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 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r>
              <a:rPr lang="pt-BR" sz="2400" i="1" baseline="30000" dirty="0">
                <a:solidFill>
                  <a:srgbClr val="000000"/>
                </a:solidFill>
                <a:latin typeface="Times New Roman" panose="02020603050405020304" pitchFamily="18" charset="0"/>
                <a:cs typeface="Times New Roman" panose="02020603050405020304" pitchFamily="18" charset="0"/>
              </a:rPr>
              <a:t>d</a:t>
            </a:r>
            <a:r>
              <a:rPr lang="pt-BR" sz="2400" dirty="0">
                <a:solidFill>
                  <a:srgbClr val="000000"/>
                </a:solidFill>
                <a:latin typeface="Times New Roman" panose="02020603050405020304" pitchFamily="18" charset="0"/>
                <a:cs typeface="Times New Roman" panose="02020603050405020304" pitchFamily="18" charset="0"/>
              </a:rPr>
              <a:t> +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r>
              <a:rPr lang="pt-BR" sz="2400" i="1" baseline="30000" dirty="0">
                <a:solidFill>
                  <a:srgbClr val="000000"/>
                </a:solidFill>
                <a:latin typeface="Times New Roman" panose="02020603050405020304" pitchFamily="18" charset="0"/>
                <a:cs typeface="Times New Roman" panose="02020603050405020304" pitchFamily="18" charset="0"/>
              </a:rPr>
              <a:t>d</a:t>
            </a:r>
            <a:r>
              <a:rPr lang="pt-BR" sz="2400" baseline="30000" dirty="0">
                <a:solidFill>
                  <a:srgbClr val="000000"/>
                </a:solidFill>
                <a:latin typeface="Times New Roman" panose="02020603050405020304" pitchFamily="18" charset="0"/>
                <a:cs typeface="Times New Roman" panose="02020603050405020304" pitchFamily="18" charset="0"/>
              </a:rPr>
              <a:t>−1 </a:t>
            </a:r>
            <a:r>
              <a:rPr lang="pt-BR" sz="2400" dirty="0">
                <a:solidFill>
                  <a:srgbClr val="000000"/>
                </a:solidFill>
                <a:latin typeface="Times New Roman" panose="02020603050405020304" pitchFamily="18" charset="0"/>
                <a:cs typeface="Times New Roman" panose="02020603050405020304" pitchFamily="18" charset="0"/>
              </a:rPr>
              <a:t>+ · · · +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r>
              <a:rPr lang="pt-BR" sz="2400" baseline="30000" dirty="0">
                <a:solidFill>
                  <a:srgbClr val="000000"/>
                </a:solidFill>
                <a:latin typeface="Times New Roman" panose="02020603050405020304" pitchFamily="18" charset="0"/>
                <a:cs typeface="Times New Roman" panose="02020603050405020304" pitchFamily="18" charset="0"/>
              </a:rPr>
              <a:t>2 </a:t>
            </a:r>
            <a:r>
              <a:rPr lang="pt-BR"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pt-BR" sz="2400" dirty="0">
                <a:solidFill>
                  <a:srgbClr val="000000"/>
                </a:solidFill>
                <a:latin typeface="Times New Roman" panose="02020603050405020304" pitchFamily="18" charset="0"/>
                <a:cs typeface="Times New Roman" panose="02020603050405020304" pitchFamily="18" charset="0"/>
              </a:rPr>
              <a:t> + 1 = </a:t>
            </a:r>
            <a:r>
              <a:rPr lang="pt-BR" sz="2400" i="1" dirty="0">
                <a:solidFill>
                  <a:srgbClr val="000000"/>
                </a:solidFill>
                <a:latin typeface="Times New Roman" panose="02020603050405020304" pitchFamily="18" charset="0"/>
                <a:cs typeface="Times New Roman" panose="02020603050405020304" pitchFamily="18" charset="0"/>
              </a:rPr>
              <a:t>N + </a:t>
            </a:r>
            <a:r>
              <a:rPr lang="pt-BR" sz="2400" dirty="0">
                <a:solidFill>
                  <a:srgbClr val="000000"/>
                </a:solidFill>
                <a:latin typeface="Times New Roman" panose="02020603050405020304" pitchFamily="18" charset="0"/>
                <a:cs typeface="Times New Roman" panose="02020603050405020304" pitchFamily="18" charset="0"/>
              </a:rPr>
              <a:t>1</a:t>
            </a:r>
          </a:p>
          <a:p>
            <a:r>
              <a:rPr lang="en-US" sz="2400" dirty="0">
                <a:solidFill>
                  <a:srgbClr val="000000"/>
                </a:solidFill>
                <a:latin typeface="Times New Roman" panose="02020603050405020304" pitchFamily="18" charset="0"/>
                <a:cs typeface="Times New Roman" panose="02020603050405020304" pitchFamily="18" charset="0"/>
              </a:rPr>
              <a:t>     where the branching factor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of a uniform tree with </a:t>
            </a:r>
            <a:r>
              <a:rPr lang="en-US" sz="2400" i="1" dirty="0">
                <a:solidFill>
                  <a:srgbClr val="000000"/>
                </a:solidFill>
                <a:latin typeface="Times New Roman" panose="02020603050405020304" pitchFamily="18" charset="0"/>
                <a:cs typeface="Times New Roman" panose="02020603050405020304" pitchFamily="18" charset="0"/>
              </a:rPr>
              <a:t>N + </a:t>
            </a:r>
            <a:r>
              <a:rPr lang="en-US" sz="2400" dirty="0">
                <a:solidFill>
                  <a:srgbClr val="000000"/>
                </a:solidFill>
                <a:latin typeface="Times New Roman" panose="02020603050405020304" pitchFamily="18" charset="0"/>
                <a:cs typeface="Times New Roman" panose="02020603050405020304" pitchFamily="18" charset="0"/>
              </a:rPr>
              <a:t>1 nodes </a:t>
            </a:r>
          </a:p>
          <a:p>
            <a:r>
              <a:rPr lang="en-US" sz="2400" dirty="0">
                <a:solidFill>
                  <a:srgbClr val="000000"/>
                </a:solidFill>
                <a:latin typeface="Times New Roman" panose="02020603050405020304" pitchFamily="18" charset="0"/>
                <a:cs typeface="Times New Roman" panose="02020603050405020304" pitchFamily="18" charset="0"/>
              </a:rPr>
              <a:t>     and depth </a:t>
            </a:r>
            <a:r>
              <a:rPr lang="en-US" sz="2400" i="1" dirty="0">
                <a:solidFill>
                  <a:srgbClr val="000000"/>
                </a:solidFill>
                <a:latin typeface="Times New Roman" panose="02020603050405020304" pitchFamily="18" charset="0"/>
                <a:cs typeface="Times New Roman" panose="02020603050405020304" pitchFamily="18" charset="0"/>
              </a:rPr>
              <a:t>d </a:t>
            </a:r>
            <a:r>
              <a:rPr lang="en-US" sz="2400" dirty="0">
                <a:solidFill>
                  <a:srgbClr val="000000"/>
                </a:solidFill>
                <a:latin typeface="Times New Roman" panose="02020603050405020304" pitchFamily="18" charset="0"/>
                <a:cs typeface="Times New Roman" panose="02020603050405020304" pitchFamily="18" charset="0"/>
              </a:rPr>
              <a:t>.</a:t>
            </a:r>
          </a:p>
          <a:p>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For example, if A* finds a solution at depth 5 using 52 nodes, then the EBF is 1.92</a:t>
            </a:r>
          </a:p>
        </p:txBody>
      </p:sp>
    </p:spTree>
    <p:extLst>
      <p:ext uri="{BB962C8B-B14F-4D97-AF65-F5344CB8AC3E}">
        <p14:creationId xmlns:p14="http://schemas.microsoft.com/office/powerpoint/2010/main" val="113686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B33611-D999-44CA-8A45-DC0312D9D080}"/>
              </a:ext>
            </a:extLst>
          </p:cNvPr>
          <p:cNvSpPr/>
          <p:nvPr/>
        </p:nvSpPr>
        <p:spPr>
          <a:xfrm>
            <a:off x="1242468" y="549260"/>
            <a:ext cx="6059223" cy="584775"/>
          </a:xfrm>
          <a:prstGeom prst="rect">
            <a:avLst/>
          </a:prstGeom>
        </p:spPr>
        <p:txBody>
          <a:bodyPr wrap="none">
            <a:spAutoFit/>
          </a:bodyPr>
          <a:lstStyle/>
          <a:p>
            <a:r>
              <a:rPr lang="en-US" sz="3200" dirty="0">
                <a:cs typeface="Times New Roman" panose="02020603050405020304" pitchFamily="18" charset="0"/>
              </a:rPr>
              <a:t>Effectiveness of Heuristic Functions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2A810A5-AB19-4A95-9FEA-0E8DE98FDB6E}"/>
                  </a:ext>
                </a:extLst>
              </p:cNvPr>
              <p:cNvSpPr/>
              <p:nvPr/>
            </p:nvSpPr>
            <p:spPr>
              <a:xfrm>
                <a:off x="1495020" y="1245815"/>
                <a:ext cx="8476296" cy="4770537"/>
              </a:xfrm>
              <a:prstGeom prst="rect">
                <a:avLst/>
              </a:prstGeom>
            </p:spPr>
            <p:txBody>
              <a:bodyPr wrap="square">
                <a:spAutoFit/>
              </a:bodyPr>
              <a:lstStyle/>
              <a:p>
                <a:pPr marL="457200"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EBF can vary across problem instances, but usually it is fairly constant for sufficiently hard problem.</a:t>
                </a:r>
              </a:p>
              <a:p>
                <a:pPr marL="457200"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existence of an EBF follows from the result that the number of nodes expanded by A* grows exponentially with solution depth.</a:t>
                </a:r>
              </a:p>
              <a:p>
                <a:pPr marL="457200"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Experimental measurement of </a:t>
                </a:r>
                <a:r>
                  <a:rPr lang="en-US" sz="2400" i="1" dirty="0">
                    <a:solidFill>
                      <a:srgbClr val="000000"/>
                    </a:solidFill>
                    <a:latin typeface="Times New Roman" panose="02020603050405020304" pitchFamily="18" charset="0"/>
                    <a:cs typeface="Times New Roman" panose="02020603050405020304" pitchFamily="18" charset="0"/>
                  </a:rPr>
                  <a:t>b</a:t>
                </a:r>
                <a:r>
                  <a:rPr lang="en-US" sz="2400" baseline="300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on a small set of problems can provide a good guide to the heuristic’s overall usefulness. </a:t>
                </a:r>
              </a:p>
              <a:p>
                <a:pPr marL="457200" indent="-457200">
                  <a:spcBef>
                    <a:spcPts val="12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heuristics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for A* is effective in practice </a:t>
                </a:r>
                <a:r>
                  <a:rPr lang="en-US" sz="2400" dirty="0">
                    <a:solidFill>
                      <a:srgbClr val="000000"/>
                    </a:solidFill>
                    <a:latin typeface="Times New Roman" panose="02020603050405020304" pitchFamily="18" charset="0"/>
                    <a:cs typeface="Times New Roman" panose="02020603050405020304" pitchFamily="18" charset="0"/>
                  </a:rPr>
                  <a:t>if its average EBF is close to 1, allowing fairly large problems to be solved at reasonable computational cost. </a:t>
                </a:r>
              </a:p>
              <a:p>
                <a:pPr marL="457200"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Note: </a:t>
                </a:r>
                <a:r>
                  <a:rPr lang="en-US" sz="2400" dirty="0">
                    <a:solidFill>
                      <a:srgbClr val="0000FF"/>
                    </a:solidFill>
                    <a:latin typeface="Times New Roman" panose="02020603050405020304" pitchFamily="18" charset="0"/>
                    <a:cs typeface="Times New Roman" panose="02020603050405020304" pitchFamily="18" charset="0"/>
                  </a:rPr>
                  <a:t>If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dominates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then EFB(</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EFB(</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a:t>
                </a:r>
              </a:p>
            </p:txBody>
          </p:sp>
        </mc:Choice>
        <mc:Fallback xmlns="">
          <p:sp>
            <p:nvSpPr>
              <p:cNvPr id="3" name="Rectangle 2">
                <a:extLst>
                  <a:ext uri="{FF2B5EF4-FFF2-40B4-BE49-F238E27FC236}">
                    <a16:creationId xmlns:a16="http://schemas.microsoft.com/office/drawing/2014/main" id="{32A810A5-AB19-4A95-9FEA-0E8DE98FDB6E}"/>
                  </a:ext>
                </a:extLst>
              </p:cNvPr>
              <p:cNvSpPr>
                <a:spLocks noRot="1" noChangeAspect="1" noMove="1" noResize="1" noEditPoints="1" noAdjustHandles="1" noChangeArrowheads="1" noChangeShapeType="1" noTextEdit="1"/>
              </p:cNvSpPr>
              <p:nvPr/>
            </p:nvSpPr>
            <p:spPr>
              <a:xfrm>
                <a:off x="1495020" y="1245815"/>
                <a:ext cx="8476296" cy="4770537"/>
              </a:xfrm>
              <a:prstGeom prst="rect">
                <a:avLst/>
              </a:prstGeom>
              <a:blipFill>
                <a:blip r:embed="rId2"/>
                <a:stretch>
                  <a:fillRect l="-935" t="-1022" r="-1294" b="-1916"/>
                </a:stretch>
              </a:blipFill>
            </p:spPr>
            <p:txBody>
              <a:bodyPr/>
              <a:lstStyle/>
              <a:p>
                <a:r>
                  <a:rPr lang="en-US">
                    <a:noFill/>
                  </a:rPr>
                  <a:t> </a:t>
                </a:r>
              </a:p>
            </p:txBody>
          </p:sp>
        </mc:Fallback>
      </mc:AlternateContent>
    </p:spTree>
    <p:extLst>
      <p:ext uri="{BB962C8B-B14F-4D97-AF65-F5344CB8AC3E}">
        <p14:creationId xmlns:p14="http://schemas.microsoft.com/office/powerpoint/2010/main" val="27265044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564A6E-058E-474D-9C60-1D0AD5B67F11}"/>
              </a:ext>
            </a:extLst>
          </p:cNvPr>
          <p:cNvSpPr/>
          <p:nvPr/>
        </p:nvSpPr>
        <p:spPr>
          <a:xfrm>
            <a:off x="1432561" y="268279"/>
            <a:ext cx="5817618" cy="584775"/>
          </a:xfrm>
          <a:prstGeom prst="rect">
            <a:avLst/>
          </a:prstGeom>
        </p:spPr>
        <p:txBody>
          <a:bodyPr wrap="none">
            <a:spAutoFit/>
          </a:bodyPr>
          <a:lstStyle/>
          <a:p>
            <a:r>
              <a:rPr lang="en-US" sz="3200" dirty="0"/>
              <a:t>Dominance and EFB: The 8-puzzle</a:t>
            </a:r>
          </a:p>
        </p:txBody>
      </p:sp>
      <p:graphicFrame>
        <p:nvGraphicFramePr>
          <p:cNvPr id="3" name="Table 2">
            <a:extLst>
              <a:ext uri="{FF2B5EF4-FFF2-40B4-BE49-F238E27FC236}">
                <a16:creationId xmlns:a16="http://schemas.microsoft.com/office/drawing/2014/main" id="{8BE19CE7-DA57-4D68-B770-9AC5E52CE57D}"/>
              </a:ext>
            </a:extLst>
          </p:cNvPr>
          <p:cNvGraphicFramePr>
            <a:graphicFrameLocks noGrp="1"/>
          </p:cNvGraphicFramePr>
          <p:nvPr>
            <p:extLst>
              <p:ext uri="{D42A27DB-BD31-4B8C-83A1-F6EECF244321}">
                <p14:modId xmlns:p14="http://schemas.microsoft.com/office/powerpoint/2010/main" val="2905415291"/>
              </p:ext>
            </p:extLst>
          </p:nvPr>
        </p:nvGraphicFramePr>
        <p:xfrm>
          <a:off x="1305340" y="1152940"/>
          <a:ext cx="9581320" cy="3193774"/>
        </p:xfrm>
        <a:graphic>
          <a:graphicData uri="http://schemas.openxmlformats.org/drawingml/2006/table">
            <a:tbl>
              <a:tblPr firstRow="1" bandRow="1">
                <a:tableStyleId>{5C22544A-7EE6-4342-B048-85BDC9FD1C3A}</a:tableStyleId>
              </a:tblPr>
              <a:tblGrid>
                <a:gridCol w="822382">
                  <a:extLst>
                    <a:ext uri="{9D8B030D-6E8A-4147-A177-3AD203B41FA5}">
                      <a16:colId xmlns:a16="http://schemas.microsoft.com/office/drawing/2014/main" val="2432795071"/>
                    </a:ext>
                  </a:extLst>
                </a:gridCol>
                <a:gridCol w="1459823">
                  <a:extLst>
                    <a:ext uri="{9D8B030D-6E8A-4147-A177-3AD203B41FA5}">
                      <a16:colId xmlns:a16="http://schemas.microsoft.com/office/drawing/2014/main" val="2948585380"/>
                    </a:ext>
                  </a:extLst>
                </a:gridCol>
                <a:gridCol w="1459823">
                  <a:extLst>
                    <a:ext uri="{9D8B030D-6E8A-4147-A177-3AD203B41FA5}">
                      <a16:colId xmlns:a16="http://schemas.microsoft.com/office/drawing/2014/main" val="2317666302"/>
                    </a:ext>
                  </a:extLst>
                </a:gridCol>
                <a:gridCol w="1459823">
                  <a:extLst>
                    <a:ext uri="{9D8B030D-6E8A-4147-A177-3AD203B41FA5}">
                      <a16:colId xmlns:a16="http://schemas.microsoft.com/office/drawing/2014/main" val="1858756483"/>
                    </a:ext>
                  </a:extLst>
                </a:gridCol>
                <a:gridCol w="1459823">
                  <a:extLst>
                    <a:ext uri="{9D8B030D-6E8A-4147-A177-3AD203B41FA5}">
                      <a16:colId xmlns:a16="http://schemas.microsoft.com/office/drawing/2014/main" val="4139283452"/>
                    </a:ext>
                  </a:extLst>
                </a:gridCol>
                <a:gridCol w="1459823">
                  <a:extLst>
                    <a:ext uri="{9D8B030D-6E8A-4147-A177-3AD203B41FA5}">
                      <a16:colId xmlns:a16="http://schemas.microsoft.com/office/drawing/2014/main" val="4100697427"/>
                    </a:ext>
                  </a:extLst>
                </a:gridCol>
                <a:gridCol w="1459823">
                  <a:extLst>
                    <a:ext uri="{9D8B030D-6E8A-4147-A177-3AD203B41FA5}">
                      <a16:colId xmlns:a16="http://schemas.microsoft.com/office/drawing/2014/main" val="3496814537"/>
                    </a:ext>
                  </a:extLst>
                </a:gridCol>
              </a:tblGrid>
              <a:tr h="303089">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1200" b="1" i="0" u="none" strike="noStrike" baseline="0" dirty="0">
                          <a:solidFill>
                            <a:schemeClr val="tx1"/>
                          </a:solidFill>
                          <a:latin typeface="Times New Roman" panose="02020603050405020304" pitchFamily="18" charset="0"/>
                          <a:cs typeface="Times New Roman" panose="02020603050405020304" pitchFamily="18" charset="0"/>
                        </a:rPr>
                        <a:t>Search Cost</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1200" b="1" i="0" u="none" strike="noStrike" baseline="0" dirty="0">
                          <a:solidFill>
                            <a:schemeClr val="tx1"/>
                          </a:solidFill>
                          <a:latin typeface="Times New Roman" panose="02020603050405020304" pitchFamily="18" charset="0"/>
                          <a:cs typeface="Times New Roman" panose="02020603050405020304" pitchFamily="18" charset="0"/>
                        </a:rPr>
                        <a:t>Effective Branching Factor (EBF)</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9573615"/>
                  </a:ext>
                </a:extLst>
              </a:tr>
              <a:tr h="303089">
                <a:tc>
                  <a:txBody>
                    <a:bodyPr/>
                    <a:lstStyle/>
                    <a:p>
                      <a:pPr algn="ctr"/>
                      <a:r>
                        <a:rPr lang="pt-BR" sz="1200" b="1" i="1" u="none" strike="noStrike" baseline="0" dirty="0">
                          <a:latin typeface="Times New Roman" panose="02020603050405020304" pitchFamily="18" charset="0"/>
                          <a:cs typeface="Times New Roman" panose="02020603050405020304" pitchFamily="18" charset="0"/>
                        </a:rPr>
                        <a:t>d</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IDS</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A*(</a:t>
                      </a:r>
                      <a:r>
                        <a:rPr lang="pt-BR" sz="1200" b="1" i="1" u="none" strike="noStrike" baseline="0" dirty="0">
                          <a:latin typeface="Times New Roman" panose="02020603050405020304" pitchFamily="18" charset="0"/>
                          <a:cs typeface="Times New Roman" panose="02020603050405020304" pitchFamily="18" charset="0"/>
                        </a:rPr>
                        <a:t>h</a:t>
                      </a:r>
                      <a:r>
                        <a:rPr lang="pt-BR" sz="1200" b="1" i="0" u="none" strike="noStrike" baseline="-25000" dirty="0">
                          <a:latin typeface="Times New Roman" panose="02020603050405020304" pitchFamily="18" charset="0"/>
                          <a:cs typeface="Times New Roman" panose="02020603050405020304" pitchFamily="18" charset="0"/>
                        </a:rPr>
                        <a:t>1</a:t>
                      </a:r>
                      <a:r>
                        <a:rPr lang="pt-BR" sz="1200" b="1" i="0" u="none" strike="noStrike" baseline="0" dirty="0">
                          <a:latin typeface="Times New Roman" panose="02020603050405020304" pitchFamily="18" charset="0"/>
                          <a:cs typeface="Times New Roman" panose="02020603050405020304" pitchFamily="18" charset="0"/>
                        </a:rPr>
                        <a:t>)</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A*(</a:t>
                      </a:r>
                      <a:r>
                        <a:rPr lang="pt-BR" sz="1200" b="1" i="1" u="none" strike="noStrike" baseline="0" dirty="0">
                          <a:latin typeface="Times New Roman" panose="02020603050405020304" pitchFamily="18" charset="0"/>
                          <a:cs typeface="Times New Roman" panose="02020603050405020304" pitchFamily="18" charset="0"/>
                        </a:rPr>
                        <a:t>h</a:t>
                      </a:r>
                      <a:r>
                        <a:rPr lang="pt-BR" sz="1200" b="1" i="0" u="none" strike="noStrike" baseline="-25000" dirty="0">
                          <a:latin typeface="Times New Roman" panose="02020603050405020304" pitchFamily="18" charset="0"/>
                          <a:cs typeface="Times New Roman" panose="02020603050405020304" pitchFamily="18" charset="0"/>
                        </a:rPr>
                        <a:t>2</a:t>
                      </a:r>
                      <a:r>
                        <a:rPr lang="pt-BR" sz="1200" b="1" i="0" u="none" strike="noStrike" baseline="0" dirty="0">
                          <a:latin typeface="Times New Roman" panose="02020603050405020304" pitchFamily="18" charset="0"/>
                          <a:cs typeface="Times New Roman" panose="02020603050405020304" pitchFamily="18" charset="0"/>
                        </a:rPr>
                        <a:t>)</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IDS</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A*(</a:t>
                      </a:r>
                      <a:r>
                        <a:rPr lang="pt-BR" sz="1200" b="1" i="1" u="none" strike="noStrike" baseline="0" dirty="0">
                          <a:latin typeface="Times New Roman" panose="02020603050405020304" pitchFamily="18" charset="0"/>
                          <a:cs typeface="Times New Roman" panose="02020603050405020304" pitchFamily="18" charset="0"/>
                        </a:rPr>
                        <a:t>h</a:t>
                      </a:r>
                      <a:r>
                        <a:rPr lang="pt-BR" sz="1200" b="1" i="0" u="none" strike="noStrike" baseline="-25000" dirty="0">
                          <a:latin typeface="Times New Roman" panose="02020603050405020304" pitchFamily="18" charset="0"/>
                          <a:cs typeface="Times New Roman" panose="02020603050405020304" pitchFamily="18" charset="0"/>
                        </a:rPr>
                        <a:t>1</a:t>
                      </a:r>
                      <a:r>
                        <a:rPr lang="pt-BR" sz="1200" b="1" i="0" u="none" strike="noStrike" baseline="0" dirty="0">
                          <a:latin typeface="Times New Roman" panose="02020603050405020304" pitchFamily="18" charset="0"/>
                          <a:cs typeface="Times New Roman" panose="02020603050405020304" pitchFamily="18" charset="0"/>
                        </a:rPr>
                        <a:t>)</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200" b="1" i="0" u="none" strike="noStrike" baseline="0" dirty="0">
                          <a:latin typeface="Times New Roman" panose="02020603050405020304" pitchFamily="18" charset="0"/>
                          <a:cs typeface="Times New Roman" panose="02020603050405020304" pitchFamily="18" charset="0"/>
                        </a:rPr>
                        <a:t>A*(</a:t>
                      </a:r>
                      <a:r>
                        <a:rPr lang="pt-BR" sz="1200" b="1" i="1" u="none" strike="noStrike" baseline="0" dirty="0">
                          <a:latin typeface="Times New Roman" panose="02020603050405020304" pitchFamily="18" charset="0"/>
                          <a:cs typeface="Times New Roman" panose="02020603050405020304" pitchFamily="18" charset="0"/>
                        </a:rPr>
                        <a:t>h</a:t>
                      </a:r>
                      <a:r>
                        <a:rPr lang="pt-BR" sz="1200" b="1" i="0" u="none" strike="noStrike" baseline="-25000" dirty="0">
                          <a:latin typeface="Times New Roman" panose="02020603050405020304" pitchFamily="18" charset="0"/>
                          <a:cs typeface="Times New Roman" panose="02020603050405020304" pitchFamily="18" charset="0"/>
                        </a:rPr>
                        <a:t>2</a:t>
                      </a:r>
                      <a:r>
                        <a:rPr lang="pt-BR" sz="1200" b="1" i="0" u="none" strike="noStrike" baseline="0" dirty="0">
                          <a:latin typeface="Times New Roman" panose="02020603050405020304" pitchFamily="18" charset="0"/>
                          <a:cs typeface="Times New Roman" panose="02020603050405020304" pitchFamily="18" charset="0"/>
                        </a:rPr>
                        <a:t>)</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760697"/>
                  </a:ext>
                </a:extLst>
              </a:tr>
              <a:tr h="2587596">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2</a:t>
                      </a:r>
                    </a:p>
                    <a:p>
                      <a:pPr algn="ctr"/>
                      <a:r>
                        <a:rPr lang="en-US" sz="1200" b="1" dirty="0">
                          <a:solidFill>
                            <a:schemeClr val="tx1"/>
                          </a:solidFill>
                          <a:latin typeface="Times New Roman" panose="02020603050405020304" pitchFamily="18" charset="0"/>
                          <a:cs typeface="Times New Roman" panose="02020603050405020304" pitchFamily="18" charset="0"/>
                        </a:rPr>
                        <a:t>4</a:t>
                      </a:r>
                    </a:p>
                    <a:p>
                      <a:pPr algn="ctr"/>
                      <a:r>
                        <a:rPr lang="en-US" sz="1200" b="1" dirty="0">
                          <a:solidFill>
                            <a:schemeClr val="tx1"/>
                          </a:solidFill>
                          <a:latin typeface="Times New Roman" panose="02020603050405020304" pitchFamily="18" charset="0"/>
                          <a:cs typeface="Times New Roman" panose="02020603050405020304" pitchFamily="18" charset="0"/>
                        </a:rPr>
                        <a:t>6</a:t>
                      </a:r>
                    </a:p>
                    <a:p>
                      <a:pPr algn="ctr"/>
                      <a:r>
                        <a:rPr lang="en-US" sz="1200" b="1" dirty="0">
                          <a:solidFill>
                            <a:schemeClr val="tx1"/>
                          </a:solidFill>
                          <a:latin typeface="Times New Roman" panose="02020603050405020304" pitchFamily="18" charset="0"/>
                          <a:cs typeface="Times New Roman" panose="02020603050405020304" pitchFamily="18" charset="0"/>
                        </a:rPr>
                        <a:t>8</a:t>
                      </a:r>
                    </a:p>
                    <a:p>
                      <a:pPr algn="ctr"/>
                      <a:r>
                        <a:rPr lang="en-US" sz="1200" b="1" dirty="0">
                          <a:solidFill>
                            <a:schemeClr val="tx1"/>
                          </a:solidFill>
                          <a:latin typeface="Times New Roman" panose="02020603050405020304" pitchFamily="18" charset="0"/>
                          <a:cs typeface="Times New Roman" panose="02020603050405020304" pitchFamily="18" charset="0"/>
                        </a:rPr>
                        <a:t>10</a:t>
                      </a:r>
                    </a:p>
                    <a:p>
                      <a:pPr algn="ctr"/>
                      <a:r>
                        <a:rPr lang="en-US" sz="1200" b="1" dirty="0">
                          <a:solidFill>
                            <a:schemeClr val="tx1"/>
                          </a:solidFill>
                          <a:latin typeface="Times New Roman" panose="02020603050405020304" pitchFamily="18" charset="0"/>
                          <a:cs typeface="Times New Roman" panose="02020603050405020304" pitchFamily="18" charset="0"/>
                        </a:rPr>
                        <a:t>12</a:t>
                      </a:r>
                    </a:p>
                    <a:p>
                      <a:pPr algn="ctr"/>
                      <a:r>
                        <a:rPr lang="en-US" sz="1200" b="1" dirty="0">
                          <a:solidFill>
                            <a:schemeClr val="tx1"/>
                          </a:solidFill>
                          <a:latin typeface="Times New Roman" panose="02020603050405020304" pitchFamily="18" charset="0"/>
                          <a:cs typeface="Times New Roman" panose="02020603050405020304" pitchFamily="18" charset="0"/>
                        </a:rPr>
                        <a:t>14</a:t>
                      </a:r>
                    </a:p>
                    <a:p>
                      <a:pPr algn="ctr"/>
                      <a:r>
                        <a:rPr lang="en-US" sz="1200" b="1" dirty="0">
                          <a:solidFill>
                            <a:schemeClr val="tx1"/>
                          </a:solidFill>
                          <a:latin typeface="Times New Roman" panose="02020603050405020304" pitchFamily="18" charset="0"/>
                          <a:cs typeface="Times New Roman" panose="02020603050405020304" pitchFamily="18" charset="0"/>
                        </a:rPr>
                        <a:t>16</a:t>
                      </a:r>
                    </a:p>
                    <a:p>
                      <a:pPr algn="ctr"/>
                      <a:r>
                        <a:rPr lang="en-US" sz="1200" b="1" dirty="0">
                          <a:solidFill>
                            <a:schemeClr val="tx1"/>
                          </a:solidFill>
                          <a:latin typeface="Times New Roman" panose="02020603050405020304" pitchFamily="18" charset="0"/>
                          <a:cs typeface="Times New Roman" panose="02020603050405020304" pitchFamily="18" charset="0"/>
                        </a:rPr>
                        <a:t>18</a:t>
                      </a:r>
                    </a:p>
                    <a:p>
                      <a:pPr algn="ctr"/>
                      <a:r>
                        <a:rPr lang="en-US" sz="1200" b="1" dirty="0">
                          <a:solidFill>
                            <a:schemeClr val="tx1"/>
                          </a:solidFill>
                          <a:latin typeface="Times New Roman" panose="02020603050405020304" pitchFamily="18" charset="0"/>
                          <a:cs typeface="Times New Roman" panose="02020603050405020304" pitchFamily="18" charset="0"/>
                        </a:rPr>
                        <a:t>20</a:t>
                      </a:r>
                    </a:p>
                    <a:p>
                      <a:pPr algn="ctr"/>
                      <a:r>
                        <a:rPr lang="en-US" sz="1200" b="1" dirty="0">
                          <a:solidFill>
                            <a:schemeClr val="tx1"/>
                          </a:solidFill>
                          <a:latin typeface="Times New Roman" panose="02020603050405020304" pitchFamily="18" charset="0"/>
                          <a:cs typeface="Times New Roman" panose="02020603050405020304" pitchFamily="18" charset="0"/>
                        </a:rPr>
                        <a:t>22 </a:t>
                      </a:r>
                    </a:p>
                    <a:p>
                      <a:pPr algn="ctr"/>
                      <a:r>
                        <a:rPr lang="en-US" sz="1200" b="1" dirty="0">
                          <a:solidFill>
                            <a:schemeClr val="tx1"/>
                          </a:solidFill>
                          <a:latin typeface="Times New Roman" panose="02020603050405020304" pitchFamily="18" charset="0"/>
                          <a:cs typeface="Times New Roman" panose="02020603050405020304" pitchFamily="18"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10</a:t>
                      </a:r>
                    </a:p>
                    <a:p>
                      <a:pPr algn="ctr"/>
                      <a:r>
                        <a:rPr lang="en-US" sz="1200" b="1" dirty="0">
                          <a:solidFill>
                            <a:schemeClr val="tx1"/>
                          </a:solidFill>
                          <a:latin typeface="Times New Roman" panose="02020603050405020304" pitchFamily="18" charset="0"/>
                          <a:cs typeface="Times New Roman" panose="02020603050405020304" pitchFamily="18" charset="0"/>
                        </a:rPr>
                        <a:t>112</a:t>
                      </a:r>
                    </a:p>
                    <a:p>
                      <a:pPr algn="ctr"/>
                      <a:r>
                        <a:rPr lang="en-US" sz="1200" b="1" dirty="0">
                          <a:solidFill>
                            <a:schemeClr val="tx1"/>
                          </a:solidFill>
                          <a:latin typeface="Times New Roman" panose="02020603050405020304" pitchFamily="18" charset="0"/>
                          <a:cs typeface="Times New Roman" panose="02020603050405020304" pitchFamily="18" charset="0"/>
                        </a:rPr>
                        <a:t>680</a:t>
                      </a:r>
                    </a:p>
                    <a:p>
                      <a:pPr algn="ctr"/>
                      <a:r>
                        <a:rPr lang="en-US" sz="1200" b="1" dirty="0">
                          <a:solidFill>
                            <a:schemeClr val="tx1"/>
                          </a:solidFill>
                          <a:latin typeface="Times New Roman" panose="02020603050405020304" pitchFamily="18" charset="0"/>
                          <a:cs typeface="Times New Roman" panose="02020603050405020304" pitchFamily="18" charset="0"/>
                        </a:rPr>
                        <a:t>6384</a:t>
                      </a:r>
                    </a:p>
                    <a:p>
                      <a:pPr algn="ctr"/>
                      <a:r>
                        <a:rPr lang="en-US" sz="1200" b="1" dirty="0">
                          <a:solidFill>
                            <a:schemeClr val="tx1"/>
                          </a:solidFill>
                          <a:latin typeface="Times New Roman" panose="02020603050405020304" pitchFamily="18" charset="0"/>
                          <a:cs typeface="Times New Roman" panose="02020603050405020304" pitchFamily="18" charset="0"/>
                        </a:rPr>
                        <a:t>47127</a:t>
                      </a:r>
                    </a:p>
                    <a:p>
                      <a:pPr algn="ctr"/>
                      <a:r>
                        <a:rPr lang="en-US" sz="1200" b="1" dirty="0">
                          <a:solidFill>
                            <a:schemeClr val="tx1"/>
                          </a:solidFill>
                          <a:latin typeface="Times New Roman" panose="02020603050405020304" pitchFamily="18" charset="0"/>
                          <a:cs typeface="Times New Roman" panose="02020603050405020304" pitchFamily="18" charset="0"/>
                        </a:rPr>
                        <a:t>364404</a:t>
                      </a:r>
                    </a:p>
                    <a:p>
                      <a:pPr algn="ctr"/>
                      <a:r>
                        <a:rPr lang="en-US" sz="1200" b="1" dirty="0">
                          <a:solidFill>
                            <a:schemeClr val="tx1"/>
                          </a:solidFill>
                          <a:latin typeface="Times New Roman" panose="02020603050405020304" pitchFamily="18" charset="0"/>
                          <a:cs typeface="Times New Roman" panose="02020603050405020304" pitchFamily="18" charset="0"/>
                        </a:rPr>
                        <a:t>3473941</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6</a:t>
                      </a:r>
                    </a:p>
                    <a:p>
                      <a:pPr algn="ctr"/>
                      <a:r>
                        <a:rPr lang="en-US" sz="1200" b="1" dirty="0">
                          <a:solidFill>
                            <a:schemeClr val="tx1"/>
                          </a:solidFill>
                          <a:latin typeface="Times New Roman" panose="02020603050405020304" pitchFamily="18" charset="0"/>
                          <a:cs typeface="Times New Roman" panose="02020603050405020304" pitchFamily="18" charset="0"/>
                        </a:rPr>
                        <a:t>13</a:t>
                      </a:r>
                    </a:p>
                    <a:p>
                      <a:pPr algn="ctr"/>
                      <a:r>
                        <a:rPr lang="en-US" sz="1200" b="1" dirty="0">
                          <a:solidFill>
                            <a:schemeClr val="tx1"/>
                          </a:solidFill>
                          <a:latin typeface="Times New Roman" panose="02020603050405020304" pitchFamily="18" charset="0"/>
                          <a:cs typeface="Times New Roman" panose="02020603050405020304" pitchFamily="18" charset="0"/>
                        </a:rPr>
                        <a:t>20</a:t>
                      </a:r>
                    </a:p>
                    <a:p>
                      <a:pPr algn="ctr"/>
                      <a:r>
                        <a:rPr lang="en-US" sz="1200" b="1" dirty="0">
                          <a:solidFill>
                            <a:schemeClr val="tx1"/>
                          </a:solidFill>
                          <a:latin typeface="Times New Roman" panose="02020603050405020304" pitchFamily="18" charset="0"/>
                          <a:cs typeface="Times New Roman" panose="02020603050405020304" pitchFamily="18" charset="0"/>
                        </a:rPr>
                        <a:t>39</a:t>
                      </a:r>
                    </a:p>
                    <a:p>
                      <a:pPr algn="ctr"/>
                      <a:r>
                        <a:rPr lang="en-US" sz="1200" b="1" dirty="0">
                          <a:solidFill>
                            <a:schemeClr val="tx1"/>
                          </a:solidFill>
                          <a:latin typeface="Times New Roman" panose="02020603050405020304" pitchFamily="18" charset="0"/>
                          <a:cs typeface="Times New Roman" panose="02020603050405020304" pitchFamily="18" charset="0"/>
                        </a:rPr>
                        <a:t>93</a:t>
                      </a:r>
                    </a:p>
                    <a:p>
                      <a:pPr algn="ctr"/>
                      <a:r>
                        <a:rPr lang="en-US" sz="1200" b="1" dirty="0">
                          <a:solidFill>
                            <a:schemeClr val="tx1"/>
                          </a:solidFill>
                          <a:latin typeface="Times New Roman" panose="02020603050405020304" pitchFamily="18" charset="0"/>
                          <a:cs typeface="Times New Roman" panose="02020603050405020304" pitchFamily="18" charset="0"/>
                        </a:rPr>
                        <a:t>227</a:t>
                      </a:r>
                    </a:p>
                    <a:p>
                      <a:pPr algn="ctr"/>
                      <a:r>
                        <a:rPr lang="en-US" sz="1200" b="1" dirty="0">
                          <a:solidFill>
                            <a:schemeClr val="tx1"/>
                          </a:solidFill>
                          <a:latin typeface="Times New Roman" panose="02020603050405020304" pitchFamily="18" charset="0"/>
                          <a:cs typeface="Times New Roman" panose="02020603050405020304" pitchFamily="18" charset="0"/>
                        </a:rPr>
                        <a:t>539</a:t>
                      </a:r>
                    </a:p>
                    <a:p>
                      <a:pPr algn="ctr"/>
                      <a:r>
                        <a:rPr lang="en-US" sz="1200" b="1" dirty="0">
                          <a:solidFill>
                            <a:schemeClr val="tx1"/>
                          </a:solidFill>
                          <a:latin typeface="Times New Roman" panose="02020603050405020304" pitchFamily="18" charset="0"/>
                          <a:cs typeface="Times New Roman" panose="02020603050405020304" pitchFamily="18" charset="0"/>
                        </a:rPr>
                        <a:t>1301</a:t>
                      </a:r>
                    </a:p>
                    <a:p>
                      <a:pPr algn="ctr"/>
                      <a:r>
                        <a:rPr lang="en-US" sz="1200" b="1" dirty="0">
                          <a:solidFill>
                            <a:schemeClr val="tx1"/>
                          </a:solidFill>
                          <a:latin typeface="Times New Roman" panose="02020603050405020304" pitchFamily="18" charset="0"/>
                          <a:cs typeface="Times New Roman" panose="02020603050405020304" pitchFamily="18" charset="0"/>
                        </a:rPr>
                        <a:t>3056</a:t>
                      </a:r>
                    </a:p>
                    <a:p>
                      <a:pPr algn="ctr"/>
                      <a:r>
                        <a:rPr lang="en-US" sz="1200" b="1" dirty="0">
                          <a:solidFill>
                            <a:schemeClr val="tx1"/>
                          </a:solidFill>
                          <a:latin typeface="Times New Roman" panose="02020603050405020304" pitchFamily="18" charset="0"/>
                          <a:cs typeface="Times New Roman" panose="02020603050405020304" pitchFamily="18" charset="0"/>
                        </a:rPr>
                        <a:t>7276</a:t>
                      </a:r>
                    </a:p>
                    <a:p>
                      <a:pPr algn="ctr"/>
                      <a:r>
                        <a:rPr lang="en-US" sz="1200" b="1" dirty="0">
                          <a:solidFill>
                            <a:schemeClr val="tx1"/>
                          </a:solidFill>
                          <a:latin typeface="Times New Roman" panose="02020603050405020304" pitchFamily="18" charset="0"/>
                          <a:cs typeface="Times New Roman" panose="02020603050405020304" pitchFamily="18" charset="0"/>
                        </a:rPr>
                        <a:t>18094</a:t>
                      </a:r>
                    </a:p>
                    <a:p>
                      <a:pPr algn="ctr"/>
                      <a:r>
                        <a:rPr lang="en-US" sz="1200" b="1" dirty="0">
                          <a:solidFill>
                            <a:schemeClr val="tx1"/>
                          </a:solidFill>
                          <a:latin typeface="Times New Roman" panose="02020603050405020304" pitchFamily="18" charset="0"/>
                          <a:cs typeface="Times New Roman" panose="02020603050405020304" pitchFamily="18" charset="0"/>
                        </a:rPr>
                        <a:t>39135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6</a:t>
                      </a:r>
                    </a:p>
                    <a:p>
                      <a:pPr algn="ctr"/>
                      <a:r>
                        <a:rPr lang="en-US" sz="1200" b="1" dirty="0">
                          <a:solidFill>
                            <a:schemeClr val="tx1"/>
                          </a:solidFill>
                          <a:latin typeface="Times New Roman" panose="02020603050405020304" pitchFamily="18" charset="0"/>
                          <a:cs typeface="Times New Roman" panose="02020603050405020304" pitchFamily="18" charset="0"/>
                        </a:rPr>
                        <a:t>12</a:t>
                      </a:r>
                    </a:p>
                    <a:p>
                      <a:pPr algn="ctr"/>
                      <a:r>
                        <a:rPr lang="en-US" sz="1200" b="1" dirty="0">
                          <a:solidFill>
                            <a:schemeClr val="tx1"/>
                          </a:solidFill>
                          <a:latin typeface="Times New Roman" panose="02020603050405020304" pitchFamily="18" charset="0"/>
                          <a:cs typeface="Times New Roman" panose="02020603050405020304" pitchFamily="18" charset="0"/>
                        </a:rPr>
                        <a:t>18</a:t>
                      </a:r>
                    </a:p>
                    <a:p>
                      <a:pPr algn="ctr"/>
                      <a:r>
                        <a:rPr lang="en-US" sz="1200" b="1" dirty="0">
                          <a:solidFill>
                            <a:schemeClr val="tx1"/>
                          </a:solidFill>
                          <a:latin typeface="Times New Roman" panose="02020603050405020304" pitchFamily="18" charset="0"/>
                          <a:cs typeface="Times New Roman" panose="02020603050405020304" pitchFamily="18" charset="0"/>
                        </a:rPr>
                        <a:t>25</a:t>
                      </a:r>
                    </a:p>
                    <a:p>
                      <a:pPr algn="ctr"/>
                      <a:r>
                        <a:rPr lang="en-US" sz="1200" b="1" dirty="0">
                          <a:solidFill>
                            <a:schemeClr val="tx1"/>
                          </a:solidFill>
                          <a:latin typeface="Times New Roman" panose="02020603050405020304" pitchFamily="18" charset="0"/>
                          <a:cs typeface="Times New Roman" panose="02020603050405020304" pitchFamily="18" charset="0"/>
                        </a:rPr>
                        <a:t>39</a:t>
                      </a:r>
                    </a:p>
                    <a:p>
                      <a:pPr algn="ctr"/>
                      <a:r>
                        <a:rPr lang="en-US" sz="1200" b="1" dirty="0">
                          <a:solidFill>
                            <a:schemeClr val="tx1"/>
                          </a:solidFill>
                          <a:latin typeface="Times New Roman" panose="02020603050405020304" pitchFamily="18" charset="0"/>
                          <a:cs typeface="Times New Roman" panose="02020603050405020304" pitchFamily="18" charset="0"/>
                        </a:rPr>
                        <a:t>73</a:t>
                      </a:r>
                    </a:p>
                    <a:p>
                      <a:pPr algn="ctr"/>
                      <a:r>
                        <a:rPr lang="en-US" sz="1200" b="1" dirty="0">
                          <a:solidFill>
                            <a:schemeClr val="tx1"/>
                          </a:solidFill>
                          <a:latin typeface="Times New Roman" panose="02020603050405020304" pitchFamily="18" charset="0"/>
                          <a:cs typeface="Times New Roman" panose="02020603050405020304" pitchFamily="18" charset="0"/>
                        </a:rPr>
                        <a:t>113</a:t>
                      </a:r>
                    </a:p>
                    <a:p>
                      <a:pPr algn="ctr"/>
                      <a:r>
                        <a:rPr lang="en-US" sz="1200" b="1" dirty="0">
                          <a:solidFill>
                            <a:schemeClr val="tx1"/>
                          </a:solidFill>
                          <a:latin typeface="Times New Roman" panose="02020603050405020304" pitchFamily="18" charset="0"/>
                          <a:cs typeface="Times New Roman" panose="02020603050405020304" pitchFamily="18" charset="0"/>
                        </a:rPr>
                        <a:t>211</a:t>
                      </a:r>
                    </a:p>
                    <a:p>
                      <a:pPr algn="ctr"/>
                      <a:r>
                        <a:rPr lang="en-US" sz="1200" b="1" dirty="0">
                          <a:solidFill>
                            <a:schemeClr val="tx1"/>
                          </a:solidFill>
                          <a:latin typeface="Times New Roman" panose="02020603050405020304" pitchFamily="18" charset="0"/>
                          <a:cs typeface="Times New Roman" panose="02020603050405020304" pitchFamily="18" charset="0"/>
                        </a:rPr>
                        <a:t>363</a:t>
                      </a:r>
                    </a:p>
                    <a:p>
                      <a:pPr algn="ctr"/>
                      <a:r>
                        <a:rPr lang="en-US" sz="1200" b="1" dirty="0">
                          <a:solidFill>
                            <a:schemeClr val="tx1"/>
                          </a:solidFill>
                          <a:latin typeface="Times New Roman" panose="02020603050405020304" pitchFamily="18" charset="0"/>
                          <a:cs typeface="Times New Roman" panose="02020603050405020304" pitchFamily="18" charset="0"/>
                        </a:rPr>
                        <a:t>676</a:t>
                      </a:r>
                    </a:p>
                    <a:p>
                      <a:pPr algn="ctr"/>
                      <a:r>
                        <a:rPr lang="en-US" sz="1200" b="1" dirty="0">
                          <a:solidFill>
                            <a:schemeClr val="tx1"/>
                          </a:solidFill>
                          <a:latin typeface="Times New Roman" panose="02020603050405020304" pitchFamily="18" charset="0"/>
                          <a:cs typeface="Times New Roman" panose="02020603050405020304" pitchFamily="18" charset="0"/>
                        </a:rPr>
                        <a:t>1219</a:t>
                      </a:r>
                    </a:p>
                    <a:p>
                      <a:pPr algn="ctr"/>
                      <a:r>
                        <a:rPr lang="en-US" sz="1200" b="1" dirty="0">
                          <a:solidFill>
                            <a:schemeClr val="tx1"/>
                          </a:solidFill>
                          <a:latin typeface="Times New Roman" panose="02020603050405020304" pitchFamily="18" charset="0"/>
                          <a:cs typeface="Times New Roman" panose="02020603050405020304" pitchFamily="18" charset="0"/>
                        </a:rPr>
                        <a:t>1641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2.45</a:t>
                      </a:r>
                    </a:p>
                    <a:p>
                      <a:pPr algn="ctr"/>
                      <a:r>
                        <a:rPr lang="en-US" sz="1200" b="1" dirty="0">
                          <a:solidFill>
                            <a:schemeClr val="tx1"/>
                          </a:solidFill>
                          <a:latin typeface="Times New Roman" panose="02020603050405020304" pitchFamily="18" charset="0"/>
                          <a:cs typeface="Times New Roman" panose="02020603050405020304" pitchFamily="18" charset="0"/>
                        </a:rPr>
                        <a:t>2.87</a:t>
                      </a:r>
                    </a:p>
                    <a:p>
                      <a:pPr algn="ctr"/>
                      <a:r>
                        <a:rPr lang="en-US" sz="1200" b="1" dirty="0">
                          <a:solidFill>
                            <a:schemeClr val="tx1"/>
                          </a:solidFill>
                          <a:latin typeface="Times New Roman" panose="02020603050405020304" pitchFamily="18" charset="0"/>
                          <a:cs typeface="Times New Roman" panose="02020603050405020304" pitchFamily="18" charset="0"/>
                        </a:rPr>
                        <a:t>2.73</a:t>
                      </a:r>
                    </a:p>
                    <a:p>
                      <a:pPr algn="ctr"/>
                      <a:r>
                        <a:rPr lang="en-US" sz="1200" b="1" dirty="0">
                          <a:solidFill>
                            <a:schemeClr val="tx1"/>
                          </a:solidFill>
                          <a:latin typeface="Times New Roman" panose="02020603050405020304" pitchFamily="18" charset="0"/>
                          <a:cs typeface="Times New Roman" panose="02020603050405020304" pitchFamily="18" charset="0"/>
                        </a:rPr>
                        <a:t>2.80</a:t>
                      </a:r>
                    </a:p>
                    <a:p>
                      <a:pPr algn="ctr"/>
                      <a:r>
                        <a:rPr lang="en-US" sz="1200" b="1" dirty="0">
                          <a:solidFill>
                            <a:schemeClr val="tx1"/>
                          </a:solidFill>
                          <a:latin typeface="Times New Roman" panose="02020603050405020304" pitchFamily="18" charset="0"/>
                          <a:cs typeface="Times New Roman" panose="02020603050405020304" pitchFamily="18" charset="0"/>
                        </a:rPr>
                        <a:t>2.79</a:t>
                      </a:r>
                    </a:p>
                    <a:p>
                      <a:pPr algn="ctr"/>
                      <a:r>
                        <a:rPr lang="en-US" sz="1200" b="1" dirty="0">
                          <a:solidFill>
                            <a:schemeClr val="tx1"/>
                          </a:solidFill>
                          <a:latin typeface="Times New Roman" panose="02020603050405020304" pitchFamily="18" charset="0"/>
                          <a:cs typeface="Times New Roman" panose="02020603050405020304" pitchFamily="18" charset="0"/>
                        </a:rPr>
                        <a:t>2.78</a:t>
                      </a:r>
                    </a:p>
                    <a:p>
                      <a:pPr algn="ctr"/>
                      <a:r>
                        <a:rPr lang="en-US" sz="1200" b="1" dirty="0">
                          <a:solidFill>
                            <a:schemeClr val="tx1"/>
                          </a:solidFill>
                          <a:latin typeface="Times New Roman" panose="02020603050405020304" pitchFamily="18" charset="0"/>
                          <a:cs typeface="Times New Roman" panose="02020603050405020304" pitchFamily="18" charset="0"/>
                        </a:rPr>
                        <a:t>2.83</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p>
                      <a:pPr algn="ctr"/>
                      <a:r>
                        <a:rPr lang="en-US" sz="12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1.79</a:t>
                      </a:r>
                    </a:p>
                    <a:p>
                      <a:pPr algn="ctr"/>
                      <a:r>
                        <a:rPr lang="en-US" sz="1200" b="1" dirty="0">
                          <a:solidFill>
                            <a:schemeClr val="tx1"/>
                          </a:solidFill>
                          <a:latin typeface="Times New Roman" panose="02020603050405020304" pitchFamily="18" charset="0"/>
                          <a:cs typeface="Times New Roman" panose="02020603050405020304" pitchFamily="18" charset="0"/>
                        </a:rPr>
                        <a:t>1.48</a:t>
                      </a:r>
                    </a:p>
                    <a:p>
                      <a:pPr algn="ctr"/>
                      <a:r>
                        <a:rPr lang="en-US" sz="1200" b="1" dirty="0">
                          <a:solidFill>
                            <a:schemeClr val="tx1"/>
                          </a:solidFill>
                          <a:latin typeface="Times New Roman" panose="02020603050405020304" pitchFamily="18" charset="0"/>
                          <a:cs typeface="Times New Roman" panose="02020603050405020304" pitchFamily="18" charset="0"/>
                        </a:rPr>
                        <a:t>1.34</a:t>
                      </a:r>
                    </a:p>
                    <a:p>
                      <a:pPr algn="ctr"/>
                      <a:r>
                        <a:rPr lang="en-US" sz="1200" b="1" dirty="0">
                          <a:solidFill>
                            <a:schemeClr val="tx1"/>
                          </a:solidFill>
                          <a:latin typeface="Times New Roman" panose="02020603050405020304" pitchFamily="18" charset="0"/>
                          <a:cs typeface="Times New Roman" panose="02020603050405020304" pitchFamily="18" charset="0"/>
                        </a:rPr>
                        <a:t>1.33</a:t>
                      </a:r>
                    </a:p>
                    <a:p>
                      <a:pPr algn="ctr"/>
                      <a:r>
                        <a:rPr lang="en-US" sz="1200" b="1" dirty="0">
                          <a:solidFill>
                            <a:schemeClr val="tx1"/>
                          </a:solidFill>
                          <a:latin typeface="Times New Roman" panose="02020603050405020304" pitchFamily="18" charset="0"/>
                          <a:cs typeface="Times New Roman" panose="02020603050405020304" pitchFamily="18" charset="0"/>
                        </a:rPr>
                        <a:t>1.38</a:t>
                      </a:r>
                    </a:p>
                    <a:p>
                      <a:pPr algn="ctr"/>
                      <a:r>
                        <a:rPr lang="en-US" sz="1200" b="1" dirty="0">
                          <a:solidFill>
                            <a:schemeClr val="tx1"/>
                          </a:solidFill>
                          <a:latin typeface="Times New Roman" panose="02020603050405020304" pitchFamily="18" charset="0"/>
                          <a:cs typeface="Times New Roman" panose="02020603050405020304" pitchFamily="18" charset="0"/>
                        </a:rPr>
                        <a:t>1.42</a:t>
                      </a:r>
                    </a:p>
                    <a:p>
                      <a:pPr algn="ctr"/>
                      <a:r>
                        <a:rPr lang="en-US" sz="1200" b="1" dirty="0">
                          <a:solidFill>
                            <a:schemeClr val="tx1"/>
                          </a:solidFill>
                          <a:latin typeface="Times New Roman" panose="02020603050405020304" pitchFamily="18" charset="0"/>
                          <a:cs typeface="Times New Roman" panose="02020603050405020304" pitchFamily="18" charset="0"/>
                        </a:rPr>
                        <a:t>1.44</a:t>
                      </a:r>
                    </a:p>
                    <a:p>
                      <a:pPr algn="ctr"/>
                      <a:r>
                        <a:rPr lang="en-US" sz="1200" b="1" dirty="0">
                          <a:solidFill>
                            <a:schemeClr val="tx1"/>
                          </a:solidFill>
                          <a:latin typeface="Times New Roman" panose="02020603050405020304" pitchFamily="18" charset="0"/>
                          <a:cs typeface="Times New Roman" panose="02020603050405020304" pitchFamily="18" charset="0"/>
                        </a:rPr>
                        <a:t>1.45</a:t>
                      </a:r>
                    </a:p>
                    <a:p>
                      <a:pPr algn="ctr"/>
                      <a:r>
                        <a:rPr lang="en-US" sz="1200" b="1" dirty="0">
                          <a:solidFill>
                            <a:schemeClr val="tx1"/>
                          </a:solidFill>
                          <a:latin typeface="Times New Roman" panose="02020603050405020304" pitchFamily="18" charset="0"/>
                          <a:cs typeface="Times New Roman" panose="02020603050405020304" pitchFamily="18" charset="0"/>
                        </a:rPr>
                        <a:t>1.46</a:t>
                      </a:r>
                    </a:p>
                    <a:p>
                      <a:pPr algn="ctr"/>
                      <a:r>
                        <a:rPr lang="en-US" sz="1200" b="1" dirty="0">
                          <a:solidFill>
                            <a:schemeClr val="tx1"/>
                          </a:solidFill>
                          <a:latin typeface="Times New Roman" panose="02020603050405020304" pitchFamily="18" charset="0"/>
                          <a:cs typeface="Times New Roman" panose="02020603050405020304" pitchFamily="18" charset="0"/>
                        </a:rPr>
                        <a:t>1.47</a:t>
                      </a:r>
                    </a:p>
                    <a:p>
                      <a:pPr algn="ctr"/>
                      <a:r>
                        <a:rPr lang="en-US" sz="1200" b="1" dirty="0">
                          <a:solidFill>
                            <a:schemeClr val="tx1"/>
                          </a:solidFill>
                          <a:latin typeface="Times New Roman" panose="02020603050405020304" pitchFamily="18" charset="0"/>
                          <a:cs typeface="Times New Roman" panose="02020603050405020304" pitchFamily="18" charset="0"/>
                        </a:rPr>
                        <a:t>1.48</a:t>
                      </a:r>
                    </a:p>
                    <a:p>
                      <a:pPr algn="ctr"/>
                      <a:r>
                        <a:rPr lang="en-US" sz="1200" b="1" dirty="0">
                          <a:solidFill>
                            <a:schemeClr val="tx1"/>
                          </a:solidFill>
                          <a:latin typeface="Times New Roman" panose="02020603050405020304" pitchFamily="18" charset="0"/>
                          <a:cs typeface="Times New Roman" panose="02020603050405020304" pitchFamily="18" charset="0"/>
                        </a:rPr>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1.79</a:t>
                      </a:r>
                    </a:p>
                    <a:p>
                      <a:pPr algn="ctr"/>
                      <a:r>
                        <a:rPr lang="en-US" sz="1200" b="1" dirty="0">
                          <a:solidFill>
                            <a:schemeClr val="tx1"/>
                          </a:solidFill>
                          <a:latin typeface="Times New Roman" panose="02020603050405020304" pitchFamily="18" charset="0"/>
                          <a:cs typeface="Times New Roman" panose="02020603050405020304" pitchFamily="18" charset="0"/>
                        </a:rPr>
                        <a:t>1.45</a:t>
                      </a:r>
                    </a:p>
                    <a:p>
                      <a:pPr algn="ctr"/>
                      <a:r>
                        <a:rPr lang="en-US" sz="1200" b="1" dirty="0">
                          <a:solidFill>
                            <a:schemeClr val="tx1"/>
                          </a:solidFill>
                          <a:latin typeface="Times New Roman" panose="02020603050405020304" pitchFamily="18" charset="0"/>
                          <a:cs typeface="Times New Roman" panose="02020603050405020304" pitchFamily="18" charset="0"/>
                        </a:rPr>
                        <a:t>1.30</a:t>
                      </a:r>
                    </a:p>
                    <a:p>
                      <a:pPr algn="ctr"/>
                      <a:r>
                        <a:rPr lang="en-US" sz="1200" b="1" dirty="0">
                          <a:solidFill>
                            <a:schemeClr val="tx1"/>
                          </a:solidFill>
                          <a:latin typeface="Times New Roman" panose="02020603050405020304" pitchFamily="18" charset="0"/>
                          <a:cs typeface="Times New Roman" panose="02020603050405020304" pitchFamily="18" charset="0"/>
                        </a:rPr>
                        <a:t>1.24</a:t>
                      </a:r>
                    </a:p>
                    <a:p>
                      <a:pPr algn="ctr"/>
                      <a:r>
                        <a:rPr lang="en-US" sz="1200" b="1" dirty="0">
                          <a:solidFill>
                            <a:schemeClr val="tx1"/>
                          </a:solidFill>
                          <a:latin typeface="Times New Roman" panose="02020603050405020304" pitchFamily="18" charset="0"/>
                          <a:cs typeface="Times New Roman" panose="02020603050405020304" pitchFamily="18" charset="0"/>
                        </a:rPr>
                        <a:t>1.22</a:t>
                      </a:r>
                    </a:p>
                    <a:p>
                      <a:pPr algn="ctr"/>
                      <a:r>
                        <a:rPr lang="en-US" sz="1200" b="1" dirty="0">
                          <a:solidFill>
                            <a:schemeClr val="tx1"/>
                          </a:solidFill>
                          <a:latin typeface="Times New Roman" panose="02020603050405020304" pitchFamily="18" charset="0"/>
                          <a:cs typeface="Times New Roman" panose="02020603050405020304" pitchFamily="18" charset="0"/>
                        </a:rPr>
                        <a:t>1.24</a:t>
                      </a:r>
                    </a:p>
                    <a:p>
                      <a:pPr algn="ctr"/>
                      <a:r>
                        <a:rPr lang="en-US" sz="1200" b="1" dirty="0">
                          <a:solidFill>
                            <a:schemeClr val="tx1"/>
                          </a:solidFill>
                          <a:latin typeface="Times New Roman" panose="02020603050405020304" pitchFamily="18" charset="0"/>
                          <a:cs typeface="Times New Roman" panose="02020603050405020304" pitchFamily="18" charset="0"/>
                        </a:rPr>
                        <a:t>1.23</a:t>
                      </a:r>
                    </a:p>
                    <a:p>
                      <a:pPr algn="ctr"/>
                      <a:r>
                        <a:rPr lang="en-US" sz="1200" b="1" dirty="0">
                          <a:solidFill>
                            <a:schemeClr val="tx1"/>
                          </a:solidFill>
                          <a:latin typeface="Times New Roman" panose="02020603050405020304" pitchFamily="18" charset="0"/>
                          <a:cs typeface="Times New Roman" panose="02020603050405020304" pitchFamily="18" charset="0"/>
                        </a:rPr>
                        <a:t>1.25</a:t>
                      </a:r>
                    </a:p>
                    <a:p>
                      <a:pPr algn="ctr"/>
                      <a:r>
                        <a:rPr lang="en-US" sz="1200" b="1" dirty="0">
                          <a:solidFill>
                            <a:schemeClr val="tx1"/>
                          </a:solidFill>
                          <a:latin typeface="Times New Roman" panose="02020603050405020304" pitchFamily="18" charset="0"/>
                          <a:cs typeface="Times New Roman" panose="02020603050405020304" pitchFamily="18" charset="0"/>
                        </a:rPr>
                        <a:t>1.26</a:t>
                      </a:r>
                    </a:p>
                    <a:p>
                      <a:pPr algn="ctr"/>
                      <a:r>
                        <a:rPr lang="en-US" sz="1200" b="1" dirty="0">
                          <a:solidFill>
                            <a:schemeClr val="tx1"/>
                          </a:solidFill>
                          <a:latin typeface="Times New Roman" panose="02020603050405020304" pitchFamily="18" charset="0"/>
                          <a:cs typeface="Times New Roman" panose="02020603050405020304" pitchFamily="18" charset="0"/>
                        </a:rPr>
                        <a:t>1.27</a:t>
                      </a:r>
                    </a:p>
                    <a:p>
                      <a:pPr algn="ctr"/>
                      <a:r>
                        <a:rPr lang="en-US" sz="1200" b="1" dirty="0">
                          <a:solidFill>
                            <a:schemeClr val="tx1"/>
                          </a:solidFill>
                          <a:latin typeface="Times New Roman" panose="02020603050405020304" pitchFamily="18" charset="0"/>
                          <a:cs typeface="Times New Roman" panose="02020603050405020304" pitchFamily="18" charset="0"/>
                        </a:rPr>
                        <a:t>1.28</a:t>
                      </a:r>
                    </a:p>
                    <a:p>
                      <a:pPr algn="ctr"/>
                      <a:r>
                        <a:rPr lang="en-US" sz="1200" b="1" dirty="0">
                          <a:solidFill>
                            <a:schemeClr val="tx1"/>
                          </a:solidFill>
                          <a:latin typeface="Times New Roman" panose="02020603050405020304" pitchFamily="18" charset="0"/>
                          <a:cs typeface="Times New Roman" panose="02020603050405020304" pitchFamily="18" charset="0"/>
                        </a:rPr>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1290651"/>
                  </a:ext>
                </a:extLst>
              </a:tr>
            </a:tbl>
          </a:graphicData>
        </a:graphic>
      </p:graphicFrame>
      <p:sp>
        <p:nvSpPr>
          <p:cNvPr id="4" name="Rectangle 3">
            <a:extLst>
              <a:ext uri="{FF2B5EF4-FFF2-40B4-BE49-F238E27FC236}">
                <a16:creationId xmlns:a16="http://schemas.microsoft.com/office/drawing/2014/main" id="{B10B23C0-BA25-4646-9C12-528370C1A4F0}"/>
              </a:ext>
            </a:extLst>
          </p:cNvPr>
          <p:cNvSpPr/>
          <p:nvPr/>
        </p:nvSpPr>
        <p:spPr>
          <a:xfrm>
            <a:off x="1305341" y="4479235"/>
            <a:ext cx="8965094" cy="2123658"/>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Average values over 1200 random instances of the problem</a:t>
            </a:r>
          </a:p>
          <a:p>
            <a:pPr lvl="1"/>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d</a:t>
            </a:r>
            <a:r>
              <a:rPr lang="en-US" sz="2200" dirty="0">
                <a:latin typeface="Times New Roman" panose="02020603050405020304" pitchFamily="18" charset="0"/>
                <a:cs typeface="Times New Roman" panose="02020603050405020304" pitchFamily="18" charset="0"/>
              </a:rPr>
              <a:t>, depth of solution</a:t>
            </a:r>
          </a:p>
          <a:p>
            <a:pPr lvl="1"/>
            <a:r>
              <a:rPr lang="en-US" sz="2200" dirty="0">
                <a:latin typeface="Times New Roman" panose="02020603050405020304" pitchFamily="18" charset="0"/>
                <a:cs typeface="Times New Roman" panose="02020603050405020304" pitchFamily="18" charset="0"/>
              </a:rPr>
              <a:t>•   Search cost, # of expanded nodes</a:t>
            </a:r>
          </a:p>
          <a:p>
            <a:pPr lvl="1"/>
            <a:r>
              <a:rPr lang="en-US" sz="2200" dirty="0">
                <a:latin typeface="Times New Roman" panose="02020603050405020304" pitchFamily="18" charset="0"/>
                <a:cs typeface="Times New Roman" panose="02020603050405020304" pitchFamily="18" charset="0"/>
              </a:rPr>
              <a:t>•   IDS, iterative deepening search</a:t>
            </a:r>
          </a:p>
          <a:p>
            <a:pPr lvl="1"/>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h</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number of misplaces tiles</a:t>
            </a:r>
          </a:p>
          <a:p>
            <a:pPr lvl="1"/>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h</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total Manhattan distance</a:t>
            </a:r>
          </a:p>
        </p:txBody>
      </p:sp>
      <p:sp>
        <p:nvSpPr>
          <p:cNvPr id="5" name="TextBox 4">
            <a:extLst>
              <a:ext uri="{FF2B5EF4-FFF2-40B4-BE49-F238E27FC236}">
                <a16:creationId xmlns:a16="http://schemas.microsoft.com/office/drawing/2014/main" id="{EE408F5B-F486-46B9-82B4-6715FA21186F}"/>
              </a:ext>
            </a:extLst>
          </p:cNvPr>
          <p:cNvSpPr txBox="1"/>
          <p:nvPr/>
        </p:nvSpPr>
        <p:spPr>
          <a:xfrm>
            <a:off x="6493565" y="5247861"/>
            <a:ext cx="5300869" cy="1200329"/>
          </a:xfrm>
          <a:prstGeom prst="rect">
            <a:avLst/>
          </a:prstGeom>
          <a:noFill/>
        </p:spPr>
        <p:txBody>
          <a:bodyPr wrap="square" rtlCol="0">
            <a:spAutoFit/>
          </a:bodyPr>
          <a:lstStyle/>
          <a:p>
            <a:r>
              <a:rPr lang="en-US" sz="2400" dirty="0"/>
              <a:t>Figure 3.29   Data are average over 100 instances of the 8-puzzle for each of various solution of depths d</a:t>
            </a:r>
          </a:p>
        </p:txBody>
      </p:sp>
    </p:spTree>
    <p:extLst>
      <p:ext uri="{BB962C8B-B14F-4D97-AF65-F5344CB8AC3E}">
        <p14:creationId xmlns:p14="http://schemas.microsoft.com/office/powerpoint/2010/main" val="10676883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564A6E-058E-474D-9C60-1D0AD5B67F11}"/>
              </a:ext>
            </a:extLst>
          </p:cNvPr>
          <p:cNvSpPr/>
          <p:nvPr/>
        </p:nvSpPr>
        <p:spPr>
          <a:xfrm>
            <a:off x="1127761" y="401267"/>
            <a:ext cx="5817618" cy="584775"/>
          </a:xfrm>
          <a:prstGeom prst="rect">
            <a:avLst/>
          </a:prstGeom>
        </p:spPr>
        <p:txBody>
          <a:bodyPr wrap="none">
            <a:spAutoFit/>
          </a:bodyPr>
          <a:lstStyle/>
          <a:p>
            <a:r>
              <a:rPr lang="en-US" sz="3200" dirty="0"/>
              <a:t>Dominance and EFB: The 8-puzzle</a:t>
            </a:r>
          </a:p>
        </p:txBody>
      </p:sp>
      <p:graphicFrame>
        <p:nvGraphicFramePr>
          <p:cNvPr id="3" name="Table 2">
            <a:extLst>
              <a:ext uri="{FF2B5EF4-FFF2-40B4-BE49-F238E27FC236}">
                <a16:creationId xmlns:a16="http://schemas.microsoft.com/office/drawing/2014/main" id="{8BE19CE7-DA57-4D68-B770-9AC5E52CE57D}"/>
              </a:ext>
            </a:extLst>
          </p:cNvPr>
          <p:cNvGraphicFramePr>
            <a:graphicFrameLocks noGrp="1"/>
          </p:cNvGraphicFramePr>
          <p:nvPr>
            <p:extLst>
              <p:ext uri="{D42A27DB-BD31-4B8C-83A1-F6EECF244321}">
                <p14:modId xmlns:p14="http://schemas.microsoft.com/office/powerpoint/2010/main" val="3230821499"/>
              </p:ext>
            </p:extLst>
          </p:nvPr>
        </p:nvGraphicFramePr>
        <p:xfrm>
          <a:off x="1199794" y="1168859"/>
          <a:ext cx="9459498" cy="5394960"/>
        </p:xfrm>
        <a:graphic>
          <a:graphicData uri="http://schemas.openxmlformats.org/drawingml/2006/table">
            <a:tbl>
              <a:tblPr firstRow="1" bandRow="1">
                <a:tableStyleId>{5C22544A-7EE6-4342-B048-85BDC9FD1C3A}</a:tableStyleId>
              </a:tblPr>
              <a:tblGrid>
                <a:gridCol w="811925">
                  <a:extLst>
                    <a:ext uri="{9D8B030D-6E8A-4147-A177-3AD203B41FA5}">
                      <a16:colId xmlns:a16="http://schemas.microsoft.com/office/drawing/2014/main" val="2432795071"/>
                    </a:ext>
                  </a:extLst>
                </a:gridCol>
                <a:gridCol w="1710656">
                  <a:extLst>
                    <a:ext uri="{9D8B030D-6E8A-4147-A177-3AD203B41FA5}">
                      <a16:colId xmlns:a16="http://schemas.microsoft.com/office/drawing/2014/main" val="2948585380"/>
                    </a:ext>
                  </a:extLst>
                </a:gridCol>
                <a:gridCol w="1531489">
                  <a:extLst>
                    <a:ext uri="{9D8B030D-6E8A-4147-A177-3AD203B41FA5}">
                      <a16:colId xmlns:a16="http://schemas.microsoft.com/office/drawing/2014/main" val="2317666302"/>
                    </a:ext>
                  </a:extLst>
                </a:gridCol>
                <a:gridCol w="1351357">
                  <a:extLst>
                    <a:ext uri="{9D8B030D-6E8A-4147-A177-3AD203B41FA5}">
                      <a16:colId xmlns:a16="http://schemas.microsoft.com/office/drawing/2014/main" val="1858756483"/>
                    </a:ext>
                  </a:extLst>
                </a:gridCol>
                <a:gridCol w="1351357">
                  <a:extLst>
                    <a:ext uri="{9D8B030D-6E8A-4147-A177-3AD203B41FA5}">
                      <a16:colId xmlns:a16="http://schemas.microsoft.com/office/drawing/2014/main" val="4139283452"/>
                    </a:ext>
                  </a:extLst>
                </a:gridCol>
                <a:gridCol w="1351357">
                  <a:extLst>
                    <a:ext uri="{9D8B030D-6E8A-4147-A177-3AD203B41FA5}">
                      <a16:colId xmlns:a16="http://schemas.microsoft.com/office/drawing/2014/main" val="4100697427"/>
                    </a:ext>
                  </a:extLst>
                </a:gridCol>
                <a:gridCol w="1351357">
                  <a:extLst>
                    <a:ext uri="{9D8B030D-6E8A-4147-A177-3AD203B41FA5}">
                      <a16:colId xmlns:a16="http://schemas.microsoft.com/office/drawing/2014/main" val="3496814537"/>
                    </a:ext>
                  </a:extLst>
                </a:gridCol>
              </a:tblGrid>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2400" b="0" i="0" u="none" strike="noStrike" baseline="0" dirty="0">
                          <a:solidFill>
                            <a:schemeClr val="tx1"/>
                          </a:solidFill>
                          <a:latin typeface="Times New Roman" panose="02020603050405020304" pitchFamily="18" charset="0"/>
                        </a:rPr>
                        <a:t>Search Cost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2400" b="0" i="0" u="none" strike="noStrike" baseline="0" dirty="0">
                          <a:solidFill>
                            <a:schemeClr val="tx1"/>
                          </a:solidFill>
                          <a:latin typeface="Times New Roman" panose="02020603050405020304" pitchFamily="18" charset="0"/>
                        </a:rPr>
                        <a:t>Effective Branching Factor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9573615"/>
                  </a:ext>
                </a:extLst>
              </a:tr>
              <a:tr h="370840">
                <a:tc>
                  <a:txBody>
                    <a:bodyPr/>
                    <a:lstStyle/>
                    <a:p>
                      <a:r>
                        <a:rPr lang="pt-BR" sz="2400" b="0" i="1" u="none" strike="noStrike" baseline="0" dirty="0">
                          <a:latin typeface="Times New Roman" panose="02020603050405020304" pitchFamily="18" charset="0"/>
                        </a:rPr>
                        <a:t>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IDS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A*(</a:t>
                      </a:r>
                      <a:r>
                        <a:rPr lang="pt-BR" sz="2400" b="0" i="1" u="none" strike="noStrike" baseline="0" dirty="0">
                          <a:latin typeface="Times New Roman" panose="02020603050405020304" pitchFamily="18" charset="0"/>
                        </a:rPr>
                        <a:t>h</a:t>
                      </a:r>
                      <a:r>
                        <a:rPr lang="pt-BR" sz="2400" b="0" i="0" u="none" strike="noStrike" baseline="-25000" dirty="0">
                          <a:latin typeface="Times New Roman" panose="02020603050405020304" pitchFamily="18" charset="0"/>
                        </a:rPr>
                        <a:t>1</a:t>
                      </a:r>
                      <a:r>
                        <a:rPr lang="pt-BR" sz="2400" b="0" i="0" u="none" strike="noStrike" baseline="0" dirty="0">
                          <a:latin typeface="Times New Roman" panose="02020603050405020304" pitchFamily="18"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A*(</a:t>
                      </a:r>
                      <a:r>
                        <a:rPr lang="pt-BR" sz="2400" b="0" i="1" u="none" strike="noStrike" baseline="0" dirty="0">
                          <a:latin typeface="Times New Roman" panose="02020603050405020304" pitchFamily="18" charset="0"/>
                        </a:rPr>
                        <a:t>h</a:t>
                      </a:r>
                      <a:r>
                        <a:rPr lang="pt-BR" sz="2400" b="0" i="0" u="none" strike="noStrike" baseline="-25000" dirty="0">
                          <a:latin typeface="Times New Roman" panose="02020603050405020304" pitchFamily="18" charset="0"/>
                        </a:rPr>
                        <a:t>2</a:t>
                      </a:r>
                      <a:r>
                        <a:rPr lang="pt-BR" sz="2400" b="0" i="0" u="none" strike="noStrike" baseline="0" dirty="0">
                          <a:latin typeface="Times New Roman" panose="02020603050405020304" pitchFamily="18"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IDS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A*(</a:t>
                      </a:r>
                      <a:r>
                        <a:rPr lang="pt-BR" sz="2400" b="0" i="1" u="none" strike="noStrike" baseline="0" dirty="0">
                          <a:latin typeface="Times New Roman" panose="02020603050405020304" pitchFamily="18" charset="0"/>
                        </a:rPr>
                        <a:t>h</a:t>
                      </a:r>
                      <a:r>
                        <a:rPr lang="pt-BR" sz="2400" b="0" i="0" u="none" strike="noStrike" baseline="-25000" dirty="0">
                          <a:latin typeface="Times New Roman" panose="02020603050405020304" pitchFamily="18" charset="0"/>
                        </a:rPr>
                        <a:t>1</a:t>
                      </a:r>
                      <a:r>
                        <a:rPr lang="pt-BR" sz="2400" b="0" i="0" u="none" strike="noStrike" baseline="0" dirty="0">
                          <a:latin typeface="Times New Roman" panose="02020603050405020304" pitchFamily="18"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b="0" i="0" u="none" strike="noStrike" baseline="0" dirty="0">
                          <a:latin typeface="Times New Roman" panose="02020603050405020304" pitchFamily="18" charset="0"/>
                        </a:rPr>
                        <a:t>A*(</a:t>
                      </a:r>
                      <a:r>
                        <a:rPr lang="pt-BR" sz="2400" b="0" i="1" u="none" strike="noStrike" baseline="0" dirty="0">
                          <a:latin typeface="Times New Roman" panose="02020603050405020304" pitchFamily="18" charset="0"/>
                        </a:rPr>
                        <a:t>h</a:t>
                      </a:r>
                      <a:r>
                        <a:rPr lang="pt-BR" sz="2400" b="0" i="0" u="none" strike="noStrike" baseline="-25000" dirty="0">
                          <a:latin typeface="Times New Roman" panose="02020603050405020304" pitchFamily="18" charset="0"/>
                        </a:rPr>
                        <a:t>2</a:t>
                      </a:r>
                      <a:r>
                        <a:rPr lang="pt-BR" sz="2400" b="0" i="0" u="none" strike="noStrike" baseline="0" dirty="0">
                          <a:latin typeface="Times New Roman" panose="02020603050405020304" pitchFamily="18"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760697"/>
                  </a:ext>
                </a:extLst>
              </a:tr>
              <a:tr h="370840">
                <a:tc>
                  <a:txBody>
                    <a:bodyPr/>
                    <a:lstStyle/>
                    <a:p>
                      <a:r>
                        <a:rPr lang="en-US" sz="2400" dirty="0">
                          <a:solidFill>
                            <a:schemeClr val="tx1"/>
                          </a:solidFill>
                        </a:rPr>
                        <a:t>2</a:t>
                      </a:r>
                    </a:p>
                    <a:p>
                      <a:r>
                        <a:rPr lang="en-US" sz="2400" dirty="0">
                          <a:solidFill>
                            <a:schemeClr val="tx1"/>
                          </a:solidFill>
                        </a:rPr>
                        <a:t>4</a:t>
                      </a:r>
                    </a:p>
                    <a:p>
                      <a:r>
                        <a:rPr lang="en-US" sz="2400" dirty="0">
                          <a:solidFill>
                            <a:schemeClr val="tx1"/>
                          </a:solidFill>
                        </a:rPr>
                        <a:t>6</a:t>
                      </a:r>
                    </a:p>
                    <a:p>
                      <a:r>
                        <a:rPr lang="en-US" sz="2400" dirty="0">
                          <a:solidFill>
                            <a:schemeClr val="tx1"/>
                          </a:solidFill>
                        </a:rPr>
                        <a:t>8</a:t>
                      </a:r>
                    </a:p>
                    <a:p>
                      <a:r>
                        <a:rPr lang="en-US" sz="2400" dirty="0">
                          <a:solidFill>
                            <a:schemeClr val="tx1"/>
                          </a:solidFill>
                        </a:rPr>
                        <a:t>10</a:t>
                      </a:r>
                    </a:p>
                    <a:p>
                      <a:r>
                        <a:rPr lang="en-US" sz="2400" dirty="0">
                          <a:solidFill>
                            <a:schemeClr val="tx1"/>
                          </a:solidFill>
                        </a:rPr>
                        <a:t>12</a:t>
                      </a:r>
                    </a:p>
                    <a:p>
                      <a:r>
                        <a:rPr lang="en-US" sz="2400" dirty="0">
                          <a:solidFill>
                            <a:schemeClr val="tx1"/>
                          </a:solidFill>
                        </a:rPr>
                        <a:t>14</a:t>
                      </a:r>
                    </a:p>
                    <a:p>
                      <a:r>
                        <a:rPr lang="en-US" sz="2400" dirty="0">
                          <a:solidFill>
                            <a:schemeClr val="tx1"/>
                          </a:solidFill>
                        </a:rPr>
                        <a:t>16</a:t>
                      </a:r>
                    </a:p>
                    <a:p>
                      <a:r>
                        <a:rPr lang="en-US" sz="2400" dirty="0">
                          <a:solidFill>
                            <a:schemeClr val="tx1"/>
                          </a:solidFill>
                        </a:rPr>
                        <a:t>18</a:t>
                      </a:r>
                    </a:p>
                    <a:p>
                      <a:r>
                        <a:rPr lang="en-US" sz="2400" dirty="0">
                          <a:solidFill>
                            <a:schemeClr val="tx1"/>
                          </a:solidFill>
                        </a:rPr>
                        <a:t>20</a:t>
                      </a:r>
                    </a:p>
                    <a:p>
                      <a:r>
                        <a:rPr lang="en-US" sz="2400" dirty="0">
                          <a:solidFill>
                            <a:schemeClr val="tx1"/>
                          </a:solidFill>
                        </a:rPr>
                        <a:t>22 </a:t>
                      </a:r>
                    </a:p>
                    <a:p>
                      <a:r>
                        <a:rPr lang="en-US" sz="2400"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10</a:t>
                      </a:r>
                    </a:p>
                    <a:p>
                      <a:r>
                        <a:rPr lang="en-US" sz="2400" dirty="0">
                          <a:solidFill>
                            <a:schemeClr val="tx1"/>
                          </a:solidFill>
                        </a:rPr>
                        <a:t>112</a:t>
                      </a:r>
                    </a:p>
                    <a:p>
                      <a:r>
                        <a:rPr lang="en-US" sz="2400" dirty="0">
                          <a:solidFill>
                            <a:schemeClr val="tx1"/>
                          </a:solidFill>
                        </a:rPr>
                        <a:t>680</a:t>
                      </a:r>
                    </a:p>
                    <a:p>
                      <a:r>
                        <a:rPr lang="en-US" sz="2400" dirty="0">
                          <a:solidFill>
                            <a:schemeClr val="tx1"/>
                          </a:solidFill>
                        </a:rPr>
                        <a:t>6384</a:t>
                      </a:r>
                    </a:p>
                    <a:p>
                      <a:r>
                        <a:rPr lang="en-US" sz="2400" dirty="0">
                          <a:solidFill>
                            <a:schemeClr val="tx1"/>
                          </a:solidFill>
                        </a:rPr>
                        <a:t>47127</a:t>
                      </a:r>
                    </a:p>
                    <a:p>
                      <a:r>
                        <a:rPr lang="en-US" sz="2400" dirty="0">
                          <a:solidFill>
                            <a:schemeClr val="tx1"/>
                          </a:solidFill>
                        </a:rPr>
                        <a:t>364404</a:t>
                      </a:r>
                    </a:p>
                    <a:p>
                      <a:r>
                        <a:rPr lang="en-US" sz="2400" dirty="0">
                          <a:solidFill>
                            <a:schemeClr val="tx1"/>
                          </a:solidFill>
                        </a:rPr>
                        <a:t>3473941</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6</a:t>
                      </a:r>
                    </a:p>
                    <a:p>
                      <a:r>
                        <a:rPr lang="en-US" sz="2400" dirty="0">
                          <a:solidFill>
                            <a:schemeClr val="tx1"/>
                          </a:solidFill>
                        </a:rPr>
                        <a:t>13</a:t>
                      </a:r>
                    </a:p>
                    <a:p>
                      <a:r>
                        <a:rPr lang="en-US" sz="2400" dirty="0">
                          <a:solidFill>
                            <a:schemeClr val="tx1"/>
                          </a:solidFill>
                        </a:rPr>
                        <a:t>20</a:t>
                      </a:r>
                    </a:p>
                    <a:p>
                      <a:r>
                        <a:rPr lang="en-US" sz="2400" dirty="0">
                          <a:solidFill>
                            <a:schemeClr val="tx1"/>
                          </a:solidFill>
                        </a:rPr>
                        <a:t>39</a:t>
                      </a:r>
                    </a:p>
                    <a:p>
                      <a:r>
                        <a:rPr lang="en-US" sz="2400" dirty="0">
                          <a:solidFill>
                            <a:schemeClr val="tx1"/>
                          </a:solidFill>
                        </a:rPr>
                        <a:t>93</a:t>
                      </a:r>
                    </a:p>
                    <a:p>
                      <a:r>
                        <a:rPr lang="en-US" sz="2400" dirty="0">
                          <a:solidFill>
                            <a:schemeClr val="tx1"/>
                          </a:solidFill>
                        </a:rPr>
                        <a:t>227</a:t>
                      </a:r>
                    </a:p>
                    <a:p>
                      <a:r>
                        <a:rPr lang="en-US" sz="2400" dirty="0">
                          <a:solidFill>
                            <a:schemeClr val="tx1"/>
                          </a:solidFill>
                        </a:rPr>
                        <a:t>539</a:t>
                      </a:r>
                    </a:p>
                    <a:p>
                      <a:r>
                        <a:rPr lang="en-US" sz="2400" dirty="0">
                          <a:solidFill>
                            <a:schemeClr val="tx1"/>
                          </a:solidFill>
                        </a:rPr>
                        <a:t>1301</a:t>
                      </a:r>
                    </a:p>
                    <a:p>
                      <a:r>
                        <a:rPr lang="en-US" sz="2400" dirty="0">
                          <a:solidFill>
                            <a:schemeClr val="tx1"/>
                          </a:solidFill>
                        </a:rPr>
                        <a:t>3056</a:t>
                      </a:r>
                    </a:p>
                    <a:p>
                      <a:r>
                        <a:rPr lang="en-US" sz="2400" dirty="0">
                          <a:solidFill>
                            <a:schemeClr val="tx1"/>
                          </a:solidFill>
                        </a:rPr>
                        <a:t>7276</a:t>
                      </a:r>
                    </a:p>
                    <a:p>
                      <a:r>
                        <a:rPr lang="en-US" sz="2400" dirty="0">
                          <a:solidFill>
                            <a:schemeClr val="tx1"/>
                          </a:solidFill>
                        </a:rPr>
                        <a:t>18094</a:t>
                      </a:r>
                    </a:p>
                    <a:p>
                      <a:r>
                        <a:rPr lang="en-US" sz="2400" dirty="0">
                          <a:solidFill>
                            <a:schemeClr val="tx1"/>
                          </a:solidFill>
                        </a:rPr>
                        <a:t>39135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6</a:t>
                      </a:r>
                    </a:p>
                    <a:p>
                      <a:r>
                        <a:rPr lang="en-US" sz="2400" dirty="0">
                          <a:solidFill>
                            <a:schemeClr val="tx1"/>
                          </a:solidFill>
                        </a:rPr>
                        <a:t>12</a:t>
                      </a:r>
                    </a:p>
                    <a:p>
                      <a:r>
                        <a:rPr lang="en-US" sz="2400" dirty="0">
                          <a:solidFill>
                            <a:schemeClr val="tx1"/>
                          </a:solidFill>
                        </a:rPr>
                        <a:t>18</a:t>
                      </a:r>
                    </a:p>
                    <a:p>
                      <a:r>
                        <a:rPr lang="en-US" sz="2400" dirty="0">
                          <a:solidFill>
                            <a:schemeClr val="tx1"/>
                          </a:solidFill>
                        </a:rPr>
                        <a:t>25</a:t>
                      </a:r>
                    </a:p>
                    <a:p>
                      <a:r>
                        <a:rPr lang="en-US" sz="2400" dirty="0">
                          <a:solidFill>
                            <a:schemeClr val="tx1"/>
                          </a:solidFill>
                        </a:rPr>
                        <a:t>39</a:t>
                      </a:r>
                    </a:p>
                    <a:p>
                      <a:r>
                        <a:rPr lang="en-US" sz="2400" dirty="0">
                          <a:solidFill>
                            <a:schemeClr val="tx1"/>
                          </a:solidFill>
                        </a:rPr>
                        <a:t>73</a:t>
                      </a:r>
                    </a:p>
                    <a:p>
                      <a:r>
                        <a:rPr lang="en-US" sz="2400" dirty="0">
                          <a:solidFill>
                            <a:schemeClr val="tx1"/>
                          </a:solidFill>
                        </a:rPr>
                        <a:t>113</a:t>
                      </a:r>
                    </a:p>
                    <a:p>
                      <a:r>
                        <a:rPr lang="en-US" sz="2400" dirty="0">
                          <a:solidFill>
                            <a:schemeClr val="tx1"/>
                          </a:solidFill>
                        </a:rPr>
                        <a:t>211</a:t>
                      </a:r>
                    </a:p>
                    <a:p>
                      <a:r>
                        <a:rPr lang="en-US" sz="2400" dirty="0">
                          <a:solidFill>
                            <a:schemeClr val="tx1"/>
                          </a:solidFill>
                        </a:rPr>
                        <a:t>363</a:t>
                      </a:r>
                    </a:p>
                    <a:p>
                      <a:r>
                        <a:rPr lang="en-US" sz="2400" dirty="0">
                          <a:solidFill>
                            <a:schemeClr val="tx1"/>
                          </a:solidFill>
                        </a:rPr>
                        <a:t>676</a:t>
                      </a:r>
                    </a:p>
                    <a:p>
                      <a:r>
                        <a:rPr lang="en-US" sz="2400" dirty="0">
                          <a:solidFill>
                            <a:schemeClr val="tx1"/>
                          </a:solidFill>
                        </a:rPr>
                        <a:t>1219</a:t>
                      </a:r>
                    </a:p>
                    <a:p>
                      <a:r>
                        <a:rPr lang="en-US" sz="2400" dirty="0">
                          <a:solidFill>
                            <a:schemeClr val="tx1"/>
                          </a:solidFill>
                        </a:rPr>
                        <a:t>1641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2.45</a:t>
                      </a:r>
                    </a:p>
                    <a:p>
                      <a:r>
                        <a:rPr lang="en-US" sz="2400" dirty="0">
                          <a:solidFill>
                            <a:schemeClr val="tx1"/>
                          </a:solidFill>
                        </a:rPr>
                        <a:t>2.87</a:t>
                      </a:r>
                    </a:p>
                    <a:p>
                      <a:r>
                        <a:rPr lang="en-US" sz="2400" dirty="0">
                          <a:solidFill>
                            <a:schemeClr val="tx1"/>
                          </a:solidFill>
                        </a:rPr>
                        <a:t>2.73</a:t>
                      </a:r>
                    </a:p>
                    <a:p>
                      <a:r>
                        <a:rPr lang="en-US" sz="2400" dirty="0">
                          <a:solidFill>
                            <a:schemeClr val="tx1"/>
                          </a:solidFill>
                        </a:rPr>
                        <a:t>2.80</a:t>
                      </a:r>
                    </a:p>
                    <a:p>
                      <a:r>
                        <a:rPr lang="en-US" sz="2400" dirty="0">
                          <a:solidFill>
                            <a:schemeClr val="tx1"/>
                          </a:solidFill>
                        </a:rPr>
                        <a:t>2.79</a:t>
                      </a:r>
                    </a:p>
                    <a:p>
                      <a:r>
                        <a:rPr lang="en-US" sz="2400" dirty="0">
                          <a:solidFill>
                            <a:schemeClr val="tx1"/>
                          </a:solidFill>
                        </a:rPr>
                        <a:t>2.78</a:t>
                      </a:r>
                    </a:p>
                    <a:p>
                      <a:r>
                        <a:rPr lang="en-US" sz="2400" dirty="0">
                          <a:solidFill>
                            <a:schemeClr val="tx1"/>
                          </a:solidFill>
                        </a:rPr>
                        <a:t>2.83</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p>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1.79</a:t>
                      </a:r>
                    </a:p>
                    <a:p>
                      <a:r>
                        <a:rPr lang="en-US" sz="2400" dirty="0">
                          <a:solidFill>
                            <a:schemeClr val="tx1"/>
                          </a:solidFill>
                        </a:rPr>
                        <a:t>1.48</a:t>
                      </a:r>
                    </a:p>
                    <a:p>
                      <a:r>
                        <a:rPr lang="en-US" sz="2400" dirty="0">
                          <a:solidFill>
                            <a:schemeClr val="tx1"/>
                          </a:solidFill>
                        </a:rPr>
                        <a:t>1.34</a:t>
                      </a:r>
                    </a:p>
                    <a:p>
                      <a:r>
                        <a:rPr lang="en-US" sz="2400" dirty="0">
                          <a:solidFill>
                            <a:schemeClr val="tx1"/>
                          </a:solidFill>
                        </a:rPr>
                        <a:t>1.33</a:t>
                      </a:r>
                    </a:p>
                    <a:p>
                      <a:r>
                        <a:rPr lang="en-US" sz="2400" dirty="0">
                          <a:solidFill>
                            <a:schemeClr val="tx1"/>
                          </a:solidFill>
                        </a:rPr>
                        <a:t>1.38</a:t>
                      </a:r>
                    </a:p>
                    <a:p>
                      <a:r>
                        <a:rPr lang="en-US" sz="2400" dirty="0">
                          <a:solidFill>
                            <a:schemeClr val="tx1"/>
                          </a:solidFill>
                        </a:rPr>
                        <a:t>1.42</a:t>
                      </a:r>
                    </a:p>
                    <a:p>
                      <a:r>
                        <a:rPr lang="en-US" sz="2400" dirty="0">
                          <a:solidFill>
                            <a:schemeClr val="tx1"/>
                          </a:solidFill>
                        </a:rPr>
                        <a:t>1.44</a:t>
                      </a:r>
                    </a:p>
                    <a:p>
                      <a:r>
                        <a:rPr lang="en-US" sz="2400" dirty="0">
                          <a:solidFill>
                            <a:schemeClr val="tx1"/>
                          </a:solidFill>
                        </a:rPr>
                        <a:t>1.45</a:t>
                      </a:r>
                    </a:p>
                    <a:p>
                      <a:r>
                        <a:rPr lang="en-US" sz="2400" dirty="0">
                          <a:solidFill>
                            <a:schemeClr val="tx1"/>
                          </a:solidFill>
                        </a:rPr>
                        <a:t>1.46</a:t>
                      </a:r>
                    </a:p>
                    <a:p>
                      <a:r>
                        <a:rPr lang="en-US" sz="2400" dirty="0">
                          <a:solidFill>
                            <a:schemeClr val="tx1"/>
                          </a:solidFill>
                        </a:rPr>
                        <a:t>1.47</a:t>
                      </a:r>
                    </a:p>
                    <a:p>
                      <a:r>
                        <a:rPr lang="en-US" sz="2400" dirty="0">
                          <a:solidFill>
                            <a:schemeClr val="tx1"/>
                          </a:solidFill>
                        </a:rPr>
                        <a:t>1.48</a:t>
                      </a:r>
                    </a:p>
                    <a:p>
                      <a:r>
                        <a:rPr lang="en-US" sz="2400" dirty="0">
                          <a:solidFill>
                            <a:schemeClr val="tx1"/>
                          </a:solidFill>
                        </a:rPr>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1.79</a:t>
                      </a:r>
                    </a:p>
                    <a:p>
                      <a:r>
                        <a:rPr lang="en-US" sz="2400" dirty="0">
                          <a:solidFill>
                            <a:schemeClr val="tx1"/>
                          </a:solidFill>
                        </a:rPr>
                        <a:t>1.45</a:t>
                      </a:r>
                    </a:p>
                    <a:p>
                      <a:r>
                        <a:rPr lang="en-US" sz="2400" dirty="0">
                          <a:solidFill>
                            <a:schemeClr val="tx1"/>
                          </a:solidFill>
                        </a:rPr>
                        <a:t>1.30</a:t>
                      </a:r>
                    </a:p>
                    <a:p>
                      <a:r>
                        <a:rPr lang="en-US" sz="2400" dirty="0">
                          <a:solidFill>
                            <a:schemeClr val="tx1"/>
                          </a:solidFill>
                        </a:rPr>
                        <a:t>1.24</a:t>
                      </a:r>
                    </a:p>
                    <a:p>
                      <a:r>
                        <a:rPr lang="en-US" sz="2400" dirty="0">
                          <a:solidFill>
                            <a:schemeClr val="tx1"/>
                          </a:solidFill>
                        </a:rPr>
                        <a:t>1.22</a:t>
                      </a:r>
                    </a:p>
                    <a:p>
                      <a:r>
                        <a:rPr lang="en-US" sz="2400" dirty="0">
                          <a:solidFill>
                            <a:schemeClr val="tx1"/>
                          </a:solidFill>
                        </a:rPr>
                        <a:t>1.24</a:t>
                      </a:r>
                    </a:p>
                    <a:p>
                      <a:r>
                        <a:rPr lang="en-US" sz="2400" dirty="0">
                          <a:solidFill>
                            <a:schemeClr val="tx1"/>
                          </a:solidFill>
                        </a:rPr>
                        <a:t>1.23</a:t>
                      </a:r>
                    </a:p>
                    <a:p>
                      <a:r>
                        <a:rPr lang="en-US" sz="2400" dirty="0">
                          <a:solidFill>
                            <a:schemeClr val="tx1"/>
                          </a:solidFill>
                        </a:rPr>
                        <a:t>1.25</a:t>
                      </a:r>
                    </a:p>
                    <a:p>
                      <a:r>
                        <a:rPr lang="en-US" sz="2400" dirty="0">
                          <a:solidFill>
                            <a:schemeClr val="tx1"/>
                          </a:solidFill>
                        </a:rPr>
                        <a:t>1.26</a:t>
                      </a:r>
                    </a:p>
                    <a:p>
                      <a:r>
                        <a:rPr lang="en-US" sz="2400" dirty="0">
                          <a:solidFill>
                            <a:schemeClr val="tx1"/>
                          </a:solidFill>
                        </a:rPr>
                        <a:t>1.27</a:t>
                      </a:r>
                    </a:p>
                    <a:p>
                      <a:r>
                        <a:rPr lang="en-US" sz="2400" dirty="0">
                          <a:solidFill>
                            <a:schemeClr val="tx1"/>
                          </a:solidFill>
                        </a:rPr>
                        <a:t>1.28</a:t>
                      </a:r>
                    </a:p>
                    <a:p>
                      <a:r>
                        <a:rPr lang="en-US" sz="2400" dirty="0">
                          <a:solidFill>
                            <a:schemeClr val="tx1"/>
                          </a:solidFill>
                        </a:rPr>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1290651"/>
                  </a:ext>
                </a:extLst>
              </a:tr>
            </a:tbl>
          </a:graphicData>
        </a:graphic>
      </p:graphicFrame>
    </p:spTree>
    <p:extLst>
      <p:ext uri="{BB962C8B-B14F-4D97-AF65-F5344CB8AC3E}">
        <p14:creationId xmlns:p14="http://schemas.microsoft.com/office/powerpoint/2010/main" val="42488292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4BF98E6-69A0-4046-BF66-93FC3326EB2E}"/>
                  </a:ext>
                </a:extLst>
              </p:cNvPr>
              <p:cNvSpPr txBox="1"/>
              <p:nvPr/>
            </p:nvSpPr>
            <p:spPr>
              <a:xfrm>
                <a:off x="1258957" y="503582"/>
                <a:ext cx="8956198" cy="6032421"/>
              </a:xfrm>
              <a:prstGeom prst="rect">
                <a:avLst/>
              </a:prstGeom>
              <a:noFill/>
            </p:spPr>
            <p:txBody>
              <a:bodyPr wrap="square" rtlCol="0">
                <a:spAutoFit/>
              </a:bodyPr>
              <a:lstStyle/>
              <a:p>
                <a:pPr>
                  <a:lnSpc>
                    <a:spcPct val="100000"/>
                  </a:lnSpc>
                  <a:spcBef>
                    <a:spcPts val="0"/>
                  </a:spcBef>
                  <a:buFontTx/>
                  <a:buNone/>
                </a:pPr>
                <a:r>
                  <a:rPr lang="en-US" altLang="en-US" sz="2400" dirty="0">
                    <a:latin typeface="Times New Roman" panose="02020603050405020304" pitchFamily="18" charset="0"/>
                    <a:cs typeface="Times New Roman" panose="02020603050405020304" pitchFamily="18" charset="0"/>
                  </a:rPr>
                  <a:t>For 8-puzzle problem: For </a:t>
                </a: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number of misplaced tiles and</a:t>
                </a:r>
              </a:p>
              <a:p>
                <a:pPr marL="465138" indent="-465138">
                  <a:lnSpc>
                    <a:spcPct val="100000"/>
                  </a:lnSpc>
                  <a:spcBef>
                    <a:spcPts val="0"/>
                  </a:spcBef>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total Manhattan distance,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is </a:t>
                </a:r>
                <a:r>
                  <a:rPr lang="en-US" sz="2400" dirty="0">
                    <a:solidFill>
                      <a:srgbClr val="0000FF"/>
                    </a:solidFill>
                    <a:latin typeface="Times New Roman" panose="02020603050405020304" pitchFamily="18" charset="0"/>
                    <a:cs typeface="Times New Roman" panose="02020603050405020304" pitchFamily="18" charset="0"/>
                  </a:rPr>
                  <a:t>always better than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a:t>
                </a:r>
              </a:p>
              <a:p>
                <a:pPr marL="463550" indent="-46355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Since for every node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dominates</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a:t>
                </a:r>
              </a:p>
              <a:p>
                <a:pPr marL="463550" indent="-46355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Domination translates directly into efficiency:                               </a:t>
                </a:r>
                <a:r>
                  <a:rPr lang="en-US" sz="2400" dirty="0">
                    <a:solidFill>
                      <a:srgbClr val="0000FF"/>
                    </a:solidFill>
                    <a:latin typeface="Times New Roman" panose="02020603050405020304" pitchFamily="18" charset="0"/>
                    <a:cs typeface="Times New Roman" panose="02020603050405020304" pitchFamily="18" charset="0"/>
                  </a:rPr>
                  <a:t>A* using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will never expand more nodes than A* using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(except possibly for some nodes with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 </a:t>
                </a:r>
                <a:r>
                  <a:rPr lang="en-US" sz="2400" i="1" dirty="0">
                    <a:solidFill>
                      <a:srgbClr val="000000"/>
                    </a:solidFill>
                    <a:latin typeface="Times New Roman" panose="02020603050405020304" pitchFamily="18" charset="0"/>
                    <a:cs typeface="Times New Roman" panose="02020603050405020304" pitchFamily="18" charset="0"/>
                  </a:rPr>
                  <a:t>C</a:t>
                </a:r>
                <a:r>
                  <a:rPr lang="en-US" sz="2400" dirty="0">
                    <a:solidFill>
                      <a:srgbClr val="000000"/>
                    </a:solidFill>
                    <a:latin typeface="Times New Roman" panose="02020603050405020304" pitchFamily="18" charset="0"/>
                    <a:cs typeface="Times New Roman" panose="02020603050405020304" pitchFamily="18" charset="0"/>
                  </a:rPr>
                  <a:t>*). </a:t>
                </a:r>
              </a:p>
              <a:p>
                <a:pPr marL="463550" indent="-46355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Every node </a:t>
                </a:r>
                <a:r>
                  <a:rPr lang="en-US" sz="2400" dirty="0">
                    <a:solidFill>
                      <a:srgbClr val="0000FF"/>
                    </a:solidFill>
                    <a:latin typeface="Times New Roman" panose="02020603050405020304" pitchFamily="18" charset="0"/>
                    <a:cs typeface="Times New Roman" panose="02020603050405020304" pitchFamily="18" charset="0"/>
                  </a:rPr>
                  <a:t>with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a:t>
                </a:r>
                <a:r>
                  <a:rPr lang="en-US" sz="2400" i="1" dirty="0">
                    <a:solidFill>
                      <a:srgbClr val="0000FF"/>
                    </a:solidFill>
                    <a:latin typeface="Times New Roman" panose="02020603050405020304" pitchFamily="18" charset="0"/>
                    <a:cs typeface="Times New Roman" panose="02020603050405020304" pitchFamily="18" charset="0"/>
                  </a:rPr>
                  <a:t>C</a:t>
                </a:r>
                <a:r>
                  <a:rPr lang="en-US" sz="2400" dirty="0">
                    <a:solidFill>
                      <a:srgbClr val="0000FF"/>
                    </a:solidFill>
                    <a:latin typeface="Times New Roman" panose="02020603050405020304" pitchFamily="18" charset="0"/>
                    <a:cs typeface="Times New Roman" panose="02020603050405020304" pitchFamily="18" charset="0"/>
                  </a:rPr>
                  <a:t>* (i.e.,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a:t>
                </a:r>
                <a:r>
                  <a:rPr lang="en-US" sz="2400" i="1" dirty="0">
                    <a:solidFill>
                      <a:srgbClr val="0000FF"/>
                    </a:solidFill>
                    <a:latin typeface="Times New Roman" panose="02020603050405020304" pitchFamily="18" charset="0"/>
                    <a:cs typeface="Times New Roman" panose="02020603050405020304" pitchFamily="18" charset="0"/>
                  </a:rPr>
                  <a:t>C</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g</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will surely         be expanded</a:t>
                </a:r>
                <a:r>
                  <a:rPr lang="en-US" sz="2400" dirty="0">
                    <a:solidFill>
                      <a:srgbClr val="000000"/>
                    </a:solidFill>
                    <a:latin typeface="Times New Roman" panose="02020603050405020304" pitchFamily="18" charset="0"/>
                    <a:cs typeface="Times New Roman" panose="02020603050405020304" pitchFamily="18" charset="0"/>
                  </a:rPr>
                  <a:t>. </a:t>
                </a:r>
              </a:p>
              <a:p>
                <a:pPr marL="463550" indent="-46355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Because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is at least as large as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for all nodes, every node that is surely expanded by </a:t>
                </a:r>
                <a:r>
                  <a:rPr lang="en-US" sz="2400" dirty="0">
                    <a:solidFill>
                      <a:srgbClr val="0000FF"/>
                    </a:solidFill>
                    <a:latin typeface="Times New Roman" panose="02020603050405020304" pitchFamily="18" charset="0"/>
                    <a:cs typeface="Times New Roman" panose="02020603050405020304" pitchFamily="18" charset="0"/>
                  </a:rPr>
                  <a:t>A* search  with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will also surely be expanded  with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and </a:t>
                </a:r>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might cause other nodes to be expanded as well. </a:t>
                </a:r>
              </a:p>
              <a:p>
                <a:pPr marL="463550" indent="-46355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Hence, it is </a:t>
                </a:r>
                <a:r>
                  <a:rPr lang="en-US" sz="2400" dirty="0">
                    <a:solidFill>
                      <a:srgbClr val="0000FF"/>
                    </a:solidFill>
                    <a:latin typeface="Times New Roman" panose="02020603050405020304" pitchFamily="18" charset="0"/>
                    <a:cs typeface="Times New Roman" panose="02020603050405020304" pitchFamily="18" charset="0"/>
                  </a:rPr>
                  <a:t>generally better to use a heuristic function with higher values,</a:t>
                </a:r>
                <a:r>
                  <a:rPr lang="en-US" sz="2400" dirty="0">
                    <a:solidFill>
                      <a:srgbClr val="000000"/>
                    </a:solidFill>
                    <a:latin typeface="Times New Roman" panose="02020603050405020304" pitchFamily="18" charset="0"/>
                    <a:cs typeface="Times New Roman" panose="02020603050405020304" pitchFamily="18" charset="0"/>
                  </a:rPr>
                  <a:t> provided it is consistent and that the computation time for the heuristic is not too long.</a:t>
                </a:r>
                <a:endParaRPr lang="en-US" sz="2400" dirty="0"/>
              </a:p>
            </p:txBody>
          </p:sp>
        </mc:Choice>
        <mc:Fallback xmlns="">
          <p:sp>
            <p:nvSpPr>
              <p:cNvPr id="2" name="TextBox 1">
                <a:extLst>
                  <a:ext uri="{FF2B5EF4-FFF2-40B4-BE49-F238E27FC236}">
                    <a16:creationId xmlns:a16="http://schemas.microsoft.com/office/drawing/2014/main" id="{84BF98E6-69A0-4046-BF66-93FC3326EB2E}"/>
                  </a:ext>
                </a:extLst>
              </p:cNvPr>
              <p:cNvSpPr txBox="1">
                <a:spLocks noRot="1" noChangeAspect="1" noMove="1" noResize="1" noEditPoints="1" noAdjustHandles="1" noChangeArrowheads="1" noChangeShapeType="1" noTextEdit="1"/>
              </p:cNvSpPr>
              <p:nvPr/>
            </p:nvSpPr>
            <p:spPr>
              <a:xfrm>
                <a:off x="1258957" y="503582"/>
                <a:ext cx="8956198" cy="6032421"/>
              </a:xfrm>
              <a:prstGeom prst="rect">
                <a:avLst/>
              </a:prstGeom>
              <a:blipFill>
                <a:blip r:embed="rId2"/>
                <a:stretch>
                  <a:fillRect l="-1089" t="-809" r="-1770" b="-1314"/>
                </a:stretch>
              </a:blipFill>
            </p:spPr>
            <p:txBody>
              <a:bodyPr/>
              <a:lstStyle/>
              <a:p>
                <a:r>
                  <a:rPr lang="en-US">
                    <a:noFill/>
                  </a:rPr>
                  <a:t> </a:t>
                </a:r>
              </a:p>
            </p:txBody>
          </p:sp>
        </mc:Fallback>
      </mc:AlternateContent>
    </p:spTree>
    <p:extLst>
      <p:ext uri="{BB962C8B-B14F-4D97-AF65-F5344CB8AC3E}">
        <p14:creationId xmlns:p14="http://schemas.microsoft.com/office/powerpoint/2010/main" val="13933371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684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655273" y="624828"/>
            <a:ext cx="4866845" cy="584775"/>
          </a:xfrm>
          <a:prstGeom prst="rect">
            <a:avLst/>
          </a:prstGeom>
        </p:spPr>
        <p:txBody>
          <a:bodyPr wrap="none">
            <a:spAutoFit/>
          </a:bodyPr>
          <a:lstStyle/>
          <a:p>
            <a:r>
              <a:rPr lang="en-US" sz="3200" dirty="0"/>
              <a:t>Devising Heuristic Functions</a:t>
            </a:r>
          </a:p>
        </p:txBody>
      </p:sp>
      <p:sp>
        <p:nvSpPr>
          <p:cNvPr id="3" name="Rectangle 2">
            <a:extLst>
              <a:ext uri="{FF2B5EF4-FFF2-40B4-BE49-F238E27FC236}">
                <a16:creationId xmlns:a16="http://schemas.microsoft.com/office/drawing/2014/main" id="{86E32F7A-4DAC-4A50-ACA8-8FDE844091FA}"/>
              </a:ext>
            </a:extLst>
          </p:cNvPr>
          <p:cNvSpPr/>
          <p:nvPr/>
        </p:nvSpPr>
        <p:spPr>
          <a:xfrm>
            <a:off x="1741714" y="1967061"/>
            <a:ext cx="7728780" cy="2923877"/>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Relaxation </a:t>
            </a:r>
            <a:r>
              <a:rPr lang="en-US" sz="2400" dirty="0">
                <a:latin typeface="Times New Roman" panose="02020603050405020304" pitchFamily="18" charset="0"/>
                <a:cs typeface="Times New Roman" panose="02020603050405020304" pitchFamily="18" charset="0"/>
              </a:rPr>
              <a:t>of formally described problems</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Generating admissible heuristics from relaxed problems</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Pattern databases</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Generating admissible heuristics from </a:t>
            </a:r>
            <a:r>
              <a:rPr lang="en-US" sz="2400" dirty="0" err="1">
                <a:latin typeface="Times New Roman" panose="02020603050405020304" pitchFamily="18" charset="0"/>
                <a:cs typeface="Times New Roman" panose="02020603050405020304" pitchFamily="18" charset="0"/>
              </a:rPr>
              <a:t>subproblems</a:t>
            </a:r>
            <a:endParaRPr lang="en-US" sz="2400" dirty="0">
              <a:latin typeface="Times New Roman" panose="02020603050405020304" pitchFamily="18" charset="0"/>
              <a:cs typeface="Times New Roman" panose="02020603050405020304" pitchFamily="18" charset="0"/>
            </a:endParaRPr>
          </a:p>
          <a:p>
            <a:pPr>
              <a:spcAft>
                <a:spcPts val="1200"/>
              </a:spcAft>
            </a:pPr>
            <a:r>
              <a:rPr lang="en-US" sz="2400" dirty="0">
                <a:latin typeface="Times New Roman" panose="02020603050405020304" pitchFamily="18" charset="0"/>
                <a:cs typeface="Times New Roman" panose="02020603050405020304" pitchFamily="18" charset="0"/>
              </a:rPr>
              <a:t>•    Learning heuristic from experience</a:t>
            </a:r>
          </a:p>
        </p:txBody>
      </p:sp>
    </p:spTree>
    <p:extLst>
      <p:ext uri="{BB962C8B-B14F-4D97-AF65-F5344CB8AC3E}">
        <p14:creationId xmlns:p14="http://schemas.microsoft.com/office/powerpoint/2010/main" val="21716171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721210" y="678267"/>
            <a:ext cx="4866845" cy="584775"/>
          </a:xfrm>
          <a:prstGeom prst="rect">
            <a:avLst/>
          </a:prstGeom>
        </p:spPr>
        <p:txBody>
          <a:bodyPr wrap="none">
            <a:spAutoFit/>
          </a:bodyPr>
          <a:lstStyle/>
          <a:p>
            <a:r>
              <a:rPr lang="en-US" sz="3200" dirty="0"/>
              <a:t>Devising Heuristic Functions</a:t>
            </a:r>
          </a:p>
        </p:txBody>
      </p:sp>
      <p:sp>
        <p:nvSpPr>
          <p:cNvPr id="4" name="Rectangle 3">
            <a:extLst>
              <a:ext uri="{FF2B5EF4-FFF2-40B4-BE49-F238E27FC236}">
                <a16:creationId xmlns:a16="http://schemas.microsoft.com/office/drawing/2014/main" id="{87BFCA57-8EC7-4E08-9E3C-C3A8F3AFBCD6}"/>
              </a:ext>
            </a:extLst>
          </p:cNvPr>
          <p:cNvSpPr/>
          <p:nvPr/>
        </p:nvSpPr>
        <p:spPr>
          <a:xfrm>
            <a:off x="1625416" y="2050929"/>
            <a:ext cx="7588253" cy="1569660"/>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relaxed problem </a:t>
            </a:r>
            <a:r>
              <a:rPr lang="en-US" sz="2400" dirty="0">
                <a:solidFill>
                  <a:srgbClr val="000000"/>
                </a:solidFill>
                <a:latin typeface="Times New Roman" panose="02020603050405020304" pitchFamily="18" charset="0"/>
                <a:cs typeface="Times New Roman" panose="02020603050405020304" pitchFamily="18" charset="0"/>
              </a:rPr>
              <a:t>is a version of </a:t>
            </a:r>
            <a:r>
              <a:rPr lang="en-US" sz="2400" dirty="0">
                <a:solidFill>
                  <a:srgbClr val="0000FF"/>
                </a:solidFill>
                <a:latin typeface="Times New Roman" panose="02020603050405020304" pitchFamily="18" charset="0"/>
                <a:cs typeface="Times New Roman" panose="02020603050405020304" pitchFamily="18" charset="0"/>
              </a:rPr>
              <a:t>a search problem with less restrictions </a:t>
            </a:r>
            <a:r>
              <a:rPr lang="en-US" sz="2400" dirty="0">
                <a:solidFill>
                  <a:srgbClr val="000000"/>
                </a:solidFill>
                <a:latin typeface="Times New Roman" panose="02020603050405020304" pitchFamily="18" charset="0"/>
                <a:cs typeface="Times New Roman" panose="02020603050405020304" pitchFamily="18" charset="0"/>
              </a:rPr>
              <a:t>on the actions (i.e., the applicability of the next-state operators).</a:t>
            </a: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8275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373827" y="383364"/>
            <a:ext cx="4866845" cy="584775"/>
          </a:xfrm>
          <a:prstGeom prst="rect">
            <a:avLst/>
          </a:prstGeom>
        </p:spPr>
        <p:txBody>
          <a:bodyPr wrap="none">
            <a:spAutoFit/>
          </a:bodyPr>
          <a:lstStyle/>
          <a:p>
            <a:r>
              <a:rPr lang="en-US" sz="3200" dirty="0"/>
              <a:t>Devising Heuristic Functions</a:t>
            </a:r>
          </a:p>
        </p:txBody>
      </p:sp>
      <p:sp>
        <p:nvSpPr>
          <p:cNvPr id="3" name="Rectangle 2">
            <a:extLst>
              <a:ext uri="{FF2B5EF4-FFF2-40B4-BE49-F238E27FC236}">
                <a16:creationId xmlns:a16="http://schemas.microsoft.com/office/drawing/2014/main" id="{87BFCA57-8EC7-4E08-9E3C-C3A8F3AFBCD6}"/>
              </a:ext>
            </a:extLst>
          </p:cNvPr>
          <p:cNvSpPr/>
          <p:nvPr/>
        </p:nvSpPr>
        <p:spPr>
          <a:xfrm>
            <a:off x="1532708" y="1323702"/>
            <a:ext cx="8882743" cy="5293757"/>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relaxed problem adds edges to the state space graph for the removal of restrictions. Then </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state-space graph of the relax problem is a </a:t>
            </a:r>
            <a:r>
              <a:rPr lang="en-US" sz="2400" i="1" dirty="0">
                <a:solidFill>
                  <a:srgbClr val="0000FF"/>
                </a:solidFill>
                <a:latin typeface="Times New Roman" panose="02020603050405020304" pitchFamily="18" charset="0"/>
                <a:cs typeface="Times New Roman" panose="02020603050405020304" pitchFamily="18" charset="0"/>
              </a:rPr>
              <a:t>super-graph</a:t>
            </a:r>
            <a:r>
              <a:rPr lang="en-US" sz="2400" dirty="0">
                <a:solidFill>
                  <a:srgbClr val="0000FF"/>
                </a:solidFill>
                <a:latin typeface="Times New Roman" panose="02020603050405020304" pitchFamily="18" charset="0"/>
                <a:cs typeface="Times New Roman" panose="02020603050405020304" pitchFamily="18" charset="0"/>
              </a:rPr>
              <a:t> of the original state space</a:t>
            </a:r>
            <a:r>
              <a:rPr lang="en-US" sz="2400" dirty="0">
                <a:latin typeface="Times New Roman" panose="02020603050405020304" pitchFamily="18" charset="0"/>
                <a:cs typeface="Times New Roman" panose="02020603050405020304" pitchFamily="18" charset="0"/>
              </a:rPr>
              <a:t>; </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any optimal solution </a:t>
            </a:r>
            <a:r>
              <a:rPr lang="en-US" sz="2400" dirty="0">
                <a:latin typeface="Times New Roman" panose="02020603050405020304" pitchFamily="18" charset="0"/>
                <a:cs typeface="Times New Roman" panose="02020603050405020304" pitchFamily="18" charset="0"/>
              </a:rPr>
              <a:t>in the original problem </a:t>
            </a:r>
            <a:r>
              <a:rPr lang="en-US" sz="2400" dirty="0">
                <a:solidFill>
                  <a:srgbClr val="0000FF"/>
                </a:solidFill>
                <a:latin typeface="Times New Roman" panose="02020603050405020304" pitchFamily="18" charset="0"/>
                <a:cs typeface="Times New Roman" panose="02020603050405020304" pitchFamily="18" charset="0"/>
              </a:rPr>
              <a:t>is also a solution in the relaxed problem</a:t>
            </a:r>
            <a:r>
              <a:rPr lang="en-US" sz="2400" dirty="0">
                <a:latin typeface="Times New Roman" panose="02020603050405020304" pitchFamily="18" charset="0"/>
                <a:cs typeface="Times New Roman" panose="02020603050405020304" pitchFamily="18" charset="0"/>
              </a:rPr>
              <a:t>; and </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relaxed problem may have betters solutions</a:t>
            </a:r>
            <a:r>
              <a:rPr lang="en-US" sz="2400" dirty="0">
                <a:latin typeface="Times New Roman" panose="02020603050405020304" pitchFamily="18" charset="0"/>
                <a:cs typeface="Times New Roman" panose="02020603050405020304" pitchFamily="18" charset="0"/>
              </a:rPr>
              <a:t> if the added edges provide short cuts.</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a:t>
            </a:r>
            <a:r>
              <a:rPr lang="en-US" sz="2400" dirty="0">
                <a:solidFill>
                  <a:srgbClr val="0000FF"/>
                </a:solidFill>
                <a:latin typeface="Times New Roman" panose="02020603050405020304" pitchFamily="18" charset="0"/>
                <a:cs typeface="Times New Roman" panose="02020603050405020304" pitchFamily="18" charset="0"/>
              </a:rPr>
              <a:t>the cost of an optimal solution to a relaxed problem</a:t>
            </a:r>
            <a:r>
              <a:rPr lang="en-US" sz="2400" dirty="0">
                <a:latin typeface="Times New Roman" panose="02020603050405020304" pitchFamily="18" charset="0"/>
                <a:cs typeface="Times New Roman" panose="02020603050405020304" pitchFamily="18" charset="0"/>
              </a:rPr>
              <a:t> is an admissible heuristic for the original problem.</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derived heuristic is an exact cost for the relaxed problem, it must obey the triangle inequality and is therefore</a:t>
            </a:r>
            <a:r>
              <a:rPr lang="en-US" sz="2400" dirty="0">
                <a:solidFill>
                  <a:srgbClr val="0000FF"/>
                </a:solidFill>
                <a:latin typeface="Times New Roman" panose="02020603050405020304" pitchFamily="18" charset="0"/>
                <a:cs typeface="Times New Roman" panose="02020603050405020304" pitchFamily="18" charset="0"/>
              </a:rPr>
              <a:t> consistent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09135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373827" y="574952"/>
            <a:ext cx="4866845" cy="584775"/>
          </a:xfrm>
          <a:prstGeom prst="rect">
            <a:avLst/>
          </a:prstGeom>
        </p:spPr>
        <p:txBody>
          <a:bodyPr wrap="none">
            <a:spAutoFit/>
          </a:bodyPr>
          <a:lstStyle/>
          <a:p>
            <a:r>
              <a:rPr lang="en-US" sz="3200" dirty="0"/>
              <a:t>Devising Heuristic Functions</a:t>
            </a:r>
          </a:p>
        </p:txBody>
      </p:sp>
      <p:sp>
        <p:nvSpPr>
          <p:cNvPr id="4" name="Rectangle 3">
            <a:extLst>
              <a:ext uri="{FF2B5EF4-FFF2-40B4-BE49-F238E27FC236}">
                <a16:creationId xmlns:a16="http://schemas.microsoft.com/office/drawing/2014/main" id="{87BFCA57-8EC7-4E08-9E3C-C3A8F3AFBCD6}"/>
              </a:ext>
            </a:extLst>
          </p:cNvPr>
          <p:cNvSpPr/>
          <p:nvPr/>
        </p:nvSpPr>
        <p:spPr>
          <a:xfrm>
            <a:off x="1373827" y="1553292"/>
            <a:ext cx="9032916" cy="3724096"/>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Example: </a:t>
            </a:r>
            <a:r>
              <a:rPr lang="en-US" sz="2800" i="1" dirty="0">
                <a:solidFill>
                  <a:srgbClr val="000000"/>
                </a:solidFill>
                <a:latin typeface="Times New Roman" panose="02020603050405020304" pitchFamily="18" charset="0"/>
                <a:cs typeface="Times New Roman" panose="02020603050405020304" pitchFamily="18" charset="0"/>
              </a:rPr>
              <a:t>n</a:t>
            </a:r>
            <a:r>
              <a:rPr lang="en-US" sz="2800" dirty="0">
                <a:solidFill>
                  <a:srgbClr val="000000"/>
                </a:solidFill>
                <a:latin typeface="Times New Roman" panose="02020603050405020304" pitchFamily="18" charset="0"/>
                <a:cs typeface="Times New Roman" panose="02020603050405020304" pitchFamily="18" charset="0"/>
              </a:rPr>
              <a:t>-puzzle</a:t>
            </a:r>
          </a:p>
          <a:p>
            <a:pPr marL="914400" lvl="1" indent="-457200">
              <a:spcBef>
                <a:spcPts val="600"/>
              </a:spcBef>
              <a:spcAft>
                <a:spcPts val="6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original: </a:t>
            </a:r>
            <a:r>
              <a:rPr lang="en-US" sz="2800" dirty="0">
                <a:solidFill>
                  <a:srgbClr val="000000"/>
                </a:solidFill>
                <a:latin typeface="Times New Roman" panose="02020603050405020304" pitchFamily="18" charset="0"/>
                <a:cs typeface="Times New Roman" panose="02020603050405020304" pitchFamily="18" charset="0"/>
              </a:rPr>
              <a:t>“A tile can move from position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to position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if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is </a:t>
            </a:r>
            <a:r>
              <a:rPr lang="en-US" sz="2800" i="1" dirty="0">
                <a:solidFill>
                  <a:srgbClr val="000000"/>
                </a:solidFill>
                <a:latin typeface="Times New Roman" panose="02020603050405020304" pitchFamily="18" charset="0"/>
                <a:cs typeface="Times New Roman" panose="02020603050405020304" pitchFamily="18" charset="0"/>
              </a:rPr>
              <a:t>adjacent</a:t>
            </a:r>
            <a:r>
              <a:rPr lang="en-US" sz="2800" dirty="0">
                <a:solidFill>
                  <a:srgbClr val="000000"/>
                </a:solidFill>
                <a:latin typeface="Times New Roman" panose="02020603050405020304" pitchFamily="18" charset="0"/>
                <a:cs typeface="Times New Roman" panose="02020603050405020304" pitchFamily="18" charset="0"/>
              </a:rPr>
              <a:t> to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and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is </a:t>
            </a:r>
            <a:r>
              <a:rPr lang="en-US" sz="2800" i="1" dirty="0">
                <a:solidFill>
                  <a:srgbClr val="000000"/>
                </a:solidFill>
                <a:latin typeface="Times New Roman" panose="02020603050405020304" pitchFamily="18" charset="0"/>
                <a:cs typeface="Times New Roman" panose="02020603050405020304" pitchFamily="18" charset="0"/>
              </a:rPr>
              <a:t>empty</a:t>
            </a:r>
            <a:r>
              <a:rPr lang="en-US" sz="28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relaxed-1: </a:t>
            </a:r>
            <a:r>
              <a:rPr lang="en-US" sz="2800" dirty="0">
                <a:solidFill>
                  <a:srgbClr val="000000"/>
                </a:solidFill>
                <a:latin typeface="Times New Roman" panose="02020603050405020304" pitchFamily="18" charset="0"/>
                <a:cs typeface="Times New Roman" panose="02020603050405020304" pitchFamily="18" charset="0"/>
              </a:rPr>
              <a:t>“A tile can move from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to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if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is </a:t>
            </a:r>
            <a:r>
              <a:rPr lang="en-US" sz="2800" i="1" dirty="0">
                <a:solidFill>
                  <a:srgbClr val="000000"/>
                </a:solidFill>
                <a:latin typeface="Times New Roman" panose="02020603050405020304" pitchFamily="18" charset="0"/>
                <a:cs typeface="Times New Roman" panose="02020603050405020304" pitchFamily="18" charset="0"/>
              </a:rPr>
              <a:t>adjacent</a:t>
            </a:r>
            <a:r>
              <a:rPr lang="en-US" sz="2800" dirty="0">
                <a:solidFill>
                  <a:srgbClr val="000000"/>
                </a:solidFill>
                <a:latin typeface="Times New Roman" panose="02020603050405020304" pitchFamily="18" charset="0"/>
                <a:cs typeface="Times New Roman" panose="02020603050405020304" pitchFamily="18" charset="0"/>
              </a:rPr>
              <a:t> to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relaxed-2: </a:t>
            </a:r>
            <a:r>
              <a:rPr lang="en-US" sz="2800" dirty="0">
                <a:solidFill>
                  <a:srgbClr val="000000"/>
                </a:solidFill>
                <a:latin typeface="Times New Roman" panose="02020603050405020304" pitchFamily="18" charset="0"/>
                <a:cs typeface="Times New Roman" panose="02020603050405020304" pitchFamily="18" charset="0"/>
              </a:rPr>
              <a:t>“A tile can move from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to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if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 is </a:t>
            </a:r>
            <a:r>
              <a:rPr lang="en-US" sz="2800" i="1" dirty="0">
                <a:solidFill>
                  <a:srgbClr val="000000"/>
                </a:solidFill>
                <a:latin typeface="Times New Roman" panose="02020603050405020304" pitchFamily="18" charset="0"/>
                <a:cs typeface="Times New Roman" panose="02020603050405020304" pitchFamily="18" charset="0"/>
              </a:rPr>
              <a:t>empty</a:t>
            </a:r>
            <a:r>
              <a:rPr lang="en-US" sz="28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relaxed-3: </a:t>
            </a:r>
            <a:r>
              <a:rPr lang="en-US" sz="2800" dirty="0">
                <a:solidFill>
                  <a:srgbClr val="000000"/>
                </a:solidFill>
                <a:latin typeface="Times New Roman" panose="02020603050405020304" pitchFamily="18" charset="0"/>
                <a:cs typeface="Times New Roman" panose="02020603050405020304" pitchFamily="18" charset="0"/>
              </a:rPr>
              <a:t>“A tile can move from </a:t>
            </a:r>
            <a:r>
              <a:rPr lang="en-US" sz="2800" i="1" dirty="0">
                <a:solidFill>
                  <a:srgbClr val="000000"/>
                </a:solidFill>
                <a:latin typeface="Times New Roman" panose="02020603050405020304" pitchFamily="18" charset="0"/>
                <a:cs typeface="Times New Roman" panose="02020603050405020304" pitchFamily="18" charset="0"/>
              </a:rPr>
              <a:t>p</a:t>
            </a:r>
            <a:r>
              <a:rPr lang="en-US" sz="2800" dirty="0">
                <a:solidFill>
                  <a:srgbClr val="000000"/>
                </a:solidFill>
                <a:latin typeface="Times New Roman" panose="02020603050405020304" pitchFamily="18" charset="0"/>
                <a:cs typeface="Times New Roman" panose="02020603050405020304" pitchFamily="18" charset="0"/>
              </a:rPr>
              <a:t> to </a:t>
            </a:r>
            <a:r>
              <a:rPr lang="en-US" sz="2800" i="1" dirty="0">
                <a:solidFill>
                  <a:srgbClr val="000000"/>
                </a:solidFill>
                <a:latin typeface="Times New Roman" panose="02020603050405020304" pitchFamily="18" charset="0"/>
                <a:cs typeface="Times New Roman" panose="02020603050405020304" pitchFamily="18" charset="0"/>
              </a:rPr>
              <a:t>q</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097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B738F4-F79E-4F62-8CB5-94DFFDF0414D}"/>
              </a:ext>
            </a:extLst>
          </p:cNvPr>
          <p:cNvSpPr txBox="1"/>
          <p:nvPr/>
        </p:nvSpPr>
        <p:spPr>
          <a:xfrm>
            <a:off x="1999672" y="4447309"/>
            <a:ext cx="4613564" cy="369332"/>
          </a:xfrm>
          <a:prstGeom prst="rect">
            <a:avLst/>
          </a:prstGeom>
          <a:solidFill>
            <a:srgbClr val="FFFF0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D2E21758-87A5-4EB1-954E-A54714BEFFE0}"/>
              </a:ext>
            </a:extLst>
          </p:cNvPr>
          <p:cNvSpPr txBox="1"/>
          <p:nvPr/>
        </p:nvSpPr>
        <p:spPr>
          <a:xfrm>
            <a:off x="2770909" y="2170545"/>
            <a:ext cx="2706255" cy="369332"/>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8452E55B-8CE6-4BEA-BCC0-BC6735F05995}"/>
              </a:ext>
            </a:extLst>
          </p:cNvPr>
          <p:cNvSpPr/>
          <p:nvPr/>
        </p:nvSpPr>
        <p:spPr>
          <a:xfrm>
            <a:off x="1443764" y="521361"/>
            <a:ext cx="4652236" cy="584775"/>
          </a:xfrm>
          <a:prstGeom prst="rect">
            <a:avLst/>
          </a:prstGeom>
          <a:solidFill>
            <a:srgbClr val="FFFF00"/>
          </a:solidFill>
        </p:spPr>
        <p:txBody>
          <a:bodyPr wrap="none">
            <a:spAutoFit/>
          </a:bodyPr>
          <a:lstStyle/>
          <a:p>
            <a:r>
              <a:rPr lang="en-US" sz="3200" dirty="0">
                <a:latin typeface="Times New Roman" panose="02020603050405020304" pitchFamily="18" charset="0"/>
                <a:cs typeface="Times New Roman" panose="02020603050405020304" pitchFamily="18" charset="0"/>
              </a:rPr>
              <a:t>Informed Search Strategies</a:t>
            </a:r>
          </a:p>
        </p:txBody>
      </p:sp>
      <p:sp>
        <p:nvSpPr>
          <p:cNvPr id="3" name="Rectangle 2">
            <a:extLst>
              <a:ext uri="{FF2B5EF4-FFF2-40B4-BE49-F238E27FC236}">
                <a16:creationId xmlns:a16="http://schemas.microsoft.com/office/drawing/2014/main" id="{74486BD2-8B40-4AA3-AA3F-FF55FBA16F00}"/>
              </a:ext>
            </a:extLst>
          </p:cNvPr>
          <p:cNvSpPr/>
          <p:nvPr/>
        </p:nvSpPr>
        <p:spPr>
          <a:xfrm>
            <a:off x="1521612" y="1570191"/>
            <a:ext cx="7863928" cy="4862870"/>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evaluation function </a:t>
            </a:r>
            <a:r>
              <a:rPr lang="en-US" sz="2400" i="1" dirty="0">
                <a:solidFill>
                  <a:srgbClr val="0000FF"/>
                </a:solidFill>
                <a:latin typeface="Times New Roman" panose="02020603050405020304" pitchFamily="18" charset="0"/>
                <a:cs typeface="Times New Roman" panose="02020603050405020304" pitchFamily="18" charset="0"/>
              </a:rPr>
              <a:t>f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is </a:t>
            </a:r>
            <a:r>
              <a:rPr lang="en-US" sz="2400" dirty="0">
                <a:solidFill>
                  <a:srgbClr val="0000FF"/>
                </a:solidFill>
                <a:latin typeface="Times New Roman" panose="02020603050405020304" pitchFamily="18" charset="0"/>
                <a:cs typeface="Times New Roman" panose="02020603050405020304" pitchFamily="18" charset="0"/>
              </a:rPr>
              <a:t>an imperfect measure </a:t>
            </a:r>
            <a:r>
              <a:rPr lang="en-US" sz="2400" dirty="0">
                <a:solidFill>
                  <a:srgbClr val="000000"/>
                </a:solidFill>
                <a:latin typeface="Times New Roman" panose="02020603050405020304" pitchFamily="18" charset="0"/>
                <a:cs typeface="Times New Roman" panose="02020603050405020304" pitchFamily="18" charset="0"/>
              </a:rPr>
              <a:t>of the goodness(right choice) of the node</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right choice of nodes is not always the one suggested by </a:t>
            </a:r>
            <a:r>
              <a:rPr lang="en-US" sz="2400" i="1" dirty="0">
                <a:solidFill>
                  <a:srgbClr val="0000FF"/>
                </a:solidFill>
                <a:latin typeface="Times New Roman" panose="02020603050405020304" pitchFamily="18" charset="0"/>
                <a:cs typeface="Times New Roman" panose="02020603050405020304" pitchFamily="18" charset="0"/>
              </a:rPr>
              <a:t>f </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a:p>
            <a:pPr>
              <a:spcAft>
                <a:spcPts val="1200"/>
              </a:spcAft>
            </a:pPr>
            <a:r>
              <a:rPr lang="en-US" sz="2400" dirty="0">
                <a:latin typeface="Times New Roman" panose="02020603050405020304" pitchFamily="18" charset="0"/>
                <a:cs typeface="Times New Roman" panose="02020603050405020304" pitchFamily="18" charset="0"/>
              </a:rPr>
              <a:t>Question?</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Build a perfect evaluation function</a:t>
            </a:r>
            <a:r>
              <a:rPr lang="en-US" sz="2400" dirty="0">
                <a:latin typeface="Times New Roman" panose="02020603050405020304" pitchFamily="18" charset="0"/>
                <a:cs typeface="Times New Roman" panose="02020603050405020304" pitchFamily="18" charset="0"/>
              </a:rPr>
              <a:t>?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Always suggest the right choice.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it possible? </a:t>
            </a:r>
            <a:r>
              <a:rPr lang="en-US" sz="2400" dirty="0">
                <a:solidFill>
                  <a:srgbClr val="0000FF"/>
                </a:solidFill>
                <a:latin typeface="Times New Roman" panose="02020603050405020304" pitchFamily="18" charset="0"/>
                <a:cs typeface="Times New Roman" panose="02020603050405020304" pitchFamily="18" charset="0"/>
              </a:rPr>
              <a:t>How</a:t>
            </a:r>
            <a:r>
              <a:rPr lang="en-US" sz="2400" dirty="0">
                <a:latin typeface="Times New Roman" panose="02020603050405020304" pitchFamily="18" charset="0"/>
                <a:cs typeface="Times New Roman" panose="02020603050405020304" pitchFamily="18" charset="0"/>
              </a:rPr>
              <a:t>? </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Why</a:t>
            </a:r>
            <a:r>
              <a:rPr lang="en-US" sz="2400" dirty="0">
                <a:latin typeface="Times New Roman" panose="02020603050405020304" pitchFamily="18" charset="0"/>
                <a:cs typeface="Times New Roman" panose="02020603050405020304" pitchFamily="18" charset="0"/>
              </a:rPr>
              <a:t> don’t we use perfect evaluation functions then?</a:t>
            </a:r>
          </a:p>
        </p:txBody>
      </p:sp>
    </p:spTree>
    <p:extLst>
      <p:ext uri="{BB962C8B-B14F-4D97-AF65-F5344CB8AC3E}">
        <p14:creationId xmlns:p14="http://schemas.microsoft.com/office/powerpoint/2010/main" val="36397096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373827" y="374655"/>
            <a:ext cx="4866845" cy="584775"/>
          </a:xfrm>
          <a:prstGeom prst="rect">
            <a:avLst/>
          </a:prstGeom>
        </p:spPr>
        <p:txBody>
          <a:bodyPr wrap="none">
            <a:spAutoFit/>
          </a:bodyPr>
          <a:lstStyle/>
          <a:p>
            <a:r>
              <a:rPr lang="en-US" sz="3200" dirty="0"/>
              <a:t>Devising Heuristic Functions</a:t>
            </a:r>
          </a:p>
        </p:txBody>
      </p:sp>
      <p:sp>
        <p:nvSpPr>
          <p:cNvPr id="5" name="Rectangle 4">
            <a:extLst>
              <a:ext uri="{FF2B5EF4-FFF2-40B4-BE49-F238E27FC236}">
                <a16:creationId xmlns:a16="http://schemas.microsoft.com/office/drawing/2014/main" id="{87BFCA57-8EC7-4E08-9E3C-C3A8F3AFBCD6}"/>
              </a:ext>
            </a:extLst>
          </p:cNvPr>
          <p:cNvSpPr/>
          <p:nvPr/>
        </p:nvSpPr>
        <p:spPr>
          <a:xfrm>
            <a:off x="1231392" y="1296785"/>
            <a:ext cx="9419192" cy="5447645"/>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Example: </a:t>
            </a:r>
            <a:r>
              <a:rPr lang="en-US" sz="2400" i="1" dirty="0">
                <a:solidFill>
                  <a:srgbClr val="000000"/>
                </a:solidFill>
                <a:latin typeface="Times New Roman" panose="02020603050405020304" pitchFamily="18" charset="0"/>
                <a:cs typeface="Times New Roman" panose="02020603050405020304" pitchFamily="18" charset="0"/>
              </a:rPr>
              <a:t>8</a:t>
            </a:r>
            <a:r>
              <a:rPr lang="en-US" sz="2400" dirty="0">
                <a:solidFill>
                  <a:srgbClr val="000000"/>
                </a:solidFill>
                <a:latin typeface="Times New Roman" panose="02020603050405020304" pitchFamily="18" charset="0"/>
                <a:cs typeface="Times New Roman" panose="02020603050405020304" pitchFamily="18" charset="0"/>
              </a:rPr>
              <a:t>-puzzle</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relaxed-1: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is </a:t>
            </a:r>
            <a:r>
              <a:rPr lang="en-US" sz="2400" i="1" dirty="0">
                <a:solidFill>
                  <a:srgbClr val="000000"/>
                </a:solidFill>
                <a:latin typeface="Times New Roman" panose="02020603050405020304" pitchFamily="18" charset="0"/>
                <a:cs typeface="Times New Roman" panose="02020603050405020304" pitchFamily="18" charset="0"/>
              </a:rPr>
              <a:t>adjacent</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a:t>
            </a:r>
          </a:p>
          <a:p>
            <a:pPr marL="1371600" lvl="2" indent="-4572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We can derive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(Manhattan distance).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would be the proper score if we moved each tile in turn to its destination.</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relaxed-2: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is </a:t>
            </a:r>
            <a:r>
              <a:rPr lang="en-US" sz="2400" i="1" dirty="0">
                <a:solidFill>
                  <a:srgbClr val="000000"/>
                </a:solidFill>
                <a:latin typeface="Times New Roman" panose="02020603050405020304" pitchFamily="18" charset="0"/>
                <a:cs typeface="Times New Roman" panose="02020603050405020304" pitchFamily="18" charset="0"/>
              </a:rPr>
              <a:t>empty</a:t>
            </a:r>
            <a:r>
              <a:rPr lang="en-US" sz="2400" dirty="0">
                <a:solidFill>
                  <a:srgbClr val="000000"/>
                </a:solidFill>
                <a:latin typeface="Times New Roman" panose="02020603050405020304" pitchFamily="18" charset="0"/>
                <a:cs typeface="Times New Roman" panose="02020603050405020304" pitchFamily="18" charset="0"/>
              </a:rPr>
              <a:t>”</a:t>
            </a:r>
          </a:p>
          <a:p>
            <a:pPr marL="1371600" lvl="2" indent="-457200">
              <a:spcBef>
                <a:spcPts val="600"/>
              </a:spcBef>
              <a:spcAft>
                <a:spcPts val="600"/>
              </a:spcAft>
              <a:buFont typeface="Arial" panose="020B0604020202020204" pitchFamily="34" charset="0"/>
              <a:buChar char="•"/>
            </a:pPr>
            <a:r>
              <a:rPr lang="en-US" sz="2400" dirty="0" err="1">
                <a:solidFill>
                  <a:srgbClr val="000000"/>
                </a:solidFill>
                <a:latin typeface="Times New Roman" panose="02020603050405020304" pitchFamily="18" charset="0"/>
                <a:cs typeface="Times New Roman" panose="02020603050405020304" pitchFamily="18" charset="0"/>
              </a:rPr>
              <a:t>Gaschnig’s</a:t>
            </a:r>
            <a:r>
              <a:rPr lang="en-US" sz="2400" dirty="0">
                <a:solidFill>
                  <a:srgbClr val="000000"/>
                </a:solidFill>
                <a:latin typeface="Times New Roman" panose="02020603050405020304" pitchFamily="18" charset="0"/>
                <a:cs typeface="Times New Roman" panose="02020603050405020304" pitchFamily="18" charset="0"/>
              </a:rPr>
              <a:t> heuristic defined the exact solution of this problem. It underestimates the distance function of 8-puzzle, it is a closer approximation of the 8-puzzle’s distance.</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relaxed-3: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a:t>
            </a:r>
          </a:p>
          <a:p>
            <a:pPr marL="1371600" lvl="2" indent="-4572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We can derive h1 (misplaced titles) because it would be the proper score if tile could move to their intended destination in one step.</a:t>
            </a:r>
          </a:p>
        </p:txBody>
      </p:sp>
    </p:spTree>
    <p:extLst>
      <p:ext uri="{BB962C8B-B14F-4D97-AF65-F5344CB8AC3E}">
        <p14:creationId xmlns:p14="http://schemas.microsoft.com/office/powerpoint/2010/main" val="8989850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373827" y="374655"/>
            <a:ext cx="4866845" cy="584775"/>
          </a:xfrm>
          <a:prstGeom prst="rect">
            <a:avLst/>
          </a:prstGeom>
        </p:spPr>
        <p:txBody>
          <a:bodyPr wrap="none">
            <a:spAutoFit/>
          </a:bodyPr>
          <a:lstStyle/>
          <a:p>
            <a:r>
              <a:rPr lang="en-US" sz="3200" dirty="0"/>
              <a:t>Devising Heuristic Functions</a:t>
            </a:r>
          </a:p>
        </p:txBody>
      </p:sp>
      <p:sp>
        <p:nvSpPr>
          <p:cNvPr id="4" name="Rectangle 3">
            <a:extLst>
              <a:ext uri="{FF2B5EF4-FFF2-40B4-BE49-F238E27FC236}">
                <a16:creationId xmlns:a16="http://schemas.microsoft.com/office/drawing/2014/main" id="{87BFCA57-8EC7-4E08-9E3C-C3A8F3AFBCD6}"/>
              </a:ext>
            </a:extLst>
          </p:cNvPr>
          <p:cNvSpPr/>
          <p:nvPr/>
        </p:nvSpPr>
        <p:spPr>
          <a:xfrm>
            <a:off x="1133857" y="1331619"/>
            <a:ext cx="10240726" cy="5170646"/>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-puzzle</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original: “A tile can move from position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to position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if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is</a:t>
            </a:r>
          </a:p>
          <a:p>
            <a:pPr lvl="1">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 to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is </a:t>
            </a:r>
            <a:r>
              <a:rPr lang="en-US" sz="2400" i="1" dirty="0">
                <a:latin typeface="Times New Roman" panose="02020603050405020304" pitchFamily="18" charset="0"/>
                <a:cs typeface="Times New Roman" panose="02020603050405020304" pitchFamily="18" charset="0"/>
              </a:rPr>
              <a:t>empty</a:t>
            </a:r>
            <a:r>
              <a:rPr lang="en-US" sz="2400" dirty="0">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relaxed-1: “A tile can move from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to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if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is </a:t>
            </a:r>
            <a:r>
              <a:rPr lang="en-US" sz="2400" i="1" dirty="0">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 to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relaxed-2: “A tile can move from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to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if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is </a:t>
            </a:r>
            <a:r>
              <a:rPr lang="en-US" sz="2400" i="1" dirty="0">
                <a:latin typeface="Times New Roman" panose="02020603050405020304" pitchFamily="18" charset="0"/>
                <a:cs typeface="Times New Roman" panose="02020603050405020304" pitchFamily="18" charset="0"/>
              </a:rPr>
              <a:t>empty</a:t>
            </a:r>
            <a:r>
              <a:rPr lang="en-US" sz="2400" dirty="0">
                <a:latin typeface="Times New Roman" panose="02020603050405020304" pitchFamily="18" charset="0"/>
                <a:cs typeface="Times New Roman" panose="02020603050405020304" pitchFamily="18" charset="0"/>
              </a:rPr>
              <a:t>”</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relaxed-3: “A tile can move from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to </a:t>
            </a:r>
            <a:r>
              <a:rPr lang="en-US" sz="2400" i="1" dirty="0">
                <a:latin typeface="Times New Roman" panose="02020603050405020304" pitchFamily="18" charset="0"/>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a:t>
            </a:r>
          </a:p>
          <a:p>
            <a:pPr marL="457200"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exact solution cost of a relaxed problem is often a good</a:t>
            </a:r>
          </a:p>
          <a:p>
            <a:pPr>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      (admissible) heuristics for the original problem</a:t>
            </a:r>
          </a:p>
          <a:p>
            <a:pPr marL="457200"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Key point: </a:t>
            </a:r>
            <a:r>
              <a:rPr lang="en-US" sz="2400" dirty="0">
                <a:solidFill>
                  <a:srgbClr val="000000"/>
                </a:solidFill>
                <a:latin typeface="Times New Roman" panose="02020603050405020304" pitchFamily="18" charset="0"/>
                <a:cs typeface="Times New Roman" panose="02020603050405020304" pitchFamily="18" charset="0"/>
              </a:rPr>
              <a:t>the optimal solution cost of the relaxed problem is no</a:t>
            </a:r>
          </a:p>
          <a:p>
            <a:pPr>
              <a:spcBef>
                <a:spcPts val="600"/>
              </a:spcBef>
              <a:spcAft>
                <a:spcPts val="600"/>
              </a:spcAft>
            </a:pPr>
            <a:r>
              <a:rPr lang="en-US" sz="2400" dirty="0">
                <a:solidFill>
                  <a:srgbClr val="000000"/>
                </a:solidFill>
                <a:latin typeface="Times New Roman" panose="02020603050405020304" pitchFamily="18" charset="0"/>
                <a:cs typeface="Times New Roman" panose="02020603050405020304" pitchFamily="18" charset="0"/>
              </a:rPr>
              <a:t>      greater than the optimal solution cost of the original problem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2000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F7141-3424-4251-ACE1-AC16A88AED0B}"/>
              </a:ext>
            </a:extLst>
          </p:cNvPr>
          <p:cNvSpPr/>
          <p:nvPr/>
        </p:nvSpPr>
        <p:spPr>
          <a:xfrm>
            <a:off x="1234529" y="428094"/>
            <a:ext cx="6832511" cy="584775"/>
          </a:xfrm>
          <a:prstGeom prst="rect">
            <a:avLst/>
          </a:prstGeom>
        </p:spPr>
        <p:txBody>
          <a:bodyPr wrap="none">
            <a:spAutoFit/>
          </a:bodyPr>
          <a:lstStyle/>
          <a:p>
            <a:r>
              <a:rPr lang="en-US" sz="3200" dirty="0"/>
              <a:t>Devising Heuristic Functions  - summary</a:t>
            </a:r>
          </a:p>
        </p:txBody>
      </p:sp>
      <p:sp>
        <p:nvSpPr>
          <p:cNvPr id="3" name="Rectangle 2">
            <a:extLst>
              <a:ext uri="{FF2B5EF4-FFF2-40B4-BE49-F238E27FC236}">
                <a16:creationId xmlns:a16="http://schemas.microsoft.com/office/drawing/2014/main" id="{87BFCA57-8EC7-4E08-9E3C-C3A8F3AFBCD6}"/>
              </a:ext>
            </a:extLst>
          </p:cNvPr>
          <p:cNvSpPr/>
          <p:nvPr/>
        </p:nvSpPr>
        <p:spPr>
          <a:xfrm>
            <a:off x="1234529" y="1176165"/>
            <a:ext cx="8849997" cy="5293757"/>
          </a:xfrm>
          <a:prstGeom prst="rect">
            <a:avLst/>
          </a:prstGeom>
        </p:spPr>
        <p:txBody>
          <a:bodyPr wrap="square">
            <a:spAutoFit/>
          </a:bodyPr>
          <a:lstStyle/>
          <a:p>
            <a:pPr marL="457200" indent="-457200">
              <a:spcBef>
                <a:spcPts val="6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relaxed problem </a:t>
            </a:r>
            <a:r>
              <a:rPr lang="en-US" sz="2400" dirty="0">
                <a:solidFill>
                  <a:srgbClr val="000000"/>
                </a:solidFill>
                <a:latin typeface="Times New Roman" panose="02020603050405020304" pitchFamily="18" charset="0"/>
                <a:cs typeface="Times New Roman" panose="02020603050405020304" pitchFamily="18" charset="0"/>
              </a:rPr>
              <a:t>is a version of </a:t>
            </a:r>
            <a:r>
              <a:rPr lang="en-US" sz="2400" dirty="0">
                <a:solidFill>
                  <a:srgbClr val="0000FF"/>
                </a:solidFill>
                <a:latin typeface="Times New Roman" panose="02020603050405020304" pitchFamily="18" charset="0"/>
                <a:cs typeface="Times New Roman" panose="02020603050405020304" pitchFamily="18" charset="0"/>
              </a:rPr>
              <a:t>a search problem with less restrictions </a:t>
            </a:r>
            <a:r>
              <a:rPr lang="en-US" sz="2400" dirty="0">
                <a:solidFill>
                  <a:srgbClr val="000000"/>
                </a:solidFill>
                <a:latin typeface="Times New Roman" panose="02020603050405020304" pitchFamily="18" charset="0"/>
                <a:cs typeface="Times New Roman" panose="02020603050405020304" pitchFamily="18" charset="0"/>
              </a:rPr>
              <a:t>on the applicability of the next-state operators/actions</a:t>
            </a:r>
          </a:p>
          <a:p>
            <a:pPr marL="4572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Example: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-puzzle</a:t>
            </a:r>
          </a:p>
          <a:p>
            <a:pPr marL="914400" lvl="1"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original: </a:t>
            </a:r>
            <a:r>
              <a:rPr lang="en-US" sz="2400" dirty="0">
                <a:solidFill>
                  <a:srgbClr val="000000"/>
                </a:solidFill>
                <a:latin typeface="Times New Roman" panose="02020603050405020304" pitchFamily="18" charset="0"/>
                <a:cs typeface="Times New Roman" panose="02020603050405020304" pitchFamily="18" charset="0"/>
              </a:rPr>
              <a:t>“A tile can move from position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position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is</a:t>
            </a:r>
          </a:p>
          <a:p>
            <a:pPr marL="914400" lvl="1" indent="-457200">
              <a:spcBef>
                <a:spcPts val="6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adjacent</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and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is </a:t>
            </a:r>
            <a:r>
              <a:rPr lang="en-US" sz="2400" i="1" dirty="0">
                <a:solidFill>
                  <a:srgbClr val="000000"/>
                </a:solidFill>
                <a:latin typeface="Times New Roman" panose="02020603050405020304" pitchFamily="18" charset="0"/>
                <a:cs typeface="Times New Roman" panose="02020603050405020304" pitchFamily="18" charset="0"/>
              </a:rPr>
              <a:t>empty</a:t>
            </a:r>
            <a:r>
              <a:rPr lang="en-US" sz="24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relaxed-1: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is </a:t>
            </a:r>
            <a:r>
              <a:rPr lang="en-US" sz="2400" i="1" dirty="0">
                <a:solidFill>
                  <a:srgbClr val="000000"/>
                </a:solidFill>
                <a:latin typeface="Times New Roman" panose="02020603050405020304" pitchFamily="18" charset="0"/>
                <a:cs typeface="Times New Roman" panose="02020603050405020304" pitchFamily="18" charset="0"/>
              </a:rPr>
              <a:t>adjacent</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relaxed-2: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 is </a:t>
            </a:r>
            <a:r>
              <a:rPr lang="en-US" sz="2400" i="1" dirty="0">
                <a:solidFill>
                  <a:srgbClr val="000000"/>
                </a:solidFill>
                <a:latin typeface="Times New Roman" panose="02020603050405020304" pitchFamily="18" charset="0"/>
                <a:cs typeface="Times New Roman" panose="02020603050405020304" pitchFamily="18" charset="0"/>
              </a:rPr>
              <a:t>empty</a:t>
            </a:r>
            <a:r>
              <a:rPr lang="en-US" sz="24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relaxed-3: </a:t>
            </a:r>
            <a:r>
              <a:rPr lang="en-US" sz="2400" dirty="0">
                <a:solidFill>
                  <a:srgbClr val="000000"/>
                </a:solidFill>
                <a:latin typeface="Times New Roman" panose="02020603050405020304" pitchFamily="18" charset="0"/>
                <a:cs typeface="Times New Roman" panose="02020603050405020304" pitchFamily="18" charset="0"/>
              </a:rPr>
              <a:t>“A tile can move from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to </a:t>
            </a:r>
            <a:r>
              <a:rPr lang="en-US" sz="2400" i="1" dirty="0">
                <a:solidFill>
                  <a:srgbClr val="000000"/>
                </a:solidFill>
                <a:latin typeface="Times New Roman" panose="02020603050405020304" pitchFamily="18" charset="0"/>
                <a:cs typeface="Times New Roman" panose="02020603050405020304" pitchFamily="18" charset="0"/>
              </a:rPr>
              <a:t>q</a:t>
            </a:r>
            <a:r>
              <a:rPr lang="en-US" sz="2400" dirty="0">
                <a:solidFill>
                  <a:srgbClr val="000000"/>
                </a:solidFill>
                <a:latin typeface="Times New Roman" panose="02020603050405020304" pitchFamily="18" charset="0"/>
                <a:cs typeface="Times New Roman" panose="02020603050405020304" pitchFamily="18" charset="0"/>
              </a:rPr>
              <a:t>”</a:t>
            </a:r>
          </a:p>
          <a:p>
            <a:pPr marL="457200" indent="-457200">
              <a:spcBef>
                <a:spcPts val="6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exact solution cost of a relaxed problem is often a good</a:t>
            </a:r>
          </a:p>
          <a:p>
            <a:pPr>
              <a:spcBef>
                <a:spcPts val="600"/>
              </a:spcBef>
            </a:pPr>
            <a:r>
              <a:rPr lang="en-US" sz="2400" dirty="0">
                <a:solidFill>
                  <a:srgbClr val="000000"/>
                </a:solidFill>
                <a:latin typeface="Times New Roman" panose="02020603050405020304" pitchFamily="18" charset="0"/>
                <a:cs typeface="Times New Roman" panose="02020603050405020304" pitchFamily="18" charset="0"/>
              </a:rPr>
              <a:t>     (admissible) heuristics for the original problem</a:t>
            </a:r>
          </a:p>
          <a:p>
            <a:pPr marL="4572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Key point: </a:t>
            </a:r>
            <a:r>
              <a:rPr lang="en-US" sz="2400" dirty="0">
                <a:solidFill>
                  <a:srgbClr val="000000"/>
                </a:solidFill>
                <a:latin typeface="Times New Roman" panose="02020603050405020304" pitchFamily="18" charset="0"/>
                <a:cs typeface="Times New Roman" panose="02020603050405020304" pitchFamily="18" charset="0"/>
              </a:rPr>
              <a:t>the optimal solution cost of the relaxed problem is no</a:t>
            </a:r>
          </a:p>
          <a:p>
            <a:pPr>
              <a:spcBef>
                <a:spcPts val="600"/>
              </a:spcBef>
            </a:pPr>
            <a:r>
              <a:rPr lang="en-US" sz="2400" dirty="0">
                <a:solidFill>
                  <a:srgbClr val="000000"/>
                </a:solidFill>
                <a:latin typeface="Times New Roman" panose="02020603050405020304" pitchFamily="18" charset="0"/>
                <a:cs typeface="Times New Roman" panose="02020603050405020304" pitchFamily="18" charset="0"/>
              </a:rPr>
              <a:t>      greater than the optimal solution cost of the original problem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8409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B7D82D8-0BF5-449E-84FE-B820AAD81011}"/>
              </a:ext>
            </a:extLst>
          </p:cNvPr>
          <p:cNvSpPr txBox="1">
            <a:spLocks noChangeArrowheads="1"/>
          </p:cNvSpPr>
          <p:nvPr/>
        </p:nvSpPr>
        <p:spPr>
          <a:xfrm>
            <a:off x="1591508" y="552388"/>
            <a:ext cx="4409768" cy="7724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Relaxed problems</a:t>
            </a:r>
          </a:p>
        </p:txBody>
      </p:sp>
      <p:sp>
        <p:nvSpPr>
          <p:cNvPr id="3" name="Rectangle 3">
            <a:extLst>
              <a:ext uri="{FF2B5EF4-FFF2-40B4-BE49-F238E27FC236}">
                <a16:creationId xmlns:a16="http://schemas.microsoft.com/office/drawing/2014/main" id="{E6138D37-A30D-4C94-A83F-B8A3C58624D4}"/>
              </a:ext>
            </a:extLst>
          </p:cNvPr>
          <p:cNvSpPr txBox="1">
            <a:spLocks noChangeArrowheads="1"/>
          </p:cNvSpPr>
          <p:nvPr/>
        </p:nvSpPr>
        <p:spPr>
          <a:xfrm>
            <a:off x="1761836" y="1555683"/>
            <a:ext cx="7974348" cy="4556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nSpc>
                <a:spcPct val="80000"/>
              </a:lnSpc>
              <a:spcBef>
                <a:spcPts val="1200"/>
              </a:spcBef>
              <a:spcAft>
                <a:spcPts val="600"/>
              </a:spcAft>
            </a:pPr>
            <a:r>
              <a:rPr lang="en-US" altLang="en-US" sz="2400" dirty="0">
                <a:latin typeface="Times New Roman" panose="02020603050405020304" pitchFamily="18" charset="0"/>
                <a:cs typeface="Times New Roman" panose="02020603050405020304" pitchFamily="18" charset="0"/>
              </a:rPr>
              <a:t>A </a:t>
            </a:r>
            <a:r>
              <a:rPr lang="en-US" altLang="en-US" sz="2400" dirty="0">
                <a:solidFill>
                  <a:srgbClr val="FF0000"/>
                </a:solidFill>
                <a:latin typeface="Times New Roman" panose="02020603050405020304" pitchFamily="18" charset="0"/>
                <a:cs typeface="Times New Roman" panose="02020603050405020304" pitchFamily="18" charset="0"/>
              </a:rPr>
              <a:t>relaxed problem: </a:t>
            </a:r>
            <a:r>
              <a:rPr lang="en-US" altLang="en-US" sz="2400" dirty="0">
                <a:latin typeface="Times New Roman" panose="02020603050405020304" pitchFamily="18" charset="0"/>
                <a:cs typeface="Times New Roman" panose="02020603050405020304" pitchFamily="18" charset="0"/>
              </a:rPr>
              <a:t>a problem with</a:t>
            </a:r>
          </a:p>
          <a:p>
            <a:pPr marL="914400" lvl="1" indent="-465138">
              <a:lnSpc>
                <a:spcPct val="80000"/>
              </a:lnSpc>
              <a:spcBef>
                <a:spcPts val="1200"/>
              </a:spcBef>
              <a:spcAft>
                <a:spcPts val="600"/>
              </a:spcAft>
            </a:pPr>
            <a:r>
              <a:rPr lang="en-US" altLang="en-US" dirty="0">
                <a:solidFill>
                  <a:srgbClr val="0000FF"/>
                </a:solidFill>
                <a:latin typeface="Times New Roman" panose="02020603050405020304" pitchFamily="18" charset="0"/>
                <a:cs typeface="Times New Roman" panose="02020603050405020304" pitchFamily="18" charset="0"/>
              </a:rPr>
              <a:t>fewer restrictions on the actions</a:t>
            </a:r>
          </a:p>
          <a:p>
            <a:pPr marL="465138" indent="-465138">
              <a:lnSpc>
                <a:spcPct val="80000"/>
              </a:lnSpc>
              <a:spcBef>
                <a:spcPts val="1200"/>
              </a:spcBef>
              <a:spcAft>
                <a:spcPts val="600"/>
              </a:spcAft>
            </a:pPr>
            <a:r>
              <a:rPr lang="en-US" altLang="en-US" sz="2400" dirty="0">
                <a:latin typeface="Times New Roman" panose="02020603050405020304" pitchFamily="18" charset="0"/>
                <a:cs typeface="Times New Roman" panose="02020603050405020304" pitchFamily="18" charset="0"/>
              </a:rPr>
              <a:t>The cost of an optimal solution to a relaxed problem is </a:t>
            </a:r>
          </a:p>
          <a:p>
            <a:pPr marL="914400" lvl="1" indent="-465138">
              <a:lnSpc>
                <a:spcPct val="80000"/>
              </a:lnSpc>
              <a:spcBef>
                <a:spcPts val="1200"/>
              </a:spcBef>
              <a:spcAft>
                <a:spcPts val="600"/>
              </a:spcAft>
            </a:pPr>
            <a:r>
              <a:rPr lang="en-US" altLang="en-US" dirty="0">
                <a:latin typeface="Times New Roman" panose="02020603050405020304" pitchFamily="18" charset="0"/>
                <a:cs typeface="Times New Roman" panose="02020603050405020304" pitchFamily="18" charset="0"/>
              </a:rPr>
              <a:t>an admissible heuristic for the original problem</a:t>
            </a:r>
          </a:p>
          <a:p>
            <a:pPr marL="465138" indent="-465138">
              <a:lnSpc>
                <a:spcPct val="80000"/>
              </a:lnSpc>
              <a:spcBef>
                <a:spcPts val="1200"/>
              </a:spcBef>
              <a:spcAft>
                <a:spcPts val="600"/>
              </a:spcAft>
            </a:pPr>
            <a:r>
              <a:rPr lang="en-US" altLang="en-US" sz="2400" dirty="0">
                <a:latin typeface="Times New Roman" panose="02020603050405020304" pitchFamily="18" charset="0"/>
                <a:cs typeface="Times New Roman" panose="02020603050405020304" pitchFamily="18" charset="0"/>
              </a:rPr>
              <a:t>If the rules of the 8-puzzle are relaxed so that a tile can move </a:t>
            </a:r>
            <a:r>
              <a:rPr lang="en-US" altLang="en-US" sz="2400" dirty="0">
                <a:solidFill>
                  <a:srgbClr val="FF0000"/>
                </a:solidFill>
                <a:latin typeface="Times New Roman" panose="02020603050405020304" pitchFamily="18" charset="0"/>
                <a:cs typeface="Times New Roman" panose="02020603050405020304" pitchFamily="18" charset="0"/>
              </a:rPr>
              <a:t>anywhere</a:t>
            </a:r>
            <a:r>
              <a:rPr lang="en-US" altLang="en-US" sz="2400" dirty="0">
                <a:latin typeface="Times New Roman" panose="02020603050405020304" pitchFamily="18" charset="0"/>
                <a:cs typeface="Times New Roman" panose="02020603050405020304" pitchFamily="18" charset="0"/>
              </a:rPr>
              <a:t>, then </a:t>
            </a:r>
          </a:p>
          <a:p>
            <a:pPr marL="914400" lvl="1" indent="-465138">
              <a:lnSpc>
                <a:spcPct val="80000"/>
              </a:lnSpc>
              <a:spcBef>
                <a:spcPts val="1200"/>
              </a:spcBef>
              <a:spcAft>
                <a:spcPts val="600"/>
              </a:spcAft>
            </a:pPr>
            <a:r>
              <a:rPr lang="en-US" altLang="en-US" i="1" dirty="0">
                <a:latin typeface="Times New Roman" panose="02020603050405020304" pitchFamily="18" charset="0"/>
                <a:cs typeface="Times New Roman" panose="02020603050405020304" pitchFamily="18" charset="0"/>
              </a:rPr>
              <a:t>h</a:t>
            </a:r>
            <a:r>
              <a:rPr lang="en-US" altLang="en-US" baseline="-25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gives the shortest solution</a:t>
            </a:r>
          </a:p>
          <a:p>
            <a:pPr marL="465138" indent="-465138">
              <a:lnSpc>
                <a:spcPct val="80000"/>
              </a:lnSpc>
              <a:spcBef>
                <a:spcPts val="1200"/>
              </a:spcBef>
              <a:spcAft>
                <a:spcPts val="600"/>
              </a:spcAft>
            </a:pPr>
            <a:r>
              <a:rPr lang="en-US" altLang="en-US" sz="2400" dirty="0">
                <a:latin typeface="Times New Roman" panose="02020603050405020304" pitchFamily="18" charset="0"/>
                <a:cs typeface="Times New Roman" panose="02020603050405020304" pitchFamily="18" charset="0"/>
              </a:rPr>
              <a:t>If the rules are relaxed so that a tile can move to </a:t>
            </a:r>
            <a:r>
              <a:rPr lang="en-US" altLang="en-US" sz="2400" dirty="0">
                <a:solidFill>
                  <a:srgbClr val="FF0000"/>
                </a:solidFill>
                <a:latin typeface="Times New Roman" panose="02020603050405020304" pitchFamily="18" charset="0"/>
                <a:cs typeface="Times New Roman" panose="02020603050405020304" pitchFamily="18" charset="0"/>
              </a:rPr>
              <a:t>any adjacent square,</a:t>
            </a:r>
            <a:r>
              <a:rPr lang="en-US" altLang="en-US" sz="2400" dirty="0">
                <a:latin typeface="Times New Roman" panose="02020603050405020304" pitchFamily="18" charset="0"/>
                <a:cs typeface="Times New Roman" panose="02020603050405020304" pitchFamily="18" charset="0"/>
              </a:rPr>
              <a:t> then </a:t>
            </a:r>
          </a:p>
          <a:p>
            <a:pPr marL="914400" lvl="1" indent="-457200">
              <a:lnSpc>
                <a:spcPct val="80000"/>
              </a:lnSpc>
              <a:spcBef>
                <a:spcPts val="1200"/>
              </a:spcBef>
              <a:spcAft>
                <a:spcPts val="600"/>
              </a:spcAft>
            </a:pPr>
            <a:r>
              <a:rPr lang="en-US" altLang="en-US" i="1" dirty="0">
                <a:latin typeface="Times New Roman" panose="02020603050405020304" pitchFamily="18" charset="0"/>
                <a:cs typeface="Times New Roman" panose="02020603050405020304" pitchFamily="18" charset="0"/>
              </a:rPr>
              <a:t>h</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gives the shortest solution</a:t>
            </a:r>
          </a:p>
        </p:txBody>
      </p:sp>
      <p:sp>
        <p:nvSpPr>
          <p:cNvPr id="4" name="Cloud Callout 3"/>
          <p:cNvSpPr/>
          <p:nvPr/>
        </p:nvSpPr>
        <p:spPr>
          <a:xfrm flipH="1">
            <a:off x="561474" y="3834063"/>
            <a:ext cx="662642" cy="523185"/>
          </a:xfrm>
          <a:prstGeom prst="cloudCallout">
            <a:avLst>
              <a:gd name="adj1" fmla="val -3736"/>
              <a:gd name="adj2" fmla="val 947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rgbClr val="000000"/>
                </a:solidFill>
                <a:latin typeface="Times New Roman" panose="02020603050405020304" pitchFamily="18" charset="0"/>
                <a:cs typeface="Times New Roman" panose="02020603050405020304" pitchFamily="18" charset="0"/>
              </a:rPr>
              <a:t>h</a:t>
            </a:r>
            <a:r>
              <a:rPr lang="en-US" baseline="-25000" dirty="0">
                <a:solidFill>
                  <a:srgbClr val="000000"/>
                </a:solidFill>
                <a:latin typeface="Times New Roman" panose="02020603050405020304" pitchFamily="18" charset="0"/>
                <a:cs typeface="Times New Roman" panose="02020603050405020304" pitchFamily="18" charset="0"/>
              </a:rPr>
              <a:t>1</a:t>
            </a:r>
            <a:endParaRPr lang="en-US" dirty="0"/>
          </a:p>
        </p:txBody>
      </p:sp>
      <p:pic>
        <p:nvPicPr>
          <p:cNvPr id="5" name="Picture 4" descr="Image result for sad face">
            <a:extLst>
              <a:ext uri="{FF2B5EF4-FFF2-40B4-BE49-F238E27FC236}">
                <a16:creationId xmlns:a16="http://schemas.microsoft.com/office/drawing/2014/main" id="{20B2F5DA-73B3-4BFA-9D09-31A3620CFB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6024" y="806043"/>
            <a:ext cx="568092" cy="522605"/>
          </a:xfrm>
          <a:prstGeom prst="rect">
            <a:avLst/>
          </a:prstGeom>
          <a:noFill/>
        </p:spPr>
      </p:pic>
    </p:spTree>
    <p:extLst>
      <p:ext uri="{BB962C8B-B14F-4D97-AF65-F5344CB8AC3E}">
        <p14:creationId xmlns:p14="http://schemas.microsoft.com/office/powerpoint/2010/main" val="37534611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221" y="365125"/>
            <a:ext cx="7984958" cy="1325563"/>
          </a:xfrm>
        </p:spPr>
        <p:txBody>
          <a:bodyPr>
            <a:normAutofit/>
          </a:bodyPr>
          <a:lstStyle/>
          <a:p>
            <a:r>
              <a:rPr lang="en-US" sz="3200" dirty="0">
                <a:solidFill>
                  <a:srgbClr val="FF0000"/>
                </a:solidFill>
                <a:latin typeface="+mn-lt"/>
              </a:rPr>
              <a:t>Generating Heuristic Functions</a:t>
            </a:r>
          </a:p>
        </p:txBody>
      </p:sp>
      <p:sp>
        <p:nvSpPr>
          <p:cNvPr id="3" name="Content Placeholder 2"/>
          <p:cNvSpPr>
            <a:spLocks noGrp="1"/>
          </p:cNvSpPr>
          <p:nvPr>
            <p:ph idx="1"/>
          </p:nvPr>
        </p:nvSpPr>
        <p:spPr>
          <a:xfrm>
            <a:off x="1558834" y="1715588"/>
            <a:ext cx="7393577" cy="4326437"/>
          </a:xfrm>
        </p:spPr>
        <p:txBody>
          <a:bodyPr>
            <a:normAutofit/>
          </a:bodyPr>
          <a:lstStyle/>
          <a:p>
            <a:pPr marL="465138" indent="-465138">
              <a:lnSpc>
                <a:spcPct val="100000"/>
              </a:lnSpc>
              <a:spcAft>
                <a:spcPts val="1200"/>
              </a:spcAft>
            </a:pPr>
            <a:r>
              <a:rPr lang="en-US" sz="2400" dirty="0">
                <a:latin typeface="Times New Roman" panose="02020603050405020304" pitchFamily="18" charset="0"/>
                <a:cs typeface="Times New Roman" panose="02020603050405020304" pitchFamily="18" charset="0"/>
              </a:rPr>
              <a:t>Generate heuristic for simpler (relaxed) problem</a:t>
            </a:r>
          </a:p>
          <a:p>
            <a:pPr marL="914400" lvl="1" indent="-457200">
              <a:lnSpc>
                <a:spcPct val="100000"/>
              </a:lnSpc>
              <a:spcAft>
                <a:spcPts val="1200"/>
              </a:spcAft>
            </a:pPr>
            <a:r>
              <a:rPr lang="en-US" dirty="0">
                <a:latin typeface="Times New Roman" panose="02020603050405020304" pitchFamily="18" charset="0"/>
                <a:cs typeface="Times New Roman" panose="02020603050405020304" pitchFamily="18" charset="0"/>
              </a:rPr>
              <a:t>Relaxed problem has fewer restrictions </a:t>
            </a:r>
          </a:p>
          <a:p>
            <a:pPr marL="914400" lvl="1" indent="-457200">
              <a:lnSpc>
                <a:spcPct val="100000"/>
              </a:lnSpc>
              <a:spcAft>
                <a:spcPts val="1200"/>
              </a:spcAft>
            </a:pPr>
            <a:r>
              <a:rPr lang="en-US" dirty="0">
                <a:latin typeface="Times New Roman" panose="02020603050405020304" pitchFamily="18" charset="0"/>
                <a:cs typeface="Times New Roman" panose="02020603050405020304" pitchFamily="18" charset="0"/>
              </a:rPr>
              <a:t>Eight puzzle where multiple tiles can be in the same spot </a:t>
            </a:r>
          </a:p>
          <a:p>
            <a:pPr marL="914400" lvl="1" indent="-457200">
              <a:lnSpc>
                <a:spcPct val="100000"/>
              </a:lnSpc>
              <a:spcAft>
                <a:spcPts val="1200"/>
              </a:spcAft>
            </a:pPr>
            <a:r>
              <a:rPr lang="en-US" dirty="0">
                <a:latin typeface="Times New Roman" panose="02020603050405020304" pitchFamily="18" charset="0"/>
                <a:cs typeface="Times New Roman" panose="02020603050405020304" pitchFamily="18" charset="0"/>
              </a:rPr>
              <a:t>Cost of optimal solution to relaxed problem is an admissible heuristic for the original problem </a:t>
            </a:r>
          </a:p>
          <a:p>
            <a:pPr marL="465138" indent="-465138">
              <a:lnSpc>
                <a:spcPct val="100000"/>
              </a:lnSpc>
              <a:spcAft>
                <a:spcPts val="1200"/>
              </a:spcAft>
            </a:pPr>
            <a:r>
              <a:rPr lang="en-US" sz="2400" dirty="0">
                <a:latin typeface="Times New Roman" panose="02020603050405020304" pitchFamily="18" charset="0"/>
                <a:cs typeface="Times New Roman" panose="02020603050405020304" pitchFamily="18" charset="0"/>
              </a:rPr>
              <a:t>Learn heuristic from experience </a:t>
            </a:r>
          </a:p>
        </p:txBody>
      </p:sp>
      <p:sp>
        <p:nvSpPr>
          <p:cNvPr id="4" name="Cloud Callout 3"/>
          <p:cNvSpPr/>
          <p:nvPr/>
        </p:nvSpPr>
        <p:spPr>
          <a:xfrm flipH="1">
            <a:off x="768651" y="4328720"/>
            <a:ext cx="453006" cy="184557"/>
          </a:xfrm>
          <a:prstGeom prst="cloudCallout">
            <a:avLst>
              <a:gd name="adj1" fmla="val -23863"/>
              <a:gd name="adj2" fmla="val 1005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sad face">
            <a:extLst>
              <a:ext uri="{FF2B5EF4-FFF2-40B4-BE49-F238E27FC236}">
                <a16:creationId xmlns:a16="http://schemas.microsoft.com/office/drawing/2014/main" id="{7D0A0157-AAEB-48A8-A377-954F996ADF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6023" y="806043"/>
            <a:ext cx="662641" cy="605662"/>
          </a:xfrm>
          <a:prstGeom prst="rect">
            <a:avLst/>
          </a:prstGeom>
          <a:noFill/>
        </p:spPr>
      </p:pic>
    </p:spTree>
    <p:extLst>
      <p:ext uri="{BB962C8B-B14F-4D97-AF65-F5344CB8AC3E}">
        <p14:creationId xmlns:p14="http://schemas.microsoft.com/office/powerpoint/2010/main" val="32339619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E8468-0C8C-426E-B66C-740DC5FD4466}"/>
              </a:ext>
            </a:extLst>
          </p:cNvPr>
          <p:cNvSpPr/>
          <p:nvPr/>
        </p:nvSpPr>
        <p:spPr>
          <a:xfrm>
            <a:off x="1401103" y="558597"/>
            <a:ext cx="5854808" cy="584775"/>
          </a:xfrm>
          <a:prstGeom prst="rect">
            <a:avLst/>
          </a:prstGeom>
        </p:spPr>
        <p:txBody>
          <a:bodyPr wrap="none">
            <a:spAutoFit/>
          </a:bodyPr>
          <a:lstStyle/>
          <a:p>
            <a:r>
              <a:rPr lang="en-US" sz="3200" dirty="0"/>
              <a:t>Relaxed Problems: </a:t>
            </a:r>
            <a:r>
              <a:rPr lang="en-US" sz="2800" dirty="0"/>
              <a:t>Another Example</a:t>
            </a:r>
          </a:p>
        </p:txBody>
      </p:sp>
      <p:sp>
        <p:nvSpPr>
          <p:cNvPr id="3" name="Rectangle 2">
            <a:extLst>
              <a:ext uri="{FF2B5EF4-FFF2-40B4-BE49-F238E27FC236}">
                <a16:creationId xmlns:a16="http://schemas.microsoft.com/office/drawing/2014/main" id="{22D4FECA-5EB3-4255-9054-7E4FEC9180BB}"/>
              </a:ext>
            </a:extLst>
          </p:cNvPr>
          <p:cNvSpPr/>
          <p:nvPr/>
        </p:nvSpPr>
        <p:spPr>
          <a:xfrm>
            <a:off x="1401103" y="1294948"/>
            <a:ext cx="8509251" cy="3046988"/>
          </a:xfrm>
          <a:prstGeom prst="rect">
            <a:avLst/>
          </a:prstGeom>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Traveling salesperson problem</a:t>
            </a:r>
          </a:p>
          <a:p>
            <a:r>
              <a:rPr lang="en-US" sz="2400" dirty="0">
                <a:solidFill>
                  <a:srgbClr val="0000FF"/>
                </a:solidFill>
                <a:latin typeface="Times New Roman" panose="02020603050405020304" pitchFamily="18" charset="0"/>
                <a:cs typeface="Times New Roman" panose="02020603050405020304" pitchFamily="18" charset="0"/>
              </a:rPr>
              <a:t>Original problem: </a:t>
            </a:r>
            <a:r>
              <a:rPr lang="en-US" sz="2400" dirty="0">
                <a:solidFill>
                  <a:srgbClr val="000000"/>
                </a:solidFill>
                <a:latin typeface="Times New Roman" panose="02020603050405020304" pitchFamily="18" charset="0"/>
                <a:cs typeface="Times New Roman" panose="02020603050405020304" pitchFamily="18" charset="0"/>
              </a:rPr>
              <a:t>Find the shortest tour visiting n cities exactly </a:t>
            </a:r>
          </a:p>
          <a:p>
            <a:r>
              <a:rPr lang="en-US" sz="2400" dirty="0">
                <a:solidFill>
                  <a:srgbClr val="000000"/>
                </a:solidFill>
                <a:latin typeface="Times New Roman" panose="02020603050405020304" pitchFamily="18" charset="0"/>
                <a:cs typeface="Times New Roman" panose="02020603050405020304" pitchFamily="18" charset="0"/>
              </a:rPr>
              <a:t>		      once</a:t>
            </a:r>
          </a:p>
          <a:p>
            <a:r>
              <a:rPr lang="en-US" sz="2400" dirty="0">
                <a:solidFill>
                  <a:srgbClr val="000000"/>
                </a:solidFill>
                <a:latin typeface="Times New Roman" panose="02020603050405020304" pitchFamily="18" charset="0"/>
                <a:cs typeface="Times New Roman" panose="02020603050405020304" pitchFamily="18" charset="0"/>
              </a:rPr>
              <a:t>	Complexity: NP-complete</a:t>
            </a:r>
          </a:p>
          <a:p>
            <a:r>
              <a:rPr lang="en-US" sz="2400" dirty="0">
                <a:solidFill>
                  <a:srgbClr val="0000FF"/>
                </a:solidFill>
                <a:latin typeface="Times New Roman" panose="02020603050405020304" pitchFamily="18" charset="0"/>
                <a:cs typeface="Times New Roman" panose="02020603050405020304" pitchFamily="18" charset="0"/>
              </a:rPr>
              <a:t>Relaxed problem: </a:t>
            </a:r>
            <a:r>
              <a:rPr lang="en-US" sz="2400" dirty="0">
                <a:solidFill>
                  <a:srgbClr val="000000"/>
                </a:solidFill>
                <a:latin typeface="Times New Roman" panose="02020603050405020304" pitchFamily="18" charset="0"/>
                <a:cs typeface="Times New Roman" panose="02020603050405020304" pitchFamily="18" charset="0"/>
              </a:rPr>
              <a:t>Find a tree with the smallest cost that connects </a:t>
            </a:r>
          </a:p>
          <a:p>
            <a:r>
              <a:rPr lang="en-US" sz="2400" dirty="0">
                <a:solidFill>
                  <a:srgbClr val="000000"/>
                </a:solidFill>
                <a:latin typeface="Times New Roman" panose="02020603050405020304" pitchFamily="18" charset="0"/>
                <a:cs typeface="Times New Roman" panose="02020603050405020304" pitchFamily="18" charset="0"/>
              </a:rPr>
              <a:t>                              the n cities (minimum spanning tree)</a:t>
            </a:r>
          </a:p>
          <a:p>
            <a:pPr lvl="2"/>
            <a:r>
              <a:rPr lang="en-US" sz="2400" dirty="0">
                <a:solidFill>
                  <a:srgbClr val="000000"/>
                </a:solidFill>
                <a:latin typeface="Times New Roman" panose="02020603050405020304" pitchFamily="18" charset="0"/>
                <a:cs typeface="Times New Roman" panose="02020603050405020304" pitchFamily="18" charset="0"/>
              </a:rPr>
              <a:t>Complexity: </a:t>
            </a:r>
            <a:r>
              <a:rPr lang="en-US" sz="2400" i="1" dirty="0">
                <a:solidFill>
                  <a:srgbClr val="000000"/>
                </a:solidFill>
                <a:latin typeface="Times New Roman" panose="02020603050405020304" pitchFamily="18" charset="0"/>
                <a:cs typeface="Times New Roman" panose="02020603050405020304" pitchFamily="18" charset="0"/>
              </a:rPr>
              <a:t>O</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baseline="30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a:t>
            </a:r>
          </a:p>
          <a:p>
            <a:pPr lvl="2"/>
            <a:r>
              <a:rPr lang="en-US" sz="2400" dirty="0">
                <a:solidFill>
                  <a:srgbClr val="000000"/>
                </a:solidFill>
                <a:latin typeface="Times New Roman" panose="02020603050405020304" pitchFamily="18" charset="0"/>
                <a:cs typeface="Times New Roman" panose="02020603050405020304" pitchFamily="18" charset="0"/>
              </a:rPr>
              <a:t>Cost of tree is a lower bound on the shortest (open) tour.</a:t>
            </a:r>
            <a:endParaRPr lang="en-US" sz="24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59C31845-0322-429A-9FA4-077844CADEDB}"/>
              </a:ext>
            </a:extLst>
          </p:cNvPr>
          <p:cNvSpPr/>
          <p:nvPr/>
        </p:nvSpPr>
        <p:spPr>
          <a:xfrm>
            <a:off x="2757948" y="4689987"/>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B8C0835-D4A4-48AB-9528-5A38F985E3D4}"/>
              </a:ext>
            </a:extLst>
          </p:cNvPr>
          <p:cNvSpPr/>
          <p:nvPr/>
        </p:nvSpPr>
        <p:spPr>
          <a:xfrm>
            <a:off x="5063611" y="4665411"/>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F2D1BAB-EB28-4EC8-A917-EB13BDC39859}"/>
              </a:ext>
            </a:extLst>
          </p:cNvPr>
          <p:cNvSpPr/>
          <p:nvPr/>
        </p:nvSpPr>
        <p:spPr>
          <a:xfrm>
            <a:off x="7103802" y="4729323"/>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E941B1-E915-46E0-B3FD-7F0C52794B8A}"/>
              </a:ext>
            </a:extLst>
          </p:cNvPr>
          <p:cNvSpPr/>
          <p:nvPr/>
        </p:nvSpPr>
        <p:spPr>
          <a:xfrm>
            <a:off x="9306225" y="4734243"/>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10780A5-5043-4B12-B9C1-D6908EA97CBC}"/>
              </a:ext>
            </a:extLst>
          </p:cNvPr>
          <p:cNvSpPr/>
          <p:nvPr/>
        </p:nvSpPr>
        <p:spPr>
          <a:xfrm>
            <a:off x="8249259" y="5358589"/>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569F654-5B72-42F8-834D-D171389E7332}"/>
              </a:ext>
            </a:extLst>
          </p:cNvPr>
          <p:cNvSpPr/>
          <p:nvPr/>
        </p:nvSpPr>
        <p:spPr>
          <a:xfrm>
            <a:off x="4198374" y="5363509"/>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973E713-898E-41D8-822A-1DD2D88B4720}"/>
              </a:ext>
            </a:extLst>
          </p:cNvPr>
          <p:cNvSpPr/>
          <p:nvPr/>
        </p:nvSpPr>
        <p:spPr>
          <a:xfrm>
            <a:off x="2762868" y="6110745"/>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AA9124-6D31-4E6E-A337-6C94A41CF7DD}"/>
              </a:ext>
            </a:extLst>
          </p:cNvPr>
          <p:cNvSpPr/>
          <p:nvPr/>
        </p:nvSpPr>
        <p:spPr>
          <a:xfrm>
            <a:off x="5039034" y="6086169"/>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5DE0D8-3B08-4C66-BCD0-3ABF8CB79DC3}"/>
              </a:ext>
            </a:extLst>
          </p:cNvPr>
          <p:cNvSpPr/>
          <p:nvPr/>
        </p:nvSpPr>
        <p:spPr>
          <a:xfrm>
            <a:off x="7138214" y="6120585"/>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EF5A43A-E8F7-4AAC-BBA1-0559F3E827F8}"/>
              </a:ext>
            </a:extLst>
          </p:cNvPr>
          <p:cNvSpPr/>
          <p:nvPr/>
        </p:nvSpPr>
        <p:spPr>
          <a:xfrm>
            <a:off x="9281642" y="6125505"/>
            <a:ext cx="235975" cy="2507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98B6442-12F8-4D56-AB1E-612C10CBA886}"/>
              </a:ext>
            </a:extLst>
          </p:cNvPr>
          <p:cNvCxnSpPr>
            <a:endCxn id="10" idx="4"/>
          </p:cNvCxnSpPr>
          <p:nvPr/>
        </p:nvCxnSpPr>
        <p:spPr>
          <a:xfrm>
            <a:off x="2875935" y="4815348"/>
            <a:ext cx="4921" cy="1546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B95B79-FBD8-48AF-8F09-17CFF52842A3}"/>
              </a:ext>
            </a:extLst>
          </p:cNvPr>
          <p:cNvCxnSpPr>
            <a:cxnSpLocks/>
            <a:stCxn id="4" idx="6"/>
            <a:endCxn id="5" idx="2"/>
          </p:cNvCxnSpPr>
          <p:nvPr/>
        </p:nvCxnSpPr>
        <p:spPr>
          <a:xfrm flipV="1">
            <a:off x="2993923" y="4790773"/>
            <a:ext cx="2069688" cy="24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F1692C-3FF2-49C4-AB54-F85C3D4B62D5}"/>
              </a:ext>
            </a:extLst>
          </p:cNvPr>
          <p:cNvCxnSpPr>
            <a:cxnSpLocks/>
          </p:cNvCxnSpPr>
          <p:nvPr/>
        </p:nvCxnSpPr>
        <p:spPr>
          <a:xfrm flipV="1">
            <a:off x="2984091" y="6226285"/>
            <a:ext cx="2069688" cy="24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2D8553-4677-4F21-BAC4-5E190C0F97ED}"/>
              </a:ext>
            </a:extLst>
          </p:cNvPr>
          <p:cNvCxnSpPr>
            <a:cxnSpLocks/>
            <a:endCxn id="9" idx="3"/>
          </p:cNvCxnSpPr>
          <p:nvPr/>
        </p:nvCxnSpPr>
        <p:spPr>
          <a:xfrm flipH="1">
            <a:off x="4232932" y="4710890"/>
            <a:ext cx="963416" cy="8666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95FC9C-886E-4D24-B872-21BED007C128}"/>
              </a:ext>
            </a:extLst>
          </p:cNvPr>
          <p:cNvCxnSpPr>
            <a:cxnSpLocks/>
            <a:stCxn id="11" idx="5"/>
          </p:cNvCxnSpPr>
          <p:nvPr/>
        </p:nvCxnSpPr>
        <p:spPr>
          <a:xfrm flipH="1" flipV="1">
            <a:off x="4311593" y="5556612"/>
            <a:ext cx="928858" cy="743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C71488-9E88-4B17-8C0C-1D98880D2A3A}"/>
              </a:ext>
            </a:extLst>
          </p:cNvPr>
          <p:cNvCxnSpPr>
            <a:cxnSpLocks/>
            <a:endCxn id="8" idx="3"/>
          </p:cNvCxnSpPr>
          <p:nvPr/>
        </p:nvCxnSpPr>
        <p:spPr>
          <a:xfrm flipH="1">
            <a:off x="8283817" y="4869269"/>
            <a:ext cx="1164834" cy="703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CB1ECA-9A2B-4B47-A809-FA98DCEBF675}"/>
              </a:ext>
            </a:extLst>
          </p:cNvPr>
          <p:cNvCxnSpPr>
            <a:cxnSpLocks/>
            <a:stCxn id="13" idx="5"/>
          </p:cNvCxnSpPr>
          <p:nvPr/>
        </p:nvCxnSpPr>
        <p:spPr>
          <a:xfrm flipH="1" flipV="1">
            <a:off x="8377367" y="5489550"/>
            <a:ext cx="1105692" cy="849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627BD9-FDBA-415A-AEA9-D929CA519EB5}"/>
              </a:ext>
            </a:extLst>
          </p:cNvPr>
          <p:cNvCxnSpPr>
            <a:cxnSpLocks/>
            <a:stCxn id="8" idx="5"/>
          </p:cNvCxnSpPr>
          <p:nvPr/>
        </p:nvCxnSpPr>
        <p:spPr>
          <a:xfrm flipH="1" flipV="1">
            <a:off x="7308406" y="4903608"/>
            <a:ext cx="1142270" cy="6689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82F613-36F5-4224-B9C6-F1D7DE00070C}"/>
              </a:ext>
            </a:extLst>
          </p:cNvPr>
          <p:cNvCxnSpPr>
            <a:cxnSpLocks/>
            <a:stCxn id="12" idx="7"/>
          </p:cNvCxnSpPr>
          <p:nvPr/>
        </p:nvCxnSpPr>
        <p:spPr>
          <a:xfrm flipV="1">
            <a:off x="7339631" y="5473827"/>
            <a:ext cx="1045176" cy="6834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9195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78611" y="796102"/>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478611" y="1920895"/>
            <a:ext cx="7694886" cy="1508105"/>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    Relaxation of formally described problems</a:t>
            </a:r>
          </a:p>
          <a:p>
            <a:pPr>
              <a:spcAft>
                <a:spcPts val="1200"/>
              </a:spcAft>
            </a:pPr>
            <a:r>
              <a:rPr lang="en-US" sz="2400" dirty="0">
                <a:latin typeface="Times New Roman" panose="02020603050405020304" pitchFamily="18" charset="0"/>
                <a:cs typeface="Times New Roman" panose="02020603050405020304" pitchFamily="18" charset="0"/>
              </a:rPr>
              <a:t>•    Pattern databases</a:t>
            </a:r>
          </a:p>
          <a:p>
            <a:pPr>
              <a:spcAft>
                <a:spcPts val="1200"/>
              </a:spcAft>
            </a:pPr>
            <a:r>
              <a:rPr lang="en-US" sz="2400" dirty="0">
                <a:latin typeface="Times New Roman" panose="02020603050405020304" pitchFamily="18" charset="0"/>
                <a:cs typeface="Times New Roman" panose="02020603050405020304" pitchFamily="18" charset="0"/>
              </a:rPr>
              <a:t>•    Learning heuristic from experience</a:t>
            </a:r>
          </a:p>
        </p:txBody>
      </p:sp>
    </p:spTree>
    <p:extLst>
      <p:ext uri="{BB962C8B-B14F-4D97-AF65-F5344CB8AC3E}">
        <p14:creationId xmlns:p14="http://schemas.microsoft.com/office/powerpoint/2010/main" val="4838157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86550" y="555794"/>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493709" y="1306640"/>
            <a:ext cx="8780511" cy="1354217"/>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Pattern databases</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Admissible heuristic can be derived from the solution cost of a subproblem of a given problem.</a:t>
            </a:r>
          </a:p>
        </p:txBody>
      </p:sp>
      <p:graphicFrame>
        <p:nvGraphicFramePr>
          <p:cNvPr id="4" name="Table 3">
            <a:extLst>
              <a:ext uri="{FF2B5EF4-FFF2-40B4-BE49-F238E27FC236}">
                <a16:creationId xmlns:a16="http://schemas.microsoft.com/office/drawing/2014/main" id="{122DC0ED-6BA7-4C01-920D-52E2A2EDE157}"/>
              </a:ext>
            </a:extLst>
          </p:cNvPr>
          <p:cNvGraphicFramePr>
            <a:graphicFrameLocks noGrp="1"/>
          </p:cNvGraphicFramePr>
          <p:nvPr>
            <p:extLst>
              <p:ext uri="{D42A27DB-BD31-4B8C-83A1-F6EECF244321}">
                <p14:modId xmlns:p14="http://schemas.microsoft.com/office/powerpoint/2010/main" val="3090460496"/>
              </p:ext>
            </p:extLst>
          </p:nvPr>
        </p:nvGraphicFramePr>
        <p:xfrm>
          <a:off x="1606501" y="3390432"/>
          <a:ext cx="2248452" cy="2086155"/>
        </p:xfrm>
        <a:graphic>
          <a:graphicData uri="http://schemas.openxmlformats.org/drawingml/2006/table">
            <a:tbl>
              <a:tblPr firstRow="1" bandRow="1">
                <a:tableStyleId>{5C22544A-7EE6-4342-B048-85BDC9FD1C3A}</a:tableStyleId>
              </a:tblPr>
              <a:tblGrid>
                <a:gridCol w="749484">
                  <a:extLst>
                    <a:ext uri="{9D8B030D-6E8A-4147-A177-3AD203B41FA5}">
                      <a16:colId xmlns:a16="http://schemas.microsoft.com/office/drawing/2014/main" val="4126445503"/>
                    </a:ext>
                  </a:extLst>
                </a:gridCol>
                <a:gridCol w="749484">
                  <a:extLst>
                    <a:ext uri="{9D8B030D-6E8A-4147-A177-3AD203B41FA5}">
                      <a16:colId xmlns:a16="http://schemas.microsoft.com/office/drawing/2014/main" val="3800599101"/>
                    </a:ext>
                  </a:extLst>
                </a:gridCol>
                <a:gridCol w="749484">
                  <a:extLst>
                    <a:ext uri="{9D8B030D-6E8A-4147-A177-3AD203B41FA5}">
                      <a16:colId xmlns:a16="http://schemas.microsoft.com/office/drawing/2014/main" val="3147372577"/>
                    </a:ext>
                  </a:extLst>
                </a:gridCol>
              </a:tblGrid>
              <a:tr h="69538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04301479"/>
                  </a:ext>
                </a:extLst>
              </a:tr>
              <a:tr h="6953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38418665"/>
                  </a:ext>
                </a:extLst>
              </a:tr>
              <a:tr h="6953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1716681"/>
                  </a:ext>
                </a:extLst>
              </a:tr>
            </a:tbl>
          </a:graphicData>
        </a:graphic>
      </p:graphicFrame>
      <p:graphicFrame>
        <p:nvGraphicFramePr>
          <p:cNvPr id="5" name="Table 4">
            <a:extLst>
              <a:ext uri="{FF2B5EF4-FFF2-40B4-BE49-F238E27FC236}">
                <a16:creationId xmlns:a16="http://schemas.microsoft.com/office/drawing/2014/main" id="{BC4FA7F3-3BB9-4A90-99AE-654B5DE4D5B9}"/>
              </a:ext>
            </a:extLst>
          </p:cNvPr>
          <p:cNvGraphicFramePr>
            <a:graphicFrameLocks noGrp="1"/>
          </p:cNvGraphicFramePr>
          <p:nvPr>
            <p:extLst>
              <p:ext uri="{D42A27DB-BD31-4B8C-83A1-F6EECF244321}">
                <p14:modId xmlns:p14="http://schemas.microsoft.com/office/powerpoint/2010/main" val="644412989"/>
              </p:ext>
            </p:extLst>
          </p:nvPr>
        </p:nvGraphicFramePr>
        <p:xfrm>
          <a:off x="4723791" y="3428999"/>
          <a:ext cx="2248452" cy="2086155"/>
        </p:xfrm>
        <a:graphic>
          <a:graphicData uri="http://schemas.openxmlformats.org/drawingml/2006/table">
            <a:tbl>
              <a:tblPr firstRow="1" bandRow="1">
                <a:tableStyleId>{5C22544A-7EE6-4342-B048-85BDC9FD1C3A}</a:tableStyleId>
              </a:tblPr>
              <a:tblGrid>
                <a:gridCol w="749484">
                  <a:extLst>
                    <a:ext uri="{9D8B030D-6E8A-4147-A177-3AD203B41FA5}">
                      <a16:colId xmlns:a16="http://schemas.microsoft.com/office/drawing/2014/main" val="4126445503"/>
                    </a:ext>
                  </a:extLst>
                </a:gridCol>
                <a:gridCol w="749484">
                  <a:extLst>
                    <a:ext uri="{9D8B030D-6E8A-4147-A177-3AD203B41FA5}">
                      <a16:colId xmlns:a16="http://schemas.microsoft.com/office/drawing/2014/main" val="3800599101"/>
                    </a:ext>
                  </a:extLst>
                </a:gridCol>
                <a:gridCol w="749484">
                  <a:extLst>
                    <a:ext uri="{9D8B030D-6E8A-4147-A177-3AD203B41FA5}">
                      <a16:colId xmlns:a16="http://schemas.microsoft.com/office/drawing/2014/main" val="3147372577"/>
                    </a:ext>
                  </a:extLst>
                </a:gridCol>
              </a:tblGrid>
              <a:tr h="69538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04301479"/>
                  </a:ext>
                </a:extLst>
              </a:tr>
              <a:tr h="6953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38418665"/>
                  </a:ext>
                </a:extLst>
              </a:tr>
              <a:tr h="6953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1716681"/>
                  </a:ext>
                </a:extLst>
              </a:tr>
            </a:tbl>
          </a:graphicData>
        </a:graphic>
      </p:graphicFrame>
      <p:sp>
        <p:nvSpPr>
          <p:cNvPr id="6" name="TextBox 5">
            <a:extLst>
              <a:ext uri="{FF2B5EF4-FFF2-40B4-BE49-F238E27FC236}">
                <a16:creationId xmlns:a16="http://schemas.microsoft.com/office/drawing/2014/main" id="{E81D5D93-06F4-4D29-AE96-4FCCEFA32E2A}"/>
              </a:ext>
            </a:extLst>
          </p:cNvPr>
          <p:cNvSpPr txBox="1"/>
          <p:nvPr/>
        </p:nvSpPr>
        <p:spPr>
          <a:xfrm>
            <a:off x="6282806" y="3496235"/>
            <a:ext cx="596348" cy="523220"/>
          </a:xfrm>
          <a:prstGeom prst="rect">
            <a:avLst/>
          </a:prstGeom>
          <a:solidFill>
            <a:schemeClr val="bg1"/>
          </a:solidFill>
          <a:ln>
            <a:solidFill>
              <a:schemeClr val="tx1"/>
            </a:solidFill>
          </a:ln>
        </p:spPr>
        <p:txBody>
          <a:bodyPr wrap="square" rtlCol="0">
            <a:spAutoFit/>
          </a:bodyPr>
          <a:lstStyle/>
          <a:p>
            <a:pPr algn="ctr"/>
            <a:r>
              <a:rPr lang="en-US" sz="2800" dirty="0"/>
              <a:t>2</a:t>
            </a:r>
          </a:p>
        </p:txBody>
      </p:sp>
      <p:sp>
        <p:nvSpPr>
          <p:cNvPr id="7" name="TextBox 6">
            <a:extLst>
              <a:ext uri="{FF2B5EF4-FFF2-40B4-BE49-F238E27FC236}">
                <a16:creationId xmlns:a16="http://schemas.microsoft.com/office/drawing/2014/main" id="{53F2C43F-31E4-4218-86A3-6EF365B31DD3}"/>
              </a:ext>
            </a:extLst>
          </p:cNvPr>
          <p:cNvSpPr txBox="1"/>
          <p:nvPr/>
        </p:nvSpPr>
        <p:spPr>
          <a:xfrm>
            <a:off x="2446017" y="3500443"/>
            <a:ext cx="596348" cy="523220"/>
          </a:xfrm>
          <a:prstGeom prst="rect">
            <a:avLst/>
          </a:prstGeom>
          <a:solidFill>
            <a:schemeClr val="bg1"/>
          </a:solidFill>
          <a:ln>
            <a:solidFill>
              <a:schemeClr val="tx1"/>
            </a:solidFill>
          </a:ln>
        </p:spPr>
        <p:txBody>
          <a:bodyPr wrap="square" rtlCol="0">
            <a:spAutoFit/>
          </a:bodyPr>
          <a:lstStyle/>
          <a:p>
            <a:pPr algn="ctr"/>
            <a:r>
              <a:rPr lang="en-US" sz="2800" dirty="0"/>
              <a:t>2</a:t>
            </a:r>
          </a:p>
        </p:txBody>
      </p:sp>
      <p:sp>
        <p:nvSpPr>
          <p:cNvPr id="8" name="TextBox 7">
            <a:extLst>
              <a:ext uri="{FF2B5EF4-FFF2-40B4-BE49-F238E27FC236}">
                <a16:creationId xmlns:a16="http://schemas.microsoft.com/office/drawing/2014/main" id="{F7FF0B4F-AC66-4F1D-A41A-636417B61F3B}"/>
              </a:ext>
            </a:extLst>
          </p:cNvPr>
          <p:cNvSpPr txBox="1"/>
          <p:nvPr/>
        </p:nvSpPr>
        <p:spPr>
          <a:xfrm>
            <a:off x="3197773" y="3487191"/>
            <a:ext cx="596348" cy="523220"/>
          </a:xfrm>
          <a:prstGeom prst="rect">
            <a:avLst/>
          </a:prstGeom>
          <a:solidFill>
            <a:schemeClr val="bg1"/>
          </a:solidFill>
          <a:ln>
            <a:solidFill>
              <a:schemeClr val="tx1"/>
            </a:solidFill>
          </a:ln>
        </p:spPr>
        <p:txBody>
          <a:bodyPr wrap="square" rtlCol="0">
            <a:spAutoFit/>
          </a:bodyPr>
          <a:lstStyle/>
          <a:p>
            <a:pPr algn="ctr"/>
            <a:r>
              <a:rPr lang="en-US" sz="2800" dirty="0"/>
              <a:t>4</a:t>
            </a:r>
          </a:p>
        </p:txBody>
      </p:sp>
      <p:sp>
        <p:nvSpPr>
          <p:cNvPr id="9" name="TextBox 8">
            <a:extLst>
              <a:ext uri="{FF2B5EF4-FFF2-40B4-BE49-F238E27FC236}">
                <a16:creationId xmlns:a16="http://schemas.microsoft.com/office/drawing/2014/main" id="{4CA1AB7E-F6A0-43FE-8E05-9CC0F04387B3}"/>
              </a:ext>
            </a:extLst>
          </p:cNvPr>
          <p:cNvSpPr txBox="1"/>
          <p:nvPr/>
        </p:nvSpPr>
        <p:spPr>
          <a:xfrm>
            <a:off x="3211025" y="4885054"/>
            <a:ext cx="596348" cy="523220"/>
          </a:xfrm>
          <a:prstGeom prst="rect">
            <a:avLst/>
          </a:prstGeom>
          <a:solidFill>
            <a:schemeClr val="bg1"/>
          </a:solidFill>
          <a:ln>
            <a:solidFill>
              <a:schemeClr val="tx1"/>
            </a:solidFill>
          </a:ln>
        </p:spPr>
        <p:txBody>
          <a:bodyPr wrap="square" rtlCol="0">
            <a:spAutoFit/>
          </a:bodyPr>
          <a:lstStyle/>
          <a:p>
            <a:pPr algn="ctr"/>
            <a:r>
              <a:rPr lang="en-US" sz="2800" dirty="0"/>
              <a:t>1</a:t>
            </a:r>
          </a:p>
        </p:txBody>
      </p:sp>
      <p:sp>
        <p:nvSpPr>
          <p:cNvPr id="10" name="TextBox 9">
            <a:extLst>
              <a:ext uri="{FF2B5EF4-FFF2-40B4-BE49-F238E27FC236}">
                <a16:creationId xmlns:a16="http://schemas.microsoft.com/office/drawing/2014/main" id="{D613F661-1188-490A-A03D-2F4CEB469F4F}"/>
              </a:ext>
            </a:extLst>
          </p:cNvPr>
          <p:cNvSpPr txBox="1"/>
          <p:nvPr/>
        </p:nvSpPr>
        <p:spPr>
          <a:xfrm>
            <a:off x="2472521" y="4885054"/>
            <a:ext cx="596348" cy="523220"/>
          </a:xfrm>
          <a:prstGeom prst="rect">
            <a:avLst/>
          </a:prstGeom>
          <a:solidFill>
            <a:schemeClr val="bg1"/>
          </a:solidFill>
          <a:ln>
            <a:solidFill>
              <a:schemeClr val="tx1"/>
            </a:solidFill>
          </a:ln>
        </p:spPr>
        <p:txBody>
          <a:bodyPr wrap="square" rtlCol="0">
            <a:spAutoFit/>
          </a:bodyPr>
          <a:lstStyle/>
          <a:p>
            <a:pPr algn="ctr"/>
            <a:r>
              <a:rPr lang="en-US" sz="2800" dirty="0"/>
              <a:t>3</a:t>
            </a:r>
          </a:p>
        </p:txBody>
      </p:sp>
      <p:sp>
        <p:nvSpPr>
          <p:cNvPr id="12" name="Oval 11">
            <a:extLst>
              <a:ext uri="{FF2B5EF4-FFF2-40B4-BE49-F238E27FC236}">
                <a16:creationId xmlns:a16="http://schemas.microsoft.com/office/drawing/2014/main" id="{26C139B1-F1AD-4E86-8636-3DB47E615888}"/>
              </a:ext>
            </a:extLst>
          </p:cNvPr>
          <p:cNvSpPr/>
          <p:nvPr/>
        </p:nvSpPr>
        <p:spPr>
          <a:xfrm>
            <a:off x="6493565" y="5106909"/>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5C35834-5234-41DC-8781-2C52AE2C276A}"/>
              </a:ext>
            </a:extLst>
          </p:cNvPr>
          <p:cNvSpPr txBox="1"/>
          <p:nvPr/>
        </p:nvSpPr>
        <p:spPr>
          <a:xfrm>
            <a:off x="5553614" y="3496235"/>
            <a:ext cx="596348" cy="523220"/>
          </a:xfrm>
          <a:prstGeom prst="rect">
            <a:avLst/>
          </a:prstGeom>
          <a:solidFill>
            <a:schemeClr val="bg1"/>
          </a:solidFill>
          <a:ln>
            <a:solidFill>
              <a:schemeClr val="tx1"/>
            </a:solidFill>
          </a:ln>
        </p:spPr>
        <p:txBody>
          <a:bodyPr wrap="square" rtlCol="0">
            <a:spAutoFit/>
          </a:bodyPr>
          <a:lstStyle/>
          <a:p>
            <a:pPr algn="ctr"/>
            <a:r>
              <a:rPr lang="en-US" sz="2800" dirty="0"/>
              <a:t>1</a:t>
            </a:r>
          </a:p>
        </p:txBody>
      </p:sp>
      <p:sp>
        <p:nvSpPr>
          <p:cNvPr id="14" name="TextBox 13">
            <a:extLst>
              <a:ext uri="{FF2B5EF4-FFF2-40B4-BE49-F238E27FC236}">
                <a16:creationId xmlns:a16="http://schemas.microsoft.com/office/drawing/2014/main" id="{F63D0A3E-7F0A-459D-9D73-561BF964A095}"/>
              </a:ext>
            </a:extLst>
          </p:cNvPr>
          <p:cNvSpPr txBox="1"/>
          <p:nvPr/>
        </p:nvSpPr>
        <p:spPr>
          <a:xfrm>
            <a:off x="1694261" y="3500443"/>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15" name="TextBox 14">
            <a:extLst>
              <a:ext uri="{FF2B5EF4-FFF2-40B4-BE49-F238E27FC236}">
                <a16:creationId xmlns:a16="http://schemas.microsoft.com/office/drawing/2014/main" id="{A4116A1D-D5A0-4C2E-B30E-D766E4BB01C5}"/>
              </a:ext>
            </a:extLst>
          </p:cNvPr>
          <p:cNvSpPr txBox="1"/>
          <p:nvPr/>
        </p:nvSpPr>
        <p:spPr>
          <a:xfrm>
            <a:off x="1694261" y="4210466"/>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16" name="TextBox 15">
            <a:extLst>
              <a:ext uri="{FF2B5EF4-FFF2-40B4-BE49-F238E27FC236}">
                <a16:creationId xmlns:a16="http://schemas.microsoft.com/office/drawing/2014/main" id="{19432318-7BDF-46F6-A105-64175AFD95F2}"/>
              </a:ext>
            </a:extLst>
          </p:cNvPr>
          <p:cNvSpPr txBox="1"/>
          <p:nvPr/>
        </p:nvSpPr>
        <p:spPr>
          <a:xfrm>
            <a:off x="1658006" y="4901836"/>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17" name="TextBox 16">
            <a:extLst>
              <a:ext uri="{FF2B5EF4-FFF2-40B4-BE49-F238E27FC236}">
                <a16:creationId xmlns:a16="http://schemas.microsoft.com/office/drawing/2014/main" id="{59C4D1FC-9DCC-4E88-9E29-9AF71D50C3E7}"/>
              </a:ext>
            </a:extLst>
          </p:cNvPr>
          <p:cNvSpPr txBox="1"/>
          <p:nvPr/>
        </p:nvSpPr>
        <p:spPr>
          <a:xfrm>
            <a:off x="3159501" y="4210466"/>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18" name="Oval 17">
            <a:extLst>
              <a:ext uri="{FF2B5EF4-FFF2-40B4-BE49-F238E27FC236}">
                <a16:creationId xmlns:a16="http://schemas.microsoft.com/office/drawing/2014/main" id="{FB877B4B-336D-4D77-B820-55B63371D1D1}"/>
              </a:ext>
            </a:extLst>
          </p:cNvPr>
          <p:cNvSpPr/>
          <p:nvPr/>
        </p:nvSpPr>
        <p:spPr>
          <a:xfrm>
            <a:off x="6539947" y="5112955"/>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86E5B2D-BE62-4082-9A22-4BB90E44E8EE}"/>
              </a:ext>
            </a:extLst>
          </p:cNvPr>
          <p:cNvSpPr/>
          <p:nvPr/>
        </p:nvSpPr>
        <p:spPr>
          <a:xfrm>
            <a:off x="6493565" y="5056598"/>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D1CEC8F-5641-4BCA-BF76-509A4A5DFDC4}"/>
              </a:ext>
            </a:extLst>
          </p:cNvPr>
          <p:cNvSpPr/>
          <p:nvPr/>
        </p:nvSpPr>
        <p:spPr>
          <a:xfrm>
            <a:off x="1981189" y="3735309"/>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1442C1B-34D3-4139-865B-1D638C956149}"/>
              </a:ext>
            </a:extLst>
          </p:cNvPr>
          <p:cNvSpPr/>
          <p:nvPr/>
        </p:nvSpPr>
        <p:spPr>
          <a:xfrm>
            <a:off x="1948061" y="4431047"/>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3292B62-B576-469D-AE08-282069EC48A5}"/>
              </a:ext>
            </a:extLst>
          </p:cNvPr>
          <p:cNvSpPr/>
          <p:nvPr/>
        </p:nvSpPr>
        <p:spPr>
          <a:xfrm>
            <a:off x="1914931" y="5100278"/>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DC980CC-3DA2-4EC4-A9E2-0CA535D6B809}"/>
              </a:ext>
            </a:extLst>
          </p:cNvPr>
          <p:cNvSpPr/>
          <p:nvPr/>
        </p:nvSpPr>
        <p:spPr>
          <a:xfrm>
            <a:off x="3372669" y="4437675"/>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2CD4783-C79F-4591-8CAC-D85CFECDB2C7}"/>
              </a:ext>
            </a:extLst>
          </p:cNvPr>
          <p:cNvSpPr txBox="1"/>
          <p:nvPr/>
        </p:nvSpPr>
        <p:spPr>
          <a:xfrm>
            <a:off x="4818441" y="4224693"/>
            <a:ext cx="596348" cy="523220"/>
          </a:xfrm>
          <a:prstGeom prst="rect">
            <a:avLst/>
          </a:prstGeom>
          <a:solidFill>
            <a:schemeClr val="bg1"/>
          </a:solidFill>
          <a:ln>
            <a:solidFill>
              <a:schemeClr val="tx1"/>
            </a:solidFill>
          </a:ln>
        </p:spPr>
        <p:txBody>
          <a:bodyPr wrap="square" rtlCol="0">
            <a:spAutoFit/>
          </a:bodyPr>
          <a:lstStyle/>
          <a:p>
            <a:pPr algn="ctr"/>
            <a:r>
              <a:rPr lang="en-US" sz="2800" dirty="0"/>
              <a:t>3</a:t>
            </a:r>
          </a:p>
        </p:txBody>
      </p:sp>
      <p:sp>
        <p:nvSpPr>
          <p:cNvPr id="27" name="TextBox 26">
            <a:extLst>
              <a:ext uri="{FF2B5EF4-FFF2-40B4-BE49-F238E27FC236}">
                <a16:creationId xmlns:a16="http://schemas.microsoft.com/office/drawing/2014/main" id="{140ED8DF-5D0A-4CFF-B2DE-660A068EE16C}"/>
              </a:ext>
            </a:extLst>
          </p:cNvPr>
          <p:cNvSpPr txBox="1"/>
          <p:nvPr/>
        </p:nvSpPr>
        <p:spPr>
          <a:xfrm>
            <a:off x="5561517" y="4231321"/>
            <a:ext cx="596348" cy="523220"/>
          </a:xfrm>
          <a:prstGeom prst="rect">
            <a:avLst/>
          </a:prstGeom>
          <a:solidFill>
            <a:schemeClr val="bg1"/>
          </a:solidFill>
          <a:ln>
            <a:solidFill>
              <a:schemeClr val="tx1"/>
            </a:solidFill>
          </a:ln>
        </p:spPr>
        <p:txBody>
          <a:bodyPr wrap="square" rtlCol="0">
            <a:spAutoFit/>
          </a:bodyPr>
          <a:lstStyle/>
          <a:p>
            <a:pPr algn="ctr"/>
            <a:r>
              <a:rPr lang="en-US" sz="2800" dirty="0"/>
              <a:t>4</a:t>
            </a:r>
          </a:p>
        </p:txBody>
      </p:sp>
      <p:sp>
        <p:nvSpPr>
          <p:cNvPr id="28" name="TextBox 27">
            <a:extLst>
              <a:ext uri="{FF2B5EF4-FFF2-40B4-BE49-F238E27FC236}">
                <a16:creationId xmlns:a16="http://schemas.microsoft.com/office/drawing/2014/main" id="{ED9815B8-0D72-4BE2-AC64-EC639E840F1F}"/>
              </a:ext>
            </a:extLst>
          </p:cNvPr>
          <p:cNvSpPr txBox="1"/>
          <p:nvPr/>
        </p:nvSpPr>
        <p:spPr>
          <a:xfrm>
            <a:off x="6254381" y="4244084"/>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29" name="TextBox 28">
            <a:extLst>
              <a:ext uri="{FF2B5EF4-FFF2-40B4-BE49-F238E27FC236}">
                <a16:creationId xmlns:a16="http://schemas.microsoft.com/office/drawing/2014/main" id="{8670FA19-0E70-4F0B-AED5-5C4059D08393}"/>
              </a:ext>
            </a:extLst>
          </p:cNvPr>
          <p:cNvSpPr txBox="1"/>
          <p:nvPr/>
        </p:nvSpPr>
        <p:spPr>
          <a:xfrm>
            <a:off x="6288787" y="4885054"/>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30" name="TextBox 29">
            <a:extLst>
              <a:ext uri="{FF2B5EF4-FFF2-40B4-BE49-F238E27FC236}">
                <a16:creationId xmlns:a16="http://schemas.microsoft.com/office/drawing/2014/main" id="{234F8B95-8000-42F5-89AF-EF8C71EA2E47}"/>
              </a:ext>
            </a:extLst>
          </p:cNvPr>
          <p:cNvSpPr txBox="1"/>
          <p:nvPr/>
        </p:nvSpPr>
        <p:spPr>
          <a:xfrm>
            <a:off x="5579150" y="4876461"/>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31" name="TextBox 30">
            <a:extLst>
              <a:ext uri="{FF2B5EF4-FFF2-40B4-BE49-F238E27FC236}">
                <a16:creationId xmlns:a16="http://schemas.microsoft.com/office/drawing/2014/main" id="{921D535C-4FB3-497B-A94A-033F4C5FC961}"/>
              </a:ext>
            </a:extLst>
          </p:cNvPr>
          <p:cNvSpPr txBox="1"/>
          <p:nvPr/>
        </p:nvSpPr>
        <p:spPr>
          <a:xfrm>
            <a:off x="4853593" y="4884109"/>
            <a:ext cx="596348" cy="523220"/>
          </a:xfrm>
          <a:prstGeom prst="rect">
            <a:avLst/>
          </a:prstGeom>
          <a:solidFill>
            <a:schemeClr val="bg1"/>
          </a:solidFill>
          <a:ln>
            <a:solidFill>
              <a:schemeClr val="tx1"/>
            </a:solidFill>
          </a:ln>
        </p:spPr>
        <p:txBody>
          <a:bodyPr wrap="square" rtlCol="0">
            <a:spAutoFit/>
          </a:bodyPr>
          <a:lstStyle/>
          <a:p>
            <a:pPr algn="ctr"/>
            <a:endParaRPr lang="en-US" sz="2800" dirty="0"/>
          </a:p>
        </p:txBody>
      </p:sp>
      <p:sp>
        <p:nvSpPr>
          <p:cNvPr id="32" name="Oval 31">
            <a:extLst>
              <a:ext uri="{FF2B5EF4-FFF2-40B4-BE49-F238E27FC236}">
                <a16:creationId xmlns:a16="http://schemas.microsoft.com/office/drawing/2014/main" id="{8E3FF814-92E8-4B74-87FA-4F4A1348C0F1}"/>
              </a:ext>
            </a:extLst>
          </p:cNvPr>
          <p:cNvSpPr/>
          <p:nvPr/>
        </p:nvSpPr>
        <p:spPr>
          <a:xfrm>
            <a:off x="6486941" y="4450928"/>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p>
        </p:txBody>
      </p:sp>
      <p:sp>
        <p:nvSpPr>
          <p:cNvPr id="34" name="Oval 33">
            <a:extLst>
              <a:ext uri="{FF2B5EF4-FFF2-40B4-BE49-F238E27FC236}">
                <a16:creationId xmlns:a16="http://schemas.microsoft.com/office/drawing/2014/main" id="{A826BD33-5617-44D1-840F-E6C60BE83C86}"/>
              </a:ext>
            </a:extLst>
          </p:cNvPr>
          <p:cNvSpPr/>
          <p:nvPr/>
        </p:nvSpPr>
        <p:spPr>
          <a:xfrm>
            <a:off x="5791200" y="5106909"/>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p>
        </p:txBody>
      </p:sp>
      <p:sp>
        <p:nvSpPr>
          <p:cNvPr id="35" name="Oval 34">
            <a:extLst>
              <a:ext uri="{FF2B5EF4-FFF2-40B4-BE49-F238E27FC236}">
                <a16:creationId xmlns:a16="http://schemas.microsoft.com/office/drawing/2014/main" id="{CBE31F10-3B32-494D-A5E0-A938A9922508}"/>
              </a:ext>
            </a:extLst>
          </p:cNvPr>
          <p:cNvSpPr/>
          <p:nvPr/>
        </p:nvSpPr>
        <p:spPr>
          <a:xfrm>
            <a:off x="5095459" y="5113537"/>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1</a:t>
            </a:r>
          </a:p>
        </p:txBody>
      </p:sp>
      <p:sp>
        <p:nvSpPr>
          <p:cNvPr id="36" name="Oval 35">
            <a:extLst>
              <a:ext uri="{FF2B5EF4-FFF2-40B4-BE49-F238E27FC236}">
                <a16:creationId xmlns:a16="http://schemas.microsoft.com/office/drawing/2014/main" id="{018EEE57-49F8-4AF9-AEBD-BD9DF6394AE8}"/>
              </a:ext>
            </a:extLst>
          </p:cNvPr>
          <p:cNvSpPr/>
          <p:nvPr/>
        </p:nvSpPr>
        <p:spPr>
          <a:xfrm>
            <a:off x="6533325" y="5106908"/>
            <a:ext cx="92765" cy="1105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p>
        </p:txBody>
      </p:sp>
      <p:sp>
        <p:nvSpPr>
          <p:cNvPr id="37" name="TextBox 36">
            <a:extLst>
              <a:ext uri="{FF2B5EF4-FFF2-40B4-BE49-F238E27FC236}">
                <a16:creationId xmlns:a16="http://schemas.microsoft.com/office/drawing/2014/main" id="{14B003FA-8044-411C-B9F6-94C478A5FF3F}"/>
              </a:ext>
            </a:extLst>
          </p:cNvPr>
          <p:cNvSpPr txBox="1"/>
          <p:nvPr/>
        </p:nvSpPr>
        <p:spPr>
          <a:xfrm>
            <a:off x="2036176" y="2866594"/>
            <a:ext cx="4651523" cy="369332"/>
          </a:xfrm>
          <a:prstGeom prst="rect">
            <a:avLst/>
          </a:prstGeom>
          <a:noFill/>
        </p:spPr>
        <p:txBody>
          <a:bodyPr wrap="square" rtlCol="0">
            <a:spAutoFit/>
          </a:bodyPr>
          <a:lstStyle/>
          <a:p>
            <a:r>
              <a:rPr lang="en-US" dirty="0"/>
              <a:t>Start State                                            Goal  State</a:t>
            </a:r>
          </a:p>
        </p:txBody>
      </p:sp>
      <p:sp>
        <p:nvSpPr>
          <p:cNvPr id="38" name="TextBox 37">
            <a:extLst>
              <a:ext uri="{FF2B5EF4-FFF2-40B4-BE49-F238E27FC236}">
                <a16:creationId xmlns:a16="http://schemas.microsoft.com/office/drawing/2014/main" id="{306AE602-6889-4EBC-AC48-7A27FA7CF735}"/>
              </a:ext>
            </a:extLst>
          </p:cNvPr>
          <p:cNvSpPr txBox="1"/>
          <p:nvPr/>
        </p:nvSpPr>
        <p:spPr>
          <a:xfrm>
            <a:off x="7175863" y="2949494"/>
            <a:ext cx="3773324" cy="2693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3.30  A subproblem of the 8-puzzle instance given in Figure 3.28. The task is to get tiles 1, 2, 3, 4 into their correct positions, without worrying about what happens to the other tiles.</a:t>
            </a:r>
          </a:p>
        </p:txBody>
      </p:sp>
      <p:sp>
        <p:nvSpPr>
          <p:cNvPr id="39" name="TextBox 38">
            <a:extLst>
              <a:ext uri="{FF2B5EF4-FFF2-40B4-BE49-F238E27FC236}">
                <a16:creationId xmlns:a16="http://schemas.microsoft.com/office/drawing/2014/main" id="{7C41F4F5-288A-4204-A726-42232E5D7B45}"/>
              </a:ext>
            </a:extLst>
          </p:cNvPr>
          <p:cNvSpPr txBox="1"/>
          <p:nvPr/>
        </p:nvSpPr>
        <p:spPr>
          <a:xfrm>
            <a:off x="1413949" y="5657671"/>
            <a:ext cx="9687339"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Clearly, the cost of the optimal solution of this subproblem is a lower bound on the cost of the complete problem. It turns out to be more accurate than Manhattan distance in some cases.</a:t>
            </a:r>
          </a:p>
        </p:txBody>
      </p:sp>
    </p:spTree>
    <p:extLst>
      <p:ext uri="{BB962C8B-B14F-4D97-AF65-F5344CB8AC3E}">
        <p14:creationId xmlns:p14="http://schemas.microsoft.com/office/powerpoint/2010/main" val="33006135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78611" y="700308"/>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428206" y="1442433"/>
            <a:ext cx="9200037" cy="5139869"/>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Pattern databases</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Pattern databases are used to store these exact solution costs for every possible subproblem instance. In this example, we store every possible configuration of the four tiles and the blank.</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purpose of solving this problem, the location of the other four tiles are irrelevant, but moves of those tiles do count toward the cost.</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Then we compute an admissible heuristic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DB</a:t>
            </a:r>
            <a:r>
              <a:rPr lang="en-US" sz="2400" dirty="0">
                <a:latin typeface="Times New Roman" panose="02020603050405020304" pitchFamily="18" charset="0"/>
                <a:cs typeface="Times New Roman" panose="02020603050405020304" pitchFamily="18" charset="0"/>
              </a:rPr>
              <a:t> for each complete state encountered during a search simply by looking up the corresponding subproblem configuration in the database.</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database itself is constructed by searching back from the goal and recording the cost of each  new pattern encountered. The expense of this search is amortized over many subsequent problem instances.</a:t>
            </a:r>
          </a:p>
        </p:txBody>
      </p:sp>
    </p:spTree>
    <p:extLst>
      <p:ext uri="{BB962C8B-B14F-4D97-AF65-F5344CB8AC3E}">
        <p14:creationId xmlns:p14="http://schemas.microsoft.com/office/powerpoint/2010/main" val="30815533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78611" y="796102"/>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478611" y="1674673"/>
            <a:ext cx="8858463" cy="4031873"/>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Pattern databases</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choice of 1-2-3-4 is arbitrary; We could construct databases for other tile combinations such as 2-4-6-8 etc.</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database yields an admissible heuristic, and these heuristics can be combined, by taking their maximum value.</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combined heuristic of this kind is much more accurate than the Manhattan distance; </a:t>
            </a:r>
          </a:p>
          <a:p>
            <a:pPr marL="920750" lvl="1"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the number of nodes generated when solving random 15-puzzles can be reduced by a factor of 1000.</a:t>
            </a:r>
          </a:p>
        </p:txBody>
      </p:sp>
    </p:spTree>
    <p:extLst>
      <p:ext uri="{BB962C8B-B14F-4D97-AF65-F5344CB8AC3E}">
        <p14:creationId xmlns:p14="http://schemas.microsoft.com/office/powerpoint/2010/main" val="418852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7E60FF-07A2-497F-8721-FAAB76922870}"/>
              </a:ext>
            </a:extLst>
          </p:cNvPr>
          <p:cNvSpPr/>
          <p:nvPr/>
        </p:nvSpPr>
        <p:spPr>
          <a:xfrm>
            <a:off x="1339273" y="686056"/>
            <a:ext cx="7003538" cy="584775"/>
          </a:xfrm>
          <a:prstGeom prst="rect">
            <a:avLst/>
          </a:prstGeom>
          <a:solidFill>
            <a:srgbClr val="FFFF00"/>
          </a:solidFill>
        </p:spPr>
        <p:txBody>
          <a:bodyPr wrap="square">
            <a:spAutoFit/>
          </a:bodyPr>
          <a:lstStyle/>
          <a:p>
            <a:r>
              <a:rPr lang="en-US" sz="3200" dirty="0">
                <a:solidFill>
                  <a:srgbClr val="0000FF"/>
                </a:solidFill>
              </a:rPr>
              <a:t>Standard Assumptions </a:t>
            </a:r>
            <a:r>
              <a:rPr lang="en-US" sz="3200" dirty="0"/>
              <a:t>on Search Spaces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6891697-9482-4137-A108-92096B8FD4E0}"/>
                  </a:ext>
                </a:extLst>
              </p:cNvPr>
              <p:cNvSpPr/>
              <p:nvPr/>
            </p:nvSpPr>
            <p:spPr>
              <a:xfrm>
                <a:off x="1277655" y="2054268"/>
                <a:ext cx="9085545" cy="3452454"/>
              </a:xfrm>
              <a:prstGeom prst="rect">
                <a:avLst/>
              </a:prstGeom>
            </p:spPr>
            <p:txBody>
              <a:bodyPr wrap="square">
                <a:spAutoFit/>
              </a:bodyPr>
              <a:lstStyle/>
              <a:p>
                <a:pPr>
                  <a:spcBef>
                    <a:spcPts val="600"/>
                  </a:spcBef>
                  <a:spcAft>
                    <a:spcPts val="1200"/>
                  </a:spcAft>
                </a:pPr>
                <a:r>
                  <a:rPr lang="en-US" sz="2400" dirty="0">
                    <a:solidFill>
                      <a:srgbClr val="000000"/>
                    </a:solidFill>
                    <a:latin typeface="Times New Roman" panose="02020603050405020304" pitchFamily="18" charset="0"/>
                    <a:cs typeface="Times New Roman" panose="02020603050405020304" pitchFamily="18" charset="0"/>
                  </a:rPr>
                  <a:t>Problems </a:t>
                </a:r>
                <a:r>
                  <a:rPr lang="en-US" sz="2400" dirty="0">
                    <a:solidFill>
                      <a:srgbClr val="FF0000"/>
                    </a:solidFill>
                    <a:latin typeface="Times New Roman" panose="02020603050405020304" pitchFamily="18" charset="0"/>
                    <a:cs typeface="Times New Roman" panose="02020603050405020304" pitchFamily="18" charset="0"/>
                  </a:rPr>
                  <a:t>require </a:t>
                </a:r>
                <a:r>
                  <a:rPr lang="en-US" sz="2400" dirty="0">
                    <a:solidFill>
                      <a:srgbClr val="000000"/>
                    </a:solidFill>
                    <a:latin typeface="Times New Roman" panose="02020603050405020304" pitchFamily="18" charset="0"/>
                    <a:cs typeface="Times New Roman" panose="02020603050405020304" pitchFamily="18" charset="0"/>
                  </a:rPr>
                  <a:t>satisfy one or more of the following assumptions</a:t>
                </a:r>
                <a:endParaRPr lang="en-US" sz="2400" dirty="0">
                  <a:latin typeface="Times New Roman" panose="02020603050405020304" pitchFamily="18" charset="0"/>
                  <a:cs typeface="Times New Roman" panose="02020603050405020304" pitchFamily="18" charset="0"/>
                </a:endParaRPr>
              </a:p>
              <a:p>
                <a:pPr marL="457200" indent="-457200">
                  <a:spcBef>
                    <a:spcPts val="6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evaluation function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is a non-decreasing function</a:t>
                </a:r>
                <a:r>
                  <a:rPr lang="en-US" sz="24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6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Transitions costs are non-negative and bounded below</a:t>
                </a:r>
                <a:r>
                  <a:rPr lang="en-US" sz="2400" dirty="0">
                    <a:solidFill>
                      <a:srgbClr val="000000"/>
                    </a:solidFill>
                    <a:latin typeface="Times New Roman" panose="02020603050405020304" pitchFamily="18" charset="0"/>
                    <a:cs typeface="Times New Roman" panose="02020603050405020304" pitchFamily="18" charset="0"/>
                  </a:rPr>
                  <a:t>:</a:t>
                </a:r>
              </a:p>
              <a:p>
                <a:pPr marL="1371600" lvl="2" indent="-457200">
                  <a:spcBef>
                    <a:spcPts val="6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there is a </a:t>
                </a:r>
                <a14:m>
                  <m:oMath xmlns:m="http://schemas.openxmlformats.org/officeDocument/2006/math">
                    <m:r>
                      <a:rPr lang="en-US" sz="24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𝜖</m:t>
                    </m:r>
                    <m:r>
                      <a:rPr lang="en-US" sz="2400" b="0" i="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00"/>
                    </a:solidFill>
                    <a:latin typeface="Times New Roman" panose="02020603050405020304" pitchFamily="18" charset="0"/>
                    <a:cs typeface="Times New Roman" panose="02020603050405020304" pitchFamily="18" charset="0"/>
                  </a:rPr>
                  <a:t>&gt; 0 such that </a:t>
                </a:r>
                <a:r>
                  <a:rPr lang="en-US" sz="2400" dirty="0">
                    <a:solidFill>
                      <a:srgbClr val="0000FF"/>
                    </a:solidFill>
                    <a:latin typeface="Times New Roman" panose="02020603050405020304" pitchFamily="18" charset="0"/>
                    <a:cs typeface="Times New Roman" panose="02020603050405020304" pitchFamily="18" charset="0"/>
                  </a:rPr>
                  <a:t>the cost of each transition is  </a:t>
                </a:r>
                <a14:m>
                  <m:oMath xmlns:m="http://schemas.openxmlformats.org/officeDocument/2006/math">
                    <m:r>
                      <a:rPr lang="en-US" sz="24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a:rPr lang="en-US" sz="2400"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𝜖</m:t>
                    </m:r>
                    <m:r>
                      <a:rPr lang="en-US" sz="2400"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a:p>
                <a:pPr marL="914400" lvl="1" indent="-457200">
                  <a:spcBef>
                    <a:spcPts val="6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(i.e., The </a:t>
                </a:r>
                <a:r>
                  <a:rPr lang="en-US" sz="2400" dirty="0">
                    <a:solidFill>
                      <a:srgbClr val="0000FF"/>
                    </a:solidFill>
                    <a:latin typeface="Times New Roman" panose="02020603050405020304" pitchFamily="18" charset="0"/>
                    <a:cs typeface="Times New Roman" panose="02020603050405020304" pitchFamily="18" charset="0"/>
                  </a:rPr>
                  <a:t>cost of a node increases</a:t>
                </a:r>
                <a:r>
                  <a:rPr lang="en-US" sz="2400" dirty="0">
                    <a:solidFill>
                      <a:srgbClr val="000000"/>
                    </a:solidFill>
                    <a:latin typeface="Times New Roman" panose="02020603050405020304" pitchFamily="18" charset="0"/>
                    <a:cs typeface="Times New Roman" panose="02020603050405020304" pitchFamily="18" charset="0"/>
                  </a:rPr>
                  <a:t> with the node’s depth) </a:t>
                </a:r>
              </a:p>
              <a:p>
                <a:pPr marL="457200" indent="-457200">
                  <a:spcBef>
                    <a:spcPts val="6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Each node has only </a:t>
                </a:r>
                <a:r>
                  <a:rPr lang="en-US" sz="2400" dirty="0">
                    <a:solidFill>
                      <a:srgbClr val="0000FF"/>
                    </a:solidFill>
                    <a:latin typeface="Times New Roman" panose="02020603050405020304" pitchFamily="18" charset="0"/>
                    <a:cs typeface="Times New Roman" panose="02020603050405020304" pitchFamily="18" charset="0"/>
                  </a:rPr>
                  <a:t>finitely-many successors</a:t>
                </a:r>
                <a:r>
                  <a:rPr lang="en-US" sz="2400" dirty="0">
                    <a:solidFill>
                      <a:srgbClr val="000000"/>
                    </a:solidFill>
                    <a:latin typeface="Times New Roman" panose="02020603050405020304" pitchFamily="18" charset="0"/>
                    <a:cs typeface="Times New Roman" panose="02020603050405020304" pitchFamily="18" charset="0"/>
                  </a:rPr>
                  <a:t>.</a:t>
                </a:r>
              </a:p>
            </p:txBody>
          </p:sp>
        </mc:Choice>
        <mc:Fallback xmlns="">
          <p:sp>
            <p:nvSpPr>
              <p:cNvPr id="3" name="Rectangle 2">
                <a:extLst>
                  <a:ext uri="{FF2B5EF4-FFF2-40B4-BE49-F238E27FC236}">
                    <a16:creationId xmlns:a16="http://schemas.microsoft.com/office/drawing/2014/main" id="{86891697-9482-4137-A108-92096B8FD4E0}"/>
                  </a:ext>
                </a:extLst>
              </p:cNvPr>
              <p:cNvSpPr>
                <a:spLocks noRot="1" noChangeAspect="1" noMove="1" noResize="1" noEditPoints="1" noAdjustHandles="1" noChangeArrowheads="1" noChangeShapeType="1" noTextEdit="1"/>
              </p:cNvSpPr>
              <p:nvPr/>
            </p:nvSpPr>
            <p:spPr>
              <a:xfrm>
                <a:off x="1277655" y="2054268"/>
                <a:ext cx="9085545" cy="3452454"/>
              </a:xfrm>
              <a:prstGeom prst="rect">
                <a:avLst/>
              </a:prstGeom>
              <a:blipFill>
                <a:blip r:embed="rId2"/>
                <a:stretch>
                  <a:fillRect l="-1074" t="-1413" b="-3534"/>
                </a:stretch>
              </a:blipFill>
            </p:spPr>
            <p:txBody>
              <a:bodyPr/>
              <a:lstStyle/>
              <a:p>
                <a:r>
                  <a:rPr lang="en-US">
                    <a:noFill/>
                  </a:rPr>
                  <a:t> </a:t>
                </a:r>
              </a:p>
            </p:txBody>
          </p:sp>
        </mc:Fallback>
      </mc:AlternateContent>
    </p:spTree>
    <p:extLst>
      <p:ext uri="{BB962C8B-B14F-4D97-AF65-F5344CB8AC3E}">
        <p14:creationId xmlns:p14="http://schemas.microsoft.com/office/powerpoint/2010/main" val="36230192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78611" y="544311"/>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521184" y="1396377"/>
            <a:ext cx="9149632" cy="5139869"/>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Pattern databases</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Could be added the two heuristics obtained from the 1-2-3-4 database and the 5-6-7-8, since the two subproblems seem not to overlap?</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answer is no, because the solutions of the 1-2-3-4 subproblem and the 5-6-7-8 subproblem for a given state will almost certainly share some moves.  It is unlikely that 1-2-3-4 can be moved into place without touching 5-6-7-8, and vice versa.</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if we record not the total cost of solving the 1-2-3-4 subproblem, but just the number of moves involving 1-2-3-4. Then it is easy to see that the sum of the two costs is still a lower bound on the cost of solving the entire problem.</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the idea behind disjoint pattern databases.</a:t>
            </a:r>
          </a:p>
        </p:txBody>
      </p:sp>
    </p:spTree>
    <p:extLst>
      <p:ext uri="{BB962C8B-B14F-4D97-AF65-F5344CB8AC3E}">
        <p14:creationId xmlns:p14="http://schemas.microsoft.com/office/powerpoint/2010/main" val="23238123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7A9B0-A3CC-4D8E-8FF1-8F3B80262169}"/>
              </a:ext>
            </a:extLst>
          </p:cNvPr>
          <p:cNvSpPr/>
          <p:nvPr/>
        </p:nvSpPr>
        <p:spPr>
          <a:xfrm>
            <a:off x="1478611" y="743851"/>
            <a:ext cx="7260129" cy="584775"/>
          </a:xfrm>
          <a:prstGeom prst="rect">
            <a:avLst/>
          </a:prstGeom>
        </p:spPr>
        <p:txBody>
          <a:bodyPr wrap="none">
            <a:spAutoFit/>
          </a:bodyPr>
          <a:lstStyle/>
          <a:p>
            <a:r>
              <a:rPr lang="en-US" sz="3200" dirty="0"/>
              <a:t>Devising Heuristic Functions Automatically</a:t>
            </a:r>
          </a:p>
        </p:txBody>
      </p:sp>
      <p:sp>
        <p:nvSpPr>
          <p:cNvPr id="3" name="Rectangle 2">
            <a:extLst>
              <a:ext uri="{FF2B5EF4-FFF2-40B4-BE49-F238E27FC236}">
                <a16:creationId xmlns:a16="http://schemas.microsoft.com/office/drawing/2014/main" id="{86E32F7A-4DAC-4A50-ACA8-8FDE844091FA}"/>
              </a:ext>
            </a:extLst>
          </p:cNvPr>
          <p:cNvSpPr/>
          <p:nvPr/>
        </p:nvSpPr>
        <p:spPr>
          <a:xfrm>
            <a:off x="1583113" y="1328626"/>
            <a:ext cx="8605915" cy="5139869"/>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Pattern databases</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the idea behind disjoint pattern databases.</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Disjoint pattern databases work for sliding-tile puzzle because the problem can be divided up in such a way that each move affects only one subproblem – because only one tile is moved at a time.</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such databases, it is possible to solve random 15-puzzle in a few milliseconds: the number of nodes generated is reduced by a factor of 10,000 compared with the use of Manhattan distance.  For 24-puzzle, a speeding of roughly a factor of a million can be obtained.</a:t>
            </a:r>
          </a:p>
          <a:p>
            <a:pPr marL="463550" indent="-46355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about our mice-maze problem?</a:t>
            </a:r>
          </a:p>
        </p:txBody>
      </p:sp>
    </p:spTree>
    <p:extLst>
      <p:ext uri="{BB962C8B-B14F-4D97-AF65-F5344CB8AC3E}">
        <p14:creationId xmlns:p14="http://schemas.microsoft.com/office/powerpoint/2010/main" val="27127346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2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F6129E-EE9B-452C-8C4F-1A41921848EC}"/>
              </a:ext>
            </a:extLst>
          </p:cNvPr>
          <p:cNvSpPr>
            <a:spLocks noGrp="1"/>
          </p:cNvSpPr>
          <p:nvPr>
            <p:ph type="title"/>
          </p:nvPr>
        </p:nvSpPr>
        <p:spPr>
          <a:xfrm>
            <a:off x="1200728" y="314036"/>
            <a:ext cx="5907996" cy="629859"/>
          </a:xfrm>
          <a:solidFill>
            <a:srgbClr val="FFFF00"/>
          </a:solidFill>
        </p:spPr>
        <p:txBody>
          <a:bodyPr>
            <a:normAutofit/>
          </a:bodyPr>
          <a:lstStyle/>
          <a:p>
            <a:r>
              <a:rPr lang="en-US" sz="3200" dirty="0">
                <a:latin typeface="+mn-lt"/>
                <a:cs typeface="Times New Roman" panose="02020603050405020304" pitchFamily="18" charset="0"/>
              </a:rPr>
              <a:t>Best-First Search</a:t>
            </a:r>
          </a:p>
        </p:txBody>
      </p:sp>
      <p:sp>
        <p:nvSpPr>
          <p:cNvPr id="9" name="Content Placeholder 2">
            <a:extLst>
              <a:ext uri="{FF2B5EF4-FFF2-40B4-BE49-F238E27FC236}">
                <a16:creationId xmlns:a16="http://schemas.microsoft.com/office/drawing/2014/main" id="{6DC83585-C802-47A9-AAD9-D9780157CCEE}"/>
              </a:ext>
            </a:extLst>
          </p:cNvPr>
          <p:cNvSpPr txBox="1">
            <a:spLocks/>
          </p:cNvSpPr>
          <p:nvPr/>
        </p:nvSpPr>
        <p:spPr>
          <a:xfrm>
            <a:off x="1280160" y="949233"/>
            <a:ext cx="8464731" cy="5699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nSpc>
                <a:spcPct val="100000"/>
              </a:lnSpc>
              <a:spcBef>
                <a:spcPts val="600"/>
              </a:spcBef>
            </a:pPr>
            <a:r>
              <a:rPr lang="en-US" sz="2400" dirty="0">
                <a:solidFill>
                  <a:srgbClr val="0000FF"/>
                </a:solidFill>
                <a:latin typeface="Times New Roman" panose="02020603050405020304" pitchFamily="18" charset="0"/>
                <a:cs typeface="Times New Roman" panose="02020603050405020304" pitchFamily="18" charset="0"/>
              </a:rPr>
              <a:t>Idea: </a:t>
            </a:r>
            <a:r>
              <a:rPr lang="en-US" altLang="en-US" sz="2400" dirty="0">
                <a:latin typeface="Times New Roman" panose="02020603050405020304" pitchFamily="18" charset="0"/>
                <a:cs typeface="Times New Roman" panose="02020603050405020304" pitchFamily="18" charset="0"/>
              </a:rPr>
              <a:t>use an </a:t>
            </a:r>
            <a:r>
              <a:rPr lang="en-US" altLang="en-US" sz="2400" dirty="0">
                <a:solidFill>
                  <a:srgbClr val="C00000"/>
                </a:solidFill>
                <a:latin typeface="Times New Roman" panose="02020603050405020304" pitchFamily="18" charset="0"/>
                <a:cs typeface="Times New Roman" panose="02020603050405020304" pitchFamily="18" charset="0"/>
              </a:rPr>
              <a:t>evaluation function </a:t>
            </a:r>
            <a:r>
              <a:rPr lang="en-US" altLang="en-US" sz="2400" i="1" dirty="0">
                <a:solidFill>
                  <a:srgbClr val="C00000"/>
                </a:solidFill>
                <a:latin typeface="Times New Roman" panose="02020603050405020304" pitchFamily="18" charset="0"/>
                <a:cs typeface="Times New Roman" panose="02020603050405020304" pitchFamily="18" charset="0"/>
              </a:rPr>
              <a:t>f</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i="1" dirty="0">
                <a:solidFill>
                  <a:srgbClr val="C00000"/>
                </a:solidFill>
                <a:latin typeface="Times New Roman" panose="02020603050405020304" pitchFamily="18" charset="0"/>
                <a:cs typeface="Times New Roman" panose="02020603050405020304" pitchFamily="18" charset="0"/>
              </a:rPr>
              <a:t>n</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i="1" dirty="0">
                <a:solidFill>
                  <a:srgbClr val="C0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for each node</a:t>
            </a:r>
          </a:p>
          <a:p>
            <a:pPr marL="850900" lvl="1" indent="-393700">
              <a:lnSpc>
                <a:spcPct val="100000"/>
              </a:lnSpc>
              <a:spcBef>
                <a:spcPts val="600"/>
              </a:spcBef>
            </a:pP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is only </a:t>
            </a:r>
            <a:r>
              <a:rPr lang="en-US" i="1" dirty="0">
                <a:latin typeface="Times New Roman" panose="02020603050405020304" pitchFamily="18" charset="0"/>
                <a:cs typeface="Times New Roman" panose="02020603050405020304" pitchFamily="18" charset="0"/>
              </a:rPr>
              <a:t>an approximation</a:t>
            </a:r>
            <a:r>
              <a:rPr lang="en-US"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p>
          <a:p>
            <a:pPr marL="1308100" lvl="2" indent="-393700">
              <a:lnSpc>
                <a:spcPct val="100000"/>
              </a:lnSpc>
              <a:spcBef>
                <a:spcPts val="600"/>
              </a:spcBef>
            </a:pPr>
            <a:r>
              <a:rPr lang="en-US" altLang="en-US" sz="2400" dirty="0">
                <a:latin typeface="Times New Roman" panose="02020603050405020304" pitchFamily="18" charset="0"/>
                <a:cs typeface="Times New Roman" panose="02020603050405020304" pitchFamily="18" charset="0"/>
              </a:rPr>
              <a:t>an estimate of “desirability” for each node</a:t>
            </a:r>
            <a:endParaRPr lang="en-US" altLang="en-US" dirty="0">
              <a:latin typeface="Times New Roman" panose="02020603050405020304" pitchFamily="18" charset="0"/>
              <a:cs typeface="Times New Roman" panose="02020603050405020304" pitchFamily="18" charset="0"/>
            </a:endParaRPr>
          </a:p>
          <a:p>
            <a:pPr marL="465138" indent="-465138">
              <a:lnSpc>
                <a:spcPct val="100000"/>
              </a:lnSpc>
              <a:spcBef>
                <a:spcPts val="600"/>
              </a:spcBef>
            </a:pPr>
            <a:r>
              <a:rPr lang="en-US" sz="2400" dirty="0">
                <a:solidFill>
                  <a:srgbClr val="0000FF"/>
                </a:solidFill>
                <a:latin typeface="Times New Roman" panose="02020603050405020304" pitchFamily="18" charset="0"/>
                <a:cs typeface="Times New Roman" panose="02020603050405020304" pitchFamily="18" charset="0"/>
              </a:rPr>
              <a:t>Strategy: 	</a:t>
            </a:r>
          </a:p>
          <a:p>
            <a:pPr marL="922338" lvl="1" indent="-465138">
              <a:lnSpc>
                <a:spcPct val="100000"/>
              </a:lnSpc>
              <a:spcBef>
                <a:spcPts val="600"/>
              </a:spcBef>
            </a:pPr>
            <a:r>
              <a:rPr lang="en-US" dirty="0">
                <a:latin typeface="Times New Roman" panose="02020603050405020304" pitchFamily="18" charset="0"/>
                <a:cs typeface="Times New Roman" panose="02020603050405020304" pitchFamily="18" charset="0"/>
              </a:rPr>
              <a:t>Each time, always </a:t>
            </a:r>
            <a:r>
              <a:rPr lang="en-US" dirty="0">
                <a:solidFill>
                  <a:srgbClr val="0000FF"/>
                </a:solidFill>
                <a:latin typeface="Times New Roman" panose="02020603050405020304" pitchFamily="18" charset="0"/>
                <a:cs typeface="Times New Roman" panose="02020603050405020304" pitchFamily="18" charset="0"/>
              </a:rPr>
              <a:t>expand the most desirable unexpanded node.</a:t>
            </a:r>
          </a:p>
          <a:p>
            <a:pPr marL="1379538" lvl="2" indent="-465138">
              <a:lnSpc>
                <a:spcPct val="100000"/>
              </a:lnSpc>
              <a:spcBef>
                <a:spcPts val="600"/>
              </a:spcBef>
            </a:pPr>
            <a:r>
              <a:rPr lang="en-US" sz="2400" dirty="0">
                <a:solidFill>
                  <a:srgbClr val="0000FF"/>
                </a:solidFill>
                <a:latin typeface="Times New Roman" panose="02020603050405020304" pitchFamily="18" charset="0"/>
                <a:cs typeface="Times New Roman" panose="02020603050405020304" pitchFamily="18" charset="0"/>
              </a:rPr>
              <a:t>choose the node at that point appears to be the best.</a:t>
            </a:r>
            <a:endParaRPr lang="en-US" altLang="en-US" sz="2400" dirty="0">
              <a:solidFill>
                <a:srgbClr val="0000FF"/>
              </a:solidFill>
              <a:latin typeface="Times New Roman" panose="02020603050405020304" pitchFamily="18" charset="0"/>
              <a:cs typeface="Times New Roman" panose="02020603050405020304" pitchFamily="18" charset="0"/>
            </a:endParaRPr>
          </a:p>
          <a:p>
            <a:pPr marL="465138" indent="-465138">
              <a:lnSpc>
                <a:spcPct val="100000"/>
              </a:lnSpc>
              <a:spcBef>
                <a:spcPts val="600"/>
              </a:spcBef>
            </a:pPr>
            <a:r>
              <a:rPr lang="en-US" altLang="en-US" sz="2400" dirty="0">
                <a:solidFill>
                  <a:srgbClr val="0000FF"/>
                </a:solidFill>
                <a:latin typeface="Times New Roman" panose="02020603050405020304" pitchFamily="18" charset="0"/>
                <a:cs typeface="Times New Roman" panose="02020603050405020304" pitchFamily="18" charset="0"/>
              </a:rPr>
              <a:t>Implementation:   </a:t>
            </a:r>
          </a:p>
          <a:p>
            <a:pPr marL="922338" lvl="1" indent="-465138">
              <a:lnSpc>
                <a:spcPct val="100000"/>
              </a:lnSpc>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Order the nodes in fringe</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in decreasing order of desirability</a:t>
            </a:r>
          </a:p>
          <a:p>
            <a:pPr marL="465138" indent="-465138">
              <a:lnSpc>
                <a:spcPct val="100000"/>
              </a:lnSpc>
              <a:spcBef>
                <a:spcPts val="600"/>
              </a:spcBef>
            </a:pPr>
            <a:r>
              <a:rPr lang="en-US" altLang="en-US" sz="2400" i="1" dirty="0">
                <a:latin typeface="Times New Roman" panose="02020603050405020304" pitchFamily="18" charset="0"/>
                <a:cs typeface="Times New Roman" panose="02020603050405020304" pitchFamily="18" charset="0"/>
              </a:rPr>
              <a:t>Special cases</a:t>
            </a:r>
            <a:r>
              <a:rPr lang="en-US" altLang="en-US" sz="2400" dirty="0">
                <a:latin typeface="Times New Roman" panose="02020603050405020304" pitchFamily="18" charset="0"/>
                <a:cs typeface="Times New Roman" panose="02020603050405020304" pitchFamily="18" charset="0"/>
              </a:rPr>
              <a:t>:</a:t>
            </a:r>
          </a:p>
          <a:p>
            <a:pPr marL="850900" lvl="1" indent="-393700">
              <a:lnSpc>
                <a:spcPct val="100000"/>
              </a:lnSpc>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Greedy Best-First search</a:t>
            </a:r>
          </a:p>
          <a:p>
            <a:pPr marL="850900" lvl="1" indent="-393700">
              <a:lnSpc>
                <a:spcPct val="100000"/>
              </a:lnSpc>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A</a:t>
            </a:r>
            <a:r>
              <a:rPr lang="en-US" altLang="en-US" baseline="30000" dirty="0">
                <a:solidFill>
                  <a:srgbClr val="0000FF"/>
                </a:solidFill>
                <a:latin typeface="Times New Roman" panose="02020603050405020304" pitchFamily="18" charset="0"/>
                <a:cs typeface="Times New Roman" panose="02020603050405020304" pitchFamily="18" charset="0"/>
              </a:rPr>
              <a:t>*</a:t>
            </a:r>
            <a:r>
              <a:rPr lang="en-US" altLang="en-US" dirty="0">
                <a:solidFill>
                  <a:srgbClr val="0000FF"/>
                </a:solidFill>
                <a:latin typeface="Times New Roman" panose="02020603050405020304" pitchFamily="18" charset="0"/>
                <a:cs typeface="Times New Roman" panose="02020603050405020304" pitchFamily="18" charset="0"/>
              </a:rPr>
              <a:t> search</a:t>
            </a:r>
            <a:endParaRPr lang="en-US" dirty="0">
              <a:latin typeface="Times New Roman" panose="02020603050405020304" pitchFamily="18" charset="0"/>
              <a:cs typeface="Times New Roman" panose="02020603050405020304" pitchFamily="18" charset="0"/>
            </a:endParaRPr>
          </a:p>
          <a:p>
            <a:pPr marL="465138" indent="-465138">
              <a:lnSpc>
                <a:spcPct val="100000"/>
              </a:lnSpc>
              <a:spcBef>
                <a:spcPts val="600"/>
              </a:spcBef>
            </a:pPr>
            <a:r>
              <a:rPr lang="en-US" sz="2400" dirty="0">
                <a:latin typeface="Times New Roman" panose="02020603050405020304" pitchFamily="18" charset="0"/>
                <a:cs typeface="Times New Roman" panose="02020603050405020304" pitchFamily="18" charset="0"/>
              </a:rPr>
              <a:t>Since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is only </a:t>
            </a:r>
            <a:r>
              <a:rPr lang="en-US" sz="2400" i="1" dirty="0">
                <a:latin typeface="Times New Roman" panose="02020603050405020304" pitchFamily="18" charset="0"/>
                <a:cs typeface="Times New Roman" panose="02020603050405020304" pitchFamily="18" charset="0"/>
              </a:rPr>
              <a:t>an approximation</a:t>
            </a:r>
            <a:r>
              <a:rPr lang="en-US" sz="2400" dirty="0">
                <a:latin typeface="Times New Roman" panose="02020603050405020304" pitchFamily="18" charset="0"/>
                <a:cs typeface="Times New Roman" panose="02020603050405020304" pitchFamily="18" charset="0"/>
              </a:rPr>
              <a:t>, ”Best-First” is a </a:t>
            </a:r>
            <a:r>
              <a:rPr lang="en-US" sz="2400" dirty="0">
                <a:solidFill>
                  <a:srgbClr val="C00000"/>
                </a:solidFill>
                <a:latin typeface="Times New Roman" panose="02020603050405020304" pitchFamily="18" charset="0"/>
                <a:cs typeface="Times New Roman" panose="02020603050405020304" pitchFamily="18" charset="0"/>
              </a:rPr>
              <a:t>misnomer.</a:t>
            </a:r>
          </a:p>
        </p:txBody>
      </p:sp>
    </p:spTree>
    <p:extLst>
      <p:ext uri="{BB962C8B-B14F-4D97-AF65-F5344CB8AC3E}">
        <p14:creationId xmlns:p14="http://schemas.microsoft.com/office/powerpoint/2010/main" val="372687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07E42F-4878-4BA7-AF67-114B73E5465C}"/>
              </a:ext>
            </a:extLst>
          </p:cNvPr>
          <p:cNvSpPr/>
          <p:nvPr/>
        </p:nvSpPr>
        <p:spPr>
          <a:xfrm>
            <a:off x="1363311" y="502048"/>
            <a:ext cx="8773466" cy="584775"/>
          </a:xfrm>
          <a:prstGeom prst="rect">
            <a:avLst/>
          </a:prstGeom>
          <a:solidFill>
            <a:srgbClr val="FFFF00"/>
          </a:solidFill>
        </p:spPr>
        <p:txBody>
          <a:bodyPr wrap="square">
            <a:spAutoFit/>
          </a:bodyPr>
          <a:lstStyle/>
          <a:p>
            <a:r>
              <a:rPr lang="en-US" sz="3200" dirty="0"/>
              <a:t>Best-first Search vs</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cs typeface="Times New Roman" panose="02020603050405020304" pitchFamily="18" charset="0"/>
              </a:rPr>
              <a:t>Uniform Cost Search</a:t>
            </a:r>
            <a:r>
              <a:rPr lang="en-US" sz="3200" dirty="0"/>
              <a:t> Strategies </a:t>
            </a:r>
          </a:p>
        </p:txBody>
      </p:sp>
      <p:sp>
        <p:nvSpPr>
          <p:cNvPr id="3" name="Rectangle 2">
            <a:extLst>
              <a:ext uri="{FF2B5EF4-FFF2-40B4-BE49-F238E27FC236}">
                <a16:creationId xmlns:a16="http://schemas.microsoft.com/office/drawing/2014/main" id="{4D508226-98D8-4D82-971A-2566A3B7B9AF}"/>
              </a:ext>
            </a:extLst>
          </p:cNvPr>
          <p:cNvSpPr/>
          <p:nvPr/>
        </p:nvSpPr>
        <p:spPr>
          <a:xfrm>
            <a:off x="1598441" y="1275234"/>
            <a:ext cx="8024529" cy="5232202"/>
          </a:xfrm>
          <a:prstGeom prst="rect">
            <a:avLst/>
          </a:prstGeom>
        </p:spPr>
        <p:txBody>
          <a:bodyPr wrap="square">
            <a:spAutoFit/>
          </a:bodyPr>
          <a:lstStyle/>
          <a:p>
            <a:pPr marL="457200" indent="-457200">
              <a:spcBef>
                <a:spcPts val="6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Best-first is a </a:t>
            </a:r>
            <a:r>
              <a:rPr lang="en-US" sz="2400" dirty="0">
                <a:solidFill>
                  <a:srgbClr val="FF0000"/>
                </a:solidFill>
                <a:latin typeface="Times New Roman" panose="02020603050405020304" pitchFamily="18" charset="0"/>
                <a:cs typeface="Times New Roman" panose="02020603050405020304" pitchFamily="18" charset="0"/>
              </a:rPr>
              <a:t>family </a:t>
            </a:r>
            <a:r>
              <a:rPr lang="en-US" sz="2400" dirty="0">
                <a:solidFill>
                  <a:srgbClr val="000000"/>
                </a:solidFill>
                <a:latin typeface="Times New Roman" panose="02020603050405020304" pitchFamily="18" charset="0"/>
                <a:cs typeface="Times New Roman" panose="02020603050405020304" pitchFamily="18" charset="0"/>
              </a:rPr>
              <a:t>of search strategies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Each </a:t>
            </a:r>
            <a:r>
              <a:rPr lang="en-US" sz="2400" dirty="0">
                <a:solidFill>
                  <a:srgbClr val="0000FF"/>
                </a:solidFill>
                <a:latin typeface="Times New Roman" panose="02020603050405020304" pitchFamily="18" charset="0"/>
                <a:cs typeface="Times New Roman" panose="02020603050405020304" pitchFamily="18" charset="0"/>
              </a:rPr>
              <a:t>node (a state)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has a </a:t>
            </a:r>
            <a:r>
              <a:rPr lang="en-US" sz="2400" i="1" dirty="0">
                <a:solidFill>
                  <a:srgbClr val="000000"/>
                </a:solidFill>
                <a:latin typeface="Times New Roman" panose="02020603050405020304" pitchFamily="18" charset="0"/>
                <a:cs typeface="Times New Roman" panose="02020603050405020304" pitchFamily="18" charset="0"/>
              </a:rPr>
              <a:t>different</a:t>
            </a:r>
            <a:r>
              <a:rPr lang="en-US" sz="2400" dirty="0">
                <a:solidFill>
                  <a:srgbClr val="000000"/>
                </a:solidFill>
                <a:latin typeface="Times New Roman" panose="02020603050405020304" pitchFamily="18" charset="0"/>
                <a:cs typeface="Times New Roman" panose="02020603050405020304" pitchFamily="18" charset="0"/>
              </a:rPr>
              <a:t> evaluation function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(n, G), where G is a goal node (goal state).</a:t>
            </a:r>
            <a:endParaRPr lang="en-US" sz="2400" dirty="0">
              <a:solidFill>
                <a:srgbClr val="000000"/>
              </a:solidFill>
              <a:latin typeface="Times New Roman" panose="02020603050405020304" pitchFamily="18" charset="0"/>
              <a:cs typeface="Times New Roman" panose="02020603050405020304" pitchFamily="18" charset="0"/>
            </a:endParaRP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Strategies </a:t>
            </a:r>
            <a:r>
              <a:rPr lang="en-US" sz="2400" dirty="0">
                <a:solidFill>
                  <a:srgbClr val="0000FF"/>
                </a:solidFill>
                <a:latin typeface="Times New Roman" panose="02020603050405020304" pitchFamily="18" charset="0"/>
                <a:cs typeface="Times New Roman" panose="02020603050405020304" pitchFamily="18" charset="0"/>
              </a:rPr>
              <a:t>use</a:t>
            </a:r>
            <a:r>
              <a:rPr lang="en-US" sz="2400" dirty="0">
                <a:solidFill>
                  <a:srgbClr val="000000"/>
                </a:solidFill>
                <a:latin typeface="Times New Roman" panose="02020603050405020304" pitchFamily="18" charset="0"/>
                <a:cs typeface="Times New Roman" panose="02020603050405020304" pitchFamily="18" charset="0"/>
              </a:rPr>
              <a:t> cost </a:t>
            </a:r>
            <a:r>
              <a:rPr lang="en-US" sz="2400" dirty="0">
                <a:solidFill>
                  <a:srgbClr val="FF0000"/>
                </a:solidFill>
                <a:latin typeface="Times New Roman" panose="02020603050405020304" pitchFamily="18" charset="0"/>
                <a:cs typeface="Times New Roman" panose="02020603050405020304" pitchFamily="18" charset="0"/>
              </a:rPr>
              <a:t>estimates </a:t>
            </a:r>
            <a:r>
              <a:rPr lang="en-US" sz="2400" dirty="0">
                <a:solidFill>
                  <a:srgbClr val="0000FF"/>
                </a:solidFill>
                <a:latin typeface="Times New Roman" panose="02020603050405020304" pitchFamily="18" charset="0"/>
                <a:cs typeface="Times New Roman" panose="02020603050405020304" pitchFamily="18" charset="0"/>
              </a:rPr>
              <a:t>of reaching the goal </a:t>
            </a:r>
            <a:r>
              <a:rPr lang="en-US" sz="2400" dirty="0">
                <a:solidFill>
                  <a:srgbClr val="000000"/>
                </a:solidFill>
                <a:latin typeface="Times New Roman" panose="02020603050405020304" pitchFamily="18" charset="0"/>
                <a:cs typeface="Times New Roman" panose="02020603050405020304" pitchFamily="18" charset="0"/>
              </a:rPr>
              <a:t>and </a:t>
            </a:r>
            <a:r>
              <a:rPr lang="en-US" sz="2400" dirty="0">
                <a:solidFill>
                  <a:srgbClr val="0000FF"/>
                </a:solidFill>
                <a:latin typeface="Times New Roman" panose="02020603050405020304" pitchFamily="18" charset="0"/>
                <a:cs typeface="Times New Roman" panose="02020603050405020304" pitchFamily="18" charset="0"/>
              </a:rPr>
              <a:t>try to minimize the cost</a:t>
            </a:r>
          </a:p>
          <a:p>
            <a:pPr marL="457200" indent="-457200">
              <a:spcBef>
                <a:spcPts val="12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Uniform Cost Search also tries to minimize a cost measure</a:t>
            </a:r>
            <a:r>
              <a:rPr lang="en-US" sz="2400" dirty="0">
                <a:solidFill>
                  <a:srgbClr val="000000"/>
                </a:solidFill>
                <a:latin typeface="Times New Roman" panose="02020603050405020304" pitchFamily="18" charset="0"/>
                <a:cs typeface="Times New Roman" panose="02020603050405020304" pitchFamily="18" charset="0"/>
              </a:rPr>
              <a:t>. Is it a best-first search strategy?</a:t>
            </a:r>
          </a:p>
          <a:p>
            <a:pPr marL="914400" lvl="1" indent="-457200">
              <a:spcBef>
                <a:spcPts val="60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a:t>
            </a:r>
            <a:r>
              <a:rPr lang="en-US" sz="2400" dirty="0">
                <a:solidFill>
                  <a:srgbClr val="0000FF"/>
                </a:solidFill>
                <a:latin typeface="Times New Roman" panose="02020603050405020304" pitchFamily="18" charset="0"/>
                <a:cs typeface="Times New Roman" panose="02020603050405020304" pitchFamily="18" charset="0"/>
              </a:rPr>
              <a:t>he evaluation function of a best-first search is </a:t>
            </a:r>
            <a:r>
              <a:rPr lang="en-US" sz="2400" dirty="0">
                <a:solidFill>
                  <a:srgbClr val="000000"/>
                </a:solidFill>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cost estimate of going from the current node (state) to the closest goal state </a:t>
            </a:r>
          </a:p>
          <a:p>
            <a:pPr marL="914400" lvl="1" indent="-457200">
              <a:spcBef>
                <a:spcPts val="6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cost for UCS is </a:t>
            </a:r>
            <a:r>
              <a:rPr lang="en-US" sz="2400" dirty="0">
                <a:solidFill>
                  <a:srgbClr val="C00000"/>
                </a:solidFill>
                <a:latin typeface="Times New Roman" panose="02020603050405020304" pitchFamily="18" charset="0"/>
                <a:cs typeface="Times New Roman" panose="02020603050405020304" pitchFamily="18" charset="0"/>
              </a:rPr>
              <a:t>from root node </a:t>
            </a:r>
            <a:r>
              <a:rPr lang="en-US" sz="2400" dirty="0">
                <a:latin typeface="Times New Roman" panose="02020603050405020304" pitchFamily="18" charset="0"/>
                <a:cs typeface="Times New Roman" panose="02020603050405020304" pitchFamily="18" charset="0"/>
              </a:rPr>
              <a:t>to current node</a:t>
            </a:r>
          </a:p>
        </p:txBody>
      </p:sp>
      <p:sp>
        <p:nvSpPr>
          <p:cNvPr id="5" name="Oval 4">
            <a:extLst>
              <a:ext uri="{FF2B5EF4-FFF2-40B4-BE49-F238E27FC236}">
                <a16:creationId xmlns:a16="http://schemas.microsoft.com/office/drawing/2014/main" id="{CF5420DE-3E88-48EE-90E8-A6E3CB7032CD}"/>
              </a:ext>
            </a:extLst>
          </p:cNvPr>
          <p:cNvSpPr/>
          <p:nvPr/>
        </p:nvSpPr>
        <p:spPr>
          <a:xfrm>
            <a:off x="10589623" y="4153989"/>
            <a:ext cx="209006" cy="19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4C471D-5743-4CFE-AF71-D1A5D962DC5B}"/>
              </a:ext>
            </a:extLst>
          </p:cNvPr>
          <p:cNvSpPr/>
          <p:nvPr/>
        </p:nvSpPr>
        <p:spPr>
          <a:xfrm>
            <a:off x="10345783" y="4767943"/>
            <a:ext cx="209006" cy="19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60ED474-D91E-4ED2-A8BD-0AD9129B011A}"/>
              </a:ext>
            </a:extLst>
          </p:cNvPr>
          <p:cNvSpPr/>
          <p:nvPr/>
        </p:nvSpPr>
        <p:spPr>
          <a:xfrm>
            <a:off x="10032274" y="5277394"/>
            <a:ext cx="209006" cy="19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D3A0AE5-8C90-4D1D-B9AE-CD8489B7CD29}"/>
              </a:ext>
            </a:extLst>
          </p:cNvPr>
          <p:cNvSpPr/>
          <p:nvPr/>
        </p:nvSpPr>
        <p:spPr>
          <a:xfrm>
            <a:off x="9827621" y="5839097"/>
            <a:ext cx="209006" cy="19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48588B6-DC42-4FFE-A1D4-E73CBADFE558}"/>
              </a:ext>
            </a:extLst>
          </p:cNvPr>
          <p:cNvCxnSpPr>
            <a:cxnSpLocks/>
            <a:stCxn id="5" idx="4"/>
            <a:endCxn id="6" idx="0"/>
          </p:cNvCxnSpPr>
          <p:nvPr/>
        </p:nvCxnSpPr>
        <p:spPr>
          <a:xfrm flipH="1">
            <a:off x="10450286" y="4345577"/>
            <a:ext cx="243840" cy="422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ED496F-5B38-40D1-91D6-1271DF4F5D67}"/>
              </a:ext>
            </a:extLst>
          </p:cNvPr>
          <p:cNvCxnSpPr>
            <a:cxnSpLocks/>
            <a:endCxn id="7" idx="7"/>
          </p:cNvCxnSpPr>
          <p:nvPr/>
        </p:nvCxnSpPr>
        <p:spPr>
          <a:xfrm flipH="1">
            <a:off x="10210672" y="4850674"/>
            <a:ext cx="239616" cy="454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D4D365-0E23-4CE7-9C62-F042B13C9D29}"/>
              </a:ext>
            </a:extLst>
          </p:cNvPr>
          <p:cNvCxnSpPr>
            <a:cxnSpLocks/>
            <a:endCxn id="8" idx="0"/>
          </p:cNvCxnSpPr>
          <p:nvPr/>
        </p:nvCxnSpPr>
        <p:spPr>
          <a:xfrm flipH="1">
            <a:off x="9932124" y="5351417"/>
            <a:ext cx="235134" cy="48768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DD858A1-EF6B-470C-82BA-9030BDDCEFDC}"/>
              </a:ext>
            </a:extLst>
          </p:cNvPr>
          <p:cNvSpPr/>
          <p:nvPr/>
        </p:nvSpPr>
        <p:spPr>
          <a:xfrm>
            <a:off x="10881556" y="3830823"/>
            <a:ext cx="633507" cy="646331"/>
          </a:xfrm>
          <a:prstGeom prst="rect">
            <a:avLst/>
          </a:prstGeom>
        </p:spPr>
        <p:txBody>
          <a:bodyPr wrap="none">
            <a:spAutoFit/>
          </a:bodyPr>
          <a:lstStyle/>
          <a:p>
            <a:r>
              <a:rPr lang="en-US" u="sng" dirty="0">
                <a:solidFill>
                  <a:srgbClr val="C00000"/>
                </a:solidFill>
                <a:latin typeface="Times New Roman" panose="02020603050405020304" pitchFamily="18" charset="0"/>
                <a:cs typeface="Times New Roman" panose="02020603050405020304" pitchFamily="18" charset="0"/>
              </a:rPr>
              <a:t>UCS</a:t>
            </a:r>
          </a:p>
          <a:p>
            <a:r>
              <a:rPr lang="en-US" dirty="0">
                <a:solidFill>
                  <a:srgbClr val="C00000"/>
                </a:solidFill>
                <a:latin typeface="Times New Roman" panose="02020603050405020304" pitchFamily="18" charset="0"/>
                <a:cs typeface="Times New Roman" panose="02020603050405020304" pitchFamily="18" charset="0"/>
              </a:rPr>
              <a:t>root</a:t>
            </a:r>
            <a:endParaRPr lang="en-US" dirty="0"/>
          </a:p>
        </p:txBody>
      </p:sp>
      <p:sp>
        <p:nvSpPr>
          <p:cNvPr id="17" name="Rectangle 16">
            <a:extLst>
              <a:ext uri="{FF2B5EF4-FFF2-40B4-BE49-F238E27FC236}">
                <a16:creationId xmlns:a16="http://schemas.microsoft.com/office/drawing/2014/main" id="{A8735D86-2E22-4281-AF1D-A8FD603093FC}"/>
              </a:ext>
            </a:extLst>
          </p:cNvPr>
          <p:cNvSpPr/>
          <p:nvPr/>
        </p:nvSpPr>
        <p:spPr>
          <a:xfrm>
            <a:off x="10554789" y="4717869"/>
            <a:ext cx="944874"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n, f(r, n)</a:t>
            </a:r>
            <a:endParaRPr lang="en-US" dirty="0"/>
          </a:p>
        </p:txBody>
      </p:sp>
      <p:sp>
        <p:nvSpPr>
          <p:cNvPr id="18" name="Rectangle 17">
            <a:extLst>
              <a:ext uri="{FF2B5EF4-FFF2-40B4-BE49-F238E27FC236}">
                <a16:creationId xmlns:a16="http://schemas.microsoft.com/office/drawing/2014/main" id="{B6F77D89-4D5E-4503-BCDB-F582C869C688}"/>
              </a:ext>
            </a:extLst>
          </p:cNvPr>
          <p:cNvSpPr/>
          <p:nvPr/>
        </p:nvSpPr>
        <p:spPr>
          <a:xfrm>
            <a:off x="10249132" y="5252579"/>
            <a:ext cx="1073114"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m, f(r, m)</a:t>
            </a:r>
            <a:endParaRPr lang="en-US" dirty="0"/>
          </a:p>
        </p:txBody>
      </p:sp>
      <p:sp>
        <p:nvSpPr>
          <p:cNvPr id="19" name="Rectangle 18">
            <a:extLst>
              <a:ext uri="{FF2B5EF4-FFF2-40B4-BE49-F238E27FC236}">
                <a16:creationId xmlns:a16="http://schemas.microsoft.com/office/drawing/2014/main" id="{AF9618E9-6B96-4A18-BF69-1F3C4438A2F0}"/>
              </a:ext>
            </a:extLst>
          </p:cNvPr>
          <p:cNvSpPr/>
          <p:nvPr/>
        </p:nvSpPr>
        <p:spPr>
          <a:xfrm>
            <a:off x="9555607" y="4602565"/>
            <a:ext cx="992579"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n, f(n, g)</a:t>
            </a:r>
            <a:endParaRPr lang="en-US" dirty="0"/>
          </a:p>
        </p:txBody>
      </p:sp>
      <p:sp>
        <p:nvSpPr>
          <p:cNvPr id="20" name="Rectangle 19">
            <a:extLst>
              <a:ext uri="{FF2B5EF4-FFF2-40B4-BE49-F238E27FC236}">
                <a16:creationId xmlns:a16="http://schemas.microsoft.com/office/drawing/2014/main" id="{32F5BAE9-5625-4F85-886E-0113A50F5179}"/>
              </a:ext>
            </a:extLst>
          </p:cNvPr>
          <p:cNvSpPr/>
          <p:nvPr/>
        </p:nvSpPr>
        <p:spPr>
          <a:xfrm>
            <a:off x="10032274" y="5787289"/>
            <a:ext cx="300082"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g</a:t>
            </a:r>
            <a:endParaRPr lang="en-US" dirty="0"/>
          </a:p>
        </p:txBody>
      </p:sp>
      <p:sp>
        <p:nvSpPr>
          <p:cNvPr id="21" name="Rectangle 20">
            <a:extLst>
              <a:ext uri="{FF2B5EF4-FFF2-40B4-BE49-F238E27FC236}">
                <a16:creationId xmlns:a16="http://schemas.microsoft.com/office/drawing/2014/main" id="{26C5EAA7-685A-46E1-92EE-7BEF220F30F6}"/>
              </a:ext>
            </a:extLst>
          </p:cNvPr>
          <p:cNvSpPr/>
          <p:nvPr/>
        </p:nvSpPr>
        <p:spPr>
          <a:xfrm>
            <a:off x="9033183" y="5269069"/>
            <a:ext cx="1120820" cy="369332"/>
          </a:xfrm>
          <a:prstGeom prst="rect">
            <a:avLst/>
          </a:prstGeom>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m, f(m, g)</a:t>
            </a:r>
            <a:endParaRPr lang="en-US" dirty="0"/>
          </a:p>
        </p:txBody>
      </p:sp>
      <p:sp>
        <p:nvSpPr>
          <p:cNvPr id="22" name="Rectangle 21">
            <a:extLst>
              <a:ext uri="{FF2B5EF4-FFF2-40B4-BE49-F238E27FC236}">
                <a16:creationId xmlns:a16="http://schemas.microsoft.com/office/drawing/2014/main" id="{A3A7D0C8-63B6-408C-B29A-0AFC1A033902}"/>
              </a:ext>
            </a:extLst>
          </p:cNvPr>
          <p:cNvSpPr/>
          <p:nvPr/>
        </p:nvSpPr>
        <p:spPr>
          <a:xfrm>
            <a:off x="9740018" y="3835682"/>
            <a:ext cx="1018227" cy="369332"/>
          </a:xfrm>
          <a:prstGeom prst="rect">
            <a:avLst/>
          </a:prstGeom>
        </p:spPr>
        <p:txBody>
          <a:bodyPr wrap="none">
            <a:spAutoFit/>
          </a:bodyPr>
          <a:lstStyle/>
          <a:p>
            <a:r>
              <a:rPr lang="en-US" u="sng" dirty="0">
                <a:solidFill>
                  <a:srgbClr val="C00000"/>
                </a:solidFill>
                <a:latin typeface="Times New Roman" panose="02020603050405020304" pitchFamily="18" charset="0"/>
                <a:cs typeface="Times New Roman" panose="02020603050405020304" pitchFamily="18" charset="0"/>
              </a:rPr>
              <a:t>ISC/BFS</a:t>
            </a:r>
          </a:p>
        </p:txBody>
      </p:sp>
    </p:spTree>
    <p:extLst>
      <p:ext uri="{BB962C8B-B14F-4D97-AF65-F5344CB8AC3E}">
        <p14:creationId xmlns:p14="http://schemas.microsoft.com/office/powerpoint/2010/main" val="103775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393" y="228917"/>
            <a:ext cx="3896875" cy="711047"/>
          </a:xfrm>
          <a:solidFill>
            <a:srgbClr val="FFFF00"/>
          </a:solidFill>
        </p:spPr>
        <p:txBody>
          <a:bodyPr>
            <a:normAutofit/>
          </a:bodyPr>
          <a:lstStyle/>
          <a:p>
            <a:r>
              <a:rPr lang="en-US" sz="3200" dirty="0">
                <a:latin typeface="+mn-lt"/>
              </a:rPr>
              <a:t>Best-First Search</a:t>
            </a:r>
          </a:p>
        </p:txBody>
      </p:sp>
      <p:sp>
        <p:nvSpPr>
          <p:cNvPr id="3" name="Content Placeholder 2"/>
          <p:cNvSpPr>
            <a:spLocks noGrp="1"/>
          </p:cNvSpPr>
          <p:nvPr>
            <p:ph idx="4294967295"/>
          </p:nvPr>
        </p:nvSpPr>
        <p:spPr>
          <a:xfrm>
            <a:off x="1354393" y="1035197"/>
            <a:ext cx="10161745" cy="5761703"/>
          </a:xfrm>
        </p:spPr>
        <p:txBody>
          <a:bodyPr>
            <a:noAutofit/>
          </a:bodyPr>
          <a:lstStyle/>
          <a:p>
            <a:pPr marL="465138" indent="-465138">
              <a:spcAft>
                <a:spcPts val="600"/>
              </a:spcAft>
            </a:pPr>
            <a:r>
              <a:rPr lang="en-US" sz="2200" dirty="0">
                <a:solidFill>
                  <a:srgbClr val="0000FF"/>
                </a:solidFill>
                <a:latin typeface="Times New Roman" panose="02020603050405020304" pitchFamily="18" charset="0"/>
                <a:cs typeface="Times New Roman" panose="02020603050405020304" pitchFamily="18" charset="0"/>
              </a:rPr>
              <a:t>Is an instance of the general TREE-SEARCH or GRAPH SEARCH algorithm:</a:t>
            </a:r>
          </a:p>
          <a:p>
            <a:pPr marL="465138" indent="-465138">
              <a:spcAft>
                <a:spcPts val="600"/>
              </a:spcAft>
            </a:pPr>
            <a:r>
              <a:rPr lang="en-US" sz="2200" dirty="0">
                <a:solidFill>
                  <a:srgbClr val="0000FF"/>
                </a:solidFill>
                <a:latin typeface="Times New Roman" panose="02020603050405020304" pitchFamily="18" charset="0"/>
                <a:cs typeface="Times New Roman" panose="02020603050405020304" pitchFamily="18" charset="0"/>
              </a:rPr>
              <a:t>Select a node for expansion </a:t>
            </a:r>
            <a:r>
              <a:rPr lang="en-US" sz="2200" dirty="0">
                <a:latin typeface="Times New Roman" panose="02020603050405020304" pitchFamily="18" charset="0"/>
                <a:cs typeface="Times New Roman" panose="02020603050405020304" pitchFamily="18" charset="0"/>
              </a:rPr>
              <a:t>based on an </a:t>
            </a:r>
            <a:r>
              <a:rPr lang="en-US" sz="2200" b="1" i="1" dirty="0">
                <a:latin typeface="Times New Roman" panose="02020603050405020304" pitchFamily="18" charset="0"/>
                <a:cs typeface="Times New Roman" panose="02020603050405020304" pitchFamily="18" charset="0"/>
              </a:rPr>
              <a:t>evaluation function </a:t>
            </a:r>
            <a:r>
              <a:rPr lang="en-US" sz="2200" i="1" dirty="0">
                <a:latin typeface="Times New Roman" panose="02020603050405020304" pitchFamily="18" charset="0"/>
                <a:cs typeface="Times New Roman" panose="02020603050405020304" pitchFamily="18" charset="0"/>
              </a:rPr>
              <a:t>f(n) = g(n) + h(n).</a:t>
            </a:r>
          </a:p>
          <a:p>
            <a:pPr marL="465138" indent="-465138">
              <a:spcAft>
                <a:spcPts val="600"/>
              </a:spcAft>
            </a:pPr>
            <a:r>
              <a:rPr lang="en-US" sz="2200" dirty="0">
                <a:latin typeface="Times New Roman" panose="02020603050405020304" pitchFamily="18" charset="0"/>
                <a:cs typeface="Times New Roman" panose="02020603050405020304" pitchFamily="18" charset="0"/>
              </a:rPr>
              <a:t>The </a:t>
            </a:r>
            <a:r>
              <a:rPr lang="en-US" sz="2200" dirty="0">
                <a:solidFill>
                  <a:srgbClr val="0000FF"/>
                </a:solidFill>
                <a:latin typeface="Times New Roman" panose="02020603050405020304" pitchFamily="18" charset="0"/>
                <a:cs typeface="Times New Roman" panose="02020603050405020304" pitchFamily="18" charset="0"/>
              </a:rPr>
              <a:t>evaluation function </a:t>
            </a:r>
            <a:r>
              <a:rPr lang="en-US" sz="2200" dirty="0">
                <a:latin typeface="Times New Roman" panose="02020603050405020304" pitchFamily="18" charset="0"/>
                <a:cs typeface="Times New Roman" panose="02020603050405020304" pitchFamily="18" charset="0"/>
              </a:rPr>
              <a:t>is construed </a:t>
            </a:r>
            <a:r>
              <a:rPr lang="en-US" sz="2200" dirty="0">
                <a:solidFill>
                  <a:srgbClr val="0000FF"/>
                </a:solidFill>
                <a:latin typeface="Times New Roman" panose="02020603050405020304" pitchFamily="18" charset="0"/>
                <a:cs typeface="Times New Roman" panose="02020603050405020304" pitchFamily="18" charset="0"/>
              </a:rPr>
              <a:t>as </a:t>
            </a:r>
            <a:r>
              <a:rPr lang="en-US" sz="2200" dirty="0">
                <a:latin typeface="Times New Roman" panose="02020603050405020304" pitchFamily="18" charset="0"/>
                <a:cs typeface="Times New Roman" panose="02020603050405020304" pitchFamily="18" charset="0"/>
              </a:rPr>
              <a:t>a </a:t>
            </a:r>
            <a:r>
              <a:rPr lang="en-US" sz="2200" dirty="0">
                <a:solidFill>
                  <a:srgbClr val="0000FF"/>
                </a:solidFill>
                <a:latin typeface="Times New Roman" panose="02020603050405020304" pitchFamily="18" charset="0"/>
                <a:cs typeface="Times New Roman" panose="02020603050405020304" pitchFamily="18" charset="0"/>
              </a:rPr>
              <a:t>cost estimate</a:t>
            </a:r>
            <a:r>
              <a:rPr lang="en-US" sz="2200" dirty="0">
                <a:latin typeface="Times New Roman" panose="02020603050405020304" pitchFamily="18" charset="0"/>
                <a:cs typeface="Times New Roman" panose="02020603050405020304" pitchFamily="18" charset="0"/>
              </a:rPr>
              <a:t>, </a:t>
            </a:r>
          </a:p>
          <a:p>
            <a:pPr marL="922338" lvl="1" indent="-465138">
              <a:spcAft>
                <a:spcPts val="600"/>
              </a:spcAft>
            </a:pPr>
            <a:r>
              <a:rPr lang="en-US" sz="2200" dirty="0">
                <a:latin typeface="Times New Roman" panose="02020603050405020304" pitchFamily="18" charset="0"/>
                <a:cs typeface="Times New Roman" panose="02020603050405020304" pitchFamily="18" charset="0"/>
              </a:rPr>
              <a:t>Expand first the node with the</a:t>
            </a:r>
            <a:r>
              <a:rPr lang="en-US" sz="2200" i="1" dirty="0">
                <a:solidFill>
                  <a:srgbClr val="0000FF"/>
                </a:solidFill>
                <a:latin typeface="Times New Roman" panose="02020603050405020304" pitchFamily="18" charset="0"/>
                <a:cs typeface="Times New Roman" panose="02020603050405020304" pitchFamily="18" charset="0"/>
              </a:rPr>
              <a:t> lowest </a:t>
            </a:r>
            <a:r>
              <a:rPr lang="en-US" sz="2200" dirty="0">
                <a:latin typeface="Times New Roman" panose="02020603050405020304" pitchFamily="18" charset="0"/>
                <a:cs typeface="Times New Roman" panose="02020603050405020304" pitchFamily="18" charset="0"/>
              </a:rPr>
              <a:t>evaluation.</a:t>
            </a:r>
          </a:p>
          <a:p>
            <a:pPr marL="465138" indent="-465138">
              <a:spcAft>
                <a:spcPts val="600"/>
              </a:spcAft>
            </a:pPr>
            <a:r>
              <a:rPr lang="en-US" sz="2200" b="1" dirty="0">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choice of  </a:t>
            </a:r>
            <a:r>
              <a:rPr lang="en-US" sz="2200" b="1" i="1" dirty="0">
                <a:solidFill>
                  <a:srgbClr val="0000FF"/>
                </a:solidFill>
                <a:latin typeface="Times New Roman" panose="02020603050405020304" pitchFamily="18" charset="0"/>
                <a:cs typeface="Times New Roman" panose="02020603050405020304" pitchFamily="18" charset="0"/>
              </a:rPr>
              <a:t>f</a:t>
            </a:r>
            <a:r>
              <a:rPr lang="en-US" sz="2200" i="1"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determines the search strategy </a:t>
            </a:r>
          </a:p>
          <a:p>
            <a:pPr marL="922338" lvl="1" indent="-465138">
              <a:spcAft>
                <a:spcPts val="600"/>
              </a:spcAft>
            </a:pPr>
            <a:r>
              <a:rPr lang="en-US" sz="2200" dirty="0">
                <a:latin typeface="Times New Roman" panose="02020603050405020304" pitchFamily="18" charset="0"/>
                <a:cs typeface="Times New Roman" panose="02020603050405020304" pitchFamily="18" charset="0"/>
              </a:rPr>
              <a:t>(use </a:t>
            </a:r>
            <a:r>
              <a:rPr lang="en-US" sz="2200" i="1" dirty="0">
                <a:latin typeface="Times New Roman" panose="02020603050405020304" pitchFamily="18" charset="0"/>
                <a:cs typeface="Times New Roman" panose="02020603050405020304" pitchFamily="18" charset="0"/>
              </a:rPr>
              <a:t>f  </a:t>
            </a:r>
            <a:r>
              <a:rPr lang="en-US" sz="2200" dirty="0">
                <a:latin typeface="Times New Roman" panose="02020603050405020304" pitchFamily="18" charset="0"/>
                <a:cs typeface="Times New Roman" panose="02020603050405020304" pitchFamily="18" charset="0"/>
              </a:rPr>
              <a:t>to order the priority queue).</a:t>
            </a:r>
          </a:p>
          <a:p>
            <a:pPr marL="465138" indent="-465138">
              <a:spcAft>
                <a:spcPts val="600"/>
              </a:spcAft>
            </a:pPr>
            <a:r>
              <a:rPr lang="en-US" sz="2200" dirty="0">
                <a:latin typeface="Times New Roman" panose="02020603050405020304" pitchFamily="18" charset="0"/>
                <a:cs typeface="Times New Roman" panose="02020603050405020304" pitchFamily="18" charset="0"/>
              </a:rPr>
              <a:t>Most Best-First algorithms include </a:t>
            </a:r>
            <a:r>
              <a:rPr lang="en-US" sz="2200" b="1" i="1" dirty="0">
                <a:latin typeface="Times New Roman" panose="02020603050405020304" pitchFamily="18" charset="0"/>
                <a:cs typeface="Times New Roman" panose="02020603050405020304" pitchFamily="18" charset="0"/>
              </a:rPr>
              <a:t>a heuristic function</a:t>
            </a:r>
            <a:r>
              <a:rPr lang="en-US" sz="2200" dirty="0">
                <a:latin typeface="Times New Roman" panose="02020603050405020304" pitchFamily="18" charset="0"/>
                <a:cs typeface="Times New Roman" panose="02020603050405020304" pitchFamily="18" charset="0"/>
              </a:rPr>
              <a:t>, h(n) as a component of </a:t>
            </a:r>
            <a:r>
              <a:rPr lang="en-US" sz="2200" i="1" dirty="0">
                <a:latin typeface="Times New Roman" panose="02020603050405020304" pitchFamily="18" charset="0"/>
                <a:cs typeface="Times New Roman" panose="02020603050405020304" pitchFamily="18" charset="0"/>
              </a:rPr>
              <a:t>f </a:t>
            </a:r>
            <a:r>
              <a:rPr lang="en-US" sz="2200" b="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465138" indent="-465138">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h(n) = estimated cost of the cheapest path </a:t>
            </a:r>
            <a:r>
              <a:rPr lang="en-US" sz="2200" dirty="0">
                <a:latin typeface="Times New Roman" panose="02020603050405020304" pitchFamily="18" charset="0"/>
                <a:cs typeface="Times New Roman" panose="02020603050405020304" pitchFamily="18" charset="0"/>
              </a:rPr>
              <a:t>from the state at node n to a goal state. </a:t>
            </a:r>
            <a:r>
              <a:rPr lang="en-US" sz="2200" dirty="0">
                <a:solidFill>
                  <a:srgbClr val="0000FF"/>
                </a:solidFill>
                <a:latin typeface="Times New Roman" panose="02020603050405020304" pitchFamily="18" charset="0"/>
                <a:cs typeface="Times New Roman" panose="02020603050405020304" pitchFamily="18" charset="0"/>
              </a:rPr>
              <a:t>h(n) = 0,  if n is a goal state</a:t>
            </a:r>
            <a:r>
              <a:rPr lang="en-US" sz="2200" dirty="0">
                <a:latin typeface="Times New Roman" panose="02020603050405020304" pitchFamily="18" charset="0"/>
                <a:cs typeface="Times New Roman" panose="02020603050405020304" pitchFamily="18" charset="0"/>
              </a:rPr>
              <a:t>.</a:t>
            </a:r>
          </a:p>
          <a:p>
            <a:pPr marL="463550" indent="-463550">
              <a:spcAft>
                <a:spcPts val="600"/>
              </a:spcAft>
            </a:pPr>
            <a:r>
              <a:rPr lang="en-US" sz="2200" dirty="0">
                <a:solidFill>
                  <a:srgbClr val="0000FF"/>
                </a:solidFill>
                <a:latin typeface="Times New Roman" panose="02020603050405020304" pitchFamily="18" charset="0"/>
                <a:cs typeface="Times New Roman" panose="02020603050405020304" pitchFamily="18" charset="0"/>
              </a:rPr>
              <a:t>An example:</a:t>
            </a:r>
            <a:r>
              <a:rPr lang="en-US" sz="2200" dirty="0">
                <a:latin typeface="Times New Roman" panose="02020603050405020304" pitchFamily="18" charset="0"/>
                <a:cs typeface="Times New Roman" panose="02020603050405020304" pitchFamily="18" charset="0"/>
              </a:rPr>
              <a:t> h(Arad) is a straight-line distance from Arad to Bucharest (destination).</a:t>
            </a:r>
          </a:p>
          <a:p>
            <a:pPr marL="465138" indent="-465138">
              <a:spcAft>
                <a:spcPts val="600"/>
              </a:spcAft>
            </a:pPr>
            <a:r>
              <a:rPr lang="en-US" sz="2200" b="1" i="1" dirty="0">
                <a:latin typeface="Times New Roman" panose="02020603050405020304" pitchFamily="18" charset="0"/>
                <a:cs typeface="Times New Roman" panose="02020603050405020304" pitchFamily="18" charset="0"/>
              </a:rPr>
              <a:t>Greedy Best-First search </a:t>
            </a:r>
            <a:r>
              <a:rPr lang="en-US" sz="2200" dirty="0">
                <a:solidFill>
                  <a:srgbClr val="0000FF"/>
                </a:solidFill>
                <a:latin typeface="Times New Roman" panose="02020603050405020304" pitchFamily="18" charset="0"/>
                <a:cs typeface="Times New Roman" panose="02020603050405020304" pitchFamily="18" charset="0"/>
              </a:rPr>
              <a:t>uses the heuristic function f(n) =  h(n) to evaluate nodes.</a:t>
            </a:r>
          </a:p>
        </p:txBody>
      </p:sp>
    </p:spTree>
    <p:extLst>
      <p:ext uri="{BB962C8B-B14F-4D97-AF65-F5344CB8AC3E}">
        <p14:creationId xmlns:p14="http://schemas.microsoft.com/office/powerpoint/2010/main" val="67260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1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203" y="350838"/>
            <a:ext cx="4347860" cy="770039"/>
          </a:xfrm>
          <a:solidFill>
            <a:srgbClr val="FFFF00"/>
          </a:solidFill>
        </p:spPr>
        <p:txBody>
          <a:bodyPr>
            <a:normAutofit/>
          </a:bodyPr>
          <a:lstStyle/>
          <a:p>
            <a:r>
              <a:rPr lang="en-US" sz="3200" dirty="0">
                <a:latin typeface="+mn-lt"/>
              </a:rPr>
              <a:t>Best-First Search</a:t>
            </a:r>
          </a:p>
        </p:txBody>
      </p:sp>
      <p:sp>
        <p:nvSpPr>
          <p:cNvPr id="3" name="Content Placeholder 2"/>
          <p:cNvSpPr>
            <a:spLocks noGrp="1"/>
          </p:cNvSpPr>
          <p:nvPr>
            <p:ph idx="4294967295"/>
          </p:nvPr>
        </p:nvSpPr>
        <p:spPr>
          <a:xfrm>
            <a:off x="957944" y="1253614"/>
            <a:ext cx="9936480" cy="5132438"/>
          </a:xfrm>
        </p:spPr>
        <p:txBody>
          <a:bodyPr>
            <a:noAutofit/>
          </a:bodyPr>
          <a:lstStyle/>
          <a:p>
            <a:pPr marL="457200" indent="-457200"/>
            <a:r>
              <a:rPr lang="en-US" sz="2400" dirty="0" err="1">
                <a:latin typeface="Times New Roman" panose="02020603050405020304" pitchFamily="18" charset="0"/>
                <a:cs typeface="Times New Roman" panose="02020603050405020304" pitchFamily="18" charset="0"/>
              </a:rPr>
              <a:t>QueueingFn</a:t>
            </a:r>
            <a:r>
              <a:rPr lang="en-US" sz="2400" dirty="0">
                <a:latin typeface="Times New Roman" panose="02020603050405020304" pitchFamily="18" charset="0"/>
                <a:cs typeface="Times New Roman" panose="02020603050405020304" pitchFamily="18" charset="0"/>
              </a:rPr>
              <a:t> is sort-by-h</a:t>
            </a:r>
          </a:p>
          <a:p>
            <a:pPr marL="457200" indent="-457200"/>
            <a:r>
              <a:rPr lang="en-US" sz="2400" dirty="0">
                <a:latin typeface="Times New Roman" panose="02020603050405020304" pitchFamily="18" charset="0"/>
                <a:cs typeface="Times New Roman" panose="02020603050405020304" pitchFamily="18" charset="0"/>
              </a:rPr>
              <a:t>Best-First search only as good as heuristic</a:t>
            </a:r>
          </a:p>
          <a:p>
            <a:pPr marL="914400" lvl="1" indent="-457200"/>
            <a:r>
              <a:rPr lang="en-US" dirty="0">
                <a:latin typeface="Times New Roman" panose="02020603050405020304" pitchFamily="18" charset="0"/>
                <a:cs typeface="Times New Roman" panose="02020603050405020304" pitchFamily="18" charset="0"/>
              </a:rPr>
              <a:t>Example: Look at </a:t>
            </a:r>
            <a:r>
              <a:rPr lang="en-US" dirty="0">
                <a:solidFill>
                  <a:srgbClr val="0000FF"/>
                </a:solidFill>
                <a:latin typeface="Times New Roman" panose="02020603050405020304" pitchFamily="18" charset="0"/>
                <a:cs typeface="Times New Roman" panose="02020603050405020304" pitchFamily="18" charset="0"/>
              </a:rPr>
              <a:t>heuristics for 8 puzzle</a:t>
            </a:r>
            <a:r>
              <a:rPr lang="en-US" dirty="0">
                <a:latin typeface="Times New Roman" panose="02020603050405020304" pitchFamily="18" charset="0"/>
                <a:cs typeface="Times New Roman" panose="02020603050405020304" pitchFamily="18" charset="0"/>
              </a:rPr>
              <a:t>: </a:t>
            </a:r>
          </a:p>
          <a:p>
            <a:pPr marL="1371600" lvl="2" indent="-457200"/>
            <a:r>
              <a:rPr lang="en-US" sz="2400" dirty="0">
                <a:solidFill>
                  <a:srgbClr val="0000FF"/>
                </a:solidFill>
                <a:latin typeface="Times New Roman" panose="02020603050405020304" pitchFamily="18" charset="0"/>
                <a:cs typeface="Times New Roman" panose="02020603050405020304" pitchFamily="18" charset="0"/>
              </a:rPr>
              <a:t>The number of misplaced tiles h</a:t>
            </a:r>
            <a:r>
              <a:rPr lang="en-US" sz="2400" baseline="-25000" dirty="0">
                <a:solidFill>
                  <a:srgbClr val="0000FF"/>
                </a:solidFill>
                <a:latin typeface="Times New Roman" panose="02020603050405020304" pitchFamily="18" charset="0"/>
                <a:cs typeface="Times New Roman" panose="02020603050405020304" pitchFamily="18" charset="0"/>
              </a:rPr>
              <a:t>1  </a:t>
            </a:r>
            <a:r>
              <a:rPr lang="en-US" sz="2400" dirty="0">
                <a:solidFill>
                  <a:srgbClr val="0000FF"/>
                </a:solidFill>
                <a:latin typeface="Times New Roman" panose="02020603050405020304" pitchFamily="18" charset="0"/>
                <a:cs typeface="Times New Roman" panose="02020603050405020304" pitchFamily="18" charset="0"/>
              </a:rPr>
              <a:t>is an admissible heuristic </a:t>
            </a:r>
          </a:p>
          <a:p>
            <a:pPr lvl="3">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At the start state, all the eight tiles are out of position, h</a:t>
            </a:r>
            <a:r>
              <a:rPr lang="en-US" sz="2400" baseline="-25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 8</a:t>
            </a:r>
          </a:p>
          <a:p>
            <a:pPr marL="1371600" lvl="2" indent="-457200"/>
            <a:r>
              <a:rPr lang="en-US" sz="2400" dirty="0">
                <a:solidFill>
                  <a:srgbClr val="0000FF"/>
                </a:solidFill>
                <a:latin typeface="Times New Roman" panose="02020603050405020304" pitchFamily="18" charset="0"/>
                <a:cs typeface="Times New Roman" panose="02020603050405020304" pitchFamily="18" charset="0"/>
              </a:rPr>
              <a:t>Manhattan Distance </a:t>
            </a:r>
            <a:r>
              <a:rPr lang="en-US" sz="2400" dirty="0">
                <a:latin typeface="Times New Roman" panose="02020603050405020304" pitchFamily="18" charset="0"/>
                <a:cs typeface="Times New Roman" panose="02020603050405020304" pitchFamily="18" charset="0"/>
              </a:rPr>
              <a:t>(i.e., the city block distance) -The sum of the distances of the tiles h</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from their goal positions</a:t>
            </a:r>
          </a:p>
          <a:p>
            <a:pPr marL="1828800" lvl="3" indent="-4572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Tiles 1 to 8 in the start state give a Manhattan distance              </a:t>
            </a:r>
          </a:p>
          <a:p>
            <a:pPr marL="914400" lvl="2" indent="0">
              <a:buNone/>
            </a:pP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3</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+ 1</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+2</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+ 2</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+ 3</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+ 3</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+ 2</a:t>
            </a:r>
            <a:r>
              <a:rPr lang="en-US" sz="2400" baseline="-25000"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 18</a:t>
            </a:r>
          </a:p>
          <a:p>
            <a:pPr marL="1371600" lvl="2" indent="-457200"/>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solution cost </a:t>
            </a:r>
            <a:r>
              <a:rPr lang="en-US" sz="2400" dirty="0">
                <a:latin typeface="Times New Roman" panose="02020603050405020304" pitchFamily="18" charset="0"/>
                <a:cs typeface="Times New Roman" panose="02020603050405020304" pitchFamily="18" charset="0"/>
              </a:rPr>
              <a:t>for this 8-puzzle instance is 26 steps</a:t>
            </a:r>
          </a:p>
          <a:p>
            <a:pPr marL="1371600" lvl="2" indent="-457200"/>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 solution cost </a:t>
            </a:r>
            <a:r>
              <a:rPr lang="en-US" sz="2400" dirty="0">
                <a:latin typeface="Times New Roman" panose="02020603050405020304" pitchFamily="18" charset="0"/>
                <a:cs typeface="Times New Roman" panose="02020603050405020304" pitchFamily="18" charset="0"/>
              </a:rPr>
              <a:t>for a randomly generated 8-puzzle is about 22 steps.</a:t>
            </a:r>
          </a:p>
          <a:p>
            <a:pPr marL="914400" lvl="2"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5" descr="8puzzle">
            <a:extLst>
              <a:ext uri="{FF2B5EF4-FFF2-40B4-BE49-F238E27FC236}">
                <a16:creationId xmlns:a16="http://schemas.microsoft.com/office/drawing/2014/main" id="{B402B8A3-AAD2-4CE6-B6C0-D0A9E8245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924" y="172526"/>
            <a:ext cx="4257675"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09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388" y="2655037"/>
            <a:ext cx="8573549" cy="2751522"/>
          </a:xfrm>
          <a:prstGeom prst="rect">
            <a:avLst/>
          </a:prstGeom>
        </p:spPr>
        <p:txBody>
          <a:bodyPr wrap="square">
            <a:spAutoFit/>
          </a:bodyPr>
          <a:lstStyle/>
          <a:p>
            <a:pPr>
              <a:lnSpc>
                <a:spcPct val="90000"/>
              </a:lnSpc>
              <a:buFontTx/>
              <a:buNone/>
            </a:pPr>
            <a:r>
              <a:rPr lang="en-US" altLang="en-US" sz="2400" dirty="0">
                <a:latin typeface="Times New Roman" panose="02020603050405020304" pitchFamily="18" charset="0"/>
                <a:cs typeface="Times New Roman" panose="02020603050405020304" pitchFamily="18" charset="0"/>
              </a:rPr>
              <a:t>e.g., for the 8-puzzle:</a:t>
            </a:r>
          </a:p>
          <a:p>
            <a:pPr>
              <a:lnSpc>
                <a:spcPct val="90000"/>
              </a:lnSpc>
              <a:buFontTx/>
              <a:buNone/>
            </a:pPr>
            <a:r>
              <a:rPr lang="en-US" altLang="en-US" sz="2400" dirty="0">
                <a:latin typeface="Times New Roman" panose="02020603050405020304" pitchFamily="18" charset="0"/>
                <a:cs typeface="Times New Roman" panose="02020603050405020304" pitchFamily="18" charset="0"/>
              </a:rPr>
              <a:t>Let n be a node associated with Start State.
</a:t>
            </a:r>
          </a:p>
          <a:p>
            <a:pPr>
              <a:lnSpc>
                <a:spcPct val="90000"/>
              </a:lnSpc>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number of misplaced tiles</a:t>
            </a:r>
          </a:p>
          <a:p>
            <a:pPr>
              <a:lnSpc>
                <a:spcPct val="90000"/>
              </a:lnSpc>
            </a:pPr>
            <a:r>
              <a:rPr lang="en-US" altLang="en-US" sz="2400" dirty="0">
                <a:latin typeface="Times New Roman" panose="02020603050405020304" pitchFamily="18" charset="0"/>
                <a:cs typeface="Times New Roman" panose="02020603050405020304" pitchFamily="18" charset="0"/>
              </a:rPr>
              <a:t>         = 8   (</a:t>
            </a:r>
            <a:r>
              <a:rPr lang="en-US" sz="2400" dirty="0">
                <a:latin typeface="Times New Roman" panose="02020603050405020304" pitchFamily="18" charset="0"/>
                <a:cs typeface="Times New Roman" panose="02020603050405020304" pitchFamily="18" charset="0"/>
              </a:rPr>
              <a:t>At the start state, all the eight tiles are out of position</a:t>
            </a:r>
            <a:r>
              <a:rPr lang="en-US" altLang="en-US" sz="2400" dirty="0">
                <a:latin typeface="Times New Roman" panose="02020603050405020304" pitchFamily="18" charset="0"/>
                <a:cs typeface="Times New Roman" panose="02020603050405020304" pitchFamily="18" charset="0"/>
              </a:rPr>
              <a:t>)</a:t>
            </a:r>
          </a:p>
          <a:p>
            <a:pPr>
              <a:lnSpc>
                <a:spcPct val="90000"/>
              </a:lnSpc>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total Manhattan distance</a:t>
            </a:r>
          </a:p>
          <a:p>
            <a:pPr>
              <a:lnSpc>
                <a:spcPct val="90000"/>
              </a:lnSpc>
              <a:buFontTx/>
              <a:buNone/>
            </a:pPr>
            <a:r>
              <a:rPr lang="en-US" altLang="en-US" sz="2400" dirty="0">
                <a:latin typeface="Times New Roman" panose="02020603050405020304" pitchFamily="18" charset="0"/>
                <a:cs typeface="Times New Roman" panose="02020603050405020304" pitchFamily="18" charset="0"/>
              </a:rPr>
              <a:t>	(i.e., no. of squares from desired location of each tile)</a:t>
            </a:r>
          </a:p>
          <a:p>
            <a:pPr>
              <a:lnSpc>
                <a:spcPct val="90000"/>
              </a:lnSpc>
              <a:buFontTx/>
              <a:buNone/>
            </a:pP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615576" y="1046419"/>
            <a:ext cx="4112972" cy="584775"/>
          </a:xfrm>
          <a:prstGeom prst="rect">
            <a:avLst/>
          </a:prstGeom>
          <a:solidFill>
            <a:srgbClr val="FFFF00"/>
          </a:solidFill>
        </p:spPr>
        <p:txBody>
          <a:bodyPr wrap="square">
            <a:spAutoFit/>
          </a:bodyPr>
          <a:lstStyle/>
          <a:p>
            <a:r>
              <a:rPr lang="en-US" altLang="en-US" sz="3200" dirty="0"/>
              <a:t>Admissible heuristics</a:t>
            </a:r>
            <a:endParaRPr lang="en-US" sz="3200" dirty="0"/>
          </a:p>
        </p:txBody>
      </p:sp>
      <p:sp>
        <p:nvSpPr>
          <p:cNvPr id="4" name="Rectangle 3"/>
          <p:cNvSpPr/>
          <p:nvPr/>
        </p:nvSpPr>
        <p:spPr>
          <a:xfrm>
            <a:off x="2184095" y="4980584"/>
            <a:ext cx="7762133" cy="830997"/>
          </a:xfrm>
          <a:prstGeom prst="rect">
            <a:avLst/>
          </a:prstGeom>
        </p:spPr>
        <p:txBody>
          <a:bodyPr wrap="square">
            <a:spAutoFit/>
          </a:bodyPr>
          <a:lstStyle/>
          <a:p>
            <a:pPr marL="461963" lvl="3"/>
            <a:r>
              <a:rPr lang="en-US" sz="2400" dirty="0">
                <a:latin typeface="Times New Roman" panose="02020603050405020304" pitchFamily="18" charset="0"/>
                <a:cs typeface="Times New Roman" panose="02020603050405020304" pitchFamily="18" charset="0"/>
              </a:rPr>
              <a:t>Tiles 1 to 8 in the start state give a Manhattan distance         </a:t>
            </a:r>
          </a:p>
          <a:p>
            <a:pPr marL="569913" lvl="3"/>
            <a:r>
              <a:rPr lang="en-US" sz="2400" i="1" dirty="0">
                <a:solidFill>
                  <a:srgbClr val="0000FF"/>
                </a:solidFill>
                <a:latin typeface="Times New Roman" panose="02020603050405020304" pitchFamily="18" charset="0"/>
                <a:cs typeface="Times New Roman" panose="02020603050405020304" pitchFamily="18" charset="0"/>
              </a:rPr>
              <a:t>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(8) = 3 + 1 + 2 +2 + 2 + 3 + 3 + 2 = 18</a:t>
            </a:r>
          </a:p>
        </p:txBody>
      </p:sp>
      <p:pic>
        <p:nvPicPr>
          <p:cNvPr id="5" name="Picture 5" descr="8puzzle">
            <a:extLst>
              <a:ext uri="{FF2B5EF4-FFF2-40B4-BE49-F238E27FC236}">
                <a16:creationId xmlns:a16="http://schemas.microsoft.com/office/drawing/2014/main" id="{B402B8A3-AAD2-4CE6-B6C0-D0A9E8245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262" y="784061"/>
            <a:ext cx="4257675"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9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702" y="301269"/>
            <a:ext cx="5933198" cy="919163"/>
          </a:xfrm>
          <a:solidFill>
            <a:srgbClr val="FFFF00"/>
          </a:solidFill>
        </p:spPr>
        <p:txBody>
          <a:bodyPr>
            <a:normAutofit/>
          </a:bodyPr>
          <a:lstStyle/>
          <a:p>
            <a:r>
              <a:rPr lang="en-US" sz="3200" dirty="0">
                <a:solidFill>
                  <a:srgbClr val="FF0000"/>
                </a:solidFill>
                <a:latin typeface="+mn-lt"/>
              </a:rPr>
              <a:t>Example - </a:t>
            </a:r>
            <a:r>
              <a:rPr lang="en-US" sz="3200" dirty="0">
                <a:latin typeface="+mn-lt"/>
              </a:rPr>
              <a:t>Best-First Search</a:t>
            </a:r>
            <a:endParaRPr lang="en-US" sz="3200" dirty="0">
              <a:solidFill>
                <a:srgbClr val="FF0000"/>
              </a:solidFill>
              <a:latin typeface="+mn-lt"/>
            </a:endParaRPr>
          </a:p>
        </p:txBody>
      </p:sp>
      <p:pic>
        <p:nvPicPr>
          <p:cNvPr id="3" name="Picture 2" descr="a0.gif"/>
          <p:cNvPicPr>
            <a:picLocks noChangeAspect="1"/>
          </p:cNvPicPr>
          <p:nvPr/>
        </p:nvPicPr>
        <p:blipFill>
          <a:blip r:embed="rId2" cstate="print"/>
          <a:stretch>
            <a:fillRect/>
          </a:stretch>
        </p:blipFill>
        <p:spPr>
          <a:xfrm>
            <a:off x="2048423" y="1135626"/>
            <a:ext cx="9214421" cy="5220929"/>
          </a:xfrm>
          <a:prstGeom prst="rect">
            <a:avLst/>
          </a:prstGeom>
        </p:spPr>
      </p:pic>
      <p:sp>
        <p:nvSpPr>
          <p:cNvPr id="4" name="TextBox 3"/>
          <p:cNvSpPr txBox="1"/>
          <p:nvPr/>
        </p:nvSpPr>
        <p:spPr>
          <a:xfrm>
            <a:off x="1854200" y="5511800"/>
            <a:ext cx="2108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C(21)</a:t>
            </a:r>
          </a:p>
        </p:txBody>
      </p:sp>
      <p:sp>
        <p:nvSpPr>
          <p:cNvPr id="7" name="TextBox 6">
            <a:extLst>
              <a:ext uri="{FF2B5EF4-FFF2-40B4-BE49-F238E27FC236}">
                <a16:creationId xmlns:a16="http://schemas.microsoft.com/office/drawing/2014/main" id="{89772977-0FDC-4A97-BE1B-35490BB28C05}"/>
              </a:ext>
            </a:extLst>
          </p:cNvPr>
          <p:cNvSpPr txBox="1"/>
          <p:nvPr/>
        </p:nvSpPr>
        <p:spPr>
          <a:xfrm>
            <a:off x="1779198" y="5881132"/>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410660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C87709-39F6-4351-88F7-F2BF45132318}"/>
              </a:ext>
            </a:extLst>
          </p:cNvPr>
          <p:cNvSpPr>
            <a:spLocks noGrp="1" noChangeArrowheads="1"/>
          </p:cNvSpPr>
          <p:nvPr>
            <p:ph type="title"/>
          </p:nvPr>
        </p:nvSpPr>
        <p:spPr>
          <a:xfrm>
            <a:off x="1044677" y="512609"/>
            <a:ext cx="4544961" cy="1325563"/>
          </a:xfrm>
        </p:spPr>
        <p:txBody>
          <a:bodyPr>
            <a:normAutofit/>
          </a:bodyPr>
          <a:lstStyle/>
          <a:p>
            <a:r>
              <a:rPr lang="en-US" altLang="en-US" sz="3600" dirty="0"/>
              <a:t>Material</a:t>
            </a:r>
          </a:p>
        </p:txBody>
      </p:sp>
      <p:sp>
        <p:nvSpPr>
          <p:cNvPr id="4099" name="Rectangle 3">
            <a:extLst>
              <a:ext uri="{FF2B5EF4-FFF2-40B4-BE49-F238E27FC236}">
                <a16:creationId xmlns:a16="http://schemas.microsoft.com/office/drawing/2014/main" id="{AE650668-5F02-4797-B3EA-FA765332D6E0}"/>
              </a:ext>
            </a:extLst>
          </p:cNvPr>
          <p:cNvSpPr>
            <a:spLocks noGrp="1" noChangeArrowheads="1"/>
          </p:cNvSpPr>
          <p:nvPr>
            <p:ph type="body" idx="1"/>
          </p:nvPr>
        </p:nvSpPr>
        <p:spPr>
          <a:xfrm>
            <a:off x="1044677" y="1838171"/>
            <a:ext cx="9398734" cy="3808649"/>
          </a:xfrm>
        </p:spPr>
        <p:txBody>
          <a:bodyPr>
            <a:normAutofit lnSpcReduction="10000"/>
          </a:bodyPr>
          <a:lstStyle/>
          <a:p>
            <a:pPr marL="465138" indent="-465138"/>
            <a:r>
              <a:rPr lang="en-US" altLang="en-US" sz="3000" dirty="0">
                <a:latin typeface="Times New Roman" panose="02020603050405020304" pitchFamily="18" charset="0"/>
                <a:cs typeface="Times New Roman" panose="02020603050405020304" pitchFamily="18" charset="0"/>
              </a:rPr>
              <a:t>Chapter 3 </a:t>
            </a:r>
          </a:p>
          <a:p>
            <a:pPr marL="922338" lvl="1" indent="-465138"/>
            <a:r>
              <a:rPr lang="en-US" altLang="en-US" sz="3000" dirty="0">
                <a:latin typeface="Times New Roman" panose="02020603050405020304" pitchFamily="18" charset="0"/>
                <a:cs typeface="Times New Roman" panose="02020603050405020304" pitchFamily="18" charset="0"/>
              </a:rPr>
              <a:t>Section 3.5 Informed (Heuristic) Search Strategies </a:t>
            </a:r>
          </a:p>
          <a:p>
            <a:pPr marL="914400" lvl="1" indent="-465138"/>
            <a:r>
              <a:rPr lang="en-US" altLang="en-US" sz="3000" dirty="0">
                <a:latin typeface="Times New Roman" panose="02020603050405020304" pitchFamily="18" charset="0"/>
                <a:cs typeface="Times New Roman" panose="02020603050405020304" pitchFamily="18" charset="0"/>
              </a:rPr>
              <a:t>Section 3.6 Heuristic Functions
Exclude memory-bounded heuristic search</a:t>
            </a:r>
          </a:p>
          <a:p>
            <a:pPr marL="0" lvl="1" indent="0">
              <a:buNone/>
            </a:pPr>
            <a:endParaRPr lang="en-US" altLang="en-US" sz="3000" dirty="0">
              <a:latin typeface="Times New Roman" panose="02020603050405020304" pitchFamily="18" charset="0"/>
              <a:cs typeface="Times New Roman" panose="02020603050405020304" pitchFamily="18" charset="0"/>
            </a:endParaRPr>
          </a:p>
          <a:p>
            <a:pPr marL="465138" lvl="1" indent="-465138"/>
            <a:r>
              <a:rPr lang="en-US" altLang="en-US" sz="3000" dirty="0">
                <a:latin typeface="Times New Roman" panose="02020603050405020304" pitchFamily="18" charset="0"/>
                <a:cs typeface="Times New Roman" panose="02020603050405020304" pitchFamily="18" charset="0"/>
              </a:rPr>
              <a:t>Chapter 4 </a:t>
            </a:r>
          </a:p>
          <a:p>
            <a:pPr marL="914400" indent="-465138">
              <a:tabLst>
                <a:tab pos="850900" algn="l"/>
              </a:tabLst>
            </a:pPr>
            <a:r>
              <a:rPr lang="en-US" altLang="en-US" sz="3000" dirty="0">
                <a:latin typeface="Times New Roman" panose="02020603050405020304" pitchFamily="18" charset="0"/>
                <a:cs typeface="Times New Roman" panose="02020603050405020304" pitchFamily="18" charset="0"/>
              </a:rPr>
              <a:t>Section 4.1 Local Search Algorithms and Optimization Problems</a:t>
            </a:r>
          </a:p>
          <a:p>
            <a:endParaRPr lang="en-US" altLang="en-US" dirty="0"/>
          </a:p>
        </p:txBody>
      </p:sp>
    </p:spTree>
    <p:extLst>
      <p:ext uri="{BB962C8B-B14F-4D97-AF65-F5344CB8AC3E}">
        <p14:creationId xmlns:p14="http://schemas.microsoft.com/office/powerpoint/2010/main" val="3595934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pic>
        <p:nvPicPr>
          <p:cNvPr id="4" name="Picture 3" descr="a1.gif"/>
          <p:cNvPicPr>
            <a:picLocks noChangeAspect="1"/>
          </p:cNvPicPr>
          <p:nvPr/>
        </p:nvPicPr>
        <p:blipFill>
          <a:blip r:embed="rId2" cstate="print"/>
          <a:stretch>
            <a:fillRect/>
          </a:stretch>
        </p:blipFill>
        <p:spPr>
          <a:xfrm>
            <a:off x="1949570" y="1209368"/>
            <a:ext cx="8792685" cy="4925961"/>
          </a:xfrm>
          <a:prstGeom prst="rect">
            <a:avLst/>
          </a:prstGeom>
        </p:spPr>
      </p:pic>
      <p:sp>
        <p:nvSpPr>
          <p:cNvPr id="5" name="TextBox 4"/>
          <p:cNvSpPr txBox="1"/>
          <p:nvPr/>
        </p:nvSpPr>
        <p:spPr>
          <a:xfrm>
            <a:off x="1854199" y="5511800"/>
            <a:ext cx="272626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T(5) O(7) E(12), B(14) P(15)</a:t>
            </a:r>
          </a:p>
        </p:txBody>
      </p:sp>
      <p:sp>
        <p:nvSpPr>
          <p:cNvPr id="6" name="TextBox 5">
            <a:extLst>
              <a:ext uri="{FF2B5EF4-FFF2-40B4-BE49-F238E27FC236}">
                <a16:creationId xmlns:a16="http://schemas.microsoft.com/office/drawing/2014/main" id="{8A0B8C30-B6A5-457C-8018-3668116454CE}"/>
              </a:ext>
            </a:extLst>
          </p:cNvPr>
          <p:cNvSpPr txBox="1"/>
          <p:nvPr/>
        </p:nvSpPr>
        <p:spPr>
          <a:xfrm>
            <a:off x="1854199" y="5881132"/>
            <a:ext cx="2726267"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81652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2.gif"/>
          <p:cNvPicPr>
            <a:picLocks noChangeAspect="1"/>
          </p:cNvPicPr>
          <p:nvPr/>
        </p:nvPicPr>
        <p:blipFill>
          <a:blip r:embed="rId2" cstate="print"/>
          <a:stretch>
            <a:fillRect/>
          </a:stretch>
        </p:blipFill>
        <p:spPr>
          <a:xfrm>
            <a:off x="1423717" y="1135626"/>
            <a:ext cx="8719861" cy="4940709"/>
          </a:xfrm>
          <a:prstGeom prst="rect">
            <a:avLst/>
          </a:prstGeom>
        </p:spPr>
      </p:pic>
      <p:sp>
        <p:nvSpPr>
          <p:cNvPr id="4" name="TextBox 3"/>
          <p:cNvSpPr txBox="1"/>
          <p:nvPr/>
        </p:nvSpPr>
        <p:spPr>
          <a:xfrm>
            <a:off x="1854199" y="5511800"/>
            <a:ext cx="272626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O(7) E(12), B(14) P(15)</a:t>
            </a:r>
          </a:p>
        </p:txBody>
      </p:sp>
      <p:sp>
        <p:nvSpPr>
          <p:cNvPr id="5" name="TextBox 4">
            <a:extLst>
              <a:ext uri="{FF2B5EF4-FFF2-40B4-BE49-F238E27FC236}">
                <a16:creationId xmlns:a16="http://schemas.microsoft.com/office/drawing/2014/main" id="{9329932D-0F0A-4057-BBFB-4BD0DF0C3798}"/>
              </a:ext>
            </a:extLst>
          </p:cNvPr>
          <p:cNvSpPr txBox="1"/>
          <p:nvPr/>
        </p:nvSpPr>
        <p:spPr>
          <a:xfrm>
            <a:off x="1854199" y="5881132"/>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8" name="Title 1">
            <a:extLst>
              <a:ext uri="{FF2B5EF4-FFF2-40B4-BE49-F238E27FC236}">
                <a16:creationId xmlns:a16="http://schemas.microsoft.com/office/drawing/2014/main" id="{07B6E8BC-6C3C-4B39-AC45-B77865A70BE5}"/>
              </a:ext>
            </a:extLst>
          </p:cNvPr>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3455718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686" y="415636"/>
            <a:ext cx="3340570" cy="766620"/>
          </a:xfrm>
          <a:solidFill>
            <a:srgbClr val="FFFF00"/>
          </a:solidFill>
        </p:spPr>
        <p:txBody>
          <a:bodyPr>
            <a:normAutofit/>
          </a:bodyPr>
          <a:lstStyle/>
          <a:p>
            <a:r>
              <a:rPr lang="en-US" sz="3600" dirty="0">
                <a:solidFill>
                  <a:srgbClr val="FF0000"/>
                </a:solidFill>
              </a:rPr>
              <a:t>Example</a:t>
            </a:r>
          </a:p>
        </p:txBody>
      </p:sp>
      <p:pic>
        <p:nvPicPr>
          <p:cNvPr id="3" name="Picture 2" descr="a3.gif"/>
          <p:cNvPicPr>
            <a:picLocks noChangeAspect="1"/>
          </p:cNvPicPr>
          <p:nvPr/>
        </p:nvPicPr>
        <p:blipFill>
          <a:blip r:embed="rId2" cstate="print"/>
          <a:stretch>
            <a:fillRect/>
          </a:stretch>
        </p:blipFill>
        <p:spPr>
          <a:xfrm>
            <a:off x="1397686" y="988141"/>
            <a:ext cx="9474715" cy="5368413"/>
          </a:xfrm>
          <a:prstGeom prst="rect">
            <a:avLst/>
          </a:prstGeom>
        </p:spPr>
      </p:pic>
      <p:sp>
        <p:nvSpPr>
          <p:cNvPr id="5" name="TextBox 4"/>
          <p:cNvSpPr txBox="1"/>
          <p:nvPr/>
        </p:nvSpPr>
        <p:spPr>
          <a:xfrm>
            <a:off x="1337732" y="5571067"/>
            <a:ext cx="272626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O(7) E(12), B(14) P(15)</a:t>
            </a:r>
          </a:p>
        </p:txBody>
      </p:sp>
      <p:sp>
        <p:nvSpPr>
          <p:cNvPr id="6" name="TextBox 5">
            <a:extLst>
              <a:ext uri="{FF2B5EF4-FFF2-40B4-BE49-F238E27FC236}">
                <a16:creationId xmlns:a16="http://schemas.microsoft.com/office/drawing/2014/main" id="{CA4DA788-86C0-4DCB-86D1-1ED828F2176C}"/>
              </a:ext>
            </a:extLst>
          </p:cNvPr>
          <p:cNvSpPr txBox="1"/>
          <p:nvPr/>
        </p:nvSpPr>
        <p:spPr>
          <a:xfrm>
            <a:off x="1337732" y="5940399"/>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4235986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gif"/>
          <p:cNvPicPr>
            <a:picLocks noChangeAspect="1"/>
          </p:cNvPicPr>
          <p:nvPr/>
        </p:nvPicPr>
        <p:blipFill>
          <a:blip r:embed="rId2" cstate="print"/>
          <a:stretch>
            <a:fillRect/>
          </a:stretch>
        </p:blipFill>
        <p:spPr>
          <a:xfrm>
            <a:off x="1631950" y="1017639"/>
            <a:ext cx="9292509" cy="5265174"/>
          </a:xfrm>
          <a:prstGeom prst="rect">
            <a:avLst/>
          </a:prstGeom>
        </p:spPr>
      </p:pic>
      <p:sp>
        <p:nvSpPr>
          <p:cNvPr id="4" name="TextBox 3"/>
          <p:cNvSpPr txBox="1"/>
          <p:nvPr/>
        </p:nvSpPr>
        <p:spPr>
          <a:xfrm>
            <a:off x="1854199" y="5511800"/>
            <a:ext cx="2937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I(4) E(12), B(14) P(15)  N(44)</a:t>
            </a:r>
          </a:p>
        </p:txBody>
      </p:sp>
      <p:sp>
        <p:nvSpPr>
          <p:cNvPr id="5" name="TextBox 4">
            <a:extLst>
              <a:ext uri="{FF2B5EF4-FFF2-40B4-BE49-F238E27FC236}">
                <a16:creationId xmlns:a16="http://schemas.microsoft.com/office/drawing/2014/main" id="{7D944795-873B-41A5-BD0F-BA55C266195A}"/>
              </a:ext>
            </a:extLst>
          </p:cNvPr>
          <p:cNvSpPr txBox="1"/>
          <p:nvPr/>
        </p:nvSpPr>
        <p:spPr>
          <a:xfrm>
            <a:off x="1854199" y="5896229"/>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8" name="Title 1">
            <a:extLst>
              <a:ext uri="{FF2B5EF4-FFF2-40B4-BE49-F238E27FC236}">
                <a16:creationId xmlns:a16="http://schemas.microsoft.com/office/drawing/2014/main" id="{09E8573F-7AFB-4870-8390-B04A485FA9FF}"/>
              </a:ext>
            </a:extLst>
          </p:cNvPr>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220112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5.gif"/>
          <p:cNvPicPr>
            <a:picLocks noChangeAspect="1"/>
          </p:cNvPicPr>
          <p:nvPr/>
        </p:nvPicPr>
        <p:blipFill>
          <a:blip r:embed="rId2" cstate="print"/>
          <a:stretch>
            <a:fillRect/>
          </a:stretch>
        </p:blipFill>
        <p:spPr>
          <a:xfrm>
            <a:off x="1319599" y="1032387"/>
            <a:ext cx="9006185" cy="5102942"/>
          </a:xfrm>
          <a:prstGeom prst="rect">
            <a:avLst/>
          </a:prstGeom>
        </p:spPr>
      </p:pic>
      <p:sp>
        <p:nvSpPr>
          <p:cNvPr id="7" name="TextBox 6"/>
          <p:cNvSpPr txBox="1"/>
          <p:nvPr/>
        </p:nvSpPr>
        <p:spPr>
          <a:xfrm>
            <a:off x="1854199" y="5511800"/>
            <a:ext cx="2937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I(4) E(12) B(14) P(15)  N(44)</a:t>
            </a:r>
          </a:p>
        </p:txBody>
      </p:sp>
      <p:sp>
        <p:nvSpPr>
          <p:cNvPr id="5" name="TextBox 4">
            <a:extLst>
              <a:ext uri="{FF2B5EF4-FFF2-40B4-BE49-F238E27FC236}">
                <a16:creationId xmlns:a16="http://schemas.microsoft.com/office/drawing/2014/main" id="{0BD4E344-F8D1-474B-895F-4EBAE01183B3}"/>
              </a:ext>
            </a:extLst>
          </p:cNvPr>
          <p:cNvSpPr txBox="1"/>
          <p:nvPr/>
        </p:nvSpPr>
        <p:spPr>
          <a:xfrm>
            <a:off x="1854199" y="5893096"/>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8" name="Title 1">
            <a:extLst>
              <a:ext uri="{FF2B5EF4-FFF2-40B4-BE49-F238E27FC236}">
                <a16:creationId xmlns:a16="http://schemas.microsoft.com/office/drawing/2014/main" id="{85346E76-2BEE-4464-8CE9-19CE34CF9B30}"/>
              </a:ext>
            </a:extLst>
          </p:cNvPr>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201199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6.gif"/>
          <p:cNvPicPr>
            <a:picLocks noChangeAspect="1"/>
          </p:cNvPicPr>
          <p:nvPr/>
        </p:nvPicPr>
        <p:blipFill>
          <a:blip r:embed="rId2" cstate="print"/>
          <a:stretch>
            <a:fillRect/>
          </a:stretch>
        </p:blipFill>
        <p:spPr>
          <a:xfrm>
            <a:off x="1423718" y="1017639"/>
            <a:ext cx="8928096" cy="5058696"/>
          </a:xfrm>
          <a:prstGeom prst="rect">
            <a:avLst/>
          </a:prstGeom>
        </p:spPr>
      </p:pic>
      <p:sp>
        <p:nvSpPr>
          <p:cNvPr id="4" name="TextBox 3"/>
          <p:cNvSpPr txBox="1"/>
          <p:nvPr/>
        </p:nvSpPr>
        <p:spPr>
          <a:xfrm>
            <a:off x="1854199" y="5511800"/>
            <a:ext cx="2937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Z(0) E(12) B(14) P(15)  N(44)</a:t>
            </a:r>
          </a:p>
        </p:txBody>
      </p:sp>
      <p:sp>
        <p:nvSpPr>
          <p:cNvPr id="5" name="TextBox 4">
            <a:extLst>
              <a:ext uri="{FF2B5EF4-FFF2-40B4-BE49-F238E27FC236}">
                <a16:creationId xmlns:a16="http://schemas.microsoft.com/office/drawing/2014/main" id="{A3290FA3-8B08-483F-BAA5-B1A017FD5F98}"/>
              </a:ext>
            </a:extLst>
          </p:cNvPr>
          <p:cNvSpPr txBox="1"/>
          <p:nvPr/>
        </p:nvSpPr>
        <p:spPr>
          <a:xfrm>
            <a:off x="1854199" y="5881132"/>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8" name="Title 1">
            <a:extLst>
              <a:ext uri="{FF2B5EF4-FFF2-40B4-BE49-F238E27FC236}">
                <a16:creationId xmlns:a16="http://schemas.microsoft.com/office/drawing/2014/main" id="{DDF4660C-2930-4110-AF87-5BBD99965656}"/>
              </a:ext>
            </a:extLst>
          </p:cNvPr>
          <p:cNvSpPr>
            <a:spLocks noGrp="1"/>
          </p:cNvSpPr>
          <p:nvPr>
            <p:ph type="title"/>
          </p:nvPr>
        </p:nvSpPr>
        <p:spPr>
          <a:xfrm>
            <a:off x="1779876" y="504133"/>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2626812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7.gif"/>
          <p:cNvPicPr>
            <a:picLocks noChangeAspect="1"/>
          </p:cNvPicPr>
          <p:nvPr/>
        </p:nvPicPr>
        <p:blipFill>
          <a:blip r:embed="rId2" cstate="print"/>
          <a:stretch>
            <a:fillRect/>
          </a:stretch>
        </p:blipFill>
        <p:spPr>
          <a:xfrm>
            <a:off x="1410679" y="973394"/>
            <a:ext cx="9266481" cy="5250426"/>
          </a:xfrm>
          <a:prstGeom prst="rect">
            <a:avLst/>
          </a:prstGeom>
        </p:spPr>
      </p:pic>
      <p:sp>
        <p:nvSpPr>
          <p:cNvPr id="4" name="TextBox 3"/>
          <p:cNvSpPr txBox="1"/>
          <p:nvPr/>
        </p:nvSpPr>
        <p:spPr>
          <a:xfrm>
            <a:off x="1854199" y="5511800"/>
            <a:ext cx="2937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Z(0) E(12) B(14) P(15)  N(44)</a:t>
            </a:r>
          </a:p>
        </p:txBody>
      </p:sp>
      <p:sp>
        <p:nvSpPr>
          <p:cNvPr id="5" name="TextBox 4">
            <a:extLst>
              <a:ext uri="{FF2B5EF4-FFF2-40B4-BE49-F238E27FC236}">
                <a16:creationId xmlns:a16="http://schemas.microsoft.com/office/drawing/2014/main" id="{223D5F31-6A67-4E1A-8C21-4E7E467CFA2C}"/>
              </a:ext>
            </a:extLst>
          </p:cNvPr>
          <p:cNvSpPr txBox="1"/>
          <p:nvPr/>
        </p:nvSpPr>
        <p:spPr>
          <a:xfrm>
            <a:off x="1854199" y="5881132"/>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8" name="Title 1">
            <a:extLst>
              <a:ext uri="{FF2B5EF4-FFF2-40B4-BE49-F238E27FC236}">
                <a16:creationId xmlns:a16="http://schemas.microsoft.com/office/drawing/2014/main" id="{2A04949C-739D-40FB-9BF0-5ED720FD4427}"/>
              </a:ext>
            </a:extLst>
          </p:cNvPr>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3718056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8.gif"/>
          <p:cNvPicPr>
            <a:picLocks noChangeAspect="1"/>
          </p:cNvPicPr>
          <p:nvPr/>
        </p:nvPicPr>
        <p:blipFill>
          <a:blip r:embed="rId2" cstate="print"/>
          <a:stretch>
            <a:fillRect/>
          </a:stretch>
        </p:blipFill>
        <p:spPr>
          <a:xfrm>
            <a:off x="1808935" y="1113136"/>
            <a:ext cx="9294142" cy="5125432"/>
          </a:xfrm>
          <a:prstGeom prst="rect">
            <a:avLst/>
          </a:prstGeom>
        </p:spPr>
      </p:pic>
      <p:sp>
        <p:nvSpPr>
          <p:cNvPr id="4" name="Arrow: Up 2">
            <a:extLst>
              <a:ext uri="{FF2B5EF4-FFF2-40B4-BE49-F238E27FC236}">
                <a16:creationId xmlns:a16="http://schemas.microsoft.com/office/drawing/2014/main" id="{84452FC9-6CA3-4CB9-9D7E-B2DA68354FF0}"/>
              </a:ext>
            </a:extLst>
          </p:cNvPr>
          <p:cNvSpPr/>
          <p:nvPr/>
        </p:nvSpPr>
        <p:spPr>
          <a:xfrm>
            <a:off x="651768" y="5875787"/>
            <a:ext cx="268893" cy="7255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EFE845-D146-4F66-9C76-66CFD42D8218}"/>
              </a:ext>
            </a:extLst>
          </p:cNvPr>
          <p:cNvSpPr txBox="1"/>
          <p:nvPr/>
        </p:nvSpPr>
        <p:spPr>
          <a:xfrm>
            <a:off x="1854199" y="5882211"/>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
        <p:nvSpPr>
          <p:cNvPr id="6" name="TextBox 5">
            <a:extLst>
              <a:ext uri="{FF2B5EF4-FFF2-40B4-BE49-F238E27FC236}">
                <a16:creationId xmlns:a16="http://schemas.microsoft.com/office/drawing/2014/main" id="{F0ADFEFD-6E69-463B-B413-A5E8F35E4525}"/>
              </a:ext>
            </a:extLst>
          </p:cNvPr>
          <p:cNvSpPr txBox="1"/>
          <p:nvPr/>
        </p:nvSpPr>
        <p:spPr>
          <a:xfrm>
            <a:off x="1854199" y="5511800"/>
            <a:ext cx="2937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E(12) B(14) P(15)  N(44)</a:t>
            </a:r>
          </a:p>
        </p:txBody>
      </p:sp>
      <p:sp>
        <p:nvSpPr>
          <p:cNvPr id="9" name="Title 1">
            <a:extLst>
              <a:ext uri="{FF2B5EF4-FFF2-40B4-BE49-F238E27FC236}">
                <a16:creationId xmlns:a16="http://schemas.microsoft.com/office/drawing/2014/main" id="{3CAD309B-9E7F-4A4E-A41D-1C578B04EAF0}"/>
              </a:ext>
            </a:extLst>
          </p:cNvPr>
          <p:cNvSpPr>
            <a:spLocks noGrp="1"/>
          </p:cNvSpPr>
          <p:nvPr>
            <p:ph type="title"/>
          </p:nvPr>
        </p:nvSpPr>
        <p:spPr>
          <a:xfrm>
            <a:off x="1949570" y="530615"/>
            <a:ext cx="2630896" cy="678753"/>
          </a:xfrm>
          <a:solidFill>
            <a:srgbClr val="FFFF00"/>
          </a:solidFill>
        </p:spPr>
        <p:txBody>
          <a:bodyPr>
            <a:normAutofit/>
          </a:bodyPr>
          <a:lstStyle/>
          <a:p>
            <a:r>
              <a:rPr lang="en-US" sz="3200" dirty="0">
                <a:solidFill>
                  <a:srgbClr val="FF0000"/>
                </a:solidFill>
                <a:latin typeface="+mn-lt"/>
              </a:rPr>
              <a:t>Example</a:t>
            </a:r>
          </a:p>
        </p:txBody>
      </p:sp>
    </p:spTree>
    <p:extLst>
      <p:ext uri="{BB962C8B-B14F-4D97-AF65-F5344CB8AC3E}">
        <p14:creationId xmlns:p14="http://schemas.microsoft.com/office/powerpoint/2010/main" val="46648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Comparison of Search Techniques</a:t>
            </a:r>
          </a:p>
        </p:txBody>
      </p:sp>
      <p:graphicFrame>
        <p:nvGraphicFramePr>
          <p:cNvPr id="3" name="Table 2"/>
          <p:cNvGraphicFramePr>
            <a:graphicFrameLocks noGrp="1"/>
          </p:cNvGraphicFramePr>
          <p:nvPr>
            <p:extLst>
              <p:ext uri="{D42A27DB-BD31-4B8C-83A1-F6EECF244321}">
                <p14:modId xmlns:p14="http://schemas.microsoft.com/office/powerpoint/2010/main" val="1111109359"/>
              </p:ext>
            </p:extLst>
          </p:nvPr>
        </p:nvGraphicFramePr>
        <p:xfrm>
          <a:off x="966016" y="1690688"/>
          <a:ext cx="5729752" cy="4398685"/>
        </p:xfrm>
        <a:graphic>
          <a:graphicData uri="http://schemas.openxmlformats.org/drawingml/2006/table">
            <a:tbl>
              <a:tblPr firstRow="1" bandRow="1">
                <a:tableStyleId>{7DF18680-E054-41AD-8BC1-D1AEF772440D}</a:tableStyleId>
              </a:tblPr>
              <a:tblGrid>
                <a:gridCol w="1452046">
                  <a:extLst>
                    <a:ext uri="{9D8B030D-6E8A-4147-A177-3AD203B41FA5}">
                      <a16:colId xmlns:a16="http://schemas.microsoft.com/office/drawing/2014/main" val="20000"/>
                    </a:ext>
                  </a:extLst>
                </a:gridCol>
                <a:gridCol w="774424">
                  <a:extLst>
                    <a:ext uri="{9D8B030D-6E8A-4147-A177-3AD203B41FA5}">
                      <a16:colId xmlns:a16="http://schemas.microsoft.com/office/drawing/2014/main" val="20001"/>
                    </a:ext>
                  </a:extLst>
                </a:gridCol>
                <a:gridCol w="774424">
                  <a:extLst>
                    <a:ext uri="{9D8B030D-6E8A-4147-A177-3AD203B41FA5}">
                      <a16:colId xmlns:a16="http://schemas.microsoft.com/office/drawing/2014/main" val="20002"/>
                    </a:ext>
                  </a:extLst>
                </a:gridCol>
                <a:gridCol w="914806">
                  <a:extLst>
                    <a:ext uri="{9D8B030D-6E8A-4147-A177-3AD203B41FA5}">
                      <a16:colId xmlns:a16="http://schemas.microsoft.com/office/drawing/2014/main" val="20003"/>
                    </a:ext>
                  </a:extLst>
                </a:gridCol>
                <a:gridCol w="840658">
                  <a:extLst>
                    <a:ext uri="{9D8B030D-6E8A-4147-A177-3AD203B41FA5}">
                      <a16:colId xmlns:a16="http://schemas.microsoft.com/office/drawing/2014/main" val="20004"/>
                    </a:ext>
                  </a:extLst>
                </a:gridCol>
                <a:gridCol w="973394">
                  <a:extLst>
                    <a:ext uri="{9D8B030D-6E8A-4147-A177-3AD203B41FA5}">
                      <a16:colId xmlns:a16="http://schemas.microsoft.com/office/drawing/2014/main" val="20005"/>
                    </a:ext>
                  </a:extLst>
                </a:gridCol>
              </a:tblGrid>
              <a:tr h="736179">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BFS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UCS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Best-First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36179">
                <a:tc>
                  <a:txBody>
                    <a:bodyPr/>
                    <a:lstStyle/>
                    <a:p>
                      <a:r>
                        <a:rPr lang="en-US" sz="2400" dirty="0">
                          <a:solidFill>
                            <a:schemeClr val="tx1"/>
                          </a:solidFill>
                          <a:latin typeface="Times New Roman" panose="02020603050405020304" pitchFamily="18" charset="0"/>
                          <a:cs typeface="Times New Roman" panose="02020603050405020304" pitchFamily="18" charset="0"/>
                        </a:rPr>
                        <a:t>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36179">
                <a:tc>
                  <a:txBody>
                    <a:bodyPr/>
                    <a:lstStyle/>
                    <a:p>
                      <a:r>
                        <a:rPr lang="en-US" sz="2400" dirty="0">
                          <a:solidFill>
                            <a:schemeClr val="tx1"/>
                          </a:solidFill>
                          <a:latin typeface="Times New Roman" panose="02020603050405020304" pitchFamily="18" charset="0"/>
                          <a:cs typeface="Times New Roman" panose="02020603050405020304" pitchFamily="18" charset="0"/>
                        </a:rPr>
                        <a:t>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36179">
                <a:tc>
                  <a:txBody>
                    <a:bodyPr/>
                    <a:lstStyle/>
                    <a:p>
                      <a:r>
                        <a:rPr lang="en-US" sz="2400" dirty="0">
                          <a:solidFill>
                            <a:schemeClr val="tx1"/>
                          </a:solidFill>
                          <a:latin typeface="Times New Roman" panose="02020603050405020304" pitchFamily="18" charset="0"/>
                          <a:cs typeface="Times New Roman" panose="02020603050405020304" pitchFamily="18" charset="0"/>
                        </a:rPr>
                        <a:t>Heuristic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1009">
                <a:tc>
                  <a:txBody>
                    <a:bodyPr/>
                    <a:lstStyle/>
                    <a:p>
                      <a:r>
                        <a:rPr lang="en-US" sz="2400" dirty="0">
                          <a:solidFill>
                            <a:schemeClr val="tx1"/>
                          </a:solidFill>
                          <a:latin typeface="Times New Roman" panose="02020603050405020304" pitchFamily="18" charset="0"/>
                          <a:cs typeface="Times New Roman" panose="02020603050405020304" pitchFamily="18" charset="0"/>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m</a:t>
                      </a:r>
                      <a:endParaRPr lang="en-US" sz="24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r>
                        <a:rPr lang="en-US" sz="2400" baseline="30000" dirty="0">
                          <a:solidFill>
                            <a:schemeClr val="tx1"/>
                          </a:solidFill>
                          <a:latin typeface="Times New Roman" panose="02020603050405020304" pitchFamily="18" charset="0"/>
                          <a:cs typeface="Times New Roman" panose="02020603050405020304" pitchFamily="18" charset="0"/>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m</a:t>
                      </a:r>
                      <a:endParaRPr lang="en-US" sz="24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d</a:t>
                      </a:r>
                      <a:endParaRPr lang="en-US" sz="24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m</a:t>
                      </a:r>
                      <a:endParaRPr lang="en-US" sz="24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36179">
                <a:tc>
                  <a:txBody>
                    <a:bodyPr/>
                    <a:lstStyle/>
                    <a:p>
                      <a:r>
                        <a:rPr lang="en-US" sz="2400" dirty="0">
                          <a:solidFill>
                            <a:schemeClr val="tx1"/>
                          </a:solidFill>
                          <a:latin typeface="Times New Roman" panose="02020603050405020304" pitchFamily="18" charset="0"/>
                          <a:cs typeface="Times New Roman" panose="02020603050405020304" pitchFamily="18" charset="0"/>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bm</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r>
                        <a:rPr lang="en-US" sz="2400" baseline="30000" dirty="0">
                          <a:solidFill>
                            <a:schemeClr val="tx1"/>
                          </a:solidFill>
                          <a:latin typeface="Times New Roman" panose="02020603050405020304" pitchFamily="18" charset="0"/>
                          <a:cs typeface="Times New Roman" panose="02020603050405020304" pitchFamily="18" charset="0"/>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m</a:t>
                      </a:r>
                      <a:endParaRPr lang="en-US" sz="24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bd</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b</a:t>
                      </a:r>
                      <a:r>
                        <a:rPr lang="en-US" sz="2400" baseline="30000" dirty="0" err="1">
                          <a:solidFill>
                            <a:schemeClr val="tx1"/>
                          </a:solidFill>
                          <a:latin typeface="Times New Roman" panose="02020603050405020304" pitchFamily="18" charset="0"/>
                          <a:cs typeface="Times New Roman" panose="02020603050405020304" pitchFamily="18" charset="0"/>
                        </a:rPr>
                        <a:t>m</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6629398" y="5071196"/>
            <a:ext cx="5324168" cy="1677113"/>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0EFB1C87-E10B-4721-8CC9-515176CC89EE}"/>
              </a:ext>
            </a:extLst>
          </p:cNvPr>
          <p:cNvSpPr txBox="1"/>
          <p:nvPr/>
        </p:nvSpPr>
        <p:spPr>
          <a:xfrm>
            <a:off x="6902245" y="2713703"/>
            <a:ext cx="4863035"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where </a:t>
            </a:r>
          </a:p>
          <a:p>
            <a:r>
              <a:rPr lang="en-US" sz="2000" dirty="0">
                <a:latin typeface="Times New Roman" panose="02020603050405020304" pitchFamily="18" charset="0"/>
                <a:cs typeface="Times New Roman" panose="02020603050405020304" pitchFamily="18" charset="0"/>
              </a:rPr>
              <a:t>m is the maximum depth of the search space, </a:t>
            </a:r>
          </a:p>
          <a:p>
            <a:r>
              <a:rPr lang="en-US" sz="2000" dirty="0">
                <a:latin typeface="Times New Roman" panose="02020603050405020304" pitchFamily="18" charset="0"/>
                <a:cs typeface="Times New Roman" panose="02020603050405020304" pitchFamily="18" charset="0"/>
              </a:rPr>
              <a:t>b is the branching factor, </a:t>
            </a:r>
          </a:p>
          <a:p>
            <a:r>
              <a:rPr lang="en-US" sz="2000" dirty="0">
                <a:latin typeface="Times New Roman" panose="02020603050405020304" pitchFamily="18" charset="0"/>
                <a:cs typeface="Times New Roman" panose="02020603050405020304" pitchFamily="18" charset="0"/>
              </a:rPr>
              <a:t>d is the depth of the shallowest solution.</a:t>
            </a:r>
          </a:p>
        </p:txBody>
      </p:sp>
      <p:pic>
        <p:nvPicPr>
          <p:cNvPr id="6" name="Picture 5" descr="Image result for smiley face images">
            <a:extLst>
              <a:ext uri="{FF2B5EF4-FFF2-40B4-BE49-F238E27FC236}">
                <a16:creationId xmlns:a16="http://schemas.microsoft.com/office/drawing/2014/main" id="{CBF824FB-3A69-4BCF-B9A1-7406B6D969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384" y="1797748"/>
            <a:ext cx="761365" cy="58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22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86BAD-ED67-469D-A598-2508958AD014}"/>
              </a:ext>
            </a:extLst>
          </p:cNvPr>
          <p:cNvSpPr/>
          <p:nvPr/>
        </p:nvSpPr>
        <p:spPr>
          <a:xfrm>
            <a:off x="3015916" y="3167390"/>
            <a:ext cx="5101389" cy="646331"/>
          </a:xfrm>
          <a:prstGeom prst="rect">
            <a:avLst/>
          </a:prstGeom>
        </p:spPr>
        <p:txBody>
          <a:bodyPr wrap="square">
            <a:spAutoFit/>
          </a:bodyPr>
          <a:lstStyle/>
          <a:p>
            <a:r>
              <a:rPr lang="en-US" altLang="en-US" sz="3600" dirty="0"/>
              <a:t>Greedy Best-First Search</a:t>
            </a:r>
            <a:endParaRPr lang="en-US" sz="3600" dirty="0"/>
          </a:p>
        </p:txBody>
      </p:sp>
    </p:spTree>
    <p:extLst>
      <p:ext uri="{BB962C8B-B14F-4D97-AF65-F5344CB8AC3E}">
        <p14:creationId xmlns:p14="http://schemas.microsoft.com/office/powerpoint/2010/main" val="226457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2905126-646F-49C6-AF91-4D59E94AA72F}"/>
              </a:ext>
            </a:extLst>
          </p:cNvPr>
          <p:cNvSpPr>
            <a:spLocks noGrp="1" noChangeArrowheads="1"/>
          </p:cNvSpPr>
          <p:nvPr>
            <p:ph type="title"/>
          </p:nvPr>
        </p:nvSpPr>
        <p:spPr/>
        <p:txBody>
          <a:bodyPr/>
          <a:lstStyle/>
          <a:p>
            <a:r>
              <a:rPr lang="en-US" altLang="en-US" dirty="0"/>
              <a:t>Outline</a:t>
            </a:r>
          </a:p>
        </p:txBody>
      </p:sp>
      <p:sp>
        <p:nvSpPr>
          <p:cNvPr id="5123" name="Rectangle 3">
            <a:extLst>
              <a:ext uri="{FF2B5EF4-FFF2-40B4-BE49-F238E27FC236}">
                <a16:creationId xmlns:a16="http://schemas.microsoft.com/office/drawing/2014/main" id="{D7889A32-9C10-4156-8120-F50583379459}"/>
              </a:ext>
            </a:extLst>
          </p:cNvPr>
          <p:cNvSpPr>
            <a:spLocks noGrp="1" noChangeArrowheads="1"/>
          </p:cNvSpPr>
          <p:nvPr>
            <p:ph type="body" idx="1"/>
          </p:nvPr>
        </p:nvSpPr>
        <p:spPr>
          <a:xfrm>
            <a:off x="1186122" y="1690688"/>
            <a:ext cx="9314124" cy="4703512"/>
          </a:xfrm>
        </p:spPr>
        <p:txBody>
          <a:bodyPr>
            <a:noAutofit/>
          </a:bodyPr>
          <a:lstStyle/>
          <a:p>
            <a:pPr marL="465138" indent="-465138">
              <a:lnSpc>
                <a:spcPct val="90000"/>
              </a:lnSpc>
            </a:pPr>
            <a:r>
              <a:rPr lang="en-US" altLang="en-US" dirty="0">
                <a:solidFill>
                  <a:srgbClr val="0000FF"/>
                </a:solidFill>
              </a:rPr>
              <a:t>Informed (Heuristic) Search Strategies (Ch 03 Sect 3.5 – 3.6)</a:t>
            </a:r>
          </a:p>
          <a:p>
            <a:pPr marL="922338" lvl="1" indent="-465138"/>
            <a:r>
              <a:rPr lang="en-US" altLang="en-US" sz="2800" dirty="0">
                <a:solidFill>
                  <a:srgbClr val="0000FF"/>
                </a:solidFill>
              </a:rPr>
              <a:t>Best-first search</a:t>
            </a:r>
          </a:p>
          <a:p>
            <a:pPr marL="922338" lvl="1" indent="-465138"/>
            <a:r>
              <a:rPr lang="en-US" altLang="en-US" sz="2800" dirty="0">
                <a:solidFill>
                  <a:srgbClr val="0000FF"/>
                </a:solidFill>
              </a:rPr>
              <a:t>Greedy best-first search</a:t>
            </a:r>
          </a:p>
          <a:p>
            <a:pPr marL="922338" lvl="1" indent="-465138"/>
            <a:r>
              <a:rPr lang="en-US" altLang="en-US" sz="2800" dirty="0">
                <a:solidFill>
                  <a:srgbClr val="0000FF"/>
                </a:solidFill>
              </a:rPr>
              <a:t>A</a:t>
            </a:r>
            <a:r>
              <a:rPr lang="en-US" altLang="en-US" sz="2800" baseline="30000" dirty="0">
                <a:solidFill>
                  <a:srgbClr val="0000FF"/>
                </a:solidFill>
              </a:rPr>
              <a:t>*</a:t>
            </a:r>
            <a:r>
              <a:rPr lang="en-US" altLang="en-US" sz="2800" dirty="0">
                <a:solidFill>
                  <a:srgbClr val="0000FF"/>
                </a:solidFill>
              </a:rPr>
              <a:t> search</a:t>
            </a:r>
          </a:p>
          <a:p>
            <a:pPr marL="922338" lvl="1" indent="-465138"/>
            <a:r>
              <a:rPr lang="en-US" altLang="en-US" sz="2800" dirty="0">
                <a:solidFill>
                  <a:srgbClr val="0000FF"/>
                </a:solidFill>
              </a:rPr>
              <a:t>Heuristics</a:t>
            </a:r>
          </a:p>
          <a:p>
            <a:pPr marL="465138" indent="-465138">
              <a:lnSpc>
                <a:spcPct val="90000"/>
              </a:lnSpc>
            </a:pPr>
            <a:r>
              <a:rPr lang="en-US" altLang="en-US" dirty="0"/>
              <a:t>Local Search Algorithms (Ch 04 Sect 4.1)</a:t>
            </a:r>
          </a:p>
          <a:p>
            <a:pPr marL="922338" lvl="1" indent="-465138"/>
            <a:r>
              <a:rPr lang="en-US" altLang="en-US" sz="2800" dirty="0"/>
              <a:t>Hill-climbing search</a:t>
            </a:r>
          </a:p>
          <a:p>
            <a:pPr marL="922338" lvl="1" indent="-465138"/>
            <a:r>
              <a:rPr lang="en-US" altLang="en-US" sz="2800" dirty="0"/>
              <a:t>Simulated annealing search</a:t>
            </a:r>
          </a:p>
          <a:p>
            <a:pPr marL="922338" lvl="1" indent="-465138"/>
            <a:r>
              <a:rPr lang="en-US" altLang="en-US" sz="2800" dirty="0"/>
              <a:t>Local beam search</a:t>
            </a:r>
          </a:p>
          <a:p>
            <a:pPr marL="922338" lvl="1" indent="-465138"/>
            <a:r>
              <a:rPr lang="en-US" altLang="en-US" sz="2800" dirty="0"/>
              <a:t>Genetic algorithms</a:t>
            </a:r>
          </a:p>
        </p:txBody>
      </p:sp>
    </p:spTree>
    <p:extLst>
      <p:ext uri="{BB962C8B-B14F-4D97-AF65-F5344CB8AC3E}">
        <p14:creationId xmlns:p14="http://schemas.microsoft.com/office/powerpoint/2010/main" val="1558298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2FCE-440B-4822-A0D2-6D718DDCC960}"/>
              </a:ext>
            </a:extLst>
          </p:cNvPr>
          <p:cNvSpPr>
            <a:spLocks noGrp="1"/>
          </p:cNvSpPr>
          <p:nvPr>
            <p:ph type="title"/>
          </p:nvPr>
        </p:nvSpPr>
        <p:spPr>
          <a:xfrm>
            <a:off x="997304" y="221673"/>
            <a:ext cx="9137890" cy="591127"/>
          </a:xfrm>
          <a:solidFill>
            <a:srgbClr val="FFFF00"/>
          </a:solidFill>
        </p:spPr>
        <p:txBody>
          <a:bodyPr>
            <a:normAutofit/>
          </a:bodyPr>
          <a:lstStyle/>
          <a:p>
            <a:r>
              <a:rPr lang="en-US" altLang="en-US" sz="3200" dirty="0">
                <a:solidFill>
                  <a:srgbClr val="C00000"/>
                </a:solidFill>
                <a:latin typeface="+mn-lt"/>
              </a:rPr>
              <a:t>Romania with Step Costs in Km </a:t>
            </a:r>
            <a:r>
              <a:rPr lang="en-US" altLang="en-US" sz="3600" dirty="0">
                <a:solidFill>
                  <a:srgbClr val="C00000"/>
                </a:solidFill>
                <a:latin typeface="+mn-lt"/>
              </a:rPr>
              <a:t>– </a:t>
            </a:r>
            <a:r>
              <a:rPr lang="en-US" altLang="en-US" sz="2800" dirty="0">
                <a:solidFill>
                  <a:srgbClr val="C00000"/>
                </a:solidFill>
                <a:latin typeface="+mn-lt"/>
              </a:rPr>
              <a:t>Fig 3.22 Values of</a:t>
            </a:r>
            <a:r>
              <a:rPr lang="en-US" altLang="en-US" sz="2800" dirty="0">
                <a:solidFill>
                  <a:srgbClr val="0000FF"/>
                </a:solidFill>
                <a:latin typeface="+mn-lt"/>
              </a:rPr>
              <a:t> </a:t>
            </a:r>
            <a:r>
              <a:rPr lang="en-US" altLang="en-US" sz="2800" dirty="0" err="1">
                <a:solidFill>
                  <a:srgbClr val="0000FF"/>
                </a:solidFill>
                <a:latin typeface="+mn-lt"/>
              </a:rPr>
              <a:t>h</a:t>
            </a:r>
            <a:r>
              <a:rPr lang="en-US" altLang="en-US" sz="2800" baseline="-25000" dirty="0" err="1">
                <a:solidFill>
                  <a:srgbClr val="0000FF"/>
                </a:solidFill>
                <a:latin typeface="+mn-lt"/>
              </a:rPr>
              <a:t>SLD</a:t>
            </a:r>
            <a:endParaRPr lang="en-US" sz="2800" dirty="0">
              <a:solidFill>
                <a:srgbClr val="0000FF"/>
              </a:solidFill>
              <a:latin typeface="+mn-lt"/>
            </a:endParaRPr>
          </a:p>
        </p:txBody>
      </p:sp>
      <p:pic>
        <p:nvPicPr>
          <p:cNvPr id="3" name="Picture 4" descr="romania2">
            <a:extLst>
              <a:ext uri="{FF2B5EF4-FFF2-40B4-BE49-F238E27FC236}">
                <a16:creationId xmlns:a16="http://schemas.microsoft.com/office/drawing/2014/main" id="{25869FB9-749A-4D87-BA7E-C167F8F71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13" y="1032387"/>
            <a:ext cx="10508619" cy="553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875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BE2B5B-2171-4233-8E3F-8465548FF527}"/>
              </a:ext>
            </a:extLst>
          </p:cNvPr>
          <p:cNvSpPr txBox="1">
            <a:spLocks noChangeArrowheads="1"/>
          </p:cNvSpPr>
          <p:nvPr/>
        </p:nvSpPr>
        <p:spPr>
          <a:xfrm>
            <a:off x="1430594" y="351381"/>
            <a:ext cx="4767006" cy="616533"/>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Greedy Best-First Search</a:t>
            </a:r>
          </a:p>
        </p:txBody>
      </p:sp>
      <p:sp>
        <p:nvSpPr>
          <p:cNvPr id="3" name="Rectangle 3">
            <a:extLst>
              <a:ext uri="{FF2B5EF4-FFF2-40B4-BE49-F238E27FC236}">
                <a16:creationId xmlns:a16="http://schemas.microsoft.com/office/drawing/2014/main" id="{9CC4FD1D-B956-457B-8B83-4C9AABE0F463}"/>
              </a:ext>
            </a:extLst>
          </p:cNvPr>
          <p:cNvSpPr txBox="1">
            <a:spLocks noChangeArrowheads="1"/>
          </p:cNvSpPr>
          <p:nvPr/>
        </p:nvSpPr>
        <p:spPr>
          <a:xfrm>
            <a:off x="1430594" y="1410789"/>
            <a:ext cx="9117875" cy="4479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spcAft>
                <a:spcPts val="1200"/>
              </a:spcAft>
            </a:pPr>
            <a:r>
              <a:rPr lang="en-US" altLang="en-US" sz="2400" dirty="0">
                <a:latin typeface="Times New Roman" panose="02020603050405020304" pitchFamily="18" charset="0"/>
                <a:cs typeface="Times New Roman" panose="02020603050405020304" pitchFamily="18" charset="0"/>
              </a:rPr>
              <a:t>Evaluation function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 h</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(uses </a:t>
            </a:r>
            <a:r>
              <a:rPr lang="en-US" altLang="en-US" sz="2400" dirty="0">
                <a:solidFill>
                  <a:srgbClr val="FF0000"/>
                </a:solidFill>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euristic function only)</a:t>
            </a:r>
          </a:p>
          <a:p>
            <a:pPr marL="914400" lvl="1" indent="-457200">
              <a:spcAft>
                <a:spcPts val="1200"/>
              </a:spcAft>
            </a:pPr>
            <a:r>
              <a:rPr lang="en-US" altLang="en-US" i="1" dirty="0">
                <a:latin typeface="Times New Roman" panose="02020603050405020304" pitchFamily="18" charset="0"/>
                <a:cs typeface="Times New Roman" panose="02020603050405020304" pitchFamily="18" charset="0"/>
              </a:rPr>
              <a:t>h</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 </a:t>
            </a:r>
            <a:r>
              <a:rPr lang="en-US" altLang="en-US" dirty="0">
                <a:solidFill>
                  <a:srgbClr val="0000FF"/>
                </a:solidFill>
                <a:latin typeface="Times New Roman" panose="02020603050405020304" pitchFamily="18" charset="0"/>
                <a:cs typeface="Times New Roman" panose="02020603050405020304" pitchFamily="18" charset="0"/>
              </a:rPr>
              <a:t>estimate of cost </a:t>
            </a:r>
            <a:r>
              <a:rPr lang="en-US" altLang="en-US" dirty="0">
                <a:latin typeface="Times New Roman" panose="02020603050405020304" pitchFamily="18" charset="0"/>
                <a:cs typeface="Times New Roman" panose="02020603050405020304" pitchFamily="18" charset="0"/>
              </a:rPr>
              <a:t>of cheapest path </a:t>
            </a:r>
            <a:r>
              <a:rPr lang="en-US" altLang="en-US" dirty="0">
                <a:solidFill>
                  <a:srgbClr val="0000FF"/>
                </a:solidFill>
                <a:latin typeface="Times New Roman" panose="02020603050405020304" pitchFamily="18" charset="0"/>
                <a:cs typeface="Times New Roman" panose="02020603050405020304" pitchFamily="18" charset="0"/>
              </a:rPr>
              <a:t>from </a:t>
            </a:r>
            <a:r>
              <a:rPr lang="en-US" altLang="en-US" i="1" dirty="0">
                <a:solidFill>
                  <a:srgbClr val="0000FF"/>
                </a:solidFill>
                <a:latin typeface="Times New Roman" panose="02020603050405020304" pitchFamily="18" charset="0"/>
                <a:cs typeface="Times New Roman" panose="02020603050405020304" pitchFamily="18" charset="0"/>
              </a:rPr>
              <a:t>n</a:t>
            </a:r>
            <a:r>
              <a:rPr lang="en-US" altLang="en-US" dirty="0">
                <a:solidFill>
                  <a:srgbClr val="0000FF"/>
                </a:solidFill>
                <a:latin typeface="Times New Roman" panose="02020603050405020304" pitchFamily="18" charset="0"/>
                <a:cs typeface="Times New Roman" panose="02020603050405020304" pitchFamily="18" charset="0"/>
              </a:rPr>
              <a:t> to closest </a:t>
            </a:r>
            <a:r>
              <a:rPr lang="en-US" altLang="en-US" i="1" dirty="0">
                <a:solidFill>
                  <a:srgbClr val="0000FF"/>
                </a:solidFill>
                <a:latin typeface="Times New Roman" panose="02020603050405020304" pitchFamily="18" charset="0"/>
                <a:cs typeface="Times New Roman" panose="02020603050405020304" pitchFamily="18" charset="0"/>
              </a:rPr>
              <a:t>goal. </a:t>
            </a:r>
          </a:p>
          <a:p>
            <a:pPr marL="914400" lvl="1" indent="-457200">
              <a:spcAft>
                <a:spcPts val="1200"/>
              </a:spcAft>
            </a:pPr>
            <a:r>
              <a:rPr lang="en-US" altLang="en-US" i="1" dirty="0">
                <a:latin typeface="Times New Roman" panose="02020603050405020304" pitchFamily="18" charset="0"/>
                <a:cs typeface="Times New Roman" panose="02020603050405020304" pitchFamily="18" charset="0"/>
              </a:rPr>
              <a:t>e.g., if the goal is Bucharest, the straight-line distance (SLD) heuristic </a:t>
            </a:r>
            <a:endParaRPr lang="en-US" altLang="en-US" dirty="0">
              <a:latin typeface="Times New Roman" panose="02020603050405020304" pitchFamily="18" charset="0"/>
              <a:cs typeface="Times New Roman" panose="02020603050405020304" pitchFamily="18" charset="0"/>
            </a:endParaRPr>
          </a:p>
          <a:p>
            <a:pPr marL="457200" lvl="1" indent="0">
              <a:spcAft>
                <a:spcPts val="1200"/>
              </a:spcAft>
              <a:buNone/>
            </a:pPr>
            <a:r>
              <a:rPr lang="en-US" altLang="en-US"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h</a:t>
            </a:r>
            <a:r>
              <a:rPr lang="en-US" altLang="en-US" i="1" baseline="-25000" dirty="0" err="1">
                <a:solidFill>
                  <a:srgbClr val="0000FF"/>
                </a:solidFill>
                <a:latin typeface="Times New Roman" panose="02020603050405020304" pitchFamily="18" charset="0"/>
                <a:cs typeface="Times New Roman" panose="02020603050405020304" pitchFamily="18" charset="0"/>
              </a:rPr>
              <a:t>SLD</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 </a:t>
            </a:r>
            <a:r>
              <a:rPr lang="en-US" altLang="en-US" dirty="0">
                <a:solidFill>
                  <a:srgbClr val="0000FF"/>
                </a:solidFill>
                <a:latin typeface="Times New Roman" panose="02020603050405020304" pitchFamily="18" charset="0"/>
                <a:cs typeface="Times New Roman" panose="02020603050405020304" pitchFamily="18" charset="0"/>
              </a:rPr>
              <a:t>straight-line distance </a:t>
            </a:r>
            <a:r>
              <a:rPr lang="en-US" altLang="en-US" dirty="0">
                <a:latin typeface="Times New Roman" panose="02020603050405020304" pitchFamily="18" charset="0"/>
                <a:cs typeface="Times New Roman" panose="02020603050405020304" pitchFamily="18" charset="0"/>
              </a:rPr>
              <a:t>from </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to Bucharest</a:t>
            </a:r>
          </a:p>
          <a:p>
            <a:pPr>
              <a:spcAft>
                <a:spcPts val="1200"/>
              </a:spcAft>
            </a:pPr>
            <a:endParaRPr lang="en-US" altLang="en-US" sz="2400" dirty="0">
              <a:latin typeface="Times New Roman" panose="02020603050405020304" pitchFamily="18" charset="0"/>
              <a:cs typeface="Times New Roman" panose="02020603050405020304" pitchFamily="18" charset="0"/>
            </a:endParaRPr>
          </a:p>
          <a:p>
            <a:pPr marL="465138" indent="-465138">
              <a:spcAft>
                <a:spcPts val="1200"/>
              </a:spcAft>
            </a:pPr>
            <a:r>
              <a:rPr lang="en-US" altLang="en-US" sz="2400" dirty="0">
                <a:solidFill>
                  <a:srgbClr val="0000FF"/>
                </a:solidFill>
                <a:latin typeface="Times New Roman" panose="02020603050405020304" pitchFamily="18" charset="0"/>
                <a:cs typeface="Times New Roman" panose="02020603050405020304" pitchFamily="18" charset="0"/>
              </a:rPr>
              <a:t>Greedy best-first search </a:t>
            </a:r>
            <a:r>
              <a:rPr lang="en-US" altLang="en-US" sz="2400" dirty="0">
                <a:latin typeface="Times New Roman" panose="02020603050405020304" pitchFamily="18" charset="0"/>
                <a:cs typeface="Times New Roman" panose="02020603050405020304" pitchFamily="18" charset="0"/>
              </a:rPr>
              <a:t>expands the node that </a:t>
            </a:r>
            <a:r>
              <a:rPr lang="en-US" altLang="en-US" sz="2400" dirty="0">
                <a:solidFill>
                  <a:srgbClr val="FF0000"/>
                </a:solidFill>
                <a:latin typeface="Times New Roman" panose="02020603050405020304" pitchFamily="18" charset="0"/>
                <a:cs typeface="Times New Roman" panose="02020603050405020304" pitchFamily="18" charset="0"/>
              </a:rPr>
              <a:t>appears</a:t>
            </a:r>
            <a:r>
              <a:rPr lang="en-US" altLang="en-US" sz="2400" dirty="0">
                <a:latin typeface="Times New Roman" panose="02020603050405020304" pitchFamily="18" charset="0"/>
                <a:cs typeface="Times New Roman" panose="02020603050405020304" pitchFamily="18" charset="0"/>
              </a:rPr>
              <a:t> to be closest to goal</a:t>
            </a:r>
          </a:p>
        </p:txBody>
      </p:sp>
    </p:spTree>
    <p:extLst>
      <p:ext uri="{BB962C8B-B14F-4D97-AF65-F5344CB8AC3E}">
        <p14:creationId xmlns:p14="http://schemas.microsoft.com/office/powerpoint/2010/main" val="2768116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BEACA5-6FE7-46BC-8A07-F60ED22F8E22}"/>
              </a:ext>
            </a:extLst>
          </p:cNvPr>
          <p:cNvSpPr txBox="1">
            <a:spLocks noChangeArrowheads="1"/>
          </p:cNvSpPr>
          <p:nvPr/>
        </p:nvSpPr>
        <p:spPr>
          <a:xfrm>
            <a:off x="1268361" y="554858"/>
            <a:ext cx="6386473" cy="787246"/>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Greedy Best-First Search - Example</a:t>
            </a:r>
          </a:p>
        </p:txBody>
      </p:sp>
      <p:pic>
        <p:nvPicPr>
          <p:cNvPr id="3" name="Picture 4" descr="greedy-progress01c">
            <a:extLst>
              <a:ext uri="{FF2B5EF4-FFF2-40B4-BE49-F238E27FC236}">
                <a16:creationId xmlns:a16="http://schemas.microsoft.com/office/drawing/2014/main" id="{F129554A-5DEC-4D01-AC7E-14F7744AA3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35" r="20558" b="40732"/>
          <a:stretch/>
        </p:blipFill>
        <p:spPr bwMode="auto">
          <a:xfrm>
            <a:off x="1187001" y="1828799"/>
            <a:ext cx="7597262" cy="33478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2377" y="4615543"/>
            <a:ext cx="288253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Arad(366)</a:t>
            </a:r>
          </a:p>
        </p:txBody>
      </p:sp>
      <p:sp>
        <p:nvSpPr>
          <p:cNvPr id="6" name="TextBox 5">
            <a:extLst>
              <a:ext uri="{FF2B5EF4-FFF2-40B4-BE49-F238E27FC236}">
                <a16:creationId xmlns:a16="http://schemas.microsoft.com/office/drawing/2014/main" id="{B4221640-A8B5-44D4-803C-35765B7B574B}"/>
              </a:ext>
            </a:extLst>
          </p:cNvPr>
          <p:cNvSpPr txBox="1"/>
          <p:nvPr/>
        </p:nvSpPr>
        <p:spPr>
          <a:xfrm>
            <a:off x="1602377" y="4992018"/>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3717922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eedy-progress02c">
            <a:extLst>
              <a:ext uri="{FF2B5EF4-FFF2-40B4-BE49-F238E27FC236}">
                <a16:creationId xmlns:a16="http://schemas.microsoft.com/office/drawing/2014/main" id="{C54BA191-688E-406D-AF05-CAE25BF3E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54" b="33514"/>
          <a:stretch/>
        </p:blipFill>
        <p:spPr bwMode="auto">
          <a:xfrm>
            <a:off x="1489587" y="1592826"/>
            <a:ext cx="9438968" cy="3322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53ED01D6-59A1-42EC-AE6F-C7345D88B125}"/>
              </a:ext>
            </a:extLst>
          </p:cNvPr>
          <p:cNvSpPr txBox="1">
            <a:spLocks noChangeArrowheads="1"/>
          </p:cNvSpPr>
          <p:nvPr/>
        </p:nvSpPr>
        <p:spPr>
          <a:xfrm>
            <a:off x="1268361" y="554858"/>
            <a:ext cx="7049730" cy="787246"/>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Greedy Best-First Search - Example</a:t>
            </a:r>
          </a:p>
        </p:txBody>
      </p:sp>
      <p:sp>
        <p:nvSpPr>
          <p:cNvPr id="5" name="TextBox 4"/>
          <p:cNvSpPr txBox="1"/>
          <p:nvPr/>
        </p:nvSpPr>
        <p:spPr>
          <a:xfrm>
            <a:off x="1602377" y="4615543"/>
            <a:ext cx="39014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Sibiu(253) Timisoara(329) </a:t>
            </a:r>
            <a:r>
              <a:rPr lang="en-US" dirty="0" err="1"/>
              <a:t>Zerind</a:t>
            </a:r>
            <a:r>
              <a:rPr lang="en-US" dirty="0"/>
              <a:t>(374)</a:t>
            </a:r>
          </a:p>
        </p:txBody>
      </p:sp>
      <p:pic>
        <p:nvPicPr>
          <p:cNvPr id="6" name="Picture 4" descr="romania2">
            <a:extLst>
              <a:ext uri="{FF2B5EF4-FFF2-40B4-BE49-F238E27FC236}">
                <a16:creationId xmlns:a16="http://schemas.microsoft.com/office/drawing/2014/main" id="{34F60AAA-45D3-445D-A368-5F5E5E8AA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716" y="3897745"/>
            <a:ext cx="4939629" cy="27247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FC3C96-7C5D-4029-8002-FD75417CE13E}"/>
              </a:ext>
            </a:extLst>
          </p:cNvPr>
          <p:cNvSpPr txBox="1"/>
          <p:nvPr/>
        </p:nvSpPr>
        <p:spPr>
          <a:xfrm>
            <a:off x="1602377" y="4992018"/>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361095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eedy-progress03c">
            <a:extLst>
              <a:ext uri="{FF2B5EF4-FFF2-40B4-BE49-F238E27FC236}">
                <a16:creationId xmlns:a16="http://schemas.microsoft.com/office/drawing/2014/main" id="{1E25DFF3-6231-41BF-8379-47C843EFD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165"/>
          <a:stretch/>
        </p:blipFill>
        <p:spPr bwMode="auto">
          <a:xfrm>
            <a:off x="3269673" y="1961536"/>
            <a:ext cx="8202114" cy="39820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A2AD1C51-B78C-4D28-9DA3-068822B36578}"/>
              </a:ext>
            </a:extLst>
          </p:cNvPr>
          <p:cNvSpPr txBox="1">
            <a:spLocks noChangeArrowheads="1"/>
          </p:cNvSpPr>
          <p:nvPr/>
        </p:nvSpPr>
        <p:spPr>
          <a:xfrm>
            <a:off x="1425379" y="288646"/>
            <a:ext cx="7049730" cy="559075"/>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solidFill>
                  <a:srgbClr val="C00000"/>
                </a:solidFill>
                <a:latin typeface="+mn-lt"/>
              </a:rPr>
              <a:t>Greedy Best-First Search - Example</a:t>
            </a:r>
          </a:p>
        </p:txBody>
      </p:sp>
      <p:sp>
        <p:nvSpPr>
          <p:cNvPr id="5" name="TextBox 4"/>
          <p:cNvSpPr txBox="1"/>
          <p:nvPr/>
        </p:nvSpPr>
        <p:spPr>
          <a:xfrm>
            <a:off x="1811825" y="5758935"/>
            <a:ext cx="72803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Fagaras</a:t>
            </a:r>
            <a:r>
              <a:rPr lang="en-US" dirty="0"/>
              <a:t>(176) </a:t>
            </a:r>
            <a:r>
              <a:rPr lang="en-US" dirty="0" err="1"/>
              <a:t>Rimilnicu</a:t>
            </a:r>
            <a:r>
              <a:rPr lang="en-US" dirty="0"/>
              <a:t> </a:t>
            </a:r>
            <a:r>
              <a:rPr lang="en-US" dirty="0" err="1"/>
              <a:t>Vilcea</a:t>
            </a:r>
            <a:r>
              <a:rPr lang="en-US" dirty="0"/>
              <a:t>(193) Timisoara(329) </a:t>
            </a:r>
            <a:r>
              <a:rPr lang="en-US" dirty="0">
                <a:solidFill>
                  <a:srgbClr val="C00000"/>
                </a:solidFill>
              </a:rPr>
              <a:t>Arad(366)</a:t>
            </a:r>
            <a:r>
              <a:rPr lang="en-US" dirty="0"/>
              <a:t> </a:t>
            </a:r>
            <a:r>
              <a:rPr lang="en-US" dirty="0" err="1"/>
              <a:t>Zerind</a:t>
            </a:r>
            <a:r>
              <a:rPr lang="en-US" dirty="0"/>
              <a:t>(374)</a:t>
            </a:r>
          </a:p>
        </p:txBody>
      </p:sp>
      <p:pic>
        <p:nvPicPr>
          <p:cNvPr id="6" name="Picture 4" descr="romania2">
            <a:extLst>
              <a:ext uri="{FF2B5EF4-FFF2-40B4-BE49-F238E27FC236}">
                <a16:creationId xmlns:a16="http://schemas.microsoft.com/office/drawing/2014/main" id="{774AE0F7-B9E6-4454-AD6E-8772A5D20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13" y="1032387"/>
            <a:ext cx="4276660" cy="23966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AF85B2-E0F3-45C6-A851-C743D6050AC1}"/>
              </a:ext>
            </a:extLst>
          </p:cNvPr>
          <p:cNvSpPr txBox="1"/>
          <p:nvPr/>
        </p:nvSpPr>
        <p:spPr>
          <a:xfrm>
            <a:off x="1811825" y="6126598"/>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2678081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eedy-progress04c">
            <a:extLst>
              <a:ext uri="{FF2B5EF4-FFF2-40B4-BE49-F238E27FC236}">
                <a16:creationId xmlns:a16="http://schemas.microsoft.com/office/drawing/2014/main" id="{2C6CA8FE-6853-40AE-B826-5881C14C5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18" y="990552"/>
            <a:ext cx="9829928" cy="47949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48D8260A-B358-4622-BF96-A1FEE74C4C72}"/>
              </a:ext>
            </a:extLst>
          </p:cNvPr>
          <p:cNvSpPr txBox="1">
            <a:spLocks noChangeArrowheads="1"/>
          </p:cNvSpPr>
          <p:nvPr/>
        </p:nvSpPr>
        <p:spPr>
          <a:xfrm>
            <a:off x="1135869" y="203306"/>
            <a:ext cx="7049730" cy="787246"/>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solidFill>
                  <a:srgbClr val="C00000"/>
                </a:solidFill>
                <a:latin typeface="+mn-lt"/>
              </a:rPr>
              <a:t>Greedy Best-First Search - Example</a:t>
            </a:r>
          </a:p>
        </p:txBody>
      </p:sp>
      <p:sp>
        <p:nvSpPr>
          <p:cNvPr id="5" name="TextBox 4"/>
          <p:cNvSpPr txBox="1"/>
          <p:nvPr/>
        </p:nvSpPr>
        <p:spPr>
          <a:xfrm>
            <a:off x="2994562" y="5973029"/>
            <a:ext cx="798576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Bucharest(0) </a:t>
            </a:r>
            <a:r>
              <a:rPr lang="en-US" dirty="0" err="1"/>
              <a:t>Rimnicu</a:t>
            </a:r>
            <a:r>
              <a:rPr lang="en-US" dirty="0"/>
              <a:t> </a:t>
            </a:r>
            <a:r>
              <a:rPr lang="en-US" dirty="0" err="1"/>
              <a:t>Vilcea</a:t>
            </a:r>
            <a:r>
              <a:rPr lang="en-US" dirty="0"/>
              <a:t>(193) </a:t>
            </a:r>
            <a:r>
              <a:rPr lang="en-US" dirty="0">
                <a:solidFill>
                  <a:srgbClr val="C00000"/>
                </a:solidFill>
              </a:rPr>
              <a:t>Sibiu(253) </a:t>
            </a:r>
            <a:r>
              <a:rPr lang="en-US" dirty="0"/>
              <a:t>Timisoara(329)  </a:t>
            </a:r>
            <a:r>
              <a:rPr lang="en-US" dirty="0">
                <a:solidFill>
                  <a:srgbClr val="C00000"/>
                </a:solidFill>
              </a:rPr>
              <a:t>Arad(366</a:t>
            </a:r>
            <a:r>
              <a:rPr lang="en-US" dirty="0"/>
              <a:t>) </a:t>
            </a:r>
            <a:r>
              <a:rPr lang="en-US" dirty="0" err="1"/>
              <a:t>Zerind</a:t>
            </a:r>
            <a:r>
              <a:rPr lang="en-US" dirty="0"/>
              <a:t>(374)</a:t>
            </a:r>
          </a:p>
        </p:txBody>
      </p:sp>
      <p:pic>
        <p:nvPicPr>
          <p:cNvPr id="6" name="Picture 4" descr="romania2">
            <a:extLst>
              <a:ext uri="{FF2B5EF4-FFF2-40B4-BE49-F238E27FC236}">
                <a16:creationId xmlns:a16="http://schemas.microsoft.com/office/drawing/2014/main" id="{896D9C0A-A173-4F1D-869A-9FE6C2AC8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944" y="3411818"/>
            <a:ext cx="4717379" cy="24827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39ACBB-7B8C-415B-B00A-4319B57DF9A9}"/>
              </a:ext>
            </a:extLst>
          </p:cNvPr>
          <p:cNvSpPr txBox="1"/>
          <p:nvPr/>
        </p:nvSpPr>
        <p:spPr>
          <a:xfrm>
            <a:off x="3006239" y="6354329"/>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spTree>
    <p:extLst>
      <p:ext uri="{BB962C8B-B14F-4D97-AF65-F5344CB8AC3E}">
        <p14:creationId xmlns:p14="http://schemas.microsoft.com/office/powerpoint/2010/main" val="3874933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CF0FBF-5BD2-4DB4-88F6-5DAC9646D19D}"/>
              </a:ext>
            </a:extLst>
          </p:cNvPr>
          <p:cNvSpPr txBox="1"/>
          <p:nvPr/>
        </p:nvSpPr>
        <p:spPr>
          <a:xfrm>
            <a:off x="1179443" y="1046641"/>
            <a:ext cx="5349705" cy="540147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this problem, </a:t>
            </a:r>
            <a:r>
              <a:rPr lang="en-US" sz="2200" dirty="0">
                <a:solidFill>
                  <a:srgbClr val="0000FF"/>
                </a:solidFill>
                <a:latin typeface="Times New Roman" panose="02020603050405020304" pitchFamily="18" charset="0"/>
                <a:cs typeface="Times New Roman" panose="02020603050405020304" pitchFamily="18" charset="0"/>
              </a:rPr>
              <a:t>Greedy Best-First search </a:t>
            </a:r>
          </a:p>
          <a:p>
            <a:pPr marL="800100" lvl="1" indent="-342900">
              <a:spcAft>
                <a:spcPts val="600"/>
              </a:spcAft>
              <a:buFont typeface="Arial" panose="020B0604020202020204" pitchFamily="34" charset="0"/>
              <a:buChar char="•"/>
            </a:pPr>
            <a:r>
              <a:rPr lang="en-US" sz="2200" dirty="0">
                <a:solidFill>
                  <a:srgbClr val="0000FF"/>
                </a:solidFill>
                <a:latin typeface="Times New Roman" panose="02020603050405020304" pitchFamily="18" charset="0"/>
                <a:cs typeface="Times New Roman" panose="02020603050405020304" pitchFamily="18" charset="0"/>
              </a:rPr>
              <a:t>uses  </a:t>
            </a:r>
            <a:r>
              <a:rPr lang="en-US" sz="2200" dirty="0" err="1">
                <a:solidFill>
                  <a:srgbClr val="0000FF"/>
                </a:solidFill>
                <a:latin typeface="Times New Roman" panose="02020603050405020304" pitchFamily="18" charset="0"/>
                <a:cs typeface="Times New Roman" panose="02020603050405020304" pitchFamily="18" charset="0"/>
              </a:rPr>
              <a:t>h</a:t>
            </a:r>
            <a:r>
              <a:rPr lang="en-US" sz="2200" baseline="-25000" dirty="0" err="1">
                <a:solidFill>
                  <a:srgbClr val="0000FF"/>
                </a:solidFill>
                <a:latin typeface="Times New Roman" panose="02020603050405020304" pitchFamily="18" charset="0"/>
                <a:cs typeface="Times New Roman" panose="02020603050405020304" pitchFamily="18" charset="0"/>
              </a:rPr>
              <a:t>SLD</a:t>
            </a:r>
            <a:r>
              <a:rPr lang="en-US" sz="2200" dirty="0">
                <a:solidFill>
                  <a:srgbClr val="0000FF"/>
                </a:solidFill>
                <a:latin typeface="Times New Roman" panose="02020603050405020304" pitchFamily="18" charset="0"/>
                <a:cs typeface="Times New Roman" panose="02020603050405020304" pitchFamily="18" charset="0"/>
              </a:rPr>
              <a:t> to find a solution </a:t>
            </a:r>
            <a:r>
              <a:rPr lang="en-US" sz="2200" i="1" dirty="0">
                <a:solidFill>
                  <a:srgbClr val="0000FF"/>
                </a:solidFill>
                <a:latin typeface="Times New Roman" panose="02020603050405020304" pitchFamily="18" charset="0"/>
                <a:cs typeface="Times New Roman" panose="02020603050405020304" pitchFamily="18" charset="0"/>
              </a:rPr>
              <a:t>without ever expanding a node that is not on the solution path</a:t>
            </a:r>
            <a:r>
              <a:rPr lang="en-US" sz="2200" dirty="0">
                <a:latin typeface="Times New Roman" panose="02020603050405020304" pitchFamily="18"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t>
            </a:r>
            <a:r>
              <a:rPr lang="en-US" sz="2200" dirty="0">
                <a:solidFill>
                  <a:srgbClr val="0000FF"/>
                </a:solidFill>
                <a:latin typeface="Times New Roman" panose="02020603050405020304" pitchFamily="18" charset="0"/>
                <a:cs typeface="Times New Roman" panose="02020603050405020304" pitchFamily="18" charset="0"/>
              </a:rPr>
              <a:t>search cost is minimal (i.e., least number of steps)</a:t>
            </a:r>
            <a:r>
              <a:rPr lang="en-US" sz="2200" dirty="0">
                <a:latin typeface="Times New Roman" panose="02020603050405020304" pitchFamily="18" charset="0"/>
                <a:cs typeface="Times New Roman" panose="02020603050405020304" pitchFamily="18" charset="0"/>
              </a:rPr>
              <a:t>. </a:t>
            </a:r>
          </a:p>
          <a:p>
            <a:pPr marL="342900"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is called</a:t>
            </a:r>
            <a:r>
              <a:rPr lang="en-US" sz="2200" dirty="0">
                <a:solidFill>
                  <a:srgbClr val="0000FF"/>
                </a:solidFill>
                <a:latin typeface="Times New Roman" panose="02020603050405020304" pitchFamily="18" charset="0"/>
                <a:cs typeface="Times New Roman" panose="02020603050405020304" pitchFamily="18" charset="0"/>
              </a:rPr>
              <a:t> “</a:t>
            </a:r>
            <a:r>
              <a:rPr lang="en-US" sz="2200" i="1" dirty="0">
                <a:solidFill>
                  <a:srgbClr val="0000FF"/>
                </a:solidFill>
                <a:latin typeface="Times New Roman" panose="02020603050405020304" pitchFamily="18" charset="0"/>
                <a:cs typeface="Times New Roman" panose="02020603050405020304" pitchFamily="18" charset="0"/>
              </a:rPr>
              <a:t>greedy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because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at each step it tries to get as close to the goal as it can.</a:t>
            </a:r>
          </a:p>
          <a:p>
            <a:pPr marL="342900"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is </a:t>
            </a:r>
            <a:r>
              <a:rPr lang="en-US" sz="2200" i="1" dirty="0">
                <a:solidFill>
                  <a:srgbClr val="0000FF"/>
                </a:solidFill>
                <a:latin typeface="Times New Roman" panose="02020603050405020304" pitchFamily="18" charset="0"/>
                <a:cs typeface="Times New Roman" panose="02020603050405020304" pitchFamily="18" charset="0"/>
              </a:rPr>
              <a:t>not optimal </a:t>
            </a:r>
            <a:r>
              <a:rPr lang="en-US" sz="2200" dirty="0">
                <a:latin typeface="Times New Roman" panose="02020603050405020304" pitchFamily="18" charset="0"/>
                <a:cs typeface="Times New Roman" panose="02020603050405020304" pitchFamily="18" charset="0"/>
              </a:rPr>
              <a:t>because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path via Sibiu and </a:t>
            </a:r>
            <a:r>
              <a:rPr lang="en-US" sz="2200" dirty="0" err="1">
                <a:latin typeface="Times New Roman" panose="02020603050405020304" pitchFamily="18" charset="0"/>
                <a:cs typeface="Times New Roman" panose="02020603050405020304" pitchFamily="18" charset="0"/>
              </a:rPr>
              <a:t>Fagaras</a:t>
            </a:r>
            <a:r>
              <a:rPr lang="en-US" sz="2200" dirty="0">
                <a:latin typeface="Times New Roman" panose="02020603050405020304" pitchFamily="18" charset="0"/>
                <a:cs typeface="Times New Roman" panose="02020603050405020304" pitchFamily="18" charset="0"/>
              </a:rPr>
              <a:t> to Bucharest (310) &gt; the path through </a:t>
            </a:r>
            <a:r>
              <a:rPr lang="en-US" sz="2200" dirty="0" err="1">
                <a:latin typeface="Times New Roman" panose="02020603050405020304" pitchFamily="18" charset="0"/>
                <a:cs typeface="Times New Roman" panose="02020603050405020304" pitchFamily="18" charset="0"/>
              </a:rPr>
              <a:t>Rimnicu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Vilcea</a:t>
            </a:r>
            <a:r>
              <a:rPr lang="en-US" sz="2200" dirty="0">
                <a:latin typeface="Times New Roman" panose="02020603050405020304" pitchFamily="18" charset="0"/>
                <a:cs typeface="Times New Roman" panose="02020603050405020304" pitchFamily="18" charset="0"/>
              </a:rPr>
              <a:t> and Pitesti (278km).</a:t>
            </a:r>
          </a:p>
          <a:p>
            <a:pPr>
              <a:spcAft>
                <a:spcPts val="600"/>
              </a:spcAft>
            </a:pP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019C1A4-B99B-4254-88D5-06184B6A872D}"/>
              </a:ext>
            </a:extLst>
          </p:cNvPr>
          <p:cNvSpPr/>
          <p:nvPr/>
        </p:nvSpPr>
        <p:spPr>
          <a:xfrm>
            <a:off x="1179443" y="185358"/>
            <a:ext cx="4344074" cy="584775"/>
          </a:xfrm>
          <a:prstGeom prst="rect">
            <a:avLst/>
          </a:prstGeom>
          <a:solidFill>
            <a:srgbClr val="FFFF00"/>
          </a:solidFill>
        </p:spPr>
        <p:txBody>
          <a:bodyPr wrap="none">
            <a:spAutoFit/>
          </a:bodyPr>
          <a:lstStyle/>
          <a:p>
            <a:r>
              <a:rPr lang="en-US" altLang="en-US" sz="3200" dirty="0">
                <a:solidFill>
                  <a:srgbClr val="C00000"/>
                </a:solidFill>
              </a:rPr>
              <a:t>Greedy Best-First Search </a:t>
            </a:r>
            <a:endParaRPr lang="en-US" sz="3200" dirty="0"/>
          </a:p>
        </p:txBody>
      </p:sp>
      <p:pic>
        <p:nvPicPr>
          <p:cNvPr id="6" name="Picture 5" descr="romania2">
            <a:extLst>
              <a:ext uri="{FF2B5EF4-FFF2-40B4-BE49-F238E27FC236}">
                <a16:creationId xmlns:a16="http://schemas.microsoft.com/office/drawing/2014/main" id="{32408552-0AD2-4733-97EC-99DC69538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148" y="2087817"/>
            <a:ext cx="5235859" cy="298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8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CF0FBF-5BD2-4DB4-88F6-5DAC9646D19D}"/>
              </a:ext>
            </a:extLst>
          </p:cNvPr>
          <p:cNvSpPr txBox="1"/>
          <p:nvPr/>
        </p:nvSpPr>
        <p:spPr>
          <a:xfrm>
            <a:off x="235619" y="857498"/>
            <a:ext cx="6474359" cy="526297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Greedy Best-First </a:t>
            </a:r>
            <a:r>
              <a:rPr lang="en-US" sz="2200" i="1" dirty="0">
                <a:solidFill>
                  <a:srgbClr val="0000FF"/>
                </a:solidFill>
                <a:latin typeface="Times New Roman" panose="02020603050405020304" pitchFamily="18" charset="0"/>
                <a:cs typeface="Times New Roman" panose="02020603050405020304" pitchFamily="18" charset="0"/>
              </a:rPr>
              <a:t>tree-search</a:t>
            </a:r>
            <a:r>
              <a:rPr lang="en-US" sz="2200" i="1" dirty="0">
                <a:latin typeface="Times New Roman" panose="02020603050405020304" pitchFamily="18" charset="0"/>
                <a:cs typeface="Times New Roman" panose="02020603050405020304" pitchFamily="18" charset="0"/>
              </a:rPr>
              <a:t> is </a:t>
            </a:r>
            <a:r>
              <a:rPr lang="en-US" sz="2200" i="1" dirty="0">
                <a:solidFill>
                  <a:srgbClr val="0000FF"/>
                </a:solidFill>
                <a:latin typeface="Times New Roman" panose="02020603050405020304" pitchFamily="18" charset="0"/>
                <a:cs typeface="Times New Roman" panose="02020603050405020304" pitchFamily="18" charset="0"/>
              </a:rPr>
              <a:t>incomplete</a:t>
            </a:r>
            <a:r>
              <a:rPr lang="en-US" sz="2200" i="1" dirty="0">
                <a:latin typeface="Times New Roman" panose="02020603050405020304" pitchFamily="18"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even in a finite state space,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much like depth-first search, </a:t>
            </a:r>
          </a:p>
          <a:p>
            <a:pPr marL="342900"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Example: Consider the problem is getting </a:t>
            </a:r>
            <a:r>
              <a:rPr lang="en-US" sz="2200" dirty="0">
                <a:solidFill>
                  <a:srgbClr val="0000FF"/>
                </a:solidFill>
                <a:latin typeface="Times New Roman" panose="02020603050405020304" pitchFamily="18" charset="0"/>
                <a:cs typeface="Times New Roman" panose="02020603050405020304" pitchFamily="18" charset="0"/>
              </a:rPr>
              <a:t>from Iasi to </a:t>
            </a:r>
            <a:r>
              <a:rPr lang="en-US" sz="2200" dirty="0" err="1">
                <a:solidFill>
                  <a:srgbClr val="0000FF"/>
                </a:solidFill>
                <a:latin typeface="Times New Roman" panose="02020603050405020304" pitchFamily="18" charset="0"/>
                <a:cs typeface="Times New Roman" panose="02020603050405020304" pitchFamily="18" charset="0"/>
              </a:rPr>
              <a:t>Fagaras</a:t>
            </a:r>
            <a:r>
              <a:rPr lang="en-US" sz="2200" dirty="0">
                <a:solidFill>
                  <a:srgbClr val="0000FF"/>
                </a:solidFill>
                <a:latin typeface="Times New Roman" panose="02020603050405020304" pitchFamily="18"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t>
            </a:r>
            <a:r>
              <a:rPr lang="en-US" sz="2200" dirty="0" err="1">
                <a:latin typeface="Times New Roman" panose="02020603050405020304" pitchFamily="18" charset="0"/>
                <a:cs typeface="Times New Roman" panose="02020603050405020304" pitchFamily="18" charset="0"/>
              </a:rPr>
              <a:t>h</a:t>
            </a:r>
            <a:r>
              <a:rPr lang="en-US" sz="2200" baseline="-25000" dirty="0" err="1">
                <a:latin typeface="Times New Roman" panose="02020603050405020304" pitchFamily="18" charset="0"/>
                <a:cs typeface="Times New Roman" panose="02020603050405020304" pitchFamily="18" charset="0"/>
              </a:rPr>
              <a:t>SLD</a:t>
            </a:r>
            <a:r>
              <a:rPr lang="en-US" sz="2200" dirty="0">
                <a:latin typeface="Times New Roman" panose="02020603050405020304" pitchFamily="18" charset="0"/>
                <a:cs typeface="Times New Roman" panose="02020603050405020304" pitchFamily="18" charset="0"/>
              </a:rPr>
              <a:t> suggests that </a:t>
            </a:r>
            <a:r>
              <a:rPr lang="en-US" sz="2200" dirty="0" err="1">
                <a:latin typeface="Times New Roman" panose="02020603050405020304" pitchFamily="18" charset="0"/>
                <a:cs typeface="Times New Roman" panose="02020603050405020304" pitchFamily="18" charset="0"/>
              </a:rPr>
              <a:t>Neamt</a:t>
            </a:r>
            <a:r>
              <a:rPr lang="en-US" sz="2200" dirty="0">
                <a:latin typeface="Times New Roman" panose="02020603050405020304" pitchFamily="18" charset="0"/>
                <a:cs typeface="Times New Roman" panose="02020603050405020304" pitchFamily="18" charset="0"/>
              </a:rPr>
              <a:t> be expanded first </a:t>
            </a:r>
          </a:p>
          <a:p>
            <a:pPr marL="1257300" lvl="2"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is closest to </a:t>
            </a:r>
            <a:r>
              <a:rPr lang="en-US" sz="2200" dirty="0" err="1">
                <a:latin typeface="Times New Roman" panose="02020603050405020304" pitchFamily="18" charset="0"/>
                <a:cs typeface="Times New Roman" panose="02020603050405020304" pitchFamily="18" charset="0"/>
              </a:rPr>
              <a:t>Fagaras</a:t>
            </a:r>
            <a:r>
              <a:rPr lang="en-US" sz="2200" dirty="0">
                <a:latin typeface="Times New Roman" panose="02020603050405020304" pitchFamily="18" charset="0"/>
                <a:cs typeface="Times New Roman" panose="02020603050405020304" pitchFamily="18" charset="0"/>
              </a:rPr>
              <a:t>, but it is a dead end.</a:t>
            </a:r>
          </a:p>
          <a:p>
            <a:pPr marL="914400" lvl="1" indent="-457200">
              <a:spcAft>
                <a:spcPts val="600"/>
              </a:spcAft>
              <a:buFont typeface="Arial" panose="020B0604020202020204" pitchFamily="34" charset="0"/>
              <a:buChar char="•"/>
            </a:pPr>
            <a:r>
              <a:rPr lang="en-US" sz="2200" dirty="0">
                <a:solidFill>
                  <a:srgbClr val="0000FF"/>
                </a:solidFill>
                <a:latin typeface="Times New Roman" panose="02020603050405020304" pitchFamily="18" charset="0"/>
                <a:cs typeface="Times New Roman" panose="02020603050405020304" pitchFamily="18" charset="0"/>
              </a:rPr>
              <a:t>The algorithm will never find this solution, </a:t>
            </a:r>
          </a:p>
          <a:p>
            <a:pPr marL="1258888" lvl="2" indent="-344488">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Expanding </a:t>
            </a:r>
            <a:r>
              <a:rPr lang="en-US" sz="2200" dirty="0" err="1">
                <a:latin typeface="Times New Roman" panose="02020603050405020304" pitchFamily="18" charset="0"/>
                <a:cs typeface="Times New Roman" panose="02020603050405020304" pitchFamily="18" charset="0"/>
              </a:rPr>
              <a:t>Neamt</a:t>
            </a:r>
            <a:r>
              <a:rPr lang="en-US" sz="2200" dirty="0">
                <a:latin typeface="Times New Roman" panose="02020603050405020304" pitchFamily="18" charset="0"/>
                <a:cs typeface="Times New Roman" panose="02020603050405020304" pitchFamily="18" charset="0"/>
              </a:rPr>
              <a:t> puts Iasi back into the frontier. </a:t>
            </a:r>
          </a:p>
          <a:p>
            <a:pPr marL="1714500" lvl="3"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Iasi is closer to </a:t>
            </a:r>
            <a:r>
              <a:rPr lang="en-US" sz="2200" dirty="0" err="1">
                <a:latin typeface="Times New Roman" panose="02020603050405020304" pitchFamily="18" charset="0"/>
                <a:cs typeface="Times New Roman" panose="02020603050405020304" pitchFamily="18" charset="0"/>
              </a:rPr>
              <a:t>Fagaras</a:t>
            </a:r>
            <a:r>
              <a:rPr lang="en-US" sz="2200" dirty="0">
                <a:latin typeface="Times New Roman" panose="02020603050405020304" pitchFamily="18" charset="0"/>
                <a:cs typeface="Times New Roman" panose="02020603050405020304" pitchFamily="18" charset="0"/>
              </a:rPr>
              <a:t> than </a:t>
            </a:r>
            <a:r>
              <a:rPr lang="en-US" sz="2200" dirty="0" err="1">
                <a:latin typeface="Times New Roman" panose="02020603050405020304" pitchFamily="18" charset="0"/>
                <a:cs typeface="Times New Roman" panose="02020603050405020304" pitchFamily="18" charset="0"/>
              </a:rPr>
              <a:t>Vaslui</a:t>
            </a:r>
            <a:r>
              <a:rPr lang="en-US" sz="2200" dirty="0">
                <a:latin typeface="Times New Roman" panose="02020603050405020304" pitchFamily="18" charset="0"/>
                <a:cs typeface="Times New Roman" panose="02020603050405020304" pitchFamily="18" charset="0"/>
              </a:rPr>
              <a:t> is, </a:t>
            </a:r>
          </a:p>
          <a:p>
            <a:pPr marL="1257300" lvl="2"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and Iasi will be expanded again, </a:t>
            </a:r>
          </a:p>
          <a:p>
            <a:pPr marL="1257300" lvl="2" indent="-342900">
              <a:spcAft>
                <a:spcPts val="600"/>
              </a:spcAft>
              <a:buFont typeface="Arial" panose="020B0604020202020204" pitchFamily="34" charset="0"/>
              <a:buChar char="•"/>
            </a:pPr>
            <a:r>
              <a:rPr lang="en-US" sz="2200" dirty="0">
                <a:solidFill>
                  <a:srgbClr val="0000FF"/>
                </a:solidFill>
                <a:latin typeface="Times New Roman" panose="02020603050405020304" pitchFamily="18" charset="0"/>
                <a:cs typeface="Times New Roman" panose="02020603050405020304" pitchFamily="18" charset="0"/>
              </a:rPr>
              <a:t>leading to an infinite loop</a:t>
            </a:r>
            <a:r>
              <a:rPr lang="en-US" sz="2200"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D019C1A4-B99B-4254-88D5-06184B6A872D}"/>
              </a:ext>
            </a:extLst>
          </p:cNvPr>
          <p:cNvSpPr/>
          <p:nvPr/>
        </p:nvSpPr>
        <p:spPr>
          <a:xfrm>
            <a:off x="1083907" y="180611"/>
            <a:ext cx="4344074" cy="584775"/>
          </a:xfrm>
          <a:prstGeom prst="rect">
            <a:avLst/>
          </a:prstGeom>
          <a:solidFill>
            <a:srgbClr val="FFFF00"/>
          </a:solidFill>
        </p:spPr>
        <p:txBody>
          <a:bodyPr wrap="none">
            <a:spAutoFit/>
          </a:bodyPr>
          <a:lstStyle/>
          <a:p>
            <a:r>
              <a:rPr lang="en-US" altLang="en-US" sz="3200" dirty="0">
                <a:solidFill>
                  <a:srgbClr val="C00000"/>
                </a:solidFill>
              </a:rPr>
              <a:t>Greedy Best-First Search </a:t>
            </a:r>
            <a:endParaRPr lang="en-US" sz="3200" dirty="0"/>
          </a:p>
        </p:txBody>
      </p:sp>
      <p:pic>
        <p:nvPicPr>
          <p:cNvPr id="5" name="Picture 4" descr="romania2">
            <a:extLst>
              <a:ext uri="{FF2B5EF4-FFF2-40B4-BE49-F238E27FC236}">
                <a16:creationId xmlns:a16="http://schemas.microsoft.com/office/drawing/2014/main" id="{25869FB9-749A-4D87-BA7E-C167F8F71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414" y="4032079"/>
            <a:ext cx="5864714" cy="26526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31905C7-579E-43D9-9E3E-E51C7E09CF6D}"/>
              </a:ext>
            </a:extLst>
          </p:cNvPr>
          <p:cNvSpPr txBox="1"/>
          <p:nvPr/>
        </p:nvSpPr>
        <p:spPr>
          <a:xfrm>
            <a:off x="8770689" y="776106"/>
            <a:ext cx="1005272"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a:t>
            </a:r>
          </a:p>
        </p:txBody>
      </p:sp>
      <p:sp>
        <p:nvSpPr>
          <p:cNvPr id="11" name="TextBox 10">
            <a:extLst>
              <a:ext uri="{FF2B5EF4-FFF2-40B4-BE49-F238E27FC236}">
                <a16:creationId xmlns:a16="http://schemas.microsoft.com/office/drawing/2014/main" id="{20D8A90D-78DB-408B-93F4-04F72F7D0C56}"/>
              </a:ext>
            </a:extLst>
          </p:cNvPr>
          <p:cNvSpPr txBox="1"/>
          <p:nvPr/>
        </p:nvSpPr>
        <p:spPr>
          <a:xfrm>
            <a:off x="8038694" y="1667584"/>
            <a:ext cx="1210491" cy="3385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t>Neamt</a:t>
            </a:r>
            <a:r>
              <a:rPr lang="en-US" sz="1600" dirty="0"/>
              <a:t>(180)</a:t>
            </a:r>
          </a:p>
        </p:txBody>
      </p:sp>
      <p:sp>
        <p:nvSpPr>
          <p:cNvPr id="12" name="TextBox 11">
            <a:extLst>
              <a:ext uri="{FF2B5EF4-FFF2-40B4-BE49-F238E27FC236}">
                <a16:creationId xmlns:a16="http://schemas.microsoft.com/office/drawing/2014/main" id="{24856BC7-9549-4692-A51B-F3D31A396D7D}"/>
              </a:ext>
            </a:extLst>
          </p:cNvPr>
          <p:cNvSpPr txBox="1"/>
          <p:nvPr/>
        </p:nvSpPr>
        <p:spPr>
          <a:xfrm>
            <a:off x="8770689" y="2051803"/>
            <a:ext cx="2420981" cy="338554"/>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solidFill>
                  <a:srgbClr val="0000FF"/>
                </a:solidFill>
              </a:rPr>
              <a:t>Neamt</a:t>
            </a:r>
            <a:r>
              <a:rPr lang="en-US" sz="1600" dirty="0">
                <a:solidFill>
                  <a:srgbClr val="0000FF"/>
                </a:solidFill>
              </a:rPr>
              <a:t>(180) </a:t>
            </a:r>
            <a:r>
              <a:rPr lang="en-US" sz="1600" dirty="0" err="1"/>
              <a:t>Vaslui</a:t>
            </a:r>
            <a:r>
              <a:rPr lang="en-US" sz="1600" dirty="0"/>
              <a:t> (210)</a:t>
            </a:r>
          </a:p>
        </p:txBody>
      </p:sp>
      <p:sp>
        <p:nvSpPr>
          <p:cNvPr id="13" name="TextBox 12">
            <a:extLst>
              <a:ext uri="{FF2B5EF4-FFF2-40B4-BE49-F238E27FC236}">
                <a16:creationId xmlns:a16="http://schemas.microsoft.com/office/drawing/2014/main" id="{7EB739F5-A06E-4860-B544-23FC7E06C1BF}"/>
              </a:ext>
            </a:extLst>
          </p:cNvPr>
          <p:cNvSpPr txBox="1"/>
          <p:nvPr/>
        </p:nvSpPr>
        <p:spPr>
          <a:xfrm>
            <a:off x="9506565" y="1669135"/>
            <a:ext cx="1174706" cy="3385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t>Vaslui</a:t>
            </a:r>
            <a:r>
              <a:rPr lang="en-US" sz="1600" dirty="0"/>
              <a:t> (210)</a:t>
            </a:r>
          </a:p>
        </p:txBody>
      </p:sp>
      <p:sp>
        <p:nvSpPr>
          <p:cNvPr id="14" name="TextBox 13">
            <a:extLst>
              <a:ext uri="{FF2B5EF4-FFF2-40B4-BE49-F238E27FC236}">
                <a16:creationId xmlns:a16="http://schemas.microsoft.com/office/drawing/2014/main" id="{49758240-CFE5-44A4-B397-149F35927F81}"/>
              </a:ext>
            </a:extLst>
          </p:cNvPr>
          <p:cNvSpPr txBox="1"/>
          <p:nvPr/>
        </p:nvSpPr>
        <p:spPr>
          <a:xfrm>
            <a:off x="9010176" y="3026552"/>
            <a:ext cx="2420981" cy="36933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0000FF"/>
                </a:solidFill>
              </a:rPr>
              <a:t>Iasi(200) </a:t>
            </a:r>
            <a:r>
              <a:rPr lang="en-US" dirty="0" err="1"/>
              <a:t>Vaslui</a:t>
            </a:r>
            <a:r>
              <a:rPr lang="en-US" dirty="0"/>
              <a:t>(210)</a:t>
            </a:r>
          </a:p>
        </p:txBody>
      </p:sp>
      <p:sp>
        <p:nvSpPr>
          <p:cNvPr id="15" name="TextBox 14">
            <a:extLst>
              <a:ext uri="{FF2B5EF4-FFF2-40B4-BE49-F238E27FC236}">
                <a16:creationId xmlns:a16="http://schemas.microsoft.com/office/drawing/2014/main" id="{44E1014B-1EAD-4E1A-9A36-A1D0C05AE953}"/>
              </a:ext>
            </a:extLst>
          </p:cNvPr>
          <p:cNvSpPr txBox="1"/>
          <p:nvPr/>
        </p:nvSpPr>
        <p:spPr>
          <a:xfrm>
            <a:off x="8049105" y="2580238"/>
            <a:ext cx="1200079"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a:t>
            </a:r>
          </a:p>
        </p:txBody>
      </p:sp>
      <p:cxnSp>
        <p:nvCxnSpPr>
          <p:cNvPr id="16" name="Straight Connector 15">
            <a:extLst>
              <a:ext uri="{FF2B5EF4-FFF2-40B4-BE49-F238E27FC236}">
                <a16:creationId xmlns:a16="http://schemas.microsoft.com/office/drawing/2014/main" id="{89654AC8-7CDF-4354-AC16-776DB21FD80B}"/>
              </a:ext>
            </a:extLst>
          </p:cNvPr>
          <p:cNvCxnSpPr>
            <a:stCxn id="10" idx="2"/>
            <a:endCxn id="11" idx="0"/>
          </p:cNvCxnSpPr>
          <p:nvPr/>
        </p:nvCxnSpPr>
        <p:spPr>
          <a:xfrm flipH="1">
            <a:off x="8643940" y="1145438"/>
            <a:ext cx="629385" cy="52214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FA1B763-08B7-4327-B475-1006FA6D5F4B}"/>
              </a:ext>
            </a:extLst>
          </p:cNvPr>
          <p:cNvCxnSpPr>
            <a:stCxn id="10" idx="2"/>
            <a:endCxn id="13" idx="0"/>
          </p:cNvCxnSpPr>
          <p:nvPr/>
        </p:nvCxnSpPr>
        <p:spPr>
          <a:xfrm>
            <a:off x="9273325" y="1145438"/>
            <a:ext cx="820593" cy="523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31CD49-725C-4962-9573-29DB70F203F0}"/>
              </a:ext>
            </a:extLst>
          </p:cNvPr>
          <p:cNvCxnSpPr>
            <a:stCxn id="11" idx="2"/>
            <a:endCxn id="15" idx="0"/>
          </p:cNvCxnSpPr>
          <p:nvPr/>
        </p:nvCxnSpPr>
        <p:spPr>
          <a:xfrm>
            <a:off x="8643940" y="2006138"/>
            <a:ext cx="5205" cy="574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2AAD577-109A-4FE7-9681-51C0676E92BA}"/>
              </a:ext>
            </a:extLst>
          </p:cNvPr>
          <p:cNvSpPr txBox="1"/>
          <p:nvPr/>
        </p:nvSpPr>
        <p:spPr>
          <a:xfrm>
            <a:off x="9876016" y="1052941"/>
            <a:ext cx="1434639" cy="36933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a:t>
            </a:r>
          </a:p>
        </p:txBody>
      </p:sp>
      <p:sp>
        <p:nvSpPr>
          <p:cNvPr id="24" name="TextBox 23">
            <a:extLst>
              <a:ext uri="{FF2B5EF4-FFF2-40B4-BE49-F238E27FC236}">
                <a16:creationId xmlns:a16="http://schemas.microsoft.com/office/drawing/2014/main" id="{C690248B-F8DE-4C83-A5A2-A8C35D0C89C7}"/>
              </a:ext>
            </a:extLst>
          </p:cNvPr>
          <p:cNvSpPr txBox="1"/>
          <p:nvPr/>
        </p:nvSpPr>
        <p:spPr>
          <a:xfrm>
            <a:off x="9190708" y="4791488"/>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200</a:t>
            </a:r>
          </a:p>
        </p:txBody>
      </p:sp>
      <p:sp>
        <p:nvSpPr>
          <p:cNvPr id="25" name="TextBox 24">
            <a:extLst>
              <a:ext uri="{FF2B5EF4-FFF2-40B4-BE49-F238E27FC236}">
                <a16:creationId xmlns:a16="http://schemas.microsoft.com/office/drawing/2014/main" id="{FE84C5AF-A905-4CBD-A694-D256D230E3A9}"/>
              </a:ext>
            </a:extLst>
          </p:cNvPr>
          <p:cNvSpPr txBox="1"/>
          <p:nvPr/>
        </p:nvSpPr>
        <p:spPr>
          <a:xfrm>
            <a:off x="9065623" y="5143364"/>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210</a:t>
            </a:r>
          </a:p>
        </p:txBody>
      </p:sp>
      <p:sp>
        <p:nvSpPr>
          <p:cNvPr id="26" name="TextBox 25">
            <a:extLst>
              <a:ext uri="{FF2B5EF4-FFF2-40B4-BE49-F238E27FC236}">
                <a16:creationId xmlns:a16="http://schemas.microsoft.com/office/drawing/2014/main" id="{B83F30F0-BEDF-4CB4-813A-3B9BA9597827}"/>
              </a:ext>
            </a:extLst>
          </p:cNvPr>
          <p:cNvSpPr txBox="1"/>
          <p:nvPr/>
        </p:nvSpPr>
        <p:spPr>
          <a:xfrm>
            <a:off x="8477114" y="4426979"/>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180</a:t>
            </a:r>
          </a:p>
        </p:txBody>
      </p:sp>
      <p:cxnSp>
        <p:nvCxnSpPr>
          <p:cNvPr id="27" name="Straight Arrow Connector 26">
            <a:extLst>
              <a:ext uri="{FF2B5EF4-FFF2-40B4-BE49-F238E27FC236}">
                <a16:creationId xmlns:a16="http://schemas.microsoft.com/office/drawing/2014/main" id="{1ABAE402-1355-4387-AB91-A0E4A4932B09}"/>
              </a:ext>
            </a:extLst>
          </p:cNvPr>
          <p:cNvCxnSpPr>
            <a:cxnSpLocks/>
          </p:cNvCxnSpPr>
          <p:nvPr/>
        </p:nvCxnSpPr>
        <p:spPr>
          <a:xfrm flipH="1">
            <a:off x="8367035" y="4440271"/>
            <a:ext cx="854867" cy="681551"/>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E8AB51-9ED1-4665-91F4-8C8D0D214A02}"/>
              </a:ext>
            </a:extLst>
          </p:cNvPr>
          <p:cNvCxnSpPr>
            <a:cxnSpLocks/>
          </p:cNvCxnSpPr>
          <p:nvPr/>
        </p:nvCxnSpPr>
        <p:spPr>
          <a:xfrm flipH="1">
            <a:off x="8320089" y="4691885"/>
            <a:ext cx="1507057" cy="424648"/>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95BD346-1416-4E1A-A751-820AE875FACB}"/>
              </a:ext>
            </a:extLst>
          </p:cNvPr>
          <p:cNvCxnSpPr>
            <a:cxnSpLocks/>
          </p:cNvCxnSpPr>
          <p:nvPr/>
        </p:nvCxnSpPr>
        <p:spPr>
          <a:xfrm flipH="1" flipV="1">
            <a:off x="8406222" y="5105911"/>
            <a:ext cx="1695723" cy="92957"/>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2285417-3DBC-48CD-B1F4-56293AF50607}"/>
              </a:ext>
            </a:extLst>
          </p:cNvPr>
          <p:cNvSpPr txBox="1"/>
          <p:nvPr/>
        </p:nvSpPr>
        <p:spPr>
          <a:xfrm>
            <a:off x="8979540" y="3398932"/>
            <a:ext cx="2482251"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sort-by-h</a:t>
            </a:r>
          </a:p>
        </p:txBody>
      </p:sp>
      <p:cxnSp>
        <p:nvCxnSpPr>
          <p:cNvPr id="30" name="Straight Arrow Connector 29">
            <a:extLst>
              <a:ext uri="{FF2B5EF4-FFF2-40B4-BE49-F238E27FC236}">
                <a16:creationId xmlns:a16="http://schemas.microsoft.com/office/drawing/2014/main" id="{E4DC7589-0C46-4D30-92FF-B0A1C27F25F3}"/>
              </a:ext>
            </a:extLst>
          </p:cNvPr>
          <p:cNvCxnSpPr>
            <a:cxnSpLocks/>
          </p:cNvCxnSpPr>
          <p:nvPr/>
        </p:nvCxnSpPr>
        <p:spPr>
          <a:xfrm flipH="1" flipV="1">
            <a:off x="8415243" y="5148653"/>
            <a:ext cx="1297980" cy="769068"/>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6F62AF-3FC6-4D56-91AD-F402E05B8BE5}"/>
              </a:ext>
            </a:extLst>
          </p:cNvPr>
          <p:cNvCxnSpPr>
            <a:cxnSpLocks/>
          </p:cNvCxnSpPr>
          <p:nvPr/>
        </p:nvCxnSpPr>
        <p:spPr>
          <a:xfrm>
            <a:off x="5648044" y="5917721"/>
            <a:ext cx="895911" cy="7585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510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CF0FBF-5BD2-4DB4-88F6-5DAC9646D19D}"/>
              </a:ext>
            </a:extLst>
          </p:cNvPr>
          <p:cNvSpPr txBox="1"/>
          <p:nvPr/>
        </p:nvSpPr>
        <p:spPr>
          <a:xfrm>
            <a:off x="1612876" y="1074403"/>
            <a:ext cx="5275604" cy="212365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latin typeface="Times New Roman" panose="02020603050405020304" pitchFamily="18" charset="0"/>
                <a:cs typeface="Times New Roman" panose="02020603050405020304" pitchFamily="18" charset="0"/>
              </a:rPr>
              <a:t>For the problem </a:t>
            </a:r>
            <a:r>
              <a:rPr lang="en-US" sz="2200" dirty="0">
                <a:solidFill>
                  <a:srgbClr val="0000FF"/>
                </a:solidFill>
                <a:latin typeface="Times New Roman" panose="02020603050405020304" pitchFamily="18" charset="0"/>
                <a:cs typeface="Times New Roman" panose="02020603050405020304" pitchFamily="18" charset="0"/>
              </a:rPr>
              <a:t>getting from Iasi to </a:t>
            </a:r>
            <a:r>
              <a:rPr lang="en-US" sz="2200" dirty="0" err="1">
                <a:solidFill>
                  <a:srgbClr val="0000FF"/>
                </a:solidFill>
                <a:latin typeface="Times New Roman" panose="02020603050405020304" pitchFamily="18" charset="0"/>
                <a:cs typeface="Times New Roman" panose="02020603050405020304" pitchFamily="18" charset="0"/>
              </a:rPr>
              <a:t>Fagaras</a:t>
            </a:r>
            <a:r>
              <a:rPr lang="en-US" sz="2200" dirty="0">
                <a:solidFill>
                  <a:srgbClr val="0000FF"/>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a:p>
            <a:pPr marL="463550"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solution is to go first to </a:t>
            </a:r>
            <a:r>
              <a:rPr lang="en-US" sz="2200" dirty="0" err="1">
                <a:latin typeface="Times New Roman" panose="02020603050405020304" pitchFamily="18" charset="0"/>
                <a:cs typeface="Times New Roman" panose="02020603050405020304" pitchFamily="18" charset="0"/>
              </a:rPr>
              <a:t>Vaslui</a:t>
            </a:r>
            <a:r>
              <a:rPr lang="en-US" sz="2200" dirty="0">
                <a:latin typeface="Times New Roman" panose="02020603050405020304" pitchFamily="18" charset="0"/>
                <a:cs typeface="Times New Roman" panose="02020603050405020304" pitchFamily="18" charset="0"/>
              </a:rPr>
              <a:t>,</a:t>
            </a:r>
          </a:p>
          <a:p>
            <a:pPr marL="920750" lvl="1"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step that is </a:t>
            </a:r>
            <a:r>
              <a:rPr lang="en-US" sz="2200" dirty="0">
                <a:solidFill>
                  <a:srgbClr val="0000FF"/>
                </a:solidFill>
                <a:latin typeface="Times New Roman" panose="02020603050405020304" pitchFamily="18" charset="0"/>
                <a:cs typeface="Times New Roman" panose="02020603050405020304" pitchFamily="18" charset="0"/>
              </a:rPr>
              <a:t>actual farther </a:t>
            </a:r>
            <a:r>
              <a:rPr lang="en-US" sz="2200" dirty="0">
                <a:latin typeface="Times New Roman" panose="02020603050405020304" pitchFamily="18" charset="0"/>
                <a:cs typeface="Times New Roman" panose="02020603050405020304" pitchFamily="18" charset="0"/>
              </a:rPr>
              <a:t>from the goal according to the heuristic.  </a:t>
            </a:r>
          </a:p>
          <a:p>
            <a:pPr marL="463550"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Then continue to Urziceni, Bucharest, and </a:t>
            </a:r>
            <a:r>
              <a:rPr lang="en-US" sz="2200" dirty="0" err="1">
                <a:latin typeface="Times New Roman" panose="02020603050405020304" pitchFamily="18" charset="0"/>
                <a:cs typeface="Times New Roman" panose="02020603050405020304" pitchFamily="18" charset="0"/>
              </a:rPr>
              <a:t>Fagaras</a:t>
            </a:r>
            <a:r>
              <a:rPr lang="en-US" sz="2200" dirty="0">
                <a:latin typeface="Times New Roman" panose="02020603050405020304" pitchFamily="18" charset="0"/>
                <a:cs typeface="Times New Roman" panose="02020603050405020304" pitchFamily="18" charset="0"/>
              </a:rPr>
              <a:t>. </a:t>
            </a:r>
          </a:p>
        </p:txBody>
      </p:sp>
      <p:pic>
        <p:nvPicPr>
          <p:cNvPr id="5" name="Picture 4" descr="romania-distances">
            <a:extLst>
              <a:ext uri="{FF2B5EF4-FFF2-40B4-BE49-F238E27FC236}">
                <a16:creationId xmlns:a16="http://schemas.microsoft.com/office/drawing/2014/main" id="{BA33C322-9387-427C-9F1B-A30D47589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46341" y="3469850"/>
            <a:ext cx="5943578" cy="32289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9178835" y="1681754"/>
            <a:ext cx="242098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a:t>
            </a:r>
          </a:p>
        </p:txBody>
      </p:sp>
      <p:sp>
        <p:nvSpPr>
          <p:cNvPr id="9" name="TextBox 8"/>
          <p:cNvSpPr txBox="1"/>
          <p:nvPr/>
        </p:nvSpPr>
        <p:spPr>
          <a:xfrm>
            <a:off x="9178835" y="2141658"/>
            <a:ext cx="242098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t>Neamt</a:t>
            </a:r>
            <a:r>
              <a:rPr lang="en-US" sz="1600" dirty="0"/>
              <a:t>(180) </a:t>
            </a:r>
            <a:r>
              <a:rPr lang="en-US" sz="1600" dirty="0" err="1"/>
              <a:t>Vaslui</a:t>
            </a:r>
            <a:r>
              <a:rPr lang="en-US" sz="1600" dirty="0"/>
              <a:t> (210)</a:t>
            </a:r>
          </a:p>
        </p:txBody>
      </p:sp>
      <p:sp>
        <p:nvSpPr>
          <p:cNvPr id="11" name="TextBox 10"/>
          <p:cNvSpPr txBox="1"/>
          <p:nvPr/>
        </p:nvSpPr>
        <p:spPr>
          <a:xfrm>
            <a:off x="9178835" y="2556939"/>
            <a:ext cx="242098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 </a:t>
            </a:r>
            <a:r>
              <a:rPr lang="en-US" dirty="0" err="1"/>
              <a:t>Vaslui</a:t>
            </a:r>
            <a:r>
              <a:rPr lang="en-US" dirty="0"/>
              <a:t>(210)</a:t>
            </a:r>
          </a:p>
        </p:txBody>
      </p:sp>
      <p:pic>
        <p:nvPicPr>
          <p:cNvPr id="12" name="Picture 11" descr="Image result for smiley face images">
            <a:extLst>
              <a:ext uri="{FF2B5EF4-FFF2-40B4-BE49-F238E27FC236}">
                <a16:creationId xmlns:a16="http://schemas.microsoft.com/office/drawing/2014/main" id="{44B2EE9C-2619-4719-89B8-0614B25743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0644">
            <a:off x="473736" y="1390504"/>
            <a:ext cx="702654" cy="4801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DC11B9A-8253-4CC3-BA49-0E0BDB4004DB}"/>
              </a:ext>
            </a:extLst>
          </p:cNvPr>
          <p:cNvSpPr txBox="1"/>
          <p:nvPr/>
        </p:nvSpPr>
        <p:spPr>
          <a:xfrm>
            <a:off x="7980958" y="4005781"/>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180</a:t>
            </a:r>
          </a:p>
        </p:txBody>
      </p:sp>
      <p:sp>
        <p:nvSpPr>
          <p:cNvPr id="16" name="TextBox 15">
            <a:extLst>
              <a:ext uri="{FF2B5EF4-FFF2-40B4-BE49-F238E27FC236}">
                <a16:creationId xmlns:a16="http://schemas.microsoft.com/office/drawing/2014/main" id="{6EF0BE7E-EC02-4C62-BFC3-95FE0CC37276}"/>
              </a:ext>
            </a:extLst>
          </p:cNvPr>
          <p:cNvSpPr txBox="1"/>
          <p:nvPr/>
        </p:nvSpPr>
        <p:spPr>
          <a:xfrm>
            <a:off x="9109166" y="1176180"/>
            <a:ext cx="2420981" cy="369332"/>
          </a:xfrm>
          <a:prstGeom prst="rect">
            <a:avLst/>
          </a:prstGeom>
          <a:noFill/>
        </p:spPr>
        <p:txBody>
          <a:bodyPr wrap="square" rtlCol="0">
            <a:spAutoFit/>
          </a:bodyPr>
          <a:lstStyle/>
          <a:p>
            <a:r>
              <a:rPr lang="en-US" dirty="0"/>
              <a:t>Priority Queue:</a:t>
            </a:r>
          </a:p>
        </p:txBody>
      </p:sp>
      <p:cxnSp>
        <p:nvCxnSpPr>
          <p:cNvPr id="7" name="Straight Arrow Connector 6"/>
          <p:cNvCxnSpPr>
            <a:cxnSpLocks/>
          </p:cNvCxnSpPr>
          <p:nvPr/>
        </p:nvCxnSpPr>
        <p:spPr>
          <a:xfrm flipV="1">
            <a:off x="7768047" y="3985341"/>
            <a:ext cx="948339" cy="762139"/>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09AAAE-EB4E-46C4-A3F9-8A8A8DE02A70}"/>
              </a:ext>
            </a:extLst>
          </p:cNvPr>
          <p:cNvSpPr txBox="1"/>
          <p:nvPr/>
        </p:nvSpPr>
        <p:spPr>
          <a:xfrm>
            <a:off x="8595996" y="4212521"/>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200</a:t>
            </a:r>
          </a:p>
        </p:txBody>
      </p:sp>
      <p:cxnSp>
        <p:nvCxnSpPr>
          <p:cNvPr id="8" name="Straight Arrow Connector 7"/>
          <p:cNvCxnSpPr>
            <a:cxnSpLocks/>
          </p:cNvCxnSpPr>
          <p:nvPr/>
        </p:nvCxnSpPr>
        <p:spPr>
          <a:xfrm flipV="1">
            <a:off x="7800713" y="4284727"/>
            <a:ext cx="1662441" cy="501395"/>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3BA034-DB1D-45F8-9A35-43A6B07AF80F}"/>
              </a:ext>
            </a:extLst>
          </p:cNvPr>
          <p:cNvSpPr txBox="1"/>
          <p:nvPr/>
        </p:nvSpPr>
        <p:spPr>
          <a:xfrm>
            <a:off x="8817865" y="4535424"/>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210</a:t>
            </a:r>
          </a:p>
        </p:txBody>
      </p:sp>
      <p:cxnSp>
        <p:nvCxnSpPr>
          <p:cNvPr id="10" name="Straight Arrow Connector 9"/>
          <p:cNvCxnSpPr>
            <a:cxnSpLocks/>
          </p:cNvCxnSpPr>
          <p:nvPr/>
        </p:nvCxnSpPr>
        <p:spPr>
          <a:xfrm>
            <a:off x="7768047" y="4822808"/>
            <a:ext cx="2055222" cy="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A521A7-085B-4AFD-BE0B-5306276D65A2}"/>
              </a:ext>
            </a:extLst>
          </p:cNvPr>
          <p:cNvCxnSpPr>
            <a:cxnSpLocks/>
          </p:cNvCxnSpPr>
          <p:nvPr/>
        </p:nvCxnSpPr>
        <p:spPr>
          <a:xfrm>
            <a:off x="7768047" y="4822808"/>
            <a:ext cx="1572333" cy="931011"/>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36A2DEE-84CF-4FCE-BE1D-9B725CC0FCFF}"/>
              </a:ext>
            </a:extLst>
          </p:cNvPr>
          <p:cNvSpPr txBox="1"/>
          <p:nvPr/>
        </p:nvSpPr>
        <p:spPr>
          <a:xfrm>
            <a:off x="8631933" y="5130706"/>
            <a:ext cx="522515"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199</a:t>
            </a:r>
          </a:p>
        </p:txBody>
      </p:sp>
    </p:spTree>
    <p:extLst>
      <p:ext uri="{BB962C8B-B14F-4D97-AF65-F5344CB8AC3E}">
        <p14:creationId xmlns:p14="http://schemas.microsoft.com/office/powerpoint/2010/main" val="3115892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CF0FBF-5BD2-4DB4-88F6-5DAC9646D19D}"/>
              </a:ext>
            </a:extLst>
          </p:cNvPr>
          <p:cNvSpPr txBox="1"/>
          <p:nvPr/>
        </p:nvSpPr>
        <p:spPr>
          <a:xfrm>
            <a:off x="552350" y="896983"/>
            <a:ext cx="6735617" cy="415498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latin typeface="Times New Roman" panose="02020603050405020304" pitchFamily="18" charset="0"/>
                <a:cs typeface="Times New Roman" panose="02020603050405020304" pitchFamily="18" charset="0"/>
              </a:rPr>
              <a:t>For the problem is </a:t>
            </a:r>
            <a:r>
              <a:rPr lang="en-US" sz="2200" dirty="0">
                <a:solidFill>
                  <a:srgbClr val="0000FF"/>
                </a:solidFill>
                <a:latin typeface="Times New Roman" panose="02020603050405020304" pitchFamily="18" charset="0"/>
                <a:cs typeface="Times New Roman" panose="02020603050405020304" pitchFamily="18" charset="0"/>
              </a:rPr>
              <a:t>getting from Iasi to </a:t>
            </a:r>
            <a:r>
              <a:rPr lang="en-US" sz="2200" dirty="0" err="1">
                <a:solidFill>
                  <a:srgbClr val="0000FF"/>
                </a:solidFill>
                <a:latin typeface="Times New Roman" panose="02020603050405020304" pitchFamily="18" charset="0"/>
                <a:cs typeface="Times New Roman" panose="02020603050405020304" pitchFamily="18" charset="0"/>
              </a:rPr>
              <a:t>Fagaras</a:t>
            </a:r>
            <a:r>
              <a:rPr lang="en-US" sz="2200" dirty="0">
                <a:solidFill>
                  <a:srgbClr val="0000FF"/>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a:p>
            <a:pPr marL="461963" indent="-461963">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t>
            </a:r>
            <a:r>
              <a:rPr lang="en-US" sz="2200" dirty="0">
                <a:solidFill>
                  <a:srgbClr val="0000FF"/>
                </a:solidFill>
                <a:latin typeface="Times New Roman" panose="02020603050405020304" pitchFamily="18" charset="0"/>
                <a:cs typeface="Times New Roman" panose="02020603050405020304" pitchFamily="18" charset="0"/>
              </a:rPr>
              <a:t>graph search version </a:t>
            </a:r>
            <a:r>
              <a:rPr lang="en-US" sz="2200" dirty="0">
                <a:latin typeface="Times New Roman" panose="02020603050405020304" pitchFamily="18" charset="0"/>
                <a:cs typeface="Times New Roman" panose="02020603050405020304" pitchFamily="18" charset="0"/>
              </a:rPr>
              <a:t>is </a:t>
            </a:r>
            <a:r>
              <a:rPr lang="en-US" sz="2200" i="1" dirty="0">
                <a:solidFill>
                  <a:srgbClr val="0000FF"/>
                </a:solidFill>
                <a:latin typeface="Times New Roman" panose="02020603050405020304" pitchFamily="18" charset="0"/>
                <a:cs typeface="Times New Roman" panose="02020603050405020304" pitchFamily="18" charset="0"/>
              </a:rPr>
              <a:t>complete in finite space</a:t>
            </a:r>
            <a:r>
              <a:rPr lang="en-US" sz="2200" dirty="0">
                <a:latin typeface="Times New Roman" panose="02020603050405020304" pitchFamily="18" charset="0"/>
                <a:cs typeface="Times New Roman" panose="02020603050405020304" pitchFamily="18" charset="0"/>
              </a:rPr>
              <a:t>, but not in infinite ones.)</a:t>
            </a:r>
          </a:p>
          <a:p>
            <a:pPr marL="461963" indent="-461963">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463550"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worst time and space complexity </a:t>
            </a:r>
            <a:r>
              <a:rPr lang="en-US" sz="2200" dirty="0">
                <a:solidFill>
                  <a:srgbClr val="0000FF"/>
                </a:solidFill>
                <a:latin typeface="Times New Roman" panose="02020603050405020304" pitchFamily="18" charset="0"/>
                <a:cs typeface="Times New Roman" panose="02020603050405020304" pitchFamily="18" charset="0"/>
              </a:rPr>
              <a:t>for the tree version </a:t>
            </a:r>
            <a:r>
              <a:rPr lang="en-US" sz="2200" dirty="0">
                <a:latin typeface="Times New Roman" panose="02020603050405020304" pitchFamily="18" charset="0"/>
                <a:cs typeface="Times New Roman" panose="02020603050405020304" pitchFamily="18" charset="0"/>
              </a:rPr>
              <a:t>is </a:t>
            </a:r>
            <a:r>
              <a:rPr lang="en-US" altLang="en-US" sz="2200" i="1" dirty="0">
                <a:latin typeface="Times New Roman" panose="02020603050405020304" pitchFamily="18" charset="0"/>
                <a:cs typeface="Times New Roman" panose="02020603050405020304" pitchFamily="18" charset="0"/>
              </a:rPr>
              <a:t>O</a:t>
            </a:r>
            <a:r>
              <a:rPr lang="en-US" altLang="en-US" sz="2200" dirty="0">
                <a:latin typeface="Times New Roman" panose="02020603050405020304" pitchFamily="18" charset="0"/>
                <a:cs typeface="Times New Roman" panose="02020603050405020304" pitchFamily="18" charset="0"/>
              </a:rPr>
              <a:t>(</a:t>
            </a:r>
            <a:r>
              <a:rPr lang="en-US" altLang="en-US" sz="2200" i="1" dirty="0" err="1">
                <a:latin typeface="Times New Roman" panose="02020603050405020304" pitchFamily="18" charset="0"/>
                <a:cs typeface="Times New Roman" panose="02020603050405020304" pitchFamily="18" charset="0"/>
              </a:rPr>
              <a:t>b</a:t>
            </a:r>
            <a:r>
              <a:rPr lang="en-US" altLang="en-US" sz="2200" i="1" baseline="30000" dirty="0" err="1">
                <a:latin typeface="Times New Roman" panose="02020603050405020304" pitchFamily="18" charset="0"/>
                <a:cs typeface="Times New Roman" panose="02020603050405020304" pitchFamily="18" charset="0"/>
              </a:rPr>
              <a:t>m</a:t>
            </a:r>
            <a:r>
              <a:rPr lang="en-US" alt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where </a:t>
            </a:r>
            <a:r>
              <a:rPr lang="en-US" sz="2200" i="1"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 is the maximum depth of the search space.</a:t>
            </a:r>
          </a:p>
          <a:p>
            <a:pPr marL="463550"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complexity can be reduced substantially with a </a:t>
            </a:r>
            <a:r>
              <a:rPr lang="en-US" sz="2200" dirty="0">
                <a:solidFill>
                  <a:srgbClr val="0000FF"/>
                </a:solidFill>
                <a:latin typeface="Times New Roman" panose="02020603050405020304" pitchFamily="18" charset="0"/>
                <a:cs typeface="Times New Roman" panose="02020603050405020304" pitchFamily="18" charset="0"/>
              </a:rPr>
              <a:t>good heuristic</a:t>
            </a:r>
            <a:r>
              <a:rPr lang="en-US" sz="2200" dirty="0">
                <a:latin typeface="Times New Roman" panose="02020603050405020304" pitchFamily="18" charset="0"/>
                <a:cs typeface="Times New Roman" panose="02020603050405020304" pitchFamily="18" charset="0"/>
              </a:rPr>
              <a:t>.  </a:t>
            </a:r>
          </a:p>
          <a:p>
            <a:pPr marL="920750" lvl="1"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amount of the reduction depends on           </a:t>
            </a:r>
          </a:p>
          <a:p>
            <a:pPr marL="1377950" lvl="2"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particular problem and </a:t>
            </a:r>
          </a:p>
          <a:p>
            <a:pPr marL="1377950" lvl="2" indent="-4635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quality of the heuristic.</a:t>
            </a:r>
          </a:p>
        </p:txBody>
      </p:sp>
      <p:pic>
        <p:nvPicPr>
          <p:cNvPr id="5" name="Picture 4" descr="romania-distances">
            <a:extLst>
              <a:ext uri="{FF2B5EF4-FFF2-40B4-BE49-F238E27FC236}">
                <a16:creationId xmlns:a16="http://schemas.microsoft.com/office/drawing/2014/main" id="{BA33C322-9387-427C-9F1B-A30D47589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17964" y="3823063"/>
            <a:ext cx="5394170" cy="29304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 name="Straight Arrow Connector 6"/>
          <p:cNvCxnSpPr>
            <a:cxnSpLocks/>
          </p:cNvCxnSpPr>
          <p:nvPr/>
        </p:nvCxnSpPr>
        <p:spPr>
          <a:xfrm flipV="1">
            <a:off x="8934994" y="4260014"/>
            <a:ext cx="866608" cy="757705"/>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8934994" y="4506686"/>
            <a:ext cx="1543095" cy="511033"/>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934994" y="5017719"/>
            <a:ext cx="1898468" cy="70978"/>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62606" y="896983"/>
            <a:ext cx="193330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a:t>
            </a:r>
          </a:p>
        </p:txBody>
      </p:sp>
      <p:sp>
        <p:nvSpPr>
          <p:cNvPr id="9" name="TextBox 8"/>
          <p:cNvSpPr txBox="1"/>
          <p:nvPr/>
        </p:nvSpPr>
        <p:spPr>
          <a:xfrm>
            <a:off x="9579429" y="1324442"/>
            <a:ext cx="242098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t>Neamt</a:t>
            </a:r>
            <a:r>
              <a:rPr lang="en-US" sz="1600" dirty="0"/>
              <a:t>(180) </a:t>
            </a:r>
            <a:r>
              <a:rPr lang="en-US" sz="1600" dirty="0" err="1"/>
              <a:t>Vaslui</a:t>
            </a:r>
            <a:r>
              <a:rPr lang="en-US" sz="1600" dirty="0"/>
              <a:t> (210)</a:t>
            </a:r>
          </a:p>
        </p:txBody>
      </p:sp>
      <p:sp>
        <p:nvSpPr>
          <p:cNvPr id="11" name="TextBox 10"/>
          <p:cNvSpPr txBox="1"/>
          <p:nvPr/>
        </p:nvSpPr>
        <p:spPr>
          <a:xfrm>
            <a:off x="9579429" y="1700135"/>
            <a:ext cx="242098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Iasi(200) </a:t>
            </a:r>
            <a:r>
              <a:rPr lang="en-US" dirty="0" err="1"/>
              <a:t>Vaslui</a:t>
            </a:r>
            <a:r>
              <a:rPr lang="en-US" dirty="0"/>
              <a:t>(210)</a:t>
            </a:r>
          </a:p>
        </p:txBody>
      </p:sp>
      <p:pic>
        <p:nvPicPr>
          <p:cNvPr id="12" name="Picture 11" descr="Image result for smiley face images">
            <a:extLst>
              <a:ext uri="{FF2B5EF4-FFF2-40B4-BE49-F238E27FC236}">
                <a16:creationId xmlns:a16="http://schemas.microsoft.com/office/drawing/2014/main" id="{44B2EE9C-2619-4719-89B8-0614B25743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17198">
            <a:off x="351596" y="389173"/>
            <a:ext cx="594614" cy="46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19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A31DA3B-CF6D-4ECC-98C0-8A3AE4A9B7A6}"/>
              </a:ext>
            </a:extLst>
          </p:cNvPr>
          <p:cNvSpPr>
            <a:spLocks noGrp="1" noChangeArrowheads="1"/>
          </p:cNvSpPr>
          <p:nvPr>
            <p:ph type="title"/>
          </p:nvPr>
        </p:nvSpPr>
        <p:spPr>
          <a:xfrm>
            <a:off x="929860" y="370853"/>
            <a:ext cx="6078794" cy="866819"/>
          </a:xfrm>
          <a:solidFill>
            <a:srgbClr val="FFFF00"/>
          </a:solidFill>
        </p:spPr>
        <p:txBody>
          <a:bodyPr>
            <a:normAutofit/>
          </a:bodyPr>
          <a:lstStyle/>
          <a:p>
            <a:r>
              <a:rPr lang="en-US" altLang="en-US" sz="3600" dirty="0">
                <a:latin typeface="+mn-lt"/>
              </a:rPr>
              <a:t>Review: Tree search</a:t>
            </a:r>
          </a:p>
        </p:txBody>
      </p:sp>
      <p:sp>
        <p:nvSpPr>
          <p:cNvPr id="6147" name="Rectangle 3">
            <a:extLst>
              <a:ext uri="{FF2B5EF4-FFF2-40B4-BE49-F238E27FC236}">
                <a16:creationId xmlns:a16="http://schemas.microsoft.com/office/drawing/2014/main" id="{DA3F2B3F-B613-43E6-BFBB-3ED52AF5F4F4}"/>
              </a:ext>
            </a:extLst>
          </p:cNvPr>
          <p:cNvSpPr>
            <a:spLocks noGrp="1" noChangeArrowheads="1"/>
          </p:cNvSpPr>
          <p:nvPr>
            <p:ph type="body" idx="1"/>
          </p:nvPr>
        </p:nvSpPr>
        <p:spPr>
          <a:xfrm>
            <a:off x="1032385" y="5294618"/>
            <a:ext cx="10353369" cy="1325564"/>
          </a:xfrm>
        </p:spPr>
        <p:txBody>
          <a:bodyPr>
            <a:normAutofit/>
          </a:bodyPr>
          <a:lstStyle/>
          <a:p>
            <a:pPr marL="0" indent="0">
              <a:buNone/>
            </a:pP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A search strategy is defined by picking the </a:t>
            </a:r>
            <a:r>
              <a:rPr lang="en-US" altLang="en-US" dirty="0">
                <a:solidFill>
                  <a:srgbClr val="FF0000"/>
                </a:solidFill>
                <a:latin typeface="Times New Roman" panose="02020603050405020304" pitchFamily="18" charset="0"/>
                <a:cs typeface="Times New Roman" panose="02020603050405020304" pitchFamily="18" charset="0"/>
              </a:rPr>
              <a:t>order of node expansion</a:t>
            </a:r>
            <a:endParaRPr lang="en-US" alt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9DEFD0A-B3FC-4FF5-8B5F-986659DB206B}"/>
              </a:ext>
            </a:extLst>
          </p:cNvPr>
          <p:cNvSpPr/>
          <p:nvPr/>
        </p:nvSpPr>
        <p:spPr>
          <a:xfrm>
            <a:off x="929860" y="1782395"/>
            <a:ext cx="9963427" cy="3046988"/>
          </a:xfrm>
          <a:prstGeom prst="rect">
            <a:avLst/>
          </a:prstGeom>
          <a:ln>
            <a:solidFill>
              <a:schemeClr val="tx1"/>
            </a:solidFill>
          </a:ln>
        </p:spPr>
        <p:txBody>
          <a:bodyPr wrap="square">
            <a:spAutoFit/>
          </a:bodyPr>
          <a:lstStyle/>
          <a:p>
            <a:r>
              <a:rPr lang="en-US" sz="2400" b="1" dirty="0">
                <a:latin typeface="Times New Roman" panose="02020603050405020304" pitchFamily="18" charset="0"/>
                <a:cs typeface="Times New Roman" panose="02020603050405020304" pitchFamily="18" charset="0"/>
              </a:rPr>
              <a:t>function</a:t>
            </a:r>
            <a:r>
              <a:rPr lang="en-US" sz="2400" dirty="0">
                <a:latin typeface="Times New Roman" panose="02020603050405020304" pitchFamily="18" charset="0"/>
                <a:cs typeface="Times New Roman" panose="02020603050405020304" pitchFamily="18" charset="0"/>
              </a:rPr>
              <a:t> Tree-Search( </a:t>
            </a:r>
            <a:r>
              <a:rPr lang="en-US" sz="2400" i="1" dirty="0">
                <a:latin typeface="Times New Roman" panose="02020603050405020304" pitchFamily="18" charset="0"/>
                <a:cs typeface="Times New Roman" panose="02020603050405020304" pitchFamily="18" charset="0"/>
              </a:rPr>
              <a:t>problem, fringe</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returns </a:t>
            </a:r>
            <a:r>
              <a:rPr lang="en-US" sz="2400" dirty="0">
                <a:latin typeface="Times New Roman" panose="02020603050405020304" pitchFamily="18" charset="0"/>
                <a:cs typeface="Times New Roman" panose="02020603050405020304" pitchFamily="18" charset="0"/>
              </a:rPr>
              <a:t>a solution, or failure</a:t>
            </a:r>
          </a:p>
          <a:p>
            <a:r>
              <a:rPr lang="en-US" sz="2400" i="1" dirty="0">
                <a:latin typeface="Times New Roman" panose="02020603050405020304" pitchFamily="18" charset="0"/>
                <a:cs typeface="Times New Roman" panose="02020603050405020304" pitchFamily="18" charset="0"/>
              </a:rPr>
              <a:t>	fringe </a:t>
            </a:r>
            <a:r>
              <a:rPr lang="en-US" sz="2400" dirty="0">
                <a:latin typeface="Times New Roman" panose="02020603050405020304" pitchFamily="18" charset="0"/>
                <a:cs typeface="Times New Roman" panose="02020603050405020304" pitchFamily="18" charset="0"/>
              </a:rPr>
              <a:t>← Insert(MAKE-NODE(INITIAL-STATE[</a:t>
            </a:r>
            <a:r>
              <a:rPr lang="en-US" sz="2400" i="1" dirty="0">
                <a:latin typeface="Times New Roman" panose="02020603050405020304" pitchFamily="18" charset="0"/>
                <a:cs typeface="Times New Roman" panose="02020603050405020304" pitchFamily="18" charset="0"/>
              </a:rPr>
              <a:t>problem</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fringe</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loop do</a:t>
            </a:r>
          </a:p>
          <a:p>
            <a:r>
              <a:rPr lang="en-US" sz="2400" b="1" dirty="0">
                <a:latin typeface="Times New Roman" panose="02020603050405020304" pitchFamily="18" charset="0"/>
                <a:cs typeface="Times New Roman" panose="02020603050405020304" pitchFamily="18" charset="0"/>
              </a:rPr>
              <a:t>		if</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fringe</a:t>
            </a:r>
            <a:r>
              <a:rPr lang="en-US" sz="2400" dirty="0">
                <a:latin typeface="Times New Roman" panose="02020603050405020304" pitchFamily="18" charset="0"/>
                <a:cs typeface="Times New Roman" panose="02020603050405020304" pitchFamily="18" charset="0"/>
              </a:rPr>
              <a:t> is empty </a:t>
            </a:r>
            <a:r>
              <a:rPr lang="en-US" sz="2400" b="1" dirty="0">
                <a:latin typeface="Times New Roman" panose="02020603050405020304" pitchFamily="18" charset="0"/>
                <a:cs typeface="Times New Roman" panose="02020603050405020304" pitchFamily="18" charset="0"/>
              </a:rPr>
              <a:t>then return </a:t>
            </a:r>
            <a:r>
              <a:rPr lang="en-US" sz="2400" dirty="0">
                <a:latin typeface="Times New Roman" panose="02020603050405020304" pitchFamily="18" charset="0"/>
                <a:cs typeface="Times New Roman" panose="02020603050405020304" pitchFamily="18" charset="0"/>
              </a:rPr>
              <a:t>failure</a:t>
            </a:r>
          </a:p>
          <a:p>
            <a:r>
              <a:rPr lang="en-US" sz="2400" i="1" dirty="0">
                <a:latin typeface="Times New Roman" panose="02020603050405020304" pitchFamily="18" charset="0"/>
                <a:cs typeface="Times New Roman" panose="02020603050405020304" pitchFamily="18" charset="0"/>
              </a:rPr>
              <a:t>		node </a:t>
            </a:r>
            <a:r>
              <a:rPr lang="en-US" sz="2400" dirty="0">
                <a:latin typeface="Times New Roman" panose="02020603050405020304" pitchFamily="18" charset="0"/>
                <a:cs typeface="Times New Roman" panose="02020603050405020304" pitchFamily="18" charset="0"/>
              </a:rPr>
              <a:t>← REMOVE-FRONT(</a:t>
            </a:r>
            <a:r>
              <a:rPr lang="en-US" sz="2400" i="1" dirty="0">
                <a:latin typeface="Times New Roman" panose="02020603050405020304" pitchFamily="18" charset="0"/>
                <a:cs typeface="Times New Roman" panose="02020603050405020304" pitchFamily="18" charset="0"/>
              </a:rPr>
              <a:t>fringe</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if</a:t>
            </a:r>
            <a:r>
              <a:rPr lang="en-US" sz="2400" dirty="0">
                <a:latin typeface="Times New Roman" panose="02020603050405020304" pitchFamily="18" charset="0"/>
                <a:cs typeface="Times New Roman" panose="02020603050405020304" pitchFamily="18" charset="0"/>
              </a:rPr>
              <a:t> GOAL-TEST[</a:t>
            </a:r>
            <a:r>
              <a:rPr lang="en-US" sz="2400" i="1" dirty="0">
                <a:latin typeface="Times New Roman" panose="02020603050405020304" pitchFamily="18" charset="0"/>
                <a:cs typeface="Times New Roman" panose="02020603050405020304" pitchFamily="18" charset="0"/>
              </a:rPr>
              <a:t>problem</a:t>
            </a:r>
            <a:r>
              <a:rPr lang="en-US" sz="2400" dirty="0">
                <a:latin typeface="Times New Roman" panose="02020603050405020304" pitchFamily="18" charset="0"/>
                <a:cs typeface="Times New Roman" panose="02020603050405020304" pitchFamily="18" charset="0"/>
              </a:rPr>
              <a:t>] applied to STATE(</a:t>
            </a:r>
            <a:r>
              <a:rPr lang="en-US" sz="2400" i="1" dirty="0">
                <a:latin typeface="Times New Roman" panose="02020603050405020304" pitchFamily="18" charset="0"/>
                <a:cs typeface="Times New Roman" panose="02020603050405020304" pitchFamily="18" charset="0"/>
              </a:rPr>
              <a:t>node</a:t>
            </a:r>
            <a:r>
              <a:rPr lang="en-US" sz="2400" dirty="0">
                <a:latin typeface="Times New Roman" panose="02020603050405020304" pitchFamily="18" charset="0"/>
                <a:cs typeface="Times New Roman" panose="02020603050405020304" pitchFamily="18" charset="0"/>
              </a:rPr>
              <a:t>) succeeds</a:t>
            </a:r>
            <a:r>
              <a:rPr lang="en-US" sz="2400" b="1" dirty="0">
                <a:latin typeface="Times New Roman" panose="02020603050405020304" pitchFamily="18" charset="0"/>
                <a:cs typeface="Times New Roman" panose="02020603050405020304" pitchFamily="18" charset="0"/>
              </a:rPr>
              <a:t> 				return </a:t>
            </a:r>
            <a:r>
              <a:rPr lang="en-US" sz="2400" i="1" dirty="0">
                <a:latin typeface="Times New Roman" panose="02020603050405020304" pitchFamily="18" charset="0"/>
                <a:cs typeface="Times New Roman" panose="02020603050405020304" pitchFamily="18" charset="0"/>
              </a:rPr>
              <a:t>node</a:t>
            </a:r>
          </a:p>
          <a:p>
            <a:r>
              <a:rPr lang="en-US" sz="2400" i="1" dirty="0">
                <a:latin typeface="Times New Roman" panose="02020603050405020304" pitchFamily="18" charset="0"/>
                <a:cs typeface="Times New Roman" panose="02020603050405020304" pitchFamily="18" charset="0"/>
              </a:rPr>
              <a:t>		fringe </a:t>
            </a:r>
            <a:r>
              <a:rPr lang="en-US" sz="2400" dirty="0">
                <a:latin typeface="Times New Roman" panose="02020603050405020304" pitchFamily="18" charset="0"/>
                <a:cs typeface="Times New Roman" panose="02020603050405020304" pitchFamily="18" charset="0"/>
              </a:rPr>
              <a:t>← INSERTALL(EXPAND(</a:t>
            </a:r>
            <a:r>
              <a:rPr lang="en-US" sz="2400" i="1" dirty="0">
                <a:latin typeface="Times New Roman" panose="02020603050405020304" pitchFamily="18" charset="0"/>
                <a:cs typeface="Times New Roman" panose="02020603050405020304" pitchFamily="18" charset="0"/>
              </a:rPr>
              <a:t>node, problem</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fringe</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9699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CA1150-02F7-4ADF-A5D2-BBAEF5A292BD}"/>
              </a:ext>
            </a:extLst>
          </p:cNvPr>
          <p:cNvSpPr/>
          <p:nvPr/>
        </p:nvSpPr>
        <p:spPr>
          <a:xfrm>
            <a:off x="1002891" y="325451"/>
            <a:ext cx="8465574" cy="584775"/>
          </a:xfrm>
          <a:prstGeom prst="rect">
            <a:avLst/>
          </a:prstGeom>
          <a:solidFill>
            <a:srgbClr val="FFFF00"/>
          </a:solidFill>
        </p:spPr>
        <p:txBody>
          <a:bodyPr wrap="square">
            <a:spAutoFit/>
          </a:bodyPr>
          <a:lstStyle/>
          <a:p>
            <a:r>
              <a:rPr lang="en-US" altLang="en-US" sz="3200" dirty="0">
                <a:solidFill>
                  <a:srgbClr val="C00000"/>
                </a:solidFill>
              </a:rPr>
              <a:t>Properties of Greedy Best-First Search</a:t>
            </a:r>
            <a:endParaRPr lang="en-US" sz="3200" dirty="0">
              <a:solidFill>
                <a:srgbClr val="C00000"/>
              </a:solidFill>
            </a:endParaRPr>
          </a:p>
        </p:txBody>
      </p:sp>
      <p:sp>
        <p:nvSpPr>
          <p:cNvPr id="3" name="Rectangle 3">
            <a:extLst>
              <a:ext uri="{FF2B5EF4-FFF2-40B4-BE49-F238E27FC236}">
                <a16:creationId xmlns:a16="http://schemas.microsoft.com/office/drawing/2014/main" id="{D02AC704-5662-43EE-9F34-13F0E2F672A2}"/>
              </a:ext>
            </a:extLst>
          </p:cNvPr>
          <p:cNvSpPr txBox="1">
            <a:spLocks noChangeArrowheads="1"/>
          </p:cNvSpPr>
          <p:nvPr/>
        </p:nvSpPr>
        <p:spPr>
          <a:xfrm>
            <a:off x="1328520" y="1374830"/>
            <a:ext cx="8465574" cy="49911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2400" dirty="0">
                <a:solidFill>
                  <a:srgbClr val="CC0099"/>
                </a:solidFill>
                <a:latin typeface="Times New Roman" panose="02020603050405020304" pitchFamily="18" charset="0"/>
                <a:cs typeface="Times New Roman" panose="02020603050405020304" pitchFamily="18" charset="0"/>
              </a:rPr>
              <a:t>Complete?</a:t>
            </a:r>
            <a:r>
              <a:rPr lang="en-US" altLang="en-US" sz="2400" dirty="0">
                <a:latin typeface="Times New Roman" panose="02020603050405020304" pitchFamily="18" charset="0"/>
                <a:cs typeface="Times New Roman" panose="02020603050405020304" pitchFamily="18" charset="0"/>
              </a:rPr>
              <a:t>   No </a:t>
            </a:r>
          </a:p>
          <a:p>
            <a:pPr marL="1716088" lvl="3" indent="-344488">
              <a:lnSpc>
                <a:spcPct val="100000"/>
              </a:lnSpc>
            </a:pPr>
            <a:r>
              <a:rPr lang="en-US" sz="2400" dirty="0">
                <a:latin typeface="Times New Roman" panose="02020603050405020304" pitchFamily="18" charset="0"/>
                <a:cs typeface="Times New Roman" panose="02020603050405020304" pitchFamily="18" charset="0"/>
              </a:rPr>
              <a:t> Only in finite spaces with </a:t>
            </a:r>
            <a:r>
              <a:rPr lang="en-US" sz="2400" dirty="0">
                <a:solidFill>
                  <a:srgbClr val="C00000"/>
                </a:solidFill>
                <a:latin typeface="Times New Roman" panose="02020603050405020304" pitchFamily="18" charset="0"/>
                <a:cs typeface="Times New Roman" panose="02020603050405020304" pitchFamily="18" charset="0"/>
              </a:rPr>
              <a:t>repeated-state checking</a:t>
            </a:r>
          </a:p>
          <a:p>
            <a:pPr marL="1716088" lvl="3" indent="-344488">
              <a:lnSpc>
                <a:spcPct val="100000"/>
              </a:lnSpc>
            </a:pPr>
            <a:r>
              <a:rPr lang="en-US" sz="2400" dirty="0">
                <a:latin typeface="Times New Roman" panose="02020603050405020304" pitchFamily="18" charset="0"/>
                <a:cs typeface="Times New Roman" panose="02020603050405020304" pitchFamily="18" charset="0"/>
              </a:rPr>
              <a:t> Otherwise, can get stuck in loops</a:t>
            </a:r>
            <a:r>
              <a:rPr lang="en-US" altLang="en-US" sz="2400" dirty="0">
                <a:latin typeface="Times New Roman" panose="02020603050405020304" pitchFamily="18" charset="0"/>
                <a:cs typeface="Times New Roman" panose="02020603050405020304" pitchFamily="18" charset="0"/>
              </a:rPr>
              <a:t>,                                  </a:t>
            </a:r>
          </a:p>
          <a:p>
            <a:pPr marL="1371600" lvl="3" indent="0">
              <a:lnSpc>
                <a:spcPct val="100000"/>
              </a:lnSpc>
              <a:buNone/>
            </a:pPr>
            <a:r>
              <a:rPr lang="en-US" altLang="en-US" sz="2400" dirty="0">
                <a:latin typeface="Times New Roman" panose="02020603050405020304" pitchFamily="18" charset="0"/>
                <a:cs typeface="Times New Roman" panose="02020603050405020304" pitchFamily="18" charset="0"/>
              </a:rPr>
              <a:t>      e.g., Iasi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Neamt</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Iasi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Neamt</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a:t>
            </a:r>
          </a:p>
          <a:p>
            <a:pPr>
              <a:lnSpc>
                <a:spcPct val="100000"/>
              </a:lnSpc>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Time?</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O(b</a:t>
            </a:r>
            <a:r>
              <a:rPr lang="en-US" altLang="en-US" sz="2400" i="1" baseline="30000" dirty="0">
                <a:latin typeface="Times New Roman" panose="02020603050405020304" pitchFamily="18" charset="0"/>
                <a:cs typeface="Times New Roman" panose="02020603050405020304" pitchFamily="18" charset="0"/>
              </a:rPr>
              <a:t>m</a:t>
            </a:r>
            <a:r>
              <a:rPr lang="en-US" alt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may have to expand all nodes</a:t>
            </a:r>
            <a:r>
              <a:rPr lang="en-US" altLang="en-US" sz="2400" dirty="0">
                <a:latin typeface="Times New Roman" panose="02020603050405020304" pitchFamily="18" charset="0"/>
                <a:cs typeface="Times New Roman" panose="02020603050405020304" pitchFamily="18" charset="0"/>
              </a:rPr>
              <a:t>, but</a:t>
            </a:r>
          </a:p>
          <a:p>
            <a:pPr marL="0" indent="0">
              <a:lnSpc>
                <a:spcPct val="100000"/>
              </a:lnSpc>
              <a:spcBef>
                <a:spcPts val="1200"/>
              </a:spcBef>
              <a:buNone/>
            </a:pPr>
            <a:r>
              <a:rPr lang="en-US" altLang="en-US" sz="2400" dirty="0">
                <a:latin typeface="Times New Roman" panose="02020603050405020304" pitchFamily="18" charset="0"/>
                <a:cs typeface="Times New Roman" panose="02020603050405020304" pitchFamily="18" charset="0"/>
              </a:rPr>
              <a:t>	                a good heuristic can give dramatic improvement</a:t>
            </a:r>
          </a:p>
          <a:p>
            <a:pPr>
              <a:lnSpc>
                <a:spcPct val="100000"/>
              </a:lnSpc>
              <a:spcAft>
                <a:spcPts val="1200"/>
              </a:spcAft>
            </a:pPr>
            <a:r>
              <a:rPr lang="en-US" altLang="en-US" sz="2400" dirty="0">
                <a:solidFill>
                  <a:srgbClr val="CC0099"/>
                </a:solidFill>
                <a:latin typeface="Times New Roman" panose="02020603050405020304" pitchFamily="18" charset="0"/>
                <a:cs typeface="Times New Roman" panose="02020603050405020304" pitchFamily="18" charset="0"/>
              </a:rPr>
              <a:t>Space?</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O(</a:t>
            </a:r>
            <a:r>
              <a:rPr lang="en-US" altLang="en-US" sz="2400" i="1" dirty="0" err="1">
                <a:latin typeface="Times New Roman" panose="02020603050405020304" pitchFamily="18" charset="0"/>
                <a:cs typeface="Times New Roman" panose="02020603050405020304" pitchFamily="18" charset="0"/>
              </a:rPr>
              <a:t>b</a:t>
            </a:r>
            <a:r>
              <a:rPr lang="en-US" altLang="en-US" sz="2400" i="1" baseline="30000" dirty="0" err="1">
                <a:latin typeface="Times New Roman" panose="02020603050405020304" pitchFamily="18" charset="0"/>
                <a:cs typeface="Times New Roman" panose="02020603050405020304" pitchFamily="18" charset="0"/>
              </a:rPr>
              <a:t>m</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keeps all nodes in memory</a:t>
            </a:r>
          </a:p>
          <a:p>
            <a:pPr>
              <a:lnSpc>
                <a:spcPct val="100000"/>
              </a:lnSpc>
              <a:spcAft>
                <a:spcPts val="1200"/>
              </a:spcAft>
            </a:pPr>
            <a:r>
              <a:rPr lang="en-US" altLang="en-US" sz="2400" dirty="0">
                <a:solidFill>
                  <a:srgbClr val="CC0099"/>
                </a:solidFill>
                <a:latin typeface="Times New Roman" panose="02020603050405020304" pitchFamily="18" charset="0"/>
                <a:cs typeface="Times New Roman" panose="02020603050405020304" pitchFamily="18" charset="0"/>
              </a:rPr>
              <a:t>Optimal?</a:t>
            </a:r>
            <a:r>
              <a:rPr lang="en-US" altLang="en-US" sz="2400" dirty="0">
                <a:latin typeface="Times New Roman" panose="02020603050405020304" pitchFamily="18" charset="0"/>
                <a:cs typeface="Times New Roman" panose="02020603050405020304" pitchFamily="18" charset="0"/>
              </a:rPr>
              <a:t>      No</a:t>
            </a:r>
          </a:p>
          <a:p>
            <a:r>
              <a:rPr lang="en-US" sz="2400" dirty="0">
                <a:latin typeface="Times New Roman" panose="02020603050405020304" pitchFamily="18" charset="0"/>
                <a:cs typeface="Times New Roman" panose="02020603050405020304" pitchFamily="18" charset="0"/>
              </a:rPr>
              <a:t>A good heuristic can produce </a:t>
            </a:r>
            <a:r>
              <a:rPr lang="en-US" sz="2400" dirty="0">
                <a:solidFill>
                  <a:srgbClr val="0000FF"/>
                </a:solidFill>
                <a:latin typeface="Times New Roman" panose="02020603050405020304" pitchFamily="18" charset="0"/>
                <a:cs typeface="Times New Roman" panose="02020603050405020304" pitchFamily="18" charset="0"/>
              </a:rPr>
              <a:t>dramatic time/space improvements in practice</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553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307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BBA4E-7069-4A1E-B147-547BC6F6B17A}"/>
              </a:ext>
            </a:extLst>
          </p:cNvPr>
          <p:cNvSpPr/>
          <p:nvPr/>
        </p:nvSpPr>
        <p:spPr>
          <a:xfrm>
            <a:off x="1317826" y="612735"/>
            <a:ext cx="6096000" cy="584775"/>
          </a:xfrm>
          <a:prstGeom prst="rect">
            <a:avLst/>
          </a:prstGeom>
          <a:solidFill>
            <a:srgbClr val="FFFF00"/>
          </a:solidFill>
        </p:spPr>
        <p:txBody>
          <a:bodyPr wrap="square">
            <a:spAutoFit/>
          </a:bodyPr>
          <a:lstStyle/>
          <a:p>
            <a:r>
              <a:rPr lang="en-US" sz="3200" dirty="0">
                <a:latin typeface="Times New Roman" panose="02020603050405020304" pitchFamily="18" charset="0"/>
                <a:cs typeface="Times New Roman" panose="02020603050405020304" pitchFamily="18" charset="0"/>
              </a:rPr>
              <a:t>A*: A Better Best-First Strategy</a:t>
            </a:r>
          </a:p>
        </p:txBody>
      </p:sp>
      <p:sp>
        <p:nvSpPr>
          <p:cNvPr id="3" name="Rectangle 2">
            <a:extLst>
              <a:ext uri="{FF2B5EF4-FFF2-40B4-BE49-F238E27FC236}">
                <a16:creationId xmlns:a16="http://schemas.microsoft.com/office/drawing/2014/main" id="{CFB34C5B-82AB-4D66-8B67-CC26B2547FFD}"/>
              </a:ext>
            </a:extLst>
          </p:cNvPr>
          <p:cNvSpPr/>
          <p:nvPr/>
        </p:nvSpPr>
        <p:spPr>
          <a:xfrm>
            <a:off x="1448455" y="1492467"/>
            <a:ext cx="9831955" cy="4970591"/>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Let g(n) = (actual) cost to reach state n (from initial state).</a:t>
            </a:r>
          </a:p>
          <a:p>
            <a:r>
              <a:rPr lang="en-US" sz="2400" dirty="0">
                <a:solidFill>
                  <a:srgbClr val="0000FF"/>
                </a:solidFill>
                <a:latin typeface="Times New Roman" panose="02020603050405020304" pitchFamily="18" charset="0"/>
                <a:cs typeface="Times New Roman" panose="02020603050405020304" pitchFamily="18" charset="0"/>
              </a:rPr>
              <a:t>Let h(n) = estimated cost (distance) from state n to closest goal.</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Greedy Best-first search</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minimizes estimated cost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from current node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to goal</a:t>
            </a:r>
          </a:p>
          <a:p>
            <a:pPr marL="914400" lvl="1" indent="-4572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is </a:t>
            </a:r>
            <a:r>
              <a:rPr lang="en-US" sz="2400" dirty="0">
                <a:solidFill>
                  <a:srgbClr val="FF0000"/>
                </a:solidFill>
                <a:latin typeface="Times New Roman" panose="02020603050405020304" pitchFamily="18" charset="0"/>
                <a:cs typeface="Times New Roman" panose="02020603050405020304" pitchFamily="18" charset="0"/>
              </a:rPr>
              <a:t>informed</a:t>
            </a:r>
            <a:r>
              <a:rPr lang="en-US" sz="2400" dirty="0">
                <a:solidFill>
                  <a:srgbClr val="000000"/>
                </a:solidFill>
                <a:latin typeface="Times New Roman" panose="02020603050405020304" pitchFamily="18" charset="0"/>
                <a:cs typeface="Times New Roman" panose="02020603050405020304" pitchFamily="18" charset="0"/>
              </a:rPr>
              <a:t> but almost always </a:t>
            </a:r>
            <a:r>
              <a:rPr lang="en-US" sz="2400" dirty="0">
                <a:solidFill>
                  <a:srgbClr val="FF0000"/>
                </a:solidFill>
                <a:latin typeface="Times New Roman" panose="02020603050405020304" pitchFamily="18" charset="0"/>
                <a:cs typeface="Times New Roman" panose="02020603050405020304" pitchFamily="18" charset="0"/>
              </a:rPr>
              <a:t>suboptimal </a:t>
            </a:r>
            <a:r>
              <a:rPr lang="en-US" sz="2400" dirty="0">
                <a:solidFill>
                  <a:srgbClr val="000000"/>
                </a:solidFill>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incomplete</a:t>
            </a:r>
          </a:p>
          <a:p>
            <a:r>
              <a:rPr lang="en-US" sz="2400" dirty="0">
                <a:solidFill>
                  <a:srgbClr val="0000FF"/>
                </a:solidFill>
                <a:latin typeface="Times New Roman" panose="02020603050405020304" pitchFamily="18" charset="0"/>
                <a:cs typeface="Times New Roman" panose="02020603050405020304" pitchFamily="18" charset="0"/>
              </a:rPr>
              <a:t>Uniform cost search</a:t>
            </a:r>
          </a:p>
          <a:p>
            <a:pPr marL="914400" lvl="1" indent="-457200">
              <a:buFont typeface="Arial" panose="020B0604020202020204" pitchFamily="34" charset="0"/>
              <a:buChar char="•"/>
            </a:pPr>
            <a:r>
              <a:rPr lang="pt-BR" sz="2400" dirty="0">
                <a:solidFill>
                  <a:srgbClr val="0000FF"/>
                </a:solidFill>
                <a:latin typeface="Times New Roman" panose="02020603050405020304" pitchFamily="18" charset="0"/>
                <a:cs typeface="Times New Roman" panose="02020603050405020304" pitchFamily="18" charset="0"/>
              </a:rPr>
              <a:t>minimizes actual cost </a:t>
            </a:r>
            <a:r>
              <a:rPr lang="pt-BR" sz="2400" i="1" dirty="0">
                <a:solidFill>
                  <a:srgbClr val="0000FF"/>
                </a:solidFill>
                <a:latin typeface="Times New Roman" panose="02020603050405020304" pitchFamily="18" charset="0"/>
                <a:cs typeface="Times New Roman" panose="02020603050405020304" pitchFamily="18" charset="0"/>
              </a:rPr>
              <a:t>g</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n</a:t>
            </a:r>
            <a:r>
              <a:rPr lang="pt-BR" sz="2400" dirty="0">
                <a:solidFill>
                  <a:srgbClr val="0000FF"/>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from initial state to current node </a:t>
            </a:r>
            <a:r>
              <a:rPr lang="pt-BR" sz="2400" i="1" dirty="0">
                <a:solidFill>
                  <a:srgbClr val="000000"/>
                </a:solidFill>
                <a:latin typeface="Times New Roman" panose="02020603050405020304" pitchFamily="18" charset="0"/>
                <a:cs typeface="Times New Roman" panose="02020603050405020304" pitchFamily="18" charset="0"/>
              </a:rPr>
              <a:t>n</a:t>
            </a:r>
          </a:p>
          <a:p>
            <a:pPr marL="914400" lvl="1" indent="-4572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is, in most cases, </a:t>
            </a:r>
            <a:r>
              <a:rPr lang="en-US" sz="2400" i="1" dirty="0">
                <a:solidFill>
                  <a:srgbClr val="FF0000"/>
                </a:solidFill>
                <a:latin typeface="Times New Roman" panose="02020603050405020304" pitchFamily="18" charset="0"/>
                <a:cs typeface="Times New Roman" panose="02020603050405020304" pitchFamily="18" charset="0"/>
              </a:rPr>
              <a:t>optimal</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and </a:t>
            </a:r>
            <a:r>
              <a:rPr lang="en-US" sz="2400" i="1" dirty="0">
                <a:solidFill>
                  <a:srgbClr val="FF0000"/>
                </a:solidFill>
                <a:latin typeface="Times New Roman" panose="02020603050405020304" pitchFamily="18" charset="0"/>
                <a:cs typeface="Times New Roman" panose="02020603050405020304" pitchFamily="18" charset="0"/>
              </a:rPr>
              <a:t>complete</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but </a:t>
            </a:r>
            <a:r>
              <a:rPr lang="en-US" sz="2400" dirty="0">
                <a:solidFill>
                  <a:srgbClr val="FF0000"/>
                </a:solidFill>
                <a:latin typeface="Times New Roman" panose="02020603050405020304" pitchFamily="18" charset="0"/>
                <a:cs typeface="Times New Roman" panose="02020603050405020304" pitchFamily="18" charset="0"/>
              </a:rPr>
              <a:t>uninformed</a:t>
            </a:r>
          </a:p>
          <a:p>
            <a:pPr>
              <a:spcBef>
                <a:spcPts val="600"/>
              </a:spcBef>
            </a:pPr>
            <a:r>
              <a:rPr lang="en-US" sz="2400" dirty="0">
                <a:solidFill>
                  <a:srgbClr val="0000FF"/>
                </a:solidFill>
                <a:latin typeface="Times New Roman" panose="02020603050405020304" pitchFamily="18" charset="0"/>
                <a:cs typeface="Times New Roman" panose="02020603050405020304" pitchFamily="18" charset="0"/>
              </a:rPr>
              <a:t>A* search</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minimizes</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g</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is, under reasonable assumptions, </a:t>
            </a:r>
            <a:r>
              <a:rPr lang="en-US" sz="2400" dirty="0">
                <a:solidFill>
                  <a:srgbClr val="FF0000"/>
                </a:solidFill>
                <a:latin typeface="Times New Roman" panose="02020603050405020304" pitchFamily="18" charset="0"/>
                <a:cs typeface="Times New Roman" panose="02020603050405020304" pitchFamily="18" charset="0"/>
              </a:rPr>
              <a:t>optimal </a:t>
            </a:r>
            <a:r>
              <a:rPr lang="en-US" sz="2400" dirty="0">
                <a:solidFill>
                  <a:srgbClr val="000000"/>
                </a:solidFill>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complete</a:t>
            </a:r>
            <a:r>
              <a:rPr lang="en-US" sz="2400" dirty="0">
                <a:solidFill>
                  <a:srgbClr val="000000"/>
                </a:solidFill>
                <a:latin typeface="Times New Roman" panose="02020603050405020304" pitchFamily="18" charset="0"/>
                <a:cs typeface="Times New Roman" panose="02020603050405020304" pitchFamily="18" charset="0"/>
              </a:rPr>
              <a:t>, and</a:t>
            </a:r>
          </a:p>
          <a:p>
            <a:r>
              <a:rPr lang="en-US" sz="2400" dirty="0">
                <a:solidFill>
                  <a:srgbClr val="000000"/>
                </a:solidFill>
                <a:latin typeface="Times New Roman" panose="02020603050405020304" pitchFamily="18" charset="0"/>
                <a:cs typeface="Times New Roman" panose="02020603050405020304" pitchFamily="18" charset="0"/>
              </a:rPr>
              <a:t>	also </a:t>
            </a:r>
            <a:r>
              <a:rPr lang="en-US" sz="2400" dirty="0">
                <a:solidFill>
                  <a:srgbClr val="FF0000"/>
                </a:solidFill>
                <a:latin typeface="Times New Roman" panose="02020603050405020304" pitchFamily="18" charset="0"/>
                <a:cs typeface="Times New Roman" panose="02020603050405020304" pitchFamily="18" charset="0"/>
              </a:rPr>
              <a:t>informed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605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E40F410-BF0A-4E25-B02B-24C845C6CF23}"/>
              </a:ext>
            </a:extLst>
          </p:cNvPr>
          <p:cNvSpPr txBox="1">
            <a:spLocks noChangeArrowheads="1"/>
          </p:cNvSpPr>
          <p:nvPr/>
        </p:nvSpPr>
        <p:spPr>
          <a:xfrm>
            <a:off x="1361768" y="415920"/>
            <a:ext cx="4734232" cy="575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a:t>
            </a:r>
          </a:p>
        </p:txBody>
      </p:sp>
      <p:sp>
        <p:nvSpPr>
          <p:cNvPr id="3" name="Rectangle 3">
            <a:extLst>
              <a:ext uri="{FF2B5EF4-FFF2-40B4-BE49-F238E27FC236}">
                <a16:creationId xmlns:a16="http://schemas.microsoft.com/office/drawing/2014/main" id="{33E694D7-E846-4BC1-847D-ABD8E6D2A4EF}"/>
              </a:ext>
            </a:extLst>
          </p:cNvPr>
          <p:cNvSpPr txBox="1">
            <a:spLocks noChangeArrowheads="1"/>
          </p:cNvSpPr>
          <p:nvPr/>
        </p:nvSpPr>
        <p:spPr>
          <a:xfrm>
            <a:off x="1361768" y="1470282"/>
            <a:ext cx="8372375" cy="4875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nSpc>
                <a:spcPct val="100000"/>
              </a:lnSpc>
              <a:spcAft>
                <a:spcPts val="1200"/>
              </a:spcAft>
            </a:pPr>
            <a:r>
              <a:rPr lang="en-US" altLang="en-US" sz="2400" dirty="0">
                <a:solidFill>
                  <a:srgbClr val="0000FF"/>
                </a:solidFill>
                <a:latin typeface="Times New Roman" panose="02020603050405020304" pitchFamily="18" charset="0"/>
                <a:cs typeface="Times New Roman" panose="02020603050405020304" pitchFamily="18" charset="0"/>
              </a:rPr>
              <a:t>Idea: avoid</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expanding paths </a:t>
            </a:r>
            <a:r>
              <a:rPr lang="en-US" altLang="en-US" sz="2400" dirty="0">
                <a:latin typeface="Times New Roman" panose="02020603050405020304" pitchFamily="18" charset="0"/>
                <a:cs typeface="Times New Roman" panose="02020603050405020304" pitchFamily="18" charset="0"/>
              </a:rPr>
              <a:t>that are already expensive</a:t>
            </a:r>
          </a:p>
          <a:p>
            <a:pPr marL="465138" indent="-465138">
              <a:lnSpc>
                <a:spcPct val="100000"/>
              </a:lnSpc>
              <a:spcAft>
                <a:spcPts val="1200"/>
              </a:spcAft>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Evaluation function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 = g</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 + h</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p>
          <a:p>
            <a:pPr marL="914400" lvl="1" indent="-457200">
              <a:lnSpc>
                <a:spcPct val="100000"/>
              </a:lnSpc>
              <a:spcAft>
                <a:spcPts val="1200"/>
              </a:spcAft>
              <a:buFont typeface="Wingdings" panose="05000000000000000000" pitchFamily="2" charset="2"/>
              <a:buChar char="§"/>
            </a:pPr>
            <a:r>
              <a:rPr lang="en-US" altLang="en-US" i="1" dirty="0">
                <a:highlight>
                  <a:srgbClr val="FFFF00"/>
                </a:highlight>
                <a:latin typeface="Times New Roman" panose="02020603050405020304" pitchFamily="18" charset="0"/>
                <a:cs typeface="Times New Roman" panose="02020603050405020304" pitchFamily="18" charset="0"/>
              </a:rPr>
              <a:t>g</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n</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 </a:t>
            </a:r>
            <a:r>
              <a:rPr lang="en-US" altLang="en-US" dirty="0">
                <a:highlight>
                  <a:srgbClr val="FFFF00"/>
                </a:highlight>
                <a:latin typeface="Times New Roman" panose="02020603050405020304" pitchFamily="18" charset="0"/>
                <a:cs typeface="Times New Roman" panose="02020603050405020304" pitchFamily="18" charset="0"/>
              </a:rPr>
              <a:t>= cost so far to reach </a:t>
            </a:r>
            <a:r>
              <a:rPr lang="en-US" altLang="en-US" i="1" dirty="0">
                <a:highlight>
                  <a:srgbClr val="FFFF00"/>
                </a:highlight>
                <a:latin typeface="Times New Roman" panose="02020603050405020304" pitchFamily="18" charset="0"/>
                <a:cs typeface="Times New Roman" panose="02020603050405020304" pitchFamily="18" charset="0"/>
              </a:rPr>
              <a:t>n </a:t>
            </a:r>
            <a:r>
              <a:rPr lang="en-US" altLang="en-US" dirty="0">
                <a:highlight>
                  <a:srgbClr val="FFFF00"/>
                </a:highlight>
                <a:latin typeface="Times New Roman" panose="02020603050405020304" pitchFamily="18" charset="0"/>
                <a:cs typeface="Times New Roman" panose="02020603050405020304" pitchFamily="18" charset="0"/>
              </a:rPr>
              <a:t>from the initial node</a:t>
            </a:r>
          </a:p>
          <a:p>
            <a:pPr marL="914400" lvl="1" indent="-457200">
              <a:lnSpc>
                <a:spcPct val="100000"/>
              </a:lnSpc>
              <a:spcAft>
                <a:spcPts val="1200"/>
              </a:spcAft>
              <a:buFont typeface="Wingdings" panose="05000000000000000000" pitchFamily="2" charset="2"/>
              <a:buChar char="§"/>
            </a:pPr>
            <a:r>
              <a:rPr lang="en-US" altLang="en-US" i="1" dirty="0">
                <a:highlight>
                  <a:srgbClr val="FFFF00"/>
                </a:highlight>
                <a:latin typeface="Times New Roman" panose="02020603050405020304" pitchFamily="18" charset="0"/>
                <a:cs typeface="Times New Roman" panose="02020603050405020304" pitchFamily="18" charset="0"/>
              </a:rPr>
              <a:t>h</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n</a:t>
            </a:r>
            <a:r>
              <a:rPr lang="en-US" altLang="en-US" dirty="0">
                <a:highlight>
                  <a:srgbClr val="FFFF00"/>
                </a:highlight>
                <a:latin typeface="Times New Roman" panose="02020603050405020304" pitchFamily="18" charset="0"/>
                <a:cs typeface="Times New Roman" panose="02020603050405020304" pitchFamily="18" charset="0"/>
              </a:rPr>
              <a:t>) = estimated cost from </a:t>
            </a:r>
            <a:r>
              <a:rPr lang="en-US" altLang="en-US" i="1" dirty="0">
                <a:highlight>
                  <a:srgbClr val="FFFF00"/>
                </a:highlight>
                <a:latin typeface="Times New Roman" panose="02020603050405020304" pitchFamily="18" charset="0"/>
                <a:cs typeface="Times New Roman" panose="02020603050405020304" pitchFamily="18" charset="0"/>
              </a:rPr>
              <a:t>n</a:t>
            </a:r>
            <a:r>
              <a:rPr lang="en-US" altLang="en-US" dirty="0">
                <a:highlight>
                  <a:srgbClr val="FFFF00"/>
                </a:highlight>
                <a:latin typeface="Times New Roman" panose="02020603050405020304" pitchFamily="18" charset="0"/>
                <a:cs typeface="Times New Roman" panose="02020603050405020304" pitchFamily="18" charset="0"/>
              </a:rPr>
              <a:t> to a goal (cheapest path)</a:t>
            </a:r>
          </a:p>
          <a:p>
            <a:pPr marL="914400" lvl="1" indent="-457200">
              <a:lnSpc>
                <a:spcPct val="100000"/>
              </a:lnSpc>
              <a:spcAft>
                <a:spcPts val="1200"/>
              </a:spcAft>
              <a:buFont typeface="Wingdings" panose="05000000000000000000" pitchFamily="2" charset="2"/>
              <a:buChar char="§"/>
            </a:pPr>
            <a:r>
              <a:rPr lang="en-US" altLang="en-US" i="1" dirty="0">
                <a:highlight>
                  <a:srgbClr val="FFFF00"/>
                </a:highlight>
                <a:latin typeface="Times New Roman" panose="02020603050405020304" pitchFamily="18" charset="0"/>
                <a:cs typeface="Times New Roman" panose="02020603050405020304" pitchFamily="18" charset="0"/>
              </a:rPr>
              <a:t>F</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n</a:t>
            </a:r>
            <a:r>
              <a:rPr lang="en-US" altLang="en-US" dirty="0">
                <a:highlight>
                  <a:srgbClr val="FFFF00"/>
                </a:highlight>
                <a:latin typeface="Times New Roman" panose="02020603050405020304" pitchFamily="18" charset="0"/>
                <a:cs typeface="Times New Roman" panose="02020603050405020304" pitchFamily="18" charset="0"/>
              </a:rPr>
              <a:t>)</a:t>
            </a:r>
            <a:r>
              <a:rPr lang="en-US" altLang="en-US" i="1" dirty="0">
                <a:highlight>
                  <a:srgbClr val="FFFF00"/>
                </a:highlight>
                <a:latin typeface="Times New Roman" panose="02020603050405020304" pitchFamily="18" charset="0"/>
                <a:cs typeface="Times New Roman" panose="02020603050405020304" pitchFamily="18" charset="0"/>
              </a:rPr>
              <a:t> </a:t>
            </a:r>
            <a:r>
              <a:rPr lang="en-US" altLang="en-US" dirty="0">
                <a:highlight>
                  <a:srgbClr val="FFFF00"/>
                </a:highlight>
                <a:latin typeface="Times New Roman" panose="02020603050405020304" pitchFamily="18" charset="0"/>
                <a:cs typeface="Times New Roman" panose="02020603050405020304" pitchFamily="18" charset="0"/>
              </a:rPr>
              <a:t>= estimated total cost of the path through </a:t>
            </a:r>
            <a:r>
              <a:rPr lang="en-US" altLang="en-US" i="1" dirty="0">
                <a:highlight>
                  <a:srgbClr val="FFFF00"/>
                </a:highlight>
                <a:latin typeface="Times New Roman" panose="02020603050405020304" pitchFamily="18" charset="0"/>
                <a:cs typeface="Times New Roman" panose="02020603050405020304" pitchFamily="18" charset="0"/>
              </a:rPr>
              <a:t>n</a:t>
            </a:r>
            <a:r>
              <a:rPr lang="en-US" altLang="en-US" dirty="0">
                <a:highlight>
                  <a:srgbClr val="FFFF00"/>
                </a:highlight>
                <a:latin typeface="Times New Roman" panose="02020603050405020304" pitchFamily="18" charset="0"/>
                <a:cs typeface="Times New Roman" panose="02020603050405020304" pitchFamily="18" charset="0"/>
              </a:rPr>
              <a:t> to a goal (cheapest solution)</a:t>
            </a:r>
          </a:p>
          <a:p>
            <a:pPr marL="465138" indent="-465138">
              <a:lnSpc>
                <a:spcPct val="100000"/>
              </a:lnSpc>
              <a:spcAft>
                <a:spcPts val="1200"/>
              </a:spcAft>
            </a:pPr>
            <a:r>
              <a:rPr lang="en-US" sz="2400" dirty="0">
                <a:latin typeface="Times New Roman" panose="02020603050405020304" pitchFamily="18" charset="0"/>
                <a:cs typeface="Times New Roman" panose="02020603050405020304" pitchFamily="18" charset="0"/>
              </a:rPr>
              <a:t>A* search uses an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admissible</a:t>
            </a:r>
            <a:r>
              <a:rPr lang="en-US" sz="2400" dirty="0">
                <a:highlight>
                  <a:srgbClr val="FFFF00"/>
                </a:highlight>
                <a:latin typeface="Times New Roman" panose="02020603050405020304" pitchFamily="18" charset="0"/>
                <a:cs typeface="Times New Roman" panose="02020603050405020304" pitchFamily="18" charset="0"/>
              </a:rPr>
              <a:t> heuristic:</a:t>
            </a:r>
          </a:p>
          <a:p>
            <a:pPr marL="914400" lvl="1" indent="-457200">
              <a:lnSpc>
                <a:spcPct val="100000"/>
              </a:lnSpc>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662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E40F410-BF0A-4E25-B02B-24C845C6CF23}"/>
              </a:ext>
            </a:extLst>
          </p:cNvPr>
          <p:cNvSpPr txBox="1">
            <a:spLocks noChangeArrowheads="1"/>
          </p:cNvSpPr>
          <p:nvPr/>
        </p:nvSpPr>
        <p:spPr>
          <a:xfrm>
            <a:off x="1151366" y="114818"/>
            <a:ext cx="4108612" cy="575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33E694D7-E846-4BC1-847D-ABD8E6D2A4EF}"/>
                  </a:ext>
                </a:extLst>
              </p:cNvPr>
              <p:cNvSpPr txBox="1">
                <a:spLocks noChangeArrowheads="1"/>
              </p:cNvSpPr>
              <p:nvPr/>
            </p:nvSpPr>
            <p:spPr>
              <a:xfrm>
                <a:off x="1229744" y="1034985"/>
                <a:ext cx="9438256" cy="58230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nSpc>
                    <a:spcPct val="100000"/>
                  </a:lnSpc>
                  <a:spcAft>
                    <a:spcPts val="600"/>
                  </a:spcAft>
                </a:pPr>
                <a:r>
                  <a:rPr lang="en-US" altLang="en-US" sz="2400" dirty="0">
                    <a:solidFill>
                      <a:srgbClr val="0000FF"/>
                    </a:solidFill>
                    <a:latin typeface="Times New Roman" panose="02020603050405020304" pitchFamily="18" charset="0"/>
                    <a:cs typeface="Times New Roman" panose="02020603050405020304" pitchFamily="18" charset="0"/>
                  </a:rPr>
                  <a:t>Idea: avoid</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expanding paths </a:t>
                </a:r>
                <a:r>
                  <a:rPr lang="en-US" altLang="en-US" sz="2400" dirty="0">
                    <a:latin typeface="Times New Roman" panose="02020603050405020304" pitchFamily="18" charset="0"/>
                    <a:cs typeface="Times New Roman" panose="02020603050405020304" pitchFamily="18" charset="0"/>
                  </a:rPr>
                  <a:t>that are already expensive</a:t>
                </a:r>
              </a:p>
              <a:p>
                <a:pPr marL="465138" indent="-465138">
                  <a:lnSpc>
                    <a:spcPct val="100000"/>
                  </a:lnSpc>
                  <a:spcAft>
                    <a:spcPts val="600"/>
                  </a:spcAft>
                </a:pPr>
                <a:r>
                  <a:rPr lang="en-US" altLang="en-US" sz="2400" dirty="0">
                    <a:solidFill>
                      <a:srgbClr val="0000FF"/>
                    </a:solidFill>
                    <a:latin typeface="Times New Roman" panose="02020603050405020304" pitchFamily="18" charset="0"/>
                    <a:cs typeface="Times New Roman" panose="02020603050405020304" pitchFamily="18" charset="0"/>
                  </a:rPr>
                  <a:t>Evaluation function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 g</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 h</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a:t>
                </a:r>
              </a:p>
              <a:p>
                <a:pPr marL="914400" lvl="1" indent="-457200">
                  <a:lnSpc>
                    <a:spcPct val="100000"/>
                  </a:lnSpc>
                  <a:spcAft>
                    <a:spcPts val="600"/>
                  </a:spcAft>
                </a:pPr>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estimated total cost of the path through </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to  a goal (cheapest solution)</a:t>
                </a:r>
              </a:p>
              <a:p>
                <a:pPr marL="465138" indent="-465138">
                  <a:lnSpc>
                    <a:spcPct val="100000"/>
                  </a:lnSpc>
                  <a:spcBef>
                    <a:spcPts val="600"/>
                  </a:spcBef>
                </a:pPr>
                <a:r>
                  <a:rPr lang="en-US" sz="2400" dirty="0">
                    <a:latin typeface="Times New Roman" panose="02020603050405020304" pitchFamily="18" charset="0"/>
                    <a:cs typeface="Times New Roman" panose="02020603050405020304" pitchFamily="18" charset="0"/>
                  </a:rPr>
                  <a:t>Define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admissible heuristic</a:t>
                </a:r>
                <a:r>
                  <a:rPr lang="en-US" sz="2400" dirty="0">
                    <a:highlight>
                      <a:srgbClr val="FFFF00"/>
                    </a:highlight>
                    <a:latin typeface="Times New Roman" panose="02020603050405020304" pitchFamily="18" charset="0"/>
                    <a:cs typeface="Times New Roman" panose="02020603050405020304" pitchFamily="18" charset="0"/>
                  </a:rPr>
                  <a:t>: </a:t>
                </a:r>
              </a:p>
              <a:p>
                <a:pPr marL="0" indent="0">
                  <a:lnSpc>
                    <a:spcPct val="100000"/>
                  </a:lnSpc>
                  <a:spcAft>
                    <a:spcPts val="1200"/>
                  </a:spcAft>
                  <a:buNone/>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for every node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i="1" baseline="30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where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i="1" baseline="30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is </a:t>
                </a:r>
                <a:r>
                  <a:rPr lang="en-US" sz="2400" dirty="0">
                    <a:highlight>
                      <a:srgbClr val="FFFF00"/>
                    </a:highlight>
                    <a:latin typeface="Times New Roman" panose="02020603050405020304" pitchFamily="18" charset="0"/>
                    <a:cs typeface="Times New Roman" panose="02020603050405020304" pitchFamily="18" charset="0"/>
                  </a:rPr>
                  <a:t>the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true/actual cost from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 </a:t>
                </a:r>
              </a:p>
              <a:p>
                <a:pPr marL="914400" lvl="2" indent="-452438">
                  <a:lnSpc>
                    <a:spcPct val="100000"/>
                  </a:lnSpc>
                  <a:spcAft>
                    <a:spcPts val="600"/>
                  </a:spcAft>
                </a:pPr>
                <a:r>
                  <a:rPr lang="en-US" sz="2400" i="1" dirty="0">
                    <a:solidFill>
                      <a:srgbClr val="0000FF"/>
                    </a:solidFill>
                    <a:latin typeface="Times New Roman" panose="02020603050405020304" pitchFamily="18" charset="0"/>
                    <a:cs typeface="Times New Roman" panose="02020603050405020304" pitchFamily="18" charset="0"/>
                  </a:rPr>
                  <a:t>an admissible heuristic </a:t>
                </a:r>
                <a:r>
                  <a:rPr lang="en-US" sz="2000" i="1" dirty="0">
                    <a:solidFill>
                      <a:srgbClr val="0000FF"/>
                    </a:solidFill>
                    <a:latin typeface="Times New Roman" panose="02020603050405020304" pitchFamily="18" charset="0"/>
                    <a:cs typeface="Times New Roman" panose="02020603050405020304" pitchFamily="18" charset="0"/>
                  </a:rPr>
                  <a:t>h</a:t>
                </a:r>
                <a:r>
                  <a:rPr lang="en-US" sz="2000" dirty="0">
                    <a:solidFill>
                      <a:srgbClr val="0000FF"/>
                    </a:solidFill>
                    <a:latin typeface="Times New Roman" panose="02020603050405020304" pitchFamily="18" charset="0"/>
                    <a:cs typeface="Times New Roman" panose="02020603050405020304" pitchFamily="18" charset="0"/>
                  </a:rPr>
                  <a:t>(</a:t>
                </a:r>
                <a:r>
                  <a:rPr lang="en-US" sz="2000" i="1" dirty="0">
                    <a:solidFill>
                      <a:srgbClr val="0000FF"/>
                    </a:solidFill>
                    <a:latin typeface="Times New Roman" panose="02020603050405020304" pitchFamily="18" charset="0"/>
                    <a:cs typeface="Times New Roman" panose="02020603050405020304" pitchFamily="18" charset="0"/>
                  </a:rPr>
                  <a:t>n</a:t>
                </a:r>
                <a:r>
                  <a:rPr lang="en-US" sz="20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is </a:t>
                </a:r>
                <a:r>
                  <a:rPr lang="en-US" sz="2400" i="1" dirty="0">
                    <a:solidFill>
                      <a:srgbClr val="0000FF"/>
                    </a:solidFill>
                    <a:latin typeface="Times New Roman" panose="02020603050405020304" pitchFamily="18" charset="0"/>
                    <a:cs typeface="Times New Roman" panose="02020603050405020304" pitchFamily="18" charset="0"/>
                  </a:rPr>
                  <a:t>one that never overestimates</a:t>
                </a:r>
                <a:r>
                  <a:rPr lang="en-US" sz="2400"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the cost to reach the goal through n. </a:t>
                </a:r>
              </a:p>
              <a:p>
                <a:pPr marL="914400" lvl="2" indent="-452438">
                  <a:lnSpc>
                    <a:spcPct val="100000"/>
                  </a:lnSpc>
                  <a:spcAft>
                    <a:spcPts val="600"/>
                  </a:spcAft>
                </a:pPr>
                <a:r>
                  <a:rPr lang="en-US" sz="2400" i="1" dirty="0">
                    <a:latin typeface="Times New Roman" panose="02020603050405020304" pitchFamily="18" charset="0"/>
                    <a:cs typeface="Times New Roman" panose="02020603050405020304" pitchFamily="18" charset="0"/>
                  </a:rPr>
                  <a:t>This implies 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never estimates the true cost of a path through n.</a:t>
                </a:r>
              </a:p>
              <a:p>
                <a:pPr marL="914400" lvl="2" indent="-452438">
                  <a:lnSpc>
                    <a:spcPct val="100000"/>
                  </a:lnSpc>
                  <a:spcAft>
                    <a:spcPts val="1200"/>
                  </a:spcAft>
                </a:pPr>
                <a:r>
                  <a:rPr lang="en-US" sz="2400" dirty="0">
                    <a:latin typeface="Times New Roman" panose="02020603050405020304" pitchFamily="18" charset="0"/>
                    <a:cs typeface="Times New Roman" panose="02020603050405020304" pitchFamily="18" charset="0"/>
                  </a:rPr>
                  <a:t>e.g., </a:t>
                </a:r>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SLD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never overestimates the actual road distance</a:t>
                </a:r>
              </a:p>
              <a:p>
                <a:pPr>
                  <a:lnSpc>
                    <a:spcPct val="100000"/>
                  </a:lnSpc>
                  <a:spcAft>
                    <a:spcPts val="1200"/>
                  </a:spcAft>
                </a:pPr>
                <a:r>
                  <a:rPr lang="en-US" sz="2400" dirty="0">
                    <a:latin typeface="Times New Roman" panose="02020603050405020304" pitchFamily="18" charset="0"/>
                    <a:cs typeface="Times New Roman" panose="02020603050405020304" pitchFamily="18" charset="0"/>
                  </a:rPr>
                  <a:t>A* search uses </a:t>
                </a:r>
                <a:r>
                  <a:rPr lang="en-US" sz="2400" dirty="0">
                    <a:solidFill>
                      <a:srgbClr val="0000FF"/>
                    </a:solidFill>
                    <a:latin typeface="Times New Roman" panose="02020603050405020304" pitchFamily="18" charset="0"/>
                    <a:cs typeface="Times New Roman" panose="02020603050405020304" pitchFamily="18" charset="0"/>
                  </a:rPr>
                  <a:t>an admissible heuristic</a:t>
                </a:r>
                <a:endParaRPr lang="en-US" altLang="en-US" sz="2400" dirty="0">
                  <a:latin typeface="Times New Roman" panose="02020603050405020304" pitchFamily="18" charset="0"/>
                  <a:cs typeface="Times New Roman" panose="02020603050405020304" pitchFamily="18" charset="0"/>
                </a:endParaRPr>
              </a:p>
            </p:txBody>
          </p:sp>
        </mc:Choice>
        <mc:Fallback xmlns="">
          <p:sp>
            <p:nvSpPr>
              <p:cNvPr id="3" name="Rectangle 3">
                <a:extLst>
                  <a:ext uri="{FF2B5EF4-FFF2-40B4-BE49-F238E27FC236}">
                    <a16:creationId xmlns:a16="http://schemas.microsoft.com/office/drawing/2014/main" id="{33E694D7-E846-4BC1-847D-ABD8E6D2A4EF}"/>
                  </a:ext>
                </a:extLst>
              </p:cNvPr>
              <p:cNvSpPr txBox="1">
                <a:spLocks noRot="1" noChangeAspect="1" noMove="1" noResize="1" noEditPoints="1" noAdjustHandles="1" noChangeArrowheads="1" noChangeShapeType="1" noTextEdit="1"/>
              </p:cNvSpPr>
              <p:nvPr/>
            </p:nvSpPr>
            <p:spPr>
              <a:xfrm>
                <a:off x="1229744" y="1034985"/>
                <a:ext cx="9438256" cy="5823015"/>
              </a:xfrm>
              <a:prstGeom prst="rect">
                <a:avLst/>
              </a:prstGeom>
              <a:blipFill>
                <a:blip r:embed="rId2"/>
                <a:stretch>
                  <a:fillRect l="-1034" t="-838" r="-65"/>
                </a:stretch>
              </a:blipFill>
            </p:spPr>
            <p:txBody>
              <a:bodyPr/>
              <a:lstStyle/>
              <a:p>
                <a:r>
                  <a:rPr lang="en-US">
                    <a:noFill/>
                  </a:rPr>
                  <a:t> </a:t>
                </a:r>
              </a:p>
            </p:txBody>
          </p:sp>
        </mc:Fallback>
      </mc:AlternateContent>
    </p:spTree>
    <p:extLst>
      <p:ext uri="{BB962C8B-B14F-4D97-AF65-F5344CB8AC3E}">
        <p14:creationId xmlns:p14="http://schemas.microsoft.com/office/powerpoint/2010/main" val="3837680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00E29-5BB1-4F66-8450-2AA59711499D}"/>
              </a:ext>
            </a:extLst>
          </p:cNvPr>
          <p:cNvSpPr txBox="1"/>
          <p:nvPr/>
        </p:nvSpPr>
        <p:spPr>
          <a:xfrm>
            <a:off x="1328520" y="461553"/>
            <a:ext cx="9109166" cy="584775"/>
          </a:xfrm>
          <a:prstGeom prst="rect">
            <a:avLst/>
          </a:prstGeom>
          <a:noFill/>
        </p:spPr>
        <p:txBody>
          <a:bodyPr wrap="square" rtlCol="0">
            <a:spAutoFit/>
          </a:bodyPr>
          <a:lstStyle/>
          <a:p>
            <a:r>
              <a:rPr lang="en-US" sz="3200" dirty="0"/>
              <a:t>Conditions for Optimality: </a:t>
            </a:r>
            <a:r>
              <a:rPr lang="en-US" sz="2800" dirty="0"/>
              <a:t>Admissibility and Consistency</a:t>
            </a:r>
          </a:p>
        </p:txBody>
      </p:sp>
      <p:sp>
        <p:nvSpPr>
          <p:cNvPr id="3" name="TextBox 2">
            <a:extLst>
              <a:ext uri="{FF2B5EF4-FFF2-40B4-BE49-F238E27FC236}">
                <a16:creationId xmlns:a16="http://schemas.microsoft.com/office/drawing/2014/main" id="{2582F66D-6CC3-4DB9-BDC0-0B78B546B62F}"/>
              </a:ext>
            </a:extLst>
          </p:cNvPr>
          <p:cNvSpPr txBox="1"/>
          <p:nvPr/>
        </p:nvSpPr>
        <p:spPr>
          <a:xfrm>
            <a:off x="1442081" y="1190988"/>
            <a:ext cx="8638343" cy="5139869"/>
          </a:xfrm>
          <a:prstGeom prst="rect">
            <a:avLst/>
          </a:prstGeom>
          <a:noFill/>
        </p:spPr>
        <p:txBody>
          <a:bodyPr wrap="square" rtlCol="0">
            <a:spAutoFit/>
          </a:bodyPr>
          <a:lstStyle/>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An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admissible heuristic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is </a:t>
            </a:r>
          </a:p>
          <a:p>
            <a:pPr marL="800100" lvl="1" indent="-3429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never overestimates </a:t>
            </a:r>
            <a:r>
              <a:rPr lang="en-US" sz="2400" dirty="0">
                <a:highlight>
                  <a:srgbClr val="FFFF00"/>
                </a:highlight>
                <a:latin typeface="Times New Roman" panose="02020603050405020304" pitchFamily="18" charset="0"/>
                <a:cs typeface="Times New Roman" panose="02020603050405020304" pitchFamily="18" charset="0"/>
              </a:rPr>
              <a:t>the cost to reach the goal through </a:t>
            </a:r>
            <a:r>
              <a:rPr lang="en-US" sz="2400" i="1" dirty="0">
                <a:highlight>
                  <a:srgbClr val="FFFF00"/>
                </a:highlight>
                <a:latin typeface="Times New Roman" panose="02020603050405020304" pitchFamily="18" charset="0"/>
                <a:cs typeface="Times New Roman" panose="02020603050405020304" pitchFamily="18" charset="0"/>
              </a:rPr>
              <a:t>n</a:t>
            </a:r>
            <a:r>
              <a:rPr lang="en-US" sz="2400" dirty="0">
                <a:highlight>
                  <a:srgbClr val="FFFF00"/>
                </a:highlight>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altLang="en-US" sz="2400" dirty="0">
                <a:highlight>
                  <a:srgbClr val="FFFF00"/>
                </a:highlight>
                <a:latin typeface="Times New Roman" panose="02020603050405020304" pitchFamily="18" charset="0"/>
                <a:cs typeface="Times New Roman" panose="02020603050405020304" pitchFamily="18" charset="0"/>
              </a:rPr>
              <a:t>e.g.,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the straight line distance </a:t>
            </a:r>
            <a:r>
              <a:rPr lang="en-US" altLang="en-US" sz="2400" dirty="0" err="1">
                <a:solidFill>
                  <a:srgbClr val="0000FF"/>
                </a:solidFill>
                <a:highlight>
                  <a:srgbClr val="FFFF00"/>
                </a:highlight>
                <a:latin typeface="Times New Roman" panose="02020603050405020304" pitchFamily="18" charset="0"/>
                <a:cs typeface="Times New Roman" panose="02020603050405020304" pitchFamily="18" charset="0"/>
              </a:rPr>
              <a:t>h</a:t>
            </a:r>
            <a:r>
              <a:rPr lang="en-US" altLang="en-US" sz="2400" baseline="-25000" dirty="0" err="1">
                <a:solidFill>
                  <a:srgbClr val="0000FF"/>
                </a:solidFill>
                <a:highlight>
                  <a:srgbClr val="FFFF00"/>
                </a:highlight>
                <a:latin typeface="Times New Roman" panose="02020603050405020304" pitchFamily="18" charset="0"/>
                <a:cs typeface="Times New Roman" panose="02020603050405020304" pitchFamily="18" charset="0"/>
              </a:rPr>
              <a:t>SLD</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is admissible</a:t>
            </a:r>
            <a:r>
              <a:rPr lang="en-US" altLang="en-US" sz="2400" dirty="0">
                <a:highlight>
                  <a:srgbClr val="FFFF00"/>
                </a:highlight>
                <a:latin typeface="Times New Roman" panose="02020603050405020304" pitchFamily="18" charset="0"/>
                <a:cs typeface="Times New Roman" panose="02020603050405020304" pitchFamily="18" charset="0"/>
              </a:rPr>
              <a:t>.</a:t>
            </a:r>
            <a:endParaRPr lang="en-US" sz="2400" b="1" dirty="0">
              <a:highlight>
                <a:srgbClr val="FFFF00"/>
              </a:highligh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lnSpc>
                <a:spcPct val="100000"/>
              </a:lnSpc>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estimated cost of an evaluation function,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a:t>
            </a:r>
            <a:r>
              <a:rPr lang="en-US" sz="2400" dirty="0">
                <a:solidFill>
                  <a:srgbClr val="0000FF"/>
                </a:solidFill>
                <a:latin typeface="Times New Roman" panose="02020603050405020304" pitchFamily="18" charset="0"/>
                <a:cs typeface="Times New Roman" panose="02020603050405020304" pitchFamily="18" charset="0"/>
              </a:rPr>
              <a:t>the cheapest path </a:t>
            </a:r>
            <a:r>
              <a:rPr lang="en-US" sz="2400" dirty="0">
                <a:latin typeface="Times New Roman" panose="02020603050405020304" pitchFamily="18" charset="0"/>
                <a:cs typeface="Times New Roman" panose="02020603050405020304" pitchFamily="18" charset="0"/>
              </a:rPr>
              <a:t>from the current node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to the goal  is  </a:t>
            </a:r>
          </a:p>
          <a:p>
            <a:pPr marL="800100" lvl="1" indent="-342900">
              <a:spcAft>
                <a:spcPts val="1200"/>
              </a:spcAft>
              <a:buFont typeface="Arial" panose="020B0604020202020204" pitchFamily="34" charset="0"/>
              <a:buChar char="•"/>
            </a:pP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where </a:t>
            </a:r>
          </a:p>
          <a:p>
            <a:pPr marL="1257300" lvl="2" indent="-342900">
              <a:spcAft>
                <a:spcPts val="1200"/>
              </a:spcAft>
              <a:buFont typeface="Arial" panose="020B0604020202020204" pitchFamily="34" charset="0"/>
              <a:buChar char="•"/>
            </a:pP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is the path cost from the start node to node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and</a:t>
            </a:r>
            <a:r>
              <a:rPr lang="en-US" altLang="en-US" sz="2400" i="1" dirty="0">
                <a:latin typeface="Times New Roman" panose="02020603050405020304" pitchFamily="18" charset="0"/>
                <a:cs typeface="Times New Roman" panose="02020603050405020304" pitchFamily="18" charset="0"/>
              </a:rPr>
              <a:t> </a:t>
            </a:r>
          </a:p>
          <a:p>
            <a:pPr marL="1257300" lvl="2" indent="-342900">
              <a:spcAft>
                <a:spcPts val="1200"/>
              </a:spcAft>
              <a:buFont typeface="Arial" panose="020B0604020202020204" pitchFamily="34" charset="0"/>
              <a:buChar char="•"/>
            </a:pP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is the estimated cost of the cheapest path from node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to the goal.</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a:t>
            </a:r>
            <a:r>
              <a:rPr lang="en-US" sz="2400" b="1" dirty="0">
                <a:solidFill>
                  <a:srgbClr val="0000FF"/>
                </a:solidFill>
                <a:highlight>
                  <a:srgbClr val="FFFF00"/>
                </a:highlight>
                <a:latin typeface="Times New Roman" panose="02020603050405020304" pitchFamily="18" charset="0"/>
                <a:cs typeface="Times New Roman" panose="02020603050405020304" pitchFamily="18" charset="0"/>
              </a:rPr>
              <a:t>first condition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required for optimality of A*:</a:t>
            </a:r>
          </a:p>
          <a:p>
            <a:pPr marL="800100" lvl="1" indent="-3429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must be an admissible heuristic.</a:t>
            </a:r>
          </a:p>
        </p:txBody>
      </p:sp>
      <p:sp>
        <p:nvSpPr>
          <p:cNvPr id="5" name="Oval 4">
            <a:extLst>
              <a:ext uri="{FF2B5EF4-FFF2-40B4-BE49-F238E27FC236}">
                <a16:creationId xmlns:a16="http://schemas.microsoft.com/office/drawing/2014/main" id="{6CB7F3B7-2F0E-4FD5-8553-DABD13A15BCF}"/>
              </a:ext>
            </a:extLst>
          </p:cNvPr>
          <p:cNvSpPr/>
          <p:nvPr/>
        </p:nvSpPr>
        <p:spPr>
          <a:xfrm>
            <a:off x="11443063" y="4267200"/>
            <a:ext cx="193900"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8482250-3FFE-465B-A3D5-602CCB3C2238}"/>
              </a:ext>
            </a:extLst>
          </p:cNvPr>
          <p:cNvSpPr/>
          <p:nvPr/>
        </p:nvSpPr>
        <p:spPr>
          <a:xfrm>
            <a:off x="11304882" y="5168537"/>
            <a:ext cx="193900"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F3CA349-8A50-4AC4-ABDB-AB8DCD1DF5EB}"/>
              </a:ext>
            </a:extLst>
          </p:cNvPr>
          <p:cNvSpPr/>
          <p:nvPr/>
        </p:nvSpPr>
        <p:spPr>
          <a:xfrm>
            <a:off x="11207932" y="6069874"/>
            <a:ext cx="193900"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A08DB3-BE36-42DD-B024-29C90A39638F}"/>
              </a:ext>
            </a:extLst>
          </p:cNvPr>
          <p:cNvSpPr/>
          <p:nvPr/>
        </p:nvSpPr>
        <p:spPr>
          <a:xfrm>
            <a:off x="10598735" y="6069874"/>
            <a:ext cx="600891" cy="350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goal</a:t>
            </a:r>
          </a:p>
        </p:txBody>
      </p:sp>
      <p:sp>
        <p:nvSpPr>
          <p:cNvPr id="9" name="Rectangle 8">
            <a:extLst>
              <a:ext uri="{FF2B5EF4-FFF2-40B4-BE49-F238E27FC236}">
                <a16:creationId xmlns:a16="http://schemas.microsoft.com/office/drawing/2014/main" id="{75CFE94C-A0E3-4602-8855-B1BBCC4F38C6}"/>
              </a:ext>
            </a:extLst>
          </p:cNvPr>
          <p:cNvSpPr/>
          <p:nvPr/>
        </p:nvSpPr>
        <p:spPr>
          <a:xfrm>
            <a:off x="10698152" y="5066577"/>
            <a:ext cx="606730" cy="319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h(n)</a:t>
            </a:r>
          </a:p>
        </p:txBody>
      </p:sp>
      <p:sp>
        <p:nvSpPr>
          <p:cNvPr id="10" name="Rectangle 9">
            <a:extLst>
              <a:ext uri="{FF2B5EF4-FFF2-40B4-BE49-F238E27FC236}">
                <a16:creationId xmlns:a16="http://schemas.microsoft.com/office/drawing/2014/main" id="{406CC943-E0E8-4166-B09F-4EC06DECB6FE}"/>
              </a:ext>
            </a:extLst>
          </p:cNvPr>
          <p:cNvSpPr/>
          <p:nvPr/>
        </p:nvSpPr>
        <p:spPr>
          <a:xfrm>
            <a:off x="10807337" y="4149460"/>
            <a:ext cx="606730" cy="350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g(n)</a:t>
            </a:r>
          </a:p>
        </p:txBody>
      </p:sp>
      <p:sp>
        <p:nvSpPr>
          <p:cNvPr id="11" name="Rectangle 10">
            <a:extLst>
              <a:ext uri="{FF2B5EF4-FFF2-40B4-BE49-F238E27FC236}">
                <a16:creationId xmlns:a16="http://schemas.microsoft.com/office/drawing/2014/main" id="{D28A94D1-AD09-4A22-A1D1-C3697EC5CC43}"/>
              </a:ext>
            </a:extLst>
          </p:cNvPr>
          <p:cNvSpPr/>
          <p:nvPr/>
        </p:nvSpPr>
        <p:spPr>
          <a:xfrm>
            <a:off x="11349063" y="4857082"/>
            <a:ext cx="575799" cy="369332"/>
          </a:xfrm>
          <a:prstGeom prst="rect">
            <a:avLst/>
          </a:prstGeom>
        </p:spPr>
        <p:txBody>
          <a:bodyPr wrap="none">
            <a:spAutoFit/>
          </a:bodyPr>
          <a:lstStyle/>
          <a:p>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endParaRPr lang="en-US" dirty="0"/>
          </a:p>
        </p:txBody>
      </p:sp>
      <p:cxnSp>
        <p:nvCxnSpPr>
          <p:cNvPr id="13" name="Connector: Curved 12">
            <a:extLst>
              <a:ext uri="{FF2B5EF4-FFF2-40B4-BE49-F238E27FC236}">
                <a16:creationId xmlns:a16="http://schemas.microsoft.com/office/drawing/2014/main" id="{DE14483D-A9BC-42F6-89BF-03F354F0AFF7}"/>
              </a:ext>
            </a:extLst>
          </p:cNvPr>
          <p:cNvCxnSpPr>
            <a:cxnSpLocks/>
            <a:stCxn id="5" idx="3"/>
            <a:endCxn id="6" idx="0"/>
          </p:cNvCxnSpPr>
          <p:nvPr/>
        </p:nvCxnSpPr>
        <p:spPr>
          <a:xfrm rot="5400000">
            <a:off x="11078893" y="4775971"/>
            <a:ext cx="715506" cy="69627"/>
          </a:xfrm>
          <a:prstGeom prst="curvedConnector3">
            <a:avLst>
              <a:gd name="adj1" fmla="val 50000"/>
            </a:avLst>
          </a:prstGeom>
          <a:ln w="19050">
            <a:prstDash val="dash"/>
          </a:ln>
        </p:spPr>
        <p:style>
          <a:lnRef idx="1">
            <a:schemeClr val="dk1"/>
          </a:lnRef>
          <a:fillRef idx="0">
            <a:schemeClr val="dk1"/>
          </a:fillRef>
          <a:effectRef idx="0">
            <a:schemeClr val="dk1"/>
          </a:effectRef>
          <a:fontRef idx="minor">
            <a:schemeClr val="tx1"/>
          </a:fontRef>
        </p:style>
      </p:cxnSp>
      <p:cxnSp>
        <p:nvCxnSpPr>
          <p:cNvPr id="15" name="Connector: Curved 14">
            <a:extLst>
              <a:ext uri="{FF2B5EF4-FFF2-40B4-BE49-F238E27FC236}">
                <a16:creationId xmlns:a16="http://schemas.microsoft.com/office/drawing/2014/main" id="{4E44A8D6-25C0-481D-9C95-43BA64F0CFC5}"/>
              </a:ext>
            </a:extLst>
          </p:cNvPr>
          <p:cNvCxnSpPr>
            <a:cxnSpLocks/>
          </p:cNvCxnSpPr>
          <p:nvPr/>
        </p:nvCxnSpPr>
        <p:spPr>
          <a:xfrm rot="5400000">
            <a:off x="10998554" y="5693250"/>
            <a:ext cx="715506" cy="69627"/>
          </a:xfrm>
          <a:prstGeom prst="curvedConnector3">
            <a:avLst>
              <a:gd name="adj1" fmla="val 50000"/>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9923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00E29-5BB1-4F66-8450-2AA59711499D}"/>
              </a:ext>
            </a:extLst>
          </p:cNvPr>
          <p:cNvSpPr txBox="1"/>
          <p:nvPr/>
        </p:nvSpPr>
        <p:spPr>
          <a:xfrm>
            <a:off x="1158240" y="510110"/>
            <a:ext cx="10032274" cy="646331"/>
          </a:xfrm>
          <a:prstGeom prst="rect">
            <a:avLst/>
          </a:prstGeom>
          <a:noFill/>
        </p:spPr>
        <p:txBody>
          <a:bodyPr wrap="square" rtlCol="0">
            <a:spAutoFit/>
          </a:bodyPr>
          <a:lstStyle/>
          <a:p>
            <a:r>
              <a:rPr lang="en-US" sz="3600" dirty="0"/>
              <a:t>Conditions for Optimality: </a:t>
            </a:r>
            <a:r>
              <a:rPr lang="en-US" sz="3200" dirty="0"/>
              <a:t>Admissibility and Consistency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582F66D-6CC3-4DB9-BDC0-0B78B546B62F}"/>
                  </a:ext>
                </a:extLst>
              </p:cNvPr>
              <p:cNvSpPr txBox="1"/>
              <p:nvPr/>
            </p:nvSpPr>
            <p:spPr>
              <a:xfrm>
                <a:off x="1118868" y="1071801"/>
                <a:ext cx="8024486" cy="5786199"/>
              </a:xfrm>
              <a:prstGeom prst="rect">
                <a:avLst/>
              </a:prstGeom>
              <a:noFill/>
            </p:spPr>
            <p:txBody>
              <a:bodyPr wrap="square" rtlCol="0">
                <a:spAutoFit/>
              </a:bodyPr>
              <a:lstStyle/>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Define 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heuristic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to be consistent </a:t>
                </a:r>
                <a:r>
                  <a:rPr lang="en-US" sz="2400" dirty="0">
                    <a:highlight>
                      <a:srgbClr val="FFFF00"/>
                    </a:highlight>
                    <a:latin typeface="Times New Roman" panose="02020603050405020304" pitchFamily="18" charset="0"/>
                    <a:cs typeface="Times New Roman" panose="02020603050405020304" pitchFamily="18" charset="0"/>
                  </a:rPr>
                  <a:t>if, </a:t>
                </a:r>
              </a:p>
              <a:p>
                <a:pPr marL="800100" lvl="1"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for every node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p>
              <a:p>
                <a:pPr lvl="1"/>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every successor </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of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generated by an action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 </a:t>
                </a:r>
              </a:p>
              <a:p>
                <a:pPr lvl="1">
                  <a:spcBef>
                    <a:spcPts val="600"/>
                  </a:spcBef>
                  <a:spcAft>
                    <a:spcPts val="600"/>
                  </a:spcAft>
                </a:pP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		h</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pt-BR" sz="2400" i="1">
                        <a:solidFill>
                          <a:srgbClr val="0000FF"/>
                        </a:solidFill>
                        <a:highlight>
                          <a:srgbClr val="FFFF00"/>
                        </a:highlight>
                        <a:latin typeface="Cambria Math" panose="02040503050406030204" pitchFamily="18" charset="0"/>
                        <a:ea typeface="Cambria Math" panose="02040503050406030204" pitchFamily="18" charset="0"/>
                      </a:rPr>
                      <m:t>≤</m:t>
                    </m:r>
                    <m:r>
                      <a:rPr lang="en-US" sz="2400" i="1">
                        <a:solidFill>
                          <a:srgbClr val="0000FF"/>
                        </a:solidFill>
                        <a:highlight>
                          <a:srgbClr val="FFFF00"/>
                        </a:highlight>
                        <a:latin typeface="Cambria Math" panose="02040503050406030204" pitchFamily="18" charset="0"/>
                        <a:ea typeface="Cambria Math" panose="02040503050406030204" pitchFamily="18" charset="0"/>
                      </a:rPr>
                      <m:t> </m:t>
                    </m:r>
                  </m:oMath>
                </a14:m>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c</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n′) </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pt-BR"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pt-BR" sz="2400" dirty="0">
                    <a:solidFill>
                      <a:srgbClr val="0000FF"/>
                    </a:solidFill>
                    <a:highlight>
                      <a:srgbClr val="FFFF00"/>
                    </a:highlight>
                    <a:latin typeface="Times New Roman" panose="02020603050405020304" pitchFamily="18" charset="0"/>
                    <a:cs typeface="Times New Roman" panose="02020603050405020304" pitchFamily="18" charset="0"/>
                  </a:rPr>
                  <a:t>),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estimated cost </a:t>
                </a:r>
                <a:r>
                  <a:rPr lang="pt-BR" sz="2400" i="1" dirty="0">
                    <a:solidFill>
                      <a:srgbClr val="0000FF"/>
                    </a:solidFill>
                    <a:latin typeface="Times New Roman" panose="02020603050405020304" pitchFamily="18" charset="0"/>
                    <a:cs typeface="Times New Roman" panose="02020603050405020304" pitchFamily="18" charset="0"/>
                  </a:rPr>
                  <a:t>h(n) </a:t>
                </a:r>
                <a:r>
                  <a:rPr lang="en-US" sz="2400" dirty="0">
                    <a:latin typeface="Times New Roman" panose="02020603050405020304" pitchFamily="18" charset="0"/>
                    <a:cs typeface="Times New Roman" panose="02020603050405020304" pitchFamily="18" charset="0"/>
                  </a:rPr>
                  <a:t>of reaching the goal from </a:t>
                </a:r>
                <a:r>
                  <a:rPr lang="en-US" alt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pt-BR" sz="2400" i="1">
                        <a:solidFill>
                          <a:srgbClr val="0000FF"/>
                        </a:solidFill>
                        <a:latin typeface="Cambria Math" panose="02040503050406030204" pitchFamily="18" charset="0"/>
                        <a:ea typeface="Cambria Math" panose="02040503050406030204" pitchFamily="18" charset="0"/>
                      </a:rPr>
                      <m:t>≤ </m:t>
                    </m:r>
                  </m:oMath>
                </a14:m>
                <a:r>
                  <a:rPr lang="en-US" sz="2400" dirty="0">
                    <a:solidFill>
                      <a:srgbClr val="0000FF"/>
                    </a:solidFill>
                    <a:latin typeface="Times New Roman" panose="02020603050405020304" pitchFamily="18" charset="0"/>
                    <a:ea typeface="Cambria Math" panose="02040503050406030204" pitchFamily="18" charset="0"/>
                  </a:rPr>
                  <a:t> </a:t>
                </a:r>
                <a:r>
                  <a:rPr lang="en-US" sz="2400" dirty="0">
                    <a:latin typeface="Times New Roman" panose="02020603050405020304" pitchFamily="18" charset="0"/>
                    <a:cs typeface="Times New Roman" panose="02020603050405020304" pitchFamily="18" charset="0"/>
                  </a:rPr>
                  <a:t>the step cost </a:t>
                </a:r>
                <a:r>
                  <a:rPr lang="pt-BR" sz="2400" i="1" dirty="0">
                    <a:solidFill>
                      <a:srgbClr val="0000FF"/>
                    </a:solidFill>
                    <a:latin typeface="Times New Roman" panose="02020603050405020304" pitchFamily="18" charset="0"/>
                    <a:cs typeface="Times New Roman" panose="02020603050405020304" pitchFamily="18" charset="0"/>
                  </a:rPr>
                  <a:t>c(n′) </a:t>
                </a:r>
                <a:r>
                  <a:rPr lang="en-US" sz="2400" dirty="0">
                    <a:latin typeface="Times New Roman" panose="02020603050405020304" pitchFamily="18" charset="0"/>
                    <a:cs typeface="Times New Roman" panose="02020603050405020304" pitchFamily="18" charset="0"/>
                  </a:rPr>
                  <a:t>of getting to </a:t>
                </a:r>
                <a:r>
                  <a:rPr lang="pt-BR" sz="2400" i="1" dirty="0">
                    <a:solidFill>
                      <a:srgbClr val="000000"/>
                    </a:solidFill>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plus the estimated cost </a:t>
                </a:r>
                <a:r>
                  <a:rPr lang="pt-BR" sz="2400" i="1" dirty="0">
                    <a:solidFill>
                      <a:srgbClr val="0000FF"/>
                    </a:solidFill>
                    <a:latin typeface="Times New Roman" panose="02020603050405020304" pitchFamily="18" charset="0"/>
                    <a:cs typeface="Times New Roman" panose="02020603050405020304" pitchFamily="18" charset="0"/>
                  </a:rPr>
                  <a:t>h</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n′</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reaching the goal from </a:t>
                </a:r>
                <a:r>
                  <a:rPr lang="pt-BR"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a form of the </a:t>
                </a:r>
                <a:r>
                  <a:rPr lang="en-US" sz="2400" dirty="0">
                    <a:solidFill>
                      <a:srgbClr val="0000FF"/>
                    </a:solidFill>
                    <a:latin typeface="Times New Roman" panose="02020603050405020304" pitchFamily="18" charset="0"/>
                    <a:cs typeface="Times New Roman" panose="02020603050405020304" pitchFamily="18" charset="0"/>
                  </a:rPr>
                  <a:t>general triangle inequality</a:t>
                </a:r>
                <a:r>
                  <a:rPr lang="en-US" sz="2400" dirty="0">
                    <a:latin typeface="Times New Roman" panose="02020603050405020304" pitchFamily="18" charset="0"/>
                    <a:cs typeface="Times New Roman" panose="02020603050405020304" pitchFamily="18" charset="0"/>
                  </a:rPr>
                  <a:t>. e.g., </a:t>
                </a:r>
                <a:r>
                  <a:rPr lang="en-US" altLang="en-US" sz="2400" dirty="0" err="1">
                    <a:solidFill>
                      <a:srgbClr val="0000FF"/>
                    </a:solidFill>
                    <a:highlight>
                      <a:srgbClr val="FFFF00"/>
                    </a:highlight>
                    <a:latin typeface="Times New Roman" panose="02020603050405020304" pitchFamily="18" charset="0"/>
                    <a:cs typeface="Times New Roman" panose="02020603050405020304" pitchFamily="18" charset="0"/>
                  </a:rPr>
                  <a:t>h</a:t>
                </a:r>
                <a:r>
                  <a:rPr lang="en-US" altLang="en-US" sz="2400" baseline="-25000" dirty="0" err="1">
                    <a:solidFill>
                      <a:srgbClr val="0000FF"/>
                    </a:solidFill>
                    <a:highlight>
                      <a:srgbClr val="FFFF00"/>
                    </a:highlight>
                    <a:latin typeface="Times New Roman" panose="02020603050405020304" pitchFamily="18" charset="0"/>
                    <a:cs typeface="Times New Roman" panose="02020603050405020304" pitchFamily="18" charset="0"/>
                  </a:rPr>
                  <a:t>SLD</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is a consistent heuristic.</a:t>
                </a:r>
              </a:p>
              <a:p>
                <a:pPr marL="342900" indent="-342900">
                  <a:buFont typeface="Arial" panose="020B0604020202020204" pitchFamily="34" charset="0"/>
                  <a:buChar char="•"/>
                </a:pPr>
                <a:endParaRPr lang="en-US" altLang="en-US" sz="2400"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a:t>
                </a:r>
                <a:r>
                  <a:rPr lang="en-US" sz="2400" b="1" dirty="0">
                    <a:solidFill>
                      <a:srgbClr val="0000FF"/>
                    </a:solidFill>
                    <a:highlight>
                      <a:srgbClr val="FFFF00"/>
                    </a:highlight>
                    <a:latin typeface="Times New Roman" panose="02020603050405020304" pitchFamily="18" charset="0"/>
                    <a:cs typeface="Times New Roman" panose="02020603050405020304" pitchFamily="18" charset="0"/>
                  </a:rPr>
                  <a:t>second condition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required for optimality of A*:</a:t>
                </a:r>
              </a:p>
              <a:p>
                <a:pPr marL="800100" lvl="1" indent="-3429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must be a consistent heuristic</a:t>
                </a:r>
              </a:p>
              <a:p>
                <a:pPr marL="342900"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Consistency is </a:t>
                </a:r>
                <a:r>
                  <a:rPr lang="en-US" sz="2400" dirty="0">
                    <a:latin typeface="Times New Roman" panose="02020603050405020304" pitchFamily="18" charset="0"/>
                    <a:cs typeface="Times New Roman" panose="02020603050405020304" pitchFamily="18" charset="0"/>
                  </a:rPr>
                  <a:t>required only for application of A* to graph search.</a:t>
                </a:r>
              </a:p>
            </p:txBody>
          </p:sp>
        </mc:Choice>
        <mc:Fallback xmlns="">
          <p:sp>
            <p:nvSpPr>
              <p:cNvPr id="3" name="TextBox 2">
                <a:extLst>
                  <a:ext uri="{FF2B5EF4-FFF2-40B4-BE49-F238E27FC236}">
                    <a16:creationId xmlns:a16="http://schemas.microsoft.com/office/drawing/2014/main" id="{2582F66D-6CC3-4DB9-BDC0-0B78B546B62F}"/>
                  </a:ext>
                </a:extLst>
              </p:cNvPr>
              <p:cNvSpPr txBox="1">
                <a:spLocks noRot="1" noChangeAspect="1" noMove="1" noResize="1" noEditPoints="1" noAdjustHandles="1" noChangeArrowheads="1" noChangeShapeType="1" noTextEdit="1"/>
              </p:cNvSpPr>
              <p:nvPr/>
            </p:nvSpPr>
            <p:spPr>
              <a:xfrm>
                <a:off x="1118868" y="1071801"/>
                <a:ext cx="8024486" cy="5786199"/>
              </a:xfrm>
              <a:prstGeom prst="rect">
                <a:avLst/>
              </a:prstGeom>
              <a:blipFill>
                <a:blip r:embed="rId2"/>
                <a:stretch>
                  <a:fillRect l="-1064" t="-843" r="-380" b="-1475"/>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9370907D-8A14-47F1-B3CE-DD8776B41657}"/>
              </a:ext>
            </a:extLst>
          </p:cNvPr>
          <p:cNvSpPr/>
          <p:nvPr/>
        </p:nvSpPr>
        <p:spPr>
          <a:xfrm>
            <a:off x="9727532" y="1889185"/>
            <a:ext cx="523401" cy="51757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200" i="1" dirty="0">
                <a:solidFill>
                  <a:srgbClr val="000000"/>
                </a:solidFill>
                <a:latin typeface="Times New Roman" panose="02020603050405020304" pitchFamily="18" charset="0"/>
                <a:cs typeface="Times New Roman" panose="02020603050405020304" pitchFamily="18" charset="0"/>
              </a:rPr>
              <a:t>n</a:t>
            </a:r>
            <a:endParaRPr lang="en-US" sz="2200" i="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1C5281AF-3127-4505-A590-68846E073D42}"/>
              </a:ext>
            </a:extLst>
          </p:cNvPr>
          <p:cNvSpPr/>
          <p:nvPr/>
        </p:nvSpPr>
        <p:spPr>
          <a:xfrm>
            <a:off x="9727532" y="3808469"/>
            <a:ext cx="523401" cy="51757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200" i="1" dirty="0">
                <a:solidFill>
                  <a:srgbClr val="000000"/>
                </a:solidFill>
                <a:latin typeface="Times New Roman" panose="02020603050405020304" pitchFamily="18" charset="0"/>
                <a:cs typeface="Times New Roman" panose="02020603050405020304" pitchFamily="18" charset="0"/>
              </a:rPr>
              <a:t>n</a:t>
            </a:r>
            <a:r>
              <a:rPr lang="pt-BR" sz="2200" i="1" baseline="30000" dirty="0">
                <a:solidFill>
                  <a:srgbClr val="000000"/>
                </a:solidFill>
                <a:latin typeface="Times New Roman" panose="02020603050405020304" pitchFamily="18" charset="0"/>
                <a:cs typeface="Times New Roman" panose="02020603050405020304" pitchFamily="18" charset="0"/>
              </a:rPr>
              <a:t>'</a:t>
            </a:r>
            <a:endParaRPr lang="en-US" sz="2200" i="1"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B84A0A90-3C7F-4EA0-94F5-AA3AA6133A39}"/>
              </a:ext>
            </a:extLst>
          </p:cNvPr>
          <p:cNvSpPr/>
          <p:nvPr/>
        </p:nvSpPr>
        <p:spPr>
          <a:xfrm>
            <a:off x="11158126" y="4953264"/>
            <a:ext cx="523401" cy="51757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i="1" dirty="0">
                <a:latin typeface="Times New Roman" panose="02020603050405020304" pitchFamily="18" charset="0"/>
                <a:cs typeface="Times New Roman" panose="02020603050405020304" pitchFamily="18" charset="0"/>
              </a:rPr>
              <a:t>G</a:t>
            </a:r>
          </a:p>
        </p:txBody>
      </p:sp>
      <p:cxnSp>
        <p:nvCxnSpPr>
          <p:cNvPr id="8" name="Straight Arrow Connector 7">
            <a:extLst>
              <a:ext uri="{FF2B5EF4-FFF2-40B4-BE49-F238E27FC236}">
                <a16:creationId xmlns:a16="http://schemas.microsoft.com/office/drawing/2014/main" id="{09A7AB6D-70C6-4D69-8000-1D374BBE9758}"/>
              </a:ext>
            </a:extLst>
          </p:cNvPr>
          <p:cNvCxnSpPr>
            <a:cxnSpLocks/>
            <a:stCxn id="5" idx="4"/>
            <a:endCxn id="6" idx="0"/>
          </p:cNvCxnSpPr>
          <p:nvPr/>
        </p:nvCxnSpPr>
        <p:spPr>
          <a:xfrm>
            <a:off x="9989233" y="2406764"/>
            <a:ext cx="0" cy="140170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B957E27-D7A4-4A06-B8A6-19303D70C416}"/>
              </a:ext>
            </a:extLst>
          </p:cNvPr>
          <p:cNvCxnSpPr>
            <a:cxnSpLocks/>
            <a:endCxn id="7" idx="0"/>
          </p:cNvCxnSpPr>
          <p:nvPr/>
        </p:nvCxnSpPr>
        <p:spPr>
          <a:xfrm>
            <a:off x="10059370" y="2406764"/>
            <a:ext cx="1360457" cy="25465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597F6A-BB04-4752-8F55-DD699915DAB1}"/>
              </a:ext>
            </a:extLst>
          </p:cNvPr>
          <p:cNvCxnSpPr>
            <a:cxnSpLocks/>
            <a:stCxn id="6" idx="4"/>
            <a:endCxn id="7" idx="1"/>
          </p:cNvCxnSpPr>
          <p:nvPr/>
        </p:nvCxnSpPr>
        <p:spPr>
          <a:xfrm>
            <a:off x="9989233" y="4326048"/>
            <a:ext cx="1245543" cy="703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DA5E2D1-DD5B-43E9-A68B-4610C3A693F9}"/>
              </a:ext>
            </a:extLst>
          </p:cNvPr>
          <p:cNvSpPr/>
          <p:nvPr/>
        </p:nvSpPr>
        <p:spPr>
          <a:xfrm>
            <a:off x="10589165" y="3262660"/>
            <a:ext cx="844005" cy="400110"/>
          </a:xfrm>
          <a:prstGeom prst="rect">
            <a:avLst/>
          </a:prstGeom>
        </p:spPr>
        <p:txBody>
          <a:bodyPr wrap="square">
            <a:spAutoFit/>
          </a:bodyPr>
          <a:lstStyle/>
          <a:p>
            <a:pPr>
              <a:spcAft>
                <a:spcPts val="1200"/>
              </a:spcAft>
            </a:pP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425FF4CE-750D-4160-8658-E07DFEDE79DA}"/>
              </a:ext>
            </a:extLst>
          </p:cNvPr>
          <p:cNvSpPr/>
          <p:nvPr/>
        </p:nvSpPr>
        <p:spPr>
          <a:xfrm>
            <a:off x="8780050" y="2924343"/>
            <a:ext cx="1268756" cy="400110"/>
          </a:xfrm>
          <a:prstGeom prst="rect">
            <a:avLst/>
          </a:prstGeom>
        </p:spPr>
        <p:txBody>
          <a:bodyPr wrap="square">
            <a:spAutoFit/>
          </a:bodyPr>
          <a:lstStyle/>
          <a:p>
            <a:r>
              <a:rPr lang="pt-BR" sz="2000" i="1" dirty="0">
                <a:solidFill>
                  <a:srgbClr val="000000"/>
                </a:solidFill>
                <a:latin typeface="Times New Roman" panose="02020603050405020304" pitchFamily="18" charset="0"/>
                <a:cs typeface="Times New Roman" panose="02020603050405020304" pitchFamily="18" charset="0"/>
              </a:rPr>
              <a:t>c</a:t>
            </a:r>
            <a:r>
              <a:rPr lang="pt-BR"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pt-BR" sz="2000" dirty="0">
                <a:solidFill>
                  <a:srgbClr val="000000"/>
                </a:solidFill>
                <a:latin typeface="Times New Roman" panose="02020603050405020304" pitchFamily="18" charset="0"/>
                <a:cs typeface="Times New Roman" panose="02020603050405020304" pitchFamily="18" charset="0"/>
              </a:rPr>
              <a:t>, </a:t>
            </a:r>
            <a:r>
              <a:rPr lang="pt-BR" sz="2000" i="1" dirty="0">
                <a:solidFill>
                  <a:srgbClr val="000000"/>
                </a:solidFill>
                <a:latin typeface="Times New Roman" panose="02020603050405020304" pitchFamily="18" charset="0"/>
                <a:cs typeface="Times New Roman" panose="02020603050405020304" pitchFamily="18" charset="0"/>
              </a:rPr>
              <a:t>a</a:t>
            </a:r>
            <a:r>
              <a:rPr lang="pt-BR" sz="2000" dirty="0">
                <a:solidFill>
                  <a:srgbClr val="000000"/>
                </a:solidFill>
                <a:latin typeface="Times New Roman" panose="02020603050405020304" pitchFamily="18" charset="0"/>
                <a:cs typeface="Times New Roman" panose="02020603050405020304" pitchFamily="18" charset="0"/>
              </a:rPr>
              <a:t>, </a:t>
            </a:r>
            <a:r>
              <a:rPr lang="pt-BR" sz="2000" i="1" dirty="0">
                <a:solidFill>
                  <a:srgbClr val="000000"/>
                </a:solidFill>
                <a:latin typeface="Times New Roman" panose="02020603050405020304" pitchFamily="18" charset="0"/>
                <a:cs typeface="Times New Roman" panose="02020603050405020304" pitchFamily="18" charset="0"/>
              </a:rPr>
              <a:t>n′</a:t>
            </a:r>
            <a:r>
              <a:rPr lang="pt-BR" sz="2000" dirty="0">
                <a:solidFill>
                  <a:srgbClr val="000000"/>
                </a:solidFill>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F0F5727-1E4F-4C60-8D71-0032321B97B1}"/>
              </a:ext>
            </a:extLst>
          </p:cNvPr>
          <p:cNvSpPr/>
          <p:nvPr/>
        </p:nvSpPr>
        <p:spPr>
          <a:xfrm>
            <a:off x="9983357" y="4526103"/>
            <a:ext cx="708072" cy="400110"/>
          </a:xfrm>
          <a:prstGeom prst="rect">
            <a:avLst/>
          </a:prstGeom>
        </p:spPr>
        <p:txBody>
          <a:bodyPr wrap="square">
            <a:spAutoFit/>
          </a:bodyPr>
          <a:lstStyle/>
          <a:p>
            <a:pPr>
              <a:spcAft>
                <a:spcPts val="1200"/>
              </a:spcAft>
            </a:pPr>
            <a:r>
              <a:rPr lang="pt-BR" sz="2000" i="1" dirty="0">
                <a:solidFill>
                  <a:srgbClr val="000000"/>
                </a:solidFill>
                <a:latin typeface="Times New Roman" panose="02020603050405020304" pitchFamily="18" charset="0"/>
                <a:cs typeface="Times New Roman" panose="02020603050405020304" pitchFamily="18" charset="0"/>
              </a:rPr>
              <a:t>h</a:t>
            </a:r>
            <a:r>
              <a:rPr lang="pt-BR"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pt-BR" sz="2000" dirty="0">
                <a:solidFill>
                  <a:srgbClr val="00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2F81B205-CABE-4F1E-AC50-57E383702411}"/>
              </a:ext>
            </a:extLst>
          </p:cNvPr>
          <p:cNvSpPr/>
          <p:nvPr/>
        </p:nvSpPr>
        <p:spPr>
          <a:xfrm>
            <a:off x="9509726" y="1505857"/>
            <a:ext cx="1702471" cy="400110"/>
          </a:xfrm>
          <a:prstGeom prst="rect">
            <a:avLst/>
          </a:prstGeom>
        </p:spPr>
        <p:txBody>
          <a:bodyPr wrap="square">
            <a:spAutoFit/>
          </a:bodyPr>
          <a:lstStyle/>
          <a:p>
            <a:pPr>
              <a:spcAft>
                <a:spcPts val="1200"/>
              </a:spcAft>
            </a:pPr>
            <a:r>
              <a:rPr lang="en-US" sz="2000" i="1" dirty="0">
                <a:solidFill>
                  <a:srgbClr val="000000"/>
                </a:solidFill>
                <a:latin typeface="Times New Roman" panose="02020603050405020304" pitchFamily="18" charset="0"/>
                <a:cs typeface="Times New Roman" panose="02020603050405020304" pitchFamily="18" charset="0"/>
              </a:rPr>
              <a:t>f</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g</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8FF5B361-D1BA-403D-97E2-4080C355D1E1}"/>
              </a:ext>
            </a:extLst>
          </p:cNvPr>
          <p:cNvSpPr/>
          <p:nvPr/>
        </p:nvSpPr>
        <p:spPr>
          <a:xfrm>
            <a:off x="8768033" y="3408359"/>
            <a:ext cx="1849272" cy="400110"/>
          </a:xfrm>
          <a:prstGeom prst="rect">
            <a:avLst/>
          </a:prstGeom>
        </p:spPr>
        <p:txBody>
          <a:bodyPr wrap="square">
            <a:spAutoFit/>
          </a:bodyPr>
          <a:lstStyle/>
          <a:p>
            <a:pPr>
              <a:spcAft>
                <a:spcPts val="1200"/>
              </a:spcAft>
            </a:pPr>
            <a:r>
              <a:rPr lang="en-US" sz="2000" i="1" dirty="0">
                <a:solidFill>
                  <a:srgbClr val="000000"/>
                </a:solidFill>
                <a:latin typeface="Times New Roman" panose="02020603050405020304" pitchFamily="18" charset="0"/>
                <a:cs typeface="Times New Roman" panose="02020603050405020304" pitchFamily="18" charset="0"/>
              </a:rPr>
              <a:t>f</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g</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1811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00E29-5BB1-4F66-8450-2AA59711499D}"/>
              </a:ext>
            </a:extLst>
          </p:cNvPr>
          <p:cNvSpPr txBox="1"/>
          <p:nvPr/>
        </p:nvSpPr>
        <p:spPr>
          <a:xfrm>
            <a:off x="1219201" y="896982"/>
            <a:ext cx="9100457" cy="584775"/>
          </a:xfrm>
          <a:prstGeom prst="rect">
            <a:avLst/>
          </a:prstGeom>
          <a:noFill/>
        </p:spPr>
        <p:txBody>
          <a:bodyPr wrap="square" rtlCol="0">
            <a:spAutoFit/>
          </a:bodyPr>
          <a:lstStyle/>
          <a:p>
            <a:r>
              <a:rPr lang="en-US" sz="3200" dirty="0"/>
              <a:t>Conditions for Optimality: </a:t>
            </a:r>
            <a:r>
              <a:rPr lang="en-US" sz="2800" dirty="0"/>
              <a:t>Admissibility and Consistency</a:t>
            </a:r>
          </a:p>
        </p:txBody>
      </p:sp>
      <p:sp>
        <p:nvSpPr>
          <p:cNvPr id="3" name="TextBox 2">
            <a:extLst>
              <a:ext uri="{FF2B5EF4-FFF2-40B4-BE49-F238E27FC236}">
                <a16:creationId xmlns:a16="http://schemas.microsoft.com/office/drawing/2014/main" id="{2582F66D-6CC3-4DB9-BDC0-0B78B546B62F}"/>
              </a:ext>
            </a:extLst>
          </p:cNvPr>
          <p:cNvSpPr txBox="1"/>
          <p:nvPr/>
        </p:nvSpPr>
        <p:spPr>
          <a:xfrm>
            <a:off x="1619101" y="2019883"/>
            <a:ext cx="7516191" cy="1877437"/>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Every consistent heuristic is admissible</a:t>
            </a:r>
            <a:r>
              <a:rPr lang="en-US" sz="2400" dirty="0">
                <a:latin typeface="Times New Roman" panose="02020603050405020304" pitchFamily="18" charset="0"/>
                <a:cs typeface="Times New Roman" panose="02020603050405020304" pitchFamily="18" charset="0"/>
              </a:rPr>
              <a:t>.</a:t>
            </a:r>
          </a:p>
          <a:p>
            <a:pPr marL="457200" indent="-457200">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Consistency is 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stricter requirement </a:t>
            </a:r>
            <a:r>
              <a:rPr lang="en-US" sz="2400" dirty="0">
                <a:highlight>
                  <a:srgbClr val="FFFF00"/>
                </a:highlight>
                <a:latin typeface="Times New Roman" panose="02020603050405020304" pitchFamily="18" charset="0"/>
                <a:cs typeface="Times New Roman" panose="02020603050405020304" pitchFamily="18" charset="0"/>
              </a:rPr>
              <a:t>than admissibility.</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hard to concoct heuristics that are admissible but not consistent.</a:t>
            </a:r>
          </a:p>
        </p:txBody>
      </p:sp>
    </p:spTree>
    <p:extLst>
      <p:ext uri="{BB962C8B-B14F-4D97-AF65-F5344CB8AC3E}">
        <p14:creationId xmlns:p14="http://schemas.microsoft.com/office/powerpoint/2010/main" val="3936623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2FCE-440B-4822-A0D2-6D718DDCC960}"/>
              </a:ext>
            </a:extLst>
          </p:cNvPr>
          <p:cNvSpPr>
            <a:spLocks noGrp="1"/>
          </p:cNvSpPr>
          <p:nvPr>
            <p:ph type="title"/>
          </p:nvPr>
        </p:nvSpPr>
        <p:spPr>
          <a:xfrm>
            <a:off x="720214" y="94277"/>
            <a:ext cx="9285936" cy="1056097"/>
          </a:xfrm>
        </p:spPr>
        <p:txBody>
          <a:bodyPr>
            <a:normAutofit/>
          </a:bodyPr>
          <a:lstStyle/>
          <a:p>
            <a:pPr algn="r"/>
            <a:r>
              <a:rPr lang="en-US" altLang="en-US" sz="3200" dirty="0">
                <a:solidFill>
                  <a:srgbClr val="C00000"/>
                </a:solidFill>
                <a:latin typeface="+mn-lt"/>
              </a:rPr>
              <a:t>Romania with Step Costs in Km – </a:t>
            </a:r>
            <a:r>
              <a:rPr lang="en-US" altLang="en-US" sz="2800" dirty="0">
                <a:solidFill>
                  <a:srgbClr val="C00000"/>
                </a:solidFill>
                <a:latin typeface="+mn-lt"/>
              </a:rPr>
              <a:t>Fig 3.22 Values of </a:t>
            </a:r>
            <a:r>
              <a:rPr lang="en-US" altLang="en-US" sz="2800" dirty="0" err="1">
                <a:solidFill>
                  <a:srgbClr val="C00000"/>
                </a:solidFill>
                <a:latin typeface="+mn-lt"/>
              </a:rPr>
              <a:t>h</a:t>
            </a:r>
            <a:r>
              <a:rPr lang="en-US" altLang="en-US" sz="2800" baseline="-25000" dirty="0" err="1">
                <a:solidFill>
                  <a:srgbClr val="C00000"/>
                </a:solidFill>
                <a:latin typeface="+mn-lt"/>
              </a:rPr>
              <a:t>SLD</a:t>
            </a:r>
            <a:r>
              <a:rPr lang="en-US" altLang="en-US" sz="2800" dirty="0">
                <a:solidFill>
                  <a:srgbClr val="C00000"/>
                </a:solidFill>
                <a:latin typeface="+mn-lt"/>
              </a:rPr>
              <a:t> </a:t>
            </a:r>
            <a:r>
              <a:rPr lang="en-US" altLang="en-US" sz="2400" dirty="0">
                <a:solidFill>
                  <a:srgbClr val="C00000"/>
                </a:solidFill>
                <a:latin typeface="+mn-lt"/>
              </a:rPr>
              <a:t>(SLD stands for straight-line distance)</a:t>
            </a:r>
            <a:endParaRPr lang="en-US" sz="2400" dirty="0">
              <a:solidFill>
                <a:srgbClr val="C00000"/>
              </a:solidFill>
              <a:latin typeface="+mn-lt"/>
            </a:endParaRPr>
          </a:p>
        </p:txBody>
      </p:sp>
      <p:pic>
        <p:nvPicPr>
          <p:cNvPr id="3" name="Picture 4" descr="romania2">
            <a:extLst>
              <a:ext uri="{FF2B5EF4-FFF2-40B4-BE49-F238E27FC236}">
                <a16:creationId xmlns:a16="http://schemas.microsoft.com/office/drawing/2014/main" id="{25869FB9-749A-4D87-BA7E-C167F8F71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67" y="1024521"/>
            <a:ext cx="10553665" cy="553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7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BEB0BB-7209-48EA-98CD-CE1B2CBCFBE8}"/>
              </a:ext>
            </a:extLst>
          </p:cNvPr>
          <p:cNvSpPr txBox="1">
            <a:spLocks noChangeArrowheads="1"/>
          </p:cNvSpPr>
          <p:nvPr/>
        </p:nvSpPr>
        <p:spPr>
          <a:xfrm>
            <a:off x="1209368" y="540110"/>
            <a:ext cx="5235677" cy="650880"/>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4" descr="astar-progress01c">
            <a:extLst>
              <a:ext uri="{FF2B5EF4-FFF2-40B4-BE49-F238E27FC236}">
                <a16:creationId xmlns:a16="http://schemas.microsoft.com/office/drawing/2014/main" id="{B075C68C-094E-457D-A561-87AB84153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53" r="18923" b="76117"/>
          <a:stretch/>
        </p:blipFill>
        <p:spPr bwMode="auto">
          <a:xfrm>
            <a:off x="1836385" y="1203244"/>
            <a:ext cx="6837352" cy="1380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mania2">
            <a:extLst>
              <a:ext uri="{FF2B5EF4-FFF2-40B4-BE49-F238E27FC236}">
                <a16:creationId xmlns:a16="http://schemas.microsoft.com/office/drawing/2014/main" id="{24473BE5-AA31-4F05-94FA-F4C469329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006" y="2454854"/>
            <a:ext cx="8221013" cy="431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8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B908EB1-84B9-40D8-96DF-F51CA5965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63" t="16667" r="3125" b="35417"/>
          <a:stretch>
            <a:fillRect/>
          </a:stretch>
        </p:blipFill>
        <p:spPr bwMode="auto">
          <a:xfrm>
            <a:off x="1164477" y="1411918"/>
            <a:ext cx="9732219" cy="447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B398BE4C-721B-4145-925A-C389E2C19F40}"/>
              </a:ext>
            </a:extLst>
          </p:cNvPr>
          <p:cNvSpPr txBox="1">
            <a:spLocks noChangeArrowheads="1"/>
          </p:cNvSpPr>
          <p:nvPr/>
        </p:nvSpPr>
        <p:spPr>
          <a:xfrm>
            <a:off x="1250975" y="476336"/>
            <a:ext cx="4300080" cy="730386"/>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latin typeface="+mn-lt"/>
              </a:rPr>
              <a:t>Graph search</a:t>
            </a:r>
          </a:p>
        </p:txBody>
      </p:sp>
      <p:sp>
        <p:nvSpPr>
          <p:cNvPr id="4" name="TextBox 3">
            <a:extLst>
              <a:ext uri="{FF2B5EF4-FFF2-40B4-BE49-F238E27FC236}">
                <a16:creationId xmlns:a16="http://schemas.microsoft.com/office/drawing/2014/main" id="{2483018B-4D6F-466C-AFD1-809020CF5ACE}"/>
              </a:ext>
            </a:extLst>
          </p:cNvPr>
          <p:cNvSpPr txBox="1"/>
          <p:nvPr/>
        </p:nvSpPr>
        <p:spPr>
          <a:xfrm>
            <a:off x="1455932" y="5987018"/>
            <a:ext cx="6908758" cy="369332"/>
          </a:xfrm>
          <a:prstGeom prst="rect">
            <a:avLst/>
          </a:prstGeom>
          <a:noFill/>
        </p:spPr>
        <p:txBody>
          <a:bodyPr wrap="square" rtlCol="0">
            <a:spAutoFit/>
          </a:bodyPr>
          <a:lstStyle/>
          <a:p>
            <a:r>
              <a:rPr lang="en-US" dirty="0"/>
              <a:t>Fig 3.7  An informal description of the general graph-search algorithm.</a:t>
            </a:r>
          </a:p>
        </p:txBody>
      </p:sp>
    </p:spTree>
    <p:extLst>
      <p:ext uri="{BB962C8B-B14F-4D97-AF65-F5344CB8AC3E}">
        <p14:creationId xmlns:p14="http://schemas.microsoft.com/office/powerpoint/2010/main" val="3072310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000081B-973B-4D44-9E54-047A6DF48154}"/>
              </a:ext>
            </a:extLst>
          </p:cNvPr>
          <p:cNvSpPr txBox="1">
            <a:spLocks noChangeArrowheads="1"/>
          </p:cNvSpPr>
          <p:nvPr/>
        </p:nvSpPr>
        <p:spPr>
          <a:xfrm>
            <a:off x="1270329" y="287561"/>
            <a:ext cx="4886632" cy="661674"/>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4" descr="astar-progress02c">
            <a:extLst>
              <a:ext uri="{FF2B5EF4-FFF2-40B4-BE49-F238E27FC236}">
                <a16:creationId xmlns:a16="http://schemas.microsoft.com/office/drawing/2014/main" id="{ECD42250-D6C3-4B02-87B5-ABC6AEB78F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49" r="-4089" b="49051"/>
          <a:stretch/>
        </p:blipFill>
        <p:spPr bwMode="auto">
          <a:xfrm>
            <a:off x="1129715" y="801189"/>
            <a:ext cx="8432296" cy="2142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mania2">
            <a:extLst>
              <a:ext uri="{FF2B5EF4-FFF2-40B4-BE49-F238E27FC236}">
                <a16:creationId xmlns:a16="http://schemas.microsoft.com/office/drawing/2014/main" id="{08214951-58CD-4695-A9D8-1585B31BB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006" y="2454854"/>
            <a:ext cx="8221013" cy="43107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D67E5243-0307-4164-A8A3-74C392DD2C55}"/>
              </a:ext>
            </a:extLst>
          </p:cNvPr>
          <p:cNvCxnSpPr/>
          <p:nvPr/>
        </p:nvCxnSpPr>
        <p:spPr>
          <a:xfrm>
            <a:off x="3901440" y="3709851"/>
            <a:ext cx="1297577" cy="42672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99D9C71-29C9-43A1-B3C7-EA588E294DB6}"/>
              </a:ext>
            </a:extLst>
          </p:cNvPr>
          <p:cNvSpPr txBox="1"/>
          <p:nvPr/>
        </p:nvSpPr>
        <p:spPr>
          <a:xfrm>
            <a:off x="10032274" y="5712823"/>
            <a:ext cx="1604745" cy="261610"/>
          </a:xfrm>
          <a:prstGeom prst="rect">
            <a:avLst/>
          </a:prstGeom>
          <a:noFill/>
          <a:ln>
            <a:solidFill>
              <a:srgbClr val="0000FF"/>
            </a:solidFill>
          </a:ln>
        </p:spPr>
        <p:txBody>
          <a:bodyPr wrap="square" rtlCol="0">
            <a:spAutoFit/>
          </a:bodyPr>
          <a:lstStyle/>
          <a:p>
            <a:endParaRPr lang="en-US" sz="1100" dirty="0"/>
          </a:p>
        </p:txBody>
      </p:sp>
    </p:spTree>
    <p:extLst>
      <p:ext uri="{BB962C8B-B14F-4D97-AF65-F5344CB8AC3E}">
        <p14:creationId xmlns:p14="http://schemas.microsoft.com/office/powerpoint/2010/main" val="802338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87EDAC4-E994-48EB-870E-A349D3B96781}"/>
              </a:ext>
            </a:extLst>
          </p:cNvPr>
          <p:cNvSpPr txBox="1">
            <a:spLocks noChangeArrowheads="1"/>
          </p:cNvSpPr>
          <p:nvPr/>
        </p:nvSpPr>
        <p:spPr>
          <a:xfrm>
            <a:off x="1009072" y="287560"/>
            <a:ext cx="3667432" cy="522337"/>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5" descr="astar-progress03c">
            <a:extLst>
              <a:ext uri="{FF2B5EF4-FFF2-40B4-BE49-F238E27FC236}">
                <a16:creationId xmlns:a16="http://schemas.microsoft.com/office/drawing/2014/main" id="{59364E50-CFCA-40F4-A9F7-1FB7F9343A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444"/>
          <a:stretch/>
        </p:blipFill>
        <p:spPr bwMode="auto">
          <a:xfrm>
            <a:off x="728009" y="809897"/>
            <a:ext cx="8398574" cy="43646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mania2">
            <a:extLst>
              <a:ext uri="{FF2B5EF4-FFF2-40B4-BE49-F238E27FC236}">
                <a16:creationId xmlns:a16="http://schemas.microsoft.com/office/drawing/2014/main" id="{73FC9031-D181-47FE-8D83-D81230359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560" y="3341247"/>
            <a:ext cx="6464128" cy="33894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ADABC054-2BC6-4B51-B63B-4CA383D37379}"/>
              </a:ext>
            </a:extLst>
          </p:cNvPr>
          <p:cNvCxnSpPr/>
          <p:nvPr/>
        </p:nvCxnSpPr>
        <p:spPr>
          <a:xfrm>
            <a:off x="5625737" y="4319451"/>
            <a:ext cx="1045029" cy="33963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32CB7B-C712-4870-9B96-41B536D493ED}"/>
              </a:ext>
            </a:extLst>
          </p:cNvPr>
          <p:cNvCxnSpPr/>
          <p:nvPr/>
        </p:nvCxnSpPr>
        <p:spPr>
          <a:xfrm>
            <a:off x="6714309" y="4720046"/>
            <a:ext cx="200297" cy="4545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D40F10-BA10-4CC0-8252-F06E8B0B46D0}"/>
              </a:ext>
            </a:extLst>
          </p:cNvPr>
          <p:cNvCxnSpPr/>
          <p:nvPr/>
        </p:nvCxnSpPr>
        <p:spPr>
          <a:xfrm>
            <a:off x="10458994" y="5913121"/>
            <a:ext cx="1247694"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0373D9-A987-45DF-A410-A6490805817D}"/>
              </a:ext>
            </a:extLst>
          </p:cNvPr>
          <p:cNvSpPr txBox="1"/>
          <p:nvPr/>
        </p:nvSpPr>
        <p:spPr>
          <a:xfrm>
            <a:off x="2191108" y="1863305"/>
            <a:ext cx="1483743" cy="369332"/>
          </a:xfrm>
          <a:prstGeom prst="rect">
            <a:avLst/>
          </a:prstGeom>
          <a:noFill/>
        </p:spPr>
        <p:txBody>
          <a:bodyPr wrap="square" rtlCol="0">
            <a:spAutoFit/>
          </a:bodyPr>
          <a:lstStyle/>
          <a:p>
            <a:r>
              <a:rPr lang="en-US" dirty="0"/>
              <a:t>393=140+253</a:t>
            </a:r>
          </a:p>
        </p:txBody>
      </p:sp>
    </p:spTree>
    <p:extLst>
      <p:ext uri="{BB962C8B-B14F-4D97-AF65-F5344CB8AC3E}">
        <p14:creationId xmlns:p14="http://schemas.microsoft.com/office/powerpoint/2010/main" val="2843368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FE0804A-BEEC-4D7B-B10E-B43C124A3210}"/>
              </a:ext>
            </a:extLst>
          </p:cNvPr>
          <p:cNvSpPr txBox="1">
            <a:spLocks noChangeArrowheads="1"/>
          </p:cNvSpPr>
          <p:nvPr/>
        </p:nvSpPr>
        <p:spPr>
          <a:xfrm>
            <a:off x="1054558" y="312520"/>
            <a:ext cx="4179293" cy="584463"/>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4" descr="astar-progress04c">
            <a:extLst>
              <a:ext uri="{FF2B5EF4-FFF2-40B4-BE49-F238E27FC236}">
                <a16:creationId xmlns:a16="http://schemas.microsoft.com/office/drawing/2014/main" id="{748E0D69-BD87-4A8B-BCFF-6B8AC73E2C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163"/>
          <a:stretch/>
        </p:blipFill>
        <p:spPr bwMode="auto">
          <a:xfrm>
            <a:off x="885302" y="896984"/>
            <a:ext cx="8432870" cy="4241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5301" y="4347556"/>
            <a:ext cx="261448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Be noted: At d=1, the node which is under 417 will be visited.</a:t>
            </a:r>
          </a:p>
        </p:txBody>
      </p:sp>
      <p:pic>
        <p:nvPicPr>
          <p:cNvPr id="5" name="Picture 4" descr="romania2">
            <a:extLst>
              <a:ext uri="{FF2B5EF4-FFF2-40B4-BE49-F238E27FC236}">
                <a16:creationId xmlns:a16="http://schemas.microsoft.com/office/drawing/2014/main" id="{0F19F90F-14D4-4302-B026-D624C7D72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996" y="3825680"/>
            <a:ext cx="4480722" cy="26246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FF8BBE-51D3-4FB5-AAA5-6D4F5781C1F8}"/>
              </a:ext>
            </a:extLst>
          </p:cNvPr>
          <p:cNvSpPr txBox="1"/>
          <p:nvPr/>
        </p:nvSpPr>
        <p:spPr>
          <a:xfrm>
            <a:off x="4466100" y="2648161"/>
            <a:ext cx="1535502" cy="369332"/>
          </a:xfrm>
          <a:prstGeom prst="rect">
            <a:avLst/>
          </a:prstGeom>
          <a:noFill/>
        </p:spPr>
        <p:txBody>
          <a:bodyPr wrap="square" rtlCol="0">
            <a:spAutoFit/>
          </a:bodyPr>
          <a:lstStyle/>
          <a:p>
            <a:r>
              <a:rPr lang="en-US" dirty="0"/>
              <a:t>413=220+193</a:t>
            </a:r>
          </a:p>
        </p:txBody>
      </p:sp>
      <p:sp>
        <p:nvSpPr>
          <p:cNvPr id="8" name="TextBox 7">
            <a:extLst>
              <a:ext uri="{FF2B5EF4-FFF2-40B4-BE49-F238E27FC236}">
                <a16:creationId xmlns:a16="http://schemas.microsoft.com/office/drawing/2014/main" id="{B7FB3911-2B94-4B47-A90A-D59E101E0C51}"/>
              </a:ext>
            </a:extLst>
          </p:cNvPr>
          <p:cNvSpPr txBox="1"/>
          <p:nvPr/>
        </p:nvSpPr>
        <p:spPr>
          <a:xfrm>
            <a:off x="602732" y="5607635"/>
            <a:ext cx="672126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strike="sngStrike" dirty="0"/>
              <a:t>(RV,413), </a:t>
            </a:r>
            <a:r>
              <a:rPr lang="en-US" sz="1600" dirty="0"/>
              <a:t>(F, 415,) (P, 417), (T, 447), (Z, 449), (C, 526), (S, 553), (A, 646), (O, 671)</a:t>
            </a:r>
          </a:p>
        </p:txBody>
      </p:sp>
      <p:sp>
        <p:nvSpPr>
          <p:cNvPr id="9" name="TextBox 8">
            <a:extLst>
              <a:ext uri="{FF2B5EF4-FFF2-40B4-BE49-F238E27FC236}">
                <a16:creationId xmlns:a16="http://schemas.microsoft.com/office/drawing/2014/main" id="{B7C5E35C-BE37-43E6-9A22-FD79130CAEB1}"/>
              </a:ext>
            </a:extLst>
          </p:cNvPr>
          <p:cNvSpPr txBox="1"/>
          <p:nvPr/>
        </p:nvSpPr>
        <p:spPr>
          <a:xfrm>
            <a:off x="591569" y="5946189"/>
            <a:ext cx="3169548" cy="369332"/>
          </a:xfrm>
          <a:prstGeom prst="rect">
            <a:avLst/>
          </a:prstGeom>
          <a:noFill/>
        </p:spPr>
        <p:txBody>
          <a:bodyPr wrap="square">
            <a:spAutoFit/>
          </a:bodyPr>
          <a:lstStyle/>
          <a:p>
            <a:pPr marL="457200" indent="-457200"/>
            <a:r>
              <a:rPr lang="en-US" sz="1800" dirty="0" err="1">
                <a:latin typeface="Times New Roman" panose="02020603050405020304" pitchFamily="18" charset="0"/>
                <a:cs typeface="Times New Roman" panose="02020603050405020304" pitchFamily="18" charset="0"/>
              </a:rPr>
              <a:t>QueueingFn</a:t>
            </a:r>
            <a:r>
              <a:rPr lang="en-US" sz="1800" dirty="0">
                <a:latin typeface="Times New Roman" panose="02020603050405020304" pitchFamily="18" charset="0"/>
                <a:cs typeface="Times New Roman" panose="02020603050405020304" pitchFamily="18" charset="0"/>
              </a:rPr>
              <a:t> is sort-by-f = g + h</a:t>
            </a:r>
          </a:p>
        </p:txBody>
      </p:sp>
    </p:spTree>
    <p:extLst>
      <p:ext uri="{BB962C8B-B14F-4D97-AF65-F5344CB8AC3E}">
        <p14:creationId xmlns:p14="http://schemas.microsoft.com/office/powerpoint/2010/main" val="2219845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2A29599-E159-4723-A646-11AB4B5CD4D7}"/>
              </a:ext>
            </a:extLst>
          </p:cNvPr>
          <p:cNvSpPr txBox="1">
            <a:spLocks noChangeArrowheads="1"/>
          </p:cNvSpPr>
          <p:nvPr/>
        </p:nvSpPr>
        <p:spPr>
          <a:xfrm>
            <a:off x="1209368" y="289719"/>
            <a:ext cx="3832895" cy="659516"/>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4" descr="astar-progress05c">
            <a:extLst>
              <a:ext uri="{FF2B5EF4-FFF2-40B4-BE49-F238E27FC236}">
                <a16:creationId xmlns:a16="http://schemas.microsoft.com/office/drawing/2014/main" id="{F612A67D-371E-4A3F-BCAF-C2F2A599D6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55"/>
          <a:stretch/>
        </p:blipFill>
        <p:spPr bwMode="auto">
          <a:xfrm>
            <a:off x="839113" y="879654"/>
            <a:ext cx="8696774" cy="408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mania2">
            <a:extLst>
              <a:ext uri="{FF2B5EF4-FFF2-40B4-BE49-F238E27FC236}">
                <a16:creationId xmlns:a16="http://schemas.microsoft.com/office/drawing/2014/main" id="{A857D2D0-81BC-494C-A31D-2C34E2932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074" y="3825680"/>
            <a:ext cx="4515644" cy="26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00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D7A3DE-3729-46E4-B0E5-34AAA1F8D0E7}"/>
              </a:ext>
            </a:extLst>
          </p:cNvPr>
          <p:cNvSpPr txBox="1">
            <a:spLocks noChangeArrowheads="1"/>
          </p:cNvSpPr>
          <p:nvPr/>
        </p:nvSpPr>
        <p:spPr>
          <a:xfrm>
            <a:off x="1209368" y="540109"/>
            <a:ext cx="4686335" cy="531045"/>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a:t>
            </a:r>
            <a:r>
              <a:rPr lang="en-US" altLang="en-US" sz="3200" baseline="30000" dirty="0">
                <a:solidFill>
                  <a:srgbClr val="C00000"/>
                </a:solidFill>
                <a:latin typeface="+mn-lt"/>
              </a:rPr>
              <a:t>*</a:t>
            </a:r>
            <a:r>
              <a:rPr lang="en-US" altLang="en-US" sz="3200" dirty="0">
                <a:solidFill>
                  <a:srgbClr val="C00000"/>
                </a:solidFill>
                <a:latin typeface="+mn-lt"/>
              </a:rPr>
              <a:t> Search Example</a:t>
            </a:r>
          </a:p>
        </p:txBody>
      </p:sp>
      <p:pic>
        <p:nvPicPr>
          <p:cNvPr id="3" name="Picture 4" descr="astar-progress06c">
            <a:extLst>
              <a:ext uri="{FF2B5EF4-FFF2-40B4-BE49-F238E27FC236}">
                <a16:creationId xmlns:a16="http://schemas.microsoft.com/office/drawing/2014/main" id="{1B569144-68D4-4266-ACDF-0903BCDDC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93" y="1071154"/>
            <a:ext cx="8719066" cy="4562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mania2">
            <a:extLst>
              <a:ext uri="{FF2B5EF4-FFF2-40B4-BE49-F238E27FC236}">
                <a16:creationId xmlns:a16="http://schemas.microsoft.com/office/drawing/2014/main" id="{5583B245-F4DA-41A4-8D56-DC231B6B7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582" y="3886640"/>
            <a:ext cx="4515644" cy="26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58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D08EE9-7279-4240-844B-2E587B87636E}"/>
              </a:ext>
            </a:extLst>
          </p:cNvPr>
          <p:cNvSpPr/>
          <p:nvPr/>
        </p:nvSpPr>
        <p:spPr>
          <a:xfrm>
            <a:off x="1297857" y="290628"/>
            <a:ext cx="7379112"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Search: Why an Admissible Heuristic</a:t>
            </a:r>
          </a:p>
        </p:txBody>
      </p:sp>
      <p:sp>
        <p:nvSpPr>
          <p:cNvPr id="3" name="Rectangle 2">
            <a:extLst>
              <a:ext uri="{FF2B5EF4-FFF2-40B4-BE49-F238E27FC236}">
                <a16:creationId xmlns:a16="http://schemas.microsoft.com/office/drawing/2014/main" id="{913680A0-0D38-4A23-8DC0-C9BC3A856E94}"/>
              </a:ext>
            </a:extLst>
          </p:cNvPr>
          <p:cNvSpPr/>
          <p:nvPr/>
        </p:nvSpPr>
        <p:spPr>
          <a:xfrm>
            <a:off x="1548165" y="864430"/>
            <a:ext cx="8525413" cy="1631216"/>
          </a:xfrm>
          <a:prstGeom prst="rect">
            <a:avLst/>
          </a:prstGeom>
        </p:spPr>
        <p:txBody>
          <a:bodyPr wrap="square">
            <a:spAutoFit/>
          </a:bodyPr>
          <a:lstStyle/>
          <a:p>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If </a:t>
            </a:r>
            <a:r>
              <a:rPr lang="en-US" sz="2400" i="1" dirty="0">
                <a:highlight>
                  <a:srgbClr val="FFFF00"/>
                </a:highlight>
                <a:latin typeface="Times New Roman" panose="02020603050405020304" pitchFamily="18" charset="0"/>
                <a:cs typeface="Times New Roman" panose="02020603050405020304" pitchFamily="18" charset="0"/>
              </a:rPr>
              <a:t>h</a:t>
            </a:r>
            <a:r>
              <a:rPr lang="en-US" sz="2400" dirty="0">
                <a:solidFill>
                  <a:srgbClr val="000000"/>
                </a:solidFill>
                <a:highlight>
                  <a:srgbClr val="FFFF00"/>
                </a:highlight>
                <a:latin typeface="Bahnschrift Light" panose="020B0502040204020203" pitchFamily="34" charset="0"/>
                <a:cs typeface="Times New Roman" panose="02020603050405020304" pitchFamily="18" charset="0"/>
              </a:rPr>
              <a:t> </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is admissible, </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f</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never overestimates</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 the actual cost of the best solution through </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a:t>
            </a:r>
          </a:p>
          <a:p>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 adopts </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f</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 = </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g</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 + </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a:t>
            </a:r>
          </a:p>
          <a:p>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Overestimates are dangerous, such as </a:t>
            </a:r>
            <a:r>
              <a:rPr lang="en-US" sz="2400" i="1" dirty="0">
                <a:solidFill>
                  <a:srgbClr val="FF0000"/>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(40) = 40 is inadmissible</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a:t>
            </a:r>
            <a:endParaRPr lang="en-US" sz="2800" dirty="0">
              <a:highlight>
                <a:srgbClr val="FFFF00"/>
              </a:highligh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9FAE801-BA76-495F-8079-5005E25D8BA8}"/>
              </a:ext>
            </a:extLst>
          </p:cNvPr>
          <p:cNvSpPr txBox="1"/>
          <p:nvPr/>
        </p:nvSpPr>
        <p:spPr>
          <a:xfrm>
            <a:off x="941778" y="2588018"/>
            <a:ext cx="9256421" cy="4339650"/>
          </a:xfrm>
          <a:prstGeom prst="rect">
            <a:avLst/>
          </a:prstGeom>
          <a:noFill/>
        </p:spPr>
        <p:txBody>
          <a:bodyPr wrap="square" rtlCol="0">
            <a:spAutoFit/>
          </a:bodyPr>
          <a:lstStyle/>
          <a:p>
            <a:r>
              <a:rPr lang="en-US" dirty="0"/>
              <a:t>						</a:t>
            </a:r>
            <a:r>
              <a:rPr lang="en-US" sz="2800" dirty="0">
                <a:latin typeface="Times New Roman" panose="02020603050405020304" pitchFamily="18" charset="0"/>
                <a:cs typeface="Times New Roman" panose="02020603050405020304" pitchFamily="18" charset="0"/>
              </a:rPr>
              <a: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5						</a:t>
            </a:r>
            <a:r>
              <a:rPr lang="en-US" sz="2800" dirty="0">
                <a:solidFill>
                  <a:srgbClr val="FF0000"/>
                </a:solidFill>
                <a:latin typeface="Times New Roman" panose="02020603050405020304" pitchFamily="18" charset="0"/>
                <a:cs typeface="Times New Roman" panose="02020603050405020304" pitchFamily="18" charset="0"/>
              </a:rPr>
              <a:t>40</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3			     5	      	    G	0</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4		2   	3		4</a:t>
            </a:r>
          </a:p>
          <a:p>
            <a:r>
              <a:rPr lang="en-US" sz="2400" dirty="0">
                <a:latin typeface="Times New Roman" panose="02020603050405020304" pitchFamily="18" charset="0"/>
                <a:cs typeface="Times New Roman" panose="02020603050405020304" pitchFamily="18" charset="0"/>
              </a:rPr>
              <a:t>                    . . .                          . . .</a:t>
            </a:r>
            <a:endParaRPr lang="en-US" sz="2400" dirty="0"/>
          </a:p>
        </p:txBody>
      </p:sp>
      <p:sp>
        <p:nvSpPr>
          <p:cNvPr id="5" name="Oval 4">
            <a:extLst>
              <a:ext uri="{FF2B5EF4-FFF2-40B4-BE49-F238E27FC236}">
                <a16:creationId xmlns:a16="http://schemas.microsoft.com/office/drawing/2014/main" id="{D35EA1C4-E833-463C-88C6-DC7857649EB7}"/>
              </a:ext>
            </a:extLst>
          </p:cNvPr>
          <p:cNvSpPr/>
          <p:nvPr/>
        </p:nvSpPr>
        <p:spPr>
          <a:xfrm>
            <a:off x="6769512" y="2940835"/>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213566B-EF98-41D7-8A75-DAB5FADF75A1}"/>
              </a:ext>
            </a:extLst>
          </p:cNvPr>
          <p:cNvSpPr/>
          <p:nvPr/>
        </p:nvSpPr>
        <p:spPr>
          <a:xfrm>
            <a:off x="4429446" y="3786401"/>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7A5AADF-0A36-443A-9AFB-B11B35983322}"/>
              </a:ext>
            </a:extLst>
          </p:cNvPr>
          <p:cNvSpPr/>
          <p:nvPr/>
        </p:nvSpPr>
        <p:spPr>
          <a:xfrm>
            <a:off x="9094850" y="3776575"/>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735D343-CE5A-4BAD-9CB5-4E9FA818E04B}"/>
              </a:ext>
            </a:extLst>
          </p:cNvPr>
          <p:cNvSpPr/>
          <p:nvPr/>
        </p:nvSpPr>
        <p:spPr>
          <a:xfrm>
            <a:off x="3107014" y="5059682"/>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E1BFEE8-38C3-4084-A21A-E6E84DB8BF08}"/>
              </a:ext>
            </a:extLst>
          </p:cNvPr>
          <p:cNvSpPr/>
          <p:nvPr/>
        </p:nvSpPr>
        <p:spPr>
          <a:xfrm>
            <a:off x="5810872" y="5064599"/>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9F6F384-1B82-42A4-A327-6A9D157B3CE7}"/>
              </a:ext>
            </a:extLst>
          </p:cNvPr>
          <p:cNvSpPr/>
          <p:nvPr/>
        </p:nvSpPr>
        <p:spPr>
          <a:xfrm>
            <a:off x="8588477" y="5069516"/>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D7DCA8-EEFB-4B16-B037-700C5D55457D}"/>
              </a:ext>
            </a:extLst>
          </p:cNvPr>
          <p:cNvSpPr/>
          <p:nvPr/>
        </p:nvSpPr>
        <p:spPr>
          <a:xfrm>
            <a:off x="6848170" y="6160890"/>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93702C-7245-4696-AF1A-8D28B143FF5E}"/>
              </a:ext>
            </a:extLst>
          </p:cNvPr>
          <p:cNvSpPr/>
          <p:nvPr/>
        </p:nvSpPr>
        <p:spPr>
          <a:xfrm>
            <a:off x="4935802" y="6165808"/>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09ECB9-9006-47D2-93D7-D9CCE6EB74DB}"/>
              </a:ext>
            </a:extLst>
          </p:cNvPr>
          <p:cNvSpPr/>
          <p:nvPr/>
        </p:nvSpPr>
        <p:spPr>
          <a:xfrm>
            <a:off x="4041067" y="6170727"/>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C12A7C6-C84A-4531-A9BB-5BE2DF5A75C4}"/>
              </a:ext>
            </a:extLst>
          </p:cNvPr>
          <p:cNvSpPr/>
          <p:nvPr/>
        </p:nvSpPr>
        <p:spPr>
          <a:xfrm>
            <a:off x="2261428" y="6190395"/>
            <a:ext cx="176982" cy="21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AA0B532-C161-4E18-98A6-1967B86D9253}"/>
              </a:ext>
            </a:extLst>
          </p:cNvPr>
          <p:cNvCxnSpPr>
            <a:cxnSpLocks/>
            <a:stCxn id="5" idx="2"/>
            <a:endCxn id="7" idx="6"/>
          </p:cNvCxnSpPr>
          <p:nvPr/>
        </p:nvCxnSpPr>
        <p:spPr>
          <a:xfrm>
            <a:off x="6769512" y="3048498"/>
            <a:ext cx="2502320" cy="835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8999FA-13BD-45A3-8421-4A738D3025F8}"/>
              </a:ext>
            </a:extLst>
          </p:cNvPr>
          <p:cNvCxnSpPr>
            <a:cxnSpLocks/>
            <a:stCxn id="5" idx="6"/>
            <a:endCxn id="6" idx="7"/>
          </p:cNvCxnSpPr>
          <p:nvPr/>
        </p:nvCxnSpPr>
        <p:spPr>
          <a:xfrm flipH="1">
            <a:off x="4580510" y="3048498"/>
            <a:ext cx="2365984" cy="769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F1AF1E-C207-4A4B-99BF-B386BA6E2F03}"/>
              </a:ext>
            </a:extLst>
          </p:cNvPr>
          <p:cNvCxnSpPr>
            <a:cxnSpLocks/>
            <a:endCxn id="8" idx="3"/>
          </p:cNvCxnSpPr>
          <p:nvPr/>
        </p:nvCxnSpPr>
        <p:spPr>
          <a:xfrm flipH="1">
            <a:off x="3132932" y="3894063"/>
            <a:ext cx="1457434" cy="13494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A054F8-FC50-4D67-A18A-42E4E0689C58}"/>
              </a:ext>
            </a:extLst>
          </p:cNvPr>
          <p:cNvCxnSpPr>
            <a:cxnSpLocks/>
            <a:stCxn id="9" idx="6"/>
            <a:endCxn id="6" idx="5"/>
          </p:cNvCxnSpPr>
          <p:nvPr/>
        </p:nvCxnSpPr>
        <p:spPr>
          <a:xfrm flipH="1" flipV="1">
            <a:off x="4580510" y="3970192"/>
            <a:ext cx="1407344" cy="12020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7928F9-5C0E-4CBC-9707-5EA53A8225B0}"/>
              </a:ext>
            </a:extLst>
          </p:cNvPr>
          <p:cNvCxnSpPr>
            <a:cxnSpLocks/>
            <a:endCxn id="10" idx="4"/>
          </p:cNvCxnSpPr>
          <p:nvPr/>
        </p:nvCxnSpPr>
        <p:spPr>
          <a:xfrm flipH="1">
            <a:off x="8676968" y="3863728"/>
            <a:ext cx="547020" cy="1421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ECD5D5-7882-4E98-93FC-6535B0F0DD66}"/>
              </a:ext>
            </a:extLst>
          </p:cNvPr>
          <p:cNvCxnSpPr>
            <a:cxnSpLocks/>
            <a:endCxn id="14" idx="4"/>
          </p:cNvCxnSpPr>
          <p:nvPr/>
        </p:nvCxnSpPr>
        <p:spPr>
          <a:xfrm flipH="1">
            <a:off x="2349919" y="5166733"/>
            <a:ext cx="886514" cy="1238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6DC063-46C5-471F-9013-A3EF14D6D662}"/>
              </a:ext>
            </a:extLst>
          </p:cNvPr>
          <p:cNvCxnSpPr>
            <a:cxnSpLocks/>
            <a:stCxn id="13" idx="6"/>
          </p:cNvCxnSpPr>
          <p:nvPr/>
        </p:nvCxnSpPr>
        <p:spPr>
          <a:xfrm flipH="1" flipV="1">
            <a:off x="3225455" y="5208236"/>
            <a:ext cx="992594" cy="10701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7D7978-92EF-42D9-A619-31A1A9DC5486}"/>
              </a:ext>
            </a:extLst>
          </p:cNvPr>
          <p:cNvCxnSpPr>
            <a:cxnSpLocks/>
            <a:stCxn id="12" idx="4"/>
          </p:cNvCxnSpPr>
          <p:nvPr/>
        </p:nvCxnSpPr>
        <p:spPr>
          <a:xfrm flipV="1">
            <a:off x="5024293" y="5177179"/>
            <a:ext cx="875070" cy="1203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E4EC0B-9E52-4806-9784-1CDDABC3C2D6}"/>
              </a:ext>
            </a:extLst>
          </p:cNvPr>
          <p:cNvCxnSpPr>
            <a:cxnSpLocks/>
            <a:stCxn id="11" idx="6"/>
          </p:cNvCxnSpPr>
          <p:nvPr/>
        </p:nvCxnSpPr>
        <p:spPr>
          <a:xfrm flipH="1" flipV="1">
            <a:off x="5925548" y="5166733"/>
            <a:ext cx="1099604" cy="11018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05ED086-AF63-420E-BA2C-86D2C50A3C35}"/>
              </a:ext>
            </a:extLst>
          </p:cNvPr>
          <p:cNvSpPr/>
          <p:nvPr/>
        </p:nvSpPr>
        <p:spPr>
          <a:xfrm>
            <a:off x="9297741" y="3048497"/>
            <a:ext cx="2048670" cy="523220"/>
          </a:xfrm>
          <a:prstGeom prst="rect">
            <a:avLst/>
          </a:prstGeom>
        </p:spPr>
        <p:txBody>
          <a:bodyPr wrap="square">
            <a:spAutoFit/>
          </a:bodyPr>
          <a:lstStyle/>
          <a:p>
            <a:r>
              <a:rPr lang="en-US" sz="2800" dirty="0">
                <a:latin typeface="Times New Roman" panose="02020603050405020304" pitchFamily="18" charset="0"/>
              </a:rPr>
              <a:t>real cost = 1</a:t>
            </a:r>
            <a:endParaRPr lang="en-US" sz="2800" dirty="0"/>
          </a:p>
        </p:txBody>
      </p:sp>
      <p:sp>
        <p:nvSpPr>
          <p:cNvPr id="39" name="Rectangle 38">
            <a:extLst>
              <a:ext uri="{FF2B5EF4-FFF2-40B4-BE49-F238E27FC236}">
                <a16:creationId xmlns:a16="http://schemas.microsoft.com/office/drawing/2014/main" id="{D7616FD4-6ECB-48E3-88A6-A5E603551626}"/>
              </a:ext>
            </a:extLst>
          </p:cNvPr>
          <p:cNvSpPr/>
          <p:nvPr/>
        </p:nvSpPr>
        <p:spPr>
          <a:xfrm>
            <a:off x="7816645" y="5371994"/>
            <a:ext cx="4232787"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optimal path is never found! (or maybe after a long time)</a:t>
            </a:r>
          </a:p>
        </p:txBody>
      </p:sp>
    </p:spTree>
    <p:extLst>
      <p:ext uri="{BB962C8B-B14F-4D97-AF65-F5344CB8AC3E}">
        <p14:creationId xmlns:p14="http://schemas.microsoft.com/office/powerpoint/2010/main" val="2232205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88869" y="1874729"/>
                <a:ext cx="9004662" cy="3674211"/>
              </a:xfrm>
              <a:prstGeom prst="rect">
                <a:avLst/>
              </a:prstGeom>
            </p:spPr>
            <p:txBody>
              <a:bodyPr wrap="square">
                <a:spAutoFit/>
              </a:bodyPr>
              <a:lstStyle/>
              <a:p>
                <a:pPr lvl="1">
                  <a:spcAft>
                    <a:spcPts val="1200"/>
                  </a:spcAft>
                </a:pPr>
                <a:r>
                  <a:rPr lang="en-US" sz="2800" dirty="0">
                    <a:latin typeface="Times New Roman" panose="02020603050405020304" pitchFamily="18" charset="0"/>
                    <a:cs typeface="Times New Roman" panose="02020603050405020304" pitchFamily="18" charset="0"/>
                  </a:rPr>
                  <a:t>An </a:t>
                </a:r>
                <a:r>
                  <a:rPr lang="en-US" sz="2800" dirty="0">
                    <a:solidFill>
                      <a:srgbClr val="FF0000"/>
                    </a:solidFill>
                    <a:latin typeface="Times New Roman" panose="02020603050405020304" pitchFamily="18" charset="0"/>
                    <a:cs typeface="Times New Roman" panose="02020603050405020304" pitchFamily="18" charset="0"/>
                  </a:rPr>
                  <a:t>admissible</a:t>
                </a:r>
                <a:r>
                  <a:rPr lang="en-US" sz="2800" dirty="0">
                    <a:latin typeface="Times New Roman" panose="02020603050405020304" pitchFamily="18" charset="0"/>
                    <a:cs typeface="Times New Roman" panose="02020603050405020304" pitchFamily="18" charset="0"/>
                  </a:rPr>
                  <a:t> heuristic </a:t>
                </a:r>
                <a:r>
                  <a:rPr lang="en-US" sz="2800" i="1" dirty="0">
                    <a:solidFill>
                      <a:srgbClr val="0000FF"/>
                    </a:solidFill>
                    <a:latin typeface="Times New Roman" panose="02020603050405020304" pitchFamily="18" charset="0"/>
                    <a:cs typeface="Times New Roman" panose="02020603050405020304" pitchFamily="18" charset="0"/>
                  </a:rPr>
                  <a:t>h</a:t>
                </a:r>
                <a:r>
                  <a:rPr lang="en-US" sz="2800" dirty="0">
                    <a:solidFill>
                      <a:srgbClr val="0000FF"/>
                    </a:solidFill>
                    <a:latin typeface="Times New Roman" panose="02020603050405020304" pitchFamily="18" charset="0"/>
                    <a:cs typeface="Times New Roman" panose="02020603050405020304" pitchFamily="18" charset="0"/>
                  </a:rPr>
                  <a:t>(</a:t>
                </a:r>
                <a:r>
                  <a:rPr lang="en-US" sz="2800" i="1" dirty="0">
                    <a:solidFill>
                      <a:srgbClr val="0000FF"/>
                    </a:solidFill>
                    <a:latin typeface="Times New Roman" panose="02020603050405020304" pitchFamily="18" charset="0"/>
                    <a:cs typeface="Times New Roman" panose="02020603050405020304" pitchFamily="18" charset="0"/>
                  </a:rPr>
                  <a:t>n</a:t>
                </a:r>
                <a:r>
                  <a:rPr lang="en-US" sz="2800" dirty="0">
                    <a:solidFill>
                      <a:srgbClr val="0000FF"/>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p>
              <a:p>
                <a:pPr marL="914400" lvl="1" indent="-457200">
                  <a:lnSpc>
                    <a:spcPct val="100000"/>
                  </a:lnSpc>
                  <a:spcAft>
                    <a:spcPts val="1200"/>
                  </a:spcAft>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for </a:t>
                </a:r>
                <a:r>
                  <a:rPr lang="en-US" sz="2800" dirty="0">
                    <a:solidFill>
                      <a:srgbClr val="C00000"/>
                    </a:solidFill>
                    <a:latin typeface="Times New Roman" panose="02020603050405020304" pitchFamily="18" charset="0"/>
                    <a:cs typeface="Times New Roman" panose="02020603050405020304" pitchFamily="18" charset="0"/>
                  </a:rPr>
                  <a:t>every node </a:t>
                </a:r>
                <a:r>
                  <a:rPr lang="en-US" sz="2800" i="1" dirty="0">
                    <a:solidFill>
                      <a:srgbClr val="C00000"/>
                    </a:solidFill>
                    <a:latin typeface="Times New Roman" panose="02020603050405020304" pitchFamily="18" charset="0"/>
                    <a:cs typeface="Times New Roman" panose="02020603050405020304" pitchFamily="18" charset="0"/>
                  </a:rPr>
                  <a:t>n</a:t>
                </a:r>
                <a:r>
                  <a:rPr lang="en-US" sz="2800" dirty="0">
                    <a:solidFill>
                      <a:srgbClr val="0000FF"/>
                    </a:solidFill>
                    <a:latin typeface="Times New Roman" panose="02020603050405020304" pitchFamily="18" charset="0"/>
                    <a:cs typeface="Times New Roman" panose="02020603050405020304" pitchFamily="18" charset="0"/>
                  </a:rPr>
                  <a:t>, </a:t>
                </a:r>
                <a:r>
                  <a:rPr lang="en-US" sz="2800" i="1" dirty="0">
                    <a:solidFill>
                      <a:srgbClr val="0000FF"/>
                    </a:solidFill>
                    <a:latin typeface="Times New Roman" panose="02020603050405020304" pitchFamily="18" charset="0"/>
                    <a:cs typeface="Times New Roman" panose="02020603050405020304" pitchFamily="18" charset="0"/>
                  </a:rPr>
                  <a:t>h</a:t>
                </a:r>
                <a:r>
                  <a:rPr lang="en-US" sz="2800" dirty="0">
                    <a:solidFill>
                      <a:srgbClr val="0000FF"/>
                    </a:solidFill>
                    <a:latin typeface="Times New Roman" panose="02020603050405020304" pitchFamily="18" charset="0"/>
                    <a:cs typeface="Times New Roman" panose="02020603050405020304" pitchFamily="18" charset="0"/>
                  </a:rPr>
                  <a:t>(</a:t>
                </a:r>
                <a:r>
                  <a:rPr lang="en-US" sz="2800" i="1" dirty="0">
                    <a:solidFill>
                      <a:srgbClr val="0000FF"/>
                    </a:solidFill>
                    <a:latin typeface="Times New Roman" panose="02020603050405020304" pitchFamily="18" charset="0"/>
                    <a:cs typeface="Times New Roman" panose="02020603050405020304" pitchFamily="18" charset="0"/>
                  </a:rPr>
                  <a:t>n</a:t>
                </a:r>
                <a:r>
                  <a:rPr lang="en-US" sz="2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i="1" dirty="0" smtClean="0">
                            <a:solidFill>
                              <a:srgbClr val="0000FF"/>
                            </a:solidFill>
                            <a:latin typeface="Cambria Math" panose="02040503050406030204" pitchFamily="18" charset="0"/>
                            <a:cs typeface="Times New Roman" panose="02020603050405020304" pitchFamily="18" charset="0"/>
                          </a:rPr>
                        </m:ctrlPr>
                      </m:sSupPr>
                      <m:e>
                        <m:r>
                          <a:rPr lang="en-US" sz="2800" b="0" i="1" dirty="0" smtClean="0">
                            <a:solidFill>
                              <a:srgbClr val="0000FF"/>
                            </a:solidFill>
                            <a:latin typeface="Cambria Math" panose="02040503050406030204" pitchFamily="18" charset="0"/>
                            <a:cs typeface="Times New Roman" panose="02020603050405020304" pitchFamily="18" charset="0"/>
                          </a:rPr>
                          <m:t>h</m:t>
                        </m:r>
                      </m:e>
                      <m:sup>
                        <m:r>
                          <a:rPr lang="en-US" sz="2800" b="0" i="1" dirty="0" smtClean="0">
                            <a:solidFill>
                              <a:srgbClr val="0000FF"/>
                            </a:solidFill>
                            <a:latin typeface="Cambria Math" panose="02040503050406030204" pitchFamily="18" charset="0"/>
                            <a:cs typeface="Times New Roman" panose="02020603050405020304" pitchFamily="18" charset="0"/>
                          </a:rPr>
                          <m:t>∗</m:t>
                        </m:r>
                      </m:sup>
                    </m:sSup>
                  </m:oMath>
                </a14:m>
                <a:r>
                  <a:rPr lang="en-US" sz="2800" dirty="0">
                    <a:solidFill>
                      <a:srgbClr val="0000FF"/>
                    </a:solidFill>
                    <a:latin typeface="Times New Roman" panose="02020603050405020304" pitchFamily="18" charset="0"/>
                    <a:cs typeface="Times New Roman" panose="02020603050405020304" pitchFamily="18" charset="0"/>
                  </a:rPr>
                  <a:t>(</a:t>
                </a:r>
                <a:r>
                  <a:rPr lang="en-US" sz="2800" i="1" dirty="0">
                    <a:solidFill>
                      <a:srgbClr val="0000FF"/>
                    </a:solidFill>
                    <a:latin typeface="Times New Roman" panose="02020603050405020304" pitchFamily="18" charset="0"/>
                    <a:cs typeface="Times New Roman" panose="02020603050405020304" pitchFamily="18" charset="0"/>
                  </a:rPr>
                  <a:t>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where</a:t>
                </a:r>
                <a14:m>
                  <m:oMath xmlns:m="http://schemas.openxmlformats.org/officeDocument/2006/math">
                    <m:sSup>
                      <m:sSupPr>
                        <m:ctrlPr>
                          <a:rPr lang="en-US" sz="2800" i="1" dirty="0">
                            <a:solidFill>
                              <a:srgbClr val="0000FF"/>
                            </a:solidFill>
                            <a:latin typeface="Cambria Math" panose="02040503050406030204" pitchFamily="18" charset="0"/>
                            <a:cs typeface="Times New Roman" panose="02020603050405020304" pitchFamily="18" charset="0"/>
                          </a:rPr>
                        </m:ctrlPr>
                      </m:sSupPr>
                      <m:e>
                        <m:r>
                          <a:rPr lang="en-US" sz="2800" b="0" i="1" dirty="0" smtClean="0">
                            <a:solidFill>
                              <a:srgbClr val="0000FF"/>
                            </a:solidFill>
                            <a:latin typeface="Cambria Math" panose="02040503050406030204" pitchFamily="18" charset="0"/>
                            <a:cs typeface="Times New Roman" panose="02020603050405020304" pitchFamily="18" charset="0"/>
                          </a:rPr>
                          <m:t>  </m:t>
                        </m:r>
                        <m:r>
                          <a:rPr lang="en-US" sz="2800" i="1" dirty="0">
                            <a:solidFill>
                              <a:srgbClr val="0000FF"/>
                            </a:solidFill>
                            <a:latin typeface="Cambria Math" panose="02040503050406030204" pitchFamily="18" charset="0"/>
                            <a:cs typeface="Times New Roman" panose="02020603050405020304" pitchFamily="18" charset="0"/>
                          </a:rPr>
                          <m:t>h</m:t>
                        </m:r>
                      </m:e>
                      <m:sup>
                        <m:r>
                          <a:rPr lang="en-US" sz="2800" i="1" dirty="0">
                            <a:solidFill>
                              <a:srgbClr val="0000FF"/>
                            </a:solidFill>
                            <a:latin typeface="Cambria Math" panose="02040503050406030204" pitchFamily="18" charset="0"/>
                            <a:cs typeface="Times New Roman" panose="02020603050405020304" pitchFamily="18" charset="0"/>
                          </a:rPr>
                          <m:t>∗</m:t>
                        </m:r>
                      </m:sup>
                    </m:sSup>
                  </m:oMath>
                </a14:m>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is the </a:t>
                </a:r>
                <a:r>
                  <a:rPr lang="en-US" sz="2800" dirty="0">
                    <a:solidFill>
                      <a:srgbClr val="0000FF"/>
                    </a:solidFill>
                    <a:latin typeface="Times New Roman" panose="02020603050405020304" pitchFamily="18" charset="0"/>
                    <a:cs typeface="Times New Roman" panose="02020603050405020304" pitchFamily="18" charset="0"/>
                  </a:rPr>
                  <a:t>true/actual cost from </a:t>
                </a:r>
                <a:r>
                  <a:rPr lang="en-US" sz="2800" i="1" dirty="0">
                    <a:solidFill>
                      <a:srgbClr val="0000FF"/>
                    </a:solidFill>
                    <a:latin typeface="Times New Roman" panose="02020603050405020304" pitchFamily="18" charset="0"/>
                    <a:cs typeface="Times New Roman" panose="02020603050405020304" pitchFamily="18" charset="0"/>
                  </a:rPr>
                  <a:t>n.</a:t>
                </a:r>
              </a:p>
              <a:p>
                <a:pPr marL="914400" lvl="1" indent="-457200">
                  <a:lnSpc>
                    <a:spcPct val="100000"/>
                  </a:lnSpc>
                  <a:spcAft>
                    <a:spcPts val="1200"/>
                  </a:spcAft>
                  <a:buFont typeface="Arial" panose="020B0604020202020204" pitchFamily="34" charset="0"/>
                  <a:buChar char="•"/>
                </a:pP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i.e., </a:t>
                </a:r>
                <a:r>
                  <a:rPr lang="en-US" sz="2800" i="1" dirty="0">
                    <a:solidFill>
                      <a:srgbClr val="0000FF"/>
                    </a:solidFill>
                    <a:latin typeface="Times New Roman" panose="02020603050405020304" pitchFamily="18" charset="0"/>
                    <a:cs typeface="Times New Roman" panose="02020603050405020304" pitchFamily="18" charset="0"/>
                  </a:rPr>
                  <a:t>an admissible heuristic </a:t>
                </a:r>
                <a:r>
                  <a:rPr lang="en-US" sz="2800" i="1" dirty="0">
                    <a:latin typeface="Times New Roman" panose="02020603050405020304" pitchFamily="18" charset="0"/>
                    <a:cs typeface="Times New Roman" panose="02020603050405020304" pitchFamily="18" charset="0"/>
                  </a:rPr>
                  <a:t>is </a:t>
                </a:r>
                <a:r>
                  <a:rPr lang="en-US" sz="2800" i="1" dirty="0">
                    <a:solidFill>
                      <a:srgbClr val="0000FF"/>
                    </a:solidFill>
                    <a:latin typeface="Times New Roman" panose="02020603050405020304" pitchFamily="18" charset="0"/>
                    <a:cs typeface="Times New Roman" panose="02020603050405020304" pitchFamily="18" charset="0"/>
                  </a:rPr>
                  <a:t>one that never overestimates</a:t>
                </a:r>
                <a:r>
                  <a:rPr lang="en-US" sz="2800" i="1" dirty="0">
                    <a:latin typeface="Times New Roman" panose="02020603050405020304" pitchFamily="18" charset="0"/>
                    <a:cs typeface="Times New Roman" panose="02020603050405020304" pitchFamily="18" charset="0"/>
                  </a:rPr>
                  <a:t> the cost to reach the goal. </a:t>
                </a:r>
              </a:p>
              <a:p>
                <a:pPr marL="914400" lvl="1" indent="-457200">
                  <a:lnSpc>
                    <a:spcPct val="100000"/>
                  </a:lnSpc>
                  <a:spcAft>
                    <a:spcPts val="1200"/>
                  </a:spcAft>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This implies f</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never estimates the true cost of a path through n.   i.e.,  f(n) = g(n) + h(n) </a:t>
                </a:r>
                <a14:m>
                  <m:oMath xmlns:m="http://schemas.openxmlformats.org/officeDocument/2006/math">
                    <m:r>
                      <a:rPr lang="en-US" sz="2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i="1" dirty="0">
                    <a:latin typeface="Times New Roman" panose="02020603050405020304" pitchFamily="18" charset="0"/>
                    <a:cs typeface="Times New Roman" panose="02020603050405020304" pitchFamily="18" charset="0"/>
                  </a:rPr>
                  <a:t>  g(n) + </a:t>
                </a:r>
                <a14:m>
                  <m:oMath xmlns:m="http://schemas.openxmlformats.org/officeDocument/2006/math">
                    <m:sSup>
                      <m:sSupPr>
                        <m:ctrlPr>
                          <a:rPr lang="en-US" sz="2800" i="1" dirty="0">
                            <a:solidFill>
                              <a:srgbClr val="0000FF"/>
                            </a:solidFill>
                            <a:latin typeface="Cambria Math" panose="02040503050406030204" pitchFamily="18" charset="0"/>
                            <a:cs typeface="Times New Roman" panose="02020603050405020304" pitchFamily="18" charset="0"/>
                          </a:rPr>
                        </m:ctrlPr>
                      </m:sSupPr>
                      <m:e>
                        <m:r>
                          <a:rPr lang="en-US" sz="2800" i="1" dirty="0">
                            <a:solidFill>
                              <a:srgbClr val="0000FF"/>
                            </a:solidFill>
                            <a:latin typeface="Cambria Math" panose="02040503050406030204" pitchFamily="18" charset="0"/>
                            <a:cs typeface="Times New Roman" panose="02020603050405020304" pitchFamily="18" charset="0"/>
                          </a:rPr>
                          <m:t>h</m:t>
                        </m:r>
                      </m:e>
                      <m:sup>
                        <m:r>
                          <a:rPr lang="en-US" sz="2800" i="1" dirty="0">
                            <a:solidFill>
                              <a:srgbClr val="0000FF"/>
                            </a:solidFill>
                            <a:latin typeface="Cambria Math" panose="02040503050406030204" pitchFamily="18" charset="0"/>
                            <a:cs typeface="Times New Roman" panose="02020603050405020304" pitchFamily="18" charset="0"/>
                          </a:rPr>
                          <m:t>∗</m:t>
                        </m:r>
                      </m:sup>
                    </m:sSup>
                  </m:oMath>
                </a14:m>
                <a:r>
                  <a:rPr lang="en-US" sz="2800" dirty="0">
                    <a:solidFill>
                      <a:srgbClr val="0000FF"/>
                    </a:solidFill>
                    <a:latin typeface="Times New Roman" panose="02020603050405020304" pitchFamily="18" charset="0"/>
                    <a:cs typeface="Times New Roman" panose="02020603050405020304" pitchFamily="18" charset="0"/>
                  </a:rPr>
                  <a:t>(</a:t>
                </a:r>
                <a:r>
                  <a:rPr lang="en-US" sz="2800" i="1" dirty="0">
                    <a:solidFill>
                      <a:srgbClr val="0000FF"/>
                    </a:solidFill>
                    <a:latin typeface="Times New Roman" panose="02020603050405020304" pitchFamily="18" charset="0"/>
                    <a:cs typeface="Times New Roman" panose="02020603050405020304" pitchFamily="18" charset="0"/>
                  </a:rPr>
                  <a:t>n</a:t>
                </a:r>
                <a:r>
                  <a:rPr lang="en-US" sz="2800" dirty="0">
                    <a:solidFill>
                      <a:srgbClr val="0000FF"/>
                    </a:solidFill>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88869" y="1874729"/>
                <a:ext cx="9004662" cy="3674211"/>
              </a:xfrm>
              <a:prstGeom prst="rect">
                <a:avLst/>
              </a:prstGeom>
              <a:blipFill>
                <a:blip r:embed="rId2"/>
                <a:stretch>
                  <a:fillRect t="-1827" r="-1286" b="-997"/>
                </a:stretch>
              </a:blipFill>
            </p:spPr>
            <p:txBody>
              <a:bodyPr/>
              <a:lstStyle/>
              <a:p>
                <a:r>
                  <a:rPr lang="en-US">
                    <a:noFill/>
                  </a:rPr>
                  <a:t> </a:t>
                </a:r>
              </a:p>
            </p:txBody>
          </p:sp>
        </mc:Fallback>
      </mc:AlternateContent>
      <p:sp>
        <p:nvSpPr>
          <p:cNvPr id="3" name="Rectangle 2"/>
          <p:cNvSpPr/>
          <p:nvPr/>
        </p:nvSpPr>
        <p:spPr>
          <a:xfrm>
            <a:off x="1706840" y="1197819"/>
            <a:ext cx="1099981" cy="523220"/>
          </a:xfrm>
          <a:prstGeom prst="rect">
            <a:avLst/>
          </a:prstGeom>
        </p:spPr>
        <p:txBody>
          <a:bodyPr wrap="none">
            <a:spAutoFit/>
          </a:bodyPr>
          <a:lstStyle/>
          <a:p>
            <a:r>
              <a:rPr lang="en-US" sz="2800" dirty="0">
                <a:solidFill>
                  <a:srgbClr val="0000FF"/>
                </a:solidFill>
                <a:latin typeface="Times New Roman" panose="02020603050405020304" pitchFamily="18" charset="0"/>
                <a:cs typeface="Times New Roman" panose="02020603050405020304" pitchFamily="18" charset="0"/>
              </a:rPr>
              <a:t>Recall</a:t>
            </a:r>
            <a:endParaRPr lang="en-US" sz="2800" dirty="0"/>
          </a:p>
        </p:txBody>
      </p:sp>
      <p:pic>
        <p:nvPicPr>
          <p:cNvPr id="4" name="Picture 3" descr="Image result for smiley face images">
            <a:extLst>
              <a:ext uri="{FF2B5EF4-FFF2-40B4-BE49-F238E27FC236}">
                <a16:creationId xmlns:a16="http://schemas.microsoft.com/office/drawing/2014/main" id="{1B8EEF34-05EA-4367-9EC9-09950676AC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86" y="1207970"/>
            <a:ext cx="686397" cy="51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45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4A8617-0591-4348-8FBB-E02CA1ABF160}"/>
              </a:ext>
            </a:extLst>
          </p:cNvPr>
          <p:cNvSpPr/>
          <p:nvPr/>
        </p:nvSpPr>
        <p:spPr>
          <a:xfrm>
            <a:off x="1042327" y="138817"/>
            <a:ext cx="5053674" cy="584775"/>
          </a:xfrm>
          <a:prstGeom prst="rect">
            <a:avLst/>
          </a:prstGeom>
          <a:solidFill>
            <a:srgbClr val="FFFF00"/>
          </a:solidFill>
        </p:spPr>
        <p:txBody>
          <a:bodyPr wrap="square">
            <a:spAutoFit/>
          </a:bodyPr>
          <a:lstStyle/>
          <a:p>
            <a:r>
              <a:rPr lang="en-US" sz="3200" dirty="0">
                <a:latin typeface="Times New Roman" panose="02020603050405020304" pitchFamily="18" charset="0"/>
                <a:cs typeface="Times New Roman" panose="02020603050405020304" pitchFamily="18" charset="0"/>
              </a:rPr>
              <a:t>Consistent heuristics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A1EF324-E0F6-4616-9613-110CC70F007E}"/>
                  </a:ext>
                </a:extLst>
              </p:cNvPr>
              <p:cNvSpPr/>
              <p:nvPr/>
            </p:nvSpPr>
            <p:spPr>
              <a:xfrm>
                <a:off x="1069803" y="856357"/>
                <a:ext cx="9753599" cy="5447645"/>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heuristic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is </a:t>
                </a:r>
                <a:r>
                  <a:rPr lang="en-US" sz="2400" dirty="0">
                    <a:solidFill>
                      <a:srgbClr val="0000FF"/>
                    </a:solidFill>
                    <a:latin typeface="Times New Roman" panose="02020603050405020304" pitchFamily="18" charset="0"/>
                    <a:cs typeface="Times New Roman" panose="02020603050405020304" pitchFamily="18" charset="0"/>
                  </a:rPr>
                  <a:t>consistent </a:t>
                </a:r>
                <a:r>
                  <a:rPr lang="en-US" sz="2400" dirty="0">
                    <a:solidFill>
                      <a:srgbClr val="000000"/>
                    </a:solidFill>
                    <a:latin typeface="Times New Roman" panose="02020603050405020304" pitchFamily="18" charset="0"/>
                    <a:cs typeface="Times New Roman" panose="02020603050405020304" pitchFamily="18" charset="0"/>
                  </a:rPr>
                  <a:t>if, for all node n, </a:t>
                </a:r>
              </a:p>
              <a:p>
                <a:pPr>
                  <a:spcAft>
                    <a:spcPts val="600"/>
                  </a:spcAft>
                </a:pPr>
                <a:r>
                  <a:rPr lang="pt-BR" sz="2400" dirty="0">
                    <a:solidFill>
                      <a:srgbClr val="000000"/>
                    </a:solidFill>
                    <a:latin typeface="Bahnschrift Light" panose="020B0502040204020203" pitchFamily="34" charset="0"/>
                  </a:rPr>
                  <a:t>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pt-BR" sz="2400" i="1" smtClean="0">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 </m:t>
                    </m:r>
                  </m:oMath>
                </a14:m>
                <a:r>
                  <a:rPr lang="pt-BR" sz="2400" i="1" dirty="0">
                    <a:solidFill>
                      <a:srgbClr val="000000"/>
                    </a:solidFill>
                    <a:latin typeface="Times New Roman" panose="02020603050405020304" pitchFamily="18" charset="0"/>
                    <a:cs typeface="Times New Roman" panose="02020603050405020304" pitchFamily="18" charset="0"/>
                  </a:rPr>
                  <a:t>c</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a</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n′) </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p>
              <a:p>
                <a:pPr>
                  <a:spcAft>
                    <a:spcPts val="600"/>
                  </a:spcAft>
                </a:pPr>
                <a:r>
                  <a:rPr lang="pt-BR" sz="2400" dirty="0">
                    <a:solidFill>
                      <a:srgbClr val="000000"/>
                    </a:solidFill>
                    <a:latin typeface="Times New Roman" panose="02020603050405020304" pitchFamily="18" charset="0"/>
                    <a:cs typeface="Times New Roman" panose="02020603050405020304" pitchFamily="18" charset="0"/>
                  </a:rPr>
                  <a:t>     where </a:t>
                </a:r>
                <a:r>
                  <a:rPr lang="pt-BR" sz="2400" i="1" dirty="0">
                    <a:solidFill>
                      <a:srgbClr val="0000FF"/>
                    </a:solidFill>
                    <a:latin typeface="Times New Roman" panose="02020603050405020304" pitchFamily="18" charset="0"/>
                    <a:cs typeface="Times New Roman" panose="02020603050405020304" pitchFamily="18" charset="0"/>
                  </a:rPr>
                  <a:t>every</a:t>
                </a:r>
                <a:r>
                  <a:rPr lang="pt-BR" sz="2400" dirty="0">
                    <a:solidFill>
                      <a:srgbClr val="000000"/>
                    </a:solidFill>
                    <a:latin typeface="Times New Roman" panose="02020603050405020304" pitchFamily="18" charset="0"/>
                    <a:cs typeface="Times New Roman" panose="02020603050405020304" pitchFamily="18" charset="0"/>
                  </a:rPr>
                  <a:t> </a:t>
                </a:r>
                <a:r>
                  <a:rPr lang="pt-BR" sz="2400" dirty="0">
                    <a:solidFill>
                      <a:srgbClr val="0000FF"/>
                    </a:solidFill>
                    <a:latin typeface="Times New Roman" panose="02020603050405020304" pitchFamily="18" charset="0"/>
                    <a:cs typeface="Times New Roman" panose="02020603050405020304" pitchFamily="18" charset="0"/>
                  </a:rPr>
                  <a:t>successor </a:t>
                </a:r>
                <a:r>
                  <a:rPr lang="pt-BR" sz="2400" i="1" dirty="0">
                    <a:solidFill>
                      <a:srgbClr val="0000FF"/>
                    </a:solidFill>
                    <a:latin typeface="Times New Roman" panose="02020603050405020304" pitchFamily="18" charset="0"/>
                    <a:cs typeface="Times New Roman" panose="02020603050405020304" pitchFamily="18" charset="0"/>
                  </a:rPr>
                  <a:t>n′ of n </a:t>
                </a:r>
                <a:r>
                  <a:rPr lang="pt-BR" sz="2400" dirty="0">
                    <a:solidFill>
                      <a:srgbClr val="000000"/>
                    </a:solidFill>
                    <a:latin typeface="Times New Roman" panose="02020603050405020304" pitchFamily="18" charset="0"/>
                    <a:cs typeface="Times New Roman" panose="02020603050405020304" pitchFamily="18" charset="0"/>
                  </a:rPr>
                  <a:t>is generated by an action </a:t>
                </a:r>
                <a:r>
                  <a:rPr lang="pt-BR" sz="2400" i="1" dirty="0">
                    <a:solidFill>
                      <a:srgbClr val="000000"/>
                    </a:solidFill>
                    <a:latin typeface="Times New Roman" panose="02020603050405020304" pitchFamily="18" charset="0"/>
                    <a:cs typeface="Times New Roman" panose="02020603050405020304" pitchFamily="18" charset="0"/>
                  </a:rPr>
                  <a:t>a</a:t>
                </a:r>
                <a:r>
                  <a:rPr lang="pt-BR" sz="2400" dirty="0">
                    <a:solidFill>
                      <a:srgbClr val="000000"/>
                    </a:solidFill>
                    <a:latin typeface="Times New Roman" panose="02020603050405020304" pitchFamily="18" charset="0"/>
                    <a:cs typeface="Times New Roman" panose="02020603050405020304" pitchFamily="18" charset="0"/>
                  </a:rPr>
                  <a:t>.</a:t>
                </a:r>
              </a:p>
              <a:p>
                <a:pPr marL="342900" indent="-3429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If</a:t>
                </a:r>
                <a:r>
                  <a:rPr lang="en-US" sz="2400" dirty="0">
                    <a:solidFill>
                      <a:srgbClr val="000000"/>
                    </a:solidFill>
                    <a:latin typeface="Bahnschrift Light" panose="020B0502040204020203" pitchFamily="34" charset="0"/>
                  </a:rPr>
                  <a:t>  </a:t>
                </a:r>
                <a:r>
                  <a:rPr lang="en-US" sz="2400" i="1" dirty="0">
                    <a:solidFill>
                      <a:srgbClr val="000000"/>
                    </a:solidFill>
                    <a:latin typeface="Times New Roman" panose="02020603050405020304" pitchFamily="18" charset="0"/>
                    <a:cs typeface="Times New Roman" panose="02020603050405020304" pitchFamily="18" charset="0"/>
                  </a:rPr>
                  <a:t>f </a:t>
                </a:r>
                <a:r>
                  <a:rPr lang="en-US" sz="2400" dirty="0">
                    <a:solidFill>
                      <a:srgbClr val="000000"/>
                    </a:solidFill>
                    <a:latin typeface="Bahnschrift Light" panose="020B0502040204020203" pitchFamily="34" charset="0"/>
                  </a:rPr>
                  <a:t> </a:t>
                </a:r>
                <a:r>
                  <a:rPr lang="en-US" sz="2400" dirty="0">
                    <a:solidFill>
                      <a:srgbClr val="000000"/>
                    </a:solidFill>
                    <a:latin typeface="Times New Roman" panose="02020603050405020304" pitchFamily="18" charset="0"/>
                    <a:cs typeface="Times New Roman" panose="02020603050405020304" pitchFamily="18" charset="0"/>
                  </a:rPr>
                  <a:t>is consistent, we have</a:t>
                </a:r>
              </a:p>
              <a:p>
                <a:pPr>
                  <a:spcAft>
                    <a:spcPts val="600"/>
                  </a:spcAft>
                </a:pPr>
                <a:r>
                  <a:rPr lang="pt-BR" sz="2400" dirty="0">
                    <a:solidFill>
                      <a:srgbClr val="000000"/>
                    </a:solidFill>
                    <a:latin typeface="Bahnschrift Light" panose="020B0502040204020203" pitchFamily="34" charset="0"/>
                  </a:rPr>
                  <a:t>	</a:t>
                </a:r>
                <a:r>
                  <a:rPr lang="pt-BR" sz="2400" i="1" dirty="0">
                    <a:solidFill>
                      <a:srgbClr val="000000"/>
                    </a:solidFill>
                    <a:latin typeface="Times New Roman" panose="02020603050405020304" pitchFamily="18" charset="0"/>
                    <a:cs typeface="Times New Roman" panose="02020603050405020304" pitchFamily="18" charset="0"/>
                  </a:rPr>
                  <a:t>f</a:t>
                </a:r>
                <a:r>
                  <a:rPr lang="pt-BR" sz="2400" dirty="0">
                    <a:solidFill>
                      <a:srgbClr val="000000"/>
                    </a:solidFill>
                    <a:latin typeface="Times New Roman" panose="02020603050405020304" pitchFamily="18" charset="0"/>
                    <a:cs typeface="Times New Roman" panose="02020603050405020304" pitchFamily="18" charset="0"/>
                  </a:rPr>
                  <a:t>(n′) 	= </a:t>
                </a:r>
                <a:r>
                  <a:rPr lang="pt-BR" sz="2400" i="1" dirty="0">
                    <a:solidFill>
                      <a:srgbClr val="C00000"/>
                    </a:solidFill>
                    <a:latin typeface="Times New Roman" panose="02020603050405020304" pitchFamily="18" charset="0"/>
                    <a:cs typeface="Times New Roman" panose="02020603050405020304" pitchFamily="18" charset="0"/>
                  </a:rPr>
                  <a:t>g</a:t>
                </a:r>
                <a:r>
                  <a:rPr lang="pt-BR" sz="2400" dirty="0">
                    <a:solidFill>
                      <a:srgbClr val="C00000"/>
                    </a:solidFill>
                    <a:latin typeface="Times New Roman" panose="02020603050405020304" pitchFamily="18" charset="0"/>
                    <a:cs typeface="Times New Roman" panose="02020603050405020304" pitchFamily="18" charset="0"/>
                  </a:rPr>
                  <a:t>(</a:t>
                </a:r>
                <a:r>
                  <a:rPr lang="pt-BR" sz="2400" i="1" dirty="0">
                    <a:solidFill>
                      <a:srgbClr val="C00000"/>
                    </a:solidFill>
                    <a:latin typeface="Times New Roman" panose="02020603050405020304" pitchFamily="18" charset="0"/>
                    <a:cs typeface="Times New Roman" panose="02020603050405020304" pitchFamily="18" charset="0"/>
                  </a:rPr>
                  <a:t>n′</a:t>
                </a:r>
                <a:r>
                  <a:rPr lang="pt-BR" sz="2400" dirty="0">
                    <a:solidFill>
                      <a:srgbClr val="C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a:t>
                </a:r>
              </a:p>
              <a:p>
                <a:pPr>
                  <a:spcAft>
                    <a:spcPts val="600"/>
                  </a:spcAft>
                </a:pPr>
                <a:r>
                  <a:rPr lang="pt-BR" sz="2400" dirty="0">
                    <a:solidFill>
                      <a:srgbClr val="000000"/>
                    </a:solidFill>
                    <a:latin typeface="Times New Roman" panose="02020603050405020304" pitchFamily="18" charset="0"/>
                    <a:cs typeface="Times New Roman" panose="02020603050405020304" pitchFamily="18" charset="0"/>
                  </a:rPr>
                  <a:t>		= </a:t>
                </a:r>
                <a:r>
                  <a:rPr lang="pt-BR" sz="2400" i="1" dirty="0">
                    <a:solidFill>
                      <a:srgbClr val="C00000"/>
                    </a:solidFill>
                    <a:latin typeface="Times New Roman" panose="02020603050405020304" pitchFamily="18" charset="0"/>
                    <a:cs typeface="Times New Roman" panose="02020603050405020304" pitchFamily="18" charset="0"/>
                  </a:rPr>
                  <a:t>g</a:t>
                </a:r>
                <a:r>
                  <a:rPr lang="pt-BR" sz="2400" dirty="0">
                    <a:solidFill>
                      <a:srgbClr val="C00000"/>
                    </a:solidFill>
                    <a:latin typeface="Times New Roman" panose="02020603050405020304" pitchFamily="18" charset="0"/>
                    <a:cs typeface="Times New Roman" panose="02020603050405020304" pitchFamily="18" charset="0"/>
                  </a:rPr>
                  <a:t>(</a:t>
                </a:r>
                <a:r>
                  <a:rPr lang="pt-BR" sz="2400" i="1" dirty="0">
                    <a:solidFill>
                      <a:srgbClr val="C00000"/>
                    </a:solidFill>
                    <a:latin typeface="Times New Roman" panose="02020603050405020304" pitchFamily="18" charset="0"/>
                    <a:cs typeface="Times New Roman" panose="02020603050405020304" pitchFamily="18" charset="0"/>
                  </a:rPr>
                  <a:t>n</a:t>
                </a:r>
                <a:r>
                  <a:rPr lang="pt-BR" sz="2400" dirty="0">
                    <a:solidFill>
                      <a:srgbClr val="C00000"/>
                    </a:solidFill>
                    <a:latin typeface="Times New Roman" panose="02020603050405020304" pitchFamily="18" charset="0"/>
                    <a:cs typeface="Times New Roman" panose="02020603050405020304" pitchFamily="18" charset="0"/>
                  </a:rPr>
                  <a:t>) + </a:t>
                </a:r>
                <a:r>
                  <a:rPr lang="pt-BR" sz="2400" i="1" u="sng" dirty="0">
                    <a:solidFill>
                      <a:srgbClr val="C00000"/>
                    </a:solidFill>
                    <a:latin typeface="Times New Roman" panose="02020603050405020304" pitchFamily="18" charset="0"/>
                    <a:cs typeface="Times New Roman" panose="02020603050405020304" pitchFamily="18" charset="0"/>
                  </a:rPr>
                  <a:t>c</a:t>
                </a:r>
                <a:r>
                  <a:rPr lang="pt-BR" sz="2400" u="sng" dirty="0">
                    <a:solidFill>
                      <a:srgbClr val="C00000"/>
                    </a:solidFill>
                    <a:latin typeface="Times New Roman" panose="02020603050405020304" pitchFamily="18" charset="0"/>
                    <a:cs typeface="Times New Roman" panose="02020603050405020304" pitchFamily="18" charset="0"/>
                  </a:rPr>
                  <a:t>(</a:t>
                </a:r>
                <a:r>
                  <a:rPr lang="pt-BR" sz="2400" i="1" u="sng" dirty="0">
                    <a:solidFill>
                      <a:srgbClr val="C00000"/>
                    </a:solidFill>
                    <a:latin typeface="Times New Roman" panose="02020603050405020304" pitchFamily="18" charset="0"/>
                    <a:cs typeface="Times New Roman" panose="02020603050405020304" pitchFamily="18" charset="0"/>
                  </a:rPr>
                  <a:t>n</a:t>
                </a:r>
                <a:r>
                  <a:rPr lang="pt-BR" sz="2400" u="sng" dirty="0">
                    <a:solidFill>
                      <a:srgbClr val="C00000"/>
                    </a:solidFill>
                    <a:latin typeface="Times New Roman" panose="02020603050405020304" pitchFamily="18" charset="0"/>
                    <a:cs typeface="Times New Roman" panose="02020603050405020304" pitchFamily="18" charset="0"/>
                  </a:rPr>
                  <a:t>, </a:t>
                </a:r>
                <a:r>
                  <a:rPr lang="pt-BR" sz="2400" i="1" u="sng" dirty="0">
                    <a:solidFill>
                      <a:srgbClr val="C00000"/>
                    </a:solidFill>
                    <a:latin typeface="Times New Roman" panose="02020603050405020304" pitchFamily="18" charset="0"/>
                    <a:cs typeface="Times New Roman" panose="02020603050405020304" pitchFamily="18" charset="0"/>
                  </a:rPr>
                  <a:t>a</a:t>
                </a:r>
                <a:r>
                  <a:rPr lang="pt-BR" sz="2400" u="sng" dirty="0">
                    <a:solidFill>
                      <a:srgbClr val="C00000"/>
                    </a:solidFill>
                    <a:latin typeface="Times New Roman" panose="02020603050405020304" pitchFamily="18" charset="0"/>
                    <a:cs typeface="Times New Roman" panose="02020603050405020304" pitchFamily="18" charset="0"/>
                  </a:rPr>
                  <a:t>, </a:t>
                </a:r>
                <a:r>
                  <a:rPr lang="pt-BR" sz="2400" i="1" u="sng" dirty="0">
                    <a:solidFill>
                      <a:srgbClr val="C00000"/>
                    </a:solidFill>
                    <a:latin typeface="Times New Roman" panose="02020603050405020304" pitchFamily="18" charset="0"/>
                    <a:cs typeface="Times New Roman" panose="02020603050405020304" pitchFamily="18" charset="0"/>
                  </a:rPr>
                  <a:t>n′</a:t>
                </a:r>
                <a:r>
                  <a:rPr lang="pt-BR" sz="2400" u="sng" dirty="0">
                    <a:solidFill>
                      <a:srgbClr val="C00000"/>
                    </a:solidFill>
                    <a:latin typeface="Times New Roman" panose="02020603050405020304" pitchFamily="18" charset="0"/>
                    <a:cs typeface="Times New Roman" panose="02020603050405020304" pitchFamily="18" charset="0"/>
                  </a:rPr>
                  <a:t>) </a:t>
                </a:r>
                <a:r>
                  <a:rPr lang="pt-BR" sz="2400" u="sng" dirty="0">
                    <a:solidFill>
                      <a:srgbClr val="000000"/>
                    </a:solidFill>
                    <a:latin typeface="Times New Roman" panose="02020603050405020304" pitchFamily="18" charset="0"/>
                    <a:cs typeface="Times New Roman" panose="02020603050405020304" pitchFamily="18" charset="0"/>
                  </a:rPr>
                  <a:t>+ </a:t>
                </a:r>
                <a:r>
                  <a:rPr lang="pt-BR" sz="2400" i="1" u="sng" dirty="0">
                    <a:solidFill>
                      <a:srgbClr val="000000"/>
                    </a:solidFill>
                    <a:latin typeface="Times New Roman" panose="02020603050405020304" pitchFamily="18" charset="0"/>
                    <a:cs typeface="Times New Roman" panose="02020603050405020304" pitchFamily="18" charset="0"/>
                  </a:rPr>
                  <a:t>h</a:t>
                </a:r>
                <a:r>
                  <a:rPr lang="pt-BR" sz="2400" u="sng" dirty="0">
                    <a:solidFill>
                      <a:srgbClr val="000000"/>
                    </a:solidFill>
                    <a:latin typeface="Times New Roman" panose="02020603050405020304" pitchFamily="18" charset="0"/>
                    <a:cs typeface="Times New Roman" panose="02020603050405020304" pitchFamily="18" charset="0"/>
                  </a:rPr>
                  <a:t>(</a:t>
                </a:r>
                <a:r>
                  <a:rPr lang="pt-BR" sz="2400" i="1" u="sng" dirty="0">
                    <a:solidFill>
                      <a:srgbClr val="000000"/>
                    </a:solidFill>
                    <a:latin typeface="Times New Roman" panose="02020603050405020304" pitchFamily="18" charset="0"/>
                    <a:cs typeface="Times New Roman" panose="02020603050405020304" pitchFamily="18" charset="0"/>
                  </a:rPr>
                  <a:t>n′</a:t>
                </a:r>
                <a:r>
                  <a:rPr lang="pt-BR" sz="2400" u="sng" dirty="0">
                    <a:solidFill>
                      <a:srgbClr val="000000"/>
                    </a:solidFill>
                    <a:latin typeface="Times New Roman" panose="02020603050405020304" pitchFamily="18" charset="0"/>
                    <a:cs typeface="Times New Roman" panose="02020603050405020304" pitchFamily="18" charset="0"/>
                  </a:rPr>
                  <a:t>)</a:t>
                </a:r>
              </a:p>
              <a:p>
                <a:pPr>
                  <a:spcAft>
                    <a:spcPts val="600"/>
                  </a:spcAft>
                </a:pPr>
                <a:r>
                  <a:rPr lang="en-US" sz="24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  </m:t>
                    </m:r>
                  </m:oMath>
                </a14:m>
                <a:r>
                  <a:rPr lang="en-US" sz="2400" i="1" dirty="0">
                    <a:solidFill>
                      <a:srgbClr val="000000"/>
                    </a:solidFill>
                    <a:latin typeface="Times New Roman" panose="02020603050405020304" pitchFamily="18" charset="0"/>
                    <a:cs typeface="Times New Roman" panose="02020603050405020304" pitchFamily="18" charset="0"/>
                  </a:rPr>
                  <a:t>g</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 </a:t>
                </a:r>
                <a:r>
                  <a:rPr lang="en-US" sz="2400" i="1" u="sng" dirty="0">
                    <a:solidFill>
                      <a:srgbClr val="0000FF"/>
                    </a:solidFill>
                    <a:latin typeface="Times New Roman" panose="02020603050405020304" pitchFamily="18" charset="0"/>
                    <a:cs typeface="Times New Roman" panose="02020603050405020304" pitchFamily="18" charset="0"/>
                  </a:rPr>
                  <a:t>h</a:t>
                </a:r>
                <a:r>
                  <a:rPr lang="en-US" sz="2400" u="sng" dirty="0">
                    <a:solidFill>
                      <a:srgbClr val="0000FF"/>
                    </a:solidFill>
                    <a:latin typeface="Times New Roman" panose="02020603050405020304" pitchFamily="18" charset="0"/>
                    <a:cs typeface="Times New Roman" panose="02020603050405020304" pitchFamily="18" charset="0"/>
                  </a:rPr>
                  <a:t>(</a:t>
                </a:r>
                <a:r>
                  <a:rPr lang="en-US" sz="2400" i="1" u="sng" dirty="0">
                    <a:solidFill>
                      <a:srgbClr val="0000FF"/>
                    </a:solidFill>
                    <a:latin typeface="Times New Roman" panose="02020603050405020304" pitchFamily="18" charset="0"/>
                    <a:cs typeface="Times New Roman" panose="02020603050405020304" pitchFamily="18" charset="0"/>
                  </a:rPr>
                  <a:t>n</a:t>
                </a:r>
                <a:r>
                  <a:rPr lang="en-US" sz="2400" u="sng"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h is consistent.</a:t>
                </a:r>
              </a:p>
              <a:p>
                <a:pPr>
                  <a:spcAft>
                    <a:spcPts val="600"/>
                  </a:spcAft>
                </a:pPr>
                <a:r>
                  <a:rPr lang="en-US" sz="2400" dirty="0">
                    <a:solidFill>
                      <a:srgbClr val="000000"/>
                    </a:solidFill>
                    <a:latin typeface="Times New Roman" panose="02020603050405020304" pitchFamily="18" charset="0"/>
                    <a:cs typeface="Times New Roman" panose="02020603050405020304" pitchFamily="18" charset="0"/>
                  </a:rPr>
                  <a:t>		=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a:t>
                </a:r>
              </a:p>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     i.e.,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is </a:t>
                </a:r>
                <a:r>
                  <a:rPr lang="en-US" sz="2400" dirty="0">
                    <a:solidFill>
                      <a:srgbClr val="0000FF"/>
                    </a:solidFill>
                    <a:latin typeface="Times New Roman" panose="02020603050405020304" pitchFamily="18" charset="0"/>
                    <a:cs typeface="Times New Roman" panose="02020603050405020304" pitchFamily="18" charset="0"/>
                  </a:rPr>
                  <a:t>nondecreasing</a:t>
                </a:r>
                <a:r>
                  <a:rPr lang="en-US" sz="2400" dirty="0">
                    <a:solidFill>
                      <a:srgbClr val="000000"/>
                    </a:solidFill>
                    <a:latin typeface="Times New Roman" panose="02020603050405020304" pitchFamily="18" charset="0"/>
                    <a:cs typeface="Times New Roman" panose="02020603050405020304" pitchFamily="18" charset="0"/>
                  </a:rPr>
                  <a:t> along any path</a:t>
                </a:r>
              </a:p>
              <a:p>
                <a:r>
                  <a:rPr lang="en-US" sz="2400" dirty="0">
                    <a:latin typeface="Times New Roman" panose="02020603050405020304" pitchFamily="18" charset="0"/>
                    <a:cs typeface="Times New Roman" panose="02020603050405020304" pitchFamily="18" charset="0"/>
                  </a:rPr>
                  <a:t>Note: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Consistent          admissible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consistent heuristics are also admissible.</a:t>
                </a:r>
              </a:p>
            </p:txBody>
          </p:sp>
        </mc:Choice>
        <mc:Fallback xmlns="">
          <p:sp>
            <p:nvSpPr>
              <p:cNvPr id="3" name="Rectangle 2">
                <a:extLst>
                  <a:ext uri="{FF2B5EF4-FFF2-40B4-BE49-F238E27FC236}">
                    <a16:creationId xmlns:a16="http://schemas.microsoft.com/office/drawing/2014/main" id="{8A1EF324-E0F6-4616-9613-110CC70F007E}"/>
                  </a:ext>
                </a:extLst>
              </p:cNvPr>
              <p:cNvSpPr>
                <a:spLocks noRot="1" noChangeAspect="1" noMove="1" noResize="1" noEditPoints="1" noAdjustHandles="1" noChangeArrowheads="1" noChangeShapeType="1" noTextEdit="1"/>
              </p:cNvSpPr>
              <p:nvPr/>
            </p:nvSpPr>
            <p:spPr>
              <a:xfrm>
                <a:off x="1069803" y="856357"/>
                <a:ext cx="9753599" cy="5447645"/>
              </a:xfrm>
              <a:prstGeom prst="rect">
                <a:avLst/>
              </a:prstGeom>
              <a:blipFill>
                <a:blip r:embed="rId2"/>
                <a:stretch>
                  <a:fillRect l="-938" t="-895" b="-156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95F27B0-5796-454F-8D10-9AACAC95F7FB}"/>
              </a:ext>
            </a:extLst>
          </p:cNvPr>
          <p:cNvSpPr/>
          <p:nvPr/>
        </p:nvSpPr>
        <p:spPr>
          <a:xfrm>
            <a:off x="8908026" y="1637071"/>
            <a:ext cx="663677" cy="64892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800" i="1" dirty="0">
                <a:solidFill>
                  <a:srgbClr val="000000"/>
                </a:solidFill>
                <a:latin typeface="Times New Roman" panose="02020603050405020304" pitchFamily="18" charset="0"/>
                <a:cs typeface="Times New Roman" panose="02020603050405020304" pitchFamily="18" charset="0"/>
              </a:rPr>
              <a:t>n</a:t>
            </a:r>
            <a:endParaRPr lang="en-US" sz="2800" i="1"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D1F64EFD-90B6-4C9F-906C-6F2AE721593F}"/>
              </a:ext>
            </a:extLst>
          </p:cNvPr>
          <p:cNvSpPr/>
          <p:nvPr/>
        </p:nvSpPr>
        <p:spPr>
          <a:xfrm>
            <a:off x="8908026" y="3556355"/>
            <a:ext cx="663677" cy="64892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800" i="1" dirty="0">
                <a:solidFill>
                  <a:srgbClr val="000000"/>
                </a:solidFill>
                <a:latin typeface="Times New Roman" panose="02020603050405020304" pitchFamily="18" charset="0"/>
                <a:cs typeface="Times New Roman" panose="02020603050405020304" pitchFamily="18" charset="0"/>
              </a:rPr>
              <a:t>n′</a:t>
            </a:r>
            <a:endParaRPr lang="en-US" sz="2800" i="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D2FE9BD3-61A8-4E82-85EC-CE5398A7FF08}"/>
              </a:ext>
            </a:extLst>
          </p:cNvPr>
          <p:cNvSpPr/>
          <p:nvPr/>
        </p:nvSpPr>
        <p:spPr>
          <a:xfrm>
            <a:off x="10338620" y="4701150"/>
            <a:ext cx="663677" cy="64892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a:latin typeface="Times New Roman" panose="02020603050405020304" pitchFamily="18" charset="0"/>
                <a:cs typeface="Times New Roman" panose="02020603050405020304" pitchFamily="18" charset="0"/>
              </a:rPr>
              <a:t>G</a:t>
            </a:r>
          </a:p>
        </p:txBody>
      </p:sp>
      <p:cxnSp>
        <p:nvCxnSpPr>
          <p:cNvPr id="8" name="Straight Arrow Connector 7">
            <a:extLst>
              <a:ext uri="{FF2B5EF4-FFF2-40B4-BE49-F238E27FC236}">
                <a16:creationId xmlns:a16="http://schemas.microsoft.com/office/drawing/2014/main" id="{D5986325-6E40-4624-ACDD-6F60A42DDCA4}"/>
              </a:ext>
            </a:extLst>
          </p:cNvPr>
          <p:cNvCxnSpPr>
            <a:stCxn id="4" idx="4"/>
            <a:endCxn id="5" idx="0"/>
          </p:cNvCxnSpPr>
          <p:nvPr/>
        </p:nvCxnSpPr>
        <p:spPr>
          <a:xfrm>
            <a:off x="9239865" y="2286000"/>
            <a:ext cx="0" cy="127035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D3CF8BA-F99F-4C24-8EE8-88DE43A4DAC6}"/>
              </a:ext>
            </a:extLst>
          </p:cNvPr>
          <p:cNvCxnSpPr>
            <a:cxnSpLocks/>
            <a:endCxn id="6" idx="0"/>
          </p:cNvCxnSpPr>
          <p:nvPr/>
        </p:nvCxnSpPr>
        <p:spPr>
          <a:xfrm>
            <a:off x="9239864" y="2286000"/>
            <a:ext cx="1430595" cy="24151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D595E76-7746-4F54-9E62-8D8C25B60847}"/>
              </a:ext>
            </a:extLst>
          </p:cNvPr>
          <p:cNvCxnSpPr>
            <a:cxnSpLocks/>
            <a:stCxn id="5" idx="4"/>
            <a:endCxn id="6" idx="1"/>
          </p:cNvCxnSpPr>
          <p:nvPr/>
        </p:nvCxnSpPr>
        <p:spPr>
          <a:xfrm>
            <a:off x="9239865" y="4205284"/>
            <a:ext cx="1195948" cy="5908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F4CB1EC-421B-4871-8BAF-F6A263A6B8AF}"/>
              </a:ext>
            </a:extLst>
          </p:cNvPr>
          <p:cNvSpPr/>
          <p:nvPr/>
        </p:nvSpPr>
        <p:spPr>
          <a:xfrm>
            <a:off x="9939016" y="3124243"/>
            <a:ext cx="960039" cy="523220"/>
          </a:xfrm>
          <a:prstGeom prst="rect">
            <a:avLst/>
          </a:prstGeom>
        </p:spPr>
        <p:txBody>
          <a:bodyPr wrap="square">
            <a:spAutoFit/>
          </a:bodyPr>
          <a:lstStyle/>
          <a:p>
            <a:pPr>
              <a:spcAft>
                <a:spcPts val="1200"/>
              </a:spcAft>
            </a:pPr>
            <a:r>
              <a:rPr lang="en-US" sz="2800" i="1" dirty="0">
                <a:solidFill>
                  <a:srgbClr val="000000"/>
                </a:solidFill>
                <a:latin typeface="Times New Roman" panose="02020603050405020304" pitchFamily="18" charset="0"/>
                <a:cs typeface="Times New Roman" panose="02020603050405020304" pitchFamily="18" charset="0"/>
              </a:rPr>
              <a:t>h</a:t>
            </a:r>
            <a:r>
              <a:rPr lang="en-US" sz="2800" dirty="0">
                <a:solidFill>
                  <a:srgbClr val="000000"/>
                </a:solidFill>
                <a:latin typeface="Times New Roman" panose="02020603050405020304" pitchFamily="18" charset="0"/>
                <a:cs typeface="Times New Roman" panose="02020603050405020304" pitchFamily="18" charset="0"/>
              </a:rPr>
              <a:t>(</a:t>
            </a:r>
            <a:r>
              <a:rPr lang="en-US" sz="2800" i="1" dirty="0">
                <a:solidFill>
                  <a:srgbClr val="000000"/>
                </a:solidFill>
                <a:latin typeface="Times New Roman" panose="02020603050405020304" pitchFamily="18" charset="0"/>
                <a:cs typeface="Times New Roman" panose="02020603050405020304" pitchFamily="18" charset="0"/>
              </a:rPr>
              <a:t>n</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D135AD30-3CC3-44CF-9589-D354F961DC24}"/>
              </a:ext>
            </a:extLst>
          </p:cNvPr>
          <p:cNvSpPr/>
          <p:nvPr/>
        </p:nvSpPr>
        <p:spPr>
          <a:xfrm>
            <a:off x="7569543" y="2778425"/>
            <a:ext cx="1821559" cy="523220"/>
          </a:xfrm>
          <a:prstGeom prst="rect">
            <a:avLst/>
          </a:prstGeom>
        </p:spPr>
        <p:txBody>
          <a:bodyPr wrap="square">
            <a:spAutoFit/>
          </a:bodyPr>
          <a:lstStyle/>
          <a:p>
            <a:r>
              <a:rPr lang="pt-BR" sz="2800" i="1" dirty="0">
                <a:solidFill>
                  <a:srgbClr val="000000"/>
                </a:solidFill>
                <a:latin typeface="Times New Roman" panose="02020603050405020304" pitchFamily="18" charset="0"/>
                <a:cs typeface="Times New Roman" panose="02020603050405020304" pitchFamily="18" charset="0"/>
              </a:rPr>
              <a:t>c</a:t>
            </a:r>
            <a:r>
              <a:rPr lang="pt-BR" sz="2800" dirty="0">
                <a:solidFill>
                  <a:srgbClr val="000000"/>
                </a:solidFill>
                <a:latin typeface="Times New Roman" panose="02020603050405020304" pitchFamily="18" charset="0"/>
                <a:cs typeface="Times New Roman" panose="02020603050405020304" pitchFamily="18" charset="0"/>
              </a:rPr>
              <a:t>(</a:t>
            </a:r>
            <a:r>
              <a:rPr lang="pt-BR" sz="2800" i="1" dirty="0">
                <a:solidFill>
                  <a:srgbClr val="000000"/>
                </a:solidFill>
                <a:latin typeface="Times New Roman" panose="02020603050405020304" pitchFamily="18" charset="0"/>
                <a:cs typeface="Times New Roman" panose="02020603050405020304" pitchFamily="18" charset="0"/>
              </a:rPr>
              <a:t>n</a:t>
            </a:r>
            <a:r>
              <a:rPr lang="pt-BR" sz="2800" dirty="0">
                <a:solidFill>
                  <a:srgbClr val="000000"/>
                </a:solidFill>
                <a:latin typeface="Times New Roman" panose="02020603050405020304" pitchFamily="18" charset="0"/>
                <a:cs typeface="Times New Roman" panose="02020603050405020304" pitchFamily="18" charset="0"/>
              </a:rPr>
              <a:t>, </a:t>
            </a:r>
            <a:r>
              <a:rPr lang="pt-BR" sz="2800" i="1" dirty="0">
                <a:solidFill>
                  <a:srgbClr val="000000"/>
                </a:solidFill>
                <a:latin typeface="Times New Roman" panose="02020603050405020304" pitchFamily="18" charset="0"/>
                <a:cs typeface="Times New Roman" panose="02020603050405020304" pitchFamily="18" charset="0"/>
              </a:rPr>
              <a:t>a</a:t>
            </a:r>
            <a:r>
              <a:rPr lang="pt-BR" sz="2800" dirty="0">
                <a:solidFill>
                  <a:srgbClr val="000000"/>
                </a:solidFill>
                <a:latin typeface="Times New Roman" panose="02020603050405020304" pitchFamily="18" charset="0"/>
                <a:cs typeface="Times New Roman" panose="02020603050405020304" pitchFamily="18" charset="0"/>
              </a:rPr>
              <a:t>, </a:t>
            </a:r>
            <a:r>
              <a:rPr lang="pt-BR" sz="2800" i="1" dirty="0">
                <a:solidFill>
                  <a:srgbClr val="000000"/>
                </a:solidFill>
                <a:latin typeface="Times New Roman" panose="02020603050405020304" pitchFamily="18" charset="0"/>
                <a:cs typeface="Times New Roman" panose="02020603050405020304" pitchFamily="18" charset="0"/>
              </a:rPr>
              <a:t>n′</a:t>
            </a:r>
            <a:r>
              <a:rPr lang="pt-BR" sz="2800" dirty="0">
                <a:solidFill>
                  <a:srgbClr val="00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4931301-B1F8-4B1B-A893-FF0824260FBE}"/>
              </a:ext>
            </a:extLst>
          </p:cNvPr>
          <p:cNvSpPr/>
          <p:nvPr/>
        </p:nvSpPr>
        <p:spPr>
          <a:xfrm>
            <a:off x="8910384" y="4337083"/>
            <a:ext cx="1195948" cy="523220"/>
          </a:xfrm>
          <a:prstGeom prst="rect">
            <a:avLst/>
          </a:prstGeom>
        </p:spPr>
        <p:txBody>
          <a:bodyPr wrap="square">
            <a:spAutoFit/>
          </a:bodyPr>
          <a:lstStyle/>
          <a:p>
            <a:pPr>
              <a:spcAft>
                <a:spcPts val="1200"/>
              </a:spcAft>
            </a:pPr>
            <a:r>
              <a:rPr lang="pt-BR" sz="2800" i="1" dirty="0">
                <a:solidFill>
                  <a:srgbClr val="000000"/>
                </a:solidFill>
                <a:latin typeface="Times New Roman" panose="02020603050405020304" pitchFamily="18" charset="0"/>
                <a:cs typeface="Times New Roman" panose="02020603050405020304" pitchFamily="18" charset="0"/>
              </a:rPr>
              <a:t>h</a:t>
            </a:r>
            <a:r>
              <a:rPr lang="pt-BR" sz="2800" dirty="0">
                <a:solidFill>
                  <a:srgbClr val="000000"/>
                </a:solidFill>
                <a:latin typeface="Times New Roman" panose="02020603050405020304" pitchFamily="18" charset="0"/>
                <a:cs typeface="Times New Roman" panose="02020603050405020304" pitchFamily="18" charset="0"/>
              </a:rPr>
              <a:t>(</a:t>
            </a:r>
            <a:r>
              <a:rPr lang="pt-BR" sz="2800" i="1" dirty="0">
                <a:solidFill>
                  <a:srgbClr val="000000"/>
                </a:solidFill>
                <a:latin typeface="Times New Roman" panose="02020603050405020304" pitchFamily="18" charset="0"/>
                <a:cs typeface="Times New Roman" panose="02020603050405020304" pitchFamily="18" charset="0"/>
              </a:rPr>
              <a:t>n′</a:t>
            </a:r>
            <a:r>
              <a:rPr lang="pt-BR" sz="2800" dirty="0">
                <a:solidFill>
                  <a:srgbClr val="000000"/>
                </a:solidFill>
                <a:latin typeface="Times New Roman" panose="02020603050405020304" pitchFamily="18" charset="0"/>
                <a:cs typeface="Times New Roman" panose="02020603050405020304" pitchFamily="18" charset="0"/>
              </a:rPr>
              <a:t>)</a:t>
            </a:r>
          </a:p>
        </p:txBody>
      </p:sp>
      <p:sp>
        <p:nvSpPr>
          <p:cNvPr id="19" name="Arrow: Right 18">
            <a:extLst>
              <a:ext uri="{FF2B5EF4-FFF2-40B4-BE49-F238E27FC236}">
                <a16:creationId xmlns:a16="http://schemas.microsoft.com/office/drawing/2014/main" id="{0A8248E1-CB07-4CB2-8165-265DAF2D6347}"/>
              </a:ext>
            </a:extLst>
          </p:cNvPr>
          <p:cNvSpPr/>
          <p:nvPr/>
        </p:nvSpPr>
        <p:spPr>
          <a:xfrm>
            <a:off x="2914787" y="5636352"/>
            <a:ext cx="502741" cy="117987"/>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AF4CB1EC-421B-4871-8BAF-F6A263A6B8AF}"/>
              </a:ext>
            </a:extLst>
          </p:cNvPr>
          <p:cNvSpPr/>
          <p:nvPr/>
        </p:nvSpPr>
        <p:spPr>
          <a:xfrm>
            <a:off x="9391102" y="1389213"/>
            <a:ext cx="2158747" cy="400110"/>
          </a:xfrm>
          <a:prstGeom prst="rect">
            <a:avLst/>
          </a:prstGeom>
        </p:spPr>
        <p:txBody>
          <a:bodyPr wrap="square">
            <a:spAutoFit/>
          </a:bodyPr>
          <a:lstStyle/>
          <a:p>
            <a:pPr>
              <a:spcAft>
                <a:spcPts val="1200"/>
              </a:spcAft>
            </a:pPr>
            <a:r>
              <a:rPr lang="en-US" sz="2000" i="1" dirty="0">
                <a:solidFill>
                  <a:srgbClr val="000000"/>
                </a:solidFill>
                <a:latin typeface="Times New Roman" panose="02020603050405020304" pitchFamily="18" charset="0"/>
                <a:cs typeface="Times New Roman" panose="02020603050405020304" pitchFamily="18" charset="0"/>
              </a:rPr>
              <a:t>f</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g</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a:t>
            </a:r>
            <a:r>
              <a:rPr lang="en-US"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AF4CB1EC-421B-4871-8BAF-F6A263A6B8AF}"/>
              </a:ext>
            </a:extLst>
          </p:cNvPr>
          <p:cNvSpPr/>
          <p:nvPr/>
        </p:nvSpPr>
        <p:spPr>
          <a:xfrm>
            <a:off x="7042431" y="3680764"/>
            <a:ext cx="1968837" cy="400110"/>
          </a:xfrm>
          <a:prstGeom prst="rect">
            <a:avLst/>
          </a:prstGeom>
        </p:spPr>
        <p:txBody>
          <a:bodyPr wrap="square">
            <a:spAutoFit/>
          </a:bodyPr>
          <a:lstStyle/>
          <a:p>
            <a:pPr>
              <a:spcAft>
                <a:spcPts val="1200"/>
              </a:spcAft>
            </a:pPr>
            <a:r>
              <a:rPr lang="en-US" sz="2000" i="1" dirty="0">
                <a:solidFill>
                  <a:srgbClr val="000000"/>
                </a:solidFill>
                <a:latin typeface="Times New Roman" panose="02020603050405020304" pitchFamily="18" charset="0"/>
                <a:cs typeface="Times New Roman" panose="02020603050405020304" pitchFamily="18" charset="0"/>
              </a:rPr>
              <a:t>f</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g</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a:t>
            </a:r>
            <a:r>
              <a:rPr lang="pt-BR" sz="2000" i="1" dirty="0">
                <a:solidFill>
                  <a:srgbClr val="000000"/>
                </a:solidFill>
                <a:latin typeface="Times New Roman" panose="02020603050405020304" pitchFamily="18" charset="0"/>
                <a:cs typeface="Times New Roman" panose="02020603050405020304" pitchFamily="18" charset="0"/>
              </a:rPr>
              <a:t>n′</a:t>
            </a:r>
            <a:r>
              <a:rPr lang="en-US" sz="20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5611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E6FB3-94A0-4DE7-97D9-12905B7713CB}"/>
              </a:ext>
            </a:extLst>
          </p:cNvPr>
          <p:cNvSpPr/>
          <p:nvPr/>
        </p:nvSpPr>
        <p:spPr>
          <a:xfrm>
            <a:off x="1173369" y="281113"/>
            <a:ext cx="4150798" cy="584775"/>
          </a:xfrm>
          <a:prstGeom prst="rect">
            <a:avLst/>
          </a:prstGeom>
          <a:solidFill>
            <a:srgbClr val="FFFF00"/>
          </a:solidFill>
        </p:spPr>
        <p:txBody>
          <a:bodyPr wrap="square">
            <a:spAutoFit/>
          </a:bodyPr>
          <a:lstStyle/>
          <a:p>
            <a:r>
              <a:rPr lang="en-US" sz="3200" dirty="0">
                <a:latin typeface="Times New Roman" panose="02020603050405020304" pitchFamily="18" charset="0"/>
                <a:cs typeface="Times New Roman" panose="02020603050405020304" pitchFamily="18" charset="0"/>
              </a:rPr>
              <a:t>A* Search</a:t>
            </a:r>
          </a:p>
        </p:txBody>
      </p:sp>
      <p:sp>
        <p:nvSpPr>
          <p:cNvPr id="3" name="Rectangle 2">
            <a:extLst>
              <a:ext uri="{FF2B5EF4-FFF2-40B4-BE49-F238E27FC236}">
                <a16:creationId xmlns:a16="http://schemas.microsoft.com/office/drawing/2014/main" id="{355E7B8D-A1E6-4E0F-93CF-5951D38F72AB}"/>
              </a:ext>
            </a:extLst>
          </p:cNvPr>
          <p:cNvSpPr/>
          <p:nvPr/>
        </p:nvSpPr>
        <p:spPr>
          <a:xfrm>
            <a:off x="1173369" y="1305754"/>
            <a:ext cx="9892949" cy="3447098"/>
          </a:xfrm>
          <a:prstGeom prst="rect">
            <a:avLst/>
          </a:prstGeom>
          <a:ln>
            <a:solidFill>
              <a:schemeClr val="bg1"/>
            </a:solidFill>
          </a:ln>
        </p:spPr>
        <p:txBody>
          <a:bodyPr wrap="square">
            <a:spAutoFit/>
          </a:bodyPr>
          <a:lstStyle/>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A* has the following properties:</a:t>
            </a:r>
          </a:p>
          <a:p>
            <a:pPr>
              <a:spcAft>
                <a:spcPts val="1200"/>
              </a:spcAft>
            </a:pPr>
            <a:endParaRPr lang="en-US" sz="2400" dirty="0">
              <a:solidFill>
                <a:srgbClr val="000000"/>
              </a:solidFill>
              <a:latin typeface="Times New Roman" panose="02020603050405020304" pitchFamily="18" charset="0"/>
              <a:cs typeface="Times New Roman" panose="02020603050405020304" pitchFamily="18" charset="0"/>
            </a:endParaRPr>
          </a:p>
          <a:p>
            <a:pPr>
              <a:spcAft>
                <a:spcPts val="1200"/>
              </a:spcAft>
            </a:pP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Theorem: The tree-search version of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is optimal if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is admissible</a:t>
            </a: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a:t>
            </a:r>
          </a:p>
          <a:p>
            <a:pPr>
              <a:spcAft>
                <a:spcPts val="1200"/>
              </a:spcAft>
            </a:pPr>
            <a:r>
              <a:rPr lang="en-US" sz="2400" dirty="0">
                <a:solidFill>
                  <a:srgbClr val="000000"/>
                </a:solidFill>
                <a:highlight>
                  <a:srgbClr val="FFFF00"/>
                </a:highlight>
                <a:latin typeface="Times New Roman" panose="02020603050405020304" pitchFamily="18" charset="0"/>
                <a:cs typeface="Times New Roman" panose="02020603050405020304" pitchFamily="18" charset="0"/>
              </a:rPr>
              <a:t>                The graph-search version of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is optimal if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is consistent.</a:t>
            </a:r>
          </a:p>
          <a:p>
            <a:pPr>
              <a:spcAft>
                <a:spcPts val="1200"/>
              </a:spcAft>
            </a:pPr>
            <a:endParaRPr lang="en-US" sz="2400" dirty="0">
              <a:solidFill>
                <a:srgbClr val="000000"/>
              </a:solidFill>
              <a:latin typeface="Times New Roman" panose="02020603050405020304" pitchFamily="18" charset="0"/>
              <a:cs typeface="Times New Roman" panose="02020603050405020304" pitchFamily="18" charset="0"/>
            </a:endParaRPr>
          </a:p>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Proof  can be done under the stronger assumption that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is consistent </a:t>
            </a:r>
            <a:r>
              <a:rPr lang="en-US" sz="2400" dirty="0">
                <a:solidFill>
                  <a:srgbClr val="000000"/>
                </a:solidFill>
                <a:latin typeface="Times New Roman" panose="02020603050405020304" pitchFamily="18" charset="0"/>
                <a:cs typeface="Times New Roman" panose="02020603050405020304" pitchFamily="18" charset="0"/>
              </a:rPr>
              <a:t>for the graph search version (or that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is admissible </a:t>
            </a:r>
            <a:r>
              <a:rPr lang="en-US" sz="2400" dirty="0">
                <a:solidFill>
                  <a:srgbClr val="000000"/>
                </a:solidFill>
                <a:latin typeface="Times New Roman" panose="02020603050405020304" pitchFamily="18" charset="0"/>
                <a:cs typeface="Times New Roman" panose="02020603050405020304" pitchFamily="18" charset="0"/>
              </a:rPr>
              <a:t>for tree-search version).</a:t>
            </a:r>
          </a:p>
        </p:txBody>
      </p:sp>
    </p:spTree>
    <p:extLst>
      <p:ext uri="{BB962C8B-B14F-4D97-AF65-F5344CB8AC3E}">
        <p14:creationId xmlns:p14="http://schemas.microsoft.com/office/powerpoint/2010/main" val="4255150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E6FB3-94A0-4DE7-97D9-12905B7713CB}"/>
              </a:ext>
            </a:extLst>
          </p:cNvPr>
          <p:cNvSpPr/>
          <p:nvPr/>
        </p:nvSpPr>
        <p:spPr>
          <a:xfrm>
            <a:off x="1173369" y="115340"/>
            <a:ext cx="4150798"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Search</a:t>
            </a:r>
          </a:p>
        </p:txBody>
      </p:sp>
      <p:sp>
        <p:nvSpPr>
          <p:cNvPr id="3" name="Rectangle 2">
            <a:extLst>
              <a:ext uri="{FF2B5EF4-FFF2-40B4-BE49-F238E27FC236}">
                <a16:creationId xmlns:a16="http://schemas.microsoft.com/office/drawing/2014/main" id="{355E7B8D-A1E6-4E0F-93CF-5951D38F72AB}"/>
              </a:ext>
            </a:extLst>
          </p:cNvPr>
          <p:cNvSpPr/>
          <p:nvPr/>
        </p:nvSpPr>
        <p:spPr>
          <a:xfrm>
            <a:off x="1140823" y="1010796"/>
            <a:ext cx="9344297" cy="5001369"/>
          </a:xfrm>
          <a:prstGeom prst="rect">
            <a:avLst/>
          </a:prstGeom>
          <a:ln>
            <a:solidFill>
              <a:schemeClr val="bg1"/>
            </a:solidFill>
          </a:ln>
        </p:spPr>
        <p:txBody>
          <a:bodyPr wrap="square">
            <a:spAutoFit/>
          </a:bodyPr>
          <a:lstStyle/>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Theorem: The tree-search version of </a:t>
            </a:r>
            <a:r>
              <a:rPr lang="en-US" sz="2400" dirty="0">
                <a:solidFill>
                  <a:srgbClr val="0000FF"/>
                </a:solidFill>
                <a:latin typeface="Times New Roman" panose="02020603050405020304" pitchFamily="18" charset="0"/>
                <a:cs typeface="Times New Roman" panose="02020603050405020304" pitchFamily="18" charset="0"/>
              </a:rPr>
              <a:t>A* is optimal if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is admissible</a:t>
            </a:r>
            <a:r>
              <a:rPr lang="en-US" sz="2400" dirty="0">
                <a:solidFill>
                  <a:srgbClr val="000000"/>
                </a:solidFill>
                <a:latin typeface="Times New Roman" panose="02020603050405020304" pitchFamily="18" charset="0"/>
                <a:cs typeface="Times New Roman" panose="02020603050405020304" pitchFamily="18" charset="0"/>
              </a:rPr>
              <a:t>.</a:t>
            </a:r>
          </a:p>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                The graph-search version of </a:t>
            </a:r>
            <a:r>
              <a:rPr lang="en-US" sz="2400" dirty="0">
                <a:solidFill>
                  <a:srgbClr val="0000FF"/>
                </a:solidFill>
                <a:latin typeface="Times New Roman" panose="02020603050405020304" pitchFamily="18" charset="0"/>
                <a:cs typeface="Times New Roman" panose="02020603050405020304" pitchFamily="18" charset="0"/>
              </a:rPr>
              <a:t>A* is optimal if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is consistent.</a:t>
            </a:r>
          </a:p>
          <a:p>
            <a:pPr>
              <a:spcBef>
                <a:spcPts val="1200"/>
              </a:spcBef>
              <a:spcAft>
                <a:spcPts val="1200"/>
              </a:spcAft>
            </a:pPr>
            <a:r>
              <a:rPr lang="en-US" sz="2400" dirty="0">
                <a:solidFill>
                  <a:srgbClr val="000000"/>
                </a:solidFill>
                <a:latin typeface="Times New Roman" panose="02020603050405020304" pitchFamily="18" charset="0"/>
                <a:cs typeface="Times New Roman" panose="02020603050405020304" pitchFamily="18" charset="0"/>
              </a:rPr>
              <a:t>Proof:  Let, under the stronger assumption,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is consistent </a:t>
            </a:r>
            <a:r>
              <a:rPr lang="en-US" sz="2400" dirty="0">
                <a:solidFill>
                  <a:srgbClr val="000000"/>
                </a:solidFill>
                <a:latin typeface="Times New Roman" panose="02020603050405020304" pitchFamily="18" charset="0"/>
                <a:cs typeface="Times New Roman" panose="02020603050405020304" pitchFamily="18" charset="0"/>
              </a:rPr>
              <a:t>for the graph search version (or let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is admissible </a:t>
            </a:r>
            <a:r>
              <a:rPr lang="en-US" sz="2400" dirty="0">
                <a:solidFill>
                  <a:srgbClr val="000000"/>
                </a:solidFill>
                <a:latin typeface="Times New Roman" panose="02020603050405020304" pitchFamily="18" charset="0"/>
                <a:cs typeface="Times New Roman" panose="02020603050405020304" pitchFamily="18" charset="0"/>
              </a:rPr>
              <a:t>for tree-search version).</a:t>
            </a:r>
          </a:p>
          <a:p>
            <a:pPr>
              <a:spcBef>
                <a:spcPts val="600"/>
              </a:spcBef>
              <a:spcAft>
                <a:spcPts val="1200"/>
              </a:spcAft>
            </a:pPr>
            <a:r>
              <a:rPr lang="en-US" sz="2400" dirty="0">
                <a:solidFill>
                  <a:srgbClr val="000000"/>
                </a:solidFill>
                <a:latin typeface="Times New Roman" panose="02020603050405020304" pitchFamily="18" charset="0"/>
                <a:cs typeface="Times New Roman" panose="02020603050405020304" pitchFamily="18" charset="0"/>
              </a:rPr>
              <a:t>1</a:t>
            </a:r>
            <a:r>
              <a:rPr lang="en-US" sz="2400" baseline="30000" dirty="0">
                <a:solidFill>
                  <a:srgbClr val="000000"/>
                </a:solidFill>
                <a:latin typeface="Times New Roman" panose="02020603050405020304" pitchFamily="18" charset="0"/>
                <a:cs typeface="Times New Roman" panose="02020603050405020304" pitchFamily="18" charset="0"/>
              </a:rPr>
              <a:t>st</a:t>
            </a:r>
            <a:r>
              <a:rPr lang="en-US" sz="2400" dirty="0">
                <a:solidFill>
                  <a:srgbClr val="000000"/>
                </a:solidFill>
                <a:latin typeface="Times New Roman" panose="02020603050405020304" pitchFamily="18" charset="0"/>
                <a:cs typeface="Times New Roman" panose="02020603050405020304" pitchFamily="18" charset="0"/>
              </a:rPr>
              <a:t> step: if </a:t>
            </a:r>
            <a:r>
              <a:rPr lang="en-US" sz="2400" i="1" dirty="0">
                <a:solidFill>
                  <a:srgbClr val="000000"/>
                </a:solidFill>
                <a:latin typeface="Times New Roman" panose="02020603050405020304" pitchFamily="18" charset="0"/>
                <a:cs typeface="Times New Roman" panose="02020603050405020304" pitchFamily="18" charset="0"/>
              </a:rPr>
              <a:t>h</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is consistent, then the values of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along any path are nondecreasing. (from previous slide)</a:t>
            </a:r>
          </a:p>
          <a:p>
            <a:r>
              <a:rPr lang="en-US" sz="2400" dirty="0">
                <a:solidFill>
                  <a:srgbClr val="000000"/>
                </a:solidFill>
                <a:latin typeface="Times New Roman" panose="02020603050405020304" pitchFamily="18" charset="0"/>
                <a:cs typeface="Times New Roman" panose="02020603050405020304" pitchFamily="18" charset="0"/>
              </a:rPr>
              <a:t>2</a:t>
            </a:r>
            <a:r>
              <a:rPr lang="en-US" sz="2400" baseline="30000" dirty="0">
                <a:solidFill>
                  <a:srgbClr val="000000"/>
                </a:solidFill>
                <a:latin typeface="Times New Roman" panose="02020603050405020304" pitchFamily="18" charset="0"/>
                <a:cs typeface="Times New Roman" panose="02020603050405020304" pitchFamily="18" charset="0"/>
              </a:rPr>
              <a:t>nd</a:t>
            </a:r>
            <a:r>
              <a:rPr lang="en-US" sz="2400" dirty="0">
                <a:solidFill>
                  <a:srgbClr val="000000"/>
                </a:solidFill>
                <a:latin typeface="Times New Roman" panose="02020603050405020304" pitchFamily="18" charset="0"/>
                <a:cs typeface="Times New Roman" panose="02020603050405020304" pitchFamily="18" charset="0"/>
              </a:rPr>
              <a:t> step: need to prove that whenever A* selects a node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for expansion, the optimal path to that node has been found. If this is not the case, then there is another frontier node </a:t>
            </a:r>
            <a:r>
              <a:rPr lang="pt-BR" sz="2400" i="1" dirty="0">
                <a:solidFill>
                  <a:srgbClr val="000000"/>
                </a:solidFill>
                <a:latin typeface="Times New Roman" panose="02020603050405020304" pitchFamily="18" charset="0"/>
                <a:cs typeface="Times New Roman" panose="02020603050405020304" pitchFamily="18" charset="0"/>
              </a:rPr>
              <a:t>n′ </a:t>
            </a:r>
            <a:r>
              <a:rPr lang="pt-BR" sz="2400" dirty="0">
                <a:solidFill>
                  <a:srgbClr val="000000"/>
                </a:solidFill>
                <a:latin typeface="Times New Roman" panose="02020603050405020304" pitchFamily="18" charset="0"/>
                <a:cs typeface="Times New Roman" panose="02020603050405020304" pitchFamily="18" charset="0"/>
              </a:rPr>
              <a:t>on the optimal path from the start node to</a:t>
            </a:r>
            <a:r>
              <a:rPr lang="pt-BR" sz="2400" i="1"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n </a:t>
            </a:r>
            <a:r>
              <a:rPr lang="en-US" sz="2400" dirty="0">
                <a:solidFill>
                  <a:srgbClr val="000000"/>
                </a:solidFill>
                <a:latin typeface="Times New Roman" panose="02020603050405020304" pitchFamily="18" charset="0"/>
                <a:cs typeface="Times New Roman" panose="02020603050405020304" pitchFamily="18" charset="0"/>
              </a:rPr>
              <a:t>because f is nondecreasing along any path, </a:t>
            </a:r>
            <a:r>
              <a:rPr lang="pt-BR"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would have lower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-cost than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and would have been selected first.</a:t>
            </a:r>
            <a:endParaRPr lang="en-US" sz="2400" dirty="0"/>
          </a:p>
        </p:txBody>
      </p:sp>
    </p:spTree>
    <p:extLst>
      <p:ext uri="{BB962C8B-B14F-4D97-AF65-F5344CB8AC3E}">
        <p14:creationId xmlns:p14="http://schemas.microsoft.com/office/powerpoint/2010/main" val="316450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1DA51-0040-4BF3-B516-F523C734EE8B}"/>
              </a:ext>
            </a:extLst>
          </p:cNvPr>
          <p:cNvSpPr/>
          <p:nvPr/>
        </p:nvSpPr>
        <p:spPr>
          <a:xfrm>
            <a:off x="1437395" y="278785"/>
            <a:ext cx="7215437" cy="584775"/>
          </a:xfrm>
          <a:prstGeom prst="rect">
            <a:avLst/>
          </a:prstGeom>
        </p:spPr>
        <p:txBody>
          <a:bodyPr wrap="none">
            <a:spAutoFit/>
          </a:bodyPr>
          <a:lstStyle/>
          <a:p>
            <a:r>
              <a:rPr lang="en-US" sz="3200" dirty="0"/>
              <a:t>Uninformed vs Informed Search Strategies</a:t>
            </a:r>
          </a:p>
        </p:txBody>
      </p:sp>
      <p:sp>
        <p:nvSpPr>
          <p:cNvPr id="3" name="Rectangle 2">
            <a:extLst>
              <a:ext uri="{FF2B5EF4-FFF2-40B4-BE49-F238E27FC236}">
                <a16:creationId xmlns:a16="http://schemas.microsoft.com/office/drawing/2014/main" id="{EB0C01BA-1C42-4435-9EF7-DAF2F76FB451}"/>
              </a:ext>
            </a:extLst>
          </p:cNvPr>
          <p:cNvSpPr/>
          <p:nvPr/>
        </p:nvSpPr>
        <p:spPr>
          <a:xfrm>
            <a:off x="1437396" y="1001375"/>
            <a:ext cx="8089781" cy="5509200"/>
          </a:xfrm>
          <a:prstGeom prst="rect">
            <a:avLst/>
          </a:prstGeom>
        </p:spPr>
        <p:txBody>
          <a:bodyPr wrap="square">
            <a:spAutoFit/>
          </a:bodyPr>
          <a:lstStyle/>
          <a:p>
            <a:pPr marL="457200"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Uninformed</a:t>
            </a:r>
            <a:r>
              <a:rPr lang="en-US" sz="2400" dirty="0">
                <a:solidFill>
                  <a:srgbClr val="000000"/>
                </a:solidFill>
                <a:latin typeface="Times New Roman" panose="02020603050405020304" pitchFamily="18" charset="0"/>
                <a:cs typeface="Times New Roman" panose="02020603050405020304" pitchFamily="18" charset="0"/>
              </a:rPr>
              <a:t> search strategies look for solutions by</a:t>
            </a:r>
          </a:p>
          <a:p>
            <a:pPr marL="914400" lvl="1" indent="-457200">
              <a:spcAft>
                <a:spcPts val="600"/>
              </a:spcAft>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systematically </a:t>
            </a:r>
            <a:r>
              <a:rPr lang="en-US" sz="2400" dirty="0">
                <a:solidFill>
                  <a:srgbClr val="0000FF"/>
                </a:solidFill>
                <a:latin typeface="Times New Roman" panose="02020603050405020304" pitchFamily="18" charset="0"/>
                <a:cs typeface="Times New Roman" panose="02020603050405020304" pitchFamily="18" charset="0"/>
              </a:rPr>
              <a:t>generating new states </a:t>
            </a:r>
            <a:r>
              <a:rPr lang="en-US" sz="2400" dirty="0">
                <a:solidFill>
                  <a:srgbClr val="000000"/>
                </a:solidFill>
                <a:latin typeface="Times New Roman" panose="02020603050405020304" pitchFamily="18" charset="0"/>
                <a:cs typeface="Times New Roman" panose="02020603050405020304" pitchFamily="18" charset="0"/>
              </a:rPr>
              <a:t>and </a:t>
            </a:r>
            <a:r>
              <a:rPr lang="en-US" sz="2400" dirty="0">
                <a:solidFill>
                  <a:srgbClr val="0000FF"/>
                </a:solidFill>
                <a:latin typeface="Times New Roman" panose="02020603050405020304" pitchFamily="18" charset="0"/>
                <a:cs typeface="Times New Roman" panose="02020603050405020304" pitchFamily="18" charset="0"/>
              </a:rPr>
              <a:t>checking each </a:t>
            </a:r>
            <a:r>
              <a:rPr lang="en-US" sz="2400" dirty="0">
                <a:solidFill>
                  <a:srgbClr val="000000"/>
                </a:solidFill>
                <a:latin typeface="Times New Roman" panose="02020603050405020304" pitchFamily="18" charset="0"/>
                <a:cs typeface="Times New Roman" panose="02020603050405020304" pitchFamily="18" charset="0"/>
              </a:rPr>
              <a:t>of them </a:t>
            </a:r>
            <a:r>
              <a:rPr lang="en-US" sz="2400" dirty="0">
                <a:solidFill>
                  <a:srgbClr val="0000FF"/>
                </a:solidFill>
                <a:latin typeface="Times New Roman" panose="02020603050405020304" pitchFamily="18" charset="0"/>
                <a:cs typeface="Times New Roman" panose="02020603050405020304" pitchFamily="18" charset="0"/>
              </a:rPr>
              <a:t>against the goal</a:t>
            </a:r>
          </a:p>
          <a:p>
            <a:pPr marL="914400" lvl="1"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inefficient approach</a:t>
            </a:r>
            <a:r>
              <a:rPr lang="en-US" sz="2400" dirty="0">
                <a:solidFill>
                  <a:srgbClr val="000000"/>
                </a:solidFill>
                <a:latin typeface="Times New Roman" panose="02020603050405020304" pitchFamily="18" charset="0"/>
                <a:cs typeface="Times New Roman" panose="02020603050405020304" pitchFamily="18" charset="0"/>
              </a:rPr>
              <a:t> for most cases</a:t>
            </a:r>
          </a:p>
          <a:p>
            <a:pPr marL="91440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most </a:t>
            </a:r>
            <a:r>
              <a:rPr lang="en-US" sz="2400" dirty="0">
                <a:solidFill>
                  <a:srgbClr val="0000FF"/>
                </a:solidFill>
                <a:latin typeface="Times New Roman" panose="02020603050405020304" pitchFamily="18" charset="0"/>
                <a:cs typeface="Times New Roman" panose="02020603050405020304" pitchFamily="18" charset="0"/>
              </a:rPr>
              <a:t>successor states </a:t>
            </a:r>
            <a:r>
              <a:rPr lang="en-US" sz="2400" dirty="0">
                <a:solidFill>
                  <a:srgbClr val="000000"/>
                </a:solidFill>
                <a:latin typeface="Times New Roman" panose="02020603050405020304" pitchFamily="18" charset="0"/>
                <a:cs typeface="Times New Roman" panose="02020603050405020304" pitchFamily="18" charset="0"/>
              </a:rPr>
              <a:t>are “obviously” </a:t>
            </a:r>
            <a:r>
              <a:rPr lang="en-US" sz="2400" dirty="0">
                <a:solidFill>
                  <a:srgbClr val="0000FF"/>
                </a:solidFill>
                <a:latin typeface="Times New Roman" panose="02020603050405020304" pitchFamily="18" charset="0"/>
                <a:cs typeface="Times New Roman" panose="02020603050405020304" pitchFamily="18" charset="0"/>
              </a:rPr>
              <a:t>a bad choice</a:t>
            </a:r>
          </a:p>
          <a:p>
            <a:pPr marL="91440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strategies have minimal </a:t>
            </a:r>
            <a:r>
              <a:rPr lang="en-US" sz="2400" dirty="0">
                <a:solidFill>
                  <a:srgbClr val="FF0000"/>
                </a:solidFill>
                <a:latin typeface="Times New Roman" panose="02020603050405020304" pitchFamily="18" charset="0"/>
                <a:cs typeface="Times New Roman" panose="02020603050405020304" pitchFamily="18" charset="0"/>
              </a:rPr>
              <a:t>problem-specific knowledge (</a:t>
            </a:r>
            <a:r>
              <a:rPr lang="en-US" sz="2400" dirty="0">
                <a:latin typeface="Times New Roman" panose="02020603050405020304" pitchFamily="18" charset="0"/>
                <a:cs typeface="Times New Roman" panose="02020603050405020304" pitchFamily="18" charset="0"/>
              </a:rPr>
              <a:t>use definition of problem itself)</a:t>
            </a:r>
          </a:p>
          <a:p>
            <a:pPr marL="457200"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Informed </a:t>
            </a:r>
            <a:r>
              <a:rPr lang="en-US" sz="2400" dirty="0">
                <a:solidFill>
                  <a:srgbClr val="000000"/>
                </a:solidFill>
                <a:latin typeface="Times New Roman" panose="02020603050405020304" pitchFamily="18" charset="0"/>
                <a:cs typeface="Times New Roman" panose="02020603050405020304" pitchFamily="18" charset="0"/>
              </a:rPr>
              <a:t>search strategies </a:t>
            </a:r>
          </a:p>
          <a:p>
            <a:pPr marL="91440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exploit and use </a:t>
            </a:r>
            <a:r>
              <a:rPr lang="en-US" sz="2400" dirty="0">
                <a:solidFill>
                  <a:srgbClr val="0000FF"/>
                </a:solidFill>
                <a:latin typeface="Times New Roman" panose="02020603050405020304" pitchFamily="18" charset="0"/>
                <a:cs typeface="Times New Roman" panose="02020603050405020304" pitchFamily="18" charset="0"/>
              </a:rPr>
              <a:t>problem-specific knowledge</a:t>
            </a:r>
            <a:r>
              <a:rPr lang="en-US" sz="2400" dirty="0">
                <a:solidFill>
                  <a:srgbClr val="000000"/>
                </a:solidFill>
                <a:latin typeface="Times New Roman" panose="02020603050405020304" pitchFamily="18" charset="0"/>
                <a:cs typeface="Times New Roman" panose="02020603050405020304" pitchFamily="18" charset="0"/>
              </a:rPr>
              <a:t> as much as possible </a:t>
            </a:r>
            <a:r>
              <a:rPr lang="en-US" sz="2400" dirty="0">
                <a:solidFill>
                  <a:srgbClr val="0000FF"/>
                </a:solidFill>
                <a:latin typeface="Times New Roman" panose="02020603050405020304" pitchFamily="18" charset="0"/>
                <a:cs typeface="Times New Roman" panose="02020603050405020304" pitchFamily="18" charset="0"/>
              </a:rPr>
              <a:t>to drive the search</a:t>
            </a:r>
          </a:p>
          <a:p>
            <a:pPr marL="914400" lvl="1"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more efficient </a:t>
            </a:r>
            <a:r>
              <a:rPr lang="en-US" sz="2400" dirty="0">
                <a:solidFill>
                  <a:srgbClr val="000000"/>
                </a:solidFill>
                <a:latin typeface="Times New Roman" panose="02020603050405020304" pitchFamily="18" charset="0"/>
                <a:cs typeface="Times New Roman" panose="02020603050405020304" pitchFamily="18" charset="0"/>
              </a:rPr>
              <a:t>than uninformed searches for </a:t>
            </a:r>
            <a:r>
              <a:rPr lang="en-US" sz="2400" dirty="0">
                <a:latin typeface="Times New Roman" panose="02020603050405020304" pitchFamily="18" charset="0"/>
                <a:cs typeface="Times New Roman" panose="02020603050405020304" pitchFamily="18" charset="0"/>
              </a:rPr>
              <a:t>finding solutions </a:t>
            </a:r>
          </a:p>
          <a:p>
            <a:pPr marL="91440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often </a:t>
            </a:r>
            <a:r>
              <a:rPr lang="en-US" sz="2400" dirty="0">
                <a:solidFill>
                  <a:srgbClr val="0000FF"/>
                </a:solidFill>
                <a:latin typeface="Times New Roman" panose="02020603050405020304" pitchFamily="18" charset="0"/>
                <a:cs typeface="Times New Roman" panose="02020603050405020304" pitchFamily="18" charset="0"/>
              </a:rPr>
              <a:t>optimal</a:t>
            </a:r>
          </a:p>
        </p:txBody>
      </p:sp>
      <p:pic>
        <p:nvPicPr>
          <p:cNvPr id="4" name="Picture 3" descr="Image result for smiley face images">
            <a:extLst>
              <a:ext uri="{FF2B5EF4-FFF2-40B4-BE49-F238E27FC236}">
                <a16:creationId xmlns:a16="http://schemas.microsoft.com/office/drawing/2014/main" id="{41A6E0ED-A7C1-499C-8B4B-1A597845B9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9682">
            <a:off x="774178" y="4380873"/>
            <a:ext cx="608751" cy="4001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023566" y="4969309"/>
            <a:ext cx="1811617" cy="1754326"/>
          </a:xfrm>
          <a:prstGeom prst="rect">
            <a:avLst/>
          </a:prstGeom>
        </p:spPr>
        <p:txBody>
          <a:bodyPr wrap="square">
            <a:spAutoFit/>
          </a:bodyPr>
          <a:lstStyle/>
          <a:p>
            <a:pPr marL="687388" lvl="2" indent="-287338" algn="ctr">
              <a:lnSpc>
                <a:spcPct val="100000"/>
              </a:lnSpc>
              <a:spcBef>
                <a:spcPts val="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tiles out of place</a:t>
            </a:r>
          </a:p>
          <a:p>
            <a:pPr marL="687388" lvl="2" indent="-287338" algn="ctr">
              <a:lnSpc>
                <a:spcPct val="100000"/>
              </a:lnSpc>
              <a:spcBef>
                <a:spcPts val="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Problem domain</a:t>
            </a:r>
          </a:p>
        </p:txBody>
      </p:sp>
      <p:cxnSp>
        <p:nvCxnSpPr>
          <p:cNvPr id="8" name="Straight Arrow Connector 7"/>
          <p:cNvCxnSpPr/>
          <p:nvPr/>
        </p:nvCxnSpPr>
        <p:spPr>
          <a:xfrm>
            <a:off x="9403492" y="4982261"/>
            <a:ext cx="1087395" cy="522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374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val 100">
            <a:extLst>
              <a:ext uri="{FF2B5EF4-FFF2-40B4-BE49-F238E27FC236}">
                <a16:creationId xmlns:a16="http://schemas.microsoft.com/office/drawing/2014/main" id="{D463C110-FA59-460F-A0D9-6092A5ED5678}"/>
              </a:ext>
            </a:extLst>
          </p:cNvPr>
          <p:cNvSpPr/>
          <p:nvPr/>
        </p:nvSpPr>
        <p:spPr>
          <a:xfrm rot="1087049">
            <a:off x="1038494" y="2879905"/>
            <a:ext cx="6767004" cy="1572216"/>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2611568-89BB-41E2-AB98-E1566B1AE32D}"/>
              </a:ext>
            </a:extLst>
          </p:cNvPr>
          <p:cNvSpPr/>
          <p:nvPr/>
        </p:nvSpPr>
        <p:spPr>
          <a:xfrm rot="546718">
            <a:off x="1263916" y="2507647"/>
            <a:ext cx="3115111" cy="888476"/>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1D6BC03-26FC-4764-9F89-99CC11E0126B}"/>
              </a:ext>
            </a:extLst>
          </p:cNvPr>
          <p:cNvSpPr/>
          <p:nvPr/>
        </p:nvSpPr>
        <p:spPr>
          <a:xfrm>
            <a:off x="1525239" y="2605502"/>
            <a:ext cx="521770" cy="364415"/>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DE6FB3-94A0-4DE7-97D9-12905B7713CB}"/>
              </a:ext>
            </a:extLst>
          </p:cNvPr>
          <p:cNvSpPr/>
          <p:nvPr/>
        </p:nvSpPr>
        <p:spPr>
          <a:xfrm>
            <a:off x="1047745" y="203433"/>
            <a:ext cx="2847412"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Search</a:t>
            </a:r>
          </a:p>
        </p:txBody>
      </p:sp>
      <p:sp>
        <p:nvSpPr>
          <p:cNvPr id="4" name="Oval 3">
            <a:extLst>
              <a:ext uri="{FF2B5EF4-FFF2-40B4-BE49-F238E27FC236}">
                <a16:creationId xmlns:a16="http://schemas.microsoft.com/office/drawing/2014/main" id="{1F09D24F-A746-4B5E-A8BA-CCA8DB85A254}"/>
              </a:ext>
            </a:extLst>
          </p:cNvPr>
          <p:cNvSpPr/>
          <p:nvPr/>
        </p:nvSpPr>
        <p:spPr>
          <a:xfrm>
            <a:off x="1724891" y="2722417"/>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5248BAC-A6EC-42B0-84A2-5FAD7D12F013}"/>
              </a:ext>
            </a:extLst>
          </p:cNvPr>
          <p:cNvSpPr/>
          <p:nvPr/>
        </p:nvSpPr>
        <p:spPr>
          <a:xfrm>
            <a:off x="2168236" y="2137063"/>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F20D3E6-793A-4BC3-8276-8852D1B1EA9F}"/>
              </a:ext>
            </a:extLst>
          </p:cNvPr>
          <p:cNvSpPr/>
          <p:nvPr/>
        </p:nvSpPr>
        <p:spPr>
          <a:xfrm>
            <a:off x="2791691" y="1652880"/>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Oval 6">
            <a:extLst>
              <a:ext uri="{FF2B5EF4-FFF2-40B4-BE49-F238E27FC236}">
                <a16:creationId xmlns:a16="http://schemas.microsoft.com/office/drawing/2014/main" id="{7723EE2A-4756-4E9C-B0E0-E89E491ED04C}"/>
              </a:ext>
            </a:extLst>
          </p:cNvPr>
          <p:cNvSpPr/>
          <p:nvPr/>
        </p:nvSpPr>
        <p:spPr>
          <a:xfrm>
            <a:off x="1721426" y="3477495"/>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B36EDEE-ABE0-4C7F-999E-B6B0FA6FC5DE}"/>
              </a:ext>
            </a:extLst>
          </p:cNvPr>
          <p:cNvSpPr/>
          <p:nvPr/>
        </p:nvSpPr>
        <p:spPr>
          <a:xfrm>
            <a:off x="2819396" y="3983189"/>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8E590B8-32B1-44CB-8DE0-8EB8D855386F}"/>
              </a:ext>
            </a:extLst>
          </p:cNvPr>
          <p:cNvSpPr/>
          <p:nvPr/>
        </p:nvSpPr>
        <p:spPr>
          <a:xfrm>
            <a:off x="2680848" y="4520056"/>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71406D3-3288-4B0E-87FE-E79EC093DD1C}"/>
              </a:ext>
            </a:extLst>
          </p:cNvPr>
          <p:cNvSpPr/>
          <p:nvPr/>
        </p:nvSpPr>
        <p:spPr>
          <a:xfrm>
            <a:off x="2511127" y="4984186"/>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03318C-0C21-4304-90D5-FAE2325E638B}"/>
              </a:ext>
            </a:extLst>
          </p:cNvPr>
          <p:cNvSpPr/>
          <p:nvPr/>
        </p:nvSpPr>
        <p:spPr>
          <a:xfrm>
            <a:off x="4232555" y="5292451"/>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D7C467D-F407-4FEA-A8AA-45093CBA5FBA}"/>
              </a:ext>
            </a:extLst>
          </p:cNvPr>
          <p:cNvSpPr/>
          <p:nvPr/>
        </p:nvSpPr>
        <p:spPr>
          <a:xfrm>
            <a:off x="4229090" y="3709568"/>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DA8A0E-E7F0-4170-92D9-75C66F2604A8}"/>
              </a:ext>
            </a:extLst>
          </p:cNvPr>
          <p:cNvSpPr/>
          <p:nvPr/>
        </p:nvSpPr>
        <p:spPr>
          <a:xfrm>
            <a:off x="3872331" y="3103429"/>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449AD37-45AA-4670-A771-5BB54ECD4A19}"/>
              </a:ext>
            </a:extLst>
          </p:cNvPr>
          <p:cNvSpPr/>
          <p:nvPr/>
        </p:nvSpPr>
        <p:spPr>
          <a:xfrm>
            <a:off x="5203636" y="3217081"/>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D982B33-CAA5-4855-B690-6CDFDAC01378}"/>
              </a:ext>
            </a:extLst>
          </p:cNvPr>
          <p:cNvSpPr/>
          <p:nvPr/>
        </p:nvSpPr>
        <p:spPr>
          <a:xfrm>
            <a:off x="5333992" y="4274150"/>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FB2F330-33FF-4338-A51C-95FA3BFA0F6A}"/>
              </a:ext>
            </a:extLst>
          </p:cNvPr>
          <p:cNvSpPr/>
          <p:nvPr/>
        </p:nvSpPr>
        <p:spPr>
          <a:xfrm>
            <a:off x="9303319" y="5375578"/>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27DD40B-DD0E-4AA1-AB79-A0AD02399776}"/>
              </a:ext>
            </a:extLst>
          </p:cNvPr>
          <p:cNvSpPr/>
          <p:nvPr/>
        </p:nvSpPr>
        <p:spPr>
          <a:xfrm>
            <a:off x="5860460" y="5652681"/>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1C34DDD-4663-473E-84AE-957E41041D93}"/>
              </a:ext>
            </a:extLst>
          </p:cNvPr>
          <p:cNvSpPr/>
          <p:nvPr/>
        </p:nvSpPr>
        <p:spPr>
          <a:xfrm>
            <a:off x="7065812" y="4561626"/>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BA1DBC8-959F-4B2E-9400-19566737A5A7}"/>
              </a:ext>
            </a:extLst>
          </p:cNvPr>
          <p:cNvSpPr/>
          <p:nvPr/>
        </p:nvSpPr>
        <p:spPr>
          <a:xfrm>
            <a:off x="8143011" y="4287995"/>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3C1123B-7B15-4626-8A48-90B2B1B0A443}"/>
              </a:ext>
            </a:extLst>
          </p:cNvPr>
          <p:cNvSpPr/>
          <p:nvPr/>
        </p:nvSpPr>
        <p:spPr>
          <a:xfrm>
            <a:off x="9033171" y="4568574"/>
            <a:ext cx="155864" cy="166255"/>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1" name="Oval 20">
            <a:extLst>
              <a:ext uri="{FF2B5EF4-FFF2-40B4-BE49-F238E27FC236}">
                <a16:creationId xmlns:a16="http://schemas.microsoft.com/office/drawing/2014/main" id="{65AA5A10-246D-47D5-9BB0-EC6D261C55EF}"/>
              </a:ext>
            </a:extLst>
          </p:cNvPr>
          <p:cNvSpPr/>
          <p:nvPr/>
        </p:nvSpPr>
        <p:spPr>
          <a:xfrm>
            <a:off x="8679878" y="3380522"/>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22" name="Oval 21">
            <a:extLst>
              <a:ext uri="{FF2B5EF4-FFF2-40B4-BE49-F238E27FC236}">
                <a16:creationId xmlns:a16="http://schemas.microsoft.com/office/drawing/2014/main" id="{C9D47D44-7CFD-474A-886B-E3316E5BF3D7}"/>
              </a:ext>
            </a:extLst>
          </p:cNvPr>
          <p:cNvSpPr/>
          <p:nvPr/>
        </p:nvSpPr>
        <p:spPr>
          <a:xfrm>
            <a:off x="8295411" y="2632378"/>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2F45288-61BB-4414-808B-E1F88AE697FA}"/>
              </a:ext>
            </a:extLst>
          </p:cNvPr>
          <p:cNvSpPr/>
          <p:nvPr/>
        </p:nvSpPr>
        <p:spPr>
          <a:xfrm>
            <a:off x="7512621" y="1995062"/>
            <a:ext cx="15586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CEB3B47-5DD8-4507-9F77-3A020603400F}"/>
              </a:ext>
            </a:extLst>
          </p:cNvPr>
          <p:cNvCxnSpPr>
            <a:stCxn id="5" idx="7"/>
            <a:endCxn id="6" idx="3"/>
          </p:cNvCxnSpPr>
          <p:nvPr/>
        </p:nvCxnSpPr>
        <p:spPr>
          <a:xfrm flipV="1">
            <a:off x="2301274" y="1794788"/>
            <a:ext cx="513243" cy="3666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9B9484-2E30-4F55-BBE1-DC5B37E8C7B4}"/>
              </a:ext>
            </a:extLst>
          </p:cNvPr>
          <p:cNvCxnSpPr>
            <a:cxnSpLocks/>
            <a:stCxn id="4" idx="7"/>
            <a:endCxn id="5" idx="3"/>
          </p:cNvCxnSpPr>
          <p:nvPr/>
        </p:nvCxnSpPr>
        <p:spPr>
          <a:xfrm flipV="1">
            <a:off x="1857929" y="2278971"/>
            <a:ext cx="333133" cy="4677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D23961-3C5E-4DA8-B523-8AC13B159DE3}"/>
              </a:ext>
            </a:extLst>
          </p:cNvPr>
          <p:cNvCxnSpPr>
            <a:cxnSpLocks/>
            <a:stCxn id="7" idx="0"/>
          </p:cNvCxnSpPr>
          <p:nvPr/>
        </p:nvCxnSpPr>
        <p:spPr>
          <a:xfrm flipV="1">
            <a:off x="1799358" y="2881847"/>
            <a:ext cx="0" cy="5956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7655526-2653-4F16-9254-2D115AAE8C9A}"/>
              </a:ext>
            </a:extLst>
          </p:cNvPr>
          <p:cNvCxnSpPr>
            <a:cxnSpLocks/>
            <a:endCxn id="8" idx="1"/>
          </p:cNvCxnSpPr>
          <p:nvPr/>
        </p:nvCxnSpPr>
        <p:spPr>
          <a:xfrm>
            <a:off x="1873826" y="3592007"/>
            <a:ext cx="968396" cy="415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B188B3-3529-4939-AFCF-AB108CFF3435}"/>
              </a:ext>
            </a:extLst>
          </p:cNvPr>
          <p:cNvCxnSpPr>
            <a:cxnSpLocks/>
            <a:stCxn id="9" idx="7"/>
          </p:cNvCxnSpPr>
          <p:nvPr/>
        </p:nvCxnSpPr>
        <p:spPr>
          <a:xfrm flipV="1">
            <a:off x="2813886" y="4122049"/>
            <a:ext cx="77142" cy="4223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8EAF40-4279-468E-96C3-51CA849DAF0D}"/>
              </a:ext>
            </a:extLst>
          </p:cNvPr>
          <p:cNvCxnSpPr>
            <a:cxnSpLocks/>
            <a:stCxn id="10" idx="7"/>
          </p:cNvCxnSpPr>
          <p:nvPr/>
        </p:nvCxnSpPr>
        <p:spPr>
          <a:xfrm flipV="1">
            <a:off x="2644165" y="4644959"/>
            <a:ext cx="111775" cy="363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B88E659-CFA1-49CC-BC39-D0AB09A1272B}"/>
              </a:ext>
            </a:extLst>
          </p:cNvPr>
          <p:cNvCxnSpPr>
            <a:cxnSpLocks/>
            <a:endCxn id="13" idx="1"/>
          </p:cNvCxnSpPr>
          <p:nvPr/>
        </p:nvCxnSpPr>
        <p:spPr>
          <a:xfrm>
            <a:off x="2916374" y="1819135"/>
            <a:ext cx="978783" cy="1308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C38F0F-372B-46DD-9B73-CE00E996B82C}"/>
              </a:ext>
            </a:extLst>
          </p:cNvPr>
          <p:cNvCxnSpPr>
            <a:cxnSpLocks/>
            <a:stCxn id="4" idx="6"/>
            <a:endCxn id="13" idx="2"/>
          </p:cNvCxnSpPr>
          <p:nvPr/>
        </p:nvCxnSpPr>
        <p:spPr>
          <a:xfrm>
            <a:off x="1880755" y="2805545"/>
            <a:ext cx="1991576" cy="3810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35CF2F-BBE1-445E-8AC9-30F70645121B}"/>
              </a:ext>
            </a:extLst>
          </p:cNvPr>
          <p:cNvCxnSpPr>
            <a:cxnSpLocks/>
            <a:stCxn id="13" idx="5"/>
            <a:endCxn id="14" idx="2"/>
          </p:cNvCxnSpPr>
          <p:nvPr/>
        </p:nvCxnSpPr>
        <p:spPr>
          <a:xfrm>
            <a:off x="4005369" y="3245337"/>
            <a:ext cx="1198267" cy="548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B026FB-94B8-41F7-A0AA-8AE02AD7095B}"/>
              </a:ext>
            </a:extLst>
          </p:cNvPr>
          <p:cNvCxnSpPr>
            <a:cxnSpLocks/>
            <a:stCxn id="12" idx="1"/>
          </p:cNvCxnSpPr>
          <p:nvPr/>
        </p:nvCxnSpPr>
        <p:spPr>
          <a:xfrm flipH="1" flipV="1">
            <a:off x="3950264" y="3276925"/>
            <a:ext cx="301652" cy="456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F085BD5-D0D8-45CD-A096-86A9983B08C2}"/>
              </a:ext>
            </a:extLst>
          </p:cNvPr>
          <p:cNvCxnSpPr>
            <a:cxnSpLocks/>
            <a:stCxn id="15" idx="1"/>
          </p:cNvCxnSpPr>
          <p:nvPr/>
        </p:nvCxnSpPr>
        <p:spPr>
          <a:xfrm flipH="1" flipV="1">
            <a:off x="4382910" y="3851477"/>
            <a:ext cx="973908" cy="44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FC55C8D-02B4-430B-A637-5457C62FAD6E}"/>
              </a:ext>
            </a:extLst>
          </p:cNvPr>
          <p:cNvCxnSpPr>
            <a:cxnSpLocks/>
            <a:stCxn id="18" idx="1"/>
            <a:endCxn id="14" idx="6"/>
          </p:cNvCxnSpPr>
          <p:nvPr/>
        </p:nvCxnSpPr>
        <p:spPr>
          <a:xfrm flipH="1" flipV="1">
            <a:off x="5359500" y="3300209"/>
            <a:ext cx="1729138" cy="12857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6809419-DE64-46AF-A78C-71E9801FE14E}"/>
              </a:ext>
            </a:extLst>
          </p:cNvPr>
          <p:cNvCxnSpPr>
            <a:cxnSpLocks/>
            <a:stCxn id="18" idx="1"/>
          </p:cNvCxnSpPr>
          <p:nvPr/>
        </p:nvCxnSpPr>
        <p:spPr>
          <a:xfrm flipH="1" flipV="1">
            <a:off x="5482302" y="4386605"/>
            <a:ext cx="1606336" cy="199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B83A77-7A7D-4AC8-97C1-8C0254F28762}"/>
              </a:ext>
            </a:extLst>
          </p:cNvPr>
          <p:cNvCxnSpPr>
            <a:cxnSpLocks/>
            <a:stCxn id="11" idx="0"/>
          </p:cNvCxnSpPr>
          <p:nvPr/>
        </p:nvCxnSpPr>
        <p:spPr>
          <a:xfrm flipV="1">
            <a:off x="4310487" y="3868499"/>
            <a:ext cx="10824" cy="14239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9FDAF56-052B-46D1-8E9F-9068B4A3549C}"/>
              </a:ext>
            </a:extLst>
          </p:cNvPr>
          <p:cNvCxnSpPr>
            <a:cxnSpLocks/>
            <a:stCxn id="11" idx="7"/>
          </p:cNvCxnSpPr>
          <p:nvPr/>
        </p:nvCxnSpPr>
        <p:spPr>
          <a:xfrm flipV="1">
            <a:off x="4365593" y="4419254"/>
            <a:ext cx="999847" cy="8975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8E7FB28-60B4-4BB7-8BE0-03F7164594BA}"/>
              </a:ext>
            </a:extLst>
          </p:cNvPr>
          <p:cNvCxnSpPr>
            <a:cxnSpLocks/>
            <a:stCxn id="22" idx="1"/>
          </p:cNvCxnSpPr>
          <p:nvPr/>
        </p:nvCxnSpPr>
        <p:spPr>
          <a:xfrm flipH="1" flipV="1">
            <a:off x="7621941" y="2118005"/>
            <a:ext cx="696296" cy="53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15B28EC-0E0C-4C01-87F5-24AFF1BDC10C}"/>
              </a:ext>
            </a:extLst>
          </p:cNvPr>
          <p:cNvCxnSpPr>
            <a:cxnSpLocks/>
            <a:stCxn id="21" idx="0"/>
          </p:cNvCxnSpPr>
          <p:nvPr/>
        </p:nvCxnSpPr>
        <p:spPr>
          <a:xfrm flipH="1" flipV="1">
            <a:off x="8437110" y="2771024"/>
            <a:ext cx="320700" cy="609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F91C790-A712-49BB-96AE-74E249659A77}"/>
              </a:ext>
            </a:extLst>
          </p:cNvPr>
          <p:cNvCxnSpPr>
            <a:cxnSpLocks/>
            <a:stCxn id="19" idx="7"/>
            <a:endCxn id="21" idx="4"/>
          </p:cNvCxnSpPr>
          <p:nvPr/>
        </p:nvCxnSpPr>
        <p:spPr>
          <a:xfrm flipV="1">
            <a:off x="8276049" y="3546777"/>
            <a:ext cx="481761" cy="765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E3ED248-EADD-46EF-AFAD-13A4FCB5AABF}"/>
              </a:ext>
            </a:extLst>
          </p:cNvPr>
          <p:cNvCxnSpPr>
            <a:cxnSpLocks/>
            <a:stCxn id="19" idx="3"/>
            <a:endCxn id="18" idx="6"/>
          </p:cNvCxnSpPr>
          <p:nvPr/>
        </p:nvCxnSpPr>
        <p:spPr>
          <a:xfrm flipH="1">
            <a:off x="7221676" y="4429903"/>
            <a:ext cx="944161" cy="2148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B70E411-B196-4918-A5FF-7F28443F78F0}"/>
              </a:ext>
            </a:extLst>
          </p:cNvPr>
          <p:cNvCxnSpPr>
            <a:cxnSpLocks/>
            <a:endCxn id="17" idx="7"/>
          </p:cNvCxnSpPr>
          <p:nvPr/>
        </p:nvCxnSpPr>
        <p:spPr>
          <a:xfrm flipH="1">
            <a:off x="5993498" y="4686311"/>
            <a:ext cx="1096162" cy="9907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B3EA466-8479-4424-B491-318B221BA1C4}"/>
              </a:ext>
            </a:extLst>
          </p:cNvPr>
          <p:cNvCxnSpPr>
            <a:cxnSpLocks/>
            <a:stCxn id="20" idx="1"/>
          </p:cNvCxnSpPr>
          <p:nvPr/>
        </p:nvCxnSpPr>
        <p:spPr>
          <a:xfrm flipH="1" flipV="1">
            <a:off x="8324697" y="4395421"/>
            <a:ext cx="731300" cy="197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C43DE2F-F6AF-460C-AC9E-58C5AA66D2FB}"/>
              </a:ext>
            </a:extLst>
          </p:cNvPr>
          <p:cNvCxnSpPr>
            <a:cxnSpLocks/>
            <a:stCxn id="16" idx="0"/>
          </p:cNvCxnSpPr>
          <p:nvPr/>
        </p:nvCxnSpPr>
        <p:spPr>
          <a:xfrm flipH="1" flipV="1">
            <a:off x="9158267" y="4707110"/>
            <a:ext cx="222984" cy="668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B1A9896-23FC-4920-A419-65CB39851BE2}"/>
              </a:ext>
            </a:extLst>
          </p:cNvPr>
          <p:cNvSpPr txBox="1"/>
          <p:nvPr/>
        </p:nvSpPr>
        <p:spPr>
          <a:xfrm>
            <a:off x="2455718" y="1296650"/>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a:t>
            </a:r>
          </a:p>
        </p:txBody>
      </p:sp>
      <p:sp>
        <p:nvSpPr>
          <p:cNvPr id="76" name="TextBox 75">
            <a:extLst>
              <a:ext uri="{FF2B5EF4-FFF2-40B4-BE49-F238E27FC236}">
                <a16:creationId xmlns:a16="http://schemas.microsoft.com/office/drawing/2014/main" id="{4438367B-C426-4B90-830E-EE78519A1B7E}"/>
              </a:ext>
            </a:extLst>
          </p:cNvPr>
          <p:cNvSpPr txBox="1"/>
          <p:nvPr/>
        </p:nvSpPr>
        <p:spPr>
          <a:xfrm>
            <a:off x="1870377" y="1778806"/>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Z</a:t>
            </a:r>
          </a:p>
        </p:txBody>
      </p:sp>
      <p:sp>
        <p:nvSpPr>
          <p:cNvPr id="77" name="TextBox 76">
            <a:extLst>
              <a:ext uri="{FF2B5EF4-FFF2-40B4-BE49-F238E27FC236}">
                <a16:creationId xmlns:a16="http://schemas.microsoft.com/office/drawing/2014/main" id="{DDCE4DE9-F015-4C8F-8ABB-250C0CE86CA2}"/>
              </a:ext>
            </a:extLst>
          </p:cNvPr>
          <p:cNvSpPr txBox="1"/>
          <p:nvPr/>
        </p:nvSpPr>
        <p:spPr>
          <a:xfrm>
            <a:off x="1331071" y="2461751"/>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78" name="TextBox 77">
            <a:extLst>
              <a:ext uri="{FF2B5EF4-FFF2-40B4-BE49-F238E27FC236}">
                <a16:creationId xmlns:a16="http://schemas.microsoft.com/office/drawing/2014/main" id="{48B7E3AE-B82E-4705-BEE6-95B8EA59FC95}"/>
              </a:ext>
            </a:extLst>
          </p:cNvPr>
          <p:cNvSpPr txBox="1"/>
          <p:nvPr/>
        </p:nvSpPr>
        <p:spPr>
          <a:xfrm>
            <a:off x="1285022" y="3279177"/>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a:t>
            </a:r>
          </a:p>
        </p:txBody>
      </p:sp>
      <p:sp>
        <p:nvSpPr>
          <p:cNvPr id="79" name="TextBox 78">
            <a:extLst>
              <a:ext uri="{FF2B5EF4-FFF2-40B4-BE49-F238E27FC236}">
                <a16:creationId xmlns:a16="http://schemas.microsoft.com/office/drawing/2014/main" id="{76079D46-A1DD-4147-9A0F-6B58EE09FFE0}"/>
              </a:ext>
            </a:extLst>
          </p:cNvPr>
          <p:cNvSpPr txBox="1"/>
          <p:nvPr/>
        </p:nvSpPr>
        <p:spPr>
          <a:xfrm>
            <a:off x="3855399" y="3736670"/>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a:t>
            </a:r>
          </a:p>
        </p:txBody>
      </p:sp>
      <p:sp>
        <p:nvSpPr>
          <p:cNvPr id="80" name="TextBox 79">
            <a:extLst>
              <a:ext uri="{FF2B5EF4-FFF2-40B4-BE49-F238E27FC236}">
                <a16:creationId xmlns:a16="http://schemas.microsoft.com/office/drawing/2014/main" id="{8CB33FE4-888A-46F6-ABD3-6A030D1CEDB2}"/>
              </a:ext>
            </a:extLst>
          </p:cNvPr>
          <p:cNvSpPr txBox="1"/>
          <p:nvPr/>
        </p:nvSpPr>
        <p:spPr>
          <a:xfrm>
            <a:off x="3921143" y="2733494"/>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a:t>
            </a:r>
          </a:p>
        </p:txBody>
      </p:sp>
      <p:sp>
        <p:nvSpPr>
          <p:cNvPr id="81" name="TextBox 80">
            <a:extLst>
              <a:ext uri="{FF2B5EF4-FFF2-40B4-BE49-F238E27FC236}">
                <a16:creationId xmlns:a16="http://schemas.microsoft.com/office/drawing/2014/main" id="{8C3EC646-2070-4E64-8829-93CBDD86E04D}"/>
              </a:ext>
            </a:extLst>
          </p:cNvPr>
          <p:cNvSpPr txBox="1"/>
          <p:nvPr/>
        </p:nvSpPr>
        <p:spPr>
          <a:xfrm>
            <a:off x="2117598" y="4830786"/>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a:t>
            </a:r>
          </a:p>
        </p:txBody>
      </p:sp>
      <p:sp>
        <p:nvSpPr>
          <p:cNvPr id="82" name="TextBox 81">
            <a:extLst>
              <a:ext uri="{FF2B5EF4-FFF2-40B4-BE49-F238E27FC236}">
                <a16:creationId xmlns:a16="http://schemas.microsoft.com/office/drawing/2014/main" id="{674FB4A3-E565-4BC1-A851-5BFD8B322143}"/>
              </a:ext>
            </a:extLst>
          </p:cNvPr>
          <p:cNvSpPr txBox="1"/>
          <p:nvPr/>
        </p:nvSpPr>
        <p:spPr>
          <a:xfrm>
            <a:off x="2315816" y="4329833"/>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t>
            </a:r>
          </a:p>
        </p:txBody>
      </p:sp>
      <p:sp>
        <p:nvSpPr>
          <p:cNvPr id="83" name="TextBox 82">
            <a:extLst>
              <a:ext uri="{FF2B5EF4-FFF2-40B4-BE49-F238E27FC236}">
                <a16:creationId xmlns:a16="http://schemas.microsoft.com/office/drawing/2014/main" id="{B2AA127F-F559-48D7-AFB1-D23B96BF44A2}"/>
              </a:ext>
            </a:extLst>
          </p:cNvPr>
          <p:cNvSpPr txBox="1"/>
          <p:nvPr/>
        </p:nvSpPr>
        <p:spPr>
          <a:xfrm>
            <a:off x="2926058" y="3740842"/>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a:t>
            </a:r>
          </a:p>
        </p:txBody>
      </p:sp>
      <p:sp>
        <p:nvSpPr>
          <p:cNvPr id="84" name="TextBox 83">
            <a:extLst>
              <a:ext uri="{FF2B5EF4-FFF2-40B4-BE49-F238E27FC236}">
                <a16:creationId xmlns:a16="http://schemas.microsoft.com/office/drawing/2014/main" id="{8F44CCA9-9DA0-45C3-A944-5635651C582D}"/>
              </a:ext>
            </a:extLst>
          </p:cNvPr>
          <p:cNvSpPr txBox="1"/>
          <p:nvPr/>
        </p:nvSpPr>
        <p:spPr>
          <a:xfrm>
            <a:off x="9189035" y="4254710"/>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a:t>
            </a:r>
          </a:p>
        </p:txBody>
      </p:sp>
      <p:sp>
        <p:nvSpPr>
          <p:cNvPr id="85" name="TextBox 84">
            <a:extLst>
              <a:ext uri="{FF2B5EF4-FFF2-40B4-BE49-F238E27FC236}">
                <a16:creationId xmlns:a16="http://schemas.microsoft.com/office/drawing/2014/main" id="{00CF5DFF-712A-4AA4-A1E5-0BE8CEBDC740}"/>
              </a:ext>
            </a:extLst>
          </p:cNvPr>
          <p:cNvSpPr txBox="1"/>
          <p:nvPr/>
        </p:nvSpPr>
        <p:spPr>
          <a:xfrm>
            <a:off x="7989506" y="4463868"/>
            <a:ext cx="344003" cy="46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a:t>
            </a:r>
          </a:p>
        </p:txBody>
      </p:sp>
      <p:sp>
        <p:nvSpPr>
          <p:cNvPr id="86" name="TextBox 85">
            <a:extLst>
              <a:ext uri="{FF2B5EF4-FFF2-40B4-BE49-F238E27FC236}">
                <a16:creationId xmlns:a16="http://schemas.microsoft.com/office/drawing/2014/main" id="{63FECCB4-13DC-4F89-A436-38093215DE6A}"/>
              </a:ext>
            </a:extLst>
          </p:cNvPr>
          <p:cNvSpPr txBox="1"/>
          <p:nvPr/>
        </p:nvSpPr>
        <p:spPr>
          <a:xfrm>
            <a:off x="6070295" y="5541833"/>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a:t>
            </a:r>
          </a:p>
        </p:txBody>
      </p:sp>
      <p:sp>
        <p:nvSpPr>
          <p:cNvPr id="87" name="TextBox 86">
            <a:extLst>
              <a:ext uri="{FF2B5EF4-FFF2-40B4-BE49-F238E27FC236}">
                <a16:creationId xmlns:a16="http://schemas.microsoft.com/office/drawing/2014/main" id="{A3BECCEA-7009-4D6C-BA3F-98E2F07E10C1}"/>
              </a:ext>
            </a:extLst>
          </p:cNvPr>
          <p:cNvSpPr txBox="1"/>
          <p:nvPr/>
        </p:nvSpPr>
        <p:spPr>
          <a:xfrm>
            <a:off x="7004650" y="4148902"/>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88" name="TextBox 87">
            <a:extLst>
              <a:ext uri="{FF2B5EF4-FFF2-40B4-BE49-F238E27FC236}">
                <a16:creationId xmlns:a16="http://schemas.microsoft.com/office/drawing/2014/main" id="{BD0B4059-E115-4618-9EC2-92321689B3EA}"/>
              </a:ext>
            </a:extLst>
          </p:cNvPr>
          <p:cNvSpPr txBox="1"/>
          <p:nvPr/>
        </p:nvSpPr>
        <p:spPr>
          <a:xfrm>
            <a:off x="5303815" y="3887537"/>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sp>
        <p:nvSpPr>
          <p:cNvPr id="89" name="TextBox 88">
            <a:extLst>
              <a:ext uri="{FF2B5EF4-FFF2-40B4-BE49-F238E27FC236}">
                <a16:creationId xmlns:a16="http://schemas.microsoft.com/office/drawing/2014/main" id="{CE293B51-73BA-4199-8184-E3CB6A967186}"/>
              </a:ext>
            </a:extLst>
          </p:cNvPr>
          <p:cNvSpPr txBox="1"/>
          <p:nvPr/>
        </p:nvSpPr>
        <p:spPr>
          <a:xfrm>
            <a:off x="4022702" y="5421848"/>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91" name="TextBox 90">
            <a:extLst>
              <a:ext uri="{FF2B5EF4-FFF2-40B4-BE49-F238E27FC236}">
                <a16:creationId xmlns:a16="http://schemas.microsoft.com/office/drawing/2014/main" id="{8E26F050-7ADA-493B-B205-31C8DF04E4A8}"/>
              </a:ext>
            </a:extLst>
          </p:cNvPr>
          <p:cNvSpPr txBox="1"/>
          <p:nvPr/>
        </p:nvSpPr>
        <p:spPr>
          <a:xfrm>
            <a:off x="5318410" y="2651014"/>
            <a:ext cx="342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a:t>
            </a:r>
          </a:p>
        </p:txBody>
      </p:sp>
      <p:cxnSp>
        <p:nvCxnSpPr>
          <p:cNvPr id="92" name="Straight Connector 91">
            <a:extLst>
              <a:ext uri="{FF2B5EF4-FFF2-40B4-BE49-F238E27FC236}">
                <a16:creationId xmlns:a16="http://schemas.microsoft.com/office/drawing/2014/main" id="{C4B947E4-7788-4466-914B-866DCA8924D1}"/>
              </a:ext>
            </a:extLst>
          </p:cNvPr>
          <p:cNvCxnSpPr>
            <a:cxnSpLocks/>
            <a:endCxn id="11" idx="2"/>
          </p:cNvCxnSpPr>
          <p:nvPr/>
        </p:nvCxnSpPr>
        <p:spPr>
          <a:xfrm>
            <a:off x="2655175" y="5119494"/>
            <a:ext cx="1577380" cy="2560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B98F7C5-C552-4C1B-9B3E-E320BEE31384}"/>
              </a:ext>
            </a:extLst>
          </p:cNvPr>
          <p:cNvSpPr txBox="1"/>
          <p:nvPr/>
        </p:nvSpPr>
        <p:spPr>
          <a:xfrm>
            <a:off x="8501029" y="2374057"/>
            <a:ext cx="344003" cy="46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a:t>
            </a:r>
          </a:p>
        </p:txBody>
      </p:sp>
      <p:sp>
        <p:nvSpPr>
          <p:cNvPr id="96" name="TextBox 95">
            <a:extLst>
              <a:ext uri="{FF2B5EF4-FFF2-40B4-BE49-F238E27FC236}">
                <a16:creationId xmlns:a16="http://schemas.microsoft.com/office/drawing/2014/main" id="{7BC4B23B-BE86-495D-8175-FE2C42CF0D65}"/>
              </a:ext>
            </a:extLst>
          </p:cNvPr>
          <p:cNvSpPr txBox="1"/>
          <p:nvPr/>
        </p:nvSpPr>
        <p:spPr>
          <a:xfrm>
            <a:off x="8845032" y="3232937"/>
            <a:ext cx="344003" cy="46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a:t>
            </a:r>
          </a:p>
        </p:txBody>
      </p:sp>
      <p:sp>
        <p:nvSpPr>
          <p:cNvPr id="97" name="TextBox 96">
            <a:extLst>
              <a:ext uri="{FF2B5EF4-FFF2-40B4-BE49-F238E27FC236}">
                <a16:creationId xmlns:a16="http://schemas.microsoft.com/office/drawing/2014/main" id="{CA1EDCD2-F1FD-4925-A430-BCAE3B772D89}"/>
              </a:ext>
            </a:extLst>
          </p:cNvPr>
          <p:cNvSpPr txBox="1"/>
          <p:nvPr/>
        </p:nvSpPr>
        <p:spPr>
          <a:xfrm>
            <a:off x="7509157" y="1623704"/>
            <a:ext cx="344003" cy="46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a:t>
            </a:r>
          </a:p>
        </p:txBody>
      </p:sp>
      <p:sp>
        <p:nvSpPr>
          <p:cNvPr id="98" name="TextBox 97">
            <a:extLst>
              <a:ext uri="{FF2B5EF4-FFF2-40B4-BE49-F238E27FC236}">
                <a16:creationId xmlns:a16="http://schemas.microsoft.com/office/drawing/2014/main" id="{13E22259-1838-4759-8112-2FB93F32EA38}"/>
              </a:ext>
            </a:extLst>
          </p:cNvPr>
          <p:cNvSpPr txBox="1"/>
          <p:nvPr/>
        </p:nvSpPr>
        <p:spPr>
          <a:xfrm>
            <a:off x="9457459" y="5289104"/>
            <a:ext cx="344003" cy="4614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t>
            </a:r>
          </a:p>
        </p:txBody>
      </p:sp>
      <p:sp>
        <p:nvSpPr>
          <p:cNvPr id="104" name="TextBox 103">
            <a:extLst>
              <a:ext uri="{FF2B5EF4-FFF2-40B4-BE49-F238E27FC236}">
                <a16:creationId xmlns:a16="http://schemas.microsoft.com/office/drawing/2014/main" id="{B62795F9-BF64-4863-A6CC-7850DBB7F791}"/>
              </a:ext>
            </a:extLst>
          </p:cNvPr>
          <p:cNvSpPr txBox="1"/>
          <p:nvPr/>
        </p:nvSpPr>
        <p:spPr>
          <a:xfrm>
            <a:off x="2076033" y="2584051"/>
            <a:ext cx="549394" cy="369332"/>
          </a:xfrm>
          <a:prstGeom prst="rect">
            <a:avLst/>
          </a:prstGeom>
          <a:noFill/>
        </p:spPr>
        <p:txBody>
          <a:bodyPr wrap="square" rtlCol="0">
            <a:spAutoFit/>
          </a:bodyPr>
          <a:lstStyle/>
          <a:p>
            <a:r>
              <a:rPr lang="en-US" dirty="0"/>
              <a:t>380</a:t>
            </a:r>
          </a:p>
        </p:txBody>
      </p:sp>
      <p:sp>
        <p:nvSpPr>
          <p:cNvPr id="105" name="TextBox 104">
            <a:extLst>
              <a:ext uri="{FF2B5EF4-FFF2-40B4-BE49-F238E27FC236}">
                <a16:creationId xmlns:a16="http://schemas.microsoft.com/office/drawing/2014/main" id="{805365C4-9C4A-48B5-B7E3-D4AB548B42AC}"/>
              </a:ext>
            </a:extLst>
          </p:cNvPr>
          <p:cNvSpPr txBox="1"/>
          <p:nvPr/>
        </p:nvSpPr>
        <p:spPr>
          <a:xfrm>
            <a:off x="3009645" y="3430439"/>
            <a:ext cx="549394" cy="369332"/>
          </a:xfrm>
          <a:prstGeom prst="rect">
            <a:avLst/>
          </a:prstGeom>
          <a:noFill/>
        </p:spPr>
        <p:txBody>
          <a:bodyPr wrap="square" rtlCol="0">
            <a:spAutoFit/>
          </a:bodyPr>
          <a:lstStyle/>
          <a:p>
            <a:r>
              <a:rPr lang="en-US" dirty="0"/>
              <a:t>400</a:t>
            </a:r>
          </a:p>
        </p:txBody>
      </p:sp>
      <p:sp>
        <p:nvSpPr>
          <p:cNvPr id="106" name="TextBox 105">
            <a:extLst>
              <a:ext uri="{FF2B5EF4-FFF2-40B4-BE49-F238E27FC236}">
                <a16:creationId xmlns:a16="http://schemas.microsoft.com/office/drawing/2014/main" id="{C2F1AE3C-8B8D-4C5B-9F7C-92F13565D00B}"/>
              </a:ext>
            </a:extLst>
          </p:cNvPr>
          <p:cNvSpPr txBox="1"/>
          <p:nvPr/>
        </p:nvSpPr>
        <p:spPr>
          <a:xfrm>
            <a:off x="5198048" y="4743395"/>
            <a:ext cx="549394" cy="369332"/>
          </a:xfrm>
          <a:prstGeom prst="rect">
            <a:avLst/>
          </a:prstGeom>
          <a:noFill/>
        </p:spPr>
        <p:txBody>
          <a:bodyPr wrap="square" rtlCol="0">
            <a:spAutoFit/>
          </a:bodyPr>
          <a:lstStyle/>
          <a:p>
            <a:r>
              <a:rPr lang="en-US" dirty="0"/>
              <a:t>420</a:t>
            </a:r>
          </a:p>
        </p:txBody>
      </p:sp>
      <p:sp>
        <p:nvSpPr>
          <p:cNvPr id="107" name="TextBox 106">
            <a:extLst>
              <a:ext uri="{FF2B5EF4-FFF2-40B4-BE49-F238E27FC236}">
                <a16:creationId xmlns:a16="http://schemas.microsoft.com/office/drawing/2014/main" id="{4678EAE6-70A5-4FE9-BBC4-72774398C455}"/>
              </a:ext>
            </a:extLst>
          </p:cNvPr>
          <p:cNvSpPr txBox="1"/>
          <p:nvPr/>
        </p:nvSpPr>
        <p:spPr>
          <a:xfrm>
            <a:off x="3912747" y="386187"/>
            <a:ext cx="6920410" cy="1446550"/>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Figure 3.25   Map of Romania showing contours at f = 380, f = 400, f = 420, with Arad as the start state.  Nodes inside a given contour having f-costs less than or equal to the contour value.</a:t>
            </a:r>
          </a:p>
        </p:txBody>
      </p:sp>
      <mc:AlternateContent xmlns:mc="http://schemas.openxmlformats.org/markup-compatibility/2006" xmlns:a14="http://schemas.microsoft.com/office/drawing/2010/main">
        <mc:Choice Requires="a14">
          <p:sp>
            <p:nvSpPr>
              <p:cNvPr id="3" name="Rectangle 2"/>
              <p:cNvSpPr/>
              <p:nvPr/>
            </p:nvSpPr>
            <p:spPr>
              <a:xfrm>
                <a:off x="1205663" y="5980856"/>
                <a:ext cx="8762911"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marL="457200" indent="-457200">
                  <a:spcAft>
                    <a:spcPts val="1200"/>
                  </a:spcAft>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The fact that </a:t>
                </a:r>
                <a:r>
                  <a:rPr lang="en-US" i="1" dirty="0">
                    <a:solidFill>
                      <a:srgbClr val="000000"/>
                    </a:solidFill>
                    <a:latin typeface="Times New Roman" panose="02020603050405020304" pitchFamily="18" charset="0"/>
                    <a:cs typeface="Times New Roman" panose="02020603050405020304" pitchFamily="18" charset="0"/>
                  </a:rPr>
                  <a:t>f</a:t>
                </a:r>
                <a:r>
                  <a:rPr lang="en-US" dirty="0">
                    <a:solidFill>
                      <a:srgbClr val="000000"/>
                    </a:solidFill>
                    <a:latin typeface="Times New Roman" panose="02020603050405020304" pitchFamily="18" charset="0"/>
                    <a:cs typeface="Times New Roman" panose="02020603050405020304" pitchFamily="18" charset="0"/>
                  </a:rPr>
                  <a:t>-costs are</a:t>
                </a:r>
                <a:r>
                  <a:rPr lang="en-US" dirty="0">
                    <a:solidFill>
                      <a:srgbClr val="0000FF"/>
                    </a:solidFill>
                    <a:latin typeface="Times New Roman" panose="02020603050405020304" pitchFamily="18" charset="0"/>
                    <a:cs typeface="Times New Roman" panose="02020603050405020304" pitchFamily="18" charset="0"/>
                  </a:rPr>
                  <a:t> nondecreasing </a:t>
                </a:r>
                <a:r>
                  <a:rPr lang="en-US" dirty="0">
                    <a:solidFill>
                      <a:srgbClr val="000000"/>
                    </a:solidFill>
                    <a:latin typeface="Times New Roman" panose="02020603050405020304" pitchFamily="18" charset="0"/>
                    <a:cs typeface="Times New Roman" panose="02020603050405020304" pitchFamily="18" charset="0"/>
                  </a:rPr>
                  <a:t>along any path </a:t>
                </a:r>
                <a:r>
                  <a:rPr lang="en-US" i="1" dirty="0">
                    <a:solidFill>
                      <a:srgbClr val="000000"/>
                    </a:solidFill>
                    <a:latin typeface="Times New Roman" panose="02020603050405020304" pitchFamily="18" charset="0"/>
                    <a:cs typeface="Times New Roman" panose="02020603050405020304" pitchFamily="18" charset="0"/>
                  </a:rPr>
                  <a:t>means</a:t>
                </a:r>
                <a:r>
                  <a:rPr lang="en-US" dirty="0">
                    <a:solidFill>
                      <a:srgbClr val="000000"/>
                    </a:solidFill>
                    <a:latin typeface="Times New Roman" panose="02020603050405020304" pitchFamily="18" charset="0"/>
                    <a:cs typeface="Times New Roman" panose="02020603050405020304" pitchFamily="18" charset="0"/>
                  </a:rPr>
                  <a:t> that contours can be drawn in the state space.</a:t>
                </a:r>
                <a:r>
                  <a:rPr lang="en-US" dirty="0">
                    <a:latin typeface="Times New Roman" panose="02020603050405020304" pitchFamily="18" charset="0"/>
                    <a:cs typeface="Times New Roman" panose="02020603050405020304" pitchFamily="18" charset="0"/>
                  </a:rPr>
                  <a:t> Inside the contour labeled 400, </a:t>
                </a:r>
                <a:r>
                  <a:rPr lang="en-US" dirty="0">
                    <a:solidFill>
                      <a:srgbClr val="0000FF"/>
                    </a:solidFill>
                    <a:latin typeface="Times New Roman" panose="02020603050405020304" pitchFamily="18" charset="0"/>
                    <a:cs typeface="Times New Roman" panose="02020603050405020304" pitchFamily="18" charset="0"/>
                  </a:rPr>
                  <a:t>all nodes have </a:t>
                </a:r>
                <a:r>
                  <a:rPr lang="en-US" i="1" dirty="0">
                    <a:solidFill>
                      <a:srgbClr val="0000FF"/>
                    </a:solidFill>
                    <a:latin typeface="Times New Roman" panose="02020603050405020304" pitchFamily="18" charset="0"/>
                    <a:cs typeface="Times New Roman" panose="02020603050405020304" pitchFamily="18" charset="0"/>
                  </a:rPr>
                  <a:t>f</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FF"/>
                    </a:solidFill>
                    <a:latin typeface="Times New Roman" panose="02020603050405020304" pitchFamily="18" charset="0"/>
                    <a:cs typeface="Times New Roman" panose="02020603050405020304" pitchFamily="18" charset="0"/>
                  </a:rPr>
                  <a:t> 400</a:t>
                </a:r>
                <a:r>
                  <a:rPr lang="en-US" dirty="0">
                    <a:latin typeface="Times New Roman" panose="02020603050405020304" pitchFamily="18" charset="0"/>
                    <a:cs typeface="Times New Roman" panose="02020603050405020304" pitchFamily="18" charset="0"/>
                  </a:rPr>
                  <a:t>, etc.</a:t>
                </a:r>
              </a:p>
            </p:txBody>
          </p:sp>
        </mc:Choice>
        <mc:Fallback xmlns="">
          <p:sp>
            <p:nvSpPr>
              <p:cNvPr id="3" name="Rectangle 2"/>
              <p:cNvSpPr>
                <a:spLocks noRot="1" noChangeAspect="1" noMove="1" noResize="1" noEditPoints="1" noAdjustHandles="1" noChangeArrowheads="1" noChangeShapeType="1" noTextEdit="1"/>
              </p:cNvSpPr>
              <p:nvPr/>
            </p:nvSpPr>
            <p:spPr>
              <a:xfrm>
                <a:off x="1205663" y="5980856"/>
                <a:ext cx="8762911" cy="646331"/>
              </a:xfrm>
              <a:prstGeom prst="rect">
                <a:avLst/>
              </a:prstGeom>
              <a:blipFill>
                <a:blip r:embed="rId2"/>
                <a:stretch>
                  <a:fillRect l="-417" t="-3704" r="-764" b="-12963"/>
                </a:stretch>
              </a:blipFill>
            </p:spPr>
            <p:txBody>
              <a:bodyPr/>
              <a:lstStyle/>
              <a:p>
                <a:r>
                  <a:rPr lang="en-US">
                    <a:noFill/>
                  </a:rPr>
                  <a:t> </a:t>
                </a:r>
              </a:p>
            </p:txBody>
          </p:sp>
        </mc:Fallback>
      </mc:AlternateContent>
    </p:spTree>
    <p:extLst>
      <p:ext uri="{BB962C8B-B14F-4D97-AF65-F5344CB8AC3E}">
        <p14:creationId xmlns:p14="http://schemas.microsoft.com/office/powerpoint/2010/main" val="176156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E6FB3-94A0-4DE7-97D9-12905B7713CB}"/>
              </a:ext>
            </a:extLst>
          </p:cNvPr>
          <p:cNvSpPr/>
          <p:nvPr/>
        </p:nvSpPr>
        <p:spPr>
          <a:xfrm>
            <a:off x="1055381" y="124049"/>
            <a:ext cx="6176691"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Search - </a:t>
            </a:r>
            <a:r>
              <a:rPr lang="en-US" sz="2400" dirty="0">
                <a:latin typeface="Times New Roman" panose="02020603050405020304" pitchFamily="18" charset="0"/>
                <a:cs typeface="Times New Roman" panose="02020603050405020304" pitchFamily="18" charset="0"/>
              </a:rPr>
              <a:t>Let </a:t>
            </a:r>
            <a:r>
              <a:rPr lang="pt-BR" sz="2400" i="1" dirty="0">
                <a:solidFill>
                  <a:srgbClr val="000000"/>
                </a:solidFill>
                <a:latin typeface="Times New Roman" panose="02020603050405020304" pitchFamily="18" charset="0"/>
                <a:cs typeface="Times New Roman" panose="02020603050405020304" pitchFamily="18" charset="0"/>
              </a:rPr>
              <a:t>f</a:t>
            </a:r>
            <a:r>
              <a:rPr lang="pt-BR" sz="2400" dirty="0">
                <a:solidFill>
                  <a:srgbClr val="000000"/>
                </a:solidFill>
                <a:latin typeface="Times New Roman" panose="02020603050405020304" pitchFamily="18" charset="0"/>
                <a:cs typeface="Times New Roman" panose="02020603050405020304" pitchFamily="18" charset="0"/>
              </a:rPr>
              <a:t>(n) = </a:t>
            </a:r>
            <a:r>
              <a:rPr lang="pt-BR" sz="2400" i="1" dirty="0">
                <a:solidFill>
                  <a:srgbClr val="C00000"/>
                </a:solidFill>
                <a:latin typeface="Times New Roman" panose="02020603050405020304" pitchFamily="18" charset="0"/>
                <a:cs typeface="Times New Roman" panose="02020603050405020304" pitchFamily="18" charset="0"/>
              </a:rPr>
              <a:t>g</a:t>
            </a:r>
            <a:r>
              <a:rPr lang="pt-BR" sz="2400" dirty="0">
                <a:solidFill>
                  <a:srgbClr val="C00000"/>
                </a:solidFill>
                <a:latin typeface="Times New Roman" panose="02020603050405020304" pitchFamily="18" charset="0"/>
                <a:cs typeface="Times New Roman" panose="02020603050405020304" pitchFamily="18" charset="0"/>
              </a:rPr>
              <a:t>(</a:t>
            </a:r>
            <a:r>
              <a:rPr lang="pt-BR" sz="2400" i="1" dirty="0">
                <a:solidFill>
                  <a:srgbClr val="C00000"/>
                </a:solidFill>
                <a:latin typeface="Times New Roman" panose="02020603050405020304" pitchFamily="18" charset="0"/>
                <a:cs typeface="Times New Roman" panose="02020603050405020304" pitchFamily="18" charset="0"/>
              </a:rPr>
              <a:t>n</a:t>
            </a:r>
            <a:r>
              <a:rPr lang="pt-BR" sz="2400" dirty="0">
                <a:solidFill>
                  <a:srgbClr val="C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5E7B8D-A1E6-4E0F-93CF-5951D38F72AB}"/>
                  </a:ext>
                </a:extLst>
              </p:cNvPr>
              <p:cNvSpPr/>
              <p:nvPr/>
            </p:nvSpPr>
            <p:spPr>
              <a:xfrm>
                <a:off x="1172460" y="847370"/>
                <a:ext cx="9060376" cy="5539978"/>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fact that </a:t>
                </a:r>
                <a:r>
                  <a:rPr lang="en-US" sz="2400" i="1" dirty="0">
                    <a:solidFill>
                      <a:srgbClr val="000000"/>
                    </a:solidFill>
                    <a:latin typeface="Times New Roman" panose="02020603050405020304" pitchFamily="18" charset="0"/>
                    <a:cs typeface="Times New Roman" panose="02020603050405020304" pitchFamily="18" charset="0"/>
                  </a:rPr>
                  <a:t>f</a:t>
                </a:r>
                <a:r>
                  <a:rPr lang="en-US" sz="2400" dirty="0">
                    <a:solidFill>
                      <a:srgbClr val="000000"/>
                    </a:solidFill>
                    <a:latin typeface="Times New Roman" panose="02020603050405020304" pitchFamily="18" charset="0"/>
                    <a:cs typeface="Times New Roman" panose="02020603050405020304" pitchFamily="18" charset="0"/>
                  </a:rPr>
                  <a:t>-costs are</a:t>
                </a:r>
                <a:r>
                  <a:rPr lang="en-US" sz="2400" dirty="0">
                    <a:solidFill>
                      <a:srgbClr val="0000FF"/>
                    </a:solidFill>
                    <a:latin typeface="Times New Roman" panose="02020603050405020304" pitchFamily="18" charset="0"/>
                    <a:cs typeface="Times New Roman" panose="02020603050405020304" pitchFamily="18" charset="0"/>
                  </a:rPr>
                  <a:t> nondecreasing </a:t>
                </a:r>
                <a:r>
                  <a:rPr lang="en-US" sz="2400" dirty="0">
                    <a:solidFill>
                      <a:srgbClr val="000000"/>
                    </a:solidFill>
                    <a:latin typeface="Times New Roman" panose="02020603050405020304" pitchFamily="18" charset="0"/>
                    <a:cs typeface="Times New Roman" panose="02020603050405020304" pitchFamily="18" charset="0"/>
                  </a:rPr>
                  <a:t>along any path also means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that we can draw contours in the state space.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Figure 3.25 is an example.</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Inside the contour labeled 400, </a:t>
                </a:r>
                <a:r>
                  <a:rPr lang="en-US" sz="2400" dirty="0">
                    <a:solidFill>
                      <a:srgbClr val="0000FF"/>
                    </a:solidFill>
                    <a:latin typeface="Times New Roman" panose="02020603050405020304" pitchFamily="18" charset="0"/>
                    <a:cs typeface="Times New Roman" panose="02020603050405020304" pitchFamily="18" charset="0"/>
                  </a:rPr>
                  <a:t>all nodes have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400</a:t>
                </a:r>
                <a:r>
                  <a:rPr lang="en-US" sz="2400" dirty="0">
                    <a:latin typeface="Times New Roman" panose="02020603050405020304" pitchFamily="18" charset="0"/>
                    <a:cs typeface="Times New Roman" panose="02020603050405020304" pitchFamily="18" charset="0"/>
                  </a:rPr>
                  <a:t>, etc.</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expands the frontier node of the lowest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-cost,  </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search fans out from the start node, </a:t>
                </a:r>
              </a:p>
              <a:p>
                <a:pPr marL="1371600" lvl="2"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adding nodes in concentric bands of increasing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-cost.</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uniform-cost search (A* search using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bands will be “circular” around the start state.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more accurate heuristics, </a:t>
                </a:r>
                <a:r>
                  <a:rPr lang="en-US" sz="2400" dirty="0">
                    <a:solidFill>
                      <a:srgbClr val="0000FF"/>
                    </a:solidFill>
                    <a:latin typeface="Times New Roman" panose="02020603050405020304" pitchFamily="18" charset="0"/>
                    <a:cs typeface="Times New Roman" panose="02020603050405020304" pitchFamily="18" charset="0"/>
                  </a:rPr>
                  <a:t>the bands will stretch toward the goal state a</a:t>
                </a:r>
                <a:r>
                  <a:rPr lang="en-US" sz="2400" dirty="0">
                    <a:latin typeface="Times New Roman" panose="02020603050405020304" pitchFamily="18" charset="0"/>
                    <a:cs typeface="Times New Roman" panose="02020603050405020304" pitchFamily="18" charset="0"/>
                  </a:rPr>
                  <a:t>nd become more narrowly focused around the optimal path.</a:t>
                </a:r>
              </a:p>
            </p:txBody>
          </p:sp>
        </mc:Choice>
        <mc:Fallback xmlns="">
          <p:sp>
            <p:nvSpPr>
              <p:cNvPr id="3" name="Rectangle 2">
                <a:extLst>
                  <a:ext uri="{FF2B5EF4-FFF2-40B4-BE49-F238E27FC236}">
                    <a16:creationId xmlns:a16="http://schemas.microsoft.com/office/drawing/2014/main" id="{355E7B8D-A1E6-4E0F-93CF-5951D38F72AB}"/>
                  </a:ext>
                </a:extLst>
              </p:cNvPr>
              <p:cNvSpPr>
                <a:spLocks noRot="1" noChangeAspect="1" noMove="1" noResize="1" noEditPoints="1" noAdjustHandles="1" noChangeArrowheads="1" noChangeShapeType="1" noTextEdit="1"/>
              </p:cNvSpPr>
              <p:nvPr/>
            </p:nvSpPr>
            <p:spPr>
              <a:xfrm>
                <a:off x="1172460" y="847370"/>
                <a:ext cx="9060376" cy="5539978"/>
              </a:xfrm>
              <a:prstGeom prst="rect">
                <a:avLst/>
              </a:prstGeom>
              <a:blipFill>
                <a:blip r:embed="rId2"/>
                <a:stretch>
                  <a:fillRect l="-874" t="-880" r="-1076" b="-1540"/>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A31AAE0F-355E-4A3A-A368-5A404A79EA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68" y="3946082"/>
            <a:ext cx="625474" cy="46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514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E6FB3-94A0-4DE7-97D9-12905B7713CB}"/>
              </a:ext>
            </a:extLst>
          </p:cNvPr>
          <p:cNvSpPr/>
          <p:nvPr/>
        </p:nvSpPr>
        <p:spPr>
          <a:xfrm>
            <a:off x="1044991" y="364466"/>
            <a:ext cx="2995786"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Search</a:t>
            </a:r>
          </a:p>
        </p:txBody>
      </p:sp>
      <p:sp>
        <p:nvSpPr>
          <p:cNvPr id="3" name="Rectangle 2">
            <a:extLst>
              <a:ext uri="{FF2B5EF4-FFF2-40B4-BE49-F238E27FC236}">
                <a16:creationId xmlns:a16="http://schemas.microsoft.com/office/drawing/2014/main" id="{355E7B8D-A1E6-4E0F-93CF-5951D38F72AB}"/>
              </a:ext>
            </a:extLst>
          </p:cNvPr>
          <p:cNvSpPr/>
          <p:nvPr/>
        </p:nvSpPr>
        <p:spPr>
          <a:xfrm>
            <a:off x="1471748" y="1098378"/>
            <a:ext cx="8125098" cy="5601533"/>
          </a:xfrm>
          <a:prstGeom prst="rect">
            <a:avLst/>
          </a:prstGeom>
        </p:spPr>
        <p:txBody>
          <a:bodyPr wrap="square">
            <a:spAutoFit/>
          </a:bodyPr>
          <a:lstStyle/>
          <a:p>
            <a:pPr>
              <a:spcBef>
                <a:spcPts val="600"/>
              </a:spcBef>
              <a:spcAft>
                <a:spcPts val="1200"/>
              </a:spcAft>
            </a:pPr>
            <a:r>
              <a:rPr lang="en-US" sz="2400" dirty="0">
                <a:solidFill>
                  <a:srgbClr val="000000"/>
                </a:solidFill>
                <a:latin typeface="Times New Roman" panose="02020603050405020304" pitchFamily="18" charset="0"/>
                <a:cs typeface="Times New Roman" panose="02020603050405020304" pitchFamily="18" charset="0"/>
              </a:rPr>
              <a:t>If </a:t>
            </a:r>
            <a:r>
              <a:rPr lang="en-US" sz="2400" i="1" dirty="0">
                <a:solidFill>
                  <a:srgbClr val="000000"/>
                </a:solidFill>
                <a:latin typeface="Times New Roman" panose="02020603050405020304" pitchFamily="18" charset="0"/>
                <a:cs typeface="Times New Roman" panose="02020603050405020304" pitchFamily="18" charset="0"/>
              </a:rPr>
              <a:t>C* </a:t>
            </a:r>
            <a:r>
              <a:rPr lang="en-US" sz="2400" dirty="0">
                <a:solidFill>
                  <a:srgbClr val="000000"/>
                </a:solidFill>
                <a:latin typeface="Times New Roman" panose="02020603050405020304" pitchFamily="18" charset="0"/>
                <a:cs typeface="Times New Roman" panose="02020603050405020304" pitchFamily="18" charset="0"/>
              </a:rPr>
              <a:t>is the cost of the optimal solution path, then we can say:</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expands all nodes with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a:t>
            </a:r>
            <a:r>
              <a:rPr lang="en-US" sz="2400" i="1" dirty="0">
                <a:solidFill>
                  <a:srgbClr val="0000FF"/>
                </a:solidFill>
                <a:latin typeface="Times New Roman" panose="02020603050405020304" pitchFamily="18" charset="0"/>
                <a:cs typeface="Times New Roman" panose="02020603050405020304" pitchFamily="18" charset="0"/>
              </a:rPr>
              <a:t>C</a:t>
            </a:r>
            <a:r>
              <a:rPr lang="en-US" sz="2400" baseline="30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Bahnschrift Light" panose="020B0502040204020203"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cost of optimal goal</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expands some nodes with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C</a:t>
            </a:r>
            <a:r>
              <a:rPr lang="en-US" sz="2400" baseline="30000" dirty="0">
                <a:solidFill>
                  <a:srgbClr val="0000FF"/>
                </a:solidFill>
                <a:latin typeface="Times New Roman" panose="02020603050405020304" pitchFamily="18" charset="0"/>
                <a:cs typeface="Times New Roman" panose="02020603050405020304" pitchFamily="18" charset="0"/>
              </a:rPr>
              <a:t>∗</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might then </a:t>
            </a:r>
            <a:r>
              <a:rPr lang="en-US" sz="2400" dirty="0">
                <a:solidFill>
                  <a:srgbClr val="0000FF"/>
                </a:solidFill>
                <a:latin typeface="Times New Roman" panose="02020603050405020304" pitchFamily="18" charset="0"/>
                <a:cs typeface="Times New Roman" panose="02020603050405020304" pitchFamily="18" charset="0"/>
              </a:rPr>
              <a:t>expand some of the nodes right on the “goal contour” (where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 </a:t>
            </a:r>
            <a:r>
              <a:rPr lang="en-US" sz="2400" i="1" dirty="0">
                <a:solidFill>
                  <a:srgbClr val="0000FF"/>
                </a:solidFill>
                <a:latin typeface="Times New Roman" panose="02020603050405020304" pitchFamily="18" charset="0"/>
                <a:cs typeface="Times New Roman" panose="02020603050405020304" pitchFamily="18" charset="0"/>
              </a:rPr>
              <a:t>C</a:t>
            </a:r>
            <a:r>
              <a:rPr lang="en-US" sz="2400" baseline="30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before selecting a goal node.</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expands no nodes with </a:t>
            </a:r>
            <a:r>
              <a:rPr lang="en-US" sz="2400" i="1" dirty="0">
                <a:solidFill>
                  <a:srgbClr val="0000FF"/>
                </a:solidFill>
                <a:latin typeface="Times New Roman" panose="02020603050405020304" pitchFamily="18" charset="0"/>
                <a:cs typeface="Times New Roman" panose="02020603050405020304" pitchFamily="18" charset="0"/>
              </a:rPr>
              <a:t>f</a:t>
            </a:r>
            <a:r>
              <a:rPr lang="en-US" sz="2400" dirty="0">
                <a:solidFill>
                  <a:srgbClr val="0000FF"/>
                </a:solidFill>
                <a:latin typeface="Times New Roman" panose="02020603050405020304" pitchFamily="18" charset="0"/>
                <a:cs typeface="Times New Roman" panose="02020603050405020304" pitchFamily="18" charset="0"/>
              </a:rPr>
              <a:t>(</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&gt; </a:t>
            </a:r>
            <a:r>
              <a:rPr lang="en-US" sz="2400" i="1" dirty="0">
                <a:solidFill>
                  <a:srgbClr val="0000FF"/>
                </a:solidFill>
                <a:latin typeface="Times New Roman" panose="02020603050405020304" pitchFamily="18" charset="0"/>
                <a:cs typeface="Times New Roman" panose="02020603050405020304" pitchFamily="18" charset="0"/>
              </a:rPr>
              <a:t>C</a:t>
            </a:r>
            <a:r>
              <a:rPr lang="en-US" sz="2400" baseline="30000" dirty="0">
                <a:solidFill>
                  <a:srgbClr val="0000FF"/>
                </a:solidFill>
                <a:latin typeface="Times New Roman" panose="02020603050405020304" pitchFamily="18" charset="0"/>
                <a:cs typeface="Times New Roman" panose="02020603050405020304" pitchFamily="18" charset="0"/>
              </a:rPr>
              <a:t>∗</a:t>
            </a:r>
            <a:endParaRPr lang="en-US" sz="2400" baseline="30000" dirty="0">
              <a:solidFill>
                <a:srgbClr val="0000FF"/>
              </a:solidFill>
              <a:latin typeface="Bahnschrift Light" panose="020B0502040204020203" pitchFamily="34" charset="0"/>
              <a:cs typeface="Times New Roman" panose="02020603050405020304" pitchFamily="18" charset="0"/>
            </a:endParaRPr>
          </a:p>
          <a:p>
            <a:pPr marL="914400" lvl="1" indent="-457200">
              <a:spcBef>
                <a:spcPts val="6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For example, Timisoara is not expanded even though it is a child of the root. </a:t>
            </a:r>
          </a:p>
          <a:p>
            <a:pPr marL="914400" lvl="1" indent="-457200">
              <a:spcBef>
                <a:spcPts val="60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We say that Timisoara is </a:t>
            </a:r>
            <a:r>
              <a:rPr lang="en-US" sz="2400" i="1" dirty="0">
                <a:solidFill>
                  <a:srgbClr val="0000FF"/>
                </a:solidFill>
                <a:latin typeface="Times New Roman" panose="02020603050405020304" pitchFamily="18" charset="0"/>
                <a:cs typeface="Times New Roman" panose="02020603050405020304" pitchFamily="18" charset="0"/>
              </a:rPr>
              <a:t>pruned</a:t>
            </a:r>
            <a:r>
              <a:rPr lang="en-US" sz="2400" dirty="0">
                <a:solidFill>
                  <a:srgbClr val="0000FF"/>
                </a:solidFill>
                <a:latin typeface="Times New Roman" panose="02020603050405020304" pitchFamily="18" charset="0"/>
                <a:cs typeface="Times New Roman" panose="02020603050405020304" pitchFamily="18" charset="0"/>
              </a:rPr>
              <a:t>; because </a:t>
            </a:r>
            <a:r>
              <a:rPr lang="en-US" sz="2400" dirty="0" err="1">
                <a:solidFill>
                  <a:srgbClr val="0000FF"/>
                </a:solidFill>
                <a:latin typeface="Times New Roman" panose="02020603050405020304" pitchFamily="18" charset="0"/>
                <a:cs typeface="Times New Roman" panose="02020603050405020304" pitchFamily="18" charset="0"/>
              </a:rPr>
              <a:t>h</a:t>
            </a:r>
            <a:r>
              <a:rPr lang="en-US" sz="2400" baseline="-25000" dirty="0" err="1">
                <a:solidFill>
                  <a:srgbClr val="0000FF"/>
                </a:solidFill>
                <a:latin typeface="Times New Roman" panose="02020603050405020304" pitchFamily="18" charset="0"/>
                <a:cs typeface="Times New Roman" panose="02020603050405020304" pitchFamily="18" charset="0"/>
              </a:rPr>
              <a:t>SLD</a:t>
            </a:r>
            <a:r>
              <a:rPr lang="en-US" sz="2400" dirty="0">
                <a:solidFill>
                  <a:srgbClr val="0000FF"/>
                </a:solidFill>
                <a:latin typeface="Times New Roman" panose="02020603050405020304" pitchFamily="18" charset="0"/>
                <a:cs typeface="Times New Roman" panose="02020603050405020304" pitchFamily="18" charset="0"/>
              </a:rPr>
              <a:t> is admissible, the algorithm can safely ignore this subtree while still guaranteeing optimality.</a:t>
            </a:r>
          </a:p>
        </p:txBody>
      </p:sp>
      <p:pic>
        <p:nvPicPr>
          <p:cNvPr id="4" name="Picture 3" descr="Image result for smiley face images">
            <a:extLst>
              <a:ext uri="{FF2B5EF4-FFF2-40B4-BE49-F238E27FC236}">
                <a16:creationId xmlns:a16="http://schemas.microsoft.com/office/drawing/2014/main" id="{FDAA62AE-FC60-4C01-8ADD-F2FE159A62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509" y="1229008"/>
            <a:ext cx="625474" cy="46916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0326254" y="2625922"/>
            <a:ext cx="535709" cy="459024"/>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6" name="Oval 5"/>
          <p:cNvSpPr/>
          <p:nvPr/>
        </p:nvSpPr>
        <p:spPr>
          <a:xfrm>
            <a:off x="9910619" y="3469652"/>
            <a:ext cx="517236" cy="47427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7" name="Oval 6"/>
          <p:cNvSpPr/>
          <p:nvPr/>
        </p:nvSpPr>
        <p:spPr>
          <a:xfrm>
            <a:off x="10958945" y="3469651"/>
            <a:ext cx="540328" cy="47427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r>
              <a:rPr lang="en-US" baseline="-25000" dirty="0">
                <a:solidFill>
                  <a:schemeClr val="tx1"/>
                </a:solidFill>
              </a:rPr>
              <a:t>1</a:t>
            </a:r>
          </a:p>
        </p:txBody>
      </p:sp>
      <p:cxnSp>
        <p:nvCxnSpPr>
          <p:cNvPr id="9" name="Straight Connector 8"/>
          <p:cNvCxnSpPr>
            <a:stCxn id="5" idx="4"/>
            <a:endCxn id="6" idx="0"/>
          </p:cNvCxnSpPr>
          <p:nvPr/>
        </p:nvCxnSpPr>
        <p:spPr>
          <a:xfrm flipH="1">
            <a:off x="10169237" y="3084946"/>
            <a:ext cx="424872" cy="3847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a:endCxn id="5" idx="4"/>
          </p:cNvCxnSpPr>
          <p:nvPr/>
        </p:nvCxnSpPr>
        <p:spPr>
          <a:xfrm flipH="1" flipV="1">
            <a:off x="10594109" y="3084946"/>
            <a:ext cx="635000" cy="38470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204037" y="4036244"/>
            <a:ext cx="2355272" cy="584775"/>
          </a:xfrm>
          <a:prstGeom prst="rect">
            <a:avLst/>
          </a:prstGeom>
          <a:noFill/>
        </p:spPr>
        <p:txBody>
          <a:bodyPr wrap="square" rtlCol="0">
            <a:spAutoFit/>
          </a:bodyPr>
          <a:lstStyle/>
          <a:p>
            <a:r>
              <a:rPr lang="en-US" sz="1600" dirty="0"/>
              <a:t>f(G) = g(G) + h(G), where h(G) = 0. f(G) = C</a:t>
            </a:r>
            <a:r>
              <a:rPr lang="en-US" sz="1600" baseline="30000" dirty="0"/>
              <a:t>*</a:t>
            </a:r>
            <a:endParaRPr lang="en-US" sz="1600" dirty="0"/>
          </a:p>
        </p:txBody>
      </p:sp>
      <mc:AlternateContent xmlns:mc="http://schemas.openxmlformats.org/markup-compatibility/2006" xmlns:a14="http://schemas.microsoft.com/office/drawing/2010/main">
        <mc:Choice Requires="a14">
          <p:sp>
            <p:nvSpPr>
              <p:cNvPr id="28" name="Rectangle 27"/>
              <p:cNvSpPr/>
              <p:nvPr/>
            </p:nvSpPr>
            <p:spPr>
              <a:xfrm>
                <a:off x="9317874" y="1957352"/>
                <a:ext cx="2552467" cy="646331"/>
              </a:xfrm>
              <a:prstGeom prst="rect">
                <a:avLst/>
              </a:prstGeom>
            </p:spPr>
            <p:txBody>
              <a:bodyPr wrap="square">
                <a:spAutoFit/>
              </a:bodyPr>
              <a:lstStyle/>
              <a:p>
                <a:r>
                  <a:rPr lang="en-US" dirty="0"/>
                  <a:t>f(n) = g(n) + h(n), where h(n)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𝜖</m:t>
                    </m:r>
                  </m:oMath>
                </a14:m>
                <a:r>
                  <a:rPr lang="en-US" dirty="0"/>
                  <a:t>. f(G) &lt; C</a:t>
                </a:r>
                <a:r>
                  <a:rPr lang="en-US" baseline="30000" dirty="0"/>
                  <a:t>*</a:t>
                </a:r>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9317874" y="1957352"/>
                <a:ext cx="2552467" cy="646331"/>
              </a:xfrm>
              <a:prstGeom prst="rect">
                <a:avLst/>
              </a:prstGeom>
              <a:blipFill>
                <a:blip r:embed="rId3"/>
                <a:stretch>
                  <a:fillRect l="-2153"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833964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E6FB3-94A0-4DE7-97D9-12905B7713CB}"/>
              </a:ext>
            </a:extLst>
          </p:cNvPr>
          <p:cNvSpPr/>
          <p:nvPr/>
        </p:nvSpPr>
        <p:spPr>
          <a:xfrm>
            <a:off x="1258747" y="516449"/>
            <a:ext cx="4150798"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A* Search</a:t>
            </a:r>
          </a:p>
        </p:txBody>
      </p:sp>
      <p:sp>
        <p:nvSpPr>
          <p:cNvPr id="3" name="Rectangle 2">
            <a:extLst>
              <a:ext uri="{FF2B5EF4-FFF2-40B4-BE49-F238E27FC236}">
                <a16:creationId xmlns:a16="http://schemas.microsoft.com/office/drawing/2014/main" id="{355E7B8D-A1E6-4E0F-93CF-5951D38F72AB}"/>
              </a:ext>
            </a:extLst>
          </p:cNvPr>
          <p:cNvSpPr/>
          <p:nvPr/>
        </p:nvSpPr>
        <p:spPr>
          <a:xfrm>
            <a:off x="1258747" y="1780903"/>
            <a:ext cx="8520979" cy="3262432"/>
          </a:xfrm>
          <a:prstGeom prst="rect">
            <a:avLst/>
          </a:prstGeom>
        </p:spPr>
        <p:txBody>
          <a:bodyPr wrap="square">
            <a:spAutoFit/>
          </a:bodyPr>
          <a:lstStyle/>
          <a:p>
            <a:pPr>
              <a:spcBef>
                <a:spcPts val="600"/>
              </a:spcBef>
              <a:spcAft>
                <a:spcPts val="1200"/>
              </a:spcAft>
            </a:pPr>
            <a:r>
              <a:rPr lang="en-US" sz="2600" dirty="0">
                <a:solidFill>
                  <a:srgbClr val="0000FF"/>
                </a:solidFill>
                <a:latin typeface="Times New Roman" panose="02020603050405020304" pitchFamily="18" charset="0"/>
                <a:cs typeface="Times New Roman" panose="02020603050405020304" pitchFamily="18" charset="0"/>
              </a:rPr>
              <a:t>Theorem</a:t>
            </a:r>
            <a:r>
              <a:rPr lang="en-US" sz="2600" dirty="0">
                <a:solidFill>
                  <a:srgbClr val="000000"/>
                </a:solidFill>
                <a:latin typeface="Times New Roman" panose="02020603050405020304" pitchFamily="18" charset="0"/>
                <a:cs typeface="Times New Roman" panose="02020603050405020304" pitchFamily="18" charset="0"/>
              </a:rPr>
              <a:t>: </a:t>
            </a:r>
          </a:p>
          <a:p>
            <a:pPr>
              <a:spcBef>
                <a:spcPts val="600"/>
              </a:spcBef>
              <a:spcAft>
                <a:spcPts val="1800"/>
              </a:spcAft>
            </a:pPr>
            <a:r>
              <a:rPr lang="en-US" sz="2600" dirty="0">
                <a:solidFill>
                  <a:srgbClr val="000000"/>
                </a:solidFill>
                <a:latin typeface="Times New Roman" panose="02020603050405020304" pitchFamily="18" charset="0"/>
                <a:cs typeface="Times New Roman" panose="02020603050405020304" pitchFamily="18" charset="0"/>
              </a:rPr>
              <a:t>A* is </a:t>
            </a:r>
            <a:r>
              <a:rPr lang="en-US" sz="2600" dirty="0">
                <a:solidFill>
                  <a:srgbClr val="FF0000"/>
                </a:solidFill>
                <a:latin typeface="Times New Roman" panose="02020603050405020304" pitchFamily="18" charset="0"/>
                <a:cs typeface="Times New Roman" panose="02020603050405020304" pitchFamily="18" charset="0"/>
              </a:rPr>
              <a:t>optimally efficient </a:t>
            </a:r>
            <a:r>
              <a:rPr lang="en-US" sz="2600" dirty="0">
                <a:solidFill>
                  <a:srgbClr val="000000"/>
                </a:solidFill>
                <a:latin typeface="Times New Roman" panose="02020603050405020304" pitchFamily="18" charset="0"/>
                <a:cs typeface="Times New Roman" panose="02020603050405020304" pitchFamily="18" charset="0"/>
              </a:rPr>
              <a:t>for any given consistent heuristic </a:t>
            </a:r>
            <a:r>
              <a:rPr lang="en-US" sz="2600" i="1" dirty="0">
                <a:solidFill>
                  <a:srgbClr val="000000"/>
                </a:solidFill>
                <a:latin typeface="Times New Roman" panose="02020603050405020304" pitchFamily="18" charset="0"/>
                <a:cs typeface="Times New Roman" panose="02020603050405020304" pitchFamily="18" charset="0"/>
              </a:rPr>
              <a:t>h</a:t>
            </a:r>
            <a:r>
              <a:rPr lang="en-US" sz="2600" dirty="0">
                <a:solidFill>
                  <a:srgbClr val="000000"/>
                </a:solidFill>
                <a:latin typeface="Times New Roman" panose="02020603050405020304" pitchFamily="18" charset="0"/>
                <a:cs typeface="Times New Roman" panose="02020603050405020304" pitchFamily="18" charset="0"/>
              </a:rPr>
              <a:t>: no other optimal strategy using </a:t>
            </a:r>
            <a:r>
              <a:rPr lang="en-US" sz="2600" i="1" dirty="0">
                <a:solidFill>
                  <a:srgbClr val="000000"/>
                </a:solidFill>
                <a:latin typeface="Times New Roman" panose="02020603050405020304" pitchFamily="18" charset="0"/>
                <a:cs typeface="Times New Roman" panose="02020603050405020304" pitchFamily="18" charset="0"/>
              </a:rPr>
              <a:t>h</a:t>
            </a:r>
            <a:r>
              <a:rPr lang="en-US" sz="2600" dirty="0">
                <a:solidFill>
                  <a:srgbClr val="000000"/>
                </a:solidFill>
                <a:latin typeface="Times New Roman" panose="02020603050405020304" pitchFamily="18" charset="0"/>
                <a:cs typeface="Times New Roman" panose="02020603050405020304" pitchFamily="18" charset="0"/>
              </a:rPr>
              <a:t> expands fewer nodes than A*</a:t>
            </a:r>
          </a:p>
          <a:p>
            <a:pPr>
              <a:spcBef>
                <a:spcPts val="1200"/>
              </a:spcBef>
              <a:spcAft>
                <a:spcPts val="600"/>
              </a:spcAft>
            </a:pPr>
            <a:r>
              <a:rPr lang="en-US" sz="2600" dirty="0">
                <a:solidFill>
                  <a:srgbClr val="000000"/>
                </a:solidFill>
                <a:latin typeface="Times New Roman" panose="02020603050405020304" pitchFamily="18" charset="0"/>
                <a:cs typeface="Times New Roman" panose="02020603050405020304" pitchFamily="18" charset="0"/>
              </a:rPr>
              <a:t>Rationale: </a:t>
            </a:r>
          </a:p>
          <a:p>
            <a:pPr>
              <a:spcBef>
                <a:spcPts val="600"/>
              </a:spcBef>
              <a:spcAft>
                <a:spcPts val="1200"/>
              </a:spcAft>
            </a:pPr>
            <a:r>
              <a:rPr lang="en-US" sz="2600" dirty="0">
                <a:solidFill>
                  <a:srgbClr val="000000"/>
                </a:solidFill>
                <a:latin typeface="Times New Roman" panose="02020603050405020304" pitchFamily="18" charset="0"/>
                <a:cs typeface="Times New Roman" panose="02020603050405020304" pitchFamily="18" charset="0"/>
              </a:rPr>
              <a:t>This is because any algorithm that does </a:t>
            </a:r>
            <a:r>
              <a:rPr lang="en-US" sz="2600" dirty="0">
                <a:solidFill>
                  <a:srgbClr val="0000FF"/>
                </a:solidFill>
                <a:latin typeface="Times New Roman" panose="02020603050405020304" pitchFamily="18" charset="0"/>
                <a:cs typeface="Times New Roman" panose="02020603050405020304" pitchFamily="18" charset="0"/>
              </a:rPr>
              <a:t>not expand all nodes with </a:t>
            </a:r>
            <a:r>
              <a:rPr lang="en-US" sz="2600" i="1" dirty="0">
                <a:solidFill>
                  <a:srgbClr val="0000FF"/>
                </a:solidFill>
                <a:latin typeface="Times New Roman" panose="02020603050405020304" pitchFamily="18" charset="0"/>
                <a:cs typeface="Times New Roman" panose="02020603050405020304" pitchFamily="18" charset="0"/>
              </a:rPr>
              <a:t>f</a:t>
            </a:r>
            <a:r>
              <a:rPr lang="en-US" sz="2600" dirty="0">
                <a:solidFill>
                  <a:srgbClr val="0000FF"/>
                </a:solidFill>
                <a:latin typeface="Times New Roman" panose="02020603050405020304" pitchFamily="18" charset="0"/>
                <a:cs typeface="Times New Roman" panose="02020603050405020304" pitchFamily="18" charset="0"/>
              </a:rPr>
              <a:t>(</a:t>
            </a:r>
            <a:r>
              <a:rPr lang="en-US" sz="2600" i="1" dirty="0">
                <a:solidFill>
                  <a:srgbClr val="0000FF"/>
                </a:solidFill>
                <a:latin typeface="Times New Roman" panose="02020603050405020304" pitchFamily="18" charset="0"/>
                <a:cs typeface="Times New Roman" panose="02020603050405020304" pitchFamily="18" charset="0"/>
              </a:rPr>
              <a:t>n</a:t>
            </a:r>
            <a:r>
              <a:rPr lang="en-US" sz="2600" dirty="0">
                <a:solidFill>
                  <a:srgbClr val="0000FF"/>
                </a:solidFill>
                <a:latin typeface="Times New Roman" panose="02020603050405020304" pitchFamily="18" charset="0"/>
                <a:cs typeface="Times New Roman" panose="02020603050405020304" pitchFamily="18" charset="0"/>
              </a:rPr>
              <a:t>) &lt; </a:t>
            </a:r>
            <a:r>
              <a:rPr lang="en-US" sz="2600" i="1" dirty="0">
                <a:solidFill>
                  <a:srgbClr val="0000FF"/>
                </a:solidFill>
                <a:latin typeface="Times New Roman" panose="02020603050405020304" pitchFamily="18" charset="0"/>
                <a:cs typeface="Times New Roman" panose="02020603050405020304" pitchFamily="18" charset="0"/>
              </a:rPr>
              <a:t>C* </a:t>
            </a:r>
            <a:r>
              <a:rPr lang="en-US" sz="2600" dirty="0">
                <a:solidFill>
                  <a:srgbClr val="0000FF"/>
                </a:solidFill>
                <a:latin typeface="Times New Roman" panose="02020603050405020304" pitchFamily="18" charset="0"/>
                <a:cs typeface="Times New Roman" panose="02020603050405020304" pitchFamily="18" charset="0"/>
              </a:rPr>
              <a:t>runs the risk of missing the optimal solution</a:t>
            </a:r>
            <a:r>
              <a:rPr lang="en-US" sz="2600" dirty="0">
                <a:solidFill>
                  <a:srgbClr val="000000"/>
                </a:solidFill>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5DAADD3A-586E-46E4-B9AE-441B983287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037" y="1190988"/>
            <a:ext cx="638037" cy="46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61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684E6C-030B-4297-8FA3-AE412B3735CF}"/>
              </a:ext>
            </a:extLst>
          </p:cNvPr>
          <p:cNvSpPr txBox="1"/>
          <p:nvPr/>
        </p:nvSpPr>
        <p:spPr>
          <a:xfrm>
            <a:off x="2478157" y="2279374"/>
            <a:ext cx="5817704" cy="523220"/>
          </a:xfrm>
          <a:prstGeom prst="rect">
            <a:avLst/>
          </a:prstGeom>
          <a:noFill/>
        </p:spPr>
        <p:txBody>
          <a:bodyPr wrap="square" rtlCol="0">
            <a:spAutoFit/>
          </a:bodyPr>
          <a:lstStyle/>
          <a:p>
            <a:r>
              <a:rPr lang="en-US" sz="2800" dirty="0"/>
              <a:t>Summary:</a:t>
            </a:r>
          </a:p>
        </p:txBody>
      </p:sp>
    </p:spTree>
    <p:extLst>
      <p:ext uri="{BB962C8B-B14F-4D97-AF65-F5344CB8AC3E}">
        <p14:creationId xmlns:p14="http://schemas.microsoft.com/office/powerpoint/2010/main" val="2837386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119679-84AF-4C38-99B3-D9BB96CEDB4C}"/>
              </a:ext>
            </a:extLst>
          </p:cNvPr>
          <p:cNvSpPr txBox="1">
            <a:spLocks noChangeArrowheads="1"/>
          </p:cNvSpPr>
          <p:nvPr/>
        </p:nvSpPr>
        <p:spPr>
          <a:xfrm>
            <a:off x="1330586" y="473320"/>
            <a:ext cx="4626077" cy="831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Admissible Heuristics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58385665-ACFA-46A1-8700-E3B48B1AACEA}"/>
                  </a:ext>
                </a:extLst>
              </p:cNvPr>
              <p:cNvSpPr txBox="1">
                <a:spLocks noChangeArrowheads="1"/>
              </p:cNvSpPr>
              <p:nvPr/>
            </p:nvSpPr>
            <p:spPr>
              <a:xfrm>
                <a:off x="1396181" y="1453592"/>
                <a:ext cx="9019270" cy="4782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r>
                  <a:rPr lang="en-US" altLang="en-US" dirty="0">
                    <a:latin typeface="Times New Roman" panose="02020603050405020304" pitchFamily="18" charset="0"/>
                    <a:cs typeface="Times New Roman" panose="02020603050405020304" pitchFamily="18" charset="0"/>
                  </a:rPr>
                  <a:t>A heuristic </a:t>
                </a:r>
                <a:r>
                  <a:rPr lang="en-US" altLang="en-US" i="1" dirty="0">
                    <a:latin typeface="Times New Roman" panose="02020603050405020304" pitchFamily="18" charset="0"/>
                    <a:cs typeface="Times New Roman" panose="02020603050405020304" pitchFamily="18" charset="0"/>
                  </a:rPr>
                  <a:t>h</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is </a:t>
                </a:r>
                <a:r>
                  <a:rPr lang="en-US" altLang="en-US" dirty="0">
                    <a:solidFill>
                      <a:srgbClr val="0000FF"/>
                    </a:solidFill>
                    <a:latin typeface="Times New Roman" panose="02020603050405020304" pitchFamily="18" charset="0"/>
                    <a:cs typeface="Times New Roman" panose="02020603050405020304" pitchFamily="18" charset="0"/>
                  </a:rPr>
                  <a:t>admissible</a:t>
                </a:r>
                <a:r>
                  <a:rPr lang="en-US" altLang="en-US" dirty="0">
                    <a:latin typeface="Times New Roman" panose="02020603050405020304" pitchFamily="18" charset="0"/>
                    <a:cs typeface="Times New Roman" panose="02020603050405020304" pitchFamily="18" charset="0"/>
                  </a:rPr>
                  <a:t> if for every node </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a:t>
                </a:r>
              </a:p>
              <a:p>
                <a:pPr marL="457200" lvl="2" indent="0">
                  <a:spcBef>
                    <a:spcPts val="1200"/>
                  </a:spcBef>
                  <a:spcAft>
                    <a:spcPts val="1200"/>
                  </a:spcAft>
                  <a:buNone/>
                </a:pPr>
                <a:r>
                  <a:rPr lang="en-US" altLang="en-US" sz="2400" i="1" dirty="0">
                    <a:latin typeface="Times New Roman" panose="02020603050405020304" pitchFamily="18" charset="0"/>
                    <a:cs typeface="Times New Roman" panose="02020603050405020304" pitchFamily="18" charset="0"/>
                  </a:rPr>
                  <a:t>	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baseline="30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p>
              <a:p>
                <a:pPr marL="457200" lvl="2" indent="0">
                  <a:buNone/>
                </a:pPr>
                <a:r>
                  <a:rPr lang="en-US" altLang="en-US" sz="2400" dirty="0">
                    <a:latin typeface="Times New Roman" panose="02020603050405020304" pitchFamily="18" charset="0"/>
                    <a:cs typeface="Times New Roman" panose="02020603050405020304" pitchFamily="18" charset="0"/>
                  </a:rPr>
                  <a:t>where </a:t>
                </a:r>
                <a:r>
                  <a:rPr lang="en-US" altLang="en-US" sz="2400" i="1" dirty="0">
                    <a:latin typeface="Times New Roman" panose="02020603050405020304" pitchFamily="18" charset="0"/>
                    <a:cs typeface="Times New Roman" panose="02020603050405020304" pitchFamily="18" charset="0"/>
                  </a:rPr>
                  <a:t>h</a:t>
                </a:r>
                <a:r>
                  <a:rPr lang="en-US" altLang="en-US" sz="2400" baseline="30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is the </a:t>
                </a:r>
                <a:r>
                  <a:rPr lang="en-US" altLang="en-US" sz="2400" dirty="0">
                    <a:solidFill>
                      <a:srgbClr val="0000FF"/>
                    </a:solidFill>
                    <a:latin typeface="Times New Roman" panose="02020603050405020304" pitchFamily="18" charset="0"/>
                    <a:cs typeface="Times New Roman" panose="02020603050405020304" pitchFamily="18" charset="0"/>
                  </a:rPr>
                  <a:t>actual </a:t>
                </a:r>
                <a:r>
                  <a:rPr lang="en-US" altLang="en-US" sz="2400" dirty="0">
                    <a:latin typeface="Times New Roman" panose="02020603050405020304" pitchFamily="18" charset="0"/>
                    <a:cs typeface="Times New Roman" panose="02020603050405020304" pitchFamily="18" charset="0"/>
                  </a:rPr>
                  <a:t>cost to reach the goal state from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p>
              <a:p>
                <a:pPr marL="457200" lvl="1" indent="-457200"/>
                <a:r>
                  <a:rPr lang="en-US" altLang="en-US" dirty="0">
                    <a:solidFill>
                      <a:srgbClr val="0000FF"/>
                    </a:solidFill>
                    <a:latin typeface="Times New Roman" panose="02020603050405020304" pitchFamily="18" charset="0"/>
                    <a:cs typeface="Times New Roman" panose="02020603050405020304" pitchFamily="18" charset="0"/>
                  </a:rPr>
                  <a:t>Define the absolute error of the heuristic as </a:t>
                </a:r>
                <a14:m>
                  <m:oMath xmlns:m="http://schemas.openxmlformats.org/officeDocument/2006/math">
                    <m:r>
                      <a:rPr lang="en-US" alt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h</m:t>
                        </m:r>
                      </m:e>
                      <m:sup>
                        <m: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h</m:t>
                    </m:r>
                  </m:oMath>
                </a14:m>
                <a:r>
                  <a:rPr lang="en-US" altLang="en-US" dirty="0">
                    <a:solidFill>
                      <a:srgbClr val="0000FF"/>
                    </a:solidFill>
                    <a:latin typeface="Times New Roman" panose="02020603050405020304" pitchFamily="18" charset="0"/>
                    <a:cs typeface="Times New Roman" panose="02020603050405020304" pitchFamily="18" charset="0"/>
                  </a:rPr>
                  <a:t> and   </a:t>
                </a:r>
              </a:p>
              <a:p>
                <a:pPr marL="457200" lvl="2" indent="0">
                  <a:buNone/>
                </a:pPr>
                <a:r>
                  <a:rPr lang="en-US" altLang="en-US" sz="2400" dirty="0">
                    <a:solidFill>
                      <a:srgbClr val="0000FF"/>
                    </a:solidFill>
                    <a:latin typeface="Times New Roman" panose="02020603050405020304" pitchFamily="18" charset="0"/>
                    <a:cs typeface="Times New Roman" panose="02020603050405020304" pitchFamily="18" charset="0"/>
                  </a:rPr>
                  <a:t>the relative error is defined as </a:t>
                </a:r>
                <a14:m>
                  <m:oMath xmlns:m="http://schemas.openxmlformats.org/officeDocument/2006/math">
                    <m:r>
                      <a:rPr lang="en-US" alt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𝜖</m:t>
                    </m:r>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 </m:t>
                    </m:r>
                    <m:f>
                      <m:fPr>
                        <m:ctrlP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h</m:t>
                            </m:r>
                          </m:e>
                          <m:sup>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h</m:t>
                        </m:r>
                      </m:num>
                      <m:den>
                        <m:sSup>
                          <m:sSupPr>
                            <m:ctrlP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h</m:t>
                            </m:r>
                          </m:e>
                          <m:sup>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sup>
                        </m:sSup>
                      </m:den>
                    </m:f>
                    <m:r>
                      <a:rPr lang="en-US" alt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altLang="en-US" sz="2400" dirty="0">
                  <a:solidFill>
                    <a:srgbClr val="0000FF"/>
                  </a:solidFill>
                  <a:latin typeface="Times New Roman" panose="02020603050405020304" pitchFamily="18" charset="0"/>
                  <a:cs typeface="Times New Roman" panose="02020603050405020304" pitchFamily="18" charset="0"/>
                </a:endParaRPr>
              </a:p>
              <a:p>
                <a:pPr marL="465138" indent="-465138">
                  <a:spcBef>
                    <a:spcPts val="1200"/>
                  </a:spcBef>
                  <a:spcAft>
                    <a:spcPts val="1200"/>
                  </a:spcAft>
                </a:pPr>
                <a:r>
                  <a:rPr lang="en-US" altLang="en-US" sz="2400" dirty="0">
                    <a:latin typeface="Times New Roman" panose="02020603050405020304" pitchFamily="18" charset="0"/>
                    <a:cs typeface="Times New Roman" panose="02020603050405020304" pitchFamily="18" charset="0"/>
                  </a:rPr>
                  <a:t>An admissible heuristic </a:t>
                </a:r>
                <a:r>
                  <a:rPr lang="en-US" altLang="en-US" sz="2400" dirty="0">
                    <a:solidFill>
                      <a:srgbClr val="FF0000"/>
                    </a:solidFill>
                    <a:latin typeface="Times New Roman" panose="02020603050405020304" pitchFamily="18" charset="0"/>
                    <a:cs typeface="Times New Roman" panose="02020603050405020304" pitchFamily="18" charset="0"/>
                  </a:rPr>
                  <a:t>never overestimates</a:t>
                </a:r>
                <a:r>
                  <a:rPr lang="en-US" altLang="en-US" sz="2400" dirty="0">
                    <a:latin typeface="Times New Roman" panose="02020603050405020304" pitchFamily="18" charset="0"/>
                    <a:cs typeface="Times New Roman" panose="02020603050405020304" pitchFamily="18" charset="0"/>
                  </a:rPr>
                  <a:t> the cost to reach the goal, i.e., it is </a:t>
                </a:r>
                <a:r>
                  <a:rPr lang="en-US" altLang="en-US" sz="2400" dirty="0">
                    <a:solidFill>
                      <a:srgbClr val="FF0000"/>
                    </a:solidFill>
                    <a:latin typeface="Times New Roman" panose="02020603050405020304" pitchFamily="18" charset="0"/>
                    <a:cs typeface="Times New Roman" panose="02020603050405020304" pitchFamily="18" charset="0"/>
                  </a:rPr>
                  <a:t>optimistic</a:t>
                </a:r>
                <a:endParaRPr lang="en-US" altLang="en-US" sz="2400" dirty="0">
                  <a:latin typeface="Times New Roman" panose="02020603050405020304" pitchFamily="18" charset="0"/>
                  <a:cs typeface="Times New Roman" panose="02020603050405020304" pitchFamily="18" charset="0"/>
                </a:endParaRPr>
              </a:p>
              <a:p>
                <a:pPr marL="465138" indent="-465138">
                  <a:spcAft>
                    <a:spcPts val="1200"/>
                  </a:spcAft>
                </a:pPr>
                <a:r>
                  <a:rPr lang="en-US" altLang="en-US" sz="2400" dirty="0">
                    <a:latin typeface="Times New Roman" panose="02020603050405020304" pitchFamily="18" charset="0"/>
                    <a:cs typeface="Times New Roman" panose="02020603050405020304" pitchFamily="18" charset="0"/>
                  </a:rPr>
                  <a:t>Example: </a:t>
                </a:r>
                <a:r>
                  <a:rPr lang="en-US" altLang="en-US" sz="2400" i="1" dirty="0" err="1">
                    <a:latin typeface="Times New Roman" panose="02020603050405020304" pitchFamily="18" charset="0"/>
                    <a:cs typeface="Times New Roman" panose="02020603050405020304" pitchFamily="18" charset="0"/>
                  </a:rPr>
                  <a:t>h</a:t>
                </a:r>
                <a:r>
                  <a:rPr lang="en-US" altLang="en-US" sz="2400" baseline="-25000" dirty="0" err="1">
                    <a:latin typeface="Times New Roman" panose="02020603050405020304" pitchFamily="18" charset="0"/>
                    <a:cs typeface="Times New Roman" panose="02020603050405020304" pitchFamily="18" charset="0"/>
                  </a:rPr>
                  <a:t>SLD</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(never overestimates the actual road distance)</a:t>
                </a:r>
              </a:p>
              <a:p>
                <a:pPr marL="465138" indent="-465138">
                  <a:spcAft>
                    <a:spcPts val="1200"/>
                  </a:spcAft>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Theorem: If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h</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is admissible, A</a:t>
                </a:r>
                <a:r>
                  <a:rPr lang="en-US" alt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using TREE-SEARCH is optimal</a:t>
                </a:r>
              </a:p>
              <a:p>
                <a:endParaRPr lang="en-US" altLang="en-US" sz="2400" dirty="0">
                  <a:latin typeface="Times New Roman" panose="02020603050405020304" pitchFamily="18" charset="0"/>
                  <a:cs typeface="Times New Roman" panose="02020603050405020304" pitchFamily="18" charset="0"/>
                </a:endParaRPr>
              </a:p>
            </p:txBody>
          </p:sp>
        </mc:Choice>
        <mc:Fallback xmlns="">
          <p:sp>
            <p:nvSpPr>
              <p:cNvPr id="3" name="Rectangle 3">
                <a:extLst>
                  <a:ext uri="{FF2B5EF4-FFF2-40B4-BE49-F238E27FC236}">
                    <a16:creationId xmlns:a16="http://schemas.microsoft.com/office/drawing/2014/main" id="{58385665-ACFA-46A1-8700-E3B48B1AACEA}"/>
                  </a:ext>
                </a:extLst>
              </p:cNvPr>
              <p:cNvSpPr txBox="1">
                <a:spLocks noRot="1" noChangeAspect="1" noMove="1" noResize="1" noEditPoints="1" noAdjustHandles="1" noChangeArrowheads="1" noChangeShapeType="1" noTextEdit="1"/>
              </p:cNvSpPr>
              <p:nvPr/>
            </p:nvSpPr>
            <p:spPr>
              <a:xfrm>
                <a:off x="1396181" y="1453592"/>
                <a:ext cx="9019270" cy="4782307"/>
              </a:xfrm>
              <a:prstGeom prst="rect">
                <a:avLst/>
              </a:prstGeom>
              <a:blipFill>
                <a:blip r:embed="rId2"/>
                <a:stretch>
                  <a:fillRect l="-878" t="-1783" r="-203"/>
                </a:stretch>
              </a:blipFill>
            </p:spPr>
            <p:txBody>
              <a:bodyPr/>
              <a:lstStyle/>
              <a:p>
                <a:r>
                  <a:rPr lang="en-US">
                    <a:noFill/>
                  </a:rPr>
                  <a:t> </a:t>
                </a:r>
              </a:p>
            </p:txBody>
          </p:sp>
        </mc:Fallback>
      </mc:AlternateContent>
      <p:pic>
        <p:nvPicPr>
          <p:cNvPr id="4" name="Picture 2" descr="Image result for sad face">
            <a:extLst>
              <a:ext uri="{FF2B5EF4-FFF2-40B4-BE49-F238E27FC236}">
                <a16:creationId xmlns:a16="http://schemas.microsoft.com/office/drawing/2014/main" id="{3B04853A-5044-42C3-A26A-41108DB432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3251" flipH="1">
            <a:off x="568899" y="1126836"/>
            <a:ext cx="502254" cy="45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93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5B9BA3-B7B6-469C-BFE1-490275499F4C}"/>
              </a:ext>
            </a:extLst>
          </p:cNvPr>
          <p:cNvSpPr txBox="1">
            <a:spLocks noChangeArrowheads="1"/>
          </p:cNvSpPr>
          <p:nvPr/>
        </p:nvSpPr>
        <p:spPr>
          <a:xfrm>
            <a:off x="1133654" y="329605"/>
            <a:ext cx="7627585" cy="698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Optimality of A</a:t>
            </a:r>
            <a:r>
              <a:rPr lang="en-US" altLang="en-US" sz="3200" baseline="30000" dirty="0">
                <a:solidFill>
                  <a:srgbClr val="C00000"/>
                </a:solidFill>
                <a:latin typeface="+mn-lt"/>
              </a:rPr>
              <a:t>*</a:t>
            </a:r>
            <a:r>
              <a:rPr lang="en-US" altLang="en-US" sz="3200" dirty="0">
                <a:solidFill>
                  <a:srgbClr val="C00000"/>
                </a:solidFill>
                <a:latin typeface="+mn-lt"/>
              </a:rPr>
              <a:t> (proof - </a:t>
            </a:r>
            <a:r>
              <a:rPr lang="en-US" sz="3200" dirty="0"/>
              <a:t>Basic Argument</a:t>
            </a:r>
            <a:r>
              <a:rPr lang="en-US" altLang="en-US" sz="3200" dirty="0">
                <a:solidFill>
                  <a:srgbClr val="C00000"/>
                </a:solidFill>
                <a:latin typeface="+mn-lt"/>
              </a:rPr>
              <a:t>)</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95854A7F-284A-439B-92AE-11DDD1CCF1B0}"/>
                  </a:ext>
                </a:extLst>
              </p:cNvPr>
              <p:cNvSpPr txBox="1">
                <a:spLocks noChangeArrowheads="1"/>
              </p:cNvSpPr>
              <p:nvPr/>
            </p:nvSpPr>
            <p:spPr>
              <a:xfrm>
                <a:off x="1509334" y="999202"/>
                <a:ext cx="8357478" cy="5659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r>
                  <a:rPr lang="en-US" altLang="en-US" sz="2400" dirty="0">
                    <a:latin typeface="Times New Roman" panose="02020603050405020304" pitchFamily="18" charset="0"/>
                    <a:cs typeface="Times New Roman" panose="02020603050405020304" pitchFamily="18" charset="0"/>
                  </a:rPr>
                  <a:t>Suppose some </a:t>
                </a:r>
                <a:r>
                  <a:rPr lang="en-US" altLang="en-US" sz="2400" dirty="0">
                    <a:solidFill>
                      <a:srgbClr val="0000FF"/>
                    </a:solidFill>
                    <a:latin typeface="Times New Roman" panose="02020603050405020304" pitchFamily="18" charset="0"/>
                    <a:cs typeface="Times New Roman" panose="02020603050405020304" pitchFamily="18" charset="0"/>
                  </a:rPr>
                  <a:t>suboptimal</a:t>
                </a:r>
                <a:r>
                  <a:rPr lang="en-US" altLang="en-US" sz="2400" dirty="0">
                    <a:latin typeface="Times New Roman" panose="02020603050405020304" pitchFamily="18" charset="0"/>
                    <a:cs typeface="Times New Roman" panose="02020603050405020304" pitchFamily="18" charset="0"/>
                  </a:rPr>
                  <a:t> goal </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i="1" dirty="0">
                    <a:latin typeface="Times New Roman" panose="02020603050405020304" pitchFamily="18" charset="0"/>
                    <a:cs typeface="Times New Roman" panose="02020603050405020304" pitchFamily="18" charset="0"/>
                  </a:rPr>
                  <a:t> </a:t>
                </a:r>
                <a:r>
                  <a:rPr lang="en-US" altLang="en-US" sz="2400" i="1" dirty="0">
                    <a:latin typeface="Bahnschrift Light" panose="020B0502040204020203" pitchFamily="34"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has been generated and is in the fringe (i.e., queue). </a:t>
                </a:r>
              </a:p>
              <a:p>
                <a:pPr marL="465138" indent="-465138"/>
                <a:r>
                  <a:rPr lang="en-US" altLang="en-US" sz="2400" dirty="0">
                    <a:latin typeface="Times New Roman" panose="02020603050405020304" pitchFamily="18" charset="0"/>
                    <a:cs typeface="Times New Roman" panose="02020603050405020304" pitchFamily="18" charset="0"/>
                  </a:rPr>
                  <a:t>Let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be </a:t>
                </a:r>
                <a:r>
                  <a:rPr lang="en-US" altLang="en-US" sz="2400" dirty="0">
                    <a:solidFill>
                      <a:srgbClr val="0000FF"/>
                    </a:solidFill>
                    <a:latin typeface="Times New Roman" panose="02020603050405020304" pitchFamily="18" charset="0"/>
                    <a:cs typeface="Times New Roman" panose="02020603050405020304" pitchFamily="18" charset="0"/>
                  </a:rPr>
                  <a:t>an unexpanded node </a:t>
                </a:r>
                <a:r>
                  <a:rPr lang="en-US" altLang="en-US" sz="2400" dirty="0">
                    <a:latin typeface="Times New Roman" panose="02020603050405020304" pitchFamily="18" charset="0"/>
                    <a:cs typeface="Times New Roman" panose="02020603050405020304" pitchFamily="18" charset="0"/>
                  </a:rPr>
                  <a:t>in the fringe such that </a:t>
                </a:r>
                <a:r>
                  <a:rPr lang="en-US" altLang="en-US" sz="2400" i="1" dirty="0">
                    <a:solidFill>
                      <a:srgbClr val="0000FF"/>
                    </a:solidFill>
                    <a:latin typeface="Times New Roman" panose="02020603050405020304" pitchFamily="18" charset="0"/>
                    <a:cs typeface="Times New Roman" panose="02020603050405020304" pitchFamily="18" charset="0"/>
                  </a:rPr>
                  <a:t>n </a:t>
                </a:r>
                <a:r>
                  <a:rPr lang="en-US" altLang="en-US" sz="2400" dirty="0">
                    <a:solidFill>
                      <a:srgbClr val="0000FF"/>
                    </a:solidFill>
                    <a:latin typeface="Times New Roman" panose="02020603050405020304" pitchFamily="18" charset="0"/>
                    <a:cs typeface="Times New Roman" panose="02020603050405020304" pitchFamily="18" charset="0"/>
                  </a:rPr>
                  <a:t>is on a shortest (i.e., least-cost) path to an optimal goal </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p>
              <a:p>
                <a:endParaRPr lang="en-US" altLang="en-US" sz="2400" dirty="0"/>
              </a:p>
              <a:p>
                <a:endParaRPr lang="en-US" altLang="en-US" sz="2400" dirty="0"/>
              </a:p>
              <a:p>
                <a:endParaRPr lang="en-US" altLang="en-US" sz="2400" dirty="0"/>
              </a:p>
              <a:p>
                <a:endParaRPr lang="en-US" altLang="en-US" sz="2400" dirty="0"/>
              </a:p>
              <a:p>
                <a:pPr marL="0" indent="0">
                  <a:buNone/>
                </a:pPr>
                <a:endParaRPr lang="en-US" altLang="en-US" sz="2400" dirty="0"/>
              </a:p>
              <a:p>
                <a:pPr marL="0" indent="0">
                  <a:buNone/>
                </a:pP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i="1" baseline="-25000" dirty="0">
                    <a:solidFill>
                      <a:srgbClr val="0000FF"/>
                    </a:solidFill>
                    <a:latin typeface="Times New Roman" panose="02020603050405020304" pitchFamily="18" charset="0"/>
                    <a:cs typeface="Times New Roman" panose="02020603050405020304" pitchFamily="18" charset="0"/>
                  </a:rPr>
                  <a:t>2</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since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 0,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i="1" baseline="-25000" dirty="0">
                    <a:solidFill>
                      <a:srgbClr val="0000FF"/>
                    </a:solidFill>
                    <a:latin typeface="Times New Roman" panose="02020603050405020304" pitchFamily="18" charset="0"/>
                    <a:cs typeface="Times New Roman" panose="02020603050405020304" pitchFamily="18" charset="0"/>
                  </a:rPr>
                  <a:t>2</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a:t>
                </a:r>
              </a:p>
              <a:p>
                <a:pPr marL="0" indent="0">
                  <a:buNone/>
                </a:pP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&gt;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since </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is suboptimal </a:t>
                </a:r>
              </a:p>
              <a:p>
                <a:pPr marL="0" indent="0">
                  <a:buNone/>
                </a:pP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since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 0,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 is admissible </a:t>
                </a:r>
              </a:p>
              <a:p>
                <a:pPr marL="0" indent="0">
                  <a:buNone/>
                </a:pP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(G</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&gt;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conclusion</a:t>
                </a:r>
              </a:p>
            </p:txBody>
          </p:sp>
        </mc:Choice>
        <mc:Fallback xmlns="">
          <p:sp>
            <p:nvSpPr>
              <p:cNvPr id="3" name="Rectangle 3">
                <a:extLst>
                  <a:ext uri="{FF2B5EF4-FFF2-40B4-BE49-F238E27FC236}">
                    <a16:creationId xmlns:a16="http://schemas.microsoft.com/office/drawing/2014/main" id="{95854A7F-284A-439B-92AE-11DDD1CCF1B0}"/>
                  </a:ext>
                </a:extLst>
              </p:cNvPr>
              <p:cNvSpPr txBox="1">
                <a:spLocks noRot="1" noChangeAspect="1" noMove="1" noResize="1" noEditPoints="1" noAdjustHandles="1" noChangeArrowheads="1" noChangeShapeType="1" noTextEdit="1"/>
              </p:cNvSpPr>
              <p:nvPr/>
            </p:nvSpPr>
            <p:spPr>
              <a:xfrm>
                <a:off x="1509334" y="999202"/>
                <a:ext cx="8357478" cy="5659796"/>
              </a:xfrm>
              <a:prstGeom prst="rect">
                <a:avLst/>
              </a:prstGeom>
              <a:blipFill>
                <a:blip r:embed="rId2"/>
                <a:stretch>
                  <a:fillRect l="-1167" t="-1401" b="-2263"/>
                </a:stretch>
              </a:blipFill>
            </p:spPr>
            <p:txBody>
              <a:bodyPr/>
              <a:lstStyle/>
              <a:p>
                <a:r>
                  <a:rPr lang="en-US">
                    <a:noFill/>
                  </a:rPr>
                  <a:t> </a:t>
                </a:r>
              </a:p>
            </p:txBody>
          </p:sp>
        </mc:Fallback>
      </mc:AlternateContent>
      <p:pic>
        <p:nvPicPr>
          <p:cNvPr id="4" name="Picture 4" descr="astar-proof">
            <a:extLst>
              <a:ext uri="{FF2B5EF4-FFF2-40B4-BE49-F238E27FC236}">
                <a16:creationId xmlns:a16="http://schemas.microsoft.com/office/drawing/2014/main" id="{23E5F44F-3863-4AEF-9384-1BE96C436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241" y="2629362"/>
            <a:ext cx="4830308" cy="20367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miley face images">
            <a:extLst>
              <a:ext uri="{FF2B5EF4-FFF2-40B4-BE49-F238E27FC236}">
                <a16:creationId xmlns:a16="http://schemas.microsoft.com/office/drawing/2014/main" id="{F979136B-35C3-431F-8D18-FC16E83EC59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171" y="2207491"/>
            <a:ext cx="609647" cy="3527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DA4500-156E-4B4F-A465-1724585FD127}"/>
              </a:ext>
            </a:extLst>
          </p:cNvPr>
          <p:cNvSpPr txBox="1"/>
          <p:nvPr/>
        </p:nvSpPr>
        <p:spPr>
          <a:xfrm>
            <a:off x="6026259" y="4298626"/>
            <a:ext cx="2078182"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suboptimal</a:t>
            </a:r>
            <a:r>
              <a:rPr lang="en-US" altLang="en-US" sz="1800" dirty="0">
                <a:latin typeface="Times New Roman" panose="02020603050405020304" pitchFamily="18" charset="0"/>
                <a:cs typeface="Times New Roman" panose="02020603050405020304" pitchFamily="18" charset="0"/>
              </a:rPr>
              <a:t> goal </a:t>
            </a:r>
            <a:r>
              <a:rPr lang="en-US" altLang="en-US" sz="1800" i="1" dirty="0">
                <a:latin typeface="Times New Roman" panose="02020603050405020304" pitchFamily="18" charset="0"/>
                <a:cs typeface="Times New Roman" panose="02020603050405020304" pitchFamily="18" charset="0"/>
              </a:rPr>
              <a:t>G</a:t>
            </a:r>
            <a:r>
              <a:rPr lang="en-US" altLang="en-US" sz="1800" i="1" baseline="-25000" dirty="0">
                <a:latin typeface="Times New Roman" panose="02020603050405020304" pitchFamily="18" charset="0"/>
                <a:cs typeface="Times New Roman" panose="02020603050405020304" pitchFamily="18" charset="0"/>
              </a:rPr>
              <a:t>2</a:t>
            </a:r>
            <a:r>
              <a:rPr lang="en-US" altLang="en-US" sz="1800" i="1" dirty="0">
                <a:latin typeface="Times New Roman" panose="02020603050405020304" pitchFamily="18" charset="0"/>
                <a:cs typeface="Times New Roman" panose="02020603050405020304" pitchFamily="18" charset="0"/>
              </a:rPr>
              <a:t> </a:t>
            </a:r>
            <a:endParaRPr lang="en-US" dirty="0"/>
          </a:p>
        </p:txBody>
      </p:sp>
      <p:sp>
        <p:nvSpPr>
          <p:cNvPr id="9" name="TextBox 8">
            <a:extLst>
              <a:ext uri="{FF2B5EF4-FFF2-40B4-BE49-F238E27FC236}">
                <a16:creationId xmlns:a16="http://schemas.microsoft.com/office/drawing/2014/main" id="{5FF36F7D-89ED-46AD-89F4-E538EB788995}"/>
              </a:ext>
            </a:extLst>
          </p:cNvPr>
          <p:cNvSpPr txBox="1"/>
          <p:nvPr/>
        </p:nvSpPr>
        <p:spPr>
          <a:xfrm>
            <a:off x="1753208" y="4298626"/>
            <a:ext cx="1736436"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optimal goal </a:t>
            </a:r>
            <a:r>
              <a:rPr lang="en-US" altLang="en-US" sz="1800" i="1" dirty="0">
                <a:solidFill>
                  <a:srgbClr val="0000FF"/>
                </a:solidFill>
                <a:latin typeface="Times New Roman" panose="02020603050405020304" pitchFamily="18" charset="0"/>
                <a:cs typeface="Times New Roman" panose="02020603050405020304" pitchFamily="18" charset="0"/>
              </a:rPr>
              <a:t>G</a:t>
            </a:r>
            <a:endParaRPr lang="en-US" dirty="0"/>
          </a:p>
        </p:txBody>
      </p:sp>
      <p:sp>
        <p:nvSpPr>
          <p:cNvPr id="11" name="TextBox 10">
            <a:extLst>
              <a:ext uri="{FF2B5EF4-FFF2-40B4-BE49-F238E27FC236}">
                <a16:creationId xmlns:a16="http://schemas.microsoft.com/office/drawing/2014/main" id="{904FF8CB-0D79-4047-9216-34B1CEF3616A}"/>
              </a:ext>
            </a:extLst>
          </p:cNvPr>
          <p:cNvSpPr txBox="1"/>
          <p:nvPr/>
        </p:nvSpPr>
        <p:spPr>
          <a:xfrm>
            <a:off x="3042241" y="3758172"/>
            <a:ext cx="1992812"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on a shortest path</a:t>
            </a:r>
            <a:endParaRPr lang="en-US" dirty="0"/>
          </a:p>
        </p:txBody>
      </p:sp>
    </p:spTree>
    <p:extLst>
      <p:ext uri="{BB962C8B-B14F-4D97-AF65-F5344CB8AC3E}">
        <p14:creationId xmlns:p14="http://schemas.microsoft.com/office/powerpoint/2010/main" val="1184804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5B9BA3-B7B6-469C-BFE1-490275499F4C}"/>
              </a:ext>
            </a:extLst>
          </p:cNvPr>
          <p:cNvSpPr txBox="1">
            <a:spLocks noChangeArrowheads="1"/>
          </p:cNvSpPr>
          <p:nvPr/>
        </p:nvSpPr>
        <p:spPr>
          <a:xfrm>
            <a:off x="907096" y="188764"/>
            <a:ext cx="6407963" cy="6820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Optimality of A</a:t>
            </a:r>
            <a:r>
              <a:rPr lang="en-US" altLang="en-US" sz="3200" baseline="30000" dirty="0">
                <a:solidFill>
                  <a:srgbClr val="C00000"/>
                </a:solidFill>
                <a:latin typeface="+mn-lt"/>
              </a:rPr>
              <a:t>*</a:t>
            </a:r>
            <a:r>
              <a:rPr lang="en-US" altLang="en-US" sz="3200" dirty="0">
                <a:solidFill>
                  <a:srgbClr val="C00000"/>
                </a:solidFill>
                <a:latin typeface="+mn-lt"/>
              </a:rPr>
              <a:t> (proof)</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95854A7F-284A-439B-92AE-11DDD1CCF1B0}"/>
                  </a:ext>
                </a:extLst>
              </p:cNvPr>
              <p:cNvSpPr txBox="1">
                <a:spLocks noChangeArrowheads="1"/>
              </p:cNvSpPr>
              <p:nvPr/>
            </p:nvSpPr>
            <p:spPr>
              <a:xfrm>
                <a:off x="896984" y="809896"/>
                <a:ext cx="9814559" cy="6048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Times New Roman" panose="02020603050405020304" pitchFamily="18" charset="0"/>
                    <a:cs typeface="Times New Roman" panose="02020603050405020304" pitchFamily="18" charset="0"/>
                  </a:rPr>
                  <a:t>Suppose some </a:t>
                </a:r>
                <a:r>
                  <a:rPr lang="en-US" altLang="en-US" sz="2400" dirty="0">
                    <a:solidFill>
                      <a:srgbClr val="0000FF"/>
                    </a:solidFill>
                    <a:latin typeface="Times New Roman" panose="02020603050405020304" pitchFamily="18" charset="0"/>
                    <a:cs typeface="Times New Roman" panose="02020603050405020304" pitchFamily="18" charset="0"/>
                  </a:rPr>
                  <a:t>suboptimal</a:t>
                </a:r>
                <a:r>
                  <a:rPr lang="en-US" altLang="en-US" sz="2400" dirty="0">
                    <a:latin typeface="Times New Roman" panose="02020603050405020304" pitchFamily="18" charset="0"/>
                    <a:cs typeface="Times New Roman" panose="02020603050405020304" pitchFamily="18" charset="0"/>
                  </a:rPr>
                  <a:t> goal </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has been generated and is in the fringe. </a:t>
                </a:r>
              </a:p>
              <a:p>
                <a:r>
                  <a:rPr lang="en-US" altLang="en-US" sz="2400" dirty="0">
                    <a:latin typeface="Times New Roman" panose="02020603050405020304" pitchFamily="18" charset="0"/>
                    <a:cs typeface="Times New Roman" panose="02020603050405020304" pitchFamily="18" charset="0"/>
                  </a:rPr>
                  <a:t>Let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be </a:t>
                </a:r>
                <a:r>
                  <a:rPr lang="en-US" altLang="en-US" sz="2400" dirty="0">
                    <a:solidFill>
                      <a:srgbClr val="0000FF"/>
                    </a:solidFill>
                    <a:latin typeface="Times New Roman" panose="02020603050405020304" pitchFamily="18" charset="0"/>
                    <a:cs typeface="Times New Roman" panose="02020603050405020304" pitchFamily="18" charset="0"/>
                  </a:rPr>
                  <a:t>an unexpanded node </a:t>
                </a:r>
                <a:r>
                  <a:rPr lang="en-US" altLang="en-US" sz="2400" dirty="0">
                    <a:latin typeface="Times New Roman" panose="02020603050405020304" pitchFamily="18" charset="0"/>
                    <a:cs typeface="Times New Roman" panose="02020603050405020304" pitchFamily="18" charset="0"/>
                  </a:rPr>
                  <a:t>in the fringe such that</a:t>
                </a:r>
                <a:r>
                  <a:rPr lang="en-US" altLang="en-US" sz="2400" dirty="0">
                    <a:latin typeface="Bahnschrift Light" panose="020B0502040204020203" pitchFamily="34"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n </a:t>
                </a:r>
                <a:r>
                  <a:rPr lang="en-US" altLang="en-US" sz="2400" i="1" dirty="0">
                    <a:solidFill>
                      <a:srgbClr val="0000FF"/>
                    </a:solidFill>
                    <a:latin typeface="Bahnschrift Light" panose="020B0502040204020203" pitchFamily="34"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is on a shortest path to an optimal goal </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dirty="0">
                    <a:solidFill>
                      <a:srgbClr val="0000FF"/>
                    </a:solidFill>
                    <a:latin typeface="Times New Roman" panose="02020603050405020304" pitchFamily="18" charset="0"/>
                    <a:cs typeface="Times New Roman" panose="02020603050405020304" pitchFamily="18" charset="0"/>
                  </a:rPr>
                  <a:t>.</a:t>
                </a:r>
              </a:p>
              <a:p>
                <a:endParaRPr lang="en-US" altLang="en-US" sz="2400" dirty="0"/>
              </a:p>
              <a:p>
                <a:endParaRPr lang="en-US" altLang="en-US" sz="2400" dirty="0"/>
              </a:p>
              <a:p>
                <a:endParaRPr lang="en-US" altLang="en-US" sz="2400" dirty="0"/>
              </a:p>
              <a:p>
                <a:pPr marL="0" indent="0">
                  <a:buNone/>
                </a:pPr>
                <a:endParaRPr lang="en-US" altLang="en-US" sz="2400" dirty="0"/>
              </a:p>
              <a:p>
                <a:pPr marL="0" indent="0">
                  <a:buNone/>
                </a:pPr>
                <a:endParaRPr lang="en-US" altLang="en-US" sz="2400" dirty="0"/>
              </a:p>
              <a:p>
                <a:pPr marL="0" indent="0">
                  <a:buNone/>
                </a:pP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&gt;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from above </a:t>
                </a:r>
              </a:p>
              <a:p>
                <a:pPr marL="0" indent="0">
                  <a:buNone/>
                </a:pP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r>
                  <a:rPr lang="en-US" altLang="en-US" sz="2400" dirty="0">
                    <a:ea typeface="Cambria Math" panose="02040503050406030204" pitchFamily="18" charset="0"/>
                    <a:cs typeface="Times New Roman" panose="02020603050405020304" pitchFamily="18" charset="0"/>
                  </a:rPr>
                  <a:t> </a:t>
                </a:r>
                <a14:m>
                  <m:oMath xmlns:m="http://schemas.openxmlformats.org/officeDocument/2006/math">
                    <m:r>
                      <a:rPr lang="en-US" alt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since h is admissible</a:t>
                </a:r>
              </a:p>
              <a:p>
                <a:pPr marL="0" indent="0">
                  <a:buNone/>
                </a:pP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baseline="30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(n)    </a:t>
                </a:r>
                <a14:m>
                  <m:oMath xmlns:m="http://schemas.openxmlformats.org/officeDocument/2006/math">
                    <m:r>
                      <a:rPr lang="en-US" alt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(n) and</a:t>
                </a:r>
                <a:r>
                  <a:rPr lang="en-US" altLang="en-US" sz="2400" i="1" dirty="0">
                    <a:latin typeface="Times New Roman" panose="02020603050405020304" pitchFamily="18" charset="0"/>
                    <a:cs typeface="Times New Roman" panose="02020603050405020304" pitchFamily="18" charset="0"/>
                  </a:rPr>
                  <a:t> 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g</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h</a:t>
                </a:r>
                <a:r>
                  <a:rPr lang="en-US" altLang="en-US" sz="2400" baseline="30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p>
              <a:p>
                <a:pPr marL="0" indent="0">
                  <a:buNone/>
                </a:pP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strike="sngStrike" dirty="0">
                    <a:solidFill>
                      <a:srgbClr val="FF0000"/>
                    </a:solidFill>
                    <a:latin typeface="Times New Roman" panose="02020603050405020304" pitchFamily="18" charset="0"/>
                    <a:cs typeface="Times New Roman" panose="02020603050405020304" pitchFamily="18" charset="0"/>
                  </a:rPr>
                  <a:t>n </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(n </a:t>
                </a:r>
                <a:r>
                  <a:rPr lang="en-US" altLang="en-US" sz="2400" i="1" strike="sngStrike" dirty="0">
                    <a:solidFill>
                      <a:srgbClr val="FF0000"/>
                    </a:solidFill>
                    <a:latin typeface="Times New Roman" panose="02020603050405020304" pitchFamily="18" charset="0"/>
                    <a:cs typeface="Times New Roman" panose="02020603050405020304" pitchFamily="18" charset="0"/>
                  </a:rPr>
                  <a:t>G </a:t>
                </a:r>
                <a:r>
                  <a:rPr lang="en-US" altLang="en-US" sz="2400" dirty="0">
                    <a:latin typeface="Times New Roman" panose="02020603050405020304" pitchFamily="18" charset="0"/>
                    <a:cs typeface="Times New Roman" panose="02020603050405020304" pitchFamily="18" charset="0"/>
                  </a:rPr>
                  <a:t>)         	          This yields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&gt;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(G) &gt;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p>
              <a:p>
                <a:pPr>
                  <a:buFontTx/>
                  <a:buNone/>
                </a:pPr>
                <a:r>
                  <a:rPr lang="en-US" altLang="en-US" sz="2400" dirty="0">
                    <a:solidFill>
                      <a:srgbClr val="0000FF"/>
                    </a:solidFill>
                    <a:latin typeface="Times New Roman" panose="02020603050405020304" pitchFamily="18" charset="0"/>
                    <a:cs typeface="Times New Roman" panose="02020603050405020304" pitchFamily="18" charset="0"/>
                  </a:rPr>
                  <a:t>Hence </a:t>
                </a:r>
                <a:r>
                  <a:rPr lang="en-US" altLang="en-US" sz="2400" i="1" dirty="0">
                    <a:solidFill>
                      <a:srgbClr val="0000FF"/>
                    </a:solidFill>
                    <a:latin typeface="Times New Roman" panose="02020603050405020304" pitchFamily="18" charset="0"/>
                    <a:cs typeface="Times New Roman" panose="02020603050405020304" pitchFamily="18" charset="0"/>
                  </a:rPr>
                  <a:t>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G</a:t>
                </a:r>
                <a:r>
                  <a:rPr lang="en-US" altLang="en-US" sz="2400" i="1" baseline="-25000" dirty="0">
                    <a:solidFill>
                      <a:srgbClr val="0000FF"/>
                    </a:solidFill>
                    <a:latin typeface="Times New Roman" panose="02020603050405020304" pitchFamily="18" charset="0"/>
                    <a:cs typeface="Times New Roman" panose="02020603050405020304" pitchFamily="18" charset="0"/>
                  </a:rPr>
                  <a:t>2</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 &gt; f</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 and A</a:t>
                </a:r>
                <a:r>
                  <a:rPr lang="en-US" altLang="en-US" sz="2400" baseline="30000" dirty="0">
                    <a:solidFill>
                      <a:srgbClr val="0000FF"/>
                    </a:solidFill>
                    <a:latin typeface="Times New Roman" panose="02020603050405020304" pitchFamily="18" charset="0"/>
                    <a:cs typeface="Times New Roman" panose="02020603050405020304" pitchFamily="18" charset="0"/>
                  </a:rPr>
                  <a:t>*</a:t>
                </a:r>
                <a:r>
                  <a:rPr lang="en-US" altLang="en-US" sz="2400" dirty="0">
                    <a:solidFill>
                      <a:srgbClr val="0000FF"/>
                    </a:solidFill>
                    <a:latin typeface="Times New Roman" panose="02020603050405020304" pitchFamily="18" charset="0"/>
                    <a:cs typeface="Times New Roman" panose="02020603050405020304" pitchFamily="18" charset="0"/>
                  </a:rPr>
                  <a:t> will </a:t>
                </a:r>
                <a:r>
                  <a:rPr lang="en-US" altLang="en-US" sz="2400" i="1" dirty="0">
                    <a:solidFill>
                      <a:srgbClr val="0000FF"/>
                    </a:solidFill>
                    <a:latin typeface="Times New Roman" panose="02020603050405020304" pitchFamily="18" charset="0"/>
                    <a:cs typeface="Times New Roman" panose="02020603050405020304" pitchFamily="18" charset="0"/>
                  </a:rPr>
                  <a:t>never select G</a:t>
                </a:r>
                <a:r>
                  <a:rPr lang="en-US" altLang="en-US" sz="2400" i="1" baseline="-25000" dirty="0">
                    <a:solidFill>
                      <a:srgbClr val="0000FF"/>
                    </a:solidFill>
                    <a:latin typeface="Times New Roman" panose="02020603050405020304" pitchFamily="18" charset="0"/>
                    <a:cs typeface="Times New Roman" panose="02020603050405020304" pitchFamily="18" charset="0"/>
                  </a:rPr>
                  <a:t>2</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for expansion</a:t>
                </a:r>
              </a:p>
            </p:txBody>
          </p:sp>
        </mc:Choice>
        <mc:Fallback xmlns="">
          <p:sp>
            <p:nvSpPr>
              <p:cNvPr id="3" name="Rectangle 3">
                <a:extLst>
                  <a:ext uri="{FF2B5EF4-FFF2-40B4-BE49-F238E27FC236}">
                    <a16:creationId xmlns:a16="http://schemas.microsoft.com/office/drawing/2014/main" id="{95854A7F-284A-439B-92AE-11DDD1CCF1B0}"/>
                  </a:ext>
                </a:extLst>
              </p:cNvPr>
              <p:cNvSpPr txBox="1">
                <a:spLocks noRot="1" noChangeAspect="1" noMove="1" noResize="1" noEditPoints="1" noAdjustHandles="1" noChangeArrowheads="1" noChangeShapeType="1" noTextEdit="1"/>
              </p:cNvSpPr>
              <p:nvPr/>
            </p:nvSpPr>
            <p:spPr>
              <a:xfrm>
                <a:off x="896984" y="809896"/>
                <a:ext cx="9814559" cy="6048103"/>
              </a:xfrm>
              <a:prstGeom prst="rect">
                <a:avLst/>
              </a:prstGeom>
              <a:blipFill>
                <a:blip r:embed="rId2"/>
                <a:stretch>
                  <a:fillRect l="-932" t="-1411"/>
                </a:stretch>
              </a:blipFill>
            </p:spPr>
            <p:txBody>
              <a:bodyPr/>
              <a:lstStyle/>
              <a:p>
                <a:r>
                  <a:rPr lang="en-US">
                    <a:noFill/>
                  </a:rPr>
                  <a:t> </a:t>
                </a:r>
              </a:p>
            </p:txBody>
          </p:sp>
        </mc:Fallback>
      </mc:AlternateContent>
      <p:pic>
        <p:nvPicPr>
          <p:cNvPr id="4" name="Picture 4" descr="astar-proof">
            <a:extLst>
              <a:ext uri="{FF2B5EF4-FFF2-40B4-BE49-F238E27FC236}">
                <a16:creationId xmlns:a16="http://schemas.microsoft.com/office/drawing/2014/main" id="{23E5F44F-3863-4AEF-9384-1BE96C436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475" y="2123400"/>
            <a:ext cx="5362247" cy="19870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miley face images">
            <a:extLst>
              <a:ext uri="{FF2B5EF4-FFF2-40B4-BE49-F238E27FC236}">
                <a16:creationId xmlns:a16="http://schemas.microsoft.com/office/drawing/2014/main" id="{3B54F8EE-689F-443D-A4BC-8C02DB3C78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32057">
            <a:off x="414921" y="2131285"/>
            <a:ext cx="690164" cy="4550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063BDD-3A30-40ED-9C64-68932B231159}"/>
              </a:ext>
            </a:extLst>
          </p:cNvPr>
          <p:cNvSpPr txBox="1"/>
          <p:nvPr/>
        </p:nvSpPr>
        <p:spPr>
          <a:xfrm>
            <a:off x="1984117" y="3741115"/>
            <a:ext cx="1736436"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optimal goal </a:t>
            </a:r>
            <a:r>
              <a:rPr lang="en-US" altLang="en-US" sz="1800" i="1" dirty="0">
                <a:solidFill>
                  <a:srgbClr val="0000FF"/>
                </a:solidFill>
                <a:latin typeface="Times New Roman" panose="02020603050405020304" pitchFamily="18" charset="0"/>
                <a:cs typeface="Times New Roman" panose="02020603050405020304" pitchFamily="18" charset="0"/>
              </a:rPr>
              <a:t>G</a:t>
            </a:r>
            <a:endParaRPr lang="en-US" dirty="0"/>
          </a:p>
        </p:txBody>
      </p:sp>
      <p:sp>
        <p:nvSpPr>
          <p:cNvPr id="7" name="TextBox 6">
            <a:extLst>
              <a:ext uri="{FF2B5EF4-FFF2-40B4-BE49-F238E27FC236}">
                <a16:creationId xmlns:a16="http://schemas.microsoft.com/office/drawing/2014/main" id="{14AD9744-CE86-47B7-A986-639053F95454}"/>
              </a:ext>
            </a:extLst>
          </p:cNvPr>
          <p:cNvSpPr txBox="1"/>
          <p:nvPr/>
        </p:nvSpPr>
        <p:spPr>
          <a:xfrm>
            <a:off x="6746695" y="3741115"/>
            <a:ext cx="2078182"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suboptimal</a:t>
            </a:r>
            <a:r>
              <a:rPr lang="en-US" altLang="en-US" sz="1800" dirty="0">
                <a:latin typeface="Times New Roman" panose="02020603050405020304" pitchFamily="18" charset="0"/>
                <a:cs typeface="Times New Roman" panose="02020603050405020304" pitchFamily="18" charset="0"/>
              </a:rPr>
              <a:t> goal </a:t>
            </a:r>
            <a:r>
              <a:rPr lang="en-US" altLang="en-US" sz="1800" i="1" dirty="0">
                <a:latin typeface="Times New Roman" panose="02020603050405020304" pitchFamily="18" charset="0"/>
                <a:cs typeface="Times New Roman" panose="02020603050405020304" pitchFamily="18" charset="0"/>
              </a:rPr>
              <a:t>G</a:t>
            </a:r>
            <a:r>
              <a:rPr lang="en-US" altLang="en-US" sz="1800" i="1" baseline="-25000" dirty="0">
                <a:latin typeface="Times New Roman" panose="02020603050405020304" pitchFamily="18" charset="0"/>
                <a:cs typeface="Times New Roman" panose="02020603050405020304" pitchFamily="18" charset="0"/>
              </a:rPr>
              <a:t>2</a:t>
            </a:r>
            <a:r>
              <a:rPr lang="en-US" altLang="en-US" sz="1800" i="1" dirty="0">
                <a:latin typeface="Times New Roman" panose="02020603050405020304" pitchFamily="18" charset="0"/>
                <a:cs typeface="Times New Roman" panose="02020603050405020304" pitchFamily="18" charset="0"/>
              </a:rPr>
              <a:t> </a:t>
            </a:r>
            <a:endParaRPr lang="en-US" dirty="0"/>
          </a:p>
        </p:txBody>
      </p:sp>
      <p:sp>
        <p:nvSpPr>
          <p:cNvPr id="8" name="TextBox 7">
            <a:extLst>
              <a:ext uri="{FF2B5EF4-FFF2-40B4-BE49-F238E27FC236}">
                <a16:creationId xmlns:a16="http://schemas.microsoft.com/office/drawing/2014/main" id="{7E4177D4-F7D0-4416-816F-3FDCD336B68B}"/>
              </a:ext>
            </a:extLst>
          </p:cNvPr>
          <p:cNvSpPr txBox="1"/>
          <p:nvPr/>
        </p:nvSpPr>
        <p:spPr>
          <a:xfrm>
            <a:off x="3241475" y="3227675"/>
            <a:ext cx="1992812" cy="369332"/>
          </a:xfrm>
          <a:prstGeom prst="rect">
            <a:avLst/>
          </a:prstGeom>
          <a:noFill/>
        </p:spPr>
        <p:txBody>
          <a:bodyPr wrap="square">
            <a:spAutoFit/>
          </a:bodyPr>
          <a:lstStyle/>
          <a:p>
            <a:r>
              <a:rPr lang="en-US" altLang="en-US" sz="1800" dirty="0">
                <a:solidFill>
                  <a:srgbClr val="0000FF"/>
                </a:solidFill>
                <a:latin typeface="Times New Roman" panose="02020603050405020304" pitchFamily="18" charset="0"/>
                <a:cs typeface="Times New Roman" panose="02020603050405020304" pitchFamily="18" charset="0"/>
              </a:rPr>
              <a:t>on a shortest path</a:t>
            </a:r>
            <a:endParaRPr lang="en-US" dirty="0"/>
          </a:p>
        </p:txBody>
      </p:sp>
    </p:spTree>
    <p:extLst>
      <p:ext uri="{BB962C8B-B14F-4D97-AF65-F5344CB8AC3E}">
        <p14:creationId xmlns:p14="http://schemas.microsoft.com/office/powerpoint/2010/main" val="4184235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ADEC3A-842B-42F8-81A1-A5040A50A9D6}"/>
              </a:ext>
            </a:extLst>
          </p:cNvPr>
          <p:cNvSpPr txBox="1">
            <a:spLocks noChangeArrowheads="1"/>
          </p:cNvSpPr>
          <p:nvPr/>
        </p:nvSpPr>
        <p:spPr>
          <a:xfrm>
            <a:off x="944880" y="274638"/>
            <a:ext cx="5046617" cy="8019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Consistent heuristics</a:t>
            </a:r>
          </a:p>
        </p:txBody>
      </p:sp>
      <p:sp>
        <p:nvSpPr>
          <p:cNvPr id="3" name="Rectangle 3">
            <a:extLst>
              <a:ext uri="{FF2B5EF4-FFF2-40B4-BE49-F238E27FC236}">
                <a16:creationId xmlns:a16="http://schemas.microsoft.com/office/drawing/2014/main" id="{2FB0ED4F-1B6B-46FA-905A-2FA98620652C}"/>
              </a:ext>
            </a:extLst>
          </p:cNvPr>
          <p:cNvSpPr txBox="1">
            <a:spLocks noChangeArrowheads="1"/>
          </p:cNvSpPr>
          <p:nvPr/>
        </p:nvSpPr>
        <p:spPr>
          <a:xfrm>
            <a:off x="1154026" y="1192372"/>
            <a:ext cx="9674941" cy="5513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lnSpc>
                <a:spcPct val="80000"/>
              </a:lnSpc>
            </a:pPr>
            <a:r>
              <a:rPr lang="en-US" altLang="en-US" sz="2400" dirty="0">
                <a:latin typeface="Times New Roman" panose="02020603050405020304" pitchFamily="18" charset="0"/>
                <a:cs typeface="Times New Roman" panose="02020603050405020304" pitchFamily="18" charset="0"/>
              </a:rPr>
              <a:t>A heuristic is</a:t>
            </a:r>
            <a:r>
              <a:rPr lang="en-US" altLang="en-US" sz="2400" dirty="0">
                <a:solidFill>
                  <a:srgbClr val="0000FF"/>
                </a:solidFill>
                <a:latin typeface="Times New Roman" panose="02020603050405020304" pitchFamily="18" charset="0"/>
                <a:cs typeface="Times New Roman" panose="02020603050405020304" pitchFamily="18" charset="0"/>
              </a:rPr>
              <a:t> consistent </a:t>
            </a:r>
            <a:r>
              <a:rPr lang="en-US" altLang="en-US" sz="2400" dirty="0">
                <a:latin typeface="Times New Roman" panose="02020603050405020304" pitchFamily="18" charset="0"/>
                <a:cs typeface="Times New Roman" panose="02020603050405020304" pitchFamily="18" charset="0"/>
              </a:rPr>
              <a:t>if for every node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every successor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of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generated by any action </a:t>
            </a:r>
            <a:r>
              <a:rPr lang="en-US" altLang="en-US" sz="2400" i="1" dirty="0">
                <a:latin typeface="Times New Roman" panose="02020603050405020304" pitchFamily="18" charset="0"/>
                <a:cs typeface="Times New Roman" panose="02020603050405020304" pitchFamily="18" charset="0"/>
              </a:rPr>
              <a:t>a</a:t>
            </a:r>
            <a:r>
              <a:rPr lang="en-US" altLang="en-US" sz="2400" dirty="0">
                <a:latin typeface="Times New Roman" panose="02020603050405020304" pitchFamily="18" charset="0"/>
                <a:cs typeface="Times New Roman" panose="02020603050405020304" pitchFamily="18" charset="0"/>
              </a:rPr>
              <a:t>, </a:t>
            </a:r>
          </a:p>
          <a:p>
            <a:pPr marL="461963" indent="-461963">
              <a:lnSpc>
                <a:spcPct val="80000"/>
              </a:lnSpc>
            </a:pPr>
            <a:endParaRPr lang="en-US" altLang="en-US" sz="1200" dirty="0">
              <a:latin typeface="Bahnschrift Light" panose="020B0502040204020203" pitchFamily="34" charset="0"/>
              <a:cs typeface="Times New Roman" panose="02020603050405020304" pitchFamily="18" charset="0"/>
            </a:endParaRPr>
          </a:p>
          <a:p>
            <a:pPr marL="461963" indent="-461963">
              <a:lnSpc>
                <a:spcPct val="80000"/>
              </a:lnSpc>
              <a:buFontTx/>
              <a:buNone/>
            </a:pPr>
            <a:r>
              <a:rPr lang="en-US" altLang="en-US" sz="2400" dirty="0">
                <a:latin typeface="Bahnschrift Light" panose="020B0502040204020203" pitchFamily="34"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c</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 a, 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h</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a:t>
            </a:r>
          </a:p>
          <a:p>
            <a:pPr marL="461963" indent="-461963">
              <a:lnSpc>
                <a:spcPct val="80000"/>
              </a:lnSpc>
            </a:pPr>
            <a:r>
              <a:rPr lang="en-US" altLang="en-US" sz="2400" dirty="0">
                <a:latin typeface="Times New Roman" panose="02020603050405020304" pitchFamily="18" charset="0"/>
                <a:cs typeface="Times New Roman" panose="02020603050405020304" pitchFamily="18" charset="0"/>
              </a:rPr>
              <a:t>If </a:t>
            </a:r>
            <a:r>
              <a:rPr lang="en-US" altLang="en-US" sz="2400" i="1" dirty="0">
                <a:latin typeface="Times New Roman" panose="02020603050405020304" pitchFamily="18" charset="0"/>
                <a:cs typeface="Times New Roman" panose="02020603050405020304" pitchFamily="18" charset="0"/>
              </a:rPr>
              <a:t>h</a:t>
            </a:r>
            <a:r>
              <a:rPr lang="en-US" altLang="en-US" sz="2400" dirty="0">
                <a:latin typeface="Times New Roman" panose="02020603050405020304" pitchFamily="18" charset="0"/>
                <a:cs typeface="Times New Roman" panose="02020603050405020304" pitchFamily="18" charset="0"/>
              </a:rPr>
              <a:t> is consistent, we have</a:t>
            </a:r>
          </a:p>
          <a:p>
            <a:pPr marL="461963" lvl="1" indent="-461963">
              <a:lnSpc>
                <a:spcPct val="80000"/>
              </a:lnSpc>
              <a:buNone/>
            </a:pPr>
            <a:r>
              <a:rPr lang="en-US" altLang="en-US" i="1" dirty="0">
                <a:latin typeface="Times New Roman" panose="02020603050405020304" pitchFamily="18" charset="0"/>
                <a:cs typeface="Times New Roman" panose="02020603050405020304" pitchFamily="18" charset="0"/>
              </a:rPr>
              <a:t>	f</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i="1" dirty="0">
                <a:solidFill>
                  <a:srgbClr val="0000FF"/>
                </a:solidFill>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  </a:t>
            </a:r>
            <a:r>
              <a:rPr lang="en-US" altLang="en-US" i="1" dirty="0">
                <a:solidFill>
                  <a:srgbClr val="0000FF"/>
                </a:solidFill>
                <a:latin typeface="Times New Roman" panose="02020603050405020304" pitchFamily="18" charset="0"/>
                <a:cs typeface="Times New Roman" panose="02020603050405020304" pitchFamily="18" charset="0"/>
              </a:rPr>
              <a:t>g</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n'</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h</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p>
          <a:p>
            <a:pPr marL="461963" lvl="1" indent="-461963">
              <a:lnSpc>
                <a:spcPct val="80000"/>
              </a:lnSpc>
              <a:buNone/>
            </a:pPr>
            <a:r>
              <a:rPr lang="en-US" altLang="en-US" i="1" dirty="0">
                <a:latin typeface="Times New Roman" panose="02020603050405020304" pitchFamily="18" charset="0"/>
                <a:cs typeface="Times New Roman" panose="02020603050405020304" pitchFamily="18" charset="0"/>
              </a:rPr>
              <a:t>      	 	  =  </a:t>
            </a:r>
            <a:r>
              <a:rPr lang="en-US" altLang="en-US" i="1" dirty="0">
                <a:solidFill>
                  <a:srgbClr val="0000FF"/>
                </a:solidFill>
                <a:latin typeface="Times New Roman" panose="02020603050405020304" pitchFamily="18" charset="0"/>
                <a:cs typeface="Times New Roman" panose="02020603050405020304" pitchFamily="18" charset="0"/>
              </a:rPr>
              <a:t>g</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n</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 + c</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n, a, n'</a:t>
            </a:r>
            <a:r>
              <a:rPr lang="en-US" altLang="en-US" dirty="0">
                <a:solidFill>
                  <a:srgbClr val="0000FF"/>
                </a:solidFill>
                <a:latin typeface="Times New Roman" panose="02020603050405020304" pitchFamily="18" charset="0"/>
                <a:cs typeface="Times New Roman" panose="02020603050405020304" pitchFamily="18" charset="0"/>
              </a:rPr>
              <a:t>)</a:t>
            </a:r>
            <a:r>
              <a:rPr lang="en-US" altLang="en-US" i="1" dirty="0">
                <a:solidFill>
                  <a:srgbClr val="0000FF"/>
                </a:solidFill>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h</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p>
          <a:p>
            <a:pPr marL="461963" lvl="1" indent="-461963">
              <a:lnSpc>
                <a:spcPct val="80000"/>
              </a:lnSpc>
              <a:buNone/>
            </a:pPr>
            <a:r>
              <a:rPr lang="en-US" altLang="en-US" i="1" dirty="0">
                <a:latin typeface="Times New Roman" panose="02020603050405020304" pitchFamily="18" charset="0"/>
                <a:cs typeface="Times New Roman" panose="02020603050405020304" pitchFamily="18" charset="0"/>
              </a:rPr>
              <a:t>      	 	  ≥  g</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 h</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a:t>
            </a:r>
          </a:p>
          <a:p>
            <a:pPr marL="461963" lvl="1" indent="-461963">
              <a:lnSpc>
                <a:spcPct val="80000"/>
              </a:lnSpc>
              <a:buNone/>
            </a:pPr>
            <a:r>
              <a:rPr lang="en-US" altLang="en-US" i="1" dirty="0">
                <a:latin typeface="Times New Roman" panose="02020603050405020304" pitchFamily="18" charset="0"/>
                <a:cs typeface="Times New Roman" panose="02020603050405020304" pitchFamily="18" charset="0"/>
              </a:rPr>
              <a:t>           	  =  f</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p>
          <a:p>
            <a:pPr marL="461963" indent="-461963">
              <a:lnSpc>
                <a:spcPct val="80000"/>
              </a:lnSpc>
              <a:buNone/>
            </a:pPr>
            <a:r>
              <a:rPr lang="en-US" altLang="en-US" sz="2400" dirty="0">
                <a:latin typeface="Times New Roman" panose="02020603050405020304" pitchFamily="18" charset="0"/>
                <a:cs typeface="Times New Roman" panose="02020603050405020304" pitchFamily="18" charset="0"/>
              </a:rPr>
              <a:t> 	Thus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i="1"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  i.e.,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is non-decreasing along any path.</a:t>
            </a:r>
          </a:p>
          <a:p>
            <a:pPr marL="461963" indent="-461963">
              <a:lnSpc>
                <a:spcPct val="80000"/>
              </a:lnSpc>
            </a:pPr>
            <a:endParaRPr lang="en-US" altLang="en-US" sz="2400" dirty="0">
              <a:latin typeface="Times New Roman" panose="02020603050405020304" pitchFamily="18" charset="0"/>
              <a:cs typeface="Times New Roman" panose="02020603050405020304" pitchFamily="18" charset="0"/>
            </a:endParaRPr>
          </a:p>
          <a:p>
            <a:pPr marL="461963" indent="-461963">
              <a:lnSpc>
                <a:spcPct val="80000"/>
              </a:lnSpc>
            </a:pPr>
            <a:r>
              <a:rPr lang="en-US" altLang="en-US" sz="2400" dirty="0">
                <a:solidFill>
                  <a:srgbClr val="0000FF"/>
                </a:solidFill>
                <a:latin typeface="Times New Roman" panose="02020603050405020304" pitchFamily="18" charset="0"/>
                <a:cs typeface="Times New Roman" panose="02020603050405020304" pitchFamily="18" charset="0"/>
              </a:rPr>
              <a:t>Theorem: If </a:t>
            </a:r>
            <a:r>
              <a:rPr lang="en-US" altLang="en-US" sz="2400" i="1" dirty="0">
                <a:solidFill>
                  <a:srgbClr val="0000FF"/>
                </a:solidFill>
                <a:latin typeface="Times New Roman" panose="02020603050405020304" pitchFamily="18" charset="0"/>
                <a:cs typeface="Times New Roman" panose="02020603050405020304" pitchFamily="18" charset="0"/>
              </a:rPr>
              <a:t>h</a:t>
            </a:r>
            <a:r>
              <a:rPr lang="en-US" altLang="en-US" sz="2400" dirty="0">
                <a:solidFill>
                  <a:srgbClr val="0000FF"/>
                </a:solidFill>
                <a:latin typeface="Times New Roman" panose="02020603050405020304" pitchFamily="18" charset="0"/>
                <a:cs typeface="Times New Roman" panose="02020603050405020304" pitchFamily="18" charset="0"/>
              </a:rPr>
              <a:t>(</a:t>
            </a:r>
            <a:r>
              <a:rPr lang="en-US" altLang="en-US" sz="2400" i="1" dirty="0">
                <a:solidFill>
                  <a:srgbClr val="0000FF"/>
                </a:solidFill>
                <a:latin typeface="Times New Roman" panose="02020603050405020304" pitchFamily="18" charset="0"/>
                <a:cs typeface="Times New Roman" panose="02020603050405020304" pitchFamily="18" charset="0"/>
              </a:rPr>
              <a:t>n</a:t>
            </a:r>
            <a:r>
              <a:rPr lang="en-US" altLang="en-US" sz="2400" dirty="0">
                <a:solidFill>
                  <a:srgbClr val="0000FF"/>
                </a:solidFill>
                <a:latin typeface="Times New Roman" panose="02020603050405020304" pitchFamily="18" charset="0"/>
                <a:cs typeface="Times New Roman" panose="02020603050405020304" pitchFamily="18" charset="0"/>
              </a:rPr>
              <a:t>) is consistent, A</a:t>
            </a:r>
            <a:r>
              <a:rPr lang="en-US" altLang="en-US" sz="2400" i="1" dirty="0">
                <a:solidFill>
                  <a:srgbClr val="0000FF"/>
                </a:solidFill>
                <a:latin typeface="Times New Roman" panose="02020603050405020304" pitchFamily="18" charset="0"/>
                <a:cs typeface="Times New Roman" panose="02020603050405020304" pitchFamily="18" charset="0"/>
              </a:rPr>
              <a:t>*</a:t>
            </a:r>
            <a:r>
              <a:rPr lang="en-US" altLang="en-US" sz="2400" dirty="0">
                <a:solidFill>
                  <a:srgbClr val="0000FF"/>
                </a:solidFill>
                <a:latin typeface="Times New Roman" panose="02020603050405020304" pitchFamily="18" charset="0"/>
                <a:cs typeface="Times New Roman" panose="02020603050405020304" pitchFamily="18" charset="0"/>
              </a:rPr>
              <a:t> using GRAPH-SEARCH is optimal</a:t>
            </a:r>
            <a:r>
              <a:rPr lang="en-US" altLang="en-US" sz="2400" dirty="0">
                <a:latin typeface="Times New Roman" panose="02020603050405020304" pitchFamily="18" charset="0"/>
                <a:cs typeface="Times New Roman" panose="02020603050405020304" pitchFamily="18" charset="0"/>
              </a:rPr>
              <a:t>.</a:t>
            </a:r>
          </a:p>
        </p:txBody>
      </p:sp>
      <p:pic>
        <p:nvPicPr>
          <p:cNvPr id="4" name="Picture 4" descr="consistency">
            <a:extLst>
              <a:ext uri="{FF2B5EF4-FFF2-40B4-BE49-F238E27FC236}">
                <a16:creationId xmlns:a16="http://schemas.microsoft.com/office/drawing/2014/main" id="{567F8F86-80FC-4039-9858-6517BF2DF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513" y="1890707"/>
            <a:ext cx="2541950" cy="27023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ad face">
            <a:extLst>
              <a:ext uri="{FF2B5EF4-FFF2-40B4-BE49-F238E27FC236}">
                <a16:creationId xmlns:a16="http://schemas.microsoft.com/office/drawing/2014/main" id="{D5A89E70-AE0A-41CD-9AC2-08E7F6CCF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1692" y="1644632"/>
            <a:ext cx="537577" cy="49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99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C4F6FB2-7654-4F69-80B1-7B1CC3BF96E9}"/>
              </a:ext>
            </a:extLst>
          </p:cNvPr>
          <p:cNvSpPr txBox="1">
            <a:spLocks noChangeArrowheads="1"/>
          </p:cNvSpPr>
          <p:nvPr/>
        </p:nvSpPr>
        <p:spPr>
          <a:xfrm>
            <a:off x="988704" y="384109"/>
            <a:ext cx="6108782" cy="5899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Optimality of A</a:t>
            </a:r>
            <a:r>
              <a:rPr lang="en-US" altLang="en-US" sz="3200" baseline="30000" dirty="0">
                <a:solidFill>
                  <a:srgbClr val="C00000"/>
                </a:solidFill>
                <a:latin typeface="+mn-lt"/>
              </a:rPr>
              <a:t>* </a:t>
            </a:r>
            <a:r>
              <a:rPr lang="en-US" sz="3200" dirty="0"/>
              <a:t>(more useful)</a:t>
            </a:r>
            <a:endParaRPr lang="en-US" altLang="en-US" sz="3200" baseline="30000" dirty="0">
              <a:solidFill>
                <a:srgbClr val="C00000"/>
              </a:solidFill>
              <a:latin typeface="+mn-lt"/>
            </a:endParaRPr>
          </a:p>
        </p:txBody>
      </p:sp>
      <p:sp>
        <p:nvSpPr>
          <p:cNvPr id="3" name="Rectangle 3">
            <a:extLst>
              <a:ext uri="{FF2B5EF4-FFF2-40B4-BE49-F238E27FC236}">
                <a16:creationId xmlns:a16="http://schemas.microsoft.com/office/drawing/2014/main" id="{5FCD8938-894E-4741-A604-0D713666EF70}"/>
              </a:ext>
            </a:extLst>
          </p:cNvPr>
          <p:cNvSpPr txBox="1">
            <a:spLocks noChangeArrowheads="1"/>
          </p:cNvSpPr>
          <p:nvPr/>
        </p:nvSpPr>
        <p:spPr>
          <a:xfrm>
            <a:off x="1053738" y="1010666"/>
            <a:ext cx="9420849" cy="1607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dirty="0">
                <a:latin typeface="Times New Roman" panose="02020603050405020304" pitchFamily="18" charset="0"/>
                <a:cs typeface="Times New Roman" panose="02020603050405020304" pitchFamily="18" charset="0"/>
              </a:rPr>
              <a:t>Lemma:  A</a:t>
            </a:r>
            <a:r>
              <a:rPr lang="en-US" altLang="en-US" sz="2400" baseline="30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expands nodes in order of increasing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  value*.</a:t>
            </a:r>
          </a:p>
          <a:p>
            <a:pPr marL="465138" indent="-465138"/>
            <a:r>
              <a:rPr lang="en-US" altLang="en-US" sz="2400" dirty="0">
                <a:latin typeface="Times New Roman" panose="02020603050405020304" pitchFamily="18" charset="0"/>
                <a:cs typeface="Times New Roman" panose="02020603050405020304" pitchFamily="18" charset="0"/>
              </a:rPr>
              <a:t>It gradually adds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-contours" of nodes </a:t>
            </a:r>
            <a:r>
              <a:rPr lang="en-US" sz="2400" dirty="0">
                <a:latin typeface="Times New Roman" panose="02020603050405020304" pitchFamily="18" charset="0"/>
                <a:cs typeface="Times New Roman" panose="02020603050405020304" pitchFamily="18" charset="0"/>
              </a:rPr>
              <a:t>(cf. breadth-first adds layers)</a:t>
            </a:r>
            <a:endParaRPr lang="en-US" altLang="en-US" sz="2400" dirty="0">
              <a:latin typeface="Times New Roman" panose="02020603050405020304" pitchFamily="18" charset="0"/>
              <a:cs typeface="Times New Roman" panose="02020603050405020304" pitchFamily="18" charset="0"/>
            </a:endParaRPr>
          </a:p>
          <a:p>
            <a:pPr marL="465138" indent="-465138"/>
            <a:r>
              <a:rPr lang="en-US" altLang="en-US" sz="2400" dirty="0">
                <a:latin typeface="Times New Roman" panose="02020603050405020304" pitchFamily="18" charset="0"/>
                <a:cs typeface="Times New Roman" panose="02020603050405020304" pitchFamily="18" charset="0"/>
              </a:rPr>
              <a:t>Contour </a:t>
            </a:r>
            <a:r>
              <a:rPr lang="en-US" altLang="en-US" sz="2400" i="1" dirty="0" err="1">
                <a:latin typeface="Times New Roman" panose="02020603050405020304" pitchFamily="18" charset="0"/>
                <a:cs typeface="Times New Roman" panose="02020603050405020304" pitchFamily="18" charset="0"/>
              </a:rPr>
              <a:t>i</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has all nodes with </a:t>
            </a:r>
            <a:r>
              <a:rPr lang="en-US" altLang="en-US" sz="2400" i="1" dirty="0">
                <a:latin typeface="Times New Roman" panose="02020603050405020304" pitchFamily="18" charset="0"/>
                <a:cs typeface="Times New Roman" panose="02020603050405020304" pitchFamily="18" charset="0"/>
              </a:rPr>
              <a:t>f = f</a:t>
            </a:r>
            <a:r>
              <a:rPr lang="en-US" altLang="en-US" sz="2400" i="1" baseline="-25000" dirty="0">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where </a:t>
            </a:r>
            <a:r>
              <a:rPr lang="en-US" altLang="en-US" sz="2400" i="1" dirty="0">
                <a:latin typeface="Times New Roman" panose="02020603050405020304" pitchFamily="18" charset="0"/>
                <a:cs typeface="Times New Roman" panose="02020603050405020304" pitchFamily="18" charset="0"/>
              </a:rPr>
              <a:t>f</a:t>
            </a:r>
            <a:r>
              <a:rPr lang="en-US" altLang="en-US" sz="2400" i="1" baseline="-25000" dirty="0">
                <a:latin typeface="Times New Roman" panose="02020603050405020304" pitchFamily="18" charset="0"/>
                <a:cs typeface="Times New Roman" panose="02020603050405020304" pitchFamily="18" charset="0"/>
              </a:rPr>
              <a:t>i</a:t>
            </a:r>
            <a:r>
              <a:rPr lang="en-US" altLang="en-US" sz="2400" i="1" dirty="0">
                <a:latin typeface="Times New Roman" panose="02020603050405020304" pitchFamily="18" charset="0"/>
                <a:cs typeface="Times New Roman" panose="02020603050405020304" pitchFamily="18" charset="0"/>
              </a:rPr>
              <a:t> &lt; f</a:t>
            </a:r>
            <a:r>
              <a:rPr lang="en-US" altLang="en-US" sz="2400" i="1" baseline="-25000" dirty="0">
                <a:latin typeface="Times New Roman" panose="02020603050405020304" pitchFamily="18" charset="0"/>
                <a:cs typeface="Times New Roman" panose="02020603050405020304" pitchFamily="18" charset="0"/>
              </a:rPr>
              <a:t>i+</a:t>
            </a:r>
            <a:r>
              <a:rPr lang="en-US" altLang="en-US" sz="2400" baseline="-25000" dirty="0">
                <a:latin typeface="Times New Roman" panose="02020603050405020304" pitchFamily="18" charset="0"/>
                <a:cs typeface="Times New Roman" panose="02020603050405020304" pitchFamily="18" charset="0"/>
              </a:rPr>
              <a:t>1</a:t>
            </a:r>
            <a:endParaRPr lang="en-US" altLang="en-US" sz="2400" dirty="0">
              <a:latin typeface="Times New Roman" panose="02020603050405020304" pitchFamily="18" charset="0"/>
              <a:cs typeface="Times New Roman" panose="02020603050405020304" pitchFamily="18" charset="0"/>
            </a:endParaRPr>
          </a:p>
        </p:txBody>
      </p:sp>
      <p:pic>
        <p:nvPicPr>
          <p:cNvPr id="4" name="Picture 4" descr="f-circles">
            <a:extLst>
              <a:ext uri="{FF2B5EF4-FFF2-40B4-BE49-F238E27FC236}">
                <a16:creationId xmlns:a16="http://schemas.microsoft.com/office/drawing/2014/main" id="{A90EBD9C-CD88-47F8-8042-430C5B27D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003" y="2610874"/>
            <a:ext cx="8634120" cy="4247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miley face images">
            <a:extLst>
              <a:ext uri="{FF2B5EF4-FFF2-40B4-BE49-F238E27FC236}">
                <a16:creationId xmlns:a16="http://schemas.microsoft.com/office/drawing/2014/main" id="{B7A82F8B-2EF9-463F-9197-39DCA0DEB2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92059">
            <a:off x="334829" y="1045393"/>
            <a:ext cx="676789" cy="44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5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C87709-39F6-4351-88F7-F2BF45132318}"/>
              </a:ext>
            </a:extLst>
          </p:cNvPr>
          <p:cNvSpPr>
            <a:spLocks noGrp="1" noChangeArrowheads="1"/>
          </p:cNvSpPr>
          <p:nvPr>
            <p:ph type="title"/>
          </p:nvPr>
        </p:nvSpPr>
        <p:spPr>
          <a:xfrm>
            <a:off x="1070879" y="201558"/>
            <a:ext cx="7066936" cy="1325563"/>
          </a:xfrm>
          <a:solidFill>
            <a:srgbClr val="FFFF00"/>
          </a:solidFill>
        </p:spPr>
        <p:txBody>
          <a:bodyPr>
            <a:normAutofit fontScale="90000"/>
          </a:bodyPr>
          <a:lstStyle/>
          <a:p>
            <a:r>
              <a:rPr lang="en-US" sz="3600" dirty="0">
                <a:latin typeface="+mn-lt"/>
              </a:rPr>
              <a:t>Informed (Heuristic) Searches Strategies -</a:t>
            </a:r>
            <a:br>
              <a:rPr lang="en-US" sz="3600" dirty="0">
                <a:latin typeface="+mn-lt"/>
              </a:rPr>
            </a:br>
            <a:r>
              <a:rPr lang="en-US" sz="3600" dirty="0">
                <a:latin typeface="+mn-lt"/>
              </a:rPr>
              <a:t>Informed Searches</a:t>
            </a:r>
            <a:endParaRPr lang="en-US" altLang="en-US" sz="3600" dirty="0">
              <a:latin typeface="+mn-lt"/>
            </a:endParaRPr>
          </a:p>
        </p:txBody>
      </p:sp>
      <p:sp>
        <p:nvSpPr>
          <p:cNvPr id="4" name="Content Placeholder 2">
            <a:extLst>
              <a:ext uri="{FF2B5EF4-FFF2-40B4-BE49-F238E27FC236}">
                <a16:creationId xmlns:a16="http://schemas.microsoft.com/office/drawing/2014/main" id="{0E5DF063-CA9A-4A24-B4B2-6F0573E7729D}"/>
              </a:ext>
            </a:extLst>
          </p:cNvPr>
          <p:cNvSpPr txBox="1">
            <a:spLocks/>
          </p:cNvSpPr>
          <p:nvPr/>
        </p:nvSpPr>
        <p:spPr>
          <a:xfrm>
            <a:off x="1366910" y="1527121"/>
            <a:ext cx="8673737" cy="4989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spcAft>
                <a:spcPts val="600"/>
              </a:spcAft>
            </a:pPr>
            <a:r>
              <a:rPr lang="en-US" sz="2400" dirty="0">
                <a:latin typeface="Times New Roman" panose="02020603050405020304" pitchFamily="18" charset="0"/>
                <a:cs typeface="Times New Roman" panose="02020603050405020304" pitchFamily="18" charset="0"/>
              </a:rPr>
              <a:t>An informed search strategy </a:t>
            </a:r>
          </a:p>
          <a:p>
            <a:pPr marL="922338" lvl="1" indent="-465138">
              <a:spcAft>
                <a:spcPts val="600"/>
              </a:spcAft>
            </a:pPr>
            <a:r>
              <a:rPr lang="en-US" dirty="0">
                <a:solidFill>
                  <a:srgbClr val="0000FF"/>
                </a:solidFill>
                <a:latin typeface="Times New Roman" panose="02020603050405020304" pitchFamily="18" charset="0"/>
                <a:cs typeface="Times New Roman" panose="02020603050405020304" pitchFamily="18" charset="0"/>
              </a:rPr>
              <a:t>uses problem-specific knowledge </a:t>
            </a:r>
            <a:r>
              <a:rPr lang="en-US" dirty="0">
                <a:latin typeface="Times New Roman" panose="02020603050405020304" pitchFamily="18" charset="0"/>
                <a:cs typeface="Times New Roman" panose="02020603050405020304" pitchFamily="18" charset="0"/>
              </a:rPr>
              <a:t>beyond the definition of the problem itself for finding solutions </a:t>
            </a:r>
          </a:p>
          <a:p>
            <a:pPr marL="465138" indent="-465138">
              <a:spcAft>
                <a:spcPts val="600"/>
              </a:spcAft>
            </a:pPr>
            <a:r>
              <a:rPr lang="en-US" sz="2400" dirty="0">
                <a:latin typeface="Times New Roman" panose="02020603050405020304" pitchFamily="18" charset="0"/>
                <a:cs typeface="Times New Roman" panose="02020603050405020304" pitchFamily="18" charset="0"/>
              </a:rPr>
              <a:t>Examples</a:t>
            </a:r>
          </a:p>
          <a:p>
            <a:pPr marL="850900" lvl="1" indent="-393700">
              <a:spcAft>
                <a:spcPts val="600"/>
              </a:spcAft>
            </a:pPr>
            <a:r>
              <a:rPr lang="en-US" dirty="0">
                <a:solidFill>
                  <a:srgbClr val="0000FF"/>
                </a:solidFill>
                <a:latin typeface="Times New Roman" panose="02020603050405020304" pitchFamily="18" charset="0"/>
                <a:cs typeface="Times New Roman" panose="02020603050405020304" pitchFamily="18" charset="0"/>
              </a:rPr>
              <a:t>Best-first search,  </a:t>
            </a:r>
          </a:p>
          <a:p>
            <a:pPr marL="850900" lvl="1" indent="-393700">
              <a:spcAft>
                <a:spcPts val="600"/>
              </a:spcAft>
            </a:pPr>
            <a:r>
              <a:rPr lang="en-US" dirty="0">
                <a:latin typeface="Times New Roman" panose="02020603050405020304" pitchFamily="18" charset="0"/>
                <a:cs typeface="Times New Roman" panose="02020603050405020304" pitchFamily="18" charset="0"/>
              </a:rPr>
              <a:t>Hill climbing, </a:t>
            </a:r>
          </a:p>
          <a:p>
            <a:pPr marL="850900" lvl="1" indent="-393700">
              <a:spcAft>
                <a:spcPts val="600"/>
              </a:spcAft>
            </a:pPr>
            <a:r>
              <a:rPr lang="en-US" dirty="0">
                <a:latin typeface="Times New Roman" panose="02020603050405020304" pitchFamily="18" charset="0"/>
                <a:cs typeface="Times New Roman" panose="02020603050405020304" pitchFamily="18" charset="0"/>
              </a:rPr>
              <a:t>Beam search, </a:t>
            </a:r>
          </a:p>
          <a:p>
            <a:pPr marL="850900" lvl="1" indent="-393700">
              <a:spcAft>
                <a:spcPts val="600"/>
              </a:spcAft>
            </a:pPr>
            <a:r>
              <a:rPr lang="en-US" dirty="0">
                <a:solidFill>
                  <a:srgbClr val="0000FF"/>
                </a:solidFill>
                <a:latin typeface="Times New Roman" panose="02020603050405020304" pitchFamily="18" charset="0"/>
                <a:cs typeface="Times New Roman" panose="02020603050405020304" pitchFamily="18" charset="0"/>
              </a:rPr>
              <a:t>A*, </a:t>
            </a:r>
          </a:p>
          <a:p>
            <a:pPr marL="850900" lvl="1" indent="-393700">
              <a:spcAft>
                <a:spcPts val="600"/>
              </a:spcAft>
            </a:pPr>
            <a:r>
              <a:rPr lang="en-US" dirty="0">
                <a:solidFill>
                  <a:srgbClr val="0000FF"/>
                </a:solidFill>
                <a:latin typeface="Times New Roman" panose="02020603050405020304" pitchFamily="18" charset="0"/>
                <a:cs typeface="Times New Roman" panose="02020603050405020304" pitchFamily="18" charset="0"/>
              </a:rPr>
              <a:t>IDA*, </a:t>
            </a:r>
          </a:p>
          <a:p>
            <a:pPr marL="850900" lvl="1" indent="-393700">
              <a:spcAft>
                <a:spcPts val="600"/>
              </a:spcAft>
            </a:pPr>
            <a:r>
              <a:rPr lang="en-US" dirty="0">
                <a:latin typeface="Times New Roman" panose="02020603050405020304" pitchFamily="18" charset="0"/>
                <a:cs typeface="Times New Roman" panose="02020603050405020304" pitchFamily="18" charset="0"/>
              </a:rPr>
              <a:t>RBFS, </a:t>
            </a:r>
          </a:p>
          <a:p>
            <a:pPr marL="850900" lvl="1" indent="-393700">
              <a:spcAft>
                <a:spcPts val="600"/>
              </a:spcAft>
            </a:pPr>
            <a:r>
              <a:rPr lang="en-US" dirty="0">
                <a:latin typeface="Times New Roman" panose="02020603050405020304" pitchFamily="18" charset="0"/>
                <a:cs typeface="Times New Roman" panose="02020603050405020304" pitchFamily="18" charset="0"/>
              </a:rPr>
              <a:t>SMA*</a:t>
            </a:r>
          </a:p>
        </p:txBody>
      </p:sp>
    </p:spTree>
    <p:extLst>
      <p:ext uri="{BB962C8B-B14F-4D97-AF65-F5344CB8AC3E}">
        <p14:creationId xmlns:p14="http://schemas.microsoft.com/office/powerpoint/2010/main" val="1864645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885116-277D-43ED-8F46-77AD99EC37ED}"/>
              </a:ext>
            </a:extLst>
          </p:cNvPr>
          <p:cNvSpPr txBox="1">
            <a:spLocks noChangeArrowheads="1"/>
          </p:cNvSpPr>
          <p:nvPr/>
        </p:nvSpPr>
        <p:spPr>
          <a:xfrm>
            <a:off x="1165123" y="374190"/>
            <a:ext cx="4616245" cy="8757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Properties of A*</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C859AB04-2751-4D92-9C30-8BE2E99A22AC}"/>
                  </a:ext>
                </a:extLst>
              </p:cNvPr>
              <p:cNvSpPr txBox="1">
                <a:spLocks noChangeArrowheads="1"/>
              </p:cNvSpPr>
              <p:nvPr/>
            </p:nvSpPr>
            <p:spPr>
              <a:xfrm>
                <a:off x="1519083" y="1365276"/>
                <a:ext cx="9719188" cy="51185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Complete?</a:t>
                </a:r>
                <a:r>
                  <a:rPr lang="en-US" altLang="en-US" sz="2400" dirty="0">
                    <a:latin typeface="Times New Roman" panose="02020603050405020304" pitchFamily="18" charset="0"/>
                    <a:cs typeface="Times New Roman" panose="02020603050405020304" pitchFamily="18" charset="0"/>
                  </a:rPr>
                  <a:t>    Yes,  unless there are infinitely many nodes </a:t>
                </a:r>
                <a:r>
                  <a:rPr lang="en-US" altLang="en-US" sz="2400" i="1" dirty="0">
                    <a:latin typeface="Times New Roman" panose="02020603050405020304" pitchFamily="18" charset="0"/>
                    <a:cs typeface="Times New Roman" panose="02020603050405020304" pitchFamily="18" charset="0"/>
                  </a:rPr>
                  <a:t>n </a:t>
                </a:r>
                <a:r>
                  <a:rPr lang="en-US" altLang="en-US" sz="2400" i="1" dirty="0">
                    <a:latin typeface="Bahnschrift Light" panose="020B0502040204020203" pitchFamily="34"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with  </a:t>
                </a:r>
              </a:p>
              <a:p>
                <a:pPr marL="0" indent="0">
                  <a:lnSpc>
                    <a:spcPct val="100000"/>
                  </a:lnSpc>
                  <a:spcBef>
                    <a:spcPts val="1200"/>
                  </a:spcBef>
                  <a:buNone/>
                </a:pP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 f</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a:t>
                </a:r>
                <a:r>
                  <a:rPr lang="en-US" altLang="en-US" sz="2400" dirty="0">
                    <a:latin typeface="Times New Roman" panose="02020603050405020304" pitchFamily="18" charset="0"/>
                    <a:cs typeface="Times New Roman" panose="02020603050405020304" pitchFamily="18" charset="0"/>
                  </a:rPr>
                  <a:t>)</a:t>
                </a:r>
              </a:p>
              <a:p>
                <a:pPr>
                  <a:lnSpc>
                    <a:spcPct val="100000"/>
                  </a:lnSpc>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Time?</a:t>
                </a:r>
                <a:r>
                  <a:rPr lang="en-US" altLang="en-US" sz="2400" dirty="0">
                    <a:latin typeface="Times New Roman" panose="02020603050405020304" pitchFamily="18" charset="0"/>
                    <a:cs typeface="Times New Roman" panose="02020603050405020304" pitchFamily="18" charset="0"/>
                  </a:rPr>
                  <a:t>  	Exponential </a:t>
                </a:r>
                <a:r>
                  <a:rPr lang="en-US" sz="2400" dirty="0">
                    <a:latin typeface="Times New Roman" panose="02020603050405020304" pitchFamily="18" charset="0"/>
                    <a:cs typeface="Times New Roman" panose="02020603050405020304" pitchFamily="18" charset="0"/>
                  </a:rPr>
                  <a:t>in (relative error in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 length of </a:t>
                </a:r>
                <a:r>
                  <a:rPr lang="en-US" sz="2400" dirty="0" err="1">
                    <a:latin typeface="Times New Roman" panose="02020603050405020304" pitchFamily="18" charset="0"/>
                    <a:cs typeface="Times New Roman" panose="02020603050405020304" pitchFamily="18" charset="0"/>
                  </a:rPr>
                  <a:t>soln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O(</a:t>
                </a:r>
                <a:r>
                  <a:rPr lang="en-US" sz="2400" i="1" dirty="0">
                    <a:solidFill>
                      <a:srgbClr val="0000FF"/>
                    </a:solidFill>
                  </a:rPr>
                  <a:t>b</a:t>
                </a:r>
                <a14:m>
                  <m:oMath xmlns:m="http://schemas.openxmlformats.org/officeDocument/2006/math">
                    <m:r>
                      <a:rPr lang="en-US" altLang="en-US" sz="2400" b="1" i="1" baseline="3000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𝝐</m:t>
                    </m:r>
                  </m:oMath>
                </a14:m>
                <a:r>
                  <a:rPr lang="en-US" sz="2400" b="1" i="1" baseline="30000" dirty="0">
                    <a:solidFill>
                      <a:srgbClr val="C00000"/>
                    </a:solidFill>
                  </a:rPr>
                  <a:t>m</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Sub-exponential only in the uncommon case where</a:t>
                </a:r>
              </a:p>
              <a:p>
                <a:pPr marL="0" indent="0">
                  <a:lnSpc>
                    <a:spcPct val="100000"/>
                  </a:lnSpc>
                  <a:spcBef>
                    <a:spcPts val="1200"/>
                  </a:spcBef>
                  <a:buNone/>
                </a:pPr>
                <a:r>
                  <a:rPr lang="pt-BR" sz="2400" dirty="0">
                    <a:latin typeface="Times New Roman" panose="02020603050405020304" pitchFamily="18" charset="0"/>
                    <a:cs typeface="Times New Roman" panose="02020603050405020304" pitchFamily="18" charset="0"/>
                  </a:rPr>
                  <a:t>			</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h</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n</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 −h</a:t>
                </a:r>
                <a:r>
                  <a:rPr lang="pt-BR" sz="2400" baseline="40000" dirty="0">
                    <a:solidFill>
                      <a:srgbClr val="0000FF"/>
                    </a:solidFill>
                    <a:latin typeface="Times New Roman" panose="02020603050405020304" pitchFamily="18" charset="0"/>
                    <a:cs typeface="Times New Roman" panose="02020603050405020304" pitchFamily="18" charset="0"/>
                  </a:rPr>
                  <a:t>∗</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n</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 </a:t>
                </a:r>
                <a:r>
                  <a:rPr lang="pt-BR"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pt-BR"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pt-BR" sz="2400" i="1" dirty="0">
                    <a:solidFill>
                      <a:srgbClr val="0000FF"/>
                    </a:solidFill>
                    <a:latin typeface="Times New Roman" panose="02020603050405020304" pitchFamily="18" charset="0"/>
                    <a:cs typeface="Times New Roman" panose="02020603050405020304" pitchFamily="18" charset="0"/>
                  </a:rPr>
                  <a:t> O</a:t>
                </a:r>
                <a:r>
                  <a:rPr lang="pt-BR" sz="2400" dirty="0">
                    <a:solidFill>
                      <a:srgbClr val="0000FF"/>
                    </a:solidFill>
                    <a:latin typeface="Times New Roman" panose="02020603050405020304" pitchFamily="18" charset="0"/>
                    <a:cs typeface="Times New Roman" panose="02020603050405020304" pitchFamily="18" charset="0"/>
                  </a:rPr>
                  <a:t>(log</a:t>
                </a:r>
                <a:r>
                  <a:rPr lang="pt-BR" sz="2400" i="1" dirty="0">
                    <a:solidFill>
                      <a:srgbClr val="0000FF"/>
                    </a:solidFill>
                    <a:latin typeface="Times New Roman" panose="02020603050405020304" pitchFamily="18" charset="0"/>
                    <a:cs typeface="Times New Roman" panose="02020603050405020304" pitchFamily="18" charset="0"/>
                  </a:rPr>
                  <a:t> h</a:t>
                </a:r>
                <a:r>
                  <a:rPr lang="pt-BR" sz="2400" baseline="40000" dirty="0">
                    <a:solidFill>
                      <a:srgbClr val="0000FF"/>
                    </a:solidFill>
                    <a:latin typeface="Times New Roman" panose="02020603050405020304" pitchFamily="18" charset="0"/>
                    <a:cs typeface="Times New Roman" panose="02020603050405020304" pitchFamily="18" charset="0"/>
                  </a:rPr>
                  <a:t>∗</a:t>
                </a:r>
                <a:r>
                  <a:rPr lang="pt-BR" sz="2400" dirty="0">
                    <a:solidFill>
                      <a:srgbClr val="0000FF"/>
                    </a:solidFill>
                    <a:latin typeface="Times New Roman" panose="02020603050405020304" pitchFamily="18" charset="0"/>
                    <a:cs typeface="Times New Roman" panose="02020603050405020304" pitchFamily="18" charset="0"/>
                  </a:rPr>
                  <a:t>(</a:t>
                </a:r>
                <a:r>
                  <a:rPr lang="pt-BR" sz="2400" i="1" dirty="0">
                    <a:solidFill>
                      <a:srgbClr val="0000FF"/>
                    </a:solidFill>
                    <a:latin typeface="Times New Roman" panose="02020603050405020304" pitchFamily="18" charset="0"/>
                    <a:cs typeface="Times New Roman" panose="02020603050405020304" pitchFamily="18" charset="0"/>
                  </a:rPr>
                  <a:t>n</a:t>
                </a:r>
                <a:r>
                  <a:rPr lang="pt-BR" sz="2400" dirty="0">
                    <a:solidFill>
                      <a:srgbClr val="0000FF"/>
                    </a:solidFill>
                    <a:latin typeface="Times New Roman" panose="02020603050405020304" pitchFamily="18" charset="0"/>
                    <a:cs typeface="Times New Roman" panose="02020603050405020304" pitchFamily="18" charset="0"/>
                  </a:rPr>
                  <a:t>))</a:t>
                </a:r>
              </a:p>
              <a:p>
                <a:pPr marL="0" indent="0">
                  <a:lnSpc>
                    <a:spcPct val="100000"/>
                  </a:lnSpc>
                  <a:spcBef>
                    <a:spcPts val="1200"/>
                  </a:spcBef>
                  <a:buNone/>
                </a:pPr>
                <a:r>
                  <a:rPr lang="en-US" sz="2400" dirty="0">
                    <a:latin typeface="Times New Roman" panose="02020603050405020304" pitchFamily="18" charset="0"/>
                    <a:cs typeface="Times New Roman" panose="02020603050405020304" pitchFamily="18" charset="0"/>
                  </a:rPr>
                  <a:t>	     	with </a:t>
                </a:r>
                <a:r>
                  <a:rPr lang="en-US" sz="2400" i="1" dirty="0">
                    <a:latin typeface="Times New Roman" panose="02020603050405020304" pitchFamily="18" charset="0"/>
                    <a:cs typeface="Times New Roman" panose="02020603050405020304" pitchFamily="18" charset="0"/>
                  </a:rPr>
                  <a:t>h</a:t>
                </a:r>
                <a:r>
                  <a:rPr lang="en-US" sz="2400" baseline="4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actual cost from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to goal</a:t>
                </a:r>
                <a:endParaRPr lang="en-US" altLang="en-US" sz="2400" dirty="0">
                  <a:latin typeface="Times New Roman" panose="02020603050405020304" pitchFamily="18" charset="0"/>
                  <a:cs typeface="Times New Roman" panose="02020603050405020304" pitchFamily="18" charset="0"/>
                </a:endParaRPr>
              </a:p>
              <a:p>
                <a:pPr>
                  <a:lnSpc>
                    <a:spcPct val="100000"/>
                  </a:lnSpc>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Space?</a:t>
                </a:r>
                <a:r>
                  <a:rPr lang="en-US" alt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b</a:t>
                </a:r>
                <a:r>
                  <a:rPr lang="en-US" sz="2400" i="1" baseline="30000" dirty="0" err="1">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in Greedy Best-First</a:t>
                </a:r>
              </a:p>
              <a:p>
                <a:pPr marL="0" indent="0">
                  <a:lnSpc>
                    <a:spcPct val="100000"/>
                  </a:lnSpc>
                  <a:spcBef>
                    <a:spcPts val="1200"/>
                  </a:spcBef>
                  <a:buNone/>
                </a:pPr>
                <a:r>
                  <a:rPr lang="en-US" sz="2400" dirty="0">
                    <a:latin typeface="Times New Roman" panose="02020603050405020304" pitchFamily="18" charset="0"/>
                    <a:cs typeface="Times New Roman" panose="02020603050405020304" pitchFamily="18" charset="0"/>
                  </a:rPr>
                  <a:t>                 	- may end up to keep all nodes in memory</a:t>
                </a:r>
                <a:endParaRPr lang="en-US" altLang="en-US" sz="2400" dirty="0">
                  <a:latin typeface="Times New Roman" panose="02020603050405020304" pitchFamily="18" charset="0"/>
                  <a:cs typeface="Times New Roman" panose="02020603050405020304" pitchFamily="18" charset="0"/>
                </a:endParaRPr>
              </a:p>
              <a:p>
                <a:pPr>
                  <a:lnSpc>
                    <a:spcPct val="100000"/>
                  </a:lnSpc>
                  <a:spcBef>
                    <a:spcPts val="1200"/>
                  </a:spcBef>
                </a:pPr>
                <a:r>
                  <a:rPr lang="en-US" altLang="en-US" sz="2400" dirty="0">
                    <a:solidFill>
                      <a:srgbClr val="CC0099"/>
                    </a:solidFill>
                    <a:latin typeface="Times New Roman" panose="02020603050405020304" pitchFamily="18" charset="0"/>
                    <a:cs typeface="Times New Roman" panose="02020603050405020304" pitchFamily="18" charset="0"/>
                  </a:rPr>
                  <a:t>Optimal?</a:t>
                </a:r>
                <a:r>
                  <a:rPr lang="en-US" alt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Yes if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is admissible (and standard assumptions hold) 	  </a:t>
                </a:r>
              </a:p>
              <a:p>
                <a:pPr marL="457200" lvl="1" indent="0">
                  <a:lnSpc>
                    <a:spcPct val="100000"/>
                  </a:lnSpc>
                  <a:spcBef>
                    <a:spcPts val="1200"/>
                  </a:spcBef>
                  <a:buNone/>
                </a:pPr>
                <a:r>
                  <a:rPr lang="en-US" sz="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cannot expand </a:t>
                </a: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i+</a:t>
                </a:r>
                <a:r>
                  <a:rPr lang="en-US" baseline="-25000" dirty="0">
                    <a:latin typeface="Times New Roman" panose="02020603050405020304" pitchFamily="18" charset="0"/>
                    <a:cs typeface="Times New Roman" panose="02020603050405020304" pitchFamily="18" charset="0"/>
                  </a:rPr>
                  <a:t>1 </a:t>
                </a:r>
                <a:r>
                  <a:rPr lang="en-US" i="1"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until </a:t>
                </a:r>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finished</a:t>
                </a:r>
                <a:endParaRPr lang="en-US" altLang="en-US" dirty="0">
                  <a:latin typeface="Times New Roman" panose="02020603050405020304" pitchFamily="18" charset="0"/>
                  <a:cs typeface="Times New Roman" panose="02020603050405020304" pitchFamily="18" charset="0"/>
                </a:endParaRPr>
              </a:p>
            </p:txBody>
          </p:sp>
        </mc:Choice>
        <mc:Fallback xmlns="">
          <p:sp>
            <p:nvSpPr>
              <p:cNvPr id="3" name="Rectangle 3">
                <a:extLst>
                  <a:ext uri="{FF2B5EF4-FFF2-40B4-BE49-F238E27FC236}">
                    <a16:creationId xmlns:a16="http://schemas.microsoft.com/office/drawing/2014/main" id="{C859AB04-2751-4D92-9C30-8BE2E99A22AC}"/>
                  </a:ext>
                </a:extLst>
              </p:cNvPr>
              <p:cNvSpPr txBox="1">
                <a:spLocks noRot="1" noChangeAspect="1" noMove="1" noResize="1" noEditPoints="1" noAdjustHandles="1" noChangeArrowheads="1" noChangeShapeType="1" noTextEdit="1"/>
              </p:cNvSpPr>
              <p:nvPr/>
            </p:nvSpPr>
            <p:spPr>
              <a:xfrm>
                <a:off x="1519083" y="1365276"/>
                <a:ext cx="9719188" cy="5118534"/>
              </a:xfrm>
              <a:prstGeom prst="rect">
                <a:avLst/>
              </a:prstGeom>
              <a:blipFill>
                <a:blip r:embed="rId2"/>
                <a:stretch>
                  <a:fillRect l="-815" t="-833"/>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A7F2D6D9-98A5-4332-97D5-84BC3DEF93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71" y="1970306"/>
            <a:ext cx="773483" cy="58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55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856" y="75534"/>
            <a:ext cx="8674510" cy="1325563"/>
          </a:xfrm>
        </p:spPr>
        <p:txBody>
          <a:bodyPr>
            <a:normAutofit/>
          </a:bodyPr>
          <a:lstStyle/>
          <a:p>
            <a:r>
              <a:rPr lang="en-US" sz="3600" dirty="0">
                <a:solidFill>
                  <a:srgbClr val="FF0000"/>
                </a:solidFill>
              </a:rPr>
              <a:t>Comparison of Search Techniques</a:t>
            </a:r>
          </a:p>
        </p:txBody>
      </p:sp>
      <p:graphicFrame>
        <p:nvGraphicFramePr>
          <p:cNvPr id="3" name="Table 2"/>
          <p:cNvGraphicFramePr>
            <a:graphicFrameLocks noGrp="1"/>
          </p:cNvGraphicFramePr>
          <p:nvPr>
            <p:extLst>
              <p:ext uri="{D42A27DB-BD31-4B8C-83A1-F6EECF244321}">
                <p14:modId xmlns:p14="http://schemas.microsoft.com/office/powerpoint/2010/main" val="3626272044"/>
              </p:ext>
            </p:extLst>
          </p:nvPr>
        </p:nvGraphicFramePr>
        <p:xfrm>
          <a:off x="1047135" y="1401097"/>
          <a:ext cx="8126363" cy="3701847"/>
        </p:xfrm>
        <a:graphic>
          <a:graphicData uri="http://schemas.openxmlformats.org/drawingml/2006/table">
            <a:tbl>
              <a:tblPr firstRow="1" bandRow="1">
                <a:tableStyleId>{7DF18680-E054-41AD-8BC1-D1AEF772440D}</a:tableStyleId>
              </a:tblPr>
              <a:tblGrid>
                <a:gridCol w="1401095">
                  <a:extLst>
                    <a:ext uri="{9D8B030D-6E8A-4147-A177-3AD203B41FA5}">
                      <a16:colId xmlns:a16="http://schemas.microsoft.com/office/drawing/2014/main" val="20000"/>
                    </a:ext>
                  </a:extLst>
                </a:gridCol>
                <a:gridCol w="840658">
                  <a:extLst>
                    <a:ext uri="{9D8B030D-6E8A-4147-A177-3AD203B41FA5}">
                      <a16:colId xmlns:a16="http://schemas.microsoft.com/office/drawing/2014/main" val="20001"/>
                    </a:ext>
                  </a:extLst>
                </a:gridCol>
                <a:gridCol w="747251">
                  <a:extLst>
                    <a:ext uri="{9D8B030D-6E8A-4147-A177-3AD203B41FA5}">
                      <a16:colId xmlns:a16="http://schemas.microsoft.com/office/drawing/2014/main" val="20002"/>
                    </a:ext>
                  </a:extLst>
                </a:gridCol>
                <a:gridCol w="747251">
                  <a:extLst>
                    <a:ext uri="{9D8B030D-6E8A-4147-A177-3AD203B41FA5}">
                      <a16:colId xmlns:a16="http://schemas.microsoft.com/office/drawing/2014/main" val="20003"/>
                    </a:ext>
                  </a:extLst>
                </a:gridCol>
                <a:gridCol w="747251">
                  <a:extLst>
                    <a:ext uri="{9D8B030D-6E8A-4147-A177-3AD203B41FA5}">
                      <a16:colId xmlns:a16="http://schemas.microsoft.com/office/drawing/2014/main" val="20004"/>
                    </a:ext>
                  </a:extLst>
                </a:gridCol>
                <a:gridCol w="840658">
                  <a:extLst>
                    <a:ext uri="{9D8B030D-6E8A-4147-A177-3AD203B41FA5}">
                      <a16:colId xmlns:a16="http://schemas.microsoft.com/office/drawing/2014/main" val="20005"/>
                    </a:ext>
                  </a:extLst>
                </a:gridCol>
                <a:gridCol w="747251">
                  <a:extLst>
                    <a:ext uri="{9D8B030D-6E8A-4147-A177-3AD203B41FA5}">
                      <a16:colId xmlns:a16="http://schemas.microsoft.com/office/drawing/2014/main" val="20006"/>
                    </a:ext>
                  </a:extLst>
                </a:gridCol>
                <a:gridCol w="1027474">
                  <a:extLst>
                    <a:ext uri="{9D8B030D-6E8A-4147-A177-3AD203B41FA5}">
                      <a16:colId xmlns:a16="http://schemas.microsoft.com/office/drawing/2014/main" val="20007"/>
                    </a:ext>
                  </a:extLst>
                </a:gridCol>
                <a:gridCol w="1027474">
                  <a:extLst>
                    <a:ext uri="{9D8B030D-6E8A-4147-A177-3AD203B41FA5}">
                      <a16:colId xmlns:a16="http://schemas.microsoft.com/office/drawing/2014/main" val="20008"/>
                    </a:ext>
                  </a:extLst>
                </a:gridCol>
              </a:tblGrid>
              <a:tr h="632023">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BFS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UCS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000FF"/>
                          </a:solidFill>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HC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2023">
                <a:tc>
                  <a:txBody>
                    <a:bodyPr/>
                    <a:lstStyle/>
                    <a:p>
                      <a:r>
                        <a:rPr lang="en-US" sz="2400" dirty="0">
                          <a:solidFill>
                            <a:schemeClr val="tx1"/>
                          </a:solidFill>
                        </a:rPr>
                        <a:t>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2023">
                <a:tc>
                  <a:txBody>
                    <a:bodyPr/>
                    <a:lstStyle/>
                    <a:p>
                      <a:r>
                        <a:rPr lang="en-US" sz="2400" dirty="0">
                          <a:solidFill>
                            <a:schemeClr val="tx1"/>
                          </a:solidFill>
                        </a:rPr>
                        <a:t>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32023">
                <a:tc>
                  <a:txBody>
                    <a:bodyPr/>
                    <a:lstStyle/>
                    <a:p>
                      <a:r>
                        <a:rPr lang="en-US" sz="2400" dirty="0">
                          <a:solidFill>
                            <a:schemeClr val="tx1"/>
                          </a:solidFill>
                        </a:rPr>
                        <a:t>Heuristic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1732">
                <a:tc>
                  <a:txBody>
                    <a:bodyPr/>
                    <a:lstStyle/>
                    <a:p>
                      <a:r>
                        <a:rPr lang="en-US" sz="2400" dirty="0">
                          <a:solidFill>
                            <a:schemeClr val="tx1"/>
                          </a:solidFill>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a:t>
                      </a:r>
                      <a:r>
                        <a:rPr lang="en-US" sz="2400" baseline="30000" dirty="0">
                          <a:solidFill>
                            <a:schemeClr val="tx1"/>
                          </a:solidFill>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d</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32023">
                <a:tc>
                  <a:txBody>
                    <a:bodyPr/>
                    <a:lstStyle/>
                    <a:p>
                      <a:r>
                        <a:rPr lang="en-US" sz="2400" dirty="0">
                          <a:solidFill>
                            <a:schemeClr val="tx1"/>
                          </a:solidFill>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rPr>
                        <a:t>bm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a:t>
                      </a:r>
                      <a:r>
                        <a:rPr lang="en-US" sz="2400" baseline="30000" dirty="0">
                          <a:solidFill>
                            <a:schemeClr val="tx1"/>
                          </a:solidFill>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6990734" y="5219600"/>
            <a:ext cx="5201265" cy="1638399"/>
          </a:xfrm>
          <a:prstGeom prst="rect">
            <a:avLst/>
          </a:prstGeom>
          <a:noFill/>
          <a:ln w="9525">
            <a:noFill/>
            <a:miter lim="800000"/>
            <a:headEnd/>
            <a:tailEnd/>
          </a:ln>
          <a:effectLst/>
        </p:spPr>
      </p:pic>
    </p:spTree>
    <p:extLst>
      <p:ext uri="{BB962C8B-B14F-4D97-AF65-F5344CB8AC3E}">
        <p14:creationId xmlns:p14="http://schemas.microsoft.com/office/powerpoint/2010/main" val="23772685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757A8-6EE9-47EF-89D0-544C5F93A1D8}"/>
              </a:ext>
            </a:extLst>
          </p:cNvPr>
          <p:cNvSpPr txBox="1"/>
          <p:nvPr/>
        </p:nvSpPr>
        <p:spPr>
          <a:xfrm>
            <a:off x="2536723" y="2286000"/>
            <a:ext cx="7757652"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problem may arise such as overestimating the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following slides show the overestimates of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p>
        </p:txBody>
      </p:sp>
      <p:pic>
        <p:nvPicPr>
          <p:cNvPr id="3" name="Picture 2" descr="Image result for sad face">
            <a:extLst>
              <a:ext uri="{FF2B5EF4-FFF2-40B4-BE49-F238E27FC236}">
                <a16:creationId xmlns:a16="http://schemas.microsoft.com/office/drawing/2014/main" id="{21D19119-3579-420E-B148-1465C93114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4978" y="1131149"/>
            <a:ext cx="558844" cy="51162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C0CFE36A-469A-472E-A799-81AAE35BC2BA}"/>
              </a:ext>
            </a:extLst>
          </p:cNvPr>
          <p:cNvSpPr/>
          <p:nvPr/>
        </p:nvSpPr>
        <p:spPr>
          <a:xfrm>
            <a:off x="753979" y="1642769"/>
            <a:ext cx="320842" cy="861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409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547" y="507137"/>
            <a:ext cx="5058696" cy="689811"/>
          </a:xfrm>
        </p:spPr>
        <p:txBody>
          <a:bodyPr>
            <a:normAutofit/>
          </a:bodyPr>
          <a:lstStyle/>
          <a:p>
            <a:r>
              <a:rPr lang="en-US" sz="3200" b="1" dirty="0"/>
              <a:t>A*</a:t>
            </a:r>
          </a:p>
        </p:txBody>
      </p:sp>
      <p:sp>
        <p:nvSpPr>
          <p:cNvPr id="3" name="Content Placeholder 2"/>
          <p:cNvSpPr>
            <a:spLocks noGrp="1"/>
          </p:cNvSpPr>
          <p:nvPr>
            <p:ph idx="4294967295"/>
          </p:nvPr>
        </p:nvSpPr>
        <p:spPr>
          <a:xfrm>
            <a:off x="1819679" y="1551499"/>
            <a:ext cx="7768459" cy="4498000"/>
          </a:xfrm>
        </p:spPr>
        <p:txBody>
          <a:bodyPr>
            <a:noAutofit/>
          </a:bodyPr>
          <a:lstStyle/>
          <a:p>
            <a:pPr marL="465138" indent="-465138">
              <a:lnSpc>
                <a:spcPct val="100000"/>
              </a:lnSpc>
              <a:spcBef>
                <a:spcPts val="0"/>
              </a:spcBef>
              <a:spcAft>
                <a:spcPts val="600"/>
              </a:spcAft>
            </a:pPr>
            <a:r>
              <a:rPr lang="en-US" sz="2400" dirty="0" err="1">
                <a:latin typeface="Times New Roman" panose="02020603050405020304" pitchFamily="18" charset="0"/>
                <a:cs typeface="Times New Roman" panose="02020603050405020304" pitchFamily="18" charset="0"/>
              </a:rPr>
              <a:t>QueueingFn</a:t>
            </a:r>
            <a:r>
              <a:rPr lang="en-US" sz="2400" dirty="0">
                <a:latin typeface="Times New Roman" panose="02020603050405020304" pitchFamily="18" charset="0"/>
                <a:cs typeface="Times New Roman" panose="02020603050405020304" pitchFamily="18" charset="0"/>
              </a:rPr>
              <a:t> is sort-by-</a:t>
            </a:r>
            <a:r>
              <a:rPr lang="en-US" sz="2400" i="1" dirty="0">
                <a:latin typeface="Times New Roman" panose="02020603050405020304" pitchFamily="18" charset="0"/>
                <a:cs typeface="Times New Roman" panose="02020603050405020304" pitchFamily="18" charset="0"/>
              </a:rPr>
              <a:t>f</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Evaluation function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 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 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where </a:t>
            </a:r>
          </a:p>
          <a:p>
            <a:pPr marL="1371600" lvl="2" indent="-457200">
              <a:lnSpc>
                <a:spcPct val="100000"/>
              </a:lnSpc>
              <a:spcBef>
                <a:spcPts val="0"/>
              </a:spcBef>
              <a:spcAft>
                <a:spcPts val="600"/>
              </a:spcAft>
            </a:pPr>
            <a:r>
              <a:rPr lang="en-US" sz="2400" i="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cost so far to reach n, and</a:t>
            </a:r>
          </a:p>
          <a:p>
            <a:pPr marL="1371600" lvl="1" indent="-449263">
              <a:lnSpc>
                <a:spcPct val="100000"/>
              </a:lnSpc>
              <a:spcBef>
                <a:spcPts val="0"/>
              </a:spcBef>
              <a:spcAft>
                <a:spcPts val="600"/>
              </a:spcAft>
            </a:pP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estimated cost to goal from n</a:t>
            </a:r>
          </a:p>
          <a:p>
            <a:pPr marL="452438" indent="-452438">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f(n) = estimated total cost of path through n to goal</a:t>
            </a:r>
            <a:endParaRPr lang="en-US" sz="2400" b="1" dirty="0">
              <a:latin typeface="Times New Roman" panose="02020603050405020304" pitchFamily="18" charset="0"/>
              <a:cs typeface="Times New Roman" panose="02020603050405020304" pitchFamily="18" charset="0"/>
            </a:endParaRPr>
          </a:p>
          <a:p>
            <a:pPr marL="465138" indent="-465138">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Note that UCS and Best-first both improve search</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UCS </a:t>
            </a:r>
            <a:r>
              <a:rPr lang="en-US" dirty="0">
                <a:solidFill>
                  <a:srgbClr val="0000FF"/>
                </a:solidFill>
                <a:latin typeface="Times New Roman" panose="02020603050405020304" pitchFamily="18" charset="0"/>
                <a:cs typeface="Times New Roman" panose="02020603050405020304" pitchFamily="18" charset="0"/>
              </a:rPr>
              <a:t>keeps solution cost low</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Best-first </a:t>
            </a:r>
            <a:r>
              <a:rPr lang="en-US" dirty="0">
                <a:solidFill>
                  <a:srgbClr val="0000FF"/>
                </a:solidFill>
                <a:latin typeface="Times New Roman" panose="02020603050405020304" pitchFamily="18" charset="0"/>
                <a:cs typeface="Times New Roman" panose="02020603050405020304" pitchFamily="18" charset="0"/>
              </a:rPr>
              <a:t>helps find solution quickly</a:t>
            </a:r>
          </a:p>
          <a:p>
            <a:pPr marL="465138" indent="-465138">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combines these approaches</a:t>
            </a:r>
          </a:p>
        </p:txBody>
      </p:sp>
      <p:pic>
        <p:nvPicPr>
          <p:cNvPr id="4" name="Picture 3" descr="Image result for smiley face images">
            <a:extLst>
              <a:ext uri="{FF2B5EF4-FFF2-40B4-BE49-F238E27FC236}">
                <a16:creationId xmlns:a16="http://schemas.microsoft.com/office/drawing/2014/main" id="{E839EF18-8347-4F83-9231-DB76724910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93672">
            <a:off x="360171" y="1970306"/>
            <a:ext cx="773483" cy="58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32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246" y="288124"/>
            <a:ext cx="3999131" cy="1009454"/>
          </a:xfrm>
        </p:spPr>
        <p:txBody>
          <a:bodyPr>
            <a:normAutofit/>
          </a:bodyPr>
          <a:lstStyle/>
          <a:p>
            <a:r>
              <a:rPr lang="en-US" sz="3200" dirty="0">
                <a:latin typeface="+mn-lt"/>
              </a:rPr>
              <a:t>Power of  </a:t>
            </a:r>
            <a:r>
              <a:rPr lang="en-US" sz="3200" i="1" dirty="0">
                <a:latin typeface="+mn-lt"/>
              </a:rPr>
              <a:t>f</a:t>
            </a:r>
          </a:p>
        </p:txBody>
      </p:sp>
      <p:sp>
        <p:nvSpPr>
          <p:cNvPr id="3" name="Content Placeholder 2"/>
          <p:cNvSpPr>
            <a:spLocks noGrp="1"/>
          </p:cNvSpPr>
          <p:nvPr>
            <p:ph idx="1"/>
          </p:nvPr>
        </p:nvSpPr>
        <p:spPr>
          <a:xfrm>
            <a:off x="1748526" y="1548581"/>
            <a:ext cx="8135703" cy="4782550"/>
          </a:xfrm>
        </p:spPr>
        <p:txBody>
          <a:bodyPr>
            <a:noAutofit/>
          </a:bodyPr>
          <a:lstStyle/>
          <a:p>
            <a:pPr marL="457200" indent="-457200">
              <a:lnSpc>
                <a:spcPct val="100000"/>
              </a:lnSpc>
              <a:spcAft>
                <a:spcPts val="1200"/>
              </a:spcAft>
            </a:pPr>
            <a:r>
              <a:rPr lang="en-US" sz="2400" dirty="0">
                <a:latin typeface="Times New Roman" panose="02020603050405020304" pitchFamily="18" charset="0"/>
                <a:cs typeface="Times New Roman" panose="02020603050405020304" pitchFamily="18" charset="0"/>
              </a:rPr>
              <a:t>Heuristic function is wrong if it </a:t>
            </a:r>
          </a:p>
          <a:p>
            <a:pPr marL="914400" lvl="1" indent="-457200">
              <a:lnSpc>
                <a:spcPct val="100000"/>
              </a:lnSpc>
              <a:spcAft>
                <a:spcPts val="1200"/>
              </a:spcAft>
            </a:pPr>
            <a:r>
              <a:rPr lang="en-US" dirty="0">
                <a:solidFill>
                  <a:srgbClr val="0000FF"/>
                </a:solidFill>
                <a:latin typeface="Times New Roman" panose="02020603050405020304" pitchFamily="18" charset="0"/>
                <a:cs typeface="Times New Roman" panose="02020603050405020304" pitchFamily="18" charset="0"/>
              </a:rPr>
              <a:t>either overestimates</a:t>
            </a:r>
            <a:r>
              <a:rPr lang="en-US" dirty="0">
                <a:latin typeface="Times New Roman" panose="02020603050405020304" pitchFamily="18" charset="0"/>
                <a:cs typeface="Times New Roman" panose="02020603050405020304" pitchFamily="18" charset="0"/>
              </a:rPr>
              <a:t> (guesses too high)</a:t>
            </a:r>
          </a:p>
          <a:p>
            <a:pPr marL="914400" lvl="1" indent="-457200">
              <a:lnSpc>
                <a:spcPct val="100000"/>
              </a:lnSpc>
              <a:spcAft>
                <a:spcPts val="1200"/>
              </a:spcAft>
            </a:pPr>
            <a:r>
              <a:rPr lang="en-US" dirty="0">
                <a:solidFill>
                  <a:srgbClr val="0000FF"/>
                </a:solidFill>
                <a:latin typeface="Times New Roman" panose="02020603050405020304" pitchFamily="18" charset="0"/>
                <a:cs typeface="Times New Roman" panose="02020603050405020304" pitchFamily="18" charset="0"/>
              </a:rPr>
              <a:t>or underestimates</a:t>
            </a:r>
            <a:r>
              <a:rPr lang="en-US" dirty="0">
                <a:latin typeface="Times New Roman" panose="02020603050405020304" pitchFamily="18" charset="0"/>
                <a:cs typeface="Times New Roman" panose="02020603050405020304" pitchFamily="18" charset="0"/>
              </a:rPr>
              <a:t> (guesses too low)</a:t>
            </a:r>
          </a:p>
          <a:p>
            <a:pPr marL="457200" indent="-457200">
              <a:lnSpc>
                <a:spcPct val="100000"/>
              </a:lnSpc>
              <a:spcAft>
                <a:spcPts val="1200"/>
              </a:spcAft>
            </a:pPr>
            <a:r>
              <a:rPr lang="en-US" sz="2400" dirty="0">
                <a:latin typeface="Times New Roman" panose="02020603050405020304" pitchFamily="18" charset="0"/>
                <a:cs typeface="Times New Roman" panose="02020603050405020304" pitchFamily="18" charset="0"/>
              </a:rPr>
              <a:t>Overestimating is worse than underestimating</a:t>
            </a:r>
          </a:p>
          <a:p>
            <a:pPr marL="457200" indent="-457200">
              <a:lnSpc>
                <a:spcPct val="100000"/>
              </a:lnSpc>
              <a:spcAft>
                <a:spcPts val="1200"/>
              </a:spcAft>
            </a:pPr>
            <a:r>
              <a:rPr lang="en-US" sz="2400" dirty="0">
                <a:latin typeface="Times New Roman" panose="02020603050405020304" pitchFamily="18" charset="0"/>
                <a:cs typeface="Times New Roman" panose="02020603050405020304" pitchFamily="18" charset="0"/>
              </a:rPr>
              <a:t>A* returns optimal solution if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t>
            </a:r>
            <a:r>
              <a:rPr lang="en-US" sz="2400" dirty="0">
                <a:solidFill>
                  <a:schemeClr val="accent5"/>
                </a:solidFill>
                <a:latin typeface="Times New Roman" panose="02020603050405020304" pitchFamily="18" charset="0"/>
                <a:cs typeface="Times New Roman" panose="02020603050405020304" pitchFamily="18" charset="0"/>
              </a:rPr>
              <a:t>admissible</a:t>
            </a:r>
          </a:p>
          <a:p>
            <a:pPr marL="914400" lvl="1" indent="-457200">
              <a:lnSpc>
                <a:spcPct val="100000"/>
              </a:lnSpc>
              <a:spcAft>
                <a:spcPts val="1200"/>
              </a:spcAft>
            </a:pPr>
            <a:r>
              <a:rPr lang="en-US" dirty="0">
                <a:latin typeface="Times New Roman" panose="02020603050405020304" pitchFamily="18" charset="0"/>
                <a:cs typeface="Times New Roman" panose="02020603050405020304" pitchFamily="18" charset="0"/>
              </a:rPr>
              <a:t>heuristic function is </a:t>
            </a:r>
            <a:r>
              <a:rPr lang="en-US" dirty="0">
                <a:solidFill>
                  <a:schemeClr val="accent5"/>
                </a:solidFill>
                <a:latin typeface="Times New Roman" panose="02020603050405020304" pitchFamily="18" charset="0"/>
                <a:cs typeface="Times New Roman" panose="02020603050405020304" pitchFamily="18" charset="0"/>
              </a:rPr>
              <a:t>admissible </a:t>
            </a:r>
            <a:r>
              <a:rPr lang="en-US" dirty="0">
                <a:latin typeface="Times New Roman" panose="02020603050405020304" pitchFamily="18" charset="0"/>
                <a:cs typeface="Times New Roman" panose="02020603050405020304" pitchFamily="18" charset="0"/>
              </a:rPr>
              <a:t>if never overestimates true cost to nearest goal</a:t>
            </a:r>
          </a:p>
          <a:p>
            <a:pPr marL="457200" indent="-457200">
              <a:lnSpc>
                <a:spcPct val="100000"/>
              </a:lnSpc>
              <a:spcAft>
                <a:spcPts val="1200"/>
              </a:spcAft>
            </a:pPr>
            <a:r>
              <a:rPr lang="en-US" sz="2400" dirty="0">
                <a:solidFill>
                  <a:srgbClr val="0000FF"/>
                </a:solidFill>
                <a:latin typeface="Times New Roman" panose="02020603050405020304" pitchFamily="18" charset="0"/>
                <a:cs typeface="Times New Roman" panose="02020603050405020304" pitchFamily="18" charset="0"/>
              </a:rPr>
              <a:t>if search finds optimal solution using admissible heuristic, the search is admissible</a:t>
            </a:r>
          </a:p>
        </p:txBody>
      </p:sp>
      <p:pic>
        <p:nvPicPr>
          <p:cNvPr id="4" name="Picture 3" descr="Image result for smiley face images">
            <a:extLst>
              <a:ext uri="{FF2B5EF4-FFF2-40B4-BE49-F238E27FC236}">
                <a16:creationId xmlns:a16="http://schemas.microsoft.com/office/drawing/2014/main" id="{2E7E76F2-13A6-4CAE-8EF8-BA86E9942C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72" y="1970307"/>
            <a:ext cx="684858" cy="50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18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757A8-6EE9-47EF-89D0-544C5F93A1D8}"/>
              </a:ext>
            </a:extLst>
          </p:cNvPr>
          <p:cNvSpPr txBox="1"/>
          <p:nvPr/>
        </p:nvSpPr>
        <p:spPr>
          <a:xfrm>
            <a:off x="2099187" y="2305615"/>
            <a:ext cx="7993625" cy="2246769"/>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following slides also show the overestimates of  </a:t>
            </a:r>
            <a:r>
              <a:rPr lang="en-US" sz="2800" i="1" dirty="0">
                <a:latin typeface="Times New Roman" panose="02020603050405020304" pitchFamily="18" charset="0"/>
                <a:cs typeface="Times New Roman" panose="02020603050405020304" pitchFamily="18" charset="0"/>
              </a:rPr>
              <a:t>f.  </a:t>
            </a:r>
          </a:p>
          <a:p>
            <a:r>
              <a:rPr lang="en-US" sz="2800" dirty="0">
                <a:latin typeface="Times New Roman" panose="02020603050405020304" pitchFamily="18" charset="0"/>
                <a:cs typeface="Times New Roman" panose="02020603050405020304" pitchFamily="18" charset="0"/>
              </a:rPr>
              <a:t>More examples of A* search.</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6674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839" y="444207"/>
            <a:ext cx="3901348" cy="753145"/>
          </a:xfrm>
          <a:solidFill>
            <a:srgbClr val="FFFF00"/>
          </a:solidFill>
        </p:spPr>
        <p:txBody>
          <a:bodyPr>
            <a:normAutofit fontScale="90000"/>
          </a:bodyPr>
          <a:lstStyle/>
          <a:p>
            <a:r>
              <a:rPr lang="en-US" sz="3200" dirty="0">
                <a:latin typeface="+mn-lt"/>
              </a:rPr>
              <a:t>A* with  Overestimating</a:t>
            </a:r>
          </a:p>
        </p:txBody>
      </p:sp>
      <p:sp>
        <p:nvSpPr>
          <p:cNvPr id="33" name="Content Placeholder 32"/>
          <p:cNvSpPr>
            <a:spLocks noGrp="1"/>
          </p:cNvSpPr>
          <p:nvPr>
            <p:ph sz="half" idx="1"/>
          </p:nvPr>
        </p:nvSpPr>
        <p:spPr>
          <a:xfrm>
            <a:off x="1769591" y="4812268"/>
            <a:ext cx="2400299" cy="995570"/>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Solution cost:</a:t>
            </a:r>
          </a:p>
          <a:p>
            <a:pPr lvl="1"/>
            <a:r>
              <a:rPr lang="en-US" dirty="0">
                <a:latin typeface="Times New Roman" panose="02020603050405020304" pitchFamily="18" charset="0"/>
                <a:cs typeface="Times New Roman" panose="02020603050405020304" pitchFamily="18" charset="0"/>
              </a:rPr>
              <a:t>ABF = 9</a:t>
            </a:r>
          </a:p>
          <a:p>
            <a:pPr lvl="1"/>
            <a:r>
              <a:rPr lang="en-US" dirty="0">
                <a:latin typeface="Times New Roman" panose="02020603050405020304" pitchFamily="18" charset="0"/>
                <a:cs typeface="Times New Roman" panose="02020603050405020304" pitchFamily="18" charset="0"/>
              </a:rPr>
              <a:t>ADI = 8</a:t>
            </a:r>
          </a:p>
        </p:txBody>
      </p:sp>
      <mc:AlternateContent xmlns:mc="http://schemas.openxmlformats.org/markup-compatibility/2006" xmlns:a14="http://schemas.microsoft.com/office/drawing/2010/main">
        <mc:Choice Requires="a14">
          <p:sp>
            <p:nvSpPr>
              <p:cNvPr id="35" name="Content Placeholder 34"/>
              <p:cNvSpPr>
                <a:spLocks noGrp="1"/>
              </p:cNvSpPr>
              <p:nvPr>
                <p:ph sz="half" idx="2"/>
              </p:nvPr>
            </p:nvSpPr>
            <p:spPr>
              <a:xfrm>
                <a:off x="4833848" y="4699211"/>
                <a:ext cx="6376528" cy="2175550"/>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Open list:</a:t>
                </a:r>
              </a:p>
              <a:p>
                <a:pPr lvl="1"/>
                <a:r>
                  <a:rPr lang="en-US" sz="2000" dirty="0">
                    <a:latin typeface="Times New Roman" panose="02020603050405020304" pitchFamily="18" charset="0"/>
                    <a:cs typeface="Times New Roman" panose="02020603050405020304" pitchFamily="18" charset="0"/>
                  </a:rPr>
                  <a:t>A(15)</a:t>
                </a:r>
              </a:p>
              <a:p>
                <a:pPr lvl="1"/>
                <a:r>
                  <a:rPr lang="en-US" dirty="0">
                    <a:latin typeface="Times New Roman" panose="02020603050405020304" pitchFamily="18" charset="0"/>
                    <a:cs typeface="Times New Roman" panose="02020603050405020304" pitchFamily="18" charset="0"/>
                  </a:rPr>
                  <a:t>B (9) D(13) C(22) </a:t>
                </a:r>
              </a:p>
              <a:p>
                <a:pPr lvl="1"/>
                <a:r>
                  <a:rPr lang="en-US" dirty="0">
                    <a:latin typeface="Times New Roman" panose="02020603050405020304" pitchFamily="18" charset="0"/>
                    <a:cs typeface="Times New Roman" panose="02020603050405020304" pitchFamily="18" charset="0"/>
                  </a:rPr>
                  <a:t>F(9) D(13), C(22), E(38) 15)</a:t>
                </a:r>
              </a:p>
              <a:p>
                <a:pPr lvl="1"/>
                <a:r>
                  <a:rPr lang="en-US" dirty="0">
                    <a:latin typeface="Times New Roman" panose="02020603050405020304" pitchFamily="18" charset="0"/>
                    <a:cs typeface="Times New Roman" panose="02020603050405020304" pitchFamily="18" charset="0"/>
                  </a:rPr>
                  <a:t>F(9) is a goal {it is a suboptimal goal}</a:t>
                </a:r>
              </a:p>
              <a:p>
                <a:r>
                  <a:rPr lang="en-US" sz="2400" dirty="0">
                    <a:latin typeface="Times New Roman" panose="02020603050405020304" pitchFamily="18" charset="0"/>
                    <a:cs typeface="Times New Roman" panose="02020603050405020304" pitchFamily="18" charset="0"/>
                  </a:rPr>
                  <a:t>Miss optimal solution I(8) because D(3+10) &gt; B(3+6).</a:t>
                </a:r>
              </a:p>
              <a:p>
                <a:r>
                  <a:rPr lang="en-US" sz="2400" dirty="0">
                    <a:latin typeface="Times New Roman" panose="02020603050405020304" pitchFamily="18" charset="0"/>
                    <a:cs typeface="Times New Roman" panose="02020603050405020304" pitchFamily="18" charset="0"/>
                  </a:rPr>
                  <a:t>This is due to overestimates for h(D): </a:t>
                </a:r>
                <a:r>
                  <a:rPr lang="en-US" sz="2400" dirty="0">
                    <a:solidFill>
                      <a:srgbClr val="0000FF"/>
                    </a:solidFill>
                  </a:rPr>
                  <a:t>D(10) </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 </m:t>
                    </m:r>
                    <m:r>
                      <m:rPr>
                        <m:sty m:val="p"/>
                      </m:rPr>
                      <a:rPr lang="en-US" sz="2400" b="0" i="0" smtClean="0">
                        <a:solidFill>
                          <a:srgbClr val="0000FF"/>
                        </a:solidFill>
                        <a:latin typeface="Cambria Math" panose="02040503050406030204" pitchFamily="18" charset="0"/>
                        <a:ea typeface="Cambria Math" panose="02040503050406030204" pitchFamily="18" charset="0"/>
                      </a:rPr>
                      <m:t>DI</m:t>
                    </m:r>
                  </m:oMath>
                </a14:m>
                <a:r>
                  <a:rPr lang="en-US" sz="2400" dirty="0">
                    <a:solidFill>
                      <a:srgbClr val="0000FF"/>
                    </a:solidFill>
                  </a:rPr>
                  <a:t>(5)</a:t>
                </a:r>
                <a:endParaRPr lang="en-US" sz="2400" dirty="0">
                  <a:latin typeface="Times New Roman" panose="02020603050405020304" pitchFamily="18" charset="0"/>
                  <a:cs typeface="Times New Roman" panose="02020603050405020304" pitchFamily="18" charset="0"/>
                </a:endParaRPr>
              </a:p>
            </p:txBody>
          </p:sp>
        </mc:Choice>
        <mc:Fallback xmlns="">
          <p:sp>
            <p:nvSpPr>
              <p:cNvPr id="35" name="Content Placeholder 34"/>
              <p:cNvSpPr>
                <a:spLocks noGrp="1" noRot="1" noChangeAspect="1" noMove="1" noResize="1" noEditPoints="1" noAdjustHandles="1" noChangeArrowheads="1" noChangeShapeType="1" noTextEdit="1"/>
              </p:cNvSpPr>
              <p:nvPr>
                <p:ph sz="half" idx="2"/>
              </p:nvPr>
            </p:nvSpPr>
            <p:spPr>
              <a:xfrm>
                <a:off x="4833848" y="4699211"/>
                <a:ext cx="6376528" cy="2175550"/>
              </a:xfrm>
              <a:blipFill>
                <a:blip r:embed="rId2"/>
                <a:stretch>
                  <a:fillRect l="-860" t="-5602" b="-280"/>
                </a:stretch>
              </a:blipFill>
            </p:spPr>
            <p:txBody>
              <a:bodyPr/>
              <a:lstStyle/>
              <a:p>
                <a:r>
                  <a:rPr lang="en-US">
                    <a:noFill/>
                  </a:rPr>
                  <a:t> </a:t>
                </a:r>
              </a:p>
            </p:txBody>
          </p:sp>
        </mc:Fallback>
      </mc:AlternateContent>
      <p:sp>
        <p:nvSpPr>
          <p:cNvPr id="4" name="TextBox 3"/>
          <p:cNvSpPr txBox="1"/>
          <p:nvPr/>
        </p:nvSpPr>
        <p:spPr>
          <a:xfrm>
            <a:off x="5400856" y="1579419"/>
            <a:ext cx="1058303" cy="523220"/>
          </a:xfrm>
          <a:prstGeom prst="rect">
            <a:avLst/>
          </a:prstGeom>
          <a:noFill/>
        </p:spPr>
        <p:txBody>
          <a:bodyPr wrap="none" rtlCol="0">
            <a:spAutoFit/>
          </a:bodyPr>
          <a:lstStyle/>
          <a:p>
            <a:r>
              <a:rPr lang="en-US" sz="2800" dirty="0"/>
              <a:t>A (15)</a:t>
            </a:r>
          </a:p>
        </p:txBody>
      </p:sp>
      <p:sp>
        <p:nvSpPr>
          <p:cNvPr id="5" name="TextBox 4"/>
          <p:cNvSpPr txBox="1"/>
          <p:nvPr/>
        </p:nvSpPr>
        <p:spPr>
          <a:xfrm>
            <a:off x="3810001" y="2743200"/>
            <a:ext cx="862737" cy="523220"/>
          </a:xfrm>
          <a:prstGeom prst="rect">
            <a:avLst/>
          </a:prstGeom>
          <a:noFill/>
        </p:spPr>
        <p:txBody>
          <a:bodyPr wrap="none" rtlCol="0">
            <a:spAutoFit/>
          </a:bodyPr>
          <a:lstStyle/>
          <a:p>
            <a:r>
              <a:rPr lang="en-US" sz="2800" dirty="0"/>
              <a:t>B (6)</a:t>
            </a:r>
          </a:p>
        </p:txBody>
      </p:sp>
      <p:sp>
        <p:nvSpPr>
          <p:cNvPr id="6" name="TextBox 5"/>
          <p:cNvSpPr txBox="1"/>
          <p:nvPr/>
        </p:nvSpPr>
        <p:spPr>
          <a:xfrm>
            <a:off x="5562601" y="2743200"/>
            <a:ext cx="1040670" cy="523220"/>
          </a:xfrm>
          <a:prstGeom prst="rect">
            <a:avLst/>
          </a:prstGeom>
          <a:noFill/>
        </p:spPr>
        <p:txBody>
          <a:bodyPr wrap="none" rtlCol="0">
            <a:spAutoFit/>
          </a:bodyPr>
          <a:lstStyle/>
          <a:p>
            <a:r>
              <a:rPr lang="en-US" sz="2800" dirty="0"/>
              <a:t>C (20)</a:t>
            </a:r>
          </a:p>
        </p:txBody>
      </p:sp>
      <p:sp>
        <p:nvSpPr>
          <p:cNvPr id="7" name="TextBox 6"/>
          <p:cNvSpPr txBox="1"/>
          <p:nvPr/>
        </p:nvSpPr>
        <p:spPr>
          <a:xfrm>
            <a:off x="7391401" y="2743200"/>
            <a:ext cx="1071127" cy="523220"/>
          </a:xfrm>
          <a:prstGeom prst="rect">
            <a:avLst/>
          </a:prstGeom>
          <a:noFill/>
        </p:spPr>
        <p:txBody>
          <a:bodyPr wrap="none" rtlCol="0">
            <a:spAutoFit/>
          </a:bodyPr>
          <a:lstStyle/>
          <a:p>
            <a:r>
              <a:rPr lang="en-US" sz="2800" dirty="0"/>
              <a:t>D (</a:t>
            </a:r>
            <a:r>
              <a:rPr lang="en-US" sz="2800" dirty="0">
                <a:solidFill>
                  <a:srgbClr val="FF0000"/>
                </a:solidFill>
              </a:rPr>
              <a:t>10</a:t>
            </a:r>
            <a:r>
              <a:rPr lang="en-US" sz="2800" dirty="0"/>
              <a:t>)</a:t>
            </a:r>
          </a:p>
        </p:txBody>
      </p:sp>
      <p:sp>
        <p:nvSpPr>
          <p:cNvPr id="8" name="TextBox 7"/>
          <p:cNvSpPr txBox="1"/>
          <p:nvPr/>
        </p:nvSpPr>
        <p:spPr>
          <a:xfrm>
            <a:off x="3124200" y="3962400"/>
            <a:ext cx="1024639" cy="523220"/>
          </a:xfrm>
          <a:prstGeom prst="rect">
            <a:avLst/>
          </a:prstGeom>
          <a:noFill/>
        </p:spPr>
        <p:txBody>
          <a:bodyPr wrap="none" rtlCol="0">
            <a:spAutoFit/>
          </a:bodyPr>
          <a:lstStyle/>
          <a:p>
            <a:r>
              <a:rPr lang="en-US" sz="2800" dirty="0"/>
              <a:t>E (20)</a:t>
            </a:r>
          </a:p>
        </p:txBody>
      </p:sp>
      <p:sp>
        <p:nvSpPr>
          <p:cNvPr id="9" name="TextBox 8"/>
          <p:cNvSpPr txBox="1"/>
          <p:nvPr/>
        </p:nvSpPr>
        <p:spPr>
          <a:xfrm>
            <a:off x="4191000" y="3962400"/>
            <a:ext cx="750526" cy="523220"/>
          </a:xfrm>
          <a:prstGeom prst="rect">
            <a:avLst/>
          </a:prstGeom>
          <a:noFill/>
        </p:spPr>
        <p:txBody>
          <a:bodyPr wrap="none" rtlCol="0">
            <a:spAutoFit/>
          </a:bodyPr>
          <a:lstStyle/>
          <a:p>
            <a:r>
              <a:rPr lang="en-US" sz="2800" dirty="0">
                <a:solidFill>
                  <a:srgbClr val="0000FF"/>
                </a:solidFill>
              </a:rPr>
              <a:t>F(0)</a:t>
            </a:r>
          </a:p>
        </p:txBody>
      </p:sp>
      <p:sp>
        <p:nvSpPr>
          <p:cNvPr id="10" name="TextBox 9"/>
          <p:cNvSpPr txBox="1"/>
          <p:nvPr/>
        </p:nvSpPr>
        <p:spPr>
          <a:xfrm>
            <a:off x="5562601" y="3962400"/>
            <a:ext cx="1075936" cy="523220"/>
          </a:xfrm>
          <a:prstGeom prst="rect">
            <a:avLst/>
          </a:prstGeom>
          <a:noFill/>
        </p:spPr>
        <p:txBody>
          <a:bodyPr wrap="none" rtlCol="0">
            <a:spAutoFit/>
          </a:bodyPr>
          <a:lstStyle/>
          <a:p>
            <a:r>
              <a:rPr lang="en-US" sz="2800" dirty="0"/>
              <a:t>G (12)</a:t>
            </a:r>
          </a:p>
        </p:txBody>
      </p:sp>
      <p:sp>
        <p:nvSpPr>
          <p:cNvPr id="11" name="TextBox 10"/>
          <p:cNvSpPr txBox="1"/>
          <p:nvPr/>
        </p:nvSpPr>
        <p:spPr>
          <a:xfrm>
            <a:off x="7010400" y="3962400"/>
            <a:ext cx="1074333" cy="523220"/>
          </a:xfrm>
          <a:prstGeom prst="rect">
            <a:avLst/>
          </a:prstGeom>
          <a:noFill/>
        </p:spPr>
        <p:txBody>
          <a:bodyPr wrap="none" rtlCol="0">
            <a:spAutoFit/>
          </a:bodyPr>
          <a:lstStyle/>
          <a:p>
            <a:r>
              <a:rPr lang="en-US" sz="2800" dirty="0"/>
              <a:t>H (20)</a:t>
            </a:r>
          </a:p>
        </p:txBody>
      </p:sp>
      <p:sp>
        <p:nvSpPr>
          <p:cNvPr id="12" name="TextBox 11"/>
          <p:cNvSpPr txBox="1"/>
          <p:nvPr/>
        </p:nvSpPr>
        <p:spPr>
          <a:xfrm>
            <a:off x="8190919" y="3938055"/>
            <a:ext cx="675185" cy="523220"/>
          </a:xfrm>
          <a:prstGeom prst="rect">
            <a:avLst/>
          </a:prstGeom>
          <a:noFill/>
        </p:spPr>
        <p:txBody>
          <a:bodyPr wrap="none" rtlCol="0">
            <a:spAutoFit/>
          </a:bodyPr>
          <a:lstStyle/>
          <a:p>
            <a:r>
              <a:rPr lang="en-US" sz="2800" dirty="0">
                <a:solidFill>
                  <a:srgbClr val="0000FF"/>
                </a:solidFill>
              </a:rPr>
              <a:t>I(0)</a:t>
            </a:r>
          </a:p>
        </p:txBody>
      </p:sp>
      <p:cxnSp>
        <p:nvCxnSpPr>
          <p:cNvPr id="14" name="Straight Connector 13"/>
          <p:cNvCxnSpPr/>
          <p:nvPr/>
        </p:nvCxnSpPr>
        <p:spPr>
          <a:xfrm flipV="1">
            <a:off x="4267200" y="2057400"/>
            <a:ext cx="1600200" cy="6858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6019800" y="2057400"/>
            <a:ext cx="1600200" cy="6858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4" idx="2"/>
            <a:endCxn id="6" idx="0"/>
          </p:cNvCxnSpPr>
          <p:nvPr/>
        </p:nvCxnSpPr>
        <p:spPr>
          <a:xfrm>
            <a:off x="5930008" y="2102639"/>
            <a:ext cx="152928" cy="640561"/>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cxnSpLocks/>
          </p:cNvCxnSpPr>
          <p:nvPr/>
        </p:nvCxnSpPr>
        <p:spPr>
          <a:xfrm>
            <a:off x="6151839" y="3195312"/>
            <a:ext cx="75363" cy="821206"/>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a:cxnSpLocks/>
            <a:stCxn id="7" idx="2"/>
            <a:endCxn id="11" idx="0"/>
          </p:cNvCxnSpPr>
          <p:nvPr/>
        </p:nvCxnSpPr>
        <p:spPr>
          <a:xfrm flipH="1">
            <a:off x="7547567" y="3266420"/>
            <a:ext cx="379398" cy="69598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cxnSpLocks/>
            <a:endCxn id="12" idx="0"/>
          </p:cNvCxnSpPr>
          <p:nvPr/>
        </p:nvCxnSpPr>
        <p:spPr>
          <a:xfrm>
            <a:off x="7989540" y="3241332"/>
            <a:ext cx="538972" cy="696723"/>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16200000" flipH="1">
            <a:off x="3935056" y="3401482"/>
            <a:ext cx="849868" cy="380199"/>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5400000">
            <a:off x="3537697" y="3374425"/>
            <a:ext cx="849868" cy="380199"/>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4648200" y="2057400"/>
            <a:ext cx="367408" cy="523220"/>
          </a:xfrm>
          <a:prstGeom prst="rect">
            <a:avLst/>
          </a:prstGeom>
          <a:noFill/>
        </p:spPr>
        <p:txBody>
          <a:bodyPr wrap="none" rtlCol="0">
            <a:spAutoFit/>
          </a:bodyPr>
          <a:lstStyle/>
          <a:p>
            <a:r>
              <a:rPr lang="en-US" sz="2800" dirty="0"/>
              <a:t>3</a:t>
            </a:r>
          </a:p>
        </p:txBody>
      </p:sp>
      <p:sp>
        <p:nvSpPr>
          <p:cNvPr id="26" name="TextBox 25"/>
          <p:cNvSpPr txBox="1"/>
          <p:nvPr/>
        </p:nvSpPr>
        <p:spPr>
          <a:xfrm>
            <a:off x="5562600" y="2209800"/>
            <a:ext cx="367408" cy="523220"/>
          </a:xfrm>
          <a:prstGeom prst="rect">
            <a:avLst/>
          </a:prstGeom>
          <a:noFill/>
        </p:spPr>
        <p:txBody>
          <a:bodyPr wrap="none" rtlCol="0">
            <a:spAutoFit/>
          </a:bodyPr>
          <a:lstStyle/>
          <a:p>
            <a:r>
              <a:rPr lang="en-US" sz="2800" dirty="0"/>
              <a:t>2</a:t>
            </a:r>
          </a:p>
        </p:txBody>
      </p:sp>
      <p:sp>
        <p:nvSpPr>
          <p:cNvPr id="27" name="TextBox 26"/>
          <p:cNvSpPr txBox="1"/>
          <p:nvPr/>
        </p:nvSpPr>
        <p:spPr>
          <a:xfrm>
            <a:off x="6705600" y="2057400"/>
            <a:ext cx="367408" cy="523220"/>
          </a:xfrm>
          <a:prstGeom prst="rect">
            <a:avLst/>
          </a:prstGeom>
          <a:noFill/>
        </p:spPr>
        <p:txBody>
          <a:bodyPr wrap="none" rtlCol="0">
            <a:spAutoFit/>
          </a:bodyPr>
          <a:lstStyle/>
          <a:p>
            <a:r>
              <a:rPr lang="en-US" sz="2800" dirty="0"/>
              <a:t>3</a:t>
            </a:r>
          </a:p>
        </p:txBody>
      </p:sp>
      <p:sp>
        <p:nvSpPr>
          <p:cNvPr id="28" name="TextBox 27"/>
          <p:cNvSpPr txBox="1"/>
          <p:nvPr/>
        </p:nvSpPr>
        <p:spPr>
          <a:xfrm>
            <a:off x="3355513" y="3240985"/>
            <a:ext cx="550151" cy="523220"/>
          </a:xfrm>
          <a:prstGeom prst="rect">
            <a:avLst/>
          </a:prstGeom>
          <a:noFill/>
        </p:spPr>
        <p:txBody>
          <a:bodyPr wrap="none" rtlCol="0">
            <a:spAutoFit/>
          </a:bodyPr>
          <a:lstStyle/>
          <a:p>
            <a:r>
              <a:rPr lang="en-US" sz="2800" dirty="0"/>
              <a:t>15</a:t>
            </a:r>
          </a:p>
        </p:txBody>
      </p:sp>
      <p:sp>
        <p:nvSpPr>
          <p:cNvPr id="29" name="TextBox 28"/>
          <p:cNvSpPr txBox="1"/>
          <p:nvPr/>
        </p:nvSpPr>
        <p:spPr>
          <a:xfrm>
            <a:off x="4399873" y="3248680"/>
            <a:ext cx="367408" cy="523220"/>
          </a:xfrm>
          <a:prstGeom prst="rect">
            <a:avLst/>
          </a:prstGeom>
          <a:noFill/>
        </p:spPr>
        <p:txBody>
          <a:bodyPr wrap="none" rtlCol="0">
            <a:spAutoFit/>
          </a:bodyPr>
          <a:lstStyle/>
          <a:p>
            <a:r>
              <a:rPr lang="en-US" sz="2800" dirty="0"/>
              <a:t>6</a:t>
            </a:r>
          </a:p>
        </p:txBody>
      </p:sp>
      <p:sp>
        <p:nvSpPr>
          <p:cNvPr id="30" name="TextBox 29"/>
          <p:cNvSpPr txBox="1"/>
          <p:nvPr/>
        </p:nvSpPr>
        <p:spPr>
          <a:xfrm>
            <a:off x="5494386" y="3358810"/>
            <a:ext cx="550151" cy="523220"/>
          </a:xfrm>
          <a:prstGeom prst="rect">
            <a:avLst/>
          </a:prstGeom>
          <a:noFill/>
        </p:spPr>
        <p:txBody>
          <a:bodyPr wrap="none" rtlCol="0">
            <a:spAutoFit/>
          </a:bodyPr>
          <a:lstStyle/>
          <a:p>
            <a:r>
              <a:rPr lang="en-US" sz="2800" dirty="0"/>
              <a:t>20</a:t>
            </a:r>
          </a:p>
        </p:txBody>
      </p:sp>
      <p:sp>
        <p:nvSpPr>
          <p:cNvPr id="31" name="TextBox 30"/>
          <p:cNvSpPr txBox="1"/>
          <p:nvPr/>
        </p:nvSpPr>
        <p:spPr>
          <a:xfrm>
            <a:off x="7201296" y="3276600"/>
            <a:ext cx="550151" cy="523220"/>
          </a:xfrm>
          <a:prstGeom prst="rect">
            <a:avLst/>
          </a:prstGeom>
          <a:noFill/>
        </p:spPr>
        <p:txBody>
          <a:bodyPr wrap="none" rtlCol="0">
            <a:spAutoFit/>
          </a:bodyPr>
          <a:lstStyle/>
          <a:p>
            <a:r>
              <a:rPr lang="en-US" sz="2800" dirty="0"/>
              <a:t>10</a:t>
            </a:r>
          </a:p>
        </p:txBody>
      </p:sp>
      <p:sp>
        <p:nvSpPr>
          <p:cNvPr id="32" name="TextBox 31"/>
          <p:cNvSpPr txBox="1"/>
          <p:nvPr/>
        </p:nvSpPr>
        <p:spPr>
          <a:xfrm>
            <a:off x="8273236" y="3263340"/>
            <a:ext cx="367408" cy="523220"/>
          </a:xfrm>
          <a:prstGeom prst="rect">
            <a:avLst/>
          </a:prstGeom>
          <a:noFill/>
        </p:spPr>
        <p:txBody>
          <a:bodyPr wrap="none" rtlCol="0">
            <a:spAutoFit/>
          </a:bodyPr>
          <a:lstStyle/>
          <a:p>
            <a:r>
              <a:rPr lang="en-US" sz="2800" dirty="0"/>
              <a:t>5</a:t>
            </a:r>
          </a:p>
        </p:txBody>
      </p:sp>
      <mc:AlternateContent xmlns:mc="http://schemas.openxmlformats.org/markup-compatibility/2006" xmlns:a14="http://schemas.microsoft.com/office/drawing/2010/main">
        <mc:Choice Requires="a14">
          <p:sp>
            <p:nvSpPr>
              <p:cNvPr id="36" name="TextBox 35"/>
              <p:cNvSpPr txBox="1"/>
              <p:nvPr/>
            </p:nvSpPr>
            <p:spPr>
              <a:xfrm>
                <a:off x="8725541" y="2485774"/>
                <a:ext cx="270762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FF"/>
                    </a:solidFill>
                  </a:rPr>
                  <a:t>Overestimates for </a:t>
                </a:r>
                <a:r>
                  <a:rPr lang="en-US" sz="2000" i="1" dirty="0">
                    <a:solidFill>
                      <a:srgbClr val="0000FF"/>
                    </a:solidFill>
                  </a:rPr>
                  <a:t>h</a:t>
                </a:r>
                <a:r>
                  <a:rPr lang="en-US" sz="2000" dirty="0">
                    <a:solidFill>
                      <a:srgbClr val="0000FF"/>
                    </a:solidFill>
                  </a:rPr>
                  <a:t>(D):  D(10) </a:t>
                </a:r>
                <a14:m>
                  <m:oMath xmlns:m="http://schemas.openxmlformats.org/officeDocument/2006/math">
                    <m:r>
                      <a:rPr lang="en-US" sz="2000" b="0" i="1" smtClean="0">
                        <a:solidFill>
                          <a:srgbClr val="0000FF"/>
                        </a:solidFill>
                        <a:latin typeface="Cambria Math" panose="02040503050406030204" pitchFamily="18" charset="0"/>
                        <a:ea typeface="Cambria Math" panose="02040503050406030204" pitchFamily="18" charset="0"/>
                      </a:rPr>
                      <m:t>≫ </m:t>
                    </m:r>
                    <m:r>
                      <m:rPr>
                        <m:sty m:val="p"/>
                      </m:rPr>
                      <a:rPr lang="en-US" sz="2000" b="0" i="0" smtClean="0">
                        <a:solidFill>
                          <a:srgbClr val="0000FF"/>
                        </a:solidFill>
                        <a:latin typeface="Cambria Math" panose="02040503050406030204" pitchFamily="18" charset="0"/>
                        <a:ea typeface="Cambria Math" panose="02040503050406030204" pitchFamily="18" charset="0"/>
                      </a:rPr>
                      <m:t>DI</m:t>
                    </m:r>
                  </m:oMath>
                </a14:m>
                <a:r>
                  <a:rPr lang="en-US" sz="2000" dirty="0">
                    <a:solidFill>
                      <a:srgbClr val="0000FF"/>
                    </a:solidFill>
                  </a:rPr>
                  <a:t>(5)</a:t>
                </a:r>
              </a:p>
            </p:txBody>
          </p:sp>
        </mc:Choice>
        <mc:Fallback xmlns="">
          <p:sp>
            <p:nvSpPr>
              <p:cNvPr id="36" name="TextBox 35"/>
              <p:cNvSpPr txBox="1">
                <a:spLocks noRot="1" noChangeAspect="1" noMove="1" noResize="1" noEditPoints="1" noAdjustHandles="1" noChangeArrowheads="1" noChangeShapeType="1" noTextEdit="1"/>
              </p:cNvSpPr>
              <p:nvPr/>
            </p:nvSpPr>
            <p:spPr>
              <a:xfrm>
                <a:off x="8725541" y="2485774"/>
                <a:ext cx="2707628" cy="707886"/>
              </a:xfrm>
              <a:prstGeom prst="rect">
                <a:avLst/>
              </a:prstGeom>
              <a:blipFill>
                <a:blip r:embed="rId3"/>
                <a:stretch>
                  <a:fillRect l="-2013" t="-4237" r="-2237" b="-13559"/>
                </a:stretch>
              </a:blipFill>
            </p:spPr>
            <p:txBody>
              <a:bodyPr/>
              <a:lstStyle/>
              <a:p>
                <a:r>
                  <a:rPr lang="en-US">
                    <a:noFill/>
                  </a:rPr>
                  <a:t> </a:t>
                </a:r>
              </a:p>
            </p:txBody>
          </p:sp>
        </mc:Fallback>
      </mc:AlternateContent>
      <p:graphicFrame>
        <p:nvGraphicFramePr>
          <p:cNvPr id="13" name="Table 15">
            <a:extLst>
              <a:ext uri="{FF2B5EF4-FFF2-40B4-BE49-F238E27FC236}">
                <a16:creationId xmlns:a16="http://schemas.microsoft.com/office/drawing/2014/main" id="{997EB537-E10C-404B-A321-9F00098F844C}"/>
              </a:ext>
            </a:extLst>
          </p:cNvPr>
          <p:cNvGraphicFramePr>
            <a:graphicFrameLocks noGrp="1"/>
          </p:cNvGraphicFramePr>
          <p:nvPr>
            <p:extLst>
              <p:ext uri="{D42A27DB-BD31-4B8C-83A1-F6EECF244321}">
                <p14:modId xmlns:p14="http://schemas.microsoft.com/office/powerpoint/2010/main" val="1662467669"/>
              </p:ext>
            </p:extLst>
          </p:nvPr>
        </p:nvGraphicFramePr>
        <p:xfrm>
          <a:off x="8255359" y="1076507"/>
          <a:ext cx="3177810" cy="792480"/>
        </p:xfrm>
        <a:graphic>
          <a:graphicData uri="http://schemas.openxmlformats.org/drawingml/2006/table">
            <a:tbl>
              <a:tblPr firstRow="1" bandRow="1">
                <a:tableStyleId>{5C22544A-7EE6-4342-B048-85BDC9FD1C3A}</a:tableStyleId>
              </a:tblPr>
              <a:tblGrid>
                <a:gridCol w="3177810">
                  <a:extLst>
                    <a:ext uri="{9D8B030D-6E8A-4147-A177-3AD203B41FA5}">
                      <a16:colId xmlns:a16="http://schemas.microsoft.com/office/drawing/2014/main" val="1598975757"/>
                    </a:ext>
                  </a:extLst>
                </a:gridCol>
              </a:tblGrid>
              <a:tr h="368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A (15) B (3+6) </a:t>
                      </a:r>
                      <a:r>
                        <a:rPr lang="en-US" sz="2000" dirty="0">
                          <a:solidFill>
                            <a:srgbClr val="0000FF"/>
                          </a:solidFill>
                          <a:latin typeface="Times New Roman" panose="02020603050405020304" pitchFamily="18" charset="0"/>
                          <a:cs typeface="Times New Roman" panose="02020603050405020304" pitchFamily="18" charset="0"/>
                        </a:rPr>
                        <a:t>F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4283703"/>
                  </a:ext>
                </a:extLst>
              </a:tr>
              <a:tr h="373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Times New Roman" panose="02020603050405020304" pitchFamily="18" charset="0"/>
                          <a:cs typeface="Times New Roman" panose="02020603050405020304" pitchFamily="18" charset="0"/>
                        </a:rPr>
                        <a:t>A (15) D (3+</a:t>
                      </a:r>
                      <a:r>
                        <a:rPr lang="en-US" sz="2000" b="1" dirty="0">
                          <a:solidFill>
                            <a:srgbClr val="FF0000"/>
                          </a:solidFill>
                          <a:latin typeface="Times New Roman" panose="02020603050405020304" pitchFamily="18" charset="0"/>
                          <a:cs typeface="Times New Roman" panose="02020603050405020304" pitchFamily="18" charset="0"/>
                        </a:rPr>
                        <a:t>10</a:t>
                      </a:r>
                      <a:r>
                        <a:rPr lang="en-US" sz="2000"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I (8+0)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549296"/>
                  </a:ext>
                </a:extLst>
              </a:tr>
            </a:tbl>
          </a:graphicData>
        </a:graphic>
      </p:graphicFrame>
    </p:spTree>
    <p:extLst>
      <p:ext uri="{BB962C8B-B14F-4D97-AF65-F5344CB8AC3E}">
        <p14:creationId xmlns:p14="http://schemas.microsoft.com/office/powerpoint/2010/main" val="39846213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2FCE-440B-4822-A0D2-6D718DDCC960}"/>
              </a:ext>
            </a:extLst>
          </p:cNvPr>
          <p:cNvSpPr>
            <a:spLocks noGrp="1"/>
          </p:cNvSpPr>
          <p:nvPr>
            <p:ph type="title"/>
          </p:nvPr>
        </p:nvSpPr>
        <p:spPr>
          <a:xfrm>
            <a:off x="720213" y="94277"/>
            <a:ext cx="10193593" cy="1056097"/>
          </a:xfrm>
        </p:spPr>
        <p:txBody>
          <a:bodyPr>
            <a:normAutofit/>
          </a:bodyPr>
          <a:lstStyle/>
          <a:p>
            <a:r>
              <a:rPr lang="en-US" altLang="en-US" sz="3200" dirty="0">
                <a:solidFill>
                  <a:srgbClr val="C00000"/>
                </a:solidFill>
                <a:latin typeface="+mn-lt"/>
              </a:rPr>
              <a:t>Romania with Step Costs in Km </a:t>
            </a:r>
            <a:r>
              <a:rPr lang="en-US" altLang="en-US" sz="3600" dirty="0">
                <a:solidFill>
                  <a:srgbClr val="C00000"/>
                </a:solidFill>
                <a:latin typeface="+mn-lt"/>
              </a:rPr>
              <a:t>– </a:t>
            </a:r>
            <a:r>
              <a:rPr lang="en-US" altLang="en-US" sz="2800" dirty="0">
                <a:solidFill>
                  <a:srgbClr val="C00000"/>
                </a:solidFill>
                <a:latin typeface="+mn-lt"/>
              </a:rPr>
              <a:t>Fig 3.22 Values of </a:t>
            </a:r>
            <a:r>
              <a:rPr lang="en-US" altLang="en-US" sz="2800" dirty="0" err="1">
                <a:solidFill>
                  <a:srgbClr val="C00000"/>
                </a:solidFill>
                <a:latin typeface="+mn-lt"/>
              </a:rPr>
              <a:t>h</a:t>
            </a:r>
            <a:r>
              <a:rPr lang="en-US" altLang="en-US" sz="2800" baseline="-25000" dirty="0" err="1">
                <a:solidFill>
                  <a:srgbClr val="C00000"/>
                </a:solidFill>
                <a:latin typeface="+mn-lt"/>
              </a:rPr>
              <a:t>SLD</a:t>
            </a:r>
            <a:endParaRPr lang="en-US" sz="2800" dirty="0">
              <a:solidFill>
                <a:srgbClr val="C00000"/>
              </a:solidFill>
              <a:latin typeface="+mn-lt"/>
            </a:endParaRPr>
          </a:p>
        </p:txBody>
      </p:sp>
      <p:pic>
        <p:nvPicPr>
          <p:cNvPr id="3" name="Picture 4" descr="romania2">
            <a:extLst>
              <a:ext uri="{FF2B5EF4-FFF2-40B4-BE49-F238E27FC236}">
                <a16:creationId xmlns:a16="http://schemas.microsoft.com/office/drawing/2014/main" id="{25869FB9-749A-4D87-BA7E-C167F8F71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32" y="1041096"/>
            <a:ext cx="10309825" cy="5405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smiley face images">
            <a:extLst>
              <a:ext uri="{FF2B5EF4-FFF2-40B4-BE49-F238E27FC236}">
                <a16:creationId xmlns:a16="http://schemas.microsoft.com/office/drawing/2014/main" id="{4BCB91A3-E87B-4F56-8DF8-05F2CA610F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8011">
            <a:off x="417697" y="1341336"/>
            <a:ext cx="605030" cy="41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08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49430" y="442453"/>
            <a:ext cx="11093140" cy="6272078"/>
          </a:xfrm>
          <a:prstGeom prst="rect">
            <a:avLst/>
          </a:prstGeom>
          <a:noFill/>
          <a:ln w="9525">
            <a:noFill/>
            <a:miter lim="800000"/>
            <a:headEnd/>
            <a:tailEnd/>
          </a:ln>
          <a:effectLst/>
        </p:spPr>
      </p:pic>
      <p:sp>
        <p:nvSpPr>
          <p:cNvPr id="4" name="TextBox 3"/>
          <p:cNvSpPr txBox="1"/>
          <p:nvPr/>
        </p:nvSpPr>
        <p:spPr>
          <a:xfrm>
            <a:off x="646576" y="5791201"/>
            <a:ext cx="5083173" cy="800219"/>
          </a:xfrm>
          <a:prstGeom prst="rect">
            <a:avLst/>
          </a:prstGeom>
          <a:noFill/>
        </p:spPr>
        <p:txBody>
          <a:bodyPr wrap="square" rtlCol="0">
            <a:spAutoFit/>
          </a:bodyPr>
          <a:lstStyle/>
          <a:p>
            <a:endParaRPr lang="en-US" dirty="0"/>
          </a:p>
          <a:p>
            <a:r>
              <a:rPr lang="en-US" sz="2800" dirty="0"/>
              <a:t>A* search on Romania Road Map</a:t>
            </a:r>
          </a:p>
        </p:txBody>
      </p:sp>
      <p:sp>
        <p:nvSpPr>
          <p:cNvPr id="5" name="Title 1">
            <a:extLst>
              <a:ext uri="{FF2B5EF4-FFF2-40B4-BE49-F238E27FC236}">
                <a16:creationId xmlns:a16="http://schemas.microsoft.com/office/drawing/2014/main" id="{E2F7D38F-3E1B-4F9A-A8CB-7A3D0902385F}"/>
              </a:ext>
            </a:extLst>
          </p:cNvPr>
          <p:cNvSpPr txBox="1">
            <a:spLocks/>
          </p:cNvSpPr>
          <p:nvPr/>
        </p:nvSpPr>
        <p:spPr>
          <a:xfrm>
            <a:off x="9502875" y="639764"/>
            <a:ext cx="2044691" cy="7797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Times New Roman" panose="02020603050405020304" pitchFamily="18" charset="0"/>
                <a:cs typeface="Times New Roman" panose="02020603050405020304" pitchFamily="18" charset="0"/>
              </a:rPr>
              <a:t>Example</a:t>
            </a:r>
          </a:p>
        </p:txBody>
      </p:sp>
      <p:sp>
        <p:nvSpPr>
          <p:cNvPr id="2" name="Freeform 1"/>
          <p:cNvSpPr/>
          <p:nvPr/>
        </p:nvSpPr>
        <p:spPr>
          <a:xfrm>
            <a:off x="1967345" y="591127"/>
            <a:ext cx="1312084" cy="655782"/>
          </a:xfrm>
          <a:custGeom>
            <a:avLst/>
            <a:gdLst>
              <a:gd name="connsiteX0" fmla="*/ 0 w 1312084"/>
              <a:gd name="connsiteY0" fmla="*/ 55418 h 655782"/>
              <a:gd name="connsiteX1" fmla="*/ 36946 w 1312084"/>
              <a:gd name="connsiteY1" fmla="*/ 138546 h 655782"/>
              <a:gd name="connsiteX2" fmla="*/ 55419 w 1312084"/>
              <a:gd name="connsiteY2" fmla="*/ 166255 h 655782"/>
              <a:gd name="connsiteX3" fmla="*/ 64655 w 1312084"/>
              <a:gd name="connsiteY3" fmla="*/ 193964 h 655782"/>
              <a:gd name="connsiteX4" fmla="*/ 101600 w 1312084"/>
              <a:gd name="connsiteY4" fmla="*/ 258618 h 655782"/>
              <a:gd name="connsiteX5" fmla="*/ 138546 w 1312084"/>
              <a:gd name="connsiteY5" fmla="*/ 323273 h 655782"/>
              <a:gd name="connsiteX6" fmla="*/ 175491 w 1312084"/>
              <a:gd name="connsiteY6" fmla="*/ 378691 h 655782"/>
              <a:gd name="connsiteX7" fmla="*/ 230910 w 1312084"/>
              <a:gd name="connsiteY7" fmla="*/ 443346 h 655782"/>
              <a:gd name="connsiteX8" fmla="*/ 267855 w 1312084"/>
              <a:gd name="connsiteY8" fmla="*/ 489528 h 655782"/>
              <a:gd name="connsiteX9" fmla="*/ 295564 w 1312084"/>
              <a:gd name="connsiteY9" fmla="*/ 517237 h 655782"/>
              <a:gd name="connsiteX10" fmla="*/ 323273 w 1312084"/>
              <a:gd name="connsiteY10" fmla="*/ 535709 h 655782"/>
              <a:gd name="connsiteX11" fmla="*/ 387928 w 1312084"/>
              <a:gd name="connsiteY11" fmla="*/ 572655 h 655782"/>
              <a:gd name="connsiteX12" fmla="*/ 415637 w 1312084"/>
              <a:gd name="connsiteY12" fmla="*/ 600364 h 655782"/>
              <a:gd name="connsiteX13" fmla="*/ 452582 w 1312084"/>
              <a:gd name="connsiteY13" fmla="*/ 609600 h 655782"/>
              <a:gd name="connsiteX14" fmla="*/ 508000 w 1312084"/>
              <a:gd name="connsiteY14" fmla="*/ 628073 h 655782"/>
              <a:gd name="connsiteX15" fmla="*/ 591128 w 1312084"/>
              <a:gd name="connsiteY15" fmla="*/ 655782 h 655782"/>
              <a:gd name="connsiteX16" fmla="*/ 757382 w 1312084"/>
              <a:gd name="connsiteY16" fmla="*/ 646546 h 655782"/>
              <a:gd name="connsiteX17" fmla="*/ 831273 w 1312084"/>
              <a:gd name="connsiteY17" fmla="*/ 628073 h 655782"/>
              <a:gd name="connsiteX18" fmla="*/ 877455 w 1312084"/>
              <a:gd name="connsiteY18" fmla="*/ 618837 h 655782"/>
              <a:gd name="connsiteX19" fmla="*/ 960582 w 1312084"/>
              <a:gd name="connsiteY19" fmla="*/ 591128 h 655782"/>
              <a:gd name="connsiteX20" fmla="*/ 988291 w 1312084"/>
              <a:gd name="connsiteY20" fmla="*/ 572655 h 655782"/>
              <a:gd name="connsiteX21" fmla="*/ 1025237 w 1312084"/>
              <a:gd name="connsiteY21" fmla="*/ 554182 h 655782"/>
              <a:gd name="connsiteX22" fmla="*/ 1080655 w 1312084"/>
              <a:gd name="connsiteY22" fmla="*/ 535709 h 655782"/>
              <a:gd name="connsiteX23" fmla="*/ 1108364 w 1312084"/>
              <a:gd name="connsiteY23" fmla="*/ 508000 h 655782"/>
              <a:gd name="connsiteX24" fmla="*/ 1145310 w 1312084"/>
              <a:gd name="connsiteY24" fmla="*/ 480291 h 655782"/>
              <a:gd name="connsiteX25" fmla="*/ 1154546 w 1312084"/>
              <a:gd name="connsiteY25" fmla="*/ 452582 h 655782"/>
              <a:gd name="connsiteX26" fmla="*/ 1173019 w 1312084"/>
              <a:gd name="connsiteY26" fmla="*/ 415637 h 655782"/>
              <a:gd name="connsiteX27" fmla="*/ 1191491 w 1312084"/>
              <a:gd name="connsiteY27" fmla="*/ 387928 h 655782"/>
              <a:gd name="connsiteX28" fmla="*/ 1219200 w 1312084"/>
              <a:gd name="connsiteY28" fmla="*/ 323273 h 655782"/>
              <a:gd name="connsiteX29" fmla="*/ 1246910 w 1312084"/>
              <a:gd name="connsiteY29" fmla="*/ 295564 h 655782"/>
              <a:gd name="connsiteX30" fmla="*/ 1283855 w 1312084"/>
              <a:gd name="connsiteY30" fmla="*/ 249382 h 655782"/>
              <a:gd name="connsiteX31" fmla="*/ 1302328 w 1312084"/>
              <a:gd name="connsiteY31" fmla="*/ 166255 h 655782"/>
              <a:gd name="connsiteX32" fmla="*/ 1311564 w 1312084"/>
              <a:gd name="connsiteY32" fmla="*/ 0 h 65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12084" h="655782">
                <a:moveTo>
                  <a:pt x="0" y="55418"/>
                </a:moveTo>
                <a:cubicBezTo>
                  <a:pt x="13195" y="88405"/>
                  <a:pt x="19688" y="108345"/>
                  <a:pt x="36946" y="138546"/>
                </a:cubicBezTo>
                <a:cubicBezTo>
                  <a:pt x="42454" y="148184"/>
                  <a:pt x="49261" y="157019"/>
                  <a:pt x="55419" y="166255"/>
                </a:cubicBezTo>
                <a:cubicBezTo>
                  <a:pt x="58498" y="175491"/>
                  <a:pt x="60820" y="185015"/>
                  <a:pt x="64655" y="193964"/>
                </a:cubicBezTo>
                <a:cubicBezTo>
                  <a:pt x="78716" y="226772"/>
                  <a:pt x="83051" y="230793"/>
                  <a:pt x="101600" y="258618"/>
                </a:cubicBezTo>
                <a:cubicBezTo>
                  <a:pt x="117758" y="323248"/>
                  <a:pt x="97999" y="271140"/>
                  <a:pt x="138546" y="323273"/>
                </a:cubicBezTo>
                <a:cubicBezTo>
                  <a:pt x="152176" y="340798"/>
                  <a:pt x="162170" y="360930"/>
                  <a:pt x="175491" y="378691"/>
                </a:cubicBezTo>
                <a:cubicBezTo>
                  <a:pt x="211037" y="426087"/>
                  <a:pt x="192315" y="404752"/>
                  <a:pt x="230910" y="443346"/>
                </a:cubicBezTo>
                <a:cubicBezTo>
                  <a:pt x="246072" y="488834"/>
                  <a:pt x="229291" y="457391"/>
                  <a:pt x="267855" y="489528"/>
                </a:cubicBezTo>
                <a:cubicBezTo>
                  <a:pt x="277890" y="497890"/>
                  <a:pt x="285529" y="508875"/>
                  <a:pt x="295564" y="517237"/>
                </a:cubicBezTo>
                <a:cubicBezTo>
                  <a:pt x="304092" y="524343"/>
                  <a:pt x="314240" y="529257"/>
                  <a:pt x="323273" y="535709"/>
                </a:cubicBezTo>
                <a:cubicBezTo>
                  <a:pt x="372203" y="570658"/>
                  <a:pt x="342962" y="557665"/>
                  <a:pt x="387928" y="572655"/>
                </a:cubicBezTo>
                <a:cubicBezTo>
                  <a:pt x="397164" y="581891"/>
                  <a:pt x="404296" y="593883"/>
                  <a:pt x="415637" y="600364"/>
                </a:cubicBezTo>
                <a:cubicBezTo>
                  <a:pt x="426658" y="606662"/>
                  <a:pt x="440423" y="605952"/>
                  <a:pt x="452582" y="609600"/>
                </a:cubicBezTo>
                <a:cubicBezTo>
                  <a:pt x="471233" y="615195"/>
                  <a:pt x="490584" y="619365"/>
                  <a:pt x="508000" y="628073"/>
                </a:cubicBezTo>
                <a:cubicBezTo>
                  <a:pt x="558987" y="653567"/>
                  <a:pt x="531444" y="643846"/>
                  <a:pt x="591128" y="655782"/>
                </a:cubicBezTo>
                <a:cubicBezTo>
                  <a:pt x="646546" y="652703"/>
                  <a:pt x="702244" y="652908"/>
                  <a:pt x="757382" y="646546"/>
                </a:cubicBezTo>
                <a:cubicBezTo>
                  <a:pt x="782603" y="643636"/>
                  <a:pt x="806378" y="633052"/>
                  <a:pt x="831273" y="628073"/>
                </a:cubicBezTo>
                <a:lnTo>
                  <a:pt x="877455" y="618837"/>
                </a:lnTo>
                <a:cubicBezTo>
                  <a:pt x="1001719" y="556703"/>
                  <a:pt x="817349" y="644840"/>
                  <a:pt x="960582" y="591128"/>
                </a:cubicBezTo>
                <a:cubicBezTo>
                  <a:pt x="970976" y="587230"/>
                  <a:pt x="978653" y="578163"/>
                  <a:pt x="988291" y="572655"/>
                </a:cubicBezTo>
                <a:cubicBezTo>
                  <a:pt x="1000246" y="565824"/>
                  <a:pt x="1012453" y="559296"/>
                  <a:pt x="1025237" y="554182"/>
                </a:cubicBezTo>
                <a:cubicBezTo>
                  <a:pt x="1043316" y="546950"/>
                  <a:pt x="1080655" y="535709"/>
                  <a:pt x="1080655" y="535709"/>
                </a:cubicBezTo>
                <a:cubicBezTo>
                  <a:pt x="1089891" y="526473"/>
                  <a:pt x="1098446" y="516501"/>
                  <a:pt x="1108364" y="508000"/>
                </a:cubicBezTo>
                <a:cubicBezTo>
                  <a:pt x="1120052" y="497982"/>
                  <a:pt x="1135455" y="492117"/>
                  <a:pt x="1145310" y="480291"/>
                </a:cubicBezTo>
                <a:cubicBezTo>
                  <a:pt x="1151543" y="472812"/>
                  <a:pt x="1150711" y="461531"/>
                  <a:pt x="1154546" y="452582"/>
                </a:cubicBezTo>
                <a:cubicBezTo>
                  <a:pt x="1159970" y="439927"/>
                  <a:pt x="1166188" y="427592"/>
                  <a:pt x="1173019" y="415637"/>
                </a:cubicBezTo>
                <a:cubicBezTo>
                  <a:pt x="1178526" y="405999"/>
                  <a:pt x="1186527" y="397857"/>
                  <a:pt x="1191491" y="387928"/>
                </a:cubicBezTo>
                <a:cubicBezTo>
                  <a:pt x="1211587" y="347736"/>
                  <a:pt x="1187175" y="368107"/>
                  <a:pt x="1219200" y="323273"/>
                </a:cubicBezTo>
                <a:cubicBezTo>
                  <a:pt x="1226792" y="312644"/>
                  <a:pt x="1237673" y="304800"/>
                  <a:pt x="1246910" y="295564"/>
                </a:cubicBezTo>
                <a:cubicBezTo>
                  <a:pt x="1277103" y="204980"/>
                  <a:pt x="1228152" y="332937"/>
                  <a:pt x="1283855" y="249382"/>
                </a:cubicBezTo>
                <a:cubicBezTo>
                  <a:pt x="1287531" y="243868"/>
                  <a:pt x="1302186" y="167178"/>
                  <a:pt x="1302328" y="166255"/>
                </a:cubicBezTo>
                <a:cubicBezTo>
                  <a:pt x="1315383" y="81401"/>
                  <a:pt x="1311564" y="92891"/>
                  <a:pt x="13115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07990" y="1560945"/>
            <a:ext cx="1681028" cy="1219276"/>
          </a:xfrm>
          <a:custGeom>
            <a:avLst/>
            <a:gdLst>
              <a:gd name="connsiteX0" fmla="*/ 110846 w 1681028"/>
              <a:gd name="connsiteY0" fmla="*/ 0 h 1219276"/>
              <a:gd name="connsiteX1" fmla="*/ 92374 w 1681028"/>
              <a:gd name="connsiteY1" fmla="*/ 46182 h 1219276"/>
              <a:gd name="connsiteX2" fmla="*/ 64665 w 1681028"/>
              <a:gd name="connsiteY2" fmla="*/ 64655 h 1219276"/>
              <a:gd name="connsiteX3" fmla="*/ 55428 w 1681028"/>
              <a:gd name="connsiteY3" fmla="*/ 101600 h 1219276"/>
              <a:gd name="connsiteX4" fmla="*/ 18483 w 1681028"/>
              <a:gd name="connsiteY4" fmla="*/ 240146 h 1219276"/>
              <a:gd name="connsiteX5" fmla="*/ 10 w 1681028"/>
              <a:gd name="connsiteY5" fmla="*/ 369455 h 1219276"/>
              <a:gd name="connsiteX6" fmla="*/ 18483 w 1681028"/>
              <a:gd name="connsiteY6" fmla="*/ 711200 h 1219276"/>
              <a:gd name="connsiteX7" fmla="*/ 64665 w 1681028"/>
              <a:gd name="connsiteY7" fmla="*/ 812800 h 1219276"/>
              <a:gd name="connsiteX8" fmla="*/ 92374 w 1681028"/>
              <a:gd name="connsiteY8" fmla="*/ 877455 h 1219276"/>
              <a:gd name="connsiteX9" fmla="*/ 110846 w 1681028"/>
              <a:gd name="connsiteY9" fmla="*/ 905164 h 1219276"/>
              <a:gd name="connsiteX10" fmla="*/ 120083 w 1681028"/>
              <a:gd name="connsiteY10" fmla="*/ 932873 h 1219276"/>
              <a:gd name="connsiteX11" fmla="*/ 157028 w 1681028"/>
              <a:gd name="connsiteY11" fmla="*/ 951346 h 1219276"/>
              <a:gd name="connsiteX12" fmla="*/ 203210 w 1681028"/>
              <a:gd name="connsiteY12" fmla="*/ 988291 h 1219276"/>
              <a:gd name="connsiteX13" fmla="*/ 221683 w 1681028"/>
              <a:gd name="connsiteY13" fmla="*/ 1016000 h 1219276"/>
              <a:gd name="connsiteX14" fmla="*/ 277101 w 1681028"/>
              <a:gd name="connsiteY14" fmla="*/ 1043710 h 1219276"/>
              <a:gd name="connsiteX15" fmla="*/ 341755 w 1681028"/>
              <a:gd name="connsiteY15" fmla="*/ 1071419 h 1219276"/>
              <a:gd name="connsiteX16" fmla="*/ 434119 w 1681028"/>
              <a:gd name="connsiteY16" fmla="*/ 1089891 h 1219276"/>
              <a:gd name="connsiteX17" fmla="*/ 461828 w 1681028"/>
              <a:gd name="connsiteY17" fmla="*/ 1108364 h 1219276"/>
              <a:gd name="connsiteX18" fmla="*/ 535719 w 1681028"/>
              <a:gd name="connsiteY18" fmla="*/ 1126837 h 1219276"/>
              <a:gd name="connsiteX19" fmla="*/ 572665 w 1681028"/>
              <a:gd name="connsiteY19" fmla="*/ 1136073 h 1219276"/>
              <a:gd name="connsiteX20" fmla="*/ 600374 w 1681028"/>
              <a:gd name="connsiteY20" fmla="*/ 1154546 h 1219276"/>
              <a:gd name="connsiteX21" fmla="*/ 720446 w 1681028"/>
              <a:gd name="connsiteY21" fmla="*/ 1182255 h 1219276"/>
              <a:gd name="connsiteX22" fmla="*/ 969828 w 1681028"/>
              <a:gd name="connsiteY22" fmla="*/ 1209964 h 1219276"/>
              <a:gd name="connsiteX23" fmla="*/ 1043719 w 1681028"/>
              <a:gd name="connsiteY23" fmla="*/ 1219200 h 1219276"/>
              <a:gd name="connsiteX24" fmla="*/ 1265392 w 1681028"/>
              <a:gd name="connsiteY24" fmla="*/ 1191491 h 1219276"/>
              <a:gd name="connsiteX25" fmla="*/ 1293101 w 1681028"/>
              <a:gd name="connsiteY25" fmla="*/ 1182255 h 1219276"/>
              <a:gd name="connsiteX26" fmla="*/ 1366992 w 1681028"/>
              <a:gd name="connsiteY26" fmla="*/ 1099128 h 1219276"/>
              <a:gd name="connsiteX27" fmla="*/ 1403937 w 1681028"/>
              <a:gd name="connsiteY27" fmla="*/ 1080655 h 1219276"/>
              <a:gd name="connsiteX28" fmla="*/ 1413174 w 1681028"/>
              <a:gd name="connsiteY28" fmla="*/ 1052946 h 1219276"/>
              <a:gd name="connsiteX29" fmla="*/ 1477828 w 1681028"/>
              <a:gd name="connsiteY29" fmla="*/ 997528 h 1219276"/>
              <a:gd name="connsiteX30" fmla="*/ 1496301 w 1681028"/>
              <a:gd name="connsiteY30" fmla="*/ 969819 h 1219276"/>
              <a:gd name="connsiteX31" fmla="*/ 1551719 w 1681028"/>
              <a:gd name="connsiteY31" fmla="*/ 923637 h 1219276"/>
              <a:gd name="connsiteX32" fmla="*/ 1588665 w 1681028"/>
              <a:gd name="connsiteY32" fmla="*/ 868219 h 1219276"/>
              <a:gd name="connsiteX33" fmla="*/ 1607137 w 1681028"/>
              <a:gd name="connsiteY33" fmla="*/ 831273 h 1219276"/>
              <a:gd name="connsiteX34" fmla="*/ 1634846 w 1681028"/>
              <a:gd name="connsiteY34" fmla="*/ 812800 h 1219276"/>
              <a:gd name="connsiteX35" fmla="*/ 1653319 w 1681028"/>
              <a:gd name="connsiteY35" fmla="*/ 757382 h 1219276"/>
              <a:gd name="connsiteX36" fmla="*/ 1662555 w 1681028"/>
              <a:gd name="connsiteY36" fmla="*/ 729673 h 1219276"/>
              <a:gd name="connsiteX37" fmla="*/ 1681028 w 1681028"/>
              <a:gd name="connsiteY37" fmla="*/ 711200 h 121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81028" h="1219276">
                <a:moveTo>
                  <a:pt x="110846" y="0"/>
                </a:moveTo>
                <a:cubicBezTo>
                  <a:pt x="104689" y="15394"/>
                  <a:pt x="102011" y="32690"/>
                  <a:pt x="92374" y="46182"/>
                </a:cubicBezTo>
                <a:cubicBezTo>
                  <a:pt x="85922" y="55215"/>
                  <a:pt x="70823" y="55419"/>
                  <a:pt x="64665" y="64655"/>
                </a:cubicBezTo>
                <a:cubicBezTo>
                  <a:pt x="57624" y="75217"/>
                  <a:pt x="58088" y="89188"/>
                  <a:pt x="55428" y="101600"/>
                </a:cubicBezTo>
                <a:cubicBezTo>
                  <a:pt x="30360" y="218581"/>
                  <a:pt x="50381" y="160397"/>
                  <a:pt x="18483" y="240146"/>
                </a:cubicBezTo>
                <a:cubicBezTo>
                  <a:pt x="14228" y="265675"/>
                  <a:pt x="-443" y="349049"/>
                  <a:pt x="10" y="369455"/>
                </a:cubicBezTo>
                <a:cubicBezTo>
                  <a:pt x="2545" y="483508"/>
                  <a:pt x="8382" y="597567"/>
                  <a:pt x="18483" y="711200"/>
                </a:cubicBezTo>
                <a:cubicBezTo>
                  <a:pt x="24817" y="782458"/>
                  <a:pt x="26877" y="775014"/>
                  <a:pt x="64665" y="812800"/>
                </a:cubicBezTo>
                <a:cubicBezTo>
                  <a:pt x="75028" y="843890"/>
                  <a:pt x="74110" y="845493"/>
                  <a:pt x="92374" y="877455"/>
                </a:cubicBezTo>
                <a:cubicBezTo>
                  <a:pt x="97881" y="887093"/>
                  <a:pt x="105882" y="895235"/>
                  <a:pt x="110846" y="905164"/>
                </a:cubicBezTo>
                <a:cubicBezTo>
                  <a:pt x="115200" y="913872"/>
                  <a:pt x="113199" y="925989"/>
                  <a:pt x="120083" y="932873"/>
                </a:cubicBezTo>
                <a:cubicBezTo>
                  <a:pt x="129819" y="942609"/>
                  <a:pt x="144713" y="945188"/>
                  <a:pt x="157028" y="951346"/>
                </a:cubicBezTo>
                <a:cubicBezTo>
                  <a:pt x="176634" y="1010159"/>
                  <a:pt x="148535" y="951841"/>
                  <a:pt x="203210" y="988291"/>
                </a:cubicBezTo>
                <a:cubicBezTo>
                  <a:pt x="212446" y="994449"/>
                  <a:pt x="213834" y="1008151"/>
                  <a:pt x="221683" y="1016000"/>
                </a:cubicBezTo>
                <a:cubicBezTo>
                  <a:pt x="248152" y="1042469"/>
                  <a:pt x="247054" y="1028686"/>
                  <a:pt x="277101" y="1043710"/>
                </a:cubicBezTo>
                <a:cubicBezTo>
                  <a:pt x="332475" y="1071397"/>
                  <a:pt x="274483" y="1057004"/>
                  <a:pt x="341755" y="1071419"/>
                </a:cubicBezTo>
                <a:cubicBezTo>
                  <a:pt x="372456" y="1077998"/>
                  <a:pt x="434119" y="1089891"/>
                  <a:pt x="434119" y="1089891"/>
                </a:cubicBezTo>
                <a:cubicBezTo>
                  <a:pt x="443355" y="1096049"/>
                  <a:pt x="451899" y="1103400"/>
                  <a:pt x="461828" y="1108364"/>
                </a:cubicBezTo>
                <a:cubicBezTo>
                  <a:pt x="481630" y="1118265"/>
                  <a:pt x="516754" y="1122623"/>
                  <a:pt x="535719" y="1126837"/>
                </a:cubicBezTo>
                <a:cubicBezTo>
                  <a:pt x="548111" y="1129591"/>
                  <a:pt x="560350" y="1132994"/>
                  <a:pt x="572665" y="1136073"/>
                </a:cubicBezTo>
                <a:cubicBezTo>
                  <a:pt x="581901" y="1142231"/>
                  <a:pt x="589942" y="1150752"/>
                  <a:pt x="600374" y="1154546"/>
                </a:cubicBezTo>
                <a:cubicBezTo>
                  <a:pt x="632685" y="1166295"/>
                  <a:pt x="684497" y="1174552"/>
                  <a:pt x="720446" y="1182255"/>
                </a:cubicBezTo>
                <a:cubicBezTo>
                  <a:pt x="864623" y="1213150"/>
                  <a:pt x="761805" y="1198408"/>
                  <a:pt x="969828" y="1209964"/>
                </a:cubicBezTo>
                <a:cubicBezTo>
                  <a:pt x="994458" y="1213043"/>
                  <a:pt x="1018913" y="1220086"/>
                  <a:pt x="1043719" y="1219200"/>
                </a:cubicBezTo>
                <a:cubicBezTo>
                  <a:pt x="1122815" y="1216375"/>
                  <a:pt x="1192671" y="1212269"/>
                  <a:pt x="1265392" y="1191491"/>
                </a:cubicBezTo>
                <a:cubicBezTo>
                  <a:pt x="1274753" y="1188816"/>
                  <a:pt x="1283865" y="1185334"/>
                  <a:pt x="1293101" y="1182255"/>
                </a:cubicBezTo>
                <a:cubicBezTo>
                  <a:pt x="1312623" y="1152972"/>
                  <a:pt x="1335359" y="1114945"/>
                  <a:pt x="1366992" y="1099128"/>
                </a:cubicBezTo>
                <a:lnTo>
                  <a:pt x="1403937" y="1080655"/>
                </a:lnTo>
                <a:cubicBezTo>
                  <a:pt x="1407016" y="1071419"/>
                  <a:pt x="1407515" y="1060869"/>
                  <a:pt x="1413174" y="1052946"/>
                </a:cubicBezTo>
                <a:cubicBezTo>
                  <a:pt x="1433537" y="1024437"/>
                  <a:pt x="1451199" y="1015280"/>
                  <a:pt x="1477828" y="997528"/>
                </a:cubicBezTo>
                <a:cubicBezTo>
                  <a:pt x="1483986" y="988292"/>
                  <a:pt x="1488452" y="977668"/>
                  <a:pt x="1496301" y="969819"/>
                </a:cubicBezTo>
                <a:cubicBezTo>
                  <a:pt x="1549667" y="916453"/>
                  <a:pt x="1498759" y="991727"/>
                  <a:pt x="1551719" y="923637"/>
                </a:cubicBezTo>
                <a:cubicBezTo>
                  <a:pt x="1565349" y="906112"/>
                  <a:pt x="1578737" y="888077"/>
                  <a:pt x="1588665" y="868219"/>
                </a:cubicBezTo>
                <a:cubicBezTo>
                  <a:pt x="1594822" y="855904"/>
                  <a:pt x="1598323" y="841851"/>
                  <a:pt x="1607137" y="831273"/>
                </a:cubicBezTo>
                <a:cubicBezTo>
                  <a:pt x="1614243" y="822745"/>
                  <a:pt x="1625610" y="818958"/>
                  <a:pt x="1634846" y="812800"/>
                </a:cubicBezTo>
                <a:lnTo>
                  <a:pt x="1653319" y="757382"/>
                </a:lnTo>
                <a:cubicBezTo>
                  <a:pt x="1656398" y="748146"/>
                  <a:pt x="1655671" y="736557"/>
                  <a:pt x="1662555" y="729673"/>
                </a:cubicBezTo>
                <a:lnTo>
                  <a:pt x="1681028" y="7112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251200" y="3329945"/>
            <a:ext cx="4270411" cy="1280503"/>
          </a:xfrm>
          <a:custGeom>
            <a:avLst/>
            <a:gdLst>
              <a:gd name="connsiteX0" fmla="*/ 1985818 w 4270411"/>
              <a:gd name="connsiteY0" fmla="*/ 1232819 h 1280503"/>
              <a:gd name="connsiteX1" fmla="*/ 2179782 w 4270411"/>
              <a:gd name="connsiteY1" fmla="*/ 1260528 h 1280503"/>
              <a:gd name="connsiteX2" fmla="*/ 2419927 w 4270411"/>
              <a:gd name="connsiteY2" fmla="*/ 1279000 h 1280503"/>
              <a:gd name="connsiteX3" fmla="*/ 2687782 w 4270411"/>
              <a:gd name="connsiteY3" fmla="*/ 1251291 h 1280503"/>
              <a:gd name="connsiteX4" fmla="*/ 2715491 w 4270411"/>
              <a:gd name="connsiteY4" fmla="*/ 1242055 h 1280503"/>
              <a:gd name="connsiteX5" fmla="*/ 2807855 w 4270411"/>
              <a:gd name="connsiteY5" fmla="*/ 1223582 h 1280503"/>
              <a:gd name="connsiteX6" fmla="*/ 2835564 w 4270411"/>
              <a:gd name="connsiteY6" fmla="*/ 1205110 h 1280503"/>
              <a:gd name="connsiteX7" fmla="*/ 2918691 w 4270411"/>
              <a:gd name="connsiteY7" fmla="*/ 1177400 h 1280503"/>
              <a:gd name="connsiteX8" fmla="*/ 3011055 w 4270411"/>
              <a:gd name="connsiteY8" fmla="*/ 1131219 h 1280503"/>
              <a:gd name="connsiteX9" fmla="*/ 3066473 w 4270411"/>
              <a:gd name="connsiteY9" fmla="*/ 1094273 h 1280503"/>
              <a:gd name="connsiteX10" fmla="*/ 3131127 w 4270411"/>
              <a:gd name="connsiteY10" fmla="*/ 1048091 h 1280503"/>
              <a:gd name="connsiteX11" fmla="*/ 3158836 w 4270411"/>
              <a:gd name="connsiteY11" fmla="*/ 1038855 h 1280503"/>
              <a:gd name="connsiteX12" fmla="*/ 3177309 w 4270411"/>
              <a:gd name="connsiteY12" fmla="*/ 1011146 h 1280503"/>
              <a:gd name="connsiteX13" fmla="*/ 3205018 w 4270411"/>
              <a:gd name="connsiteY13" fmla="*/ 1001910 h 1280503"/>
              <a:gd name="connsiteX14" fmla="*/ 3241964 w 4270411"/>
              <a:gd name="connsiteY14" fmla="*/ 964964 h 1280503"/>
              <a:gd name="connsiteX15" fmla="*/ 3334327 w 4270411"/>
              <a:gd name="connsiteY15" fmla="*/ 909546 h 1280503"/>
              <a:gd name="connsiteX16" fmla="*/ 3362036 w 4270411"/>
              <a:gd name="connsiteY16" fmla="*/ 900310 h 1280503"/>
              <a:gd name="connsiteX17" fmla="*/ 3389745 w 4270411"/>
              <a:gd name="connsiteY17" fmla="*/ 881837 h 1280503"/>
              <a:gd name="connsiteX18" fmla="*/ 3426691 w 4270411"/>
              <a:gd name="connsiteY18" fmla="*/ 872600 h 1280503"/>
              <a:gd name="connsiteX19" fmla="*/ 3454400 w 4270411"/>
              <a:gd name="connsiteY19" fmla="*/ 863364 h 1280503"/>
              <a:gd name="connsiteX20" fmla="*/ 3491345 w 4270411"/>
              <a:gd name="connsiteY20" fmla="*/ 854128 h 1280503"/>
              <a:gd name="connsiteX21" fmla="*/ 3546764 w 4270411"/>
              <a:gd name="connsiteY21" fmla="*/ 835655 h 1280503"/>
              <a:gd name="connsiteX22" fmla="*/ 3620655 w 4270411"/>
              <a:gd name="connsiteY22" fmla="*/ 817182 h 1280503"/>
              <a:gd name="connsiteX23" fmla="*/ 3657600 w 4270411"/>
              <a:gd name="connsiteY23" fmla="*/ 807946 h 1280503"/>
              <a:gd name="connsiteX24" fmla="*/ 3759200 w 4270411"/>
              <a:gd name="connsiteY24" fmla="*/ 771000 h 1280503"/>
              <a:gd name="connsiteX25" fmla="*/ 3796145 w 4270411"/>
              <a:gd name="connsiteY25" fmla="*/ 761764 h 1280503"/>
              <a:gd name="connsiteX26" fmla="*/ 3823855 w 4270411"/>
              <a:gd name="connsiteY26" fmla="*/ 734055 h 1280503"/>
              <a:gd name="connsiteX27" fmla="*/ 3888509 w 4270411"/>
              <a:gd name="connsiteY27" fmla="*/ 715582 h 1280503"/>
              <a:gd name="connsiteX28" fmla="*/ 3934691 w 4270411"/>
              <a:gd name="connsiteY28" fmla="*/ 678637 h 1280503"/>
              <a:gd name="connsiteX29" fmla="*/ 3962400 w 4270411"/>
              <a:gd name="connsiteY29" fmla="*/ 650928 h 1280503"/>
              <a:gd name="connsiteX30" fmla="*/ 3990109 w 4270411"/>
              <a:gd name="connsiteY30" fmla="*/ 641691 h 1280503"/>
              <a:gd name="connsiteX31" fmla="*/ 4027055 w 4270411"/>
              <a:gd name="connsiteY31" fmla="*/ 623219 h 1280503"/>
              <a:gd name="connsiteX32" fmla="*/ 4073236 w 4270411"/>
              <a:gd name="connsiteY32" fmla="*/ 586273 h 1280503"/>
              <a:gd name="connsiteX33" fmla="*/ 4100945 w 4270411"/>
              <a:gd name="connsiteY33" fmla="*/ 558564 h 1280503"/>
              <a:gd name="connsiteX34" fmla="*/ 4128655 w 4270411"/>
              <a:gd name="connsiteY34" fmla="*/ 549328 h 1280503"/>
              <a:gd name="connsiteX35" fmla="*/ 4165600 w 4270411"/>
              <a:gd name="connsiteY35" fmla="*/ 530855 h 1280503"/>
              <a:gd name="connsiteX36" fmla="*/ 4211782 w 4270411"/>
              <a:gd name="connsiteY36" fmla="*/ 484673 h 1280503"/>
              <a:gd name="connsiteX37" fmla="*/ 4221018 w 4270411"/>
              <a:gd name="connsiteY37" fmla="*/ 456964 h 1280503"/>
              <a:gd name="connsiteX38" fmla="*/ 4257964 w 4270411"/>
              <a:gd name="connsiteY38" fmla="*/ 392310 h 1280503"/>
              <a:gd name="connsiteX39" fmla="*/ 4257964 w 4270411"/>
              <a:gd name="connsiteY39" fmla="*/ 281473 h 1280503"/>
              <a:gd name="connsiteX40" fmla="*/ 4239491 w 4270411"/>
              <a:gd name="connsiteY40" fmla="*/ 253764 h 1280503"/>
              <a:gd name="connsiteX41" fmla="*/ 4230255 w 4270411"/>
              <a:gd name="connsiteY41" fmla="*/ 226055 h 1280503"/>
              <a:gd name="connsiteX42" fmla="*/ 4165600 w 4270411"/>
              <a:gd name="connsiteY42" fmla="*/ 207582 h 1280503"/>
              <a:gd name="connsiteX43" fmla="*/ 4137891 w 4270411"/>
              <a:gd name="connsiteY43" fmla="*/ 189110 h 1280503"/>
              <a:gd name="connsiteX44" fmla="*/ 4073236 w 4270411"/>
              <a:gd name="connsiteY44" fmla="*/ 170637 h 1280503"/>
              <a:gd name="connsiteX45" fmla="*/ 4045527 w 4270411"/>
              <a:gd name="connsiteY45" fmla="*/ 161400 h 1280503"/>
              <a:gd name="connsiteX46" fmla="*/ 3980873 w 4270411"/>
              <a:gd name="connsiteY46" fmla="*/ 133691 h 1280503"/>
              <a:gd name="connsiteX47" fmla="*/ 3953164 w 4270411"/>
              <a:gd name="connsiteY47" fmla="*/ 115219 h 1280503"/>
              <a:gd name="connsiteX48" fmla="*/ 3925455 w 4270411"/>
              <a:gd name="connsiteY48" fmla="*/ 87510 h 1280503"/>
              <a:gd name="connsiteX49" fmla="*/ 3888509 w 4270411"/>
              <a:gd name="connsiteY49" fmla="*/ 78273 h 1280503"/>
              <a:gd name="connsiteX50" fmla="*/ 3860800 w 4270411"/>
              <a:gd name="connsiteY50" fmla="*/ 69037 h 1280503"/>
              <a:gd name="connsiteX51" fmla="*/ 3833091 w 4270411"/>
              <a:gd name="connsiteY51" fmla="*/ 50564 h 1280503"/>
              <a:gd name="connsiteX52" fmla="*/ 3611418 w 4270411"/>
              <a:gd name="connsiteY52" fmla="*/ 50564 h 1280503"/>
              <a:gd name="connsiteX53" fmla="*/ 3463636 w 4270411"/>
              <a:gd name="connsiteY53" fmla="*/ 78273 h 1280503"/>
              <a:gd name="connsiteX54" fmla="*/ 3426691 w 4270411"/>
              <a:gd name="connsiteY54" fmla="*/ 96746 h 1280503"/>
              <a:gd name="connsiteX55" fmla="*/ 3371273 w 4270411"/>
              <a:gd name="connsiteY55" fmla="*/ 115219 h 1280503"/>
              <a:gd name="connsiteX56" fmla="*/ 3334327 w 4270411"/>
              <a:gd name="connsiteY56" fmla="*/ 142928 h 1280503"/>
              <a:gd name="connsiteX57" fmla="*/ 3306618 w 4270411"/>
              <a:gd name="connsiteY57" fmla="*/ 152164 h 1280503"/>
              <a:gd name="connsiteX58" fmla="*/ 3278909 w 4270411"/>
              <a:gd name="connsiteY58" fmla="*/ 170637 h 1280503"/>
              <a:gd name="connsiteX59" fmla="*/ 3260436 w 4270411"/>
              <a:gd name="connsiteY59" fmla="*/ 198346 h 1280503"/>
              <a:gd name="connsiteX60" fmla="*/ 3195782 w 4270411"/>
              <a:gd name="connsiteY60" fmla="*/ 216819 h 1280503"/>
              <a:gd name="connsiteX61" fmla="*/ 3149600 w 4270411"/>
              <a:gd name="connsiteY61" fmla="*/ 253764 h 1280503"/>
              <a:gd name="connsiteX62" fmla="*/ 3131127 w 4270411"/>
              <a:gd name="connsiteY62" fmla="*/ 281473 h 1280503"/>
              <a:gd name="connsiteX63" fmla="*/ 3103418 w 4270411"/>
              <a:gd name="connsiteY63" fmla="*/ 290710 h 1280503"/>
              <a:gd name="connsiteX64" fmla="*/ 3048000 w 4270411"/>
              <a:gd name="connsiteY64" fmla="*/ 327655 h 1280503"/>
              <a:gd name="connsiteX65" fmla="*/ 3011055 w 4270411"/>
              <a:gd name="connsiteY65" fmla="*/ 346128 h 1280503"/>
              <a:gd name="connsiteX66" fmla="*/ 2964873 w 4270411"/>
              <a:gd name="connsiteY66" fmla="*/ 383073 h 1280503"/>
              <a:gd name="connsiteX67" fmla="*/ 2909455 w 4270411"/>
              <a:gd name="connsiteY67" fmla="*/ 429255 h 1280503"/>
              <a:gd name="connsiteX68" fmla="*/ 2863273 w 4270411"/>
              <a:gd name="connsiteY68" fmla="*/ 484673 h 1280503"/>
              <a:gd name="connsiteX69" fmla="*/ 2817091 w 4270411"/>
              <a:gd name="connsiteY69" fmla="*/ 521619 h 1280503"/>
              <a:gd name="connsiteX70" fmla="*/ 2724727 w 4270411"/>
              <a:gd name="connsiteY70" fmla="*/ 613982 h 1280503"/>
              <a:gd name="connsiteX71" fmla="*/ 2687782 w 4270411"/>
              <a:gd name="connsiteY71" fmla="*/ 650928 h 1280503"/>
              <a:gd name="connsiteX72" fmla="*/ 2660073 w 4270411"/>
              <a:gd name="connsiteY72" fmla="*/ 678637 h 1280503"/>
              <a:gd name="connsiteX73" fmla="*/ 2595418 w 4270411"/>
              <a:gd name="connsiteY73" fmla="*/ 715582 h 1280503"/>
              <a:gd name="connsiteX74" fmla="*/ 2549236 w 4270411"/>
              <a:gd name="connsiteY74" fmla="*/ 752528 h 1280503"/>
              <a:gd name="connsiteX75" fmla="*/ 2521527 w 4270411"/>
              <a:gd name="connsiteY75" fmla="*/ 789473 h 1280503"/>
              <a:gd name="connsiteX76" fmla="*/ 2456873 w 4270411"/>
              <a:gd name="connsiteY76" fmla="*/ 807946 h 1280503"/>
              <a:gd name="connsiteX77" fmla="*/ 2410691 w 4270411"/>
              <a:gd name="connsiteY77" fmla="*/ 844891 h 1280503"/>
              <a:gd name="connsiteX78" fmla="*/ 2355273 w 4270411"/>
              <a:gd name="connsiteY78" fmla="*/ 881837 h 1280503"/>
              <a:gd name="connsiteX79" fmla="*/ 2290618 w 4270411"/>
              <a:gd name="connsiteY79" fmla="*/ 909546 h 1280503"/>
              <a:gd name="connsiteX80" fmla="*/ 2225964 w 4270411"/>
              <a:gd name="connsiteY80" fmla="*/ 937255 h 1280503"/>
              <a:gd name="connsiteX81" fmla="*/ 2087418 w 4270411"/>
              <a:gd name="connsiteY81" fmla="*/ 974200 h 1280503"/>
              <a:gd name="connsiteX82" fmla="*/ 1939636 w 4270411"/>
              <a:gd name="connsiteY82" fmla="*/ 964964 h 1280503"/>
              <a:gd name="connsiteX83" fmla="*/ 1810327 w 4270411"/>
              <a:gd name="connsiteY83" fmla="*/ 946491 h 1280503"/>
              <a:gd name="connsiteX84" fmla="*/ 1782618 w 4270411"/>
              <a:gd name="connsiteY84" fmla="*/ 928019 h 1280503"/>
              <a:gd name="connsiteX85" fmla="*/ 1690255 w 4270411"/>
              <a:gd name="connsiteY85" fmla="*/ 909546 h 1280503"/>
              <a:gd name="connsiteX86" fmla="*/ 1653309 w 4270411"/>
              <a:gd name="connsiteY86" fmla="*/ 900310 h 1280503"/>
              <a:gd name="connsiteX87" fmla="*/ 1597891 w 4270411"/>
              <a:gd name="connsiteY87" fmla="*/ 872600 h 1280503"/>
              <a:gd name="connsiteX88" fmla="*/ 1524000 w 4270411"/>
              <a:gd name="connsiteY88" fmla="*/ 835655 h 1280503"/>
              <a:gd name="connsiteX89" fmla="*/ 1487055 w 4270411"/>
              <a:gd name="connsiteY89" fmla="*/ 826419 h 1280503"/>
              <a:gd name="connsiteX90" fmla="*/ 1431636 w 4270411"/>
              <a:gd name="connsiteY90" fmla="*/ 807946 h 1280503"/>
              <a:gd name="connsiteX91" fmla="*/ 1413164 w 4270411"/>
              <a:gd name="connsiteY91" fmla="*/ 780237 h 1280503"/>
              <a:gd name="connsiteX92" fmla="*/ 1348509 w 4270411"/>
              <a:gd name="connsiteY92" fmla="*/ 761764 h 1280503"/>
              <a:gd name="connsiteX93" fmla="*/ 1330036 w 4270411"/>
              <a:gd name="connsiteY93" fmla="*/ 734055 h 1280503"/>
              <a:gd name="connsiteX94" fmla="*/ 1320800 w 4270411"/>
              <a:gd name="connsiteY94" fmla="*/ 697110 h 1280503"/>
              <a:gd name="connsiteX95" fmla="*/ 1293091 w 4270411"/>
              <a:gd name="connsiteY95" fmla="*/ 678637 h 1280503"/>
              <a:gd name="connsiteX96" fmla="*/ 1302327 w 4270411"/>
              <a:gd name="connsiteY96" fmla="*/ 503146 h 1280503"/>
              <a:gd name="connsiteX97" fmla="*/ 1311564 w 4270411"/>
              <a:gd name="connsiteY97" fmla="*/ 466200 h 1280503"/>
              <a:gd name="connsiteX98" fmla="*/ 1348509 w 4270411"/>
              <a:gd name="connsiteY98" fmla="*/ 410782 h 1280503"/>
              <a:gd name="connsiteX99" fmla="*/ 1339273 w 4270411"/>
              <a:gd name="connsiteY99" fmla="*/ 373837 h 1280503"/>
              <a:gd name="connsiteX100" fmla="*/ 1293091 w 4270411"/>
              <a:gd name="connsiteY100" fmla="*/ 327655 h 1280503"/>
              <a:gd name="connsiteX101" fmla="*/ 1256145 w 4270411"/>
              <a:gd name="connsiteY101" fmla="*/ 299946 h 1280503"/>
              <a:gd name="connsiteX102" fmla="*/ 1191491 w 4270411"/>
              <a:gd name="connsiteY102" fmla="*/ 253764 h 1280503"/>
              <a:gd name="connsiteX103" fmla="*/ 1154545 w 4270411"/>
              <a:gd name="connsiteY103" fmla="*/ 216819 h 1280503"/>
              <a:gd name="connsiteX104" fmla="*/ 1136073 w 4270411"/>
              <a:gd name="connsiteY104" fmla="*/ 189110 h 1280503"/>
              <a:gd name="connsiteX105" fmla="*/ 1108364 w 4270411"/>
              <a:gd name="connsiteY105" fmla="*/ 170637 h 1280503"/>
              <a:gd name="connsiteX106" fmla="*/ 1025236 w 4270411"/>
              <a:gd name="connsiteY106" fmla="*/ 124455 h 1280503"/>
              <a:gd name="connsiteX107" fmla="*/ 997527 w 4270411"/>
              <a:gd name="connsiteY107" fmla="*/ 115219 h 1280503"/>
              <a:gd name="connsiteX108" fmla="*/ 960582 w 4270411"/>
              <a:gd name="connsiteY108" fmla="*/ 96746 h 1280503"/>
              <a:gd name="connsiteX109" fmla="*/ 905164 w 4270411"/>
              <a:gd name="connsiteY109" fmla="*/ 78273 h 1280503"/>
              <a:gd name="connsiteX110" fmla="*/ 877455 w 4270411"/>
              <a:gd name="connsiteY110" fmla="*/ 69037 h 1280503"/>
              <a:gd name="connsiteX111" fmla="*/ 831273 w 4270411"/>
              <a:gd name="connsiteY111" fmla="*/ 50564 h 1280503"/>
              <a:gd name="connsiteX112" fmla="*/ 766618 w 4270411"/>
              <a:gd name="connsiteY112" fmla="*/ 22855 h 1280503"/>
              <a:gd name="connsiteX113" fmla="*/ 738909 w 4270411"/>
              <a:gd name="connsiteY113" fmla="*/ 4382 h 1280503"/>
              <a:gd name="connsiteX114" fmla="*/ 508000 w 4270411"/>
              <a:gd name="connsiteY114" fmla="*/ 22855 h 1280503"/>
              <a:gd name="connsiteX115" fmla="*/ 406400 w 4270411"/>
              <a:gd name="connsiteY115" fmla="*/ 32091 h 1280503"/>
              <a:gd name="connsiteX116" fmla="*/ 369455 w 4270411"/>
              <a:gd name="connsiteY116" fmla="*/ 50564 h 1280503"/>
              <a:gd name="connsiteX117" fmla="*/ 323273 w 4270411"/>
              <a:gd name="connsiteY117" fmla="*/ 59800 h 1280503"/>
              <a:gd name="connsiteX118" fmla="*/ 258618 w 4270411"/>
              <a:gd name="connsiteY118" fmla="*/ 78273 h 1280503"/>
              <a:gd name="connsiteX119" fmla="*/ 230909 w 4270411"/>
              <a:gd name="connsiteY119" fmla="*/ 96746 h 1280503"/>
              <a:gd name="connsiteX120" fmla="*/ 193964 w 4270411"/>
              <a:gd name="connsiteY120" fmla="*/ 115219 h 1280503"/>
              <a:gd name="connsiteX121" fmla="*/ 147782 w 4270411"/>
              <a:gd name="connsiteY121" fmla="*/ 152164 h 1280503"/>
              <a:gd name="connsiteX122" fmla="*/ 101600 w 4270411"/>
              <a:gd name="connsiteY122" fmla="*/ 198346 h 1280503"/>
              <a:gd name="connsiteX123" fmla="*/ 46182 w 4270411"/>
              <a:gd name="connsiteY123" fmla="*/ 244528 h 1280503"/>
              <a:gd name="connsiteX124" fmla="*/ 9236 w 4270411"/>
              <a:gd name="connsiteY124" fmla="*/ 281473 h 1280503"/>
              <a:gd name="connsiteX125" fmla="*/ 0 w 4270411"/>
              <a:gd name="connsiteY125" fmla="*/ 309182 h 1280503"/>
              <a:gd name="connsiteX126" fmla="*/ 9236 w 4270411"/>
              <a:gd name="connsiteY126" fmla="*/ 429255 h 1280503"/>
              <a:gd name="connsiteX127" fmla="*/ 36945 w 4270411"/>
              <a:gd name="connsiteY127" fmla="*/ 512382 h 1280503"/>
              <a:gd name="connsiteX128" fmla="*/ 55418 w 4270411"/>
              <a:gd name="connsiteY128" fmla="*/ 540091 h 1280503"/>
              <a:gd name="connsiteX129" fmla="*/ 101600 w 4270411"/>
              <a:gd name="connsiteY129" fmla="*/ 604746 h 1280503"/>
              <a:gd name="connsiteX130" fmla="*/ 147782 w 4270411"/>
              <a:gd name="connsiteY130" fmla="*/ 669400 h 1280503"/>
              <a:gd name="connsiteX131" fmla="*/ 166255 w 4270411"/>
              <a:gd name="connsiteY131" fmla="*/ 706346 h 1280503"/>
              <a:gd name="connsiteX132" fmla="*/ 203200 w 4270411"/>
              <a:gd name="connsiteY132" fmla="*/ 724819 h 1280503"/>
              <a:gd name="connsiteX133" fmla="*/ 267855 w 4270411"/>
              <a:gd name="connsiteY133" fmla="*/ 761764 h 1280503"/>
              <a:gd name="connsiteX134" fmla="*/ 304800 w 4270411"/>
              <a:gd name="connsiteY134" fmla="*/ 789473 h 1280503"/>
              <a:gd name="connsiteX135" fmla="*/ 341745 w 4270411"/>
              <a:gd name="connsiteY135" fmla="*/ 798710 h 1280503"/>
              <a:gd name="connsiteX136" fmla="*/ 452582 w 4270411"/>
              <a:gd name="connsiteY136" fmla="*/ 844891 h 1280503"/>
              <a:gd name="connsiteX137" fmla="*/ 572655 w 4270411"/>
              <a:gd name="connsiteY137" fmla="*/ 891073 h 1280503"/>
              <a:gd name="connsiteX138" fmla="*/ 757382 w 4270411"/>
              <a:gd name="connsiteY138" fmla="*/ 900310 h 1280503"/>
              <a:gd name="connsiteX139" fmla="*/ 794327 w 4270411"/>
              <a:gd name="connsiteY139" fmla="*/ 909546 h 1280503"/>
              <a:gd name="connsiteX140" fmla="*/ 812800 w 4270411"/>
              <a:gd name="connsiteY140" fmla="*/ 937255 h 1280503"/>
              <a:gd name="connsiteX141" fmla="*/ 840509 w 4270411"/>
              <a:gd name="connsiteY141" fmla="*/ 955728 h 1280503"/>
              <a:gd name="connsiteX142" fmla="*/ 858982 w 4270411"/>
              <a:gd name="connsiteY142" fmla="*/ 983437 h 1280503"/>
              <a:gd name="connsiteX143" fmla="*/ 886691 w 4270411"/>
              <a:gd name="connsiteY143" fmla="*/ 992673 h 1280503"/>
              <a:gd name="connsiteX144" fmla="*/ 895927 w 4270411"/>
              <a:gd name="connsiteY144" fmla="*/ 1020382 h 1280503"/>
              <a:gd name="connsiteX145" fmla="*/ 932873 w 4270411"/>
              <a:gd name="connsiteY145" fmla="*/ 1075800 h 1280503"/>
              <a:gd name="connsiteX146" fmla="*/ 951345 w 4270411"/>
              <a:gd name="connsiteY146" fmla="*/ 1112746 h 1280503"/>
              <a:gd name="connsiteX147" fmla="*/ 1043709 w 4270411"/>
              <a:gd name="connsiteY147" fmla="*/ 1140455 h 1280503"/>
              <a:gd name="connsiteX148" fmla="*/ 1071418 w 4270411"/>
              <a:gd name="connsiteY148" fmla="*/ 1158928 h 1280503"/>
              <a:gd name="connsiteX149" fmla="*/ 1099127 w 4270411"/>
              <a:gd name="connsiteY149" fmla="*/ 1214346 h 1280503"/>
              <a:gd name="connsiteX150" fmla="*/ 1145309 w 4270411"/>
              <a:gd name="connsiteY150" fmla="*/ 1223582 h 1280503"/>
              <a:gd name="connsiteX151" fmla="*/ 1366982 w 4270411"/>
              <a:gd name="connsiteY151" fmla="*/ 1232819 h 1280503"/>
              <a:gd name="connsiteX152" fmla="*/ 1422400 w 4270411"/>
              <a:gd name="connsiteY152" fmla="*/ 1279000 h 1280503"/>
              <a:gd name="connsiteX153" fmla="*/ 1459345 w 4270411"/>
              <a:gd name="connsiteY153" fmla="*/ 1279000 h 128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270411" h="1280503">
                <a:moveTo>
                  <a:pt x="1985818" y="1232819"/>
                </a:moveTo>
                <a:cubicBezTo>
                  <a:pt x="2050473" y="1242055"/>
                  <a:pt x="2114795" y="1254030"/>
                  <a:pt x="2179782" y="1260528"/>
                </a:cubicBezTo>
                <a:cubicBezTo>
                  <a:pt x="2321257" y="1274675"/>
                  <a:pt x="2241264" y="1267834"/>
                  <a:pt x="2419927" y="1279000"/>
                </a:cubicBezTo>
                <a:cubicBezTo>
                  <a:pt x="2696596" y="1267473"/>
                  <a:pt x="2564319" y="1297589"/>
                  <a:pt x="2687782" y="1251291"/>
                </a:cubicBezTo>
                <a:cubicBezTo>
                  <a:pt x="2696898" y="1247873"/>
                  <a:pt x="2706004" y="1244244"/>
                  <a:pt x="2715491" y="1242055"/>
                </a:cubicBezTo>
                <a:cubicBezTo>
                  <a:pt x="2746085" y="1234995"/>
                  <a:pt x="2807855" y="1223582"/>
                  <a:pt x="2807855" y="1223582"/>
                </a:cubicBezTo>
                <a:cubicBezTo>
                  <a:pt x="2817091" y="1217425"/>
                  <a:pt x="2825635" y="1210074"/>
                  <a:pt x="2835564" y="1205110"/>
                </a:cubicBezTo>
                <a:cubicBezTo>
                  <a:pt x="2870346" y="1187719"/>
                  <a:pt x="2883413" y="1186220"/>
                  <a:pt x="2918691" y="1177400"/>
                </a:cubicBezTo>
                <a:cubicBezTo>
                  <a:pt x="2984671" y="1133414"/>
                  <a:pt x="2952570" y="1145839"/>
                  <a:pt x="3011055" y="1131219"/>
                </a:cubicBezTo>
                <a:cubicBezTo>
                  <a:pt x="3075537" y="1066737"/>
                  <a:pt x="3004094" y="1129919"/>
                  <a:pt x="3066473" y="1094273"/>
                </a:cubicBezTo>
                <a:cubicBezTo>
                  <a:pt x="3095749" y="1077543"/>
                  <a:pt x="3102544" y="1062383"/>
                  <a:pt x="3131127" y="1048091"/>
                </a:cubicBezTo>
                <a:cubicBezTo>
                  <a:pt x="3139835" y="1043737"/>
                  <a:pt x="3149600" y="1041934"/>
                  <a:pt x="3158836" y="1038855"/>
                </a:cubicBezTo>
                <a:cubicBezTo>
                  <a:pt x="3164994" y="1029619"/>
                  <a:pt x="3168641" y="1018081"/>
                  <a:pt x="3177309" y="1011146"/>
                </a:cubicBezTo>
                <a:cubicBezTo>
                  <a:pt x="3184912" y="1005064"/>
                  <a:pt x="3198134" y="1008794"/>
                  <a:pt x="3205018" y="1001910"/>
                </a:cubicBezTo>
                <a:cubicBezTo>
                  <a:pt x="3254279" y="952649"/>
                  <a:pt x="3168075" y="989593"/>
                  <a:pt x="3241964" y="964964"/>
                </a:cubicBezTo>
                <a:cubicBezTo>
                  <a:pt x="3281356" y="938703"/>
                  <a:pt x="3294569" y="926585"/>
                  <a:pt x="3334327" y="909546"/>
                </a:cubicBezTo>
                <a:cubicBezTo>
                  <a:pt x="3343276" y="905711"/>
                  <a:pt x="3352800" y="903389"/>
                  <a:pt x="3362036" y="900310"/>
                </a:cubicBezTo>
                <a:cubicBezTo>
                  <a:pt x="3371272" y="894152"/>
                  <a:pt x="3379542" y="886210"/>
                  <a:pt x="3389745" y="881837"/>
                </a:cubicBezTo>
                <a:cubicBezTo>
                  <a:pt x="3401413" y="876836"/>
                  <a:pt x="3414485" y="876087"/>
                  <a:pt x="3426691" y="872600"/>
                </a:cubicBezTo>
                <a:cubicBezTo>
                  <a:pt x="3436052" y="869925"/>
                  <a:pt x="3445039" y="866039"/>
                  <a:pt x="3454400" y="863364"/>
                </a:cubicBezTo>
                <a:cubicBezTo>
                  <a:pt x="3466606" y="859877"/>
                  <a:pt x="3479186" y="857776"/>
                  <a:pt x="3491345" y="854128"/>
                </a:cubicBezTo>
                <a:cubicBezTo>
                  <a:pt x="3509996" y="848533"/>
                  <a:pt x="3528041" y="841004"/>
                  <a:pt x="3546764" y="835655"/>
                </a:cubicBezTo>
                <a:cubicBezTo>
                  <a:pt x="3571176" y="828680"/>
                  <a:pt x="3596025" y="823340"/>
                  <a:pt x="3620655" y="817182"/>
                </a:cubicBezTo>
                <a:cubicBezTo>
                  <a:pt x="3632970" y="814103"/>
                  <a:pt x="3645814" y="812660"/>
                  <a:pt x="3657600" y="807946"/>
                </a:cubicBezTo>
                <a:cubicBezTo>
                  <a:pt x="3688203" y="795705"/>
                  <a:pt x="3727582" y="778904"/>
                  <a:pt x="3759200" y="771000"/>
                </a:cubicBezTo>
                <a:lnTo>
                  <a:pt x="3796145" y="761764"/>
                </a:lnTo>
                <a:cubicBezTo>
                  <a:pt x="3805382" y="752528"/>
                  <a:pt x="3812986" y="741301"/>
                  <a:pt x="3823855" y="734055"/>
                </a:cubicBezTo>
                <a:cubicBezTo>
                  <a:pt x="3831803" y="728756"/>
                  <a:pt x="3883586" y="716813"/>
                  <a:pt x="3888509" y="715582"/>
                </a:cubicBezTo>
                <a:cubicBezTo>
                  <a:pt x="3929824" y="653611"/>
                  <a:pt x="3881154" y="714328"/>
                  <a:pt x="3934691" y="678637"/>
                </a:cubicBezTo>
                <a:cubicBezTo>
                  <a:pt x="3945559" y="671391"/>
                  <a:pt x="3951532" y="658174"/>
                  <a:pt x="3962400" y="650928"/>
                </a:cubicBezTo>
                <a:cubicBezTo>
                  <a:pt x="3970501" y="645527"/>
                  <a:pt x="3981160" y="645526"/>
                  <a:pt x="3990109" y="641691"/>
                </a:cubicBezTo>
                <a:cubicBezTo>
                  <a:pt x="4002765" y="636267"/>
                  <a:pt x="4014740" y="629376"/>
                  <a:pt x="4027055" y="623219"/>
                </a:cubicBezTo>
                <a:cubicBezTo>
                  <a:pt x="4068366" y="561251"/>
                  <a:pt x="4019702" y="621963"/>
                  <a:pt x="4073236" y="586273"/>
                </a:cubicBezTo>
                <a:cubicBezTo>
                  <a:pt x="4084104" y="579027"/>
                  <a:pt x="4090077" y="565809"/>
                  <a:pt x="4100945" y="558564"/>
                </a:cubicBezTo>
                <a:cubicBezTo>
                  <a:pt x="4109046" y="553163"/>
                  <a:pt x="4119706" y="553163"/>
                  <a:pt x="4128655" y="549328"/>
                </a:cubicBezTo>
                <a:cubicBezTo>
                  <a:pt x="4141310" y="543904"/>
                  <a:pt x="4153285" y="537013"/>
                  <a:pt x="4165600" y="530855"/>
                </a:cubicBezTo>
                <a:cubicBezTo>
                  <a:pt x="4187260" y="465873"/>
                  <a:pt x="4154715" y="541740"/>
                  <a:pt x="4211782" y="484673"/>
                </a:cubicBezTo>
                <a:cubicBezTo>
                  <a:pt x="4218666" y="477789"/>
                  <a:pt x="4217183" y="465913"/>
                  <a:pt x="4221018" y="456964"/>
                </a:cubicBezTo>
                <a:cubicBezTo>
                  <a:pt x="4235079" y="424154"/>
                  <a:pt x="4239413" y="420136"/>
                  <a:pt x="4257964" y="392310"/>
                </a:cubicBezTo>
                <a:cubicBezTo>
                  <a:pt x="4273444" y="345868"/>
                  <a:pt x="4275641" y="352179"/>
                  <a:pt x="4257964" y="281473"/>
                </a:cubicBezTo>
                <a:cubicBezTo>
                  <a:pt x="4255272" y="270704"/>
                  <a:pt x="4245649" y="263000"/>
                  <a:pt x="4239491" y="253764"/>
                </a:cubicBezTo>
                <a:cubicBezTo>
                  <a:pt x="4236412" y="244528"/>
                  <a:pt x="4237139" y="232939"/>
                  <a:pt x="4230255" y="226055"/>
                </a:cubicBezTo>
                <a:cubicBezTo>
                  <a:pt x="4225840" y="221640"/>
                  <a:pt x="4165917" y="207661"/>
                  <a:pt x="4165600" y="207582"/>
                </a:cubicBezTo>
                <a:cubicBezTo>
                  <a:pt x="4156364" y="201425"/>
                  <a:pt x="4147820" y="194074"/>
                  <a:pt x="4137891" y="189110"/>
                </a:cubicBezTo>
                <a:cubicBezTo>
                  <a:pt x="4123120" y="181725"/>
                  <a:pt x="4087056" y="174585"/>
                  <a:pt x="4073236" y="170637"/>
                </a:cubicBezTo>
                <a:cubicBezTo>
                  <a:pt x="4063875" y="167962"/>
                  <a:pt x="4054235" y="165754"/>
                  <a:pt x="4045527" y="161400"/>
                </a:cubicBezTo>
                <a:cubicBezTo>
                  <a:pt x="3981743" y="129508"/>
                  <a:pt x="4057762" y="152915"/>
                  <a:pt x="3980873" y="133691"/>
                </a:cubicBezTo>
                <a:cubicBezTo>
                  <a:pt x="3971637" y="127534"/>
                  <a:pt x="3961692" y="122325"/>
                  <a:pt x="3953164" y="115219"/>
                </a:cubicBezTo>
                <a:cubicBezTo>
                  <a:pt x="3943129" y="106857"/>
                  <a:pt x="3936796" y="93991"/>
                  <a:pt x="3925455" y="87510"/>
                </a:cubicBezTo>
                <a:cubicBezTo>
                  <a:pt x="3914433" y="81212"/>
                  <a:pt x="3900715" y="81760"/>
                  <a:pt x="3888509" y="78273"/>
                </a:cubicBezTo>
                <a:cubicBezTo>
                  <a:pt x="3879148" y="75598"/>
                  <a:pt x="3870036" y="72116"/>
                  <a:pt x="3860800" y="69037"/>
                </a:cubicBezTo>
                <a:cubicBezTo>
                  <a:pt x="3851564" y="62879"/>
                  <a:pt x="3843294" y="54937"/>
                  <a:pt x="3833091" y="50564"/>
                </a:cubicBezTo>
                <a:cubicBezTo>
                  <a:pt x="3772439" y="24571"/>
                  <a:pt x="3633467" y="49462"/>
                  <a:pt x="3611418" y="50564"/>
                </a:cubicBezTo>
                <a:cubicBezTo>
                  <a:pt x="3488060" y="71124"/>
                  <a:pt x="3536919" y="59953"/>
                  <a:pt x="3463636" y="78273"/>
                </a:cubicBezTo>
                <a:cubicBezTo>
                  <a:pt x="3451321" y="84431"/>
                  <a:pt x="3439475" y="91632"/>
                  <a:pt x="3426691" y="96746"/>
                </a:cubicBezTo>
                <a:cubicBezTo>
                  <a:pt x="3408612" y="103978"/>
                  <a:pt x="3371273" y="115219"/>
                  <a:pt x="3371273" y="115219"/>
                </a:cubicBezTo>
                <a:cubicBezTo>
                  <a:pt x="3358958" y="124455"/>
                  <a:pt x="3347693" y="135291"/>
                  <a:pt x="3334327" y="142928"/>
                </a:cubicBezTo>
                <a:cubicBezTo>
                  <a:pt x="3325874" y="147758"/>
                  <a:pt x="3315326" y="147810"/>
                  <a:pt x="3306618" y="152164"/>
                </a:cubicBezTo>
                <a:cubicBezTo>
                  <a:pt x="3296689" y="157128"/>
                  <a:pt x="3288145" y="164479"/>
                  <a:pt x="3278909" y="170637"/>
                </a:cubicBezTo>
                <a:cubicBezTo>
                  <a:pt x="3272751" y="179873"/>
                  <a:pt x="3269104" y="191411"/>
                  <a:pt x="3260436" y="198346"/>
                </a:cubicBezTo>
                <a:cubicBezTo>
                  <a:pt x="3254415" y="203163"/>
                  <a:pt x="3198193" y="216216"/>
                  <a:pt x="3195782" y="216819"/>
                </a:cubicBezTo>
                <a:cubicBezTo>
                  <a:pt x="3142841" y="296230"/>
                  <a:pt x="3213334" y="202778"/>
                  <a:pt x="3149600" y="253764"/>
                </a:cubicBezTo>
                <a:cubicBezTo>
                  <a:pt x="3140932" y="260699"/>
                  <a:pt x="3139795" y="274538"/>
                  <a:pt x="3131127" y="281473"/>
                </a:cubicBezTo>
                <a:cubicBezTo>
                  <a:pt x="3123524" y="287555"/>
                  <a:pt x="3111929" y="285982"/>
                  <a:pt x="3103418" y="290710"/>
                </a:cubicBezTo>
                <a:cubicBezTo>
                  <a:pt x="3084011" y="301492"/>
                  <a:pt x="3067857" y="317726"/>
                  <a:pt x="3048000" y="327655"/>
                </a:cubicBezTo>
                <a:lnTo>
                  <a:pt x="3011055" y="346128"/>
                </a:lnTo>
                <a:cubicBezTo>
                  <a:pt x="2954478" y="430992"/>
                  <a:pt x="3031796" y="327304"/>
                  <a:pt x="2964873" y="383073"/>
                </a:cubicBezTo>
                <a:cubicBezTo>
                  <a:pt x="2897772" y="438991"/>
                  <a:pt x="2972987" y="408078"/>
                  <a:pt x="2909455" y="429255"/>
                </a:cubicBezTo>
                <a:cubicBezTo>
                  <a:pt x="2869825" y="508514"/>
                  <a:pt x="2915493" y="432453"/>
                  <a:pt x="2863273" y="484673"/>
                </a:cubicBezTo>
                <a:cubicBezTo>
                  <a:pt x="2821494" y="526452"/>
                  <a:pt x="2871035" y="503636"/>
                  <a:pt x="2817091" y="521619"/>
                </a:cubicBezTo>
                <a:lnTo>
                  <a:pt x="2724727" y="613982"/>
                </a:lnTo>
                <a:lnTo>
                  <a:pt x="2687782" y="650928"/>
                </a:lnTo>
                <a:cubicBezTo>
                  <a:pt x="2678546" y="660164"/>
                  <a:pt x="2670941" y="671391"/>
                  <a:pt x="2660073" y="678637"/>
                </a:cubicBezTo>
                <a:cubicBezTo>
                  <a:pt x="2620908" y="704748"/>
                  <a:pt x="2642293" y="692146"/>
                  <a:pt x="2595418" y="715582"/>
                </a:cubicBezTo>
                <a:cubicBezTo>
                  <a:pt x="2538844" y="800442"/>
                  <a:pt x="2616156" y="696761"/>
                  <a:pt x="2549236" y="752528"/>
                </a:cubicBezTo>
                <a:cubicBezTo>
                  <a:pt x="2537410" y="762383"/>
                  <a:pt x="2533353" y="779618"/>
                  <a:pt x="2521527" y="789473"/>
                </a:cubicBezTo>
                <a:cubicBezTo>
                  <a:pt x="2515846" y="794207"/>
                  <a:pt x="2458841" y="807454"/>
                  <a:pt x="2456873" y="807946"/>
                </a:cubicBezTo>
                <a:cubicBezTo>
                  <a:pt x="2422739" y="859146"/>
                  <a:pt x="2457930" y="818647"/>
                  <a:pt x="2410691" y="844891"/>
                </a:cubicBezTo>
                <a:cubicBezTo>
                  <a:pt x="2391283" y="855673"/>
                  <a:pt x="2375131" y="871908"/>
                  <a:pt x="2355273" y="881837"/>
                </a:cubicBezTo>
                <a:cubicBezTo>
                  <a:pt x="2309619" y="904664"/>
                  <a:pt x="2331389" y="895956"/>
                  <a:pt x="2290618" y="909546"/>
                </a:cubicBezTo>
                <a:cubicBezTo>
                  <a:pt x="2246657" y="938854"/>
                  <a:pt x="2280185" y="920989"/>
                  <a:pt x="2225964" y="937255"/>
                </a:cubicBezTo>
                <a:cubicBezTo>
                  <a:pt x="2108325" y="972546"/>
                  <a:pt x="2240998" y="940072"/>
                  <a:pt x="2087418" y="974200"/>
                </a:cubicBezTo>
                <a:cubicBezTo>
                  <a:pt x="2038157" y="971121"/>
                  <a:pt x="1988748" y="969875"/>
                  <a:pt x="1939636" y="964964"/>
                </a:cubicBezTo>
                <a:cubicBezTo>
                  <a:pt x="1896311" y="960632"/>
                  <a:pt x="1810327" y="946491"/>
                  <a:pt x="1810327" y="946491"/>
                </a:cubicBezTo>
                <a:cubicBezTo>
                  <a:pt x="1801091" y="940334"/>
                  <a:pt x="1793228" y="931284"/>
                  <a:pt x="1782618" y="928019"/>
                </a:cubicBezTo>
                <a:cubicBezTo>
                  <a:pt x="1752609" y="918786"/>
                  <a:pt x="1720715" y="917161"/>
                  <a:pt x="1690255" y="909546"/>
                </a:cubicBezTo>
                <a:lnTo>
                  <a:pt x="1653309" y="900310"/>
                </a:lnTo>
                <a:cubicBezTo>
                  <a:pt x="1592591" y="859830"/>
                  <a:pt x="1657977" y="899912"/>
                  <a:pt x="1597891" y="872600"/>
                </a:cubicBezTo>
                <a:cubicBezTo>
                  <a:pt x="1572822" y="861205"/>
                  <a:pt x="1550715" y="842334"/>
                  <a:pt x="1524000" y="835655"/>
                </a:cubicBezTo>
                <a:cubicBezTo>
                  <a:pt x="1511685" y="832576"/>
                  <a:pt x="1499214" y="830067"/>
                  <a:pt x="1487055" y="826419"/>
                </a:cubicBezTo>
                <a:cubicBezTo>
                  <a:pt x="1468404" y="820824"/>
                  <a:pt x="1431636" y="807946"/>
                  <a:pt x="1431636" y="807946"/>
                </a:cubicBezTo>
                <a:cubicBezTo>
                  <a:pt x="1425479" y="798710"/>
                  <a:pt x="1421832" y="787172"/>
                  <a:pt x="1413164" y="780237"/>
                </a:cubicBezTo>
                <a:cubicBezTo>
                  <a:pt x="1407139" y="775417"/>
                  <a:pt x="1350926" y="762368"/>
                  <a:pt x="1348509" y="761764"/>
                </a:cubicBezTo>
                <a:cubicBezTo>
                  <a:pt x="1342351" y="752528"/>
                  <a:pt x="1334409" y="744258"/>
                  <a:pt x="1330036" y="734055"/>
                </a:cubicBezTo>
                <a:cubicBezTo>
                  <a:pt x="1325036" y="722387"/>
                  <a:pt x="1327841" y="707672"/>
                  <a:pt x="1320800" y="697110"/>
                </a:cubicBezTo>
                <a:cubicBezTo>
                  <a:pt x="1314642" y="687874"/>
                  <a:pt x="1302327" y="684795"/>
                  <a:pt x="1293091" y="678637"/>
                </a:cubicBezTo>
                <a:cubicBezTo>
                  <a:pt x="1273176" y="598972"/>
                  <a:pt x="1279902" y="645172"/>
                  <a:pt x="1302327" y="503146"/>
                </a:cubicBezTo>
                <a:cubicBezTo>
                  <a:pt x="1304307" y="490607"/>
                  <a:pt x="1305887" y="477554"/>
                  <a:pt x="1311564" y="466200"/>
                </a:cubicBezTo>
                <a:cubicBezTo>
                  <a:pt x="1321493" y="446343"/>
                  <a:pt x="1348509" y="410782"/>
                  <a:pt x="1348509" y="410782"/>
                </a:cubicBezTo>
                <a:cubicBezTo>
                  <a:pt x="1345430" y="398467"/>
                  <a:pt x="1344273" y="385505"/>
                  <a:pt x="1339273" y="373837"/>
                </a:cubicBezTo>
                <a:cubicBezTo>
                  <a:pt x="1326234" y="343413"/>
                  <a:pt x="1318445" y="345765"/>
                  <a:pt x="1293091" y="327655"/>
                </a:cubicBezTo>
                <a:cubicBezTo>
                  <a:pt x="1280564" y="318707"/>
                  <a:pt x="1267833" y="309964"/>
                  <a:pt x="1256145" y="299946"/>
                </a:cubicBezTo>
                <a:cubicBezTo>
                  <a:pt x="1203720" y="255011"/>
                  <a:pt x="1255909" y="285974"/>
                  <a:pt x="1191491" y="253764"/>
                </a:cubicBezTo>
                <a:cubicBezTo>
                  <a:pt x="1171340" y="193308"/>
                  <a:pt x="1199328" y="252645"/>
                  <a:pt x="1154545" y="216819"/>
                </a:cubicBezTo>
                <a:cubicBezTo>
                  <a:pt x="1145877" y="209885"/>
                  <a:pt x="1143922" y="196959"/>
                  <a:pt x="1136073" y="189110"/>
                </a:cubicBezTo>
                <a:cubicBezTo>
                  <a:pt x="1128224" y="181260"/>
                  <a:pt x="1117777" y="176520"/>
                  <a:pt x="1108364" y="170637"/>
                </a:cubicBezTo>
                <a:cubicBezTo>
                  <a:pt x="1082888" y="154714"/>
                  <a:pt x="1053303" y="136484"/>
                  <a:pt x="1025236" y="124455"/>
                </a:cubicBezTo>
                <a:cubicBezTo>
                  <a:pt x="1016287" y="120620"/>
                  <a:pt x="1006476" y="119054"/>
                  <a:pt x="997527" y="115219"/>
                </a:cubicBezTo>
                <a:cubicBezTo>
                  <a:pt x="984872" y="109795"/>
                  <a:pt x="973366" y="101860"/>
                  <a:pt x="960582" y="96746"/>
                </a:cubicBezTo>
                <a:cubicBezTo>
                  <a:pt x="942503" y="89514"/>
                  <a:pt x="923637" y="84431"/>
                  <a:pt x="905164" y="78273"/>
                </a:cubicBezTo>
                <a:cubicBezTo>
                  <a:pt x="895928" y="75194"/>
                  <a:pt x="886495" y="72653"/>
                  <a:pt x="877455" y="69037"/>
                </a:cubicBezTo>
                <a:cubicBezTo>
                  <a:pt x="862061" y="62879"/>
                  <a:pt x="846424" y="57298"/>
                  <a:pt x="831273" y="50564"/>
                </a:cubicBezTo>
                <a:cubicBezTo>
                  <a:pt x="762796" y="20130"/>
                  <a:pt x="823527" y="41824"/>
                  <a:pt x="766618" y="22855"/>
                </a:cubicBezTo>
                <a:cubicBezTo>
                  <a:pt x="757382" y="16697"/>
                  <a:pt x="749999" y="4864"/>
                  <a:pt x="738909" y="4382"/>
                </a:cubicBezTo>
                <a:cubicBezTo>
                  <a:pt x="463276" y="-7602"/>
                  <a:pt x="633793" y="7132"/>
                  <a:pt x="508000" y="22855"/>
                </a:cubicBezTo>
                <a:cubicBezTo>
                  <a:pt x="474256" y="27073"/>
                  <a:pt x="440267" y="29012"/>
                  <a:pt x="406400" y="32091"/>
                </a:cubicBezTo>
                <a:cubicBezTo>
                  <a:pt x="394085" y="38249"/>
                  <a:pt x="382517" y="46210"/>
                  <a:pt x="369455" y="50564"/>
                </a:cubicBezTo>
                <a:cubicBezTo>
                  <a:pt x="354562" y="55528"/>
                  <a:pt x="338598" y="56394"/>
                  <a:pt x="323273" y="59800"/>
                </a:cubicBezTo>
                <a:cubicBezTo>
                  <a:pt x="288486" y="67530"/>
                  <a:pt x="289470" y="67989"/>
                  <a:pt x="258618" y="78273"/>
                </a:cubicBezTo>
                <a:cubicBezTo>
                  <a:pt x="249382" y="84431"/>
                  <a:pt x="240547" y="91238"/>
                  <a:pt x="230909" y="96746"/>
                </a:cubicBezTo>
                <a:cubicBezTo>
                  <a:pt x="218955" y="103577"/>
                  <a:pt x="203700" y="105483"/>
                  <a:pt x="193964" y="115219"/>
                </a:cubicBezTo>
                <a:cubicBezTo>
                  <a:pt x="145379" y="163804"/>
                  <a:pt x="240240" y="129050"/>
                  <a:pt x="147782" y="152164"/>
                </a:cubicBezTo>
                <a:cubicBezTo>
                  <a:pt x="100243" y="247241"/>
                  <a:pt x="159845" y="149809"/>
                  <a:pt x="101600" y="198346"/>
                </a:cubicBezTo>
                <a:cubicBezTo>
                  <a:pt x="34496" y="254265"/>
                  <a:pt x="109716" y="223349"/>
                  <a:pt x="46182" y="244528"/>
                </a:cubicBezTo>
                <a:cubicBezTo>
                  <a:pt x="33867" y="256843"/>
                  <a:pt x="19359" y="267301"/>
                  <a:pt x="9236" y="281473"/>
                </a:cubicBezTo>
                <a:cubicBezTo>
                  <a:pt x="3577" y="289395"/>
                  <a:pt x="0" y="299446"/>
                  <a:pt x="0" y="309182"/>
                </a:cubicBezTo>
                <a:cubicBezTo>
                  <a:pt x="0" y="349325"/>
                  <a:pt x="4803" y="389358"/>
                  <a:pt x="9236" y="429255"/>
                </a:cubicBezTo>
                <a:cubicBezTo>
                  <a:pt x="13584" y="468389"/>
                  <a:pt x="18108" y="479418"/>
                  <a:pt x="36945" y="512382"/>
                </a:cubicBezTo>
                <a:cubicBezTo>
                  <a:pt x="42452" y="522020"/>
                  <a:pt x="50453" y="530162"/>
                  <a:pt x="55418" y="540091"/>
                </a:cubicBezTo>
                <a:cubicBezTo>
                  <a:pt x="84907" y="599067"/>
                  <a:pt x="31396" y="534540"/>
                  <a:pt x="101600" y="604746"/>
                </a:cubicBezTo>
                <a:cubicBezTo>
                  <a:pt x="123152" y="669400"/>
                  <a:pt x="101600" y="654007"/>
                  <a:pt x="147782" y="669400"/>
                </a:cubicBezTo>
                <a:cubicBezTo>
                  <a:pt x="153940" y="681715"/>
                  <a:pt x="156519" y="696610"/>
                  <a:pt x="166255" y="706346"/>
                </a:cubicBezTo>
                <a:cubicBezTo>
                  <a:pt x="175991" y="716082"/>
                  <a:pt x="191524" y="717522"/>
                  <a:pt x="203200" y="724819"/>
                </a:cubicBezTo>
                <a:cubicBezTo>
                  <a:pt x="267103" y="764759"/>
                  <a:pt x="213417" y="743619"/>
                  <a:pt x="267855" y="761764"/>
                </a:cubicBezTo>
                <a:cubicBezTo>
                  <a:pt x="280170" y="771000"/>
                  <a:pt x="291031" y="782589"/>
                  <a:pt x="304800" y="789473"/>
                </a:cubicBezTo>
                <a:cubicBezTo>
                  <a:pt x="316154" y="795150"/>
                  <a:pt x="329859" y="794253"/>
                  <a:pt x="341745" y="798710"/>
                </a:cubicBezTo>
                <a:cubicBezTo>
                  <a:pt x="379221" y="812763"/>
                  <a:pt x="416783" y="826991"/>
                  <a:pt x="452582" y="844891"/>
                </a:cubicBezTo>
                <a:cubicBezTo>
                  <a:pt x="503839" y="870520"/>
                  <a:pt x="520378" y="886891"/>
                  <a:pt x="572655" y="891073"/>
                </a:cubicBezTo>
                <a:cubicBezTo>
                  <a:pt x="634111" y="895990"/>
                  <a:pt x="695806" y="897231"/>
                  <a:pt x="757382" y="900310"/>
                </a:cubicBezTo>
                <a:cubicBezTo>
                  <a:pt x="769697" y="903389"/>
                  <a:pt x="783765" y="902505"/>
                  <a:pt x="794327" y="909546"/>
                </a:cubicBezTo>
                <a:cubicBezTo>
                  <a:pt x="803563" y="915704"/>
                  <a:pt x="804951" y="929406"/>
                  <a:pt x="812800" y="937255"/>
                </a:cubicBezTo>
                <a:cubicBezTo>
                  <a:pt x="820649" y="945104"/>
                  <a:pt x="831273" y="949570"/>
                  <a:pt x="840509" y="955728"/>
                </a:cubicBezTo>
                <a:cubicBezTo>
                  <a:pt x="846667" y="964964"/>
                  <a:pt x="850314" y="976502"/>
                  <a:pt x="858982" y="983437"/>
                </a:cubicBezTo>
                <a:cubicBezTo>
                  <a:pt x="866585" y="989519"/>
                  <a:pt x="879807" y="985789"/>
                  <a:pt x="886691" y="992673"/>
                </a:cubicBezTo>
                <a:cubicBezTo>
                  <a:pt x="893575" y="999557"/>
                  <a:pt x="891199" y="1011871"/>
                  <a:pt x="895927" y="1020382"/>
                </a:cubicBezTo>
                <a:cubicBezTo>
                  <a:pt x="906709" y="1039790"/>
                  <a:pt x="922945" y="1055942"/>
                  <a:pt x="932873" y="1075800"/>
                </a:cubicBezTo>
                <a:cubicBezTo>
                  <a:pt x="939030" y="1088115"/>
                  <a:pt x="940330" y="1104485"/>
                  <a:pt x="951345" y="1112746"/>
                </a:cubicBezTo>
                <a:cubicBezTo>
                  <a:pt x="962589" y="1121179"/>
                  <a:pt x="1024521" y="1135658"/>
                  <a:pt x="1043709" y="1140455"/>
                </a:cubicBezTo>
                <a:cubicBezTo>
                  <a:pt x="1052945" y="1146613"/>
                  <a:pt x="1064483" y="1150260"/>
                  <a:pt x="1071418" y="1158928"/>
                </a:cubicBezTo>
                <a:cubicBezTo>
                  <a:pt x="1088383" y="1180135"/>
                  <a:pt x="1070446" y="1197957"/>
                  <a:pt x="1099127" y="1214346"/>
                </a:cubicBezTo>
                <a:cubicBezTo>
                  <a:pt x="1112757" y="1222135"/>
                  <a:pt x="1129647" y="1222502"/>
                  <a:pt x="1145309" y="1223582"/>
                </a:cubicBezTo>
                <a:cubicBezTo>
                  <a:pt x="1219089" y="1228670"/>
                  <a:pt x="1293091" y="1229740"/>
                  <a:pt x="1366982" y="1232819"/>
                </a:cubicBezTo>
                <a:cubicBezTo>
                  <a:pt x="1378331" y="1244168"/>
                  <a:pt x="1404396" y="1273856"/>
                  <a:pt x="1422400" y="1279000"/>
                </a:cubicBezTo>
                <a:cubicBezTo>
                  <a:pt x="1434241" y="1282383"/>
                  <a:pt x="1447030" y="1279000"/>
                  <a:pt x="1459345" y="1279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010336" y="4978400"/>
            <a:ext cx="4326094" cy="1828800"/>
          </a:xfrm>
          <a:custGeom>
            <a:avLst/>
            <a:gdLst>
              <a:gd name="connsiteX0" fmla="*/ 3050537 w 4326094"/>
              <a:gd name="connsiteY0" fmla="*/ 785091 h 1828800"/>
              <a:gd name="connsiteX1" fmla="*/ 3013591 w 4326094"/>
              <a:gd name="connsiteY1" fmla="*/ 831273 h 1828800"/>
              <a:gd name="connsiteX2" fmla="*/ 3004355 w 4326094"/>
              <a:gd name="connsiteY2" fmla="*/ 858982 h 1828800"/>
              <a:gd name="connsiteX3" fmla="*/ 2976646 w 4326094"/>
              <a:gd name="connsiteY3" fmla="*/ 868218 h 1828800"/>
              <a:gd name="connsiteX4" fmla="*/ 2930464 w 4326094"/>
              <a:gd name="connsiteY4" fmla="*/ 923636 h 1828800"/>
              <a:gd name="connsiteX5" fmla="*/ 2921228 w 4326094"/>
              <a:gd name="connsiteY5" fmla="*/ 951345 h 1828800"/>
              <a:gd name="connsiteX6" fmla="*/ 2884282 w 4326094"/>
              <a:gd name="connsiteY6" fmla="*/ 988291 h 1828800"/>
              <a:gd name="connsiteX7" fmla="*/ 2865809 w 4326094"/>
              <a:gd name="connsiteY7" fmla="*/ 1016000 h 1828800"/>
              <a:gd name="connsiteX8" fmla="*/ 2838100 w 4326094"/>
              <a:gd name="connsiteY8" fmla="*/ 1080655 h 1828800"/>
              <a:gd name="connsiteX9" fmla="*/ 2819628 w 4326094"/>
              <a:gd name="connsiteY9" fmla="*/ 1154545 h 1828800"/>
              <a:gd name="connsiteX10" fmla="*/ 2847337 w 4326094"/>
              <a:gd name="connsiteY10" fmla="*/ 1431636 h 1828800"/>
              <a:gd name="connsiteX11" fmla="*/ 2865809 w 4326094"/>
              <a:gd name="connsiteY11" fmla="*/ 1496291 h 1828800"/>
              <a:gd name="connsiteX12" fmla="*/ 2884282 w 4326094"/>
              <a:gd name="connsiteY12" fmla="*/ 1524000 h 1828800"/>
              <a:gd name="connsiteX13" fmla="*/ 2911991 w 4326094"/>
              <a:gd name="connsiteY13" fmla="*/ 1588655 h 1828800"/>
              <a:gd name="connsiteX14" fmla="*/ 2939700 w 4326094"/>
              <a:gd name="connsiteY14" fmla="*/ 1607127 h 1828800"/>
              <a:gd name="connsiteX15" fmla="*/ 2976646 w 4326094"/>
              <a:gd name="connsiteY15" fmla="*/ 1653309 h 1828800"/>
              <a:gd name="connsiteX16" fmla="*/ 2995119 w 4326094"/>
              <a:gd name="connsiteY16" fmla="*/ 1681018 h 1828800"/>
              <a:gd name="connsiteX17" fmla="*/ 3050537 w 4326094"/>
              <a:gd name="connsiteY17" fmla="*/ 1690255 h 1828800"/>
              <a:gd name="connsiteX18" fmla="*/ 3115191 w 4326094"/>
              <a:gd name="connsiteY18" fmla="*/ 1708727 h 1828800"/>
              <a:gd name="connsiteX19" fmla="*/ 3142900 w 4326094"/>
              <a:gd name="connsiteY19" fmla="*/ 1727200 h 1828800"/>
              <a:gd name="connsiteX20" fmla="*/ 3299919 w 4326094"/>
              <a:gd name="connsiteY20" fmla="*/ 1745673 h 1828800"/>
              <a:gd name="connsiteX21" fmla="*/ 3392282 w 4326094"/>
              <a:gd name="connsiteY21" fmla="*/ 1754909 h 1828800"/>
              <a:gd name="connsiteX22" fmla="*/ 3558537 w 4326094"/>
              <a:gd name="connsiteY22" fmla="*/ 1782618 h 1828800"/>
              <a:gd name="connsiteX23" fmla="*/ 3697082 w 4326094"/>
              <a:gd name="connsiteY23" fmla="*/ 1791855 h 1828800"/>
              <a:gd name="connsiteX24" fmla="*/ 3743264 w 4326094"/>
              <a:gd name="connsiteY24" fmla="*/ 1801091 h 1828800"/>
              <a:gd name="connsiteX25" fmla="*/ 3817155 w 4326094"/>
              <a:gd name="connsiteY25" fmla="*/ 1819564 h 1828800"/>
              <a:gd name="connsiteX26" fmla="*/ 3872573 w 4326094"/>
              <a:gd name="connsiteY26" fmla="*/ 1828800 h 1828800"/>
              <a:gd name="connsiteX27" fmla="*/ 3974173 w 4326094"/>
              <a:gd name="connsiteY27" fmla="*/ 1819564 h 1828800"/>
              <a:gd name="connsiteX28" fmla="*/ 4020355 w 4326094"/>
              <a:gd name="connsiteY28" fmla="*/ 1773382 h 1828800"/>
              <a:gd name="connsiteX29" fmla="*/ 4048064 w 4326094"/>
              <a:gd name="connsiteY29" fmla="*/ 1754909 h 1828800"/>
              <a:gd name="connsiteX30" fmla="*/ 4085009 w 4326094"/>
              <a:gd name="connsiteY30" fmla="*/ 1708727 h 1828800"/>
              <a:gd name="connsiteX31" fmla="*/ 4103482 w 4326094"/>
              <a:gd name="connsiteY31" fmla="*/ 1681018 h 1828800"/>
              <a:gd name="connsiteX32" fmla="*/ 4131191 w 4326094"/>
              <a:gd name="connsiteY32" fmla="*/ 1653309 h 1828800"/>
              <a:gd name="connsiteX33" fmla="*/ 4205082 w 4326094"/>
              <a:gd name="connsiteY33" fmla="*/ 1560945 h 1828800"/>
              <a:gd name="connsiteX34" fmla="*/ 4232791 w 4326094"/>
              <a:gd name="connsiteY34" fmla="*/ 1533236 h 1828800"/>
              <a:gd name="connsiteX35" fmla="*/ 4278973 w 4326094"/>
              <a:gd name="connsiteY35" fmla="*/ 1477818 h 1828800"/>
              <a:gd name="connsiteX36" fmla="*/ 4315919 w 4326094"/>
              <a:gd name="connsiteY36" fmla="*/ 1394691 h 1828800"/>
              <a:gd name="connsiteX37" fmla="*/ 4315919 w 4326094"/>
              <a:gd name="connsiteY37" fmla="*/ 1283855 h 1828800"/>
              <a:gd name="connsiteX38" fmla="*/ 4297446 w 4326094"/>
              <a:gd name="connsiteY38" fmla="*/ 1219200 h 1828800"/>
              <a:gd name="connsiteX39" fmla="*/ 4269737 w 4326094"/>
              <a:gd name="connsiteY39" fmla="*/ 1191491 h 1828800"/>
              <a:gd name="connsiteX40" fmla="*/ 4242028 w 4326094"/>
              <a:gd name="connsiteY40" fmla="*/ 1126836 h 1828800"/>
              <a:gd name="connsiteX41" fmla="*/ 4214319 w 4326094"/>
              <a:gd name="connsiteY41" fmla="*/ 1108364 h 1828800"/>
              <a:gd name="connsiteX42" fmla="*/ 4177373 w 4326094"/>
              <a:gd name="connsiteY42" fmla="*/ 1025236 h 1828800"/>
              <a:gd name="connsiteX43" fmla="*/ 4149664 w 4326094"/>
              <a:gd name="connsiteY43" fmla="*/ 932873 h 1828800"/>
              <a:gd name="connsiteX44" fmla="*/ 4121955 w 4326094"/>
              <a:gd name="connsiteY44" fmla="*/ 895927 h 1828800"/>
              <a:gd name="connsiteX45" fmla="*/ 4103482 w 4326094"/>
              <a:gd name="connsiteY45" fmla="*/ 840509 h 1828800"/>
              <a:gd name="connsiteX46" fmla="*/ 4085009 w 4326094"/>
              <a:gd name="connsiteY46" fmla="*/ 803564 h 1828800"/>
              <a:gd name="connsiteX47" fmla="*/ 4066537 w 4326094"/>
              <a:gd name="connsiteY47" fmla="*/ 748145 h 1828800"/>
              <a:gd name="connsiteX48" fmla="*/ 4057300 w 4326094"/>
              <a:gd name="connsiteY48" fmla="*/ 711200 h 1828800"/>
              <a:gd name="connsiteX49" fmla="*/ 4038828 w 4326094"/>
              <a:gd name="connsiteY49" fmla="*/ 683491 h 1828800"/>
              <a:gd name="connsiteX50" fmla="*/ 4020355 w 4326094"/>
              <a:gd name="connsiteY50" fmla="*/ 618836 h 1828800"/>
              <a:gd name="connsiteX51" fmla="*/ 4011119 w 4326094"/>
              <a:gd name="connsiteY51" fmla="*/ 591127 h 1828800"/>
              <a:gd name="connsiteX52" fmla="*/ 3992646 w 4326094"/>
              <a:gd name="connsiteY52" fmla="*/ 563418 h 1828800"/>
              <a:gd name="connsiteX53" fmla="*/ 3974173 w 4326094"/>
              <a:gd name="connsiteY53" fmla="*/ 498764 h 1828800"/>
              <a:gd name="connsiteX54" fmla="*/ 3964937 w 4326094"/>
              <a:gd name="connsiteY54" fmla="*/ 461818 h 1828800"/>
              <a:gd name="connsiteX55" fmla="*/ 3946464 w 4326094"/>
              <a:gd name="connsiteY55" fmla="*/ 434109 h 1828800"/>
              <a:gd name="connsiteX56" fmla="*/ 3918755 w 4326094"/>
              <a:gd name="connsiteY56" fmla="*/ 378691 h 1828800"/>
              <a:gd name="connsiteX57" fmla="*/ 3891046 w 4326094"/>
              <a:gd name="connsiteY57" fmla="*/ 360218 h 1828800"/>
              <a:gd name="connsiteX58" fmla="*/ 3854100 w 4326094"/>
              <a:gd name="connsiteY58" fmla="*/ 323273 h 1828800"/>
              <a:gd name="connsiteX59" fmla="*/ 3835628 w 4326094"/>
              <a:gd name="connsiteY59" fmla="*/ 295564 h 1828800"/>
              <a:gd name="connsiteX60" fmla="*/ 3807919 w 4326094"/>
              <a:gd name="connsiteY60" fmla="*/ 277091 h 1828800"/>
              <a:gd name="connsiteX61" fmla="*/ 3761737 w 4326094"/>
              <a:gd name="connsiteY61" fmla="*/ 240145 h 1828800"/>
              <a:gd name="connsiteX62" fmla="*/ 3669373 w 4326094"/>
              <a:gd name="connsiteY62" fmla="*/ 193964 h 1828800"/>
              <a:gd name="connsiteX63" fmla="*/ 3613955 w 4326094"/>
              <a:gd name="connsiteY63" fmla="*/ 175491 h 1828800"/>
              <a:gd name="connsiteX64" fmla="*/ 3503119 w 4326094"/>
              <a:gd name="connsiteY64" fmla="*/ 147782 h 1828800"/>
              <a:gd name="connsiteX65" fmla="*/ 3207555 w 4326094"/>
              <a:gd name="connsiteY65" fmla="*/ 138545 h 1828800"/>
              <a:gd name="connsiteX66" fmla="*/ 3179846 w 4326094"/>
              <a:gd name="connsiteY66" fmla="*/ 110836 h 1828800"/>
              <a:gd name="connsiteX67" fmla="*/ 3152137 w 4326094"/>
              <a:gd name="connsiteY67" fmla="*/ 101600 h 1828800"/>
              <a:gd name="connsiteX68" fmla="*/ 3087482 w 4326094"/>
              <a:gd name="connsiteY68" fmla="*/ 83127 h 1828800"/>
              <a:gd name="connsiteX69" fmla="*/ 3050537 w 4326094"/>
              <a:gd name="connsiteY69" fmla="*/ 64655 h 1828800"/>
              <a:gd name="connsiteX70" fmla="*/ 3013591 w 4326094"/>
              <a:gd name="connsiteY70" fmla="*/ 55418 h 1828800"/>
              <a:gd name="connsiteX71" fmla="*/ 2875046 w 4326094"/>
              <a:gd name="connsiteY71" fmla="*/ 36945 h 1828800"/>
              <a:gd name="connsiteX72" fmla="*/ 2727264 w 4326094"/>
              <a:gd name="connsiteY72" fmla="*/ 9236 h 1828800"/>
              <a:gd name="connsiteX73" fmla="*/ 2625664 w 4326094"/>
              <a:gd name="connsiteY73" fmla="*/ 0 h 1828800"/>
              <a:gd name="connsiteX74" fmla="*/ 2330100 w 4326094"/>
              <a:gd name="connsiteY74" fmla="*/ 18473 h 1828800"/>
              <a:gd name="connsiteX75" fmla="*/ 2274682 w 4326094"/>
              <a:gd name="connsiteY75" fmla="*/ 36945 h 1828800"/>
              <a:gd name="connsiteX76" fmla="*/ 2256209 w 4326094"/>
              <a:gd name="connsiteY76" fmla="*/ 64655 h 1828800"/>
              <a:gd name="connsiteX77" fmla="*/ 2228500 w 4326094"/>
              <a:gd name="connsiteY77" fmla="*/ 73891 h 1828800"/>
              <a:gd name="connsiteX78" fmla="*/ 2210028 w 4326094"/>
              <a:gd name="connsiteY78" fmla="*/ 110836 h 1828800"/>
              <a:gd name="connsiteX79" fmla="*/ 2191555 w 4326094"/>
              <a:gd name="connsiteY79" fmla="*/ 138545 h 1828800"/>
              <a:gd name="connsiteX80" fmla="*/ 2182319 w 4326094"/>
              <a:gd name="connsiteY80" fmla="*/ 166255 h 1828800"/>
              <a:gd name="connsiteX81" fmla="*/ 2210028 w 4326094"/>
              <a:gd name="connsiteY81" fmla="*/ 304800 h 1828800"/>
              <a:gd name="connsiteX82" fmla="*/ 2219264 w 4326094"/>
              <a:gd name="connsiteY82" fmla="*/ 341745 h 1828800"/>
              <a:gd name="connsiteX83" fmla="*/ 2246973 w 4326094"/>
              <a:gd name="connsiteY83" fmla="*/ 369455 h 1828800"/>
              <a:gd name="connsiteX84" fmla="*/ 2283919 w 4326094"/>
              <a:gd name="connsiteY84" fmla="*/ 415636 h 1828800"/>
              <a:gd name="connsiteX85" fmla="*/ 2330100 w 4326094"/>
              <a:gd name="connsiteY85" fmla="*/ 461818 h 1828800"/>
              <a:gd name="connsiteX86" fmla="*/ 2376282 w 4326094"/>
              <a:gd name="connsiteY86" fmla="*/ 498764 h 1828800"/>
              <a:gd name="connsiteX87" fmla="*/ 2403991 w 4326094"/>
              <a:gd name="connsiteY87" fmla="*/ 526473 h 1828800"/>
              <a:gd name="connsiteX88" fmla="*/ 2487119 w 4326094"/>
              <a:gd name="connsiteY88" fmla="*/ 544945 h 1828800"/>
              <a:gd name="connsiteX89" fmla="*/ 2450173 w 4326094"/>
              <a:gd name="connsiteY89" fmla="*/ 600364 h 1828800"/>
              <a:gd name="connsiteX90" fmla="*/ 2422464 w 4326094"/>
              <a:gd name="connsiteY90" fmla="*/ 628073 h 1828800"/>
              <a:gd name="connsiteX91" fmla="*/ 2376282 w 4326094"/>
              <a:gd name="connsiteY91" fmla="*/ 674255 h 1828800"/>
              <a:gd name="connsiteX92" fmla="*/ 2357809 w 4326094"/>
              <a:gd name="connsiteY92" fmla="*/ 711200 h 1828800"/>
              <a:gd name="connsiteX93" fmla="*/ 2302391 w 4326094"/>
              <a:gd name="connsiteY93" fmla="*/ 729673 h 1828800"/>
              <a:gd name="connsiteX94" fmla="*/ 2256209 w 4326094"/>
              <a:gd name="connsiteY94" fmla="*/ 766618 h 1828800"/>
              <a:gd name="connsiteX95" fmla="*/ 2163846 w 4326094"/>
              <a:gd name="connsiteY95" fmla="*/ 785091 h 1828800"/>
              <a:gd name="connsiteX96" fmla="*/ 2099191 w 4326094"/>
              <a:gd name="connsiteY96" fmla="*/ 812800 h 1828800"/>
              <a:gd name="connsiteX97" fmla="*/ 2006828 w 4326094"/>
              <a:gd name="connsiteY97" fmla="*/ 858982 h 1828800"/>
              <a:gd name="connsiteX98" fmla="*/ 1914464 w 4326094"/>
              <a:gd name="connsiteY98" fmla="*/ 914400 h 1828800"/>
              <a:gd name="connsiteX99" fmla="*/ 1886755 w 4326094"/>
              <a:gd name="connsiteY99" fmla="*/ 923636 h 1828800"/>
              <a:gd name="connsiteX100" fmla="*/ 1526537 w 4326094"/>
              <a:gd name="connsiteY100" fmla="*/ 932873 h 1828800"/>
              <a:gd name="connsiteX101" fmla="*/ 1443409 w 4326094"/>
              <a:gd name="connsiteY101" fmla="*/ 914400 h 1828800"/>
              <a:gd name="connsiteX102" fmla="*/ 1406464 w 4326094"/>
              <a:gd name="connsiteY102" fmla="*/ 895927 h 1828800"/>
              <a:gd name="connsiteX103" fmla="*/ 1314100 w 4326094"/>
              <a:gd name="connsiteY103" fmla="*/ 868218 h 1828800"/>
              <a:gd name="connsiteX104" fmla="*/ 1286391 w 4326094"/>
              <a:gd name="connsiteY104" fmla="*/ 849745 h 1828800"/>
              <a:gd name="connsiteX105" fmla="*/ 1221737 w 4326094"/>
              <a:gd name="connsiteY105" fmla="*/ 831273 h 1828800"/>
              <a:gd name="connsiteX106" fmla="*/ 1194028 w 4326094"/>
              <a:gd name="connsiteY106" fmla="*/ 822036 h 1828800"/>
              <a:gd name="connsiteX107" fmla="*/ 1147846 w 4326094"/>
              <a:gd name="connsiteY107" fmla="*/ 785091 h 1828800"/>
              <a:gd name="connsiteX108" fmla="*/ 1129373 w 4326094"/>
              <a:gd name="connsiteY108" fmla="*/ 757382 h 1828800"/>
              <a:gd name="connsiteX109" fmla="*/ 1110900 w 4326094"/>
              <a:gd name="connsiteY109" fmla="*/ 701964 h 1828800"/>
              <a:gd name="connsiteX110" fmla="*/ 1083191 w 4326094"/>
              <a:gd name="connsiteY110" fmla="*/ 591127 h 1828800"/>
              <a:gd name="connsiteX111" fmla="*/ 1073955 w 4326094"/>
              <a:gd name="connsiteY111" fmla="*/ 563418 h 1828800"/>
              <a:gd name="connsiteX112" fmla="*/ 1055482 w 4326094"/>
              <a:gd name="connsiteY112" fmla="*/ 498764 h 1828800"/>
              <a:gd name="connsiteX113" fmla="*/ 1037009 w 4326094"/>
              <a:gd name="connsiteY113" fmla="*/ 471055 h 1828800"/>
              <a:gd name="connsiteX114" fmla="*/ 990828 w 4326094"/>
              <a:gd name="connsiteY114" fmla="*/ 406400 h 1828800"/>
              <a:gd name="connsiteX115" fmla="*/ 963119 w 4326094"/>
              <a:gd name="connsiteY115" fmla="*/ 341745 h 1828800"/>
              <a:gd name="connsiteX116" fmla="*/ 935409 w 4326094"/>
              <a:gd name="connsiteY116" fmla="*/ 323273 h 1828800"/>
              <a:gd name="connsiteX117" fmla="*/ 898464 w 4326094"/>
              <a:gd name="connsiteY117" fmla="*/ 286327 h 1828800"/>
              <a:gd name="connsiteX118" fmla="*/ 852282 w 4326094"/>
              <a:gd name="connsiteY118" fmla="*/ 240145 h 1828800"/>
              <a:gd name="connsiteX119" fmla="*/ 824573 w 4326094"/>
              <a:gd name="connsiteY119" fmla="*/ 203200 h 1828800"/>
              <a:gd name="connsiteX120" fmla="*/ 796864 w 4326094"/>
              <a:gd name="connsiteY120" fmla="*/ 193964 h 1828800"/>
              <a:gd name="connsiteX121" fmla="*/ 778391 w 4326094"/>
              <a:gd name="connsiteY121" fmla="*/ 157018 h 1828800"/>
              <a:gd name="connsiteX122" fmla="*/ 750682 w 4326094"/>
              <a:gd name="connsiteY122" fmla="*/ 147782 h 1828800"/>
              <a:gd name="connsiteX123" fmla="*/ 686028 w 4326094"/>
              <a:gd name="connsiteY123" fmla="*/ 110836 h 1828800"/>
              <a:gd name="connsiteX124" fmla="*/ 658319 w 4326094"/>
              <a:gd name="connsiteY124" fmla="*/ 101600 h 1828800"/>
              <a:gd name="connsiteX125" fmla="*/ 371991 w 4326094"/>
              <a:gd name="connsiteY125" fmla="*/ 129309 h 1828800"/>
              <a:gd name="connsiteX126" fmla="*/ 344282 w 4326094"/>
              <a:gd name="connsiteY126" fmla="*/ 138545 h 1828800"/>
              <a:gd name="connsiteX127" fmla="*/ 316573 w 4326094"/>
              <a:gd name="connsiteY127" fmla="*/ 157018 h 1828800"/>
              <a:gd name="connsiteX128" fmla="*/ 251919 w 4326094"/>
              <a:gd name="connsiteY128" fmla="*/ 175491 h 1828800"/>
              <a:gd name="connsiteX129" fmla="*/ 224209 w 4326094"/>
              <a:gd name="connsiteY129" fmla="*/ 184727 h 1828800"/>
              <a:gd name="connsiteX130" fmla="*/ 159555 w 4326094"/>
              <a:gd name="connsiteY130" fmla="*/ 212436 h 1828800"/>
              <a:gd name="connsiteX131" fmla="*/ 104137 w 4326094"/>
              <a:gd name="connsiteY131" fmla="*/ 230909 h 1828800"/>
              <a:gd name="connsiteX132" fmla="*/ 85664 w 4326094"/>
              <a:gd name="connsiteY132" fmla="*/ 258618 h 1828800"/>
              <a:gd name="connsiteX133" fmla="*/ 57955 w 4326094"/>
              <a:gd name="connsiteY133" fmla="*/ 267855 h 1828800"/>
              <a:gd name="connsiteX134" fmla="*/ 39482 w 4326094"/>
              <a:gd name="connsiteY134" fmla="*/ 323273 h 1828800"/>
              <a:gd name="connsiteX135" fmla="*/ 21009 w 4326094"/>
              <a:gd name="connsiteY135" fmla="*/ 350982 h 1828800"/>
              <a:gd name="connsiteX136" fmla="*/ 2537 w 4326094"/>
              <a:gd name="connsiteY136" fmla="*/ 665018 h 1828800"/>
              <a:gd name="connsiteX137" fmla="*/ 21009 w 4326094"/>
              <a:gd name="connsiteY137" fmla="*/ 849745 h 1828800"/>
              <a:gd name="connsiteX138" fmla="*/ 39482 w 4326094"/>
              <a:gd name="connsiteY138" fmla="*/ 877455 h 1828800"/>
              <a:gd name="connsiteX139" fmla="*/ 48719 w 4326094"/>
              <a:gd name="connsiteY139" fmla="*/ 905164 h 1828800"/>
              <a:gd name="connsiteX140" fmla="*/ 113373 w 4326094"/>
              <a:gd name="connsiteY140" fmla="*/ 988291 h 1828800"/>
              <a:gd name="connsiteX141" fmla="*/ 131846 w 4326094"/>
              <a:gd name="connsiteY141" fmla="*/ 1016000 h 1828800"/>
              <a:gd name="connsiteX142" fmla="*/ 168791 w 4326094"/>
              <a:gd name="connsiteY142" fmla="*/ 1043709 h 1828800"/>
              <a:gd name="connsiteX143" fmla="*/ 214973 w 4326094"/>
              <a:gd name="connsiteY143" fmla="*/ 1099127 h 1828800"/>
              <a:gd name="connsiteX144" fmla="*/ 233446 w 4326094"/>
              <a:gd name="connsiteY144" fmla="*/ 1126836 h 1828800"/>
              <a:gd name="connsiteX145" fmla="*/ 261155 w 4326094"/>
              <a:gd name="connsiteY145" fmla="*/ 1136073 h 1828800"/>
              <a:gd name="connsiteX146" fmla="*/ 325809 w 4326094"/>
              <a:gd name="connsiteY146" fmla="*/ 1173018 h 1828800"/>
              <a:gd name="connsiteX147" fmla="*/ 390464 w 4326094"/>
              <a:gd name="connsiteY147" fmla="*/ 1154545 h 1828800"/>
              <a:gd name="connsiteX148" fmla="*/ 418173 w 4326094"/>
              <a:gd name="connsiteY148" fmla="*/ 1145309 h 1828800"/>
              <a:gd name="connsiteX149" fmla="*/ 445882 w 4326094"/>
              <a:gd name="connsiteY149" fmla="*/ 1126836 h 1828800"/>
              <a:gd name="connsiteX150" fmla="*/ 482828 w 4326094"/>
              <a:gd name="connsiteY150" fmla="*/ 1108364 h 1828800"/>
              <a:gd name="connsiteX151" fmla="*/ 492064 w 4326094"/>
              <a:gd name="connsiteY151" fmla="*/ 1080655 h 1828800"/>
              <a:gd name="connsiteX152" fmla="*/ 529009 w 4326094"/>
              <a:gd name="connsiteY152" fmla="*/ 1062182 h 1828800"/>
              <a:gd name="connsiteX153" fmla="*/ 547482 w 4326094"/>
              <a:gd name="connsiteY153" fmla="*/ 1034473 h 1828800"/>
              <a:gd name="connsiteX154" fmla="*/ 575191 w 4326094"/>
              <a:gd name="connsiteY154" fmla="*/ 1025236 h 1828800"/>
              <a:gd name="connsiteX155" fmla="*/ 621373 w 4326094"/>
              <a:gd name="connsiteY155" fmla="*/ 979055 h 1828800"/>
              <a:gd name="connsiteX156" fmla="*/ 649082 w 4326094"/>
              <a:gd name="connsiteY156" fmla="*/ 960582 h 1828800"/>
              <a:gd name="connsiteX157" fmla="*/ 676791 w 4326094"/>
              <a:gd name="connsiteY157" fmla="*/ 932873 h 1828800"/>
              <a:gd name="connsiteX158" fmla="*/ 713737 w 4326094"/>
              <a:gd name="connsiteY158" fmla="*/ 914400 h 1828800"/>
              <a:gd name="connsiteX159" fmla="*/ 741446 w 4326094"/>
              <a:gd name="connsiteY159" fmla="*/ 886691 h 1828800"/>
              <a:gd name="connsiteX160" fmla="*/ 806100 w 4326094"/>
              <a:gd name="connsiteY160" fmla="*/ 868218 h 1828800"/>
              <a:gd name="connsiteX161" fmla="*/ 833809 w 4326094"/>
              <a:gd name="connsiteY161" fmla="*/ 840509 h 1828800"/>
              <a:gd name="connsiteX162" fmla="*/ 926173 w 4326094"/>
              <a:gd name="connsiteY162" fmla="*/ 822036 h 1828800"/>
              <a:gd name="connsiteX163" fmla="*/ 1138609 w 4326094"/>
              <a:gd name="connsiteY163" fmla="*/ 831273 h 1828800"/>
              <a:gd name="connsiteX164" fmla="*/ 1147846 w 4326094"/>
              <a:gd name="connsiteY164" fmla="*/ 858982 h 1828800"/>
              <a:gd name="connsiteX165" fmla="*/ 1203264 w 4326094"/>
              <a:gd name="connsiteY165" fmla="*/ 877455 h 1828800"/>
              <a:gd name="connsiteX166" fmla="*/ 1267919 w 4326094"/>
              <a:gd name="connsiteY166" fmla="*/ 914400 h 1828800"/>
              <a:gd name="connsiteX167" fmla="*/ 1286391 w 4326094"/>
              <a:gd name="connsiteY167" fmla="*/ 942109 h 1828800"/>
              <a:gd name="connsiteX168" fmla="*/ 1360282 w 4326094"/>
              <a:gd name="connsiteY168" fmla="*/ 942109 h 1828800"/>
              <a:gd name="connsiteX169" fmla="*/ 1609664 w 4326094"/>
              <a:gd name="connsiteY169" fmla="*/ 960582 h 1828800"/>
              <a:gd name="connsiteX170" fmla="*/ 1655846 w 4326094"/>
              <a:gd name="connsiteY170" fmla="*/ 969818 h 1828800"/>
              <a:gd name="connsiteX171" fmla="*/ 1738973 w 4326094"/>
              <a:gd name="connsiteY171" fmla="*/ 997527 h 1828800"/>
              <a:gd name="connsiteX172" fmla="*/ 1979119 w 4326094"/>
              <a:gd name="connsiteY172" fmla="*/ 969818 h 1828800"/>
              <a:gd name="connsiteX173" fmla="*/ 2016064 w 4326094"/>
              <a:gd name="connsiteY173" fmla="*/ 960582 h 1828800"/>
              <a:gd name="connsiteX174" fmla="*/ 2053009 w 4326094"/>
              <a:gd name="connsiteY174" fmla="*/ 942109 h 1828800"/>
              <a:gd name="connsiteX175" fmla="*/ 2145373 w 4326094"/>
              <a:gd name="connsiteY175" fmla="*/ 914400 h 1828800"/>
              <a:gd name="connsiteX176" fmla="*/ 2173082 w 4326094"/>
              <a:gd name="connsiteY176" fmla="*/ 895927 h 1828800"/>
              <a:gd name="connsiteX177" fmla="*/ 2237737 w 4326094"/>
              <a:gd name="connsiteY177" fmla="*/ 868218 h 1828800"/>
              <a:gd name="connsiteX178" fmla="*/ 2265446 w 4326094"/>
              <a:gd name="connsiteY178" fmla="*/ 840509 h 1828800"/>
              <a:gd name="connsiteX179" fmla="*/ 2330100 w 4326094"/>
              <a:gd name="connsiteY179" fmla="*/ 822036 h 1828800"/>
              <a:gd name="connsiteX180" fmla="*/ 2422464 w 4326094"/>
              <a:gd name="connsiteY180" fmla="*/ 775855 h 1828800"/>
              <a:gd name="connsiteX181" fmla="*/ 2477882 w 4326094"/>
              <a:gd name="connsiteY181" fmla="*/ 738909 h 1828800"/>
              <a:gd name="connsiteX182" fmla="*/ 2514828 w 4326094"/>
              <a:gd name="connsiteY182" fmla="*/ 711200 h 1828800"/>
              <a:gd name="connsiteX183" fmla="*/ 2542537 w 4326094"/>
              <a:gd name="connsiteY183" fmla="*/ 692727 h 1828800"/>
              <a:gd name="connsiteX184" fmla="*/ 2561009 w 4326094"/>
              <a:gd name="connsiteY184" fmla="*/ 665018 h 1828800"/>
              <a:gd name="connsiteX185" fmla="*/ 2616428 w 4326094"/>
              <a:gd name="connsiteY185" fmla="*/ 637309 h 1828800"/>
              <a:gd name="connsiteX186" fmla="*/ 2634900 w 4326094"/>
              <a:gd name="connsiteY186" fmla="*/ 609600 h 1828800"/>
              <a:gd name="connsiteX187" fmla="*/ 2699555 w 4326094"/>
              <a:gd name="connsiteY187" fmla="*/ 591127 h 1828800"/>
              <a:gd name="connsiteX188" fmla="*/ 2838100 w 4326094"/>
              <a:gd name="connsiteY188" fmla="*/ 618836 h 1828800"/>
              <a:gd name="connsiteX189" fmla="*/ 2865809 w 4326094"/>
              <a:gd name="connsiteY189" fmla="*/ 646545 h 1828800"/>
              <a:gd name="connsiteX190" fmla="*/ 2902755 w 4326094"/>
              <a:gd name="connsiteY190" fmla="*/ 711200 h 1828800"/>
              <a:gd name="connsiteX191" fmla="*/ 2939700 w 4326094"/>
              <a:gd name="connsiteY191" fmla="*/ 757382 h 1828800"/>
              <a:gd name="connsiteX192" fmla="*/ 2958173 w 4326094"/>
              <a:gd name="connsiteY192" fmla="*/ 748145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326094" h="1828800">
                <a:moveTo>
                  <a:pt x="3050537" y="785091"/>
                </a:moveTo>
                <a:cubicBezTo>
                  <a:pt x="3038222" y="800485"/>
                  <a:pt x="3024039" y="814556"/>
                  <a:pt x="3013591" y="831273"/>
                </a:cubicBezTo>
                <a:cubicBezTo>
                  <a:pt x="3008431" y="839529"/>
                  <a:pt x="3011239" y="852098"/>
                  <a:pt x="3004355" y="858982"/>
                </a:cubicBezTo>
                <a:cubicBezTo>
                  <a:pt x="2997471" y="865866"/>
                  <a:pt x="2985882" y="865139"/>
                  <a:pt x="2976646" y="868218"/>
                </a:cubicBezTo>
                <a:cubicBezTo>
                  <a:pt x="2955467" y="931752"/>
                  <a:pt x="2986383" y="856532"/>
                  <a:pt x="2930464" y="923636"/>
                </a:cubicBezTo>
                <a:cubicBezTo>
                  <a:pt x="2924231" y="931115"/>
                  <a:pt x="2926887" y="943423"/>
                  <a:pt x="2921228" y="951345"/>
                </a:cubicBezTo>
                <a:cubicBezTo>
                  <a:pt x="2911105" y="965517"/>
                  <a:pt x="2895617" y="975067"/>
                  <a:pt x="2884282" y="988291"/>
                </a:cubicBezTo>
                <a:cubicBezTo>
                  <a:pt x="2877058" y="996719"/>
                  <a:pt x="2871967" y="1006764"/>
                  <a:pt x="2865809" y="1016000"/>
                </a:cubicBezTo>
                <a:cubicBezTo>
                  <a:pt x="2844149" y="1080982"/>
                  <a:pt x="2872340" y="1000761"/>
                  <a:pt x="2838100" y="1080655"/>
                </a:cubicBezTo>
                <a:cubicBezTo>
                  <a:pt x="2827450" y="1105505"/>
                  <a:pt x="2825049" y="1127441"/>
                  <a:pt x="2819628" y="1154545"/>
                </a:cubicBezTo>
                <a:cubicBezTo>
                  <a:pt x="2831862" y="1307482"/>
                  <a:pt x="2824478" y="1328773"/>
                  <a:pt x="2847337" y="1431636"/>
                </a:cubicBezTo>
                <a:cubicBezTo>
                  <a:pt x="2849705" y="1442290"/>
                  <a:pt x="2859638" y="1483948"/>
                  <a:pt x="2865809" y="1496291"/>
                </a:cubicBezTo>
                <a:cubicBezTo>
                  <a:pt x="2870773" y="1506220"/>
                  <a:pt x="2879317" y="1514071"/>
                  <a:pt x="2884282" y="1524000"/>
                </a:cubicBezTo>
                <a:cubicBezTo>
                  <a:pt x="2898718" y="1552871"/>
                  <a:pt x="2887971" y="1559830"/>
                  <a:pt x="2911991" y="1588655"/>
                </a:cubicBezTo>
                <a:cubicBezTo>
                  <a:pt x="2919097" y="1597183"/>
                  <a:pt x="2930464" y="1600970"/>
                  <a:pt x="2939700" y="1607127"/>
                </a:cubicBezTo>
                <a:cubicBezTo>
                  <a:pt x="2957683" y="1661071"/>
                  <a:pt x="2934867" y="1611530"/>
                  <a:pt x="2976646" y="1653309"/>
                </a:cubicBezTo>
                <a:cubicBezTo>
                  <a:pt x="2984495" y="1661158"/>
                  <a:pt x="2985190" y="1676054"/>
                  <a:pt x="2995119" y="1681018"/>
                </a:cubicBezTo>
                <a:cubicBezTo>
                  <a:pt x="3011869" y="1689393"/>
                  <a:pt x="3032173" y="1686582"/>
                  <a:pt x="3050537" y="1690255"/>
                </a:cubicBezTo>
                <a:cubicBezTo>
                  <a:pt x="3079533" y="1696054"/>
                  <a:pt x="3088781" y="1699924"/>
                  <a:pt x="3115191" y="1708727"/>
                </a:cubicBezTo>
                <a:cubicBezTo>
                  <a:pt x="3124427" y="1714885"/>
                  <a:pt x="3132697" y="1722827"/>
                  <a:pt x="3142900" y="1727200"/>
                </a:cubicBezTo>
                <a:cubicBezTo>
                  <a:pt x="3180350" y="1743250"/>
                  <a:pt x="3288747" y="1744701"/>
                  <a:pt x="3299919" y="1745673"/>
                </a:cubicBezTo>
                <a:cubicBezTo>
                  <a:pt x="3330744" y="1748353"/>
                  <a:pt x="3361652" y="1750533"/>
                  <a:pt x="3392282" y="1754909"/>
                </a:cubicBezTo>
                <a:cubicBezTo>
                  <a:pt x="3451488" y="1763367"/>
                  <a:pt x="3500165" y="1777311"/>
                  <a:pt x="3558537" y="1782618"/>
                </a:cubicBezTo>
                <a:cubicBezTo>
                  <a:pt x="3604631" y="1786808"/>
                  <a:pt x="3650900" y="1788776"/>
                  <a:pt x="3697082" y="1791855"/>
                </a:cubicBezTo>
                <a:cubicBezTo>
                  <a:pt x="3712476" y="1794934"/>
                  <a:pt x="3727967" y="1797561"/>
                  <a:pt x="3743264" y="1801091"/>
                </a:cubicBezTo>
                <a:cubicBezTo>
                  <a:pt x="3768002" y="1806800"/>
                  <a:pt x="3792330" y="1814244"/>
                  <a:pt x="3817155" y="1819564"/>
                </a:cubicBezTo>
                <a:cubicBezTo>
                  <a:pt x="3835467" y="1823488"/>
                  <a:pt x="3854100" y="1825721"/>
                  <a:pt x="3872573" y="1828800"/>
                </a:cubicBezTo>
                <a:cubicBezTo>
                  <a:pt x="3906440" y="1825721"/>
                  <a:pt x="3940922" y="1826689"/>
                  <a:pt x="3974173" y="1819564"/>
                </a:cubicBezTo>
                <a:cubicBezTo>
                  <a:pt x="4005519" y="1812847"/>
                  <a:pt x="4001323" y="1792414"/>
                  <a:pt x="4020355" y="1773382"/>
                </a:cubicBezTo>
                <a:cubicBezTo>
                  <a:pt x="4028204" y="1765533"/>
                  <a:pt x="4038828" y="1761067"/>
                  <a:pt x="4048064" y="1754909"/>
                </a:cubicBezTo>
                <a:cubicBezTo>
                  <a:pt x="4066044" y="1700966"/>
                  <a:pt x="4043232" y="1750504"/>
                  <a:pt x="4085009" y="1708727"/>
                </a:cubicBezTo>
                <a:cubicBezTo>
                  <a:pt x="4092858" y="1700878"/>
                  <a:pt x="4096375" y="1689546"/>
                  <a:pt x="4103482" y="1681018"/>
                </a:cubicBezTo>
                <a:cubicBezTo>
                  <a:pt x="4111844" y="1670983"/>
                  <a:pt x="4121955" y="1662545"/>
                  <a:pt x="4131191" y="1653309"/>
                </a:cubicBezTo>
                <a:cubicBezTo>
                  <a:pt x="4150067" y="1596686"/>
                  <a:pt x="4133544" y="1632484"/>
                  <a:pt x="4205082" y="1560945"/>
                </a:cubicBezTo>
                <a:cubicBezTo>
                  <a:pt x="4214318" y="1551709"/>
                  <a:pt x="4226949" y="1544919"/>
                  <a:pt x="4232791" y="1533236"/>
                </a:cubicBezTo>
                <a:cubicBezTo>
                  <a:pt x="4256229" y="1486362"/>
                  <a:pt x="4239808" y="1503929"/>
                  <a:pt x="4278973" y="1477818"/>
                </a:cubicBezTo>
                <a:cubicBezTo>
                  <a:pt x="4300956" y="1411869"/>
                  <a:pt x="4286645" y="1438602"/>
                  <a:pt x="4315919" y="1394691"/>
                </a:cubicBezTo>
                <a:cubicBezTo>
                  <a:pt x="4330069" y="1338088"/>
                  <a:pt x="4328892" y="1361691"/>
                  <a:pt x="4315919" y="1283855"/>
                </a:cubicBezTo>
                <a:cubicBezTo>
                  <a:pt x="4315235" y="1279752"/>
                  <a:pt x="4302325" y="1226519"/>
                  <a:pt x="4297446" y="1219200"/>
                </a:cubicBezTo>
                <a:cubicBezTo>
                  <a:pt x="4290200" y="1208332"/>
                  <a:pt x="4278973" y="1200727"/>
                  <a:pt x="4269737" y="1191491"/>
                </a:cubicBezTo>
                <a:cubicBezTo>
                  <a:pt x="4263321" y="1172244"/>
                  <a:pt x="4254707" y="1142051"/>
                  <a:pt x="4242028" y="1126836"/>
                </a:cubicBezTo>
                <a:cubicBezTo>
                  <a:pt x="4234922" y="1118308"/>
                  <a:pt x="4223555" y="1114521"/>
                  <a:pt x="4214319" y="1108364"/>
                </a:cubicBezTo>
                <a:cubicBezTo>
                  <a:pt x="4192336" y="1042414"/>
                  <a:pt x="4206647" y="1069147"/>
                  <a:pt x="4177373" y="1025236"/>
                </a:cubicBezTo>
                <a:cubicBezTo>
                  <a:pt x="4172576" y="1006048"/>
                  <a:pt x="4158098" y="944118"/>
                  <a:pt x="4149664" y="932873"/>
                </a:cubicBezTo>
                <a:lnTo>
                  <a:pt x="4121955" y="895927"/>
                </a:lnTo>
                <a:cubicBezTo>
                  <a:pt x="4115797" y="877454"/>
                  <a:pt x="4112190" y="857925"/>
                  <a:pt x="4103482" y="840509"/>
                </a:cubicBezTo>
                <a:cubicBezTo>
                  <a:pt x="4097324" y="828194"/>
                  <a:pt x="4090122" y="816348"/>
                  <a:pt x="4085009" y="803564"/>
                </a:cubicBezTo>
                <a:cubicBezTo>
                  <a:pt x="4077777" y="785485"/>
                  <a:pt x="4071260" y="767036"/>
                  <a:pt x="4066537" y="748145"/>
                </a:cubicBezTo>
                <a:cubicBezTo>
                  <a:pt x="4063458" y="735830"/>
                  <a:pt x="4062300" y="722868"/>
                  <a:pt x="4057300" y="711200"/>
                </a:cubicBezTo>
                <a:cubicBezTo>
                  <a:pt x="4052927" y="700997"/>
                  <a:pt x="4043792" y="693420"/>
                  <a:pt x="4038828" y="683491"/>
                </a:cubicBezTo>
                <a:cubicBezTo>
                  <a:pt x="4031443" y="668721"/>
                  <a:pt x="4024303" y="632655"/>
                  <a:pt x="4020355" y="618836"/>
                </a:cubicBezTo>
                <a:cubicBezTo>
                  <a:pt x="4017680" y="609475"/>
                  <a:pt x="4015473" y="599835"/>
                  <a:pt x="4011119" y="591127"/>
                </a:cubicBezTo>
                <a:cubicBezTo>
                  <a:pt x="4006155" y="581198"/>
                  <a:pt x="3998804" y="572654"/>
                  <a:pt x="3992646" y="563418"/>
                </a:cubicBezTo>
                <a:cubicBezTo>
                  <a:pt x="3963753" y="447855"/>
                  <a:pt x="4000688" y="591569"/>
                  <a:pt x="3974173" y="498764"/>
                </a:cubicBezTo>
                <a:cubicBezTo>
                  <a:pt x="3970686" y="486558"/>
                  <a:pt x="3969937" y="473486"/>
                  <a:pt x="3964937" y="461818"/>
                </a:cubicBezTo>
                <a:cubicBezTo>
                  <a:pt x="3960564" y="451615"/>
                  <a:pt x="3952622" y="443345"/>
                  <a:pt x="3946464" y="434109"/>
                </a:cubicBezTo>
                <a:cubicBezTo>
                  <a:pt x="3938952" y="411571"/>
                  <a:pt x="3936661" y="396597"/>
                  <a:pt x="3918755" y="378691"/>
                </a:cubicBezTo>
                <a:cubicBezTo>
                  <a:pt x="3910906" y="370842"/>
                  <a:pt x="3900282" y="366376"/>
                  <a:pt x="3891046" y="360218"/>
                </a:cubicBezTo>
                <a:cubicBezTo>
                  <a:pt x="3870892" y="299760"/>
                  <a:pt x="3898883" y="359100"/>
                  <a:pt x="3854100" y="323273"/>
                </a:cubicBezTo>
                <a:cubicBezTo>
                  <a:pt x="3845432" y="316339"/>
                  <a:pt x="3843477" y="303413"/>
                  <a:pt x="3835628" y="295564"/>
                </a:cubicBezTo>
                <a:cubicBezTo>
                  <a:pt x="3827779" y="287714"/>
                  <a:pt x="3817155" y="283249"/>
                  <a:pt x="3807919" y="277091"/>
                </a:cubicBezTo>
                <a:cubicBezTo>
                  <a:pt x="3773787" y="225894"/>
                  <a:pt x="3808974" y="266388"/>
                  <a:pt x="3761737" y="240145"/>
                </a:cubicBezTo>
                <a:cubicBezTo>
                  <a:pt x="3647057" y="176433"/>
                  <a:pt x="3755703" y="219863"/>
                  <a:pt x="3669373" y="193964"/>
                </a:cubicBezTo>
                <a:cubicBezTo>
                  <a:pt x="3650722" y="188369"/>
                  <a:pt x="3632428" y="181649"/>
                  <a:pt x="3613955" y="175491"/>
                </a:cubicBezTo>
                <a:cubicBezTo>
                  <a:pt x="3572290" y="161602"/>
                  <a:pt x="3547430" y="150114"/>
                  <a:pt x="3503119" y="147782"/>
                </a:cubicBezTo>
                <a:cubicBezTo>
                  <a:pt x="3404686" y="142601"/>
                  <a:pt x="3306076" y="141624"/>
                  <a:pt x="3207555" y="138545"/>
                </a:cubicBezTo>
                <a:cubicBezTo>
                  <a:pt x="3198319" y="129309"/>
                  <a:pt x="3190714" y="118082"/>
                  <a:pt x="3179846" y="110836"/>
                </a:cubicBezTo>
                <a:cubicBezTo>
                  <a:pt x="3171745" y="105436"/>
                  <a:pt x="3161498" y="104275"/>
                  <a:pt x="3152137" y="101600"/>
                </a:cubicBezTo>
                <a:cubicBezTo>
                  <a:pt x="3128691" y="94901"/>
                  <a:pt x="3109636" y="92622"/>
                  <a:pt x="3087482" y="83127"/>
                </a:cubicBezTo>
                <a:cubicBezTo>
                  <a:pt x="3074827" y="77703"/>
                  <a:pt x="3063429" y="69489"/>
                  <a:pt x="3050537" y="64655"/>
                </a:cubicBezTo>
                <a:cubicBezTo>
                  <a:pt x="3038651" y="60198"/>
                  <a:pt x="3026039" y="57908"/>
                  <a:pt x="3013591" y="55418"/>
                </a:cubicBezTo>
                <a:cubicBezTo>
                  <a:pt x="2920412" y="36782"/>
                  <a:pt x="2992061" y="55421"/>
                  <a:pt x="2875046" y="36945"/>
                </a:cubicBezTo>
                <a:cubicBezTo>
                  <a:pt x="2824944" y="29034"/>
                  <a:pt x="2777492" y="15145"/>
                  <a:pt x="2727264" y="9236"/>
                </a:cubicBezTo>
                <a:cubicBezTo>
                  <a:pt x="2693491" y="5263"/>
                  <a:pt x="2659531" y="3079"/>
                  <a:pt x="2625664" y="0"/>
                </a:cubicBezTo>
                <a:cubicBezTo>
                  <a:pt x="2527143" y="6158"/>
                  <a:pt x="2428271" y="8139"/>
                  <a:pt x="2330100" y="18473"/>
                </a:cubicBezTo>
                <a:cubicBezTo>
                  <a:pt x="2310735" y="20511"/>
                  <a:pt x="2274682" y="36945"/>
                  <a:pt x="2274682" y="36945"/>
                </a:cubicBezTo>
                <a:cubicBezTo>
                  <a:pt x="2268524" y="46182"/>
                  <a:pt x="2264877" y="57720"/>
                  <a:pt x="2256209" y="64655"/>
                </a:cubicBezTo>
                <a:cubicBezTo>
                  <a:pt x="2248607" y="70737"/>
                  <a:pt x="2235384" y="67007"/>
                  <a:pt x="2228500" y="73891"/>
                </a:cubicBezTo>
                <a:cubicBezTo>
                  <a:pt x="2218764" y="83627"/>
                  <a:pt x="2216859" y="98882"/>
                  <a:pt x="2210028" y="110836"/>
                </a:cubicBezTo>
                <a:cubicBezTo>
                  <a:pt x="2204521" y="120474"/>
                  <a:pt x="2197713" y="129309"/>
                  <a:pt x="2191555" y="138545"/>
                </a:cubicBezTo>
                <a:cubicBezTo>
                  <a:pt x="2188476" y="147782"/>
                  <a:pt x="2182319" y="156519"/>
                  <a:pt x="2182319" y="166255"/>
                </a:cubicBezTo>
                <a:cubicBezTo>
                  <a:pt x="2182319" y="262267"/>
                  <a:pt x="2190691" y="227450"/>
                  <a:pt x="2210028" y="304800"/>
                </a:cubicBezTo>
                <a:cubicBezTo>
                  <a:pt x="2213107" y="317115"/>
                  <a:pt x="2212966" y="330723"/>
                  <a:pt x="2219264" y="341745"/>
                </a:cubicBezTo>
                <a:cubicBezTo>
                  <a:pt x="2225745" y="353086"/>
                  <a:pt x="2237737" y="360218"/>
                  <a:pt x="2246973" y="369455"/>
                </a:cubicBezTo>
                <a:cubicBezTo>
                  <a:pt x="2270188" y="439102"/>
                  <a:pt x="2236172" y="355954"/>
                  <a:pt x="2283919" y="415636"/>
                </a:cubicBezTo>
                <a:cubicBezTo>
                  <a:pt x="2329224" y="472265"/>
                  <a:pt x="2239596" y="416565"/>
                  <a:pt x="2330100" y="461818"/>
                </a:cubicBezTo>
                <a:cubicBezTo>
                  <a:pt x="2371414" y="523788"/>
                  <a:pt x="2322746" y="463073"/>
                  <a:pt x="2376282" y="498764"/>
                </a:cubicBezTo>
                <a:cubicBezTo>
                  <a:pt x="2387150" y="506010"/>
                  <a:pt x="2393123" y="519227"/>
                  <a:pt x="2403991" y="526473"/>
                </a:cubicBezTo>
                <a:cubicBezTo>
                  <a:pt x="2419149" y="536578"/>
                  <a:pt x="2480415" y="543828"/>
                  <a:pt x="2487119" y="544945"/>
                </a:cubicBezTo>
                <a:cubicBezTo>
                  <a:pt x="2474804" y="563418"/>
                  <a:pt x="2465872" y="584665"/>
                  <a:pt x="2450173" y="600364"/>
                </a:cubicBezTo>
                <a:cubicBezTo>
                  <a:pt x="2440937" y="609600"/>
                  <a:pt x="2430056" y="617444"/>
                  <a:pt x="2422464" y="628073"/>
                </a:cubicBezTo>
                <a:cubicBezTo>
                  <a:pt x="2386797" y="678006"/>
                  <a:pt x="2426132" y="657637"/>
                  <a:pt x="2376282" y="674255"/>
                </a:cubicBezTo>
                <a:cubicBezTo>
                  <a:pt x="2370124" y="686570"/>
                  <a:pt x="2368824" y="702939"/>
                  <a:pt x="2357809" y="711200"/>
                </a:cubicBezTo>
                <a:cubicBezTo>
                  <a:pt x="2342231" y="722883"/>
                  <a:pt x="2302391" y="729673"/>
                  <a:pt x="2302391" y="729673"/>
                </a:cubicBezTo>
                <a:cubicBezTo>
                  <a:pt x="2282041" y="760200"/>
                  <a:pt x="2291361" y="758506"/>
                  <a:pt x="2256209" y="766618"/>
                </a:cubicBezTo>
                <a:cubicBezTo>
                  <a:pt x="2225616" y="773678"/>
                  <a:pt x="2163846" y="785091"/>
                  <a:pt x="2163846" y="785091"/>
                </a:cubicBezTo>
                <a:cubicBezTo>
                  <a:pt x="2062994" y="852327"/>
                  <a:pt x="2218470" y="753162"/>
                  <a:pt x="2099191" y="812800"/>
                </a:cubicBezTo>
                <a:cubicBezTo>
                  <a:pt x="1989217" y="867786"/>
                  <a:pt x="2090466" y="838071"/>
                  <a:pt x="2006828" y="858982"/>
                </a:cubicBezTo>
                <a:cubicBezTo>
                  <a:pt x="1967437" y="885242"/>
                  <a:pt x="1954222" y="897361"/>
                  <a:pt x="1914464" y="914400"/>
                </a:cubicBezTo>
                <a:cubicBezTo>
                  <a:pt x="1905515" y="918235"/>
                  <a:pt x="1895991" y="920557"/>
                  <a:pt x="1886755" y="923636"/>
                </a:cubicBezTo>
                <a:cubicBezTo>
                  <a:pt x="1767799" y="1002941"/>
                  <a:pt x="1860055" y="949142"/>
                  <a:pt x="1526537" y="932873"/>
                </a:cubicBezTo>
                <a:cubicBezTo>
                  <a:pt x="1511975" y="932163"/>
                  <a:pt x="1459951" y="918535"/>
                  <a:pt x="1443409" y="914400"/>
                </a:cubicBezTo>
                <a:cubicBezTo>
                  <a:pt x="1431094" y="908242"/>
                  <a:pt x="1419248" y="901041"/>
                  <a:pt x="1406464" y="895927"/>
                </a:cubicBezTo>
                <a:cubicBezTo>
                  <a:pt x="1368993" y="880939"/>
                  <a:pt x="1350385" y="877290"/>
                  <a:pt x="1314100" y="868218"/>
                </a:cubicBezTo>
                <a:cubicBezTo>
                  <a:pt x="1304864" y="862060"/>
                  <a:pt x="1296320" y="854709"/>
                  <a:pt x="1286391" y="849745"/>
                </a:cubicBezTo>
                <a:cubicBezTo>
                  <a:pt x="1271628" y="842364"/>
                  <a:pt x="1235546" y="835219"/>
                  <a:pt x="1221737" y="831273"/>
                </a:cubicBezTo>
                <a:cubicBezTo>
                  <a:pt x="1212376" y="828598"/>
                  <a:pt x="1203264" y="825115"/>
                  <a:pt x="1194028" y="822036"/>
                </a:cubicBezTo>
                <a:cubicBezTo>
                  <a:pt x="1141087" y="742625"/>
                  <a:pt x="1211580" y="836077"/>
                  <a:pt x="1147846" y="785091"/>
                </a:cubicBezTo>
                <a:cubicBezTo>
                  <a:pt x="1139178" y="778156"/>
                  <a:pt x="1135531" y="766618"/>
                  <a:pt x="1129373" y="757382"/>
                </a:cubicBezTo>
                <a:cubicBezTo>
                  <a:pt x="1123215" y="738909"/>
                  <a:pt x="1113050" y="721317"/>
                  <a:pt x="1110900" y="701964"/>
                </a:cubicBezTo>
                <a:cubicBezTo>
                  <a:pt x="1100438" y="607803"/>
                  <a:pt x="1117129" y="642033"/>
                  <a:pt x="1083191" y="591127"/>
                </a:cubicBezTo>
                <a:cubicBezTo>
                  <a:pt x="1080112" y="581891"/>
                  <a:pt x="1076630" y="572779"/>
                  <a:pt x="1073955" y="563418"/>
                </a:cubicBezTo>
                <a:cubicBezTo>
                  <a:pt x="1070008" y="549602"/>
                  <a:pt x="1062866" y="513532"/>
                  <a:pt x="1055482" y="498764"/>
                </a:cubicBezTo>
                <a:cubicBezTo>
                  <a:pt x="1050517" y="488835"/>
                  <a:pt x="1042516" y="480693"/>
                  <a:pt x="1037009" y="471055"/>
                </a:cubicBezTo>
                <a:cubicBezTo>
                  <a:pt x="1004589" y="414319"/>
                  <a:pt x="1035963" y="451535"/>
                  <a:pt x="990828" y="406400"/>
                </a:cubicBezTo>
                <a:cubicBezTo>
                  <a:pt x="984412" y="387153"/>
                  <a:pt x="975797" y="356959"/>
                  <a:pt x="963119" y="341745"/>
                </a:cubicBezTo>
                <a:cubicBezTo>
                  <a:pt x="956012" y="333217"/>
                  <a:pt x="944646" y="329430"/>
                  <a:pt x="935409" y="323273"/>
                </a:cubicBezTo>
                <a:cubicBezTo>
                  <a:pt x="910780" y="249385"/>
                  <a:pt x="947723" y="335586"/>
                  <a:pt x="898464" y="286327"/>
                </a:cubicBezTo>
                <a:cubicBezTo>
                  <a:pt x="841397" y="229260"/>
                  <a:pt x="917265" y="261807"/>
                  <a:pt x="852282" y="240145"/>
                </a:cubicBezTo>
                <a:cubicBezTo>
                  <a:pt x="843046" y="227830"/>
                  <a:pt x="836399" y="213055"/>
                  <a:pt x="824573" y="203200"/>
                </a:cubicBezTo>
                <a:cubicBezTo>
                  <a:pt x="817094" y="196967"/>
                  <a:pt x="803748" y="200848"/>
                  <a:pt x="796864" y="193964"/>
                </a:cubicBezTo>
                <a:cubicBezTo>
                  <a:pt x="787128" y="184228"/>
                  <a:pt x="788127" y="166754"/>
                  <a:pt x="778391" y="157018"/>
                </a:cubicBezTo>
                <a:cubicBezTo>
                  <a:pt x="771507" y="150134"/>
                  <a:pt x="759631" y="151617"/>
                  <a:pt x="750682" y="147782"/>
                </a:cubicBezTo>
                <a:cubicBezTo>
                  <a:pt x="637331" y="99203"/>
                  <a:pt x="778790" y="157217"/>
                  <a:pt x="686028" y="110836"/>
                </a:cubicBezTo>
                <a:cubicBezTo>
                  <a:pt x="677320" y="106482"/>
                  <a:pt x="667555" y="104679"/>
                  <a:pt x="658319" y="101600"/>
                </a:cubicBezTo>
                <a:cubicBezTo>
                  <a:pt x="526832" y="111340"/>
                  <a:pt x="469921" y="101330"/>
                  <a:pt x="371991" y="129309"/>
                </a:cubicBezTo>
                <a:cubicBezTo>
                  <a:pt x="362630" y="131984"/>
                  <a:pt x="353518" y="135466"/>
                  <a:pt x="344282" y="138545"/>
                </a:cubicBezTo>
                <a:cubicBezTo>
                  <a:pt x="335046" y="144703"/>
                  <a:pt x="326502" y="152053"/>
                  <a:pt x="316573" y="157018"/>
                </a:cubicBezTo>
                <a:cubicBezTo>
                  <a:pt x="301806" y="164402"/>
                  <a:pt x="265735" y="171544"/>
                  <a:pt x="251919" y="175491"/>
                </a:cubicBezTo>
                <a:cubicBezTo>
                  <a:pt x="242557" y="178166"/>
                  <a:pt x="233446" y="181648"/>
                  <a:pt x="224209" y="184727"/>
                </a:cubicBezTo>
                <a:cubicBezTo>
                  <a:pt x="180247" y="214035"/>
                  <a:pt x="213777" y="196169"/>
                  <a:pt x="159555" y="212436"/>
                </a:cubicBezTo>
                <a:cubicBezTo>
                  <a:pt x="140904" y="218031"/>
                  <a:pt x="104137" y="230909"/>
                  <a:pt x="104137" y="230909"/>
                </a:cubicBezTo>
                <a:cubicBezTo>
                  <a:pt x="97979" y="240145"/>
                  <a:pt x="94332" y="251683"/>
                  <a:pt x="85664" y="258618"/>
                </a:cubicBezTo>
                <a:cubicBezTo>
                  <a:pt x="78061" y="264700"/>
                  <a:pt x="63614" y="259932"/>
                  <a:pt x="57955" y="267855"/>
                </a:cubicBezTo>
                <a:cubicBezTo>
                  <a:pt x="46637" y="283700"/>
                  <a:pt x="50283" y="307071"/>
                  <a:pt x="39482" y="323273"/>
                </a:cubicBezTo>
                <a:lnTo>
                  <a:pt x="21009" y="350982"/>
                </a:lnTo>
                <a:cubicBezTo>
                  <a:pt x="-3265" y="472358"/>
                  <a:pt x="-1808" y="452089"/>
                  <a:pt x="2537" y="665018"/>
                </a:cubicBezTo>
                <a:cubicBezTo>
                  <a:pt x="3800" y="726888"/>
                  <a:pt x="10406" y="788777"/>
                  <a:pt x="21009" y="849745"/>
                </a:cubicBezTo>
                <a:cubicBezTo>
                  <a:pt x="22911" y="860682"/>
                  <a:pt x="34517" y="867526"/>
                  <a:pt x="39482" y="877455"/>
                </a:cubicBezTo>
                <a:cubicBezTo>
                  <a:pt x="43836" y="886163"/>
                  <a:pt x="43318" y="897063"/>
                  <a:pt x="48719" y="905164"/>
                </a:cubicBezTo>
                <a:cubicBezTo>
                  <a:pt x="68191" y="934372"/>
                  <a:pt x="93901" y="959083"/>
                  <a:pt x="113373" y="988291"/>
                </a:cubicBezTo>
                <a:cubicBezTo>
                  <a:pt x="119531" y="997527"/>
                  <a:pt x="123997" y="1008151"/>
                  <a:pt x="131846" y="1016000"/>
                </a:cubicBezTo>
                <a:cubicBezTo>
                  <a:pt x="142731" y="1026885"/>
                  <a:pt x="156476" y="1034473"/>
                  <a:pt x="168791" y="1043709"/>
                </a:cubicBezTo>
                <a:cubicBezTo>
                  <a:pt x="208422" y="1122970"/>
                  <a:pt x="162752" y="1046908"/>
                  <a:pt x="214973" y="1099127"/>
                </a:cubicBezTo>
                <a:cubicBezTo>
                  <a:pt x="222823" y="1106976"/>
                  <a:pt x="224778" y="1119901"/>
                  <a:pt x="233446" y="1126836"/>
                </a:cubicBezTo>
                <a:cubicBezTo>
                  <a:pt x="241049" y="1132918"/>
                  <a:pt x="252206" y="1132238"/>
                  <a:pt x="261155" y="1136073"/>
                </a:cubicBezTo>
                <a:cubicBezTo>
                  <a:pt x="293970" y="1150137"/>
                  <a:pt x="297979" y="1154464"/>
                  <a:pt x="325809" y="1173018"/>
                </a:cubicBezTo>
                <a:cubicBezTo>
                  <a:pt x="392255" y="1150871"/>
                  <a:pt x="309272" y="1177743"/>
                  <a:pt x="390464" y="1154545"/>
                </a:cubicBezTo>
                <a:cubicBezTo>
                  <a:pt x="399825" y="1151870"/>
                  <a:pt x="408937" y="1148388"/>
                  <a:pt x="418173" y="1145309"/>
                </a:cubicBezTo>
                <a:cubicBezTo>
                  <a:pt x="427409" y="1139151"/>
                  <a:pt x="436244" y="1132343"/>
                  <a:pt x="445882" y="1126836"/>
                </a:cubicBezTo>
                <a:cubicBezTo>
                  <a:pt x="457837" y="1120005"/>
                  <a:pt x="473092" y="1118100"/>
                  <a:pt x="482828" y="1108364"/>
                </a:cubicBezTo>
                <a:cubicBezTo>
                  <a:pt x="489712" y="1101480"/>
                  <a:pt x="485180" y="1087539"/>
                  <a:pt x="492064" y="1080655"/>
                </a:cubicBezTo>
                <a:cubicBezTo>
                  <a:pt x="501800" y="1070919"/>
                  <a:pt x="516694" y="1068340"/>
                  <a:pt x="529009" y="1062182"/>
                </a:cubicBezTo>
                <a:cubicBezTo>
                  <a:pt x="535167" y="1052946"/>
                  <a:pt x="538814" y="1041408"/>
                  <a:pt x="547482" y="1034473"/>
                </a:cubicBezTo>
                <a:cubicBezTo>
                  <a:pt x="555085" y="1028391"/>
                  <a:pt x="568307" y="1032120"/>
                  <a:pt x="575191" y="1025236"/>
                </a:cubicBezTo>
                <a:cubicBezTo>
                  <a:pt x="632256" y="968171"/>
                  <a:pt x="556392" y="1000715"/>
                  <a:pt x="621373" y="979055"/>
                </a:cubicBezTo>
                <a:cubicBezTo>
                  <a:pt x="630609" y="972897"/>
                  <a:pt x="640554" y="967689"/>
                  <a:pt x="649082" y="960582"/>
                </a:cubicBezTo>
                <a:cubicBezTo>
                  <a:pt x="659117" y="952220"/>
                  <a:pt x="666162" y="940465"/>
                  <a:pt x="676791" y="932873"/>
                </a:cubicBezTo>
                <a:cubicBezTo>
                  <a:pt x="687995" y="924870"/>
                  <a:pt x="702533" y="922403"/>
                  <a:pt x="713737" y="914400"/>
                </a:cubicBezTo>
                <a:cubicBezTo>
                  <a:pt x="724366" y="906808"/>
                  <a:pt x="730578" y="893937"/>
                  <a:pt x="741446" y="886691"/>
                </a:cubicBezTo>
                <a:cubicBezTo>
                  <a:pt x="749394" y="881393"/>
                  <a:pt x="801177" y="869449"/>
                  <a:pt x="806100" y="868218"/>
                </a:cubicBezTo>
                <a:cubicBezTo>
                  <a:pt x="815336" y="858982"/>
                  <a:pt x="821618" y="845198"/>
                  <a:pt x="833809" y="840509"/>
                </a:cubicBezTo>
                <a:cubicBezTo>
                  <a:pt x="863114" y="829238"/>
                  <a:pt x="926173" y="822036"/>
                  <a:pt x="926173" y="822036"/>
                </a:cubicBezTo>
                <a:cubicBezTo>
                  <a:pt x="996985" y="825115"/>
                  <a:pt x="1068695" y="819620"/>
                  <a:pt x="1138609" y="831273"/>
                </a:cubicBezTo>
                <a:cubicBezTo>
                  <a:pt x="1148213" y="832874"/>
                  <a:pt x="1139923" y="853323"/>
                  <a:pt x="1147846" y="858982"/>
                </a:cubicBezTo>
                <a:cubicBezTo>
                  <a:pt x="1163691" y="870300"/>
                  <a:pt x="1187062" y="866654"/>
                  <a:pt x="1203264" y="877455"/>
                </a:cubicBezTo>
                <a:cubicBezTo>
                  <a:pt x="1242430" y="903564"/>
                  <a:pt x="1221044" y="890963"/>
                  <a:pt x="1267919" y="914400"/>
                </a:cubicBezTo>
                <a:cubicBezTo>
                  <a:pt x="1274076" y="923636"/>
                  <a:pt x="1277723" y="935175"/>
                  <a:pt x="1286391" y="942109"/>
                </a:cubicBezTo>
                <a:cubicBezTo>
                  <a:pt x="1309111" y="960285"/>
                  <a:pt x="1336612" y="946843"/>
                  <a:pt x="1360282" y="942109"/>
                </a:cubicBezTo>
                <a:cubicBezTo>
                  <a:pt x="1403953" y="945020"/>
                  <a:pt x="1558327" y="954542"/>
                  <a:pt x="1609664" y="960582"/>
                </a:cubicBezTo>
                <a:cubicBezTo>
                  <a:pt x="1625255" y="962416"/>
                  <a:pt x="1640751" y="965505"/>
                  <a:pt x="1655846" y="969818"/>
                </a:cubicBezTo>
                <a:cubicBezTo>
                  <a:pt x="1683930" y="977842"/>
                  <a:pt x="1738973" y="997527"/>
                  <a:pt x="1738973" y="997527"/>
                </a:cubicBezTo>
                <a:cubicBezTo>
                  <a:pt x="1819233" y="990839"/>
                  <a:pt x="1899955" y="985651"/>
                  <a:pt x="1979119" y="969818"/>
                </a:cubicBezTo>
                <a:cubicBezTo>
                  <a:pt x="1991566" y="967328"/>
                  <a:pt x="2003749" y="963661"/>
                  <a:pt x="2016064" y="960582"/>
                </a:cubicBezTo>
                <a:cubicBezTo>
                  <a:pt x="2028379" y="954424"/>
                  <a:pt x="2040225" y="947223"/>
                  <a:pt x="2053009" y="942109"/>
                </a:cubicBezTo>
                <a:cubicBezTo>
                  <a:pt x="2090488" y="927117"/>
                  <a:pt x="2109083" y="923472"/>
                  <a:pt x="2145373" y="914400"/>
                </a:cubicBezTo>
                <a:cubicBezTo>
                  <a:pt x="2154609" y="908242"/>
                  <a:pt x="2163153" y="900891"/>
                  <a:pt x="2173082" y="895927"/>
                </a:cubicBezTo>
                <a:cubicBezTo>
                  <a:pt x="2213286" y="875825"/>
                  <a:pt x="2192886" y="900254"/>
                  <a:pt x="2237737" y="868218"/>
                </a:cubicBezTo>
                <a:cubicBezTo>
                  <a:pt x="2248366" y="860626"/>
                  <a:pt x="2254578" y="847755"/>
                  <a:pt x="2265446" y="840509"/>
                </a:cubicBezTo>
                <a:cubicBezTo>
                  <a:pt x="2273394" y="835211"/>
                  <a:pt x="2325177" y="823267"/>
                  <a:pt x="2330100" y="822036"/>
                </a:cubicBezTo>
                <a:cubicBezTo>
                  <a:pt x="2396081" y="778050"/>
                  <a:pt x="2363980" y="790476"/>
                  <a:pt x="2422464" y="775855"/>
                </a:cubicBezTo>
                <a:cubicBezTo>
                  <a:pt x="2458410" y="721936"/>
                  <a:pt x="2418239" y="768730"/>
                  <a:pt x="2477882" y="738909"/>
                </a:cubicBezTo>
                <a:cubicBezTo>
                  <a:pt x="2491651" y="732025"/>
                  <a:pt x="2502301" y="720148"/>
                  <a:pt x="2514828" y="711200"/>
                </a:cubicBezTo>
                <a:cubicBezTo>
                  <a:pt x="2523861" y="704748"/>
                  <a:pt x="2533301" y="698885"/>
                  <a:pt x="2542537" y="692727"/>
                </a:cubicBezTo>
                <a:cubicBezTo>
                  <a:pt x="2548694" y="683491"/>
                  <a:pt x="2553160" y="672867"/>
                  <a:pt x="2561009" y="665018"/>
                </a:cubicBezTo>
                <a:cubicBezTo>
                  <a:pt x="2578914" y="647113"/>
                  <a:pt x="2593891" y="644821"/>
                  <a:pt x="2616428" y="637309"/>
                </a:cubicBezTo>
                <a:cubicBezTo>
                  <a:pt x="2622585" y="628073"/>
                  <a:pt x="2626232" y="616534"/>
                  <a:pt x="2634900" y="609600"/>
                </a:cubicBezTo>
                <a:cubicBezTo>
                  <a:pt x="2640921" y="604783"/>
                  <a:pt x="2697144" y="591730"/>
                  <a:pt x="2699555" y="591127"/>
                </a:cubicBezTo>
                <a:cubicBezTo>
                  <a:pt x="2777990" y="597664"/>
                  <a:pt x="2792557" y="580884"/>
                  <a:pt x="2838100" y="618836"/>
                </a:cubicBezTo>
                <a:cubicBezTo>
                  <a:pt x="2848135" y="627198"/>
                  <a:pt x="2857447" y="636510"/>
                  <a:pt x="2865809" y="646545"/>
                </a:cubicBezTo>
                <a:cubicBezTo>
                  <a:pt x="2879449" y="662913"/>
                  <a:pt x="2894785" y="692603"/>
                  <a:pt x="2902755" y="711200"/>
                </a:cubicBezTo>
                <a:cubicBezTo>
                  <a:pt x="2912615" y="734206"/>
                  <a:pt x="2907182" y="750879"/>
                  <a:pt x="2939700" y="757382"/>
                </a:cubicBezTo>
                <a:cubicBezTo>
                  <a:pt x="2946451" y="758732"/>
                  <a:pt x="2952015" y="751224"/>
                  <a:pt x="2958173" y="7481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792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0.gif"/>
          <p:cNvPicPr>
            <a:picLocks noChangeAspect="1"/>
          </p:cNvPicPr>
          <p:nvPr/>
        </p:nvPicPr>
        <p:blipFill rotWithShape="1">
          <a:blip r:embed="rId2" cstate="print"/>
          <a:srcRect l="524" t="-1" r="-524" b="20743"/>
          <a:stretch/>
        </p:blipFill>
        <p:spPr>
          <a:xfrm>
            <a:off x="1523158" y="592183"/>
            <a:ext cx="9562853" cy="6136807"/>
          </a:xfrm>
          <a:prstGeom prst="rect">
            <a:avLst/>
          </a:prstGeom>
        </p:spPr>
      </p:pic>
      <p:sp>
        <p:nvSpPr>
          <p:cNvPr id="4" name="Title 1">
            <a:extLst>
              <a:ext uri="{FF2B5EF4-FFF2-40B4-BE49-F238E27FC236}">
                <a16:creationId xmlns:a16="http://schemas.microsoft.com/office/drawing/2014/main" id="{BA20AD39-E9C5-4CCF-A2CD-04084F1A26FE}"/>
              </a:ext>
            </a:extLst>
          </p:cNvPr>
          <p:cNvSpPr txBox="1">
            <a:spLocks/>
          </p:cNvSpPr>
          <p:nvPr/>
        </p:nvSpPr>
        <p:spPr>
          <a:xfrm>
            <a:off x="8793616" y="592183"/>
            <a:ext cx="2421194" cy="684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
        <p:nvSpPr>
          <p:cNvPr id="2" name="Down Arrow 1"/>
          <p:cNvSpPr/>
          <p:nvPr/>
        </p:nvSpPr>
        <p:spPr>
          <a:xfrm rot="1887409">
            <a:off x="6637616" y="1642905"/>
            <a:ext cx="352674" cy="5029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U?</a:t>
            </a:r>
          </a:p>
        </p:txBody>
      </p:sp>
      <p:sp>
        <p:nvSpPr>
          <p:cNvPr id="5" name="TextBox 4">
            <a:extLst>
              <a:ext uri="{FF2B5EF4-FFF2-40B4-BE49-F238E27FC236}">
                <a16:creationId xmlns:a16="http://schemas.microsoft.com/office/drawing/2014/main" id="{8F7B5A2F-27D3-4924-94DE-CB38C34F4EA3}"/>
              </a:ext>
            </a:extLst>
          </p:cNvPr>
          <p:cNvSpPr txBox="1"/>
          <p:nvPr/>
        </p:nvSpPr>
        <p:spPr>
          <a:xfrm>
            <a:off x="4990117" y="5877890"/>
            <a:ext cx="493818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since f(C) = g(C) + h(C) = 0 + 2 = 2</a:t>
            </a:r>
          </a:p>
        </p:txBody>
      </p:sp>
    </p:spTree>
    <p:extLst>
      <p:ext uri="{BB962C8B-B14F-4D97-AF65-F5344CB8AC3E}">
        <p14:creationId xmlns:p14="http://schemas.microsoft.com/office/powerpoint/2010/main" val="196046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C87709-39F6-4351-88F7-F2BF45132318}"/>
              </a:ext>
            </a:extLst>
          </p:cNvPr>
          <p:cNvSpPr>
            <a:spLocks noGrp="1" noChangeArrowheads="1"/>
          </p:cNvSpPr>
          <p:nvPr>
            <p:ph type="title"/>
          </p:nvPr>
        </p:nvSpPr>
        <p:spPr>
          <a:xfrm>
            <a:off x="1417741" y="0"/>
            <a:ext cx="7066936" cy="861236"/>
          </a:xfrm>
          <a:solidFill>
            <a:srgbClr val="FFFF00"/>
          </a:solidFill>
        </p:spPr>
        <p:txBody>
          <a:bodyPr>
            <a:normAutofit/>
          </a:bodyPr>
          <a:lstStyle/>
          <a:p>
            <a:r>
              <a:rPr lang="en-US" sz="3200" dirty="0">
                <a:solidFill>
                  <a:srgbClr val="FF0000"/>
                </a:solidFill>
                <a:latin typeface="+mn-lt"/>
              </a:rPr>
              <a:t>Informed Searches</a:t>
            </a:r>
            <a:endParaRPr lang="en-US" altLang="en-US" sz="3200" dirty="0">
              <a:latin typeface="+mn-lt"/>
            </a:endParaRPr>
          </a:p>
        </p:txBody>
      </p:sp>
      <p:sp>
        <p:nvSpPr>
          <p:cNvPr id="5" name="Content Placeholder 2">
            <a:extLst>
              <a:ext uri="{FF2B5EF4-FFF2-40B4-BE49-F238E27FC236}">
                <a16:creationId xmlns:a16="http://schemas.microsoft.com/office/drawing/2014/main" id="{AC048CE9-07F3-4789-AD7F-84EE6B1AA3C2}"/>
              </a:ext>
            </a:extLst>
          </p:cNvPr>
          <p:cNvSpPr>
            <a:spLocks noGrp="1"/>
          </p:cNvSpPr>
          <p:nvPr>
            <p:ph idx="1"/>
          </p:nvPr>
        </p:nvSpPr>
        <p:spPr>
          <a:xfrm>
            <a:off x="1500263" y="853439"/>
            <a:ext cx="9045817" cy="5895704"/>
          </a:xfrm>
        </p:spPr>
        <p:txBody>
          <a:bodyPr>
            <a:noAutofit/>
          </a:bodyPr>
          <a:lstStyle/>
          <a:p>
            <a:pPr marL="465138" indent="-465138">
              <a:lnSpc>
                <a:spcPct val="100000"/>
              </a:lnSpc>
              <a:spcBef>
                <a:spcPts val="0"/>
              </a:spcBef>
            </a:pPr>
            <a:r>
              <a:rPr lang="en-US" sz="2400" dirty="0">
                <a:latin typeface="Times New Roman" panose="02020603050405020304" pitchFamily="18" charset="0"/>
                <a:cs typeface="Times New Roman" panose="02020603050405020304" pitchFamily="18" charset="0"/>
              </a:rPr>
              <a:t>New terms</a:t>
            </a:r>
          </a:p>
          <a:p>
            <a:pPr marL="914400" lvl="1" indent="-457200">
              <a:lnSpc>
                <a:spcPct val="100000"/>
              </a:lnSpc>
              <a:spcBef>
                <a:spcPts val="0"/>
              </a:spcBef>
            </a:pPr>
            <a:r>
              <a:rPr lang="en-US" dirty="0">
                <a:latin typeface="Times New Roman" panose="02020603050405020304" pitchFamily="18" charset="0"/>
                <a:cs typeface="Times New Roman" panose="02020603050405020304" pitchFamily="18" charset="0"/>
              </a:rPr>
              <a:t>Heuristics – use an </a:t>
            </a:r>
            <a:r>
              <a:rPr lang="en-US" dirty="0">
                <a:solidFill>
                  <a:srgbClr val="0000FF"/>
                </a:solidFill>
                <a:latin typeface="Times New Roman" panose="02020603050405020304" pitchFamily="18" charset="0"/>
                <a:cs typeface="Times New Roman" panose="02020603050405020304" pitchFamily="18" charset="0"/>
              </a:rPr>
              <a:t>evaluation function f(n) </a:t>
            </a:r>
            <a:r>
              <a:rPr lang="en-US" dirty="0">
                <a:latin typeface="Times New Roman" panose="02020603050405020304" pitchFamily="18" charset="0"/>
                <a:cs typeface="Times New Roman" panose="02020603050405020304" pitchFamily="18" charset="0"/>
              </a:rPr>
              <a:t>to construct a 	   	        </a:t>
            </a:r>
            <a:r>
              <a:rPr lang="en-US" dirty="0">
                <a:solidFill>
                  <a:srgbClr val="0000FF"/>
                </a:solidFill>
                <a:latin typeface="Times New Roman" panose="02020603050405020304" pitchFamily="18" charset="0"/>
                <a:cs typeface="Times New Roman" panose="02020603050405020304" pitchFamily="18" charset="0"/>
              </a:rPr>
              <a:t>heuristic function h(n).</a:t>
            </a:r>
          </a:p>
          <a:p>
            <a:pPr marL="914400" lvl="1" indent="-457200">
              <a:lnSpc>
                <a:spcPct val="100000"/>
              </a:lnSpc>
              <a:spcBef>
                <a:spcPts val="0"/>
              </a:spcBef>
            </a:pPr>
            <a:r>
              <a:rPr lang="en-US" dirty="0">
                <a:latin typeface="Times New Roman" panose="02020603050405020304" pitchFamily="18" charset="0"/>
                <a:cs typeface="Times New Roman" panose="02020603050405020304" pitchFamily="18" charset="0"/>
              </a:rPr>
              <a:t>Optimal solution – </a:t>
            </a:r>
            <a:r>
              <a:rPr lang="en-US" dirty="0">
                <a:solidFill>
                  <a:srgbClr val="0000FF"/>
                </a:solidFill>
                <a:latin typeface="Times New Roman" panose="02020603050405020304" pitchFamily="18" charset="0"/>
                <a:cs typeface="Times New Roman" panose="02020603050405020304" pitchFamily="18" charset="0"/>
              </a:rPr>
              <a:t>expand the node with the lowest evaluation</a:t>
            </a:r>
          </a:p>
          <a:p>
            <a:pPr marL="914400" lvl="1" indent="-457200">
              <a:lnSpc>
                <a:spcPct val="100000"/>
              </a:lnSpc>
              <a:spcBef>
                <a:spcPts val="0"/>
              </a:spcBef>
            </a:pPr>
            <a:r>
              <a:rPr lang="en-US" dirty="0" err="1">
                <a:latin typeface="Times New Roman" panose="02020603050405020304" pitchFamily="18" charset="0"/>
                <a:cs typeface="Times New Roman" panose="02020603050405020304" pitchFamily="18" charset="0"/>
              </a:rPr>
              <a:t>Informedness</a:t>
            </a:r>
            <a:r>
              <a:rPr lang="en-US" dirty="0">
                <a:latin typeface="Times New Roman" panose="02020603050405020304" pitchFamily="18" charset="0"/>
                <a:cs typeface="Times New Roman" panose="02020603050405020304" pitchFamily="18" charset="0"/>
              </a:rPr>
              <a:t> – some guidance on where to look for solutions.</a:t>
            </a:r>
          </a:p>
          <a:p>
            <a:pPr marL="914400" lvl="1" indent="-457200">
              <a:lnSpc>
                <a:spcPct val="100000"/>
              </a:lnSpc>
              <a:spcBef>
                <a:spcPts val="0"/>
              </a:spcBef>
            </a:pPr>
            <a:r>
              <a:rPr lang="en-US" dirty="0">
                <a:latin typeface="Times New Roman" panose="02020603050405020304" pitchFamily="18" charset="0"/>
                <a:cs typeface="Times New Roman" panose="02020603050405020304" pitchFamily="18" charset="0"/>
              </a:rPr>
              <a:t>Hill climbing problems</a:t>
            </a:r>
          </a:p>
          <a:p>
            <a:pPr marL="914400" lvl="1" indent="-457200">
              <a:lnSpc>
                <a:spcPct val="100000"/>
              </a:lnSpc>
              <a:spcBef>
                <a:spcPts val="0"/>
              </a:spcBef>
            </a:pPr>
            <a:r>
              <a:rPr lang="en-US" dirty="0">
                <a:latin typeface="Times New Roman" panose="02020603050405020304" pitchFamily="18" charset="0"/>
                <a:cs typeface="Times New Roman" panose="02020603050405020304" pitchFamily="18" charset="0"/>
              </a:rPr>
              <a:t>Admissibility – </a:t>
            </a:r>
            <a:r>
              <a:rPr lang="en-US" dirty="0">
                <a:solidFill>
                  <a:srgbClr val="0000FF"/>
                </a:solidFill>
                <a:latin typeface="Times New Roman" panose="02020603050405020304" pitchFamily="18" charset="0"/>
                <a:cs typeface="Times New Roman" panose="02020603050405020304" pitchFamily="18" charset="0"/>
              </a:rPr>
              <a:t>h(n) be an admissible heuristic, required for 		  optimality</a:t>
            </a:r>
            <a:r>
              <a:rPr lang="en-US" dirty="0">
                <a:latin typeface="Times New Roman" panose="02020603050405020304" pitchFamily="18" charset="0"/>
                <a:cs typeface="Times New Roman" panose="02020603050405020304" pitchFamily="18" charset="0"/>
              </a:rPr>
              <a:t>.</a:t>
            </a:r>
          </a:p>
          <a:p>
            <a:pPr marL="465138" indent="-465138">
              <a:lnSpc>
                <a:spcPct val="100000"/>
              </a:lnSpc>
              <a:spcBef>
                <a:spcPts val="0"/>
              </a:spcBef>
            </a:pPr>
            <a:r>
              <a:rPr lang="en-US" sz="2400" dirty="0">
                <a:latin typeface="Times New Roman" panose="02020603050405020304" pitchFamily="18" charset="0"/>
                <a:cs typeface="Times New Roman" panose="02020603050405020304" pitchFamily="18" charset="0"/>
              </a:rPr>
              <a:t>New parameters</a:t>
            </a:r>
          </a:p>
          <a:p>
            <a:pPr marL="914400" lvl="1" indent="-457200">
              <a:lnSpc>
                <a:spcPct val="100000"/>
              </a:lnSpc>
              <a:spcBef>
                <a:spcPts val="0"/>
              </a:spcBef>
            </a:pPr>
            <a:r>
              <a:rPr lang="en-US" dirty="0">
                <a:solidFill>
                  <a:srgbClr val="0000FF"/>
                </a:solidFill>
                <a:latin typeface="Times New Roman" panose="02020603050405020304" pitchFamily="18" charset="0"/>
                <a:cs typeface="Times New Roman" panose="02020603050405020304" pitchFamily="18" charset="0"/>
              </a:rPr>
              <a:t>g(n) = estimated cost from initial state to state n</a:t>
            </a:r>
          </a:p>
          <a:p>
            <a:pPr marL="914400" lvl="1" indent="-457200">
              <a:lnSpc>
                <a:spcPct val="100000"/>
              </a:lnSpc>
              <a:spcBef>
                <a:spcPts val="0"/>
              </a:spcBef>
            </a:pPr>
            <a:r>
              <a:rPr lang="en-US" dirty="0">
                <a:solidFill>
                  <a:srgbClr val="0000FF"/>
                </a:solidFill>
                <a:latin typeface="Times New Roman" panose="02020603050405020304" pitchFamily="18" charset="0"/>
                <a:cs typeface="Times New Roman" panose="02020603050405020304" pitchFamily="18" charset="0"/>
              </a:rPr>
              <a:t>h(n) = estimated cost (e.g., distance) from state n to closest goal</a:t>
            </a:r>
          </a:p>
          <a:p>
            <a:pPr marL="1371600" lvl="2" indent="-457200">
              <a:lnSpc>
                <a:spcPct val="100000"/>
              </a:lnSpc>
              <a:spcBef>
                <a:spcPts val="0"/>
              </a:spcBef>
            </a:pPr>
            <a:r>
              <a:rPr lang="en-US" sz="2400" dirty="0">
                <a:latin typeface="Times New Roman" panose="02020603050405020304" pitchFamily="18" charset="0"/>
                <a:cs typeface="Times New Roman" panose="02020603050405020304" pitchFamily="18" charset="0"/>
              </a:rPr>
              <a:t>h(n) is a heuristic function</a:t>
            </a:r>
          </a:p>
          <a:p>
            <a:pPr marL="1836738" lvl="3" indent="-465138">
              <a:lnSpc>
                <a:spcPct val="100000"/>
              </a:lnSpc>
              <a:spcBef>
                <a:spcPts val="0"/>
              </a:spcBef>
            </a:pPr>
            <a:r>
              <a:rPr lang="en-US" sz="2400" dirty="0">
                <a:latin typeface="Times New Roman" panose="02020603050405020304" pitchFamily="18" charset="0"/>
                <a:cs typeface="Times New Roman" panose="02020603050405020304" pitchFamily="18" charset="0"/>
              </a:rPr>
              <a:t>Robot path planning: h(n) could be Euclidean distance</a:t>
            </a:r>
          </a:p>
          <a:p>
            <a:pPr marL="1836738" lvl="3" indent="-465138">
              <a:lnSpc>
                <a:spcPct val="100000"/>
              </a:lnSpc>
              <a:spcBef>
                <a:spcPts val="0"/>
              </a:spcBef>
            </a:pPr>
            <a:r>
              <a:rPr lang="en-US" sz="2400" dirty="0">
                <a:latin typeface="Times New Roman" panose="02020603050405020304" pitchFamily="18" charset="0"/>
                <a:cs typeface="Times New Roman" panose="02020603050405020304" pitchFamily="18" charset="0"/>
              </a:rPr>
              <a:t>8 puzzle: h(n) could be number of tiles out of place</a:t>
            </a:r>
          </a:p>
          <a:p>
            <a:pPr marL="465138" indent="-465138">
              <a:lnSpc>
                <a:spcPct val="100000"/>
              </a:lnSpc>
              <a:spcBef>
                <a:spcPts val="0"/>
              </a:spcBef>
            </a:pPr>
            <a:r>
              <a:rPr lang="en-US" sz="2400" dirty="0">
                <a:solidFill>
                  <a:srgbClr val="0000FF"/>
                </a:solidFill>
                <a:latin typeface="Times New Roman" panose="02020603050405020304" pitchFamily="18" charset="0"/>
                <a:cs typeface="Times New Roman" panose="02020603050405020304" pitchFamily="18" charset="0"/>
              </a:rPr>
              <a:t>Heuristic search algorithms </a:t>
            </a:r>
            <a:r>
              <a:rPr lang="en-US" sz="2400" dirty="0">
                <a:latin typeface="Times New Roman" panose="02020603050405020304" pitchFamily="18" charset="0"/>
                <a:cs typeface="Times New Roman" panose="02020603050405020304" pitchFamily="18" charset="0"/>
              </a:rPr>
              <a:t>use h(n) to guide search</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8734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1.gif"/>
          <p:cNvPicPr>
            <a:picLocks noChangeAspect="1"/>
          </p:cNvPicPr>
          <p:nvPr/>
        </p:nvPicPr>
        <p:blipFill rotWithShape="1">
          <a:blip r:embed="rId2" cstate="print"/>
          <a:srcRect l="-762" r="-1" b="18370"/>
          <a:stretch/>
        </p:blipFill>
        <p:spPr>
          <a:xfrm>
            <a:off x="1165123" y="427704"/>
            <a:ext cx="9852395" cy="6164826"/>
          </a:xfrm>
          <a:prstGeom prst="rect">
            <a:avLst/>
          </a:prstGeom>
        </p:spPr>
      </p:pic>
      <p:sp>
        <p:nvSpPr>
          <p:cNvPr id="5" name="Title 1">
            <a:extLst>
              <a:ext uri="{FF2B5EF4-FFF2-40B4-BE49-F238E27FC236}">
                <a16:creationId xmlns:a16="http://schemas.microsoft.com/office/drawing/2014/main" id="{1FFEE451-0CEF-4F61-B836-7A76F66B8E61}"/>
              </a:ext>
            </a:extLst>
          </p:cNvPr>
          <p:cNvSpPr txBox="1">
            <a:spLocks/>
          </p:cNvSpPr>
          <p:nvPr/>
        </p:nvSpPr>
        <p:spPr>
          <a:xfrm>
            <a:off x="8887168" y="427204"/>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
        <p:nvSpPr>
          <p:cNvPr id="6" name="TextBox 5">
            <a:extLst>
              <a:ext uri="{FF2B5EF4-FFF2-40B4-BE49-F238E27FC236}">
                <a16:creationId xmlns:a16="http://schemas.microsoft.com/office/drawing/2014/main" id="{A25BF32D-E561-4B35-B169-F40055537F9A}"/>
              </a:ext>
            </a:extLst>
          </p:cNvPr>
          <p:cNvSpPr txBox="1"/>
          <p:nvPr/>
        </p:nvSpPr>
        <p:spPr>
          <a:xfrm>
            <a:off x="3291840" y="6030686"/>
            <a:ext cx="785513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since f(T) = g(T) + h(T) = 1 + 1 = 2, …, f(B) = g(B) + h(B) = 3 + 4 = 7. </a:t>
            </a:r>
          </a:p>
        </p:txBody>
      </p:sp>
    </p:spTree>
    <p:extLst>
      <p:ext uri="{BB962C8B-B14F-4D97-AF65-F5344CB8AC3E}">
        <p14:creationId xmlns:p14="http://schemas.microsoft.com/office/powerpoint/2010/main" val="19385847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2.gif"/>
          <p:cNvPicPr>
            <a:picLocks noChangeAspect="1"/>
          </p:cNvPicPr>
          <p:nvPr/>
        </p:nvPicPr>
        <p:blipFill rotWithShape="1">
          <a:blip r:embed="rId2" cstate="print"/>
          <a:srcRect b="21946"/>
          <a:stretch/>
        </p:blipFill>
        <p:spPr>
          <a:xfrm>
            <a:off x="1253614" y="545691"/>
            <a:ext cx="9736604" cy="5877732"/>
          </a:xfrm>
          <a:prstGeom prst="rect">
            <a:avLst/>
          </a:prstGeom>
        </p:spPr>
      </p:pic>
      <p:sp>
        <p:nvSpPr>
          <p:cNvPr id="4" name="Title 1">
            <a:extLst>
              <a:ext uri="{FF2B5EF4-FFF2-40B4-BE49-F238E27FC236}">
                <a16:creationId xmlns:a16="http://schemas.microsoft.com/office/drawing/2014/main" id="{C19686AE-2A50-443A-A537-CD73B8F665A5}"/>
              </a:ext>
            </a:extLst>
          </p:cNvPr>
          <p:cNvSpPr txBox="1">
            <a:spLocks/>
          </p:cNvSpPr>
          <p:nvPr/>
        </p:nvSpPr>
        <p:spPr>
          <a:xfrm>
            <a:off x="9104882" y="545691"/>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
        <p:nvSpPr>
          <p:cNvPr id="5" name="TextBox 4">
            <a:extLst>
              <a:ext uri="{FF2B5EF4-FFF2-40B4-BE49-F238E27FC236}">
                <a16:creationId xmlns:a16="http://schemas.microsoft.com/office/drawing/2014/main" id="{6D5DEE8A-564A-4309-96A7-AD923A1E0330}"/>
              </a:ext>
            </a:extLst>
          </p:cNvPr>
          <p:cNvSpPr txBox="1"/>
          <p:nvPr/>
        </p:nvSpPr>
        <p:spPr>
          <a:xfrm>
            <a:off x="3291840" y="6150076"/>
            <a:ext cx="785513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since f(O) = g(O) + h(O) = </a:t>
            </a:r>
            <a:r>
              <a:rPr lang="en-US" sz="2000" dirty="0">
                <a:solidFill>
                  <a:schemeClr val="accent2">
                    <a:lumMod val="75000"/>
                  </a:schemeClr>
                </a:solidFill>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+ 2 = 4, …, f(B) = g(B) + h(B) = 3 + 4 = 7. </a:t>
            </a:r>
          </a:p>
        </p:txBody>
      </p:sp>
    </p:spTree>
    <p:extLst>
      <p:ext uri="{BB962C8B-B14F-4D97-AF65-F5344CB8AC3E}">
        <p14:creationId xmlns:p14="http://schemas.microsoft.com/office/powerpoint/2010/main" val="4456896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3.gif"/>
          <p:cNvPicPr>
            <a:picLocks noChangeAspect="1"/>
          </p:cNvPicPr>
          <p:nvPr/>
        </p:nvPicPr>
        <p:blipFill rotWithShape="1">
          <a:blip r:embed="rId2" cstate="print"/>
          <a:srcRect b="19810"/>
          <a:stretch/>
        </p:blipFill>
        <p:spPr>
          <a:xfrm>
            <a:off x="1401097" y="427704"/>
            <a:ext cx="9877567" cy="6051474"/>
          </a:xfrm>
          <a:prstGeom prst="rect">
            <a:avLst/>
          </a:prstGeom>
        </p:spPr>
      </p:pic>
      <p:sp>
        <p:nvSpPr>
          <p:cNvPr id="4" name="Title 1">
            <a:extLst>
              <a:ext uri="{FF2B5EF4-FFF2-40B4-BE49-F238E27FC236}">
                <a16:creationId xmlns:a16="http://schemas.microsoft.com/office/drawing/2014/main" id="{5A05264C-D8E8-4581-BEF4-C3C032A10E2E}"/>
              </a:ext>
            </a:extLst>
          </p:cNvPr>
          <p:cNvSpPr txBox="1">
            <a:spLocks/>
          </p:cNvSpPr>
          <p:nvPr/>
        </p:nvSpPr>
        <p:spPr>
          <a:xfrm>
            <a:off x="8917577" y="525044"/>
            <a:ext cx="2595155" cy="955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Times New Roman" panose="02020603050405020304" pitchFamily="18" charset="0"/>
                <a:cs typeface="Times New Roman" panose="02020603050405020304" pitchFamily="18" charset="0"/>
              </a:rPr>
              <a:t>A* - Example</a:t>
            </a:r>
          </a:p>
        </p:txBody>
      </p:sp>
    </p:spTree>
    <p:extLst>
      <p:ext uri="{BB962C8B-B14F-4D97-AF65-F5344CB8AC3E}">
        <p14:creationId xmlns:p14="http://schemas.microsoft.com/office/powerpoint/2010/main" val="19550401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gif"/>
          <p:cNvPicPr>
            <a:picLocks noChangeAspect="1"/>
          </p:cNvPicPr>
          <p:nvPr/>
        </p:nvPicPr>
        <p:blipFill rotWithShape="1">
          <a:blip r:embed="rId2" cstate="print"/>
          <a:srcRect b="15366"/>
          <a:stretch/>
        </p:blipFill>
        <p:spPr>
          <a:xfrm>
            <a:off x="1400958" y="853788"/>
            <a:ext cx="9898620" cy="5589638"/>
          </a:xfrm>
          <a:prstGeom prst="rect">
            <a:avLst/>
          </a:prstGeom>
        </p:spPr>
      </p:pic>
      <p:sp>
        <p:nvSpPr>
          <p:cNvPr id="6" name="Title 1">
            <a:extLst>
              <a:ext uri="{FF2B5EF4-FFF2-40B4-BE49-F238E27FC236}">
                <a16:creationId xmlns:a16="http://schemas.microsoft.com/office/drawing/2014/main" id="{41C7303C-7681-45B4-9A68-F171370C2BD4}"/>
              </a:ext>
            </a:extLst>
          </p:cNvPr>
          <p:cNvSpPr txBox="1">
            <a:spLocks/>
          </p:cNvSpPr>
          <p:nvPr/>
        </p:nvSpPr>
        <p:spPr>
          <a:xfrm>
            <a:off x="8994902" y="465909"/>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
        <p:nvSpPr>
          <p:cNvPr id="4" name="TextBox 3">
            <a:extLst>
              <a:ext uri="{FF2B5EF4-FFF2-40B4-BE49-F238E27FC236}">
                <a16:creationId xmlns:a16="http://schemas.microsoft.com/office/drawing/2014/main" id="{1E40FBC1-EE9F-400C-93E2-FEC8946AF25F}"/>
              </a:ext>
            </a:extLst>
          </p:cNvPr>
          <p:cNvSpPr txBox="1"/>
          <p:nvPr/>
        </p:nvSpPr>
        <p:spPr>
          <a:xfrm>
            <a:off x="1741715" y="5991981"/>
            <a:ext cx="870857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since f(I) = g(I) + h(I) = </a:t>
            </a:r>
            <a:r>
              <a:rPr lang="en-US" sz="2000" dirty="0">
                <a:solidFill>
                  <a:schemeClr val="accent2">
                    <a:lumMod val="75000"/>
                  </a:schemeClr>
                </a:solidFill>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a:t>
            </a:r>
            <a:r>
              <a:rPr lang="en-US" sz="2000" dirty="0">
                <a:solidFill>
                  <a:schemeClr val="accent2">
                    <a:lumMod val="75000"/>
                  </a:schemeClr>
                </a:solidFill>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+ 1 = 7 and f(N) = g(N) + h(N) = </a:t>
            </a:r>
            <a:r>
              <a:rPr lang="en-US" sz="2000" dirty="0">
                <a:solidFill>
                  <a:schemeClr val="accent2">
                    <a:lumMod val="75000"/>
                  </a:schemeClr>
                </a:solidFill>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a:t>
            </a:r>
            <a:r>
              <a:rPr lang="en-US" sz="2000" dirty="0">
                <a:solidFill>
                  <a:schemeClr val="accent2">
                    <a:lumMod val="75000"/>
                  </a:schemeClr>
                </a:solidFill>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+ 44 = 51. </a:t>
            </a:r>
          </a:p>
        </p:txBody>
      </p:sp>
    </p:spTree>
    <p:extLst>
      <p:ext uri="{BB962C8B-B14F-4D97-AF65-F5344CB8AC3E}">
        <p14:creationId xmlns:p14="http://schemas.microsoft.com/office/powerpoint/2010/main" val="31850268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5.gif"/>
          <p:cNvPicPr>
            <a:picLocks noChangeAspect="1"/>
          </p:cNvPicPr>
          <p:nvPr/>
        </p:nvPicPr>
        <p:blipFill rotWithShape="1">
          <a:blip r:embed="rId2" cstate="print"/>
          <a:srcRect b="17032"/>
          <a:stretch/>
        </p:blipFill>
        <p:spPr>
          <a:xfrm>
            <a:off x="1151751" y="471948"/>
            <a:ext cx="9974991" cy="6179575"/>
          </a:xfrm>
          <a:prstGeom prst="rect">
            <a:avLst/>
          </a:prstGeom>
        </p:spPr>
      </p:pic>
      <p:sp>
        <p:nvSpPr>
          <p:cNvPr id="6" name="Title 1">
            <a:extLst>
              <a:ext uri="{FF2B5EF4-FFF2-40B4-BE49-F238E27FC236}">
                <a16:creationId xmlns:a16="http://schemas.microsoft.com/office/drawing/2014/main" id="{FB7D1BBE-11C4-45C5-8038-B5D8DF7033D7}"/>
              </a:ext>
            </a:extLst>
          </p:cNvPr>
          <p:cNvSpPr txBox="1">
            <a:spLocks/>
          </p:cNvSpPr>
          <p:nvPr/>
        </p:nvSpPr>
        <p:spPr>
          <a:xfrm>
            <a:off x="8928042" y="563528"/>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Tree>
    <p:extLst>
      <p:ext uri="{BB962C8B-B14F-4D97-AF65-F5344CB8AC3E}">
        <p14:creationId xmlns:p14="http://schemas.microsoft.com/office/powerpoint/2010/main" val="38932609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6.gif"/>
          <p:cNvPicPr>
            <a:picLocks noChangeAspect="1"/>
          </p:cNvPicPr>
          <p:nvPr/>
        </p:nvPicPr>
        <p:blipFill rotWithShape="1">
          <a:blip r:embed="rId2" cstate="print"/>
          <a:srcRect b="16468"/>
          <a:stretch/>
        </p:blipFill>
        <p:spPr>
          <a:xfrm>
            <a:off x="1314562" y="707924"/>
            <a:ext cx="9727908" cy="5786871"/>
          </a:xfrm>
          <a:prstGeom prst="rect">
            <a:avLst/>
          </a:prstGeom>
        </p:spPr>
      </p:pic>
      <p:sp>
        <p:nvSpPr>
          <p:cNvPr id="6" name="Title 1">
            <a:extLst>
              <a:ext uri="{FF2B5EF4-FFF2-40B4-BE49-F238E27FC236}">
                <a16:creationId xmlns:a16="http://schemas.microsoft.com/office/drawing/2014/main" id="{A08D7E4B-23A0-48E2-B0CF-1A98F99B7EF2}"/>
              </a:ext>
            </a:extLst>
          </p:cNvPr>
          <p:cNvSpPr txBox="1">
            <a:spLocks/>
          </p:cNvSpPr>
          <p:nvPr/>
        </p:nvSpPr>
        <p:spPr>
          <a:xfrm>
            <a:off x="8843625" y="628207"/>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
        <p:nvSpPr>
          <p:cNvPr id="4" name="TextBox 3">
            <a:extLst>
              <a:ext uri="{FF2B5EF4-FFF2-40B4-BE49-F238E27FC236}">
                <a16:creationId xmlns:a16="http://schemas.microsoft.com/office/drawing/2014/main" id="{8C76A10D-8D5E-4FAC-9FEB-6156DF8E6CB1}"/>
              </a:ext>
            </a:extLst>
          </p:cNvPr>
          <p:cNvSpPr txBox="1"/>
          <p:nvPr/>
        </p:nvSpPr>
        <p:spPr>
          <a:xfrm>
            <a:off x="1733006" y="6174402"/>
            <a:ext cx="87259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since f(L) = g(L) + h(L) = 2 + 4 + 0 = 6, …, f(F) = g(F) + h(F) = 2 + 5 + 8  = 15… </a:t>
            </a:r>
          </a:p>
        </p:txBody>
      </p:sp>
    </p:spTree>
    <p:extLst>
      <p:ext uri="{BB962C8B-B14F-4D97-AF65-F5344CB8AC3E}">
        <p14:creationId xmlns:p14="http://schemas.microsoft.com/office/powerpoint/2010/main" val="40655304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7.gif"/>
          <p:cNvPicPr>
            <a:picLocks noChangeAspect="1"/>
          </p:cNvPicPr>
          <p:nvPr/>
        </p:nvPicPr>
        <p:blipFill rotWithShape="1">
          <a:blip r:embed="rId2" cstate="print"/>
          <a:srcRect b="16113"/>
          <a:stretch/>
        </p:blipFill>
        <p:spPr>
          <a:xfrm>
            <a:off x="1548581" y="574766"/>
            <a:ext cx="9633226" cy="6165247"/>
          </a:xfrm>
          <a:prstGeom prst="rect">
            <a:avLst/>
          </a:prstGeom>
        </p:spPr>
      </p:pic>
      <p:sp>
        <p:nvSpPr>
          <p:cNvPr id="6" name="Title 1">
            <a:extLst>
              <a:ext uri="{FF2B5EF4-FFF2-40B4-BE49-F238E27FC236}">
                <a16:creationId xmlns:a16="http://schemas.microsoft.com/office/drawing/2014/main" id="{470FA537-DFB2-4C60-AB60-90FC31748312}"/>
              </a:ext>
            </a:extLst>
          </p:cNvPr>
          <p:cNvSpPr txBox="1">
            <a:spLocks/>
          </p:cNvSpPr>
          <p:nvPr/>
        </p:nvSpPr>
        <p:spPr>
          <a:xfrm>
            <a:off x="779207" y="327629"/>
            <a:ext cx="2421194" cy="988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mn-lt"/>
              </a:rPr>
              <a:t>A* - Example</a:t>
            </a:r>
          </a:p>
        </p:txBody>
      </p:sp>
    </p:spTree>
    <p:extLst>
      <p:ext uri="{BB962C8B-B14F-4D97-AF65-F5344CB8AC3E}">
        <p14:creationId xmlns:p14="http://schemas.microsoft.com/office/powerpoint/2010/main" val="31924003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856" y="75534"/>
            <a:ext cx="8674510" cy="1325563"/>
          </a:xfrm>
        </p:spPr>
        <p:txBody>
          <a:bodyPr>
            <a:normAutofit/>
          </a:bodyPr>
          <a:lstStyle/>
          <a:p>
            <a:r>
              <a:rPr lang="en-US" sz="3600" dirty="0">
                <a:solidFill>
                  <a:srgbClr val="FF0000"/>
                </a:solidFill>
              </a:rPr>
              <a:t>Comparison of Search Techniques</a:t>
            </a:r>
          </a:p>
        </p:txBody>
      </p:sp>
      <p:graphicFrame>
        <p:nvGraphicFramePr>
          <p:cNvPr id="3" name="Table 2"/>
          <p:cNvGraphicFramePr>
            <a:graphicFrameLocks noGrp="1"/>
          </p:cNvGraphicFramePr>
          <p:nvPr>
            <p:extLst>
              <p:ext uri="{D42A27DB-BD31-4B8C-83A1-F6EECF244321}">
                <p14:modId xmlns:p14="http://schemas.microsoft.com/office/powerpoint/2010/main" val="3102347560"/>
              </p:ext>
            </p:extLst>
          </p:nvPr>
        </p:nvGraphicFramePr>
        <p:xfrm>
          <a:off x="1047135" y="1401097"/>
          <a:ext cx="8126363" cy="3701847"/>
        </p:xfrm>
        <a:graphic>
          <a:graphicData uri="http://schemas.openxmlformats.org/drawingml/2006/table">
            <a:tbl>
              <a:tblPr firstRow="1" bandRow="1">
                <a:tableStyleId>{7DF18680-E054-41AD-8BC1-D1AEF772440D}</a:tableStyleId>
              </a:tblPr>
              <a:tblGrid>
                <a:gridCol w="1401095">
                  <a:extLst>
                    <a:ext uri="{9D8B030D-6E8A-4147-A177-3AD203B41FA5}">
                      <a16:colId xmlns:a16="http://schemas.microsoft.com/office/drawing/2014/main" val="20000"/>
                    </a:ext>
                  </a:extLst>
                </a:gridCol>
                <a:gridCol w="840658">
                  <a:extLst>
                    <a:ext uri="{9D8B030D-6E8A-4147-A177-3AD203B41FA5}">
                      <a16:colId xmlns:a16="http://schemas.microsoft.com/office/drawing/2014/main" val="20001"/>
                    </a:ext>
                  </a:extLst>
                </a:gridCol>
                <a:gridCol w="747251">
                  <a:extLst>
                    <a:ext uri="{9D8B030D-6E8A-4147-A177-3AD203B41FA5}">
                      <a16:colId xmlns:a16="http://schemas.microsoft.com/office/drawing/2014/main" val="20002"/>
                    </a:ext>
                  </a:extLst>
                </a:gridCol>
                <a:gridCol w="747251">
                  <a:extLst>
                    <a:ext uri="{9D8B030D-6E8A-4147-A177-3AD203B41FA5}">
                      <a16:colId xmlns:a16="http://schemas.microsoft.com/office/drawing/2014/main" val="20003"/>
                    </a:ext>
                  </a:extLst>
                </a:gridCol>
                <a:gridCol w="747251">
                  <a:extLst>
                    <a:ext uri="{9D8B030D-6E8A-4147-A177-3AD203B41FA5}">
                      <a16:colId xmlns:a16="http://schemas.microsoft.com/office/drawing/2014/main" val="20004"/>
                    </a:ext>
                  </a:extLst>
                </a:gridCol>
                <a:gridCol w="840658">
                  <a:extLst>
                    <a:ext uri="{9D8B030D-6E8A-4147-A177-3AD203B41FA5}">
                      <a16:colId xmlns:a16="http://schemas.microsoft.com/office/drawing/2014/main" val="20005"/>
                    </a:ext>
                  </a:extLst>
                </a:gridCol>
                <a:gridCol w="747251">
                  <a:extLst>
                    <a:ext uri="{9D8B030D-6E8A-4147-A177-3AD203B41FA5}">
                      <a16:colId xmlns:a16="http://schemas.microsoft.com/office/drawing/2014/main" val="20006"/>
                    </a:ext>
                  </a:extLst>
                </a:gridCol>
                <a:gridCol w="1027474">
                  <a:extLst>
                    <a:ext uri="{9D8B030D-6E8A-4147-A177-3AD203B41FA5}">
                      <a16:colId xmlns:a16="http://schemas.microsoft.com/office/drawing/2014/main" val="20007"/>
                    </a:ext>
                  </a:extLst>
                </a:gridCol>
                <a:gridCol w="1027474">
                  <a:extLst>
                    <a:ext uri="{9D8B030D-6E8A-4147-A177-3AD203B41FA5}">
                      <a16:colId xmlns:a16="http://schemas.microsoft.com/office/drawing/2014/main" val="20008"/>
                    </a:ext>
                  </a:extLst>
                </a:gridCol>
              </a:tblGrid>
              <a:tr h="632023">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BFS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UCS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000FF"/>
                          </a:solidFill>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HC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2023">
                <a:tc>
                  <a:txBody>
                    <a:bodyPr/>
                    <a:lstStyle/>
                    <a:p>
                      <a:r>
                        <a:rPr lang="en-US" sz="2400" dirty="0">
                          <a:solidFill>
                            <a:schemeClr val="tx1"/>
                          </a:solidFill>
                        </a:rPr>
                        <a:t>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2023">
                <a:tc>
                  <a:txBody>
                    <a:bodyPr/>
                    <a:lstStyle/>
                    <a:p>
                      <a:r>
                        <a:rPr lang="en-US" sz="2400" dirty="0">
                          <a:solidFill>
                            <a:schemeClr val="tx1"/>
                          </a:solidFill>
                        </a:rPr>
                        <a:t>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32023">
                <a:tc>
                  <a:txBody>
                    <a:bodyPr/>
                    <a:lstStyle/>
                    <a:p>
                      <a:r>
                        <a:rPr lang="en-US" sz="2400" dirty="0">
                          <a:solidFill>
                            <a:schemeClr val="tx1"/>
                          </a:solidFill>
                        </a:rPr>
                        <a:t>Heuristic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00FF"/>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1732">
                <a:tc>
                  <a:txBody>
                    <a:bodyPr/>
                    <a:lstStyle/>
                    <a:p>
                      <a:r>
                        <a:rPr lang="en-US" sz="2400" dirty="0">
                          <a:solidFill>
                            <a:schemeClr val="tx1"/>
                          </a:solidFill>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a:t>
                      </a:r>
                      <a:r>
                        <a:rPr lang="en-US" sz="2400" baseline="30000" dirty="0">
                          <a:solidFill>
                            <a:schemeClr val="tx1"/>
                          </a:solidFill>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d</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32023">
                <a:tc>
                  <a:txBody>
                    <a:bodyPr/>
                    <a:lstStyle/>
                    <a:p>
                      <a:r>
                        <a:rPr lang="en-US" sz="2400" dirty="0">
                          <a:solidFill>
                            <a:schemeClr val="tx1"/>
                          </a:solidFill>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chemeClr val="tx1"/>
                          </a:solidFill>
                        </a:rPr>
                        <a:t>bm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b</a:t>
                      </a:r>
                      <a:r>
                        <a:rPr lang="en-US" sz="2400" baseline="30000" dirty="0">
                          <a:solidFill>
                            <a:schemeClr val="tx1"/>
                          </a:solidFill>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a:t>
                      </a:r>
                      <a:r>
                        <a:rPr lang="en-US" sz="2400" baseline="30000" dirty="0" err="1">
                          <a:solidFill>
                            <a:schemeClr val="tx1"/>
                          </a:solidFill>
                        </a:rPr>
                        <a:t>m</a:t>
                      </a:r>
                      <a:endParaRPr lang="en-US" sz="2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rPr>
                        <a:t>bn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FF"/>
                          </a:solidFill>
                        </a:rPr>
                        <a:t>b</a:t>
                      </a:r>
                      <a:r>
                        <a:rPr lang="en-US" sz="2400" baseline="30000" dirty="0" err="1">
                          <a:solidFill>
                            <a:srgbClr val="0000FF"/>
                          </a:solidFill>
                        </a:rPr>
                        <a:t>m</a:t>
                      </a:r>
                      <a:endParaRPr lang="en-US" sz="2400" baseline="300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6990734" y="5219600"/>
            <a:ext cx="5201265" cy="1638399"/>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111C073E-4CB4-4882-B478-8BF6DC2B6963}"/>
              </a:ext>
            </a:extLst>
          </p:cNvPr>
          <p:cNvPicPr>
            <a:picLocks noChangeAspect="1"/>
          </p:cNvPicPr>
          <p:nvPr/>
        </p:nvPicPr>
        <p:blipFill>
          <a:blip r:embed="rId3"/>
          <a:stretch>
            <a:fillRect/>
          </a:stretch>
        </p:blipFill>
        <p:spPr>
          <a:xfrm rot="20725249">
            <a:off x="323030" y="5484143"/>
            <a:ext cx="465244" cy="425971"/>
          </a:xfrm>
          <a:prstGeom prst="rect">
            <a:avLst/>
          </a:prstGeom>
        </p:spPr>
      </p:pic>
      <p:sp>
        <p:nvSpPr>
          <p:cNvPr id="5" name="Arrow: Up 4">
            <a:extLst>
              <a:ext uri="{FF2B5EF4-FFF2-40B4-BE49-F238E27FC236}">
                <a16:creationId xmlns:a16="http://schemas.microsoft.com/office/drawing/2014/main" id="{EEFC3C9E-7809-4D84-A6B8-B0A14797B3F5}"/>
              </a:ext>
            </a:extLst>
          </p:cNvPr>
          <p:cNvSpPr/>
          <p:nvPr/>
        </p:nvSpPr>
        <p:spPr>
          <a:xfrm>
            <a:off x="443358" y="4203032"/>
            <a:ext cx="224589" cy="9785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022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311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B72AF1-FB18-4FB8-BC50-5B38BFAAA370}"/>
              </a:ext>
            </a:extLst>
          </p:cNvPr>
          <p:cNvSpPr/>
          <p:nvPr/>
        </p:nvSpPr>
        <p:spPr>
          <a:xfrm>
            <a:off x="1701166" y="582994"/>
            <a:ext cx="3576229" cy="584775"/>
          </a:xfrm>
          <a:prstGeom prst="rect">
            <a:avLst/>
          </a:prstGeom>
          <a:solidFill>
            <a:srgbClr val="FFFF00"/>
          </a:solidFill>
        </p:spPr>
        <p:txBody>
          <a:bodyPr wrap="square">
            <a:spAutoFit/>
          </a:bodyPr>
          <a:lstStyle/>
          <a:p>
            <a:r>
              <a:rPr lang="en-US" sz="3200" dirty="0"/>
              <a:t>Beyond A*</a:t>
            </a:r>
          </a:p>
        </p:txBody>
      </p:sp>
      <p:sp>
        <p:nvSpPr>
          <p:cNvPr id="3" name="Rectangle 2">
            <a:extLst>
              <a:ext uri="{FF2B5EF4-FFF2-40B4-BE49-F238E27FC236}">
                <a16:creationId xmlns:a16="http://schemas.microsoft.com/office/drawing/2014/main" id="{7BFA6D06-953A-4F08-BBD4-58498B1DD42D}"/>
              </a:ext>
            </a:extLst>
          </p:cNvPr>
          <p:cNvSpPr/>
          <p:nvPr/>
        </p:nvSpPr>
        <p:spPr>
          <a:xfrm>
            <a:off x="1767136" y="1525031"/>
            <a:ext cx="8317389" cy="3600986"/>
          </a:xfrm>
          <a:prstGeom prst="rect">
            <a:avLst/>
          </a:prstGeom>
        </p:spPr>
        <p:txBody>
          <a:bodyPr wrap="square">
            <a:spAutoFit/>
          </a:bodyPr>
          <a:lstStyle/>
          <a:p>
            <a:pPr>
              <a:spcAft>
                <a:spcPts val="1800"/>
              </a:spcAft>
            </a:pPr>
            <a:r>
              <a:rPr lang="en-US" sz="2400" dirty="0">
                <a:latin typeface="Times New Roman" panose="02020603050405020304" pitchFamily="18" charset="0"/>
                <a:cs typeface="Times New Roman" panose="02020603050405020304" pitchFamily="18" charset="0"/>
              </a:rPr>
              <a:t>A* generally runs out of memory before it runs out of time</a:t>
            </a:r>
          </a:p>
          <a:p>
            <a:pPr>
              <a:spcAft>
                <a:spcPts val="600"/>
              </a:spcAft>
            </a:pPr>
            <a:r>
              <a:rPr lang="en-US" sz="2400" dirty="0">
                <a:latin typeface="Times New Roman" panose="02020603050405020304" pitchFamily="18" charset="0"/>
                <a:cs typeface="Times New Roman" panose="02020603050405020304" pitchFamily="18" charset="0"/>
              </a:rPr>
              <a:t>Other best-first strategies keep the good properties on A*</a:t>
            </a:r>
          </a:p>
          <a:p>
            <a:pPr>
              <a:spcAft>
                <a:spcPts val="1200"/>
              </a:spcAft>
            </a:pPr>
            <a:r>
              <a:rPr lang="en-US" sz="2400" dirty="0">
                <a:latin typeface="Times New Roman" panose="02020603050405020304" pitchFamily="18" charset="0"/>
                <a:cs typeface="Times New Roman" panose="02020603050405020304" pitchFamily="18" charset="0"/>
              </a:rPr>
              <a:t>while trying to reduce memory consumption:</a:t>
            </a:r>
          </a:p>
          <a:p>
            <a:pPr lvl="1">
              <a:spcAft>
                <a:spcPts val="1200"/>
              </a:spcAft>
            </a:pPr>
            <a:r>
              <a:rPr lang="en-US" sz="2400" dirty="0">
                <a:latin typeface="Times New Roman" panose="02020603050405020304" pitchFamily="18" charset="0"/>
                <a:cs typeface="Times New Roman" panose="02020603050405020304" pitchFamily="18" charset="0"/>
              </a:rPr>
              <a:t>• Recursive Best-First search (RBFS)</a:t>
            </a:r>
          </a:p>
          <a:p>
            <a:pPr lvl="1">
              <a:spcAft>
                <a:spcPts val="12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Iterative Deepening A* (IDA*)</a:t>
            </a:r>
          </a:p>
          <a:p>
            <a:pPr lvl="1">
              <a:spcAft>
                <a:spcPts val="1200"/>
              </a:spcAft>
            </a:pPr>
            <a:r>
              <a:rPr lang="en-US" sz="2400" dirty="0">
                <a:latin typeface="Times New Roman" panose="02020603050405020304" pitchFamily="18" charset="0"/>
                <a:cs typeface="Times New Roman" panose="02020603050405020304" pitchFamily="18" charset="0"/>
              </a:rPr>
              <a:t>• Memory-bounded A* (MA*)</a:t>
            </a:r>
          </a:p>
          <a:p>
            <a:pPr lvl="1">
              <a:spcAft>
                <a:spcPts val="1200"/>
              </a:spcAft>
            </a:pPr>
            <a:r>
              <a:rPr lang="en-US" sz="2400" dirty="0">
                <a:latin typeface="Times New Roman" panose="02020603050405020304" pitchFamily="18" charset="0"/>
                <a:cs typeface="Times New Roman" panose="02020603050405020304" pitchFamily="18" charset="0"/>
              </a:rPr>
              <a:t>• Simple Memory-bounded A* (SMA*)</a:t>
            </a:r>
          </a:p>
        </p:txBody>
      </p:sp>
      <p:pic>
        <p:nvPicPr>
          <p:cNvPr id="4" name="Picture 2" descr="Image result for sad face">
            <a:extLst>
              <a:ext uri="{FF2B5EF4-FFF2-40B4-BE49-F238E27FC236}">
                <a16:creationId xmlns:a16="http://schemas.microsoft.com/office/drawing/2014/main" id="{046B17DE-B8A1-41F8-BCD7-8D4A8466E4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67835" y="1158650"/>
            <a:ext cx="572691" cy="52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67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a:spLocks noChangeArrowheads="1"/>
              </p:cNvSpPr>
              <p:nvPr/>
            </p:nvSpPr>
            <p:spPr bwMode="auto">
              <a:xfrm>
                <a:off x="1175963" y="1473183"/>
                <a:ext cx="8951800" cy="3911633"/>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61963" lvl="0" indent="-461963">
                  <a:spcAft>
                    <a:spcPts val="1200"/>
                  </a:spcAft>
                  <a:buFont typeface="Arial" panose="020B0604020202020204" pitchFamily="34" charset="0"/>
                  <a:buChar char="•"/>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The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Euclidean distance</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between points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and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is the length of the line segment connecting them ( </a:t>
                </a:r>
                <a14:m>
                  <m:oMath xmlns:m="http://schemas.openxmlformats.org/officeDocument/2006/math">
                    <m:acc>
                      <m:accPr>
                        <m:chr m:val="̅"/>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accPr>
                      <m:e>
                        <m:r>
                          <m:rPr>
                            <m:nor/>
                          </m:rPr>
                          <a:rPr lang="en-US" altLang="en-US" sz="2400" b="1" dirty="0">
                            <a:solidFill>
                              <a:srgbClr val="0000FF"/>
                            </a:solidFill>
                            <a:latin typeface="Times New Roman" panose="02020603050405020304" pitchFamily="18" charset="0"/>
                            <a:cs typeface="Times New Roman" panose="02020603050405020304" pitchFamily="18" charset="0"/>
                          </a:rPr>
                          <m:t>pq</m:t>
                        </m:r>
                      </m:e>
                    </m:acc>
                  </m:oMath>
                </a14:m>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p>
              <a:p>
                <a:pPr marL="461963" lvl="0" indent="-461963">
                  <a:spcAft>
                    <a:spcPts val="1200"/>
                  </a:spcAft>
                  <a:buFont typeface="Arial" panose="020B0604020202020204" pitchFamily="34" charset="0"/>
                  <a:buChar char="•"/>
                </a:pPr>
                <a:endPar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461963" marR="0" lvl="0" indent="-461963"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In Cartesian coordinates, </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if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24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i="1" u="none" strike="noStrike" cap="none" normalizeH="0" baseline="-30000" dirty="0" err="1">
                    <a:ln>
                      <a:noFill/>
                    </a:ln>
                    <a:solidFill>
                      <a:srgbClr val="0000FF"/>
                    </a:solidFill>
                    <a:effectLst/>
                    <a:latin typeface="Times New Roman" panose="02020603050405020304" pitchFamily="18" charset="0"/>
                    <a:cs typeface="Times New Roman" panose="02020603050405020304" pitchFamily="18" charset="0"/>
                  </a:rPr>
                  <a:t>n</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and </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24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i="1" u="none" strike="noStrike" cap="none" normalizeH="0" baseline="-30000" dirty="0" err="1">
                    <a:ln>
                      <a:noFill/>
                    </a:ln>
                    <a:solidFill>
                      <a:srgbClr val="0000FF"/>
                    </a:solidFill>
                    <a:effectLst/>
                    <a:latin typeface="Times New Roman" panose="02020603050405020304" pitchFamily="18" charset="0"/>
                    <a:cs typeface="Times New Roman" panose="02020603050405020304" pitchFamily="18" charset="0"/>
                  </a:rPr>
                  <a:t>n</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are two points in Euclidean n-space</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then the distance (d) between  </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p</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r>
                  <a:rPr lang="en-US" altLang="en-US" sz="2400" dirty="0">
                    <a:solidFill>
                      <a:srgbClr val="222222"/>
                    </a:solidFill>
                    <a:latin typeface="Times New Roman" panose="02020603050405020304" pitchFamily="18" charset="0"/>
                    <a:cs typeface="Times New Roman" panose="02020603050405020304" pitchFamily="18" charset="0"/>
                  </a:rPr>
                  <a:t>and</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q</a:t>
                </a:r>
                <a:r>
                  <a:rPr lang="en-US" altLang="en-US" sz="2400" dirty="0">
                    <a:solidFill>
                      <a:srgbClr val="222222"/>
                    </a:solidFill>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is given by the Pythagorean formula:</a:t>
                </a:r>
                <a:r>
                  <a:rPr kumimoji="0" lang="en-US" altLang="en-US" sz="2400" b="0" i="0" u="none" strike="noStrike" cap="none" normalizeH="0" dirty="0">
                    <a:ln>
                      <a:noFill/>
                    </a:ln>
                    <a:solidFill>
                      <a:srgbClr val="222222"/>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222222"/>
                  </a:solidFill>
                  <a:cs typeface="Arial" panose="020B0604020202020204" pitchFamily="34" charset="0"/>
                </a:endParaRPr>
              </a:p>
              <a:p>
                <a:pPr lvl="0"/>
                <a:r>
                  <a:rPr lang="en-US" altLang="en-US" sz="2400" dirty="0">
                    <a:solidFill>
                      <a:srgbClr val="222222"/>
                    </a:solidFill>
                    <a:cs typeface="Arial" panose="020B0604020202020204" pitchFamily="34" charset="0"/>
                  </a:rPr>
                  <a:t>	</a:t>
                </a:r>
                <a:r>
                  <a:rPr lang="en-US" altLang="en-US" sz="2400" dirty="0">
                    <a:solidFill>
                      <a:srgbClr val="0000FF"/>
                    </a:solidFill>
                    <a:latin typeface="Times New Roman" panose="02020603050405020304" pitchFamily="18" charset="0"/>
                    <a:cs typeface="Times New Roman" panose="02020603050405020304" pitchFamily="18" charset="0"/>
                  </a:rPr>
                  <a:t>d</a:t>
                </a:r>
                <a:r>
                  <a:rPr kumimoji="0" lang="en-US" altLang="en-US" sz="2400" b="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en-US" alt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2400" b="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2400" b="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radPr>
                      <m:deg/>
                      <m:e>
                        <m:sSup>
                          <m:sSupPr>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sSupPr>
                          <m:e>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m:t>
                            </m:r>
                            <m:sSub>
                              <m:sSubPr>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sSubPr>
                              <m:e>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𝑝</m:t>
                                </m:r>
                              </m:e>
                              <m:sub>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1</m:t>
                                </m:r>
                              </m:sub>
                            </m:sSub>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  −</m:t>
                            </m:r>
                            <m:sSub>
                              <m:sSubPr>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sSubPr>
                              <m:e>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𝑞</m:t>
                                </m:r>
                              </m:e>
                              <m:sub>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1</m:t>
                                </m:r>
                              </m:sub>
                            </m:sSub>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m:t>
                            </m:r>
                          </m:e>
                          <m:sup>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2</m:t>
                            </m:r>
                          </m:sup>
                        </m:sSup>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m:t>
                        </m:r>
                        <m:sSup>
                          <m:sSupPr>
                            <m:ctrlP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ctrlPr>
                          </m:sSupPr>
                          <m:e>
                            <m:r>
                              <a:rPr lang="en-US" altLang="en-US" sz="2400" i="1">
                                <a:solidFill>
                                  <a:srgbClr val="0000FF"/>
                                </a:solidFill>
                                <a:latin typeface="Cambria Math" panose="02040503050406030204" pitchFamily="18" charset="0"/>
                                <a:cs typeface="Arial" panose="020B0604020202020204" pitchFamily="34" charset="0"/>
                              </a:rPr>
                              <m:t>(</m:t>
                            </m:r>
                            <m:sSub>
                              <m:sSubPr>
                                <m:ctrlPr>
                                  <a:rPr lang="en-US" altLang="en-US" sz="2400" i="1">
                                    <a:solidFill>
                                      <a:srgbClr val="0000FF"/>
                                    </a:solidFill>
                                    <a:latin typeface="Cambria Math" panose="02040503050406030204" pitchFamily="18" charset="0"/>
                                    <a:cs typeface="Arial" panose="020B0604020202020204" pitchFamily="34" charset="0"/>
                                  </a:rPr>
                                </m:ctrlPr>
                              </m:sSubPr>
                              <m:e>
                                <m:r>
                                  <a:rPr lang="en-US" altLang="en-US" sz="2400" i="1">
                                    <a:solidFill>
                                      <a:srgbClr val="0000FF"/>
                                    </a:solidFill>
                                    <a:latin typeface="Cambria Math" panose="02040503050406030204" pitchFamily="18" charset="0"/>
                                    <a:cs typeface="Arial" panose="020B0604020202020204" pitchFamily="34" charset="0"/>
                                  </a:rPr>
                                  <m:t>𝑝</m:t>
                                </m:r>
                              </m:e>
                              <m:sub>
                                <m:r>
                                  <a:rPr lang="en-US" altLang="en-US" sz="2400" b="0" i="1" smtClean="0">
                                    <a:solidFill>
                                      <a:srgbClr val="0000FF"/>
                                    </a:solidFill>
                                    <a:latin typeface="Cambria Math" panose="02040503050406030204" pitchFamily="18" charset="0"/>
                                    <a:cs typeface="Arial" panose="020B0604020202020204" pitchFamily="34" charset="0"/>
                                  </a:rPr>
                                  <m:t>2</m:t>
                                </m:r>
                              </m:sub>
                            </m:sSub>
                            <m:r>
                              <a:rPr lang="en-US" altLang="en-US" sz="2400" i="1">
                                <a:solidFill>
                                  <a:srgbClr val="0000FF"/>
                                </a:solidFill>
                                <a:latin typeface="Cambria Math" panose="02040503050406030204" pitchFamily="18" charset="0"/>
                                <a:cs typeface="Arial" panose="020B0604020202020204" pitchFamily="34" charset="0"/>
                              </a:rPr>
                              <m:t>  −</m:t>
                            </m:r>
                            <m:sSub>
                              <m:sSubPr>
                                <m:ctrlPr>
                                  <a:rPr lang="en-US" altLang="en-US" sz="2400" i="1">
                                    <a:solidFill>
                                      <a:srgbClr val="0000FF"/>
                                    </a:solidFill>
                                    <a:latin typeface="Cambria Math" panose="02040503050406030204" pitchFamily="18" charset="0"/>
                                    <a:cs typeface="Arial" panose="020B0604020202020204" pitchFamily="34" charset="0"/>
                                  </a:rPr>
                                </m:ctrlPr>
                              </m:sSubPr>
                              <m:e>
                                <m:r>
                                  <a:rPr lang="en-US" altLang="en-US" sz="2400" i="1">
                                    <a:solidFill>
                                      <a:srgbClr val="0000FF"/>
                                    </a:solidFill>
                                    <a:latin typeface="Cambria Math" panose="02040503050406030204" pitchFamily="18" charset="0"/>
                                    <a:cs typeface="Arial" panose="020B0604020202020204" pitchFamily="34" charset="0"/>
                                  </a:rPr>
                                  <m:t>𝑞</m:t>
                                </m:r>
                              </m:e>
                              <m:sub>
                                <m:r>
                                  <a:rPr lang="en-US" altLang="en-US" sz="2400" b="0" i="1" smtClean="0">
                                    <a:solidFill>
                                      <a:srgbClr val="0000FF"/>
                                    </a:solidFill>
                                    <a:latin typeface="Cambria Math" panose="02040503050406030204" pitchFamily="18" charset="0"/>
                                    <a:cs typeface="Arial" panose="020B0604020202020204" pitchFamily="34" charset="0"/>
                                  </a:rPr>
                                  <m:t>2</m:t>
                                </m:r>
                              </m:sub>
                            </m:sSub>
                            <m:r>
                              <a:rPr lang="en-US" altLang="en-US" sz="2400" i="1">
                                <a:solidFill>
                                  <a:srgbClr val="0000FF"/>
                                </a:solidFill>
                                <a:latin typeface="Cambria Math" panose="02040503050406030204" pitchFamily="18" charset="0"/>
                                <a:cs typeface="Arial" panose="020B0604020202020204" pitchFamily="34" charset="0"/>
                              </a:rPr>
                              <m:t>)</m:t>
                            </m:r>
                          </m:e>
                          <m:sup>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2</m:t>
                            </m:r>
                          </m:sup>
                        </m:sSup>
                        <m:r>
                          <a:rPr kumimoji="0" lang="en-US" altLang="en-US" sz="2400" b="0" i="1" u="none" strike="noStrike" cap="none" normalizeH="0" baseline="0" smtClean="0">
                            <a:ln>
                              <a:noFill/>
                            </a:ln>
                            <a:solidFill>
                              <a:srgbClr val="0000FF"/>
                            </a:solidFill>
                            <a:effectLst/>
                            <a:latin typeface="Cambria Math" panose="02040503050406030204" pitchFamily="18" charset="0"/>
                            <a:cs typeface="Arial" panose="020B0604020202020204" pitchFamily="34" charset="0"/>
                          </a:rPr>
                          <m:t>+…  </m:t>
                        </m:r>
                        <m:r>
                          <a:rPr lang="en-US" altLang="en-US" sz="2400" i="1">
                            <a:solidFill>
                              <a:srgbClr val="0000FF"/>
                            </a:solidFill>
                            <a:latin typeface="Cambria Math" panose="02040503050406030204" pitchFamily="18" charset="0"/>
                            <a:cs typeface="Arial" panose="020B0604020202020204" pitchFamily="34" charset="0"/>
                          </a:rPr>
                          <m:t>+</m:t>
                        </m:r>
                        <m:sSup>
                          <m:sSupPr>
                            <m:ctrlPr>
                              <a:rPr lang="en-US" altLang="en-US" sz="2400" i="1">
                                <a:solidFill>
                                  <a:srgbClr val="0000FF"/>
                                </a:solidFill>
                                <a:latin typeface="Cambria Math" panose="02040503050406030204" pitchFamily="18" charset="0"/>
                                <a:cs typeface="Arial" panose="020B0604020202020204" pitchFamily="34" charset="0"/>
                              </a:rPr>
                            </m:ctrlPr>
                          </m:sSupPr>
                          <m:e>
                            <m:r>
                              <a:rPr lang="en-US" altLang="en-US" sz="2400" i="1">
                                <a:solidFill>
                                  <a:srgbClr val="0000FF"/>
                                </a:solidFill>
                                <a:latin typeface="Cambria Math" panose="02040503050406030204" pitchFamily="18" charset="0"/>
                                <a:cs typeface="Arial" panose="020B0604020202020204" pitchFamily="34" charset="0"/>
                              </a:rPr>
                              <m:t>(</m:t>
                            </m:r>
                            <m:sSub>
                              <m:sSubPr>
                                <m:ctrlPr>
                                  <a:rPr lang="en-US" altLang="en-US" sz="2400" i="1">
                                    <a:solidFill>
                                      <a:srgbClr val="0000FF"/>
                                    </a:solidFill>
                                    <a:latin typeface="Cambria Math" panose="02040503050406030204" pitchFamily="18" charset="0"/>
                                    <a:cs typeface="Arial" panose="020B0604020202020204" pitchFamily="34" charset="0"/>
                                  </a:rPr>
                                </m:ctrlPr>
                              </m:sSubPr>
                              <m:e>
                                <m:r>
                                  <a:rPr lang="en-US" altLang="en-US" sz="2400" i="1">
                                    <a:solidFill>
                                      <a:srgbClr val="0000FF"/>
                                    </a:solidFill>
                                    <a:latin typeface="Cambria Math" panose="02040503050406030204" pitchFamily="18" charset="0"/>
                                    <a:cs typeface="Arial" panose="020B0604020202020204" pitchFamily="34" charset="0"/>
                                  </a:rPr>
                                  <m:t>𝑝</m:t>
                                </m:r>
                              </m:e>
                              <m:sub>
                                <m:r>
                                  <a:rPr lang="en-US" altLang="en-US" sz="2400" b="0" i="1" smtClean="0">
                                    <a:solidFill>
                                      <a:srgbClr val="0000FF"/>
                                    </a:solidFill>
                                    <a:latin typeface="Cambria Math" panose="02040503050406030204" pitchFamily="18" charset="0"/>
                                    <a:cs typeface="Arial" panose="020B0604020202020204" pitchFamily="34" charset="0"/>
                                  </a:rPr>
                                  <m:t>𝑛</m:t>
                                </m:r>
                              </m:sub>
                            </m:sSub>
                            <m:r>
                              <a:rPr lang="en-US" altLang="en-US" sz="2400" i="1">
                                <a:solidFill>
                                  <a:srgbClr val="0000FF"/>
                                </a:solidFill>
                                <a:latin typeface="Cambria Math" panose="02040503050406030204" pitchFamily="18" charset="0"/>
                                <a:cs typeface="Arial" panose="020B0604020202020204" pitchFamily="34" charset="0"/>
                              </a:rPr>
                              <m:t>  −</m:t>
                            </m:r>
                            <m:sSub>
                              <m:sSubPr>
                                <m:ctrlPr>
                                  <a:rPr lang="en-US" altLang="en-US" sz="2400" i="1">
                                    <a:solidFill>
                                      <a:srgbClr val="0000FF"/>
                                    </a:solidFill>
                                    <a:latin typeface="Cambria Math" panose="02040503050406030204" pitchFamily="18" charset="0"/>
                                    <a:cs typeface="Arial" panose="020B0604020202020204" pitchFamily="34" charset="0"/>
                                  </a:rPr>
                                </m:ctrlPr>
                              </m:sSubPr>
                              <m:e>
                                <m:r>
                                  <a:rPr lang="en-US" altLang="en-US" sz="2400" i="1">
                                    <a:solidFill>
                                      <a:srgbClr val="0000FF"/>
                                    </a:solidFill>
                                    <a:latin typeface="Cambria Math" panose="02040503050406030204" pitchFamily="18" charset="0"/>
                                    <a:cs typeface="Arial" panose="020B0604020202020204" pitchFamily="34" charset="0"/>
                                  </a:rPr>
                                  <m:t>𝑞</m:t>
                                </m:r>
                              </m:e>
                              <m:sub>
                                <m:r>
                                  <a:rPr lang="en-US" altLang="en-US" sz="2400" b="0" i="1" smtClean="0">
                                    <a:solidFill>
                                      <a:srgbClr val="0000FF"/>
                                    </a:solidFill>
                                    <a:latin typeface="Cambria Math" panose="02040503050406030204" pitchFamily="18" charset="0"/>
                                    <a:cs typeface="Arial" panose="020B0604020202020204" pitchFamily="34" charset="0"/>
                                  </a:rPr>
                                  <m:t>𝑛</m:t>
                                </m:r>
                              </m:sub>
                            </m:sSub>
                            <m:r>
                              <a:rPr lang="en-US" altLang="en-US" sz="2400" i="1">
                                <a:solidFill>
                                  <a:srgbClr val="0000FF"/>
                                </a:solidFill>
                                <a:latin typeface="Cambria Math" panose="02040503050406030204" pitchFamily="18" charset="0"/>
                                <a:cs typeface="Arial" panose="020B0604020202020204" pitchFamily="34" charset="0"/>
                              </a:rPr>
                              <m:t>)</m:t>
                            </m:r>
                          </m:e>
                          <m:sup>
                            <m:r>
                              <a:rPr lang="en-US" altLang="en-US" sz="2400" i="1">
                                <a:solidFill>
                                  <a:srgbClr val="0000FF"/>
                                </a:solidFill>
                                <a:latin typeface="Cambria Math" panose="02040503050406030204" pitchFamily="18" charset="0"/>
                                <a:cs typeface="Arial" panose="020B0604020202020204" pitchFamily="34" charset="0"/>
                              </a:rPr>
                              <m:t>2</m:t>
                            </m:r>
                          </m:sup>
                        </m:sSup>
                      </m:e>
                    </m:rad>
                  </m:oMath>
                </a14:m>
                <a:endPar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bwMode="auto">
              <a:xfrm>
                <a:off x="1175963" y="1473183"/>
                <a:ext cx="8951800" cy="3911633"/>
              </a:xfrm>
              <a:prstGeom prst="rect">
                <a:avLst/>
              </a:prstGeom>
              <a:blipFill>
                <a:blip r:embed="rId2"/>
                <a:stretch>
                  <a:fillRect t="-1248" r="-1499" b="-343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AutoShape 3" descr="\overline{\mathbf{p}\mathbf{q}}"/>
          <p:cNvSpPr>
            <a:spLocks noChangeAspect="1" noChangeArrowheads="1"/>
          </p:cNvSpPr>
          <p:nvPr/>
        </p:nvSpPr>
        <p:spPr bwMode="auto">
          <a:xfrm>
            <a:off x="6712635" y="2517979"/>
            <a:ext cx="235538"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isplaystyle {\begin{aligned}d(\mathbf {p} ,\mathbf {q} )=d(\mathbf {q} ,\mathbf {p} )&amp;={\sqrt {(q_{1}-p_{1})^{2}+(q_{2}-p_{2})^{2}+\cdots +(q_{n}-p_{n})^{2}}}\\[8pt]&amp;={\sqrt {\sum _{i=1}^{n}(q_{i}-p_{i})^{2}}}.\end{aligned}}}"/>
          <p:cNvSpPr>
            <a:spLocks noChangeAspect="1" noChangeArrowheads="1"/>
          </p:cNvSpPr>
          <p:nvPr/>
        </p:nvSpPr>
        <p:spPr bwMode="auto">
          <a:xfrm>
            <a:off x="1532622" y="2959304"/>
            <a:ext cx="235538"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Image result for sad face">
            <a:extLst>
              <a:ext uri="{FF2B5EF4-FFF2-40B4-BE49-F238E27FC236}">
                <a16:creationId xmlns:a16="http://schemas.microsoft.com/office/drawing/2014/main" id="{D1FA7F26-9ADB-48C9-9C86-F651B70C06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71769" flipH="1">
            <a:off x="1095555" y="1239715"/>
            <a:ext cx="315234" cy="28859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E2CD248-D470-474B-9F68-2538D1B83898}"/>
              </a:ext>
            </a:extLst>
          </p:cNvPr>
          <p:cNvCxnSpPr/>
          <p:nvPr/>
        </p:nvCxnSpPr>
        <p:spPr>
          <a:xfrm>
            <a:off x="10334445" y="4425351"/>
            <a:ext cx="0" cy="94890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443910-9902-43DF-822C-B390EB31AEEA}"/>
              </a:ext>
            </a:extLst>
          </p:cNvPr>
          <p:cNvCxnSpPr>
            <a:cxnSpLocks/>
          </p:cNvCxnSpPr>
          <p:nvPr/>
        </p:nvCxnSpPr>
        <p:spPr>
          <a:xfrm>
            <a:off x="10340196" y="5374257"/>
            <a:ext cx="1046672" cy="105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D547BF-DE96-4A13-B23D-1BB6BCEE0424}"/>
              </a:ext>
            </a:extLst>
          </p:cNvPr>
          <p:cNvCxnSpPr>
            <a:cxnSpLocks/>
          </p:cNvCxnSpPr>
          <p:nvPr/>
        </p:nvCxnSpPr>
        <p:spPr>
          <a:xfrm flipH="1">
            <a:off x="10058400" y="5363698"/>
            <a:ext cx="270295" cy="51951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EAB1301-3C20-4453-B9A2-1B5F6BA8898F}"/>
              </a:ext>
            </a:extLst>
          </p:cNvPr>
          <p:cNvSpPr/>
          <p:nvPr/>
        </p:nvSpPr>
        <p:spPr>
          <a:xfrm>
            <a:off x="10783019" y="489980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3E92FFE-DC71-4554-82A7-C5D2BD0A46BB}"/>
              </a:ext>
            </a:extLst>
          </p:cNvPr>
          <p:cNvSpPr txBox="1"/>
          <p:nvPr/>
        </p:nvSpPr>
        <p:spPr>
          <a:xfrm>
            <a:off x="10294014" y="4530472"/>
            <a:ext cx="1139035" cy="369332"/>
          </a:xfrm>
          <a:prstGeom prst="rect">
            <a:avLst/>
          </a:prstGeom>
          <a:noFill/>
        </p:spPr>
        <p:txBody>
          <a:bodyPr wrap="square">
            <a:spAutoFit/>
          </a:bodyPr>
          <a:lstStyle/>
          <a:p>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18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1</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kumimoji="0" lang="en-US" altLang="en-US" sz="18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2</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a:t>
            </a:r>
            <a:r>
              <a:rPr lang="en-US" altLang="en-US" i="1" baseline="-30000" dirty="0">
                <a:solidFill>
                  <a:srgbClr val="0000FF"/>
                </a:solidFill>
                <a:latin typeface="Times New Roman" panose="02020603050405020304" pitchFamily="18" charset="0"/>
                <a:cs typeface="Times New Roman" panose="02020603050405020304" pitchFamily="18" charset="0"/>
              </a:rPr>
              <a:t>3</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lang="en-US" dirty="0"/>
          </a:p>
        </p:txBody>
      </p:sp>
      <p:cxnSp>
        <p:nvCxnSpPr>
          <p:cNvPr id="16" name="Straight Connector 15">
            <a:extLst>
              <a:ext uri="{FF2B5EF4-FFF2-40B4-BE49-F238E27FC236}">
                <a16:creationId xmlns:a16="http://schemas.microsoft.com/office/drawing/2014/main" id="{5F4DF94B-0152-46ED-BB85-3B9224D9FA7A}"/>
              </a:ext>
            </a:extLst>
          </p:cNvPr>
          <p:cNvCxnSpPr>
            <a:stCxn id="12" idx="4"/>
          </p:cNvCxnSpPr>
          <p:nvPr/>
        </p:nvCxnSpPr>
        <p:spPr>
          <a:xfrm flipH="1">
            <a:off x="10805878" y="4945523"/>
            <a:ext cx="1" cy="42873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515C7B-BC29-4BA8-9543-C51F13B526C7}"/>
              </a:ext>
            </a:extLst>
          </p:cNvPr>
          <p:cNvCxnSpPr>
            <a:cxnSpLocks/>
          </p:cNvCxnSpPr>
          <p:nvPr/>
        </p:nvCxnSpPr>
        <p:spPr>
          <a:xfrm flipH="1">
            <a:off x="10352049" y="4901095"/>
            <a:ext cx="442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B27852-F296-4CFF-A6A8-3F7355B81A4E}"/>
              </a:ext>
            </a:extLst>
          </p:cNvPr>
          <p:cNvCxnSpPr>
            <a:cxnSpLocks/>
            <a:stCxn id="12" idx="0"/>
          </p:cNvCxnSpPr>
          <p:nvPr/>
        </p:nvCxnSpPr>
        <p:spPr>
          <a:xfrm flipH="1">
            <a:off x="10202031" y="4899804"/>
            <a:ext cx="603848" cy="7236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8A0879B-3308-4B06-AF8B-21AC3C7F4241}"/>
              </a:ext>
            </a:extLst>
          </p:cNvPr>
          <p:cNvSpPr/>
          <p:nvPr/>
        </p:nvSpPr>
        <p:spPr>
          <a:xfrm>
            <a:off x="10573249" y="5792432"/>
            <a:ext cx="5449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2D01C0E-A9E6-4554-AC65-70B0381FCC34}"/>
              </a:ext>
            </a:extLst>
          </p:cNvPr>
          <p:cNvSpPr txBox="1"/>
          <p:nvPr/>
        </p:nvSpPr>
        <p:spPr>
          <a:xfrm>
            <a:off x="10167667" y="5802991"/>
            <a:ext cx="1139035" cy="369332"/>
          </a:xfrm>
          <a:prstGeom prst="rect">
            <a:avLst/>
          </a:prstGeom>
          <a:noFill/>
        </p:spPr>
        <p:txBody>
          <a:bodyPr wrap="square">
            <a:spAutoFit/>
          </a:bodyPr>
          <a:lstStyle/>
          <a:p>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18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1</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kumimoji="0" lang="en-US" altLang="en-US" sz="1800" b="0" i="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2</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q</a:t>
            </a:r>
            <a:r>
              <a:rPr lang="en-US" altLang="en-US" i="1" baseline="-30000" dirty="0">
                <a:solidFill>
                  <a:srgbClr val="0000FF"/>
                </a:solidFill>
                <a:latin typeface="Times New Roman" panose="02020603050405020304" pitchFamily="18" charset="0"/>
                <a:cs typeface="Times New Roman" panose="02020603050405020304" pitchFamily="18" charset="0"/>
              </a:rPr>
              <a:t>3</a:t>
            </a:r>
            <a:r>
              <a:rPr kumimoji="0" lang="en-US" altLang="en-US" sz="1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lang="en-US" dirty="0"/>
          </a:p>
        </p:txBody>
      </p:sp>
      <p:cxnSp>
        <p:nvCxnSpPr>
          <p:cNvPr id="25" name="Straight Connector 24">
            <a:extLst>
              <a:ext uri="{FF2B5EF4-FFF2-40B4-BE49-F238E27FC236}">
                <a16:creationId xmlns:a16="http://schemas.microsoft.com/office/drawing/2014/main" id="{769B66D9-6A14-49F1-A60E-38541CFF5C85}"/>
              </a:ext>
            </a:extLst>
          </p:cNvPr>
          <p:cNvCxnSpPr>
            <a:stCxn id="12" idx="0"/>
          </p:cNvCxnSpPr>
          <p:nvPr/>
        </p:nvCxnSpPr>
        <p:spPr>
          <a:xfrm flipH="1">
            <a:off x="10600496" y="4899804"/>
            <a:ext cx="205383" cy="903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867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C4E0-FF63-4E99-A4A9-56E0E1567C52}"/>
              </a:ext>
            </a:extLst>
          </p:cNvPr>
          <p:cNvSpPr txBox="1">
            <a:spLocks/>
          </p:cNvSpPr>
          <p:nvPr/>
        </p:nvSpPr>
        <p:spPr>
          <a:xfrm>
            <a:off x="1874240" y="734537"/>
            <a:ext cx="5031658" cy="667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Admissible Heuristics</a:t>
            </a:r>
            <a:endParaRPr lang="en-US" sz="3200" dirty="0">
              <a:solidFill>
                <a:srgbClr val="FF0000"/>
              </a:solidFill>
              <a:latin typeface="+mn-lt"/>
            </a:endParaRPr>
          </a:p>
        </p:txBody>
      </p:sp>
      <p:sp>
        <p:nvSpPr>
          <p:cNvPr id="3" name="Rectangle 2">
            <a:extLst>
              <a:ext uri="{FF2B5EF4-FFF2-40B4-BE49-F238E27FC236}">
                <a16:creationId xmlns:a16="http://schemas.microsoft.com/office/drawing/2014/main" id="{789DA4EA-C1C3-4D0D-A56C-437393A420E7}"/>
              </a:ext>
            </a:extLst>
          </p:cNvPr>
          <p:cNvSpPr/>
          <p:nvPr/>
        </p:nvSpPr>
        <p:spPr>
          <a:xfrm>
            <a:off x="2004867" y="1778203"/>
            <a:ext cx="6991087" cy="3508653"/>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search is </a:t>
            </a:r>
            <a:r>
              <a:rPr lang="en-US" sz="2400" dirty="0">
                <a:solidFill>
                  <a:srgbClr val="0000FF"/>
                </a:solidFill>
                <a:latin typeface="Times New Roman" panose="02020603050405020304" pitchFamily="18" charset="0"/>
                <a:cs typeface="Times New Roman" panose="02020603050405020304" pitchFamily="18" charset="0"/>
              </a:rPr>
              <a:t>optimal with an admissible</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heuristic function </a:t>
            </a:r>
            <a:r>
              <a:rPr lang="en-US" sz="2400" i="1" dirty="0">
                <a:solidFill>
                  <a:srgbClr val="0000FF"/>
                </a:solidFill>
                <a:latin typeface="Times New Roman" panose="02020603050405020304" pitchFamily="18" charset="0"/>
                <a:cs typeface="Times New Roman" panose="02020603050405020304" pitchFamily="18" charset="0"/>
              </a:rPr>
              <a:t>h</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do we </a:t>
            </a:r>
            <a:r>
              <a:rPr lang="en-US" sz="2400" dirty="0">
                <a:solidFill>
                  <a:srgbClr val="0000FF"/>
                </a:solidFill>
                <a:latin typeface="Times New Roman" panose="02020603050405020304" pitchFamily="18" charset="0"/>
                <a:cs typeface="Times New Roman" panose="02020603050405020304" pitchFamily="18" charset="0"/>
              </a:rPr>
              <a:t>devise</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good heuristic functions </a:t>
            </a:r>
            <a:r>
              <a:rPr lang="en-US" sz="2400" dirty="0">
                <a:latin typeface="Times New Roman" panose="02020603050405020304" pitchFamily="18" charset="0"/>
                <a:cs typeface="Times New Roman" panose="02020603050405020304" pitchFamily="18" charset="0"/>
              </a:rPr>
              <a:t>for a given problem?</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a:t>
            </a:r>
            <a:r>
              <a:rPr lang="en-US" sz="2400" dirty="0">
                <a:solidFill>
                  <a:srgbClr val="0000FF"/>
                </a:solidFill>
                <a:latin typeface="Times New Roman" panose="02020603050405020304" pitchFamily="18" charset="0"/>
                <a:cs typeface="Times New Roman" panose="02020603050405020304" pitchFamily="18" charset="0"/>
              </a:rPr>
              <a:t>depends on the problem domain</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there are some general techniques that work reasonably well across several domains</a:t>
            </a:r>
          </a:p>
        </p:txBody>
      </p:sp>
      <p:pic>
        <p:nvPicPr>
          <p:cNvPr id="4" name="Picture 2" descr="Image result for sad face">
            <a:extLst>
              <a:ext uri="{FF2B5EF4-FFF2-40B4-BE49-F238E27FC236}">
                <a16:creationId xmlns:a16="http://schemas.microsoft.com/office/drawing/2014/main" id="{080A7FC9-2FB2-41B3-91EA-B35938F34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39383" y="1127684"/>
            <a:ext cx="598833" cy="54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697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079" y="538411"/>
            <a:ext cx="4308464" cy="916332"/>
          </a:xfrm>
          <a:solidFill>
            <a:srgbClr val="FFFF00"/>
          </a:solidFill>
        </p:spPr>
        <p:txBody>
          <a:bodyPr>
            <a:normAutofit/>
          </a:bodyPr>
          <a:lstStyle/>
          <a:p>
            <a:r>
              <a:rPr lang="en-US" sz="3200" dirty="0">
                <a:latin typeface="+mn-lt"/>
              </a:rPr>
              <a:t>Heuristic Functions</a:t>
            </a:r>
          </a:p>
        </p:txBody>
      </p:sp>
      <p:sp>
        <p:nvSpPr>
          <p:cNvPr id="3" name="Content Placeholder 2"/>
          <p:cNvSpPr>
            <a:spLocks noGrp="1"/>
          </p:cNvSpPr>
          <p:nvPr>
            <p:ph idx="1"/>
          </p:nvPr>
        </p:nvSpPr>
        <p:spPr>
          <a:xfrm>
            <a:off x="1821558" y="2249269"/>
            <a:ext cx="7560024" cy="2664477"/>
          </a:xfrm>
        </p:spPr>
        <p:txBody>
          <a:bodyPr>
            <a:normAutofit lnSpcReduction="10000"/>
          </a:bodyPr>
          <a:lstStyle/>
          <a:p>
            <a:pPr marL="465138" indent="-465138">
              <a:spcAft>
                <a:spcPts val="1200"/>
              </a:spcAft>
            </a:pPr>
            <a:r>
              <a:rPr lang="en-US" sz="2400" dirty="0">
                <a:latin typeface="Times New Roman" panose="02020603050405020304" pitchFamily="18" charset="0"/>
                <a:cs typeface="Times New Roman" panose="02020603050405020304" pitchFamily="18" charset="0"/>
              </a:rPr>
              <a:t>Q:  When we use only heuristic functions that do not overestimate, what type of heuristic functions (among these) perform best?</a:t>
            </a:r>
          </a:p>
          <a:p>
            <a:pPr marL="465138" indent="-465138">
              <a:spcAft>
                <a:spcPts val="1200"/>
              </a:spcAft>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Those that produce higher h(n) values.</a:t>
            </a:r>
          </a:p>
          <a:p>
            <a:pPr marL="465138" indent="-465138">
              <a:spcAft>
                <a:spcPts val="1200"/>
              </a:spcAft>
            </a:pPr>
            <a:r>
              <a:rPr lang="en-US" sz="2400" dirty="0">
                <a:solidFill>
                  <a:srgbClr val="0000FF"/>
                </a:solidFill>
                <a:latin typeface="Times New Roman" panose="02020603050405020304" pitchFamily="18" charset="0"/>
                <a:cs typeface="Times New Roman" panose="02020603050405020304" pitchFamily="18" charset="0"/>
              </a:rPr>
              <a:t>Reason: Since these heuristic functions are admissible, higher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value means closer to actual cost/distance</a:t>
            </a:r>
          </a:p>
          <a:p>
            <a:pPr marL="465138" indent="-465138">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F4CB1EC-421B-4871-8BAF-F6A263A6B8AF}"/>
              </a:ext>
            </a:extLst>
          </p:cNvPr>
          <p:cNvSpPr/>
          <p:nvPr/>
        </p:nvSpPr>
        <p:spPr>
          <a:xfrm>
            <a:off x="9305859" y="3015143"/>
            <a:ext cx="2470504" cy="3170099"/>
          </a:xfrm>
          <a:prstGeom prst="rect">
            <a:avLst/>
          </a:prstGeom>
        </p:spPr>
        <p:txBody>
          <a:bodyPr wrap="square">
            <a:spAutoFit/>
          </a:bodyPr>
          <a:lstStyle/>
          <a:p>
            <a:pPr>
              <a:spcAft>
                <a:spcPts val="1200"/>
              </a:spcAft>
            </a:pPr>
            <a:r>
              <a:rPr lang="en-US" sz="2000" dirty="0">
                <a:solidFill>
                  <a:srgbClr val="000000"/>
                </a:solidFill>
                <a:latin typeface="Bahnschrift Light" panose="020B0502040204020203" pitchFamily="34" charset="0"/>
              </a:rPr>
              <a:t>f(n</a:t>
            </a:r>
            <a:r>
              <a:rPr lang="en-US" sz="2000" baseline="-25000" dirty="0">
                <a:solidFill>
                  <a:srgbClr val="000000"/>
                </a:solidFill>
                <a:latin typeface="Bahnschrift Light" panose="020B0502040204020203" pitchFamily="34" charset="0"/>
              </a:rPr>
              <a:t>1</a:t>
            </a:r>
            <a:r>
              <a:rPr lang="en-US" sz="2000" dirty="0">
                <a:solidFill>
                  <a:srgbClr val="000000"/>
                </a:solidFill>
                <a:latin typeface="Bahnschrift Light" panose="020B0502040204020203" pitchFamily="34" charset="0"/>
              </a:rPr>
              <a:t>)=g(n</a:t>
            </a:r>
            <a:r>
              <a:rPr lang="en-US" sz="2000" baseline="-25000" dirty="0">
                <a:solidFill>
                  <a:srgbClr val="000000"/>
                </a:solidFill>
                <a:latin typeface="Bahnschrift Light" panose="020B0502040204020203" pitchFamily="34" charset="0"/>
              </a:rPr>
              <a:t>1</a:t>
            </a:r>
            <a:r>
              <a:rPr lang="en-US" sz="2000" dirty="0">
                <a:solidFill>
                  <a:srgbClr val="000000"/>
                </a:solidFill>
                <a:latin typeface="Bahnschrift Light" panose="020B0502040204020203" pitchFamily="34" charset="0"/>
              </a:rPr>
              <a:t>)+h(n</a:t>
            </a:r>
            <a:r>
              <a:rPr lang="en-US" sz="2000" baseline="-25000" dirty="0">
                <a:solidFill>
                  <a:srgbClr val="000000"/>
                </a:solidFill>
                <a:latin typeface="Bahnschrift Light" panose="020B0502040204020203" pitchFamily="34" charset="0"/>
              </a:rPr>
              <a:t>1</a:t>
            </a:r>
            <a:r>
              <a:rPr lang="en-US" sz="2000" dirty="0">
                <a:solidFill>
                  <a:srgbClr val="000000"/>
                </a:solidFill>
                <a:latin typeface="Bahnschrift Light" panose="020B0502040204020203" pitchFamily="34" charset="0"/>
              </a:rPr>
              <a:t>) &lt; C</a:t>
            </a:r>
            <a:r>
              <a:rPr lang="en-US" sz="2000" baseline="30000" dirty="0">
                <a:solidFill>
                  <a:srgbClr val="000000"/>
                </a:solidFill>
                <a:latin typeface="Bahnschrift Light" panose="020B0502040204020203" pitchFamily="34" charset="0"/>
              </a:rPr>
              <a:t>*</a:t>
            </a:r>
          </a:p>
          <a:p>
            <a:pPr>
              <a:spcAft>
                <a:spcPts val="1200"/>
              </a:spcAft>
            </a:pPr>
            <a:r>
              <a:rPr lang="en-US" sz="2000" dirty="0">
                <a:solidFill>
                  <a:srgbClr val="000000"/>
                </a:solidFill>
                <a:latin typeface="Bahnschrift Light" panose="020B0502040204020203" pitchFamily="34" charset="0"/>
              </a:rPr>
              <a:t>So pick higher h(n) value but less than or equal to h</a:t>
            </a:r>
            <a:r>
              <a:rPr lang="en-US" sz="2000" baseline="30000" dirty="0">
                <a:solidFill>
                  <a:srgbClr val="000000"/>
                </a:solidFill>
                <a:latin typeface="Bahnschrift Light" panose="020B0502040204020203" pitchFamily="34" charset="0"/>
              </a:rPr>
              <a:t>*</a:t>
            </a:r>
            <a:r>
              <a:rPr lang="en-US" sz="2000" dirty="0">
                <a:solidFill>
                  <a:srgbClr val="000000"/>
                </a:solidFill>
                <a:latin typeface="Bahnschrift Light" panose="020B0502040204020203" pitchFamily="34" charset="0"/>
              </a:rPr>
              <a:t>(n).</a:t>
            </a:r>
          </a:p>
          <a:p>
            <a:pPr>
              <a:spcAft>
                <a:spcPts val="1200"/>
              </a:spcAft>
            </a:pPr>
            <a:r>
              <a:rPr lang="en-US" sz="2000" dirty="0">
                <a:solidFill>
                  <a:srgbClr val="000000"/>
                </a:solidFill>
                <a:latin typeface="Bahnschrift Light" panose="020B0502040204020203" pitchFamily="34" charset="0"/>
              </a:rPr>
              <a:t>Or pick a h function generates large value but less than or equal to actual cost.</a:t>
            </a:r>
            <a:endParaRPr lang="en-US" sz="2000" baseline="30000" dirty="0">
              <a:solidFill>
                <a:srgbClr val="000000"/>
              </a:solidFill>
              <a:latin typeface="Bahnschrift Light" panose="020B0502040204020203" pitchFamily="34" charset="0"/>
            </a:endParaRPr>
          </a:p>
        </p:txBody>
      </p:sp>
      <p:pic>
        <p:nvPicPr>
          <p:cNvPr id="6" name="Picture 2" descr="Image result for sad face">
            <a:extLst>
              <a:ext uri="{FF2B5EF4-FFF2-40B4-BE49-F238E27FC236}">
                <a16:creationId xmlns:a16="http://schemas.microsoft.com/office/drawing/2014/main" id="{A1F8D5C6-A68C-4D20-B1E0-F1DF3297EE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16475" y="1454743"/>
            <a:ext cx="459479" cy="42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353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70" y="344230"/>
            <a:ext cx="3267579" cy="806581"/>
          </a:xfrm>
          <a:solidFill>
            <a:srgbClr val="FFFF00"/>
          </a:solidFill>
        </p:spPr>
        <p:txBody>
          <a:bodyPr>
            <a:normAutofit/>
          </a:bodyPr>
          <a:lstStyle/>
          <a:p>
            <a:r>
              <a:rPr lang="en-US" sz="3200" dirty="0">
                <a:latin typeface="+mn-lt"/>
              </a:rPr>
              <a:t>Reasons</a:t>
            </a:r>
          </a:p>
        </p:txBody>
      </p:sp>
      <p:sp>
        <p:nvSpPr>
          <p:cNvPr id="3" name="Content Placeholder 2"/>
          <p:cNvSpPr>
            <a:spLocks noGrp="1"/>
          </p:cNvSpPr>
          <p:nvPr>
            <p:ph idx="1"/>
          </p:nvPr>
        </p:nvSpPr>
        <p:spPr>
          <a:xfrm>
            <a:off x="1731142" y="1472765"/>
            <a:ext cx="7839579" cy="4351338"/>
          </a:xfrm>
        </p:spPr>
        <p:txBody>
          <a:bodyPr>
            <a:normAutofit/>
          </a:bodyPr>
          <a:lstStyle/>
          <a:p>
            <a:pPr marL="463550" indent="-463550">
              <a:lnSpc>
                <a:spcPct val="100000"/>
              </a:lnSpc>
              <a:spcBef>
                <a:spcPts val="60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Higher </a:t>
            </a:r>
            <a:r>
              <a:rPr lang="en-US" sz="2400" i="1" dirty="0">
                <a:solidFill>
                  <a:srgbClr val="0000FF"/>
                </a:solidFill>
                <a:latin typeface="Times New Roman" panose="02020603050405020304" pitchFamily="18" charset="0"/>
                <a:cs typeface="Times New Roman" panose="02020603050405020304" pitchFamily="18" charset="0"/>
              </a:rPr>
              <a:t>h</a:t>
            </a:r>
            <a:r>
              <a:rPr lang="en-US" sz="2400" dirty="0">
                <a:solidFill>
                  <a:srgbClr val="0000FF"/>
                </a:solidFill>
                <a:latin typeface="Times New Roman" panose="02020603050405020304" pitchFamily="18" charset="0"/>
                <a:cs typeface="Times New Roman" panose="02020603050405020304" pitchFamily="18" charset="0"/>
              </a:rPr>
              <a:t> value means closer to actual cost/distance</a:t>
            </a:r>
          </a:p>
          <a:p>
            <a:pPr marL="463550" indent="-463550">
              <a:lnSpc>
                <a:spcPct val="100000"/>
              </a:lnSpc>
              <a:spcBef>
                <a:spcPts val="60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Any node </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on open list with</a:t>
            </a:r>
          </a:p>
          <a:p>
            <a:pPr marL="914400" lvl="1" indent="-457200">
              <a:lnSpc>
                <a:spcPct val="100000"/>
              </a:lnSpc>
              <a:spcBef>
                <a:spcPts val="600"/>
              </a:spcBef>
              <a:spcAft>
                <a:spcPts val="1200"/>
              </a:spcAft>
            </a:pPr>
            <a:r>
              <a:rPr lang="en-US" i="1" dirty="0">
                <a:solidFill>
                  <a:srgbClr val="0000FF"/>
                </a:solidFill>
                <a:latin typeface="Times New Roman" panose="02020603050405020304" pitchFamily="18" charset="0"/>
                <a:cs typeface="Times New Roman" panose="02020603050405020304" pitchFamily="18" charset="0"/>
              </a:rPr>
              <a:t>f</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 &lt; </a:t>
            </a:r>
            <a:r>
              <a:rPr lang="en-US" i="1" dirty="0">
                <a:solidFill>
                  <a:srgbClr val="0000FF"/>
                </a:solidFill>
                <a:latin typeface="Times New Roman" panose="02020603050405020304" pitchFamily="18" charset="0"/>
                <a:cs typeface="Times New Roman" panose="02020603050405020304" pitchFamily="18" charset="0"/>
              </a:rPr>
              <a:t>f </a:t>
            </a:r>
            <a:r>
              <a:rPr lang="en-US" dirty="0">
                <a:solidFill>
                  <a:srgbClr val="0000FF"/>
                </a:solidFill>
                <a:latin typeface="Times New Roman" panose="02020603050405020304" pitchFamily="18" charset="0"/>
                <a:cs typeface="Times New Roman" panose="02020603050405020304" pitchFamily="18" charset="0"/>
              </a:rPr>
              <a:t>*(goal)  will be selected for expansion by A*</a:t>
            </a:r>
          </a:p>
          <a:p>
            <a:pPr marL="463550" indent="-463550">
              <a:lnSpc>
                <a:spcPct val="100000"/>
              </a:lnSpc>
              <a:spcBef>
                <a:spcPts val="600"/>
              </a:spcBef>
              <a:spcAft>
                <a:spcPts val="1200"/>
              </a:spcAft>
            </a:pPr>
            <a:r>
              <a:rPr lang="en-US" sz="2400" dirty="0">
                <a:latin typeface="Times New Roman" panose="02020603050405020304" pitchFamily="18" charset="0"/>
                <a:cs typeface="Times New Roman" panose="02020603050405020304" pitchFamily="18" charset="0"/>
              </a:rPr>
              <a:t>This means if a lot of nodes have a low underestimate (</a:t>
            </a:r>
            <a:r>
              <a:rPr lang="en-US" sz="2400" dirty="0">
                <a:solidFill>
                  <a:srgbClr val="0000FF"/>
                </a:solidFill>
                <a:latin typeface="Times New Roman" panose="02020603050405020304" pitchFamily="18" charset="0"/>
                <a:cs typeface="Times New Roman" panose="02020603050405020304" pitchFamily="18" charset="0"/>
              </a:rPr>
              <a:t>lower than actual optimum cost</a:t>
            </a:r>
            <a:r>
              <a:rPr lang="en-US" sz="2400" dirty="0">
                <a:latin typeface="Times New Roman" panose="02020603050405020304" pitchFamily="18" charset="0"/>
                <a:cs typeface="Times New Roman" panose="02020603050405020304" pitchFamily="18" charset="0"/>
              </a:rPr>
              <a:t>)</a:t>
            </a:r>
          </a:p>
          <a:p>
            <a:pPr marL="914400" lvl="1" indent="-457200">
              <a:lnSpc>
                <a:spcPct val="100000"/>
              </a:lnSpc>
              <a:spcBef>
                <a:spcPts val="600"/>
              </a:spcBef>
              <a:spcAft>
                <a:spcPts val="1200"/>
              </a:spcAft>
            </a:pPr>
            <a:r>
              <a:rPr lang="en-US" dirty="0">
                <a:latin typeface="Times New Roman" panose="02020603050405020304" pitchFamily="18" charset="0"/>
                <a:cs typeface="Times New Roman" panose="02020603050405020304" pitchFamily="18" charset="0"/>
              </a:rPr>
              <a:t>All of them will be expanded</a:t>
            </a:r>
          </a:p>
          <a:p>
            <a:pPr marL="914400" lvl="1" indent="-457200">
              <a:lnSpc>
                <a:spcPct val="100000"/>
              </a:lnSpc>
              <a:spcBef>
                <a:spcPts val="600"/>
              </a:spcBef>
              <a:spcAft>
                <a:spcPts val="1200"/>
              </a:spcAft>
            </a:pPr>
            <a:r>
              <a:rPr lang="en-US" dirty="0">
                <a:latin typeface="Times New Roman" panose="02020603050405020304" pitchFamily="18" charset="0"/>
                <a:cs typeface="Times New Roman" panose="02020603050405020304" pitchFamily="18" charset="0"/>
              </a:rPr>
              <a:t>Results in increased search time and space</a:t>
            </a:r>
          </a:p>
        </p:txBody>
      </p:sp>
      <p:pic>
        <p:nvPicPr>
          <p:cNvPr id="5" name="Picture 2" descr="Image result for sad face">
            <a:extLst>
              <a:ext uri="{FF2B5EF4-FFF2-40B4-BE49-F238E27FC236}">
                <a16:creationId xmlns:a16="http://schemas.microsoft.com/office/drawing/2014/main" id="{BDA53739-CFB1-4C8D-8F08-70BDB5D8A0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6202" y="1150811"/>
            <a:ext cx="492369" cy="45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0112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774" y="457574"/>
            <a:ext cx="3377820" cy="888488"/>
          </a:xfrm>
          <a:solidFill>
            <a:srgbClr val="FFFF00"/>
          </a:solidFill>
        </p:spPr>
        <p:txBody>
          <a:bodyPr>
            <a:normAutofit/>
          </a:bodyPr>
          <a:lstStyle/>
          <a:p>
            <a:r>
              <a:rPr lang="en-US" sz="3200" dirty="0">
                <a:solidFill>
                  <a:srgbClr val="FF0000"/>
                </a:solidFill>
                <a:latin typeface="+mn-lt"/>
              </a:rPr>
              <a:t> </a:t>
            </a:r>
            <a:r>
              <a:rPr lang="en-US" sz="3200" dirty="0" err="1">
                <a:solidFill>
                  <a:srgbClr val="FF0000"/>
                </a:solidFill>
                <a:latin typeface="+mn-lt"/>
              </a:rPr>
              <a:t>Informedness</a:t>
            </a:r>
            <a:endParaRPr lang="en-US" sz="3200" dirty="0">
              <a:solidFill>
                <a:srgbClr val="FF0000"/>
              </a:solidFill>
              <a:latin typeface="+mn-lt"/>
            </a:endParaRPr>
          </a:p>
        </p:txBody>
      </p:sp>
      <p:sp>
        <p:nvSpPr>
          <p:cNvPr id="3" name="Content Placeholder 2"/>
          <p:cNvSpPr>
            <a:spLocks noGrp="1"/>
          </p:cNvSpPr>
          <p:nvPr>
            <p:ph idx="1"/>
          </p:nvPr>
        </p:nvSpPr>
        <p:spPr>
          <a:xfrm>
            <a:off x="1429311" y="1697678"/>
            <a:ext cx="9233453" cy="4351338"/>
          </a:xfrm>
        </p:spPr>
        <p:txBody>
          <a:bodyPr>
            <a:normAutofit/>
          </a:bodyPr>
          <a:lstStyle/>
          <a:p>
            <a:pPr marL="465138" indent="-465138">
              <a:lnSpc>
                <a:spcPct val="100000"/>
              </a:lnSpc>
              <a:spcBef>
                <a:spcPts val="600"/>
              </a:spcBef>
              <a:spcAft>
                <a:spcPts val="1200"/>
              </a:spcAft>
            </a:pPr>
            <a:r>
              <a:rPr lang="en-US" sz="2400" dirty="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both admissible and for all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&gt;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p>
          <a:p>
            <a:pPr marL="914400" indent="-465138">
              <a:lnSpc>
                <a:spcPct val="100000"/>
              </a:lnSpc>
              <a:spcBef>
                <a:spcPts val="600"/>
              </a:spcBef>
              <a:spcAft>
                <a:spcPts val="1200"/>
              </a:spcAft>
            </a:pPr>
            <a:r>
              <a:rPr lang="en-US" sz="2400" dirty="0">
                <a:latin typeface="Times New Roman" panose="02020603050405020304" pitchFamily="18" charset="0"/>
                <a:cs typeface="Times New Roman" panose="02020603050405020304" pitchFamily="18" charset="0"/>
              </a:rPr>
              <a:t>then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“dominates”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a:t>
            </a:r>
            <a:endParaRPr lang="en-US" sz="2400" baseline="-25000" dirty="0">
              <a:latin typeface="Times New Roman" panose="02020603050405020304" pitchFamily="18" charset="0"/>
              <a:cs typeface="Times New Roman" panose="02020603050405020304" pitchFamily="18" charset="0"/>
            </a:endParaRPr>
          </a:p>
          <a:p>
            <a:pPr marL="914400" lvl="1" indent="-457200">
              <a:lnSpc>
                <a:spcPct val="100000"/>
              </a:lnSpc>
              <a:spcBef>
                <a:spcPts val="600"/>
              </a:spcBef>
              <a:spcAft>
                <a:spcPts val="1200"/>
              </a:spcAft>
            </a:pPr>
            <a:r>
              <a:rPr lang="en-US" dirty="0">
                <a:latin typeface="Times New Roman" panose="02020603050405020304" pitchFamily="18" charset="0"/>
                <a:cs typeface="Times New Roman" panose="02020603050405020304" pitchFamily="18" charset="0"/>
              </a:rPr>
              <a:t>Can also say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is “more informed” than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a:t>
            </a:r>
          </a:p>
          <a:p>
            <a:pPr>
              <a:lnSpc>
                <a:spcPct val="100000"/>
              </a:lnSpc>
              <a:spcBef>
                <a:spcPts val="600"/>
              </a:spcBef>
              <a:spcAft>
                <a:spcPts val="1200"/>
              </a:spcAft>
            </a:pPr>
            <a:r>
              <a:rPr lang="en-US" sz="2400" dirty="0">
                <a:latin typeface="Times New Roman" panose="02020603050405020304" pitchFamily="18" charset="0"/>
                <a:cs typeface="Times New Roman" panose="02020603050405020304" pitchFamily="18" charset="0"/>
              </a:rPr>
              <a:t>Example</a:t>
            </a:r>
          </a:p>
          <a:p>
            <a:pPr marL="914400" lvl="1" indent="-457200">
              <a:lnSpc>
                <a:spcPct val="100000"/>
              </a:lnSpc>
              <a:spcBef>
                <a:spcPts val="600"/>
              </a:spcBef>
              <a:spcAft>
                <a:spcPts val="1200"/>
              </a:spcAft>
              <a:tabLst>
                <a:tab pos="914400" algn="l"/>
              </a:tabLst>
            </a:pP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600"/>
              </a:spcBef>
              <a:spcAft>
                <a:spcPts val="1200"/>
              </a:spcAft>
              <a:tabLst>
                <a:tab pos="914400" algn="l"/>
              </a:tabLst>
            </a:pP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Euclidean distance</a:t>
            </a:r>
          </a:p>
          <a:p>
            <a:pPr marL="914400" lvl="1" indent="-457200">
              <a:lnSpc>
                <a:spcPct val="100000"/>
              </a:lnSpc>
              <a:spcBef>
                <a:spcPts val="600"/>
              </a:spcBef>
              <a:spcAft>
                <a:spcPts val="1200"/>
              </a:spcAft>
              <a:tabLst>
                <a:tab pos="914400" algn="l"/>
              </a:tabLst>
            </a:pP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dominates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1967249456"/>
              </p:ext>
            </p:extLst>
          </p:nvPr>
        </p:nvGraphicFramePr>
        <p:xfrm>
          <a:off x="3532559" y="4047938"/>
          <a:ext cx="2101644" cy="638895"/>
        </p:xfrm>
        <a:graphic>
          <a:graphicData uri="http://schemas.openxmlformats.org/presentationml/2006/ole">
            <mc:AlternateContent xmlns:mc="http://schemas.openxmlformats.org/markup-compatibility/2006">
              <mc:Choice xmlns:v="urn:schemas-microsoft-com:vml" Requires="v">
                <p:oleObj name="Equation" r:id="rId2" imgW="596880" imgH="203040" progId="Equation.3">
                  <p:embed/>
                </p:oleObj>
              </mc:Choice>
              <mc:Fallback>
                <p:oleObj name="Equation" r:id="rId2" imgW="596880" imgH="20304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559" y="4047938"/>
                        <a:ext cx="2101644" cy="638895"/>
                      </a:xfrm>
                      <a:prstGeom prst="rect">
                        <a:avLst/>
                      </a:prstGeom>
                      <a:noFill/>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289587494"/>
              </p:ext>
            </p:extLst>
          </p:nvPr>
        </p:nvGraphicFramePr>
        <p:xfrm>
          <a:off x="5634203" y="4631423"/>
          <a:ext cx="2908669" cy="638895"/>
        </p:xfrm>
        <a:graphic>
          <a:graphicData uri="http://schemas.openxmlformats.org/presentationml/2006/ole">
            <mc:AlternateContent xmlns:mc="http://schemas.openxmlformats.org/markup-compatibility/2006">
              <mc:Choice xmlns:v="urn:schemas-microsoft-com:vml" Requires="v">
                <p:oleObj name="Equation" r:id="rId4" imgW="1612800" imgH="304560" progId="Equation.3">
                  <p:embed/>
                </p:oleObj>
              </mc:Choice>
              <mc:Fallback>
                <p:oleObj name="Equation" r:id="rId4" imgW="1612800" imgH="304560" progId="Equation.3">
                  <p:embed/>
                  <p:pic>
                    <p:nvPicPr>
                      <p:cNvPr id="512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203" y="4631423"/>
                        <a:ext cx="2908669" cy="638895"/>
                      </a:xfrm>
                      <a:prstGeom prst="rect">
                        <a:avLst/>
                      </a:prstGeom>
                      <a:noFill/>
                    </p:spPr>
                  </p:pic>
                </p:oleObj>
              </mc:Fallback>
            </mc:AlternateContent>
          </a:graphicData>
        </a:graphic>
      </p:graphicFrame>
      <p:pic>
        <p:nvPicPr>
          <p:cNvPr id="7" name="Picture 2" descr="Image result for sad face">
            <a:extLst>
              <a:ext uri="{FF2B5EF4-FFF2-40B4-BE49-F238E27FC236}">
                <a16:creationId xmlns:a16="http://schemas.microsoft.com/office/drawing/2014/main" id="{F85BE757-FF41-4743-82E8-825209BE3A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30923" y="1346062"/>
            <a:ext cx="384070" cy="35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372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5320" y="347330"/>
            <a:ext cx="6273058" cy="974844"/>
          </a:xfrm>
        </p:spPr>
        <p:txBody>
          <a:bodyPr>
            <a:normAutofit/>
          </a:bodyPr>
          <a:lstStyle/>
          <a:p>
            <a:r>
              <a:rPr lang="en-US" sz="3200" dirty="0">
                <a:solidFill>
                  <a:srgbClr val="FF0000"/>
                </a:solidFill>
                <a:latin typeface="+mn-lt"/>
              </a:rPr>
              <a:t>Effect on Search Cost-</a:t>
            </a:r>
            <a:r>
              <a:rPr lang="en-US" altLang="en-US" sz="3200" dirty="0">
                <a:solidFill>
                  <a:srgbClr val="C00000"/>
                </a:solidFill>
                <a:latin typeface="+mn-lt"/>
              </a:rPr>
              <a:t>Dominance</a:t>
            </a:r>
            <a:endParaRPr lang="en-US" sz="3200" dirty="0">
              <a:solidFill>
                <a:srgbClr val="C00000"/>
              </a:solidFill>
              <a:latin typeface="+mn-lt"/>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329525" y="1793567"/>
                <a:ext cx="9324703" cy="4351338"/>
              </a:xfrm>
            </p:spPr>
            <p:txBody>
              <a:bodyPr>
                <a:normAutofit lnSpcReduction="10000"/>
              </a:bodyPr>
              <a:lstStyle/>
              <a:p>
                <a:pPr marL="465138"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Given both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are admissible, if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for all </a:t>
                </a:r>
                <a:r>
                  <a:rPr lang="en-US" sz="2400" i="1" dirty="0">
                    <a:latin typeface="Times New Roman" panose="02020603050405020304" pitchFamily="18" charset="0"/>
                    <a:cs typeface="Times New Roman" panose="02020603050405020304" pitchFamily="18" charset="0"/>
                  </a:rPr>
                  <a:t>n</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then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dominates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and is better for search</a:t>
                </a:r>
              </a:p>
              <a:p>
                <a:pPr marL="465138"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Typical search costs </a:t>
                </a:r>
                <a:r>
                  <a:rPr lang="en-US" altLang="en-US" sz="2400" dirty="0">
                    <a:latin typeface="Times New Roman" panose="02020603050405020304" pitchFamily="18" charset="0"/>
                    <a:cs typeface="Times New Roman" panose="02020603050405020304" pitchFamily="18" charset="0"/>
                  </a:rPr>
                  <a:t>(average number of nodes expanded):</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600"/>
                  </a:spcBef>
                  <a:spcAft>
                    <a:spcPts val="600"/>
                  </a:spcAft>
                </a:pP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14, IDS expands 3,473,941 nodes</a:t>
                </a:r>
              </a:p>
              <a:p>
                <a:pPr marL="1379538" lvl="2"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A</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539 nodes. i.e., A* with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expands 539 nodes</a:t>
                </a:r>
              </a:p>
              <a:p>
                <a:pPr marL="1379538" lvl="2"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A</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113 nodes. i.e., A* with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expands 113 nodes</a:t>
                </a:r>
              </a:p>
              <a:p>
                <a:pPr marL="914400" lvl="1" indent="-457200">
                  <a:lnSpc>
                    <a:spcPct val="100000"/>
                  </a:lnSpc>
                  <a:spcBef>
                    <a:spcPts val="600"/>
                  </a:spcBef>
                  <a:spcAft>
                    <a:spcPts val="600"/>
                  </a:spcAft>
                </a:pP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 24, IDS expands ~54,000,000,000 nodes (too many nodes).</a:t>
                </a:r>
              </a:p>
              <a:p>
                <a:pPr marL="1379538" lvl="2"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A* with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expands 39,135 nodes</a:t>
                </a:r>
              </a:p>
              <a:p>
                <a:pPr marL="1379538" lvl="2" indent="-465138">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A* with </a:t>
                </a: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expands 1,641 nodes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329525" y="1793567"/>
                <a:ext cx="9324703" cy="4351338"/>
              </a:xfrm>
              <a:blipFill>
                <a:blip r:embed="rId2"/>
                <a:stretch>
                  <a:fillRect l="-850" t="-1961" b="-1401"/>
                </a:stretch>
              </a:blipFill>
            </p:spPr>
            <p:txBody>
              <a:bodyPr/>
              <a:lstStyle/>
              <a:p>
                <a:r>
                  <a:rPr lang="en-US">
                    <a:noFill/>
                  </a:rPr>
                  <a:t> </a:t>
                </a:r>
              </a:p>
            </p:txBody>
          </p:sp>
        </mc:Fallback>
      </mc:AlternateContent>
      <p:pic>
        <p:nvPicPr>
          <p:cNvPr id="6" name="Picture 2" descr="Image result for sad face">
            <a:extLst>
              <a:ext uri="{FF2B5EF4-FFF2-40B4-BE49-F238E27FC236}">
                <a16:creationId xmlns:a16="http://schemas.microsoft.com/office/drawing/2014/main" id="{54D0FC60-5366-48A5-8F76-50D98E9C5D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8369" y="1322174"/>
            <a:ext cx="514903" cy="47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1895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E75BC6-84AA-43E1-83E8-6B46D1E915C6}"/>
              </a:ext>
            </a:extLst>
          </p:cNvPr>
          <p:cNvSpPr txBox="1">
            <a:spLocks noChangeArrowheads="1"/>
          </p:cNvSpPr>
          <p:nvPr/>
        </p:nvSpPr>
        <p:spPr>
          <a:xfrm>
            <a:off x="1028246" y="343796"/>
            <a:ext cx="6782706" cy="6692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Examples of Admissible heuristics</a:t>
            </a:r>
          </a:p>
        </p:txBody>
      </p:sp>
      <p:sp>
        <p:nvSpPr>
          <p:cNvPr id="4" name="Rectangle 3">
            <a:extLst>
              <a:ext uri="{FF2B5EF4-FFF2-40B4-BE49-F238E27FC236}">
                <a16:creationId xmlns:a16="http://schemas.microsoft.com/office/drawing/2014/main" id="{562FC5BC-7A4B-4ABE-916E-F6A82609784E}"/>
              </a:ext>
            </a:extLst>
          </p:cNvPr>
          <p:cNvSpPr txBox="1">
            <a:spLocks noChangeArrowheads="1"/>
          </p:cNvSpPr>
          <p:nvPr/>
        </p:nvSpPr>
        <p:spPr>
          <a:xfrm>
            <a:off x="1207140" y="1013055"/>
            <a:ext cx="10310107" cy="5412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400" dirty="0">
                <a:latin typeface="Times New Roman" panose="02020603050405020304" pitchFamily="18" charset="0"/>
                <a:cs typeface="Times New Roman" panose="02020603050405020304" pitchFamily="18" charset="0"/>
              </a:rPr>
              <a:t>e.g., for the 8-puzzle:</a:t>
            </a:r>
          </a:p>
          <a:p>
            <a:pPr marL="465138" indent="-465138"/>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number of tiles in the wrong position at state </a:t>
            </a:r>
            <a:r>
              <a:rPr lang="en-US" sz="2400" i="1" dirty="0">
                <a:latin typeface="Times New Roman" panose="02020603050405020304" pitchFamily="18" charset="0"/>
                <a:cs typeface="Times New Roman" panose="02020603050405020304" pitchFamily="18" charset="0"/>
              </a:rPr>
              <a:t>n</a:t>
            </a:r>
          </a:p>
          <a:p>
            <a:pPr marL="465138" indent="-465138"/>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sum of the Manhattan distances of each tile from its</a:t>
            </a:r>
          </a:p>
          <a:p>
            <a:pPr marL="465138" indent="-465138">
              <a:buNone/>
            </a:pPr>
            <a:r>
              <a:rPr lang="en-US" sz="2400" dirty="0">
                <a:latin typeface="Times New Roman" panose="02020603050405020304" pitchFamily="18" charset="0"/>
                <a:cs typeface="Times New Roman" panose="02020603050405020304" pitchFamily="18" charset="0"/>
              </a:rPr>
              <a:t>                 goal position. </a:t>
            </a:r>
            <a:r>
              <a:rPr lang="en-US" altLang="en-US" sz="2400" dirty="0">
                <a:latin typeface="Times New Roman" panose="02020603050405020304" pitchFamily="18" charset="0"/>
                <a:cs typeface="Times New Roman" panose="02020603050405020304" pitchFamily="18" charset="0"/>
              </a:rPr>
              <a:t>(i.e., no. of squares from desired location of </a:t>
            </a:r>
          </a:p>
          <a:p>
            <a:pPr marL="465138" indent="-465138">
              <a:buNone/>
            </a:pPr>
            <a:r>
              <a:rPr lang="en-US" altLang="en-US" sz="2400" dirty="0">
                <a:latin typeface="Times New Roman" panose="02020603050405020304" pitchFamily="18" charset="0"/>
                <a:cs typeface="Times New Roman" panose="02020603050405020304" pitchFamily="18" charset="0"/>
              </a:rPr>
              <a:t>                 each tile)</a:t>
            </a:r>
            <a:r>
              <a:rPr lang="en-US" altLang="en-US" sz="2400" dirty="0"/>
              <a:t>
</a:t>
            </a:r>
          </a:p>
          <a:p>
            <a:pPr marL="465138" indent="-465138">
              <a:buFontTx/>
              <a:buNone/>
            </a:pPr>
            <a:endParaRPr lang="en-US" altLang="en-US" sz="2400" dirty="0"/>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1</a:t>
            </a:r>
            <a:r>
              <a:rPr lang="en-US" altLang="en-US" sz="2400" dirty="0">
                <a:solidFill>
                  <a:srgbClr val="CC0099"/>
                </a:solidFill>
                <a:latin typeface="Times New Roman" panose="02020603050405020304" pitchFamily="18" charset="0"/>
                <a:cs typeface="Times New Roman" panose="02020603050405020304" pitchFamily="18" charset="0"/>
              </a:rPr>
              <a:t>(</a:t>
            </a:r>
            <a:r>
              <a:rPr lang="en-US" altLang="en-US" sz="2400" i="1" dirty="0">
                <a:solidFill>
                  <a:srgbClr val="CC0099"/>
                </a:solidFill>
                <a:latin typeface="Times New Roman" panose="02020603050405020304" pitchFamily="18" charset="0"/>
                <a:cs typeface="Times New Roman" panose="02020603050405020304" pitchFamily="18" charset="0"/>
              </a:rPr>
              <a:t>S</a:t>
            </a:r>
            <a:r>
              <a:rPr lang="en-US" altLang="en-US" sz="2400" dirty="0">
                <a:solidFill>
                  <a:srgbClr val="CC0099"/>
                </a:solidFill>
                <a:latin typeface="Times New Roman" panose="02020603050405020304" pitchFamily="18" charset="0"/>
                <a:cs typeface="Times New Roman" panose="02020603050405020304" pitchFamily="18" charset="0"/>
              </a:rPr>
              <a:t>)</a:t>
            </a:r>
            <a:r>
              <a:rPr lang="en-US" altLang="en-US" sz="2400" i="1" dirty="0">
                <a:solidFill>
                  <a:srgbClr val="CC0099"/>
                </a:solidFill>
                <a:latin typeface="Times New Roman" panose="02020603050405020304" pitchFamily="18" charset="0"/>
                <a:cs typeface="Times New Roman" panose="02020603050405020304" pitchFamily="18" charset="0"/>
              </a:rPr>
              <a:t> = ? </a:t>
            </a:r>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2</a:t>
            </a:r>
            <a:r>
              <a:rPr lang="en-US" altLang="en-US" sz="2400" dirty="0">
                <a:solidFill>
                  <a:srgbClr val="CC0099"/>
                </a:solidFill>
                <a:latin typeface="Times New Roman" panose="02020603050405020304" pitchFamily="18" charset="0"/>
                <a:cs typeface="Times New Roman" panose="02020603050405020304" pitchFamily="18" charset="0"/>
              </a:rPr>
              <a:t>(</a:t>
            </a:r>
            <a:r>
              <a:rPr lang="en-US" altLang="en-US" sz="2400" i="1" dirty="0">
                <a:solidFill>
                  <a:srgbClr val="CC0099"/>
                </a:solidFill>
                <a:latin typeface="Times New Roman" panose="02020603050405020304" pitchFamily="18" charset="0"/>
                <a:cs typeface="Times New Roman" panose="02020603050405020304" pitchFamily="18" charset="0"/>
              </a:rPr>
              <a:t>S</a:t>
            </a:r>
            <a:r>
              <a:rPr lang="en-US" altLang="en-US" sz="2400" dirty="0">
                <a:solidFill>
                  <a:srgbClr val="CC0099"/>
                </a:solidFill>
                <a:latin typeface="Times New Roman" panose="02020603050405020304" pitchFamily="18" charset="0"/>
                <a:cs typeface="Times New Roman" panose="02020603050405020304" pitchFamily="18" charset="0"/>
              </a:rPr>
              <a:t>)</a:t>
            </a:r>
            <a:r>
              <a:rPr lang="en-US" altLang="en-US" sz="2400" i="1" dirty="0">
                <a:solidFill>
                  <a:srgbClr val="CC0099"/>
                </a:solidFill>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 </a:t>
            </a:r>
          </a:p>
        </p:txBody>
      </p:sp>
      <p:pic>
        <p:nvPicPr>
          <p:cNvPr id="5" name="Picture 5" descr="8puzzle">
            <a:extLst>
              <a:ext uri="{FF2B5EF4-FFF2-40B4-BE49-F238E27FC236}">
                <a16:creationId xmlns:a16="http://schemas.microsoft.com/office/drawing/2014/main" id="{D42C69FF-57F5-4EFD-9545-4AF5C4DA8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009" y="3132216"/>
            <a:ext cx="6084101" cy="30896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ad face">
            <a:extLst>
              <a:ext uri="{FF2B5EF4-FFF2-40B4-BE49-F238E27FC236}">
                <a16:creationId xmlns:a16="http://schemas.microsoft.com/office/drawing/2014/main" id="{89202719-596A-43AE-80EA-B6731AF67F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3127" y="1051881"/>
            <a:ext cx="498690" cy="456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5364B5-5BCC-4F28-AD51-0A82E1D72C78}"/>
              </a:ext>
            </a:extLst>
          </p:cNvPr>
          <p:cNvSpPr txBox="1"/>
          <p:nvPr/>
        </p:nvSpPr>
        <p:spPr>
          <a:xfrm>
            <a:off x="2476642" y="6272616"/>
            <a:ext cx="8827084"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Figure 3.28  A typical instance of the 8-puzzle. The solution is 26 steps long.</a:t>
            </a:r>
          </a:p>
        </p:txBody>
      </p:sp>
    </p:spTree>
    <p:extLst>
      <p:ext uri="{BB962C8B-B14F-4D97-AF65-F5344CB8AC3E}">
        <p14:creationId xmlns:p14="http://schemas.microsoft.com/office/powerpoint/2010/main" val="35154034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E75BC6-84AA-43E1-83E8-6B46D1E915C6}"/>
              </a:ext>
            </a:extLst>
          </p:cNvPr>
          <p:cNvSpPr txBox="1">
            <a:spLocks noChangeArrowheads="1"/>
          </p:cNvSpPr>
          <p:nvPr/>
        </p:nvSpPr>
        <p:spPr>
          <a:xfrm>
            <a:off x="1193636" y="540109"/>
            <a:ext cx="6218483" cy="6692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Examples of Admissible heuristics</a:t>
            </a:r>
          </a:p>
        </p:txBody>
      </p:sp>
      <p:sp>
        <p:nvSpPr>
          <p:cNvPr id="4" name="Rectangle 3">
            <a:extLst>
              <a:ext uri="{FF2B5EF4-FFF2-40B4-BE49-F238E27FC236}">
                <a16:creationId xmlns:a16="http://schemas.microsoft.com/office/drawing/2014/main" id="{562FC5BC-7A4B-4ABE-916E-F6A82609784E}"/>
              </a:ext>
            </a:extLst>
          </p:cNvPr>
          <p:cNvSpPr txBox="1">
            <a:spLocks noChangeArrowheads="1"/>
          </p:cNvSpPr>
          <p:nvPr/>
        </p:nvSpPr>
        <p:spPr>
          <a:xfrm>
            <a:off x="1193636" y="1209368"/>
            <a:ext cx="10404806" cy="5624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None/>
            </a:pPr>
            <a:r>
              <a:rPr lang="en-US" altLang="en-US" sz="2400" dirty="0">
                <a:latin typeface="Times New Roman" panose="02020603050405020304" pitchFamily="18" charset="0"/>
                <a:cs typeface="Times New Roman" panose="02020603050405020304" pitchFamily="18" charset="0"/>
              </a:rPr>
              <a:t>For 8-puzzle problem:</a:t>
            </a:r>
          </a:p>
          <a:p>
            <a:pPr marL="465138" indent="-465138">
              <a:lnSpc>
                <a:spcPct val="100000"/>
              </a:lnSpc>
              <a:spcBef>
                <a:spcPts val="0"/>
              </a:spcBef>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number of misplaced tiles at state </a:t>
            </a:r>
            <a:r>
              <a:rPr lang="en-US" altLang="en-US" sz="2400" i="1" dirty="0">
                <a:latin typeface="Times New Roman" panose="02020603050405020304" pitchFamily="18" charset="0"/>
                <a:cs typeface="Times New Roman" panose="02020603050405020304" pitchFamily="18" charset="0"/>
              </a:rPr>
              <a:t>n</a:t>
            </a:r>
          </a:p>
          <a:p>
            <a:pPr marL="465138" indent="-465138">
              <a:lnSpc>
                <a:spcPct val="100000"/>
              </a:lnSpc>
              <a:spcBef>
                <a:spcPts val="0"/>
              </a:spcBef>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total Manhattan distance for each tile from its goal position</a:t>
            </a:r>
          </a:p>
          <a:p>
            <a:pPr marL="465138" indent="-465138">
              <a:lnSpc>
                <a:spcPct val="100000"/>
              </a:lnSpc>
              <a:spcBef>
                <a:spcPts val="0"/>
              </a:spcBef>
              <a:buFontTx/>
              <a:buNone/>
            </a:pPr>
            <a:r>
              <a:rPr lang="en-US" altLang="en-US" sz="2400" dirty="0">
                <a:latin typeface="Times New Roman" panose="02020603050405020304" pitchFamily="18" charset="0"/>
                <a:cs typeface="Times New Roman" panose="02020603050405020304" pitchFamily="18" charset="0"/>
              </a:rPr>
              <a:t>   		       (i.e., no. of squares from desired location of each tile)</a:t>
            </a:r>
            <a:r>
              <a:rPr lang="en-US" altLang="en-US" sz="2400" dirty="0"/>
              <a:t>
</a:t>
            </a:r>
          </a:p>
          <a:p>
            <a:pPr>
              <a:buFontTx/>
              <a:buNone/>
            </a:pPr>
            <a:endParaRPr lang="en-US" altLang="en-US" sz="2400" dirty="0"/>
          </a:p>
          <a:p>
            <a:pPr>
              <a:buFontTx/>
              <a:buNone/>
            </a:pPr>
            <a:endParaRPr lang="en-US" altLang="en-US" sz="2400" dirty="0"/>
          </a:p>
          <a:p>
            <a:pPr>
              <a:buFontTx/>
              <a:buNone/>
            </a:pPr>
            <a:endParaRPr lang="en-US" altLang="en-US" sz="2400" dirty="0"/>
          </a:p>
          <a:p>
            <a:pPr>
              <a:buFontTx/>
              <a:buNone/>
            </a:pPr>
            <a:r>
              <a:rPr lang="en-US" altLang="en-US" sz="2400" dirty="0">
                <a:latin typeface="Times New Roman" panose="02020603050405020304" pitchFamily="18" charset="0"/>
                <a:cs typeface="Times New Roman" panose="02020603050405020304" pitchFamily="18" charset="0"/>
              </a:rPr>
              <a:t>Let S be Start (initial state)</a:t>
            </a:r>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1</a:t>
            </a:r>
            <a:r>
              <a:rPr lang="en-US" altLang="en-US" sz="2400" dirty="0">
                <a:solidFill>
                  <a:srgbClr val="CC0099"/>
                </a:solidFill>
                <a:latin typeface="Times New Roman" panose="02020603050405020304" pitchFamily="18" charset="0"/>
                <a:cs typeface="Times New Roman" panose="02020603050405020304" pitchFamily="18" charset="0"/>
              </a:rPr>
              <a:t>(S) = </a:t>
            </a:r>
            <a:r>
              <a:rPr lang="en-US" altLang="en-US" sz="2400" dirty="0">
                <a:latin typeface="Times New Roman" panose="02020603050405020304" pitchFamily="18" charset="0"/>
                <a:cs typeface="Times New Roman" panose="02020603050405020304" pitchFamily="18" charset="0"/>
              </a:rPr>
              <a:t>8</a:t>
            </a:r>
            <a:endParaRPr lang="en-US" altLang="en-US" sz="2400" dirty="0">
              <a:solidFill>
                <a:srgbClr val="CC0099"/>
              </a:solidFill>
              <a:latin typeface="Times New Roman" panose="02020603050405020304" pitchFamily="18" charset="0"/>
              <a:cs typeface="Times New Roman" panose="02020603050405020304" pitchFamily="18" charset="0"/>
            </a:endParaRPr>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2</a:t>
            </a:r>
            <a:r>
              <a:rPr lang="en-US" altLang="en-US" sz="2400" dirty="0">
                <a:solidFill>
                  <a:srgbClr val="CC0099"/>
                </a:solidFill>
                <a:latin typeface="Times New Roman" panose="02020603050405020304" pitchFamily="18" charset="0"/>
                <a:cs typeface="Times New Roman" panose="02020603050405020304" pitchFamily="18" charset="0"/>
              </a:rPr>
              <a:t>(S) = </a:t>
            </a:r>
            <a:r>
              <a:rPr lang="en-US" altLang="en-US" sz="2400" dirty="0">
                <a:latin typeface="Times New Roman" panose="02020603050405020304" pitchFamily="18" charset="0"/>
                <a:cs typeface="Times New Roman" panose="02020603050405020304" pitchFamily="18" charset="0"/>
              </a:rPr>
              <a:t>3+1+2+2+2+3+3+2 = 18</a:t>
            </a:r>
          </a:p>
          <a:p>
            <a:pPr marL="465138" indent="-465138"/>
            <a:r>
              <a:rPr lang="en-US" sz="2400" dirty="0">
                <a:latin typeface="Times New Roman" panose="02020603050405020304" pitchFamily="18" charset="0"/>
                <a:cs typeface="Times New Roman" panose="02020603050405020304" pitchFamily="18" charset="0"/>
              </a:rPr>
              <a:t> Neither of these overestimates of true solution cost, which is 26.</a:t>
            </a:r>
            <a:r>
              <a:rPr lang="en-US" altLang="en-US" sz="2400" dirty="0">
                <a:latin typeface="Times New Roman" panose="02020603050405020304" pitchFamily="18" charset="0"/>
                <a:cs typeface="Times New Roman" panose="02020603050405020304" pitchFamily="18" charset="0"/>
              </a:rPr>
              <a:t> </a:t>
            </a:r>
          </a:p>
        </p:txBody>
      </p:sp>
      <p:pic>
        <p:nvPicPr>
          <p:cNvPr id="5" name="Picture 5" descr="8puzzle">
            <a:extLst>
              <a:ext uri="{FF2B5EF4-FFF2-40B4-BE49-F238E27FC236}">
                <a16:creationId xmlns:a16="http://schemas.microsoft.com/office/drawing/2014/main" id="{D42C69FF-57F5-4EFD-9545-4AF5C4DA8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802" y="3000385"/>
            <a:ext cx="5646790" cy="2867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ad face">
            <a:extLst>
              <a:ext uri="{FF2B5EF4-FFF2-40B4-BE49-F238E27FC236}">
                <a16:creationId xmlns:a16="http://schemas.microsoft.com/office/drawing/2014/main" id="{FB4BD14E-D853-41D7-A157-E6C1FCFAB0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81974" flipH="1">
            <a:off x="693440" y="3557550"/>
            <a:ext cx="467485" cy="42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695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E75BC6-84AA-43E1-83E8-6B46D1E915C6}"/>
              </a:ext>
            </a:extLst>
          </p:cNvPr>
          <p:cNvSpPr txBox="1">
            <a:spLocks noChangeArrowheads="1"/>
          </p:cNvSpPr>
          <p:nvPr/>
        </p:nvSpPr>
        <p:spPr>
          <a:xfrm>
            <a:off x="1045841" y="508824"/>
            <a:ext cx="7280012" cy="6692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C00000"/>
                </a:solidFill>
                <a:latin typeface="+mn-lt"/>
              </a:rPr>
              <a:t>Examples of Admissible heuristics</a:t>
            </a:r>
          </a:p>
        </p:txBody>
      </p:sp>
      <p:sp>
        <p:nvSpPr>
          <p:cNvPr id="4" name="Rectangle 3">
            <a:extLst>
              <a:ext uri="{FF2B5EF4-FFF2-40B4-BE49-F238E27FC236}">
                <a16:creationId xmlns:a16="http://schemas.microsoft.com/office/drawing/2014/main" id="{562FC5BC-7A4B-4ABE-916E-F6A82609784E}"/>
              </a:ext>
            </a:extLst>
          </p:cNvPr>
          <p:cNvSpPr txBox="1">
            <a:spLocks noChangeArrowheads="1"/>
          </p:cNvSpPr>
          <p:nvPr/>
        </p:nvSpPr>
        <p:spPr>
          <a:xfrm>
            <a:off x="1166949" y="1209368"/>
            <a:ext cx="9757725" cy="5412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None/>
            </a:pPr>
            <a:r>
              <a:rPr lang="en-US" altLang="en-US" sz="2400" dirty="0">
                <a:latin typeface="Times New Roman" panose="02020603050405020304" pitchFamily="18" charset="0"/>
                <a:cs typeface="Times New Roman" panose="02020603050405020304" pitchFamily="18" charset="0"/>
              </a:rPr>
              <a:t>For 8-puzzle problem:</a:t>
            </a:r>
          </a:p>
          <a:p>
            <a:pPr marL="465138" indent="-465138">
              <a:lnSpc>
                <a:spcPct val="100000"/>
              </a:lnSpc>
              <a:spcBef>
                <a:spcPts val="0"/>
              </a:spcBef>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number of misplaced tiles</a:t>
            </a:r>
          </a:p>
          <a:p>
            <a:pPr marL="465138" indent="-465138">
              <a:lnSpc>
                <a:spcPct val="100000"/>
              </a:lnSpc>
              <a:spcBef>
                <a:spcPts val="0"/>
              </a:spcBef>
            </a:pPr>
            <a:r>
              <a:rPr lang="en-US" altLang="en-US" sz="2400" i="1"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total Manhattan distance</a:t>
            </a:r>
          </a:p>
          <a:p>
            <a:pPr marL="465138" indent="-465138">
              <a:lnSpc>
                <a:spcPct val="100000"/>
              </a:lnSpc>
              <a:spcBef>
                <a:spcPts val="0"/>
              </a:spcBef>
              <a:buFontTx/>
              <a:buNone/>
            </a:pPr>
            <a:r>
              <a:rPr lang="en-US" altLang="en-US" sz="2400" dirty="0">
                <a:latin typeface="Times New Roman" panose="02020603050405020304" pitchFamily="18" charset="0"/>
                <a:cs typeface="Times New Roman" panose="02020603050405020304" pitchFamily="18" charset="0"/>
              </a:rPr>
              <a:t>       (i.e., no. of squares from desired location of each tile)</a:t>
            </a:r>
            <a:r>
              <a:rPr lang="en-US" altLang="en-US" sz="2400" dirty="0"/>
              <a:t>
</a:t>
            </a:r>
          </a:p>
          <a:p>
            <a:pPr marL="465138" indent="-465138">
              <a:buFontTx/>
              <a:buNone/>
            </a:pPr>
            <a:endParaRPr lang="en-US" altLang="en-US" sz="2400" dirty="0"/>
          </a:p>
          <a:p>
            <a:pPr marL="465138" indent="-465138">
              <a:buFontTx/>
              <a:buNone/>
            </a:pPr>
            <a:endParaRPr lang="en-US" altLang="en-US" sz="2400" dirty="0"/>
          </a:p>
          <a:p>
            <a:pPr marL="465138" indent="-465138">
              <a:buFontTx/>
              <a:buNone/>
            </a:pPr>
            <a:endParaRPr lang="en-US" altLang="en-US" sz="2400" dirty="0"/>
          </a:p>
          <a:p>
            <a:pPr marL="465138" indent="-465138">
              <a:buFontTx/>
              <a:buNone/>
            </a:pPr>
            <a:endParaRPr lang="en-US" altLang="en-US" sz="2400" dirty="0"/>
          </a:p>
          <a:p>
            <a:pPr marL="465138" indent="-465138">
              <a:buFontTx/>
              <a:buNone/>
            </a:pPr>
            <a:endParaRPr lang="en-US" altLang="en-US" sz="2400" dirty="0"/>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1</a:t>
            </a:r>
            <a:r>
              <a:rPr lang="en-US" altLang="en-US" sz="2400" dirty="0">
                <a:solidFill>
                  <a:srgbClr val="CC0099"/>
                </a:solidFill>
                <a:latin typeface="Times New Roman" panose="02020603050405020304" pitchFamily="18" charset="0"/>
                <a:cs typeface="Times New Roman" panose="02020603050405020304" pitchFamily="18" charset="0"/>
              </a:rPr>
              <a:t>(S) = ?</a:t>
            </a:r>
            <a:r>
              <a:rPr lang="en-US" altLang="en-US" sz="2400" dirty="0">
                <a:latin typeface="Times New Roman" panose="02020603050405020304" pitchFamily="18" charset="0"/>
                <a:cs typeface="Times New Roman" panose="02020603050405020304" pitchFamily="18" charset="0"/>
              </a:rPr>
              <a:t> 6</a:t>
            </a:r>
            <a:endParaRPr lang="en-US" altLang="en-US" sz="2400" dirty="0">
              <a:solidFill>
                <a:srgbClr val="CC0099"/>
              </a:solidFill>
              <a:latin typeface="Times New Roman" panose="02020603050405020304" pitchFamily="18" charset="0"/>
              <a:cs typeface="Times New Roman" panose="02020603050405020304" pitchFamily="18" charset="0"/>
            </a:endParaRPr>
          </a:p>
          <a:p>
            <a:pPr marL="465138" indent="-465138"/>
            <a:r>
              <a:rPr lang="en-US" altLang="en-US" sz="2400" i="1" dirty="0">
                <a:solidFill>
                  <a:srgbClr val="CC0099"/>
                </a:solidFill>
                <a:latin typeface="Times New Roman" panose="02020603050405020304" pitchFamily="18" charset="0"/>
                <a:cs typeface="Times New Roman" panose="02020603050405020304" pitchFamily="18" charset="0"/>
              </a:rPr>
              <a:t>h</a:t>
            </a:r>
            <a:r>
              <a:rPr lang="en-US" altLang="en-US" sz="2400" baseline="-25000" dirty="0">
                <a:solidFill>
                  <a:srgbClr val="CC0099"/>
                </a:solidFill>
                <a:latin typeface="Times New Roman" panose="02020603050405020304" pitchFamily="18" charset="0"/>
                <a:cs typeface="Times New Roman" panose="02020603050405020304" pitchFamily="18" charset="0"/>
              </a:rPr>
              <a:t>2</a:t>
            </a:r>
            <a:r>
              <a:rPr lang="en-US" altLang="en-US" sz="2400" dirty="0">
                <a:solidFill>
                  <a:srgbClr val="CC0099"/>
                </a:solidFill>
                <a:latin typeface="Times New Roman" panose="02020603050405020304" pitchFamily="18" charset="0"/>
                <a:cs typeface="Times New Roman" panose="02020603050405020304" pitchFamily="18" charset="0"/>
              </a:rPr>
              <a:t>(S) = ?</a:t>
            </a:r>
            <a:r>
              <a:rPr lang="en-US" altLang="en-US" sz="2400" dirty="0">
                <a:latin typeface="Times New Roman" panose="02020603050405020304" pitchFamily="18" charset="0"/>
                <a:cs typeface="Times New Roman" panose="02020603050405020304" pitchFamily="18" charset="0"/>
              </a:rPr>
              <a:t> 4 + 0 + 3 + 3 + 1 + 0 + 2+ 1 = 14</a:t>
            </a:r>
          </a:p>
        </p:txBody>
      </p:sp>
      <p:pic>
        <p:nvPicPr>
          <p:cNvPr id="5" name="Picture 5" descr="8puzzle">
            <a:extLst>
              <a:ext uri="{FF2B5EF4-FFF2-40B4-BE49-F238E27FC236}">
                <a16:creationId xmlns:a16="http://schemas.microsoft.com/office/drawing/2014/main" id="{D42C69FF-57F5-4EFD-9545-4AF5C4DA8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20" y="3045203"/>
            <a:ext cx="5627212" cy="28576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29EF7F-5606-4888-87FF-5CDEE4570B6F}"/>
              </a:ext>
            </a:extLst>
          </p:cNvPr>
          <p:cNvSpPr txBox="1"/>
          <p:nvPr/>
        </p:nvSpPr>
        <p:spPr>
          <a:xfrm>
            <a:off x="9358689" y="3168696"/>
            <a:ext cx="634343"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2</a:t>
            </a:r>
          </a:p>
        </p:txBody>
      </p:sp>
      <p:sp>
        <p:nvSpPr>
          <p:cNvPr id="7" name="TextBox 6">
            <a:extLst>
              <a:ext uri="{FF2B5EF4-FFF2-40B4-BE49-F238E27FC236}">
                <a16:creationId xmlns:a16="http://schemas.microsoft.com/office/drawing/2014/main" id="{4FA0DC7C-DD1B-4FAB-A35C-AAC51AD4978F}"/>
              </a:ext>
            </a:extLst>
          </p:cNvPr>
          <p:cNvSpPr txBox="1"/>
          <p:nvPr/>
        </p:nvSpPr>
        <p:spPr>
          <a:xfrm flipH="1">
            <a:off x="8528719" y="3136612"/>
            <a:ext cx="544708"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545D467F-D88A-45A3-BA77-68E5796EA7F9}"/>
              </a:ext>
            </a:extLst>
          </p:cNvPr>
          <p:cNvSpPr txBox="1"/>
          <p:nvPr/>
        </p:nvSpPr>
        <p:spPr>
          <a:xfrm>
            <a:off x="9380752" y="4791137"/>
            <a:ext cx="634343"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8</a:t>
            </a:r>
          </a:p>
        </p:txBody>
      </p:sp>
      <p:sp>
        <p:nvSpPr>
          <p:cNvPr id="9" name="TextBox 8">
            <a:extLst>
              <a:ext uri="{FF2B5EF4-FFF2-40B4-BE49-F238E27FC236}">
                <a16:creationId xmlns:a16="http://schemas.microsoft.com/office/drawing/2014/main" id="{6E36BB1D-EC87-4409-ADCA-739B4535E66D}"/>
              </a:ext>
            </a:extLst>
          </p:cNvPr>
          <p:cNvSpPr txBox="1"/>
          <p:nvPr/>
        </p:nvSpPr>
        <p:spPr>
          <a:xfrm>
            <a:off x="10195226" y="3184809"/>
            <a:ext cx="596925"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306737C8-5173-4CA5-9157-6767CB4D0044}"/>
              </a:ext>
            </a:extLst>
          </p:cNvPr>
          <p:cNvSpPr txBox="1"/>
          <p:nvPr/>
        </p:nvSpPr>
        <p:spPr>
          <a:xfrm>
            <a:off x="8586651" y="3980604"/>
            <a:ext cx="639129"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4</a:t>
            </a:r>
          </a:p>
        </p:txBody>
      </p:sp>
      <p:sp>
        <p:nvSpPr>
          <p:cNvPr id="11" name="TextBox 10">
            <a:extLst>
              <a:ext uri="{FF2B5EF4-FFF2-40B4-BE49-F238E27FC236}">
                <a16:creationId xmlns:a16="http://schemas.microsoft.com/office/drawing/2014/main" id="{4C67C1D8-5016-4F19-80DC-7F541D5BCC90}"/>
              </a:ext>
            </a:extLst>
          </p:cNvPr>
          <p:cNvSpPr txBox="1"/>
          <p:nvPr/>
        </p:nvSpPr>
        <p:spPr>
          <a:xfrm>
            <a:off x="9393568" y="3971895"/>
            <a:ext cx="599464" cy="600104"/>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5</a:t>
            </a:r>
          </a:p>
        </p:txBody>
      </p:sp>
      <p:sp>
        <p:nvSpPr>
          <p:cNvPr id="12" name="TextBox 11">
            <a:extLst>
              <a:ext uri="{FF2B5EF4-FFF2-40B4-BE49-F238E27FC236}">
                <a16:creationId xmlns:a16="http://schemas.microsoft.com/office/drawing/2014/main" id="{A4AEBEC0-FA32-4E62-9505-2C7DCDFE0841}"/>
              </a:ext>
            </a:extLst>
          </p:cNvPr>
          <p:cNvSpPr txBox="1"/>
          <p:nvPr/>
        </p:nvSpPr>
        <p:spPr>
          <a:xfrm>
            <a:off x="10166086" y="3973427"/>
            <a:ext cx="660159"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6</a:t>
            </a:r>
          </a:p>
        </p:txBody>
      </p:sp>
      <p:sp>
        <p:nvSpPr>
          <p:cNvPr id="13" name="TextBox 12">
            <a:extLst>
              <a:ext uri="{FF2B5EF4-FFF2-40B4-BE49-F238E27FC236}">
                <a16:creationId xmlns:a16="http://schemas.microsoft.com/office/drawing/2014/main" id="{8B7CE778-70EF-42D6-833A-3DCDA9CC4D68}"/>
              </a:ext>
            </a:extLst>
          </p:cNvPr>
          <p:cNvSpPr txBox="1"/>
          <p:nvPr/>
        </p:nvSpPr>
        <p:spPr>
          <a:xfrm>
            <a:off x="8576851" y="4772347"/>
            <a:ext cx="610692" cy="584775"/>
          </a:xfrm>
          <a:prstGeom prst="rect">
            <a:avLst/>
          </a:prstGeom>
          <a:solidFill>
            <a:schemeClr val="bg1"/>
          </a:solidFill>
          <a:ln w="12700">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7</a:t>
            </a:r>
          </a:p>
        </p:txBody>
      </p:sp>
      <p:sp>
        <p:nvSpPr>
          <p:cNvPr id="14" name="TextBox 13">
            <a:extLst>
              <a:ext uri="{FF2B5EF4-FFF2-40B4-BE49-F238E27FC236}">
                <a16:creationId xmlns:a16="http://schemas.microsoft.com/office/drawing/2014/main" id="{3A096DCF-F333-4D38-81DA-F53B6A3F50C1}"/>
              </a:ext>
            </a:extLst>
          </p:cNvPr>
          <p:cNvSpPr txBox="1"/>
          <p:nvPr/>
        </p:nvSpPr>
        <p:spPr>
          <a:xfrm>
            <a:off x="10165647" y="4765009"/>
            <a:ext cx="652632" cy="639101"/>
          </a:xfrm>
          <a:prstGeom prst="rect">
            <a:avLst/>
          </a:prstGeom>
          <a:solidFill>
            <a:schemeClr val="tx1">
              <a:lumMod val="50000"/>
              <a:lumOff val="50000"/>
            </a:schemeClr>
          </a:solidFill>
          <a:ln w="12700">
            <a:solidFill>
              <a:schemeClr val="bg2">
                <a:lumMod val="75000"/>
              </a:schemeClr>
            </a:solidFill>
          </a:ln>
        </p:spPr>
        <p:txBody>
          <a:bodyPr wrap="square" rtlCol="0">
            <a:spAutoFit/>
          </a:bodyPr>
          <a:lstStyle/>
          <a:p>
            <a:pPr algn="ct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6415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2" y="152399"/>
            <a:ext cx="7717169" cy="1179095"/>
          </a:xfrm>
        </p:spPr>
        <p:txBody>
          <a:bodyPr>
            <a:normAutofit/>
          </a:bodyPr>
          <a:lstStyle/>
          <a:p>
            <a:r>
              <a:rPr lang="en-US" sz="3200" dirty="0">
                <a:latin typeface="+mn-lt"/>
              </a:rPr>
              <a:t>Which of these heuristics are admissible?</a:t>
            </a:r>
            <a:br>
              <a:rPr lang="en-US" sz="3200" dirty="0">
                <a:latin typeface="+mn-lt"/>
              </a:rPr>
            </a:br>
            <a:r>
              <a:rPr lang="en-US" sz="2800" dirty="0">
                <a:solidFill>
                  <a:schemeClr val="accent5"/>
                </a:solidFill>
                <a:latin typeface="+mn-lt"/>
              </a:rPr>
              <a:t>Which are more informed?</a:t>
            </a:r>
          </a:p>
        </p:txBody>
      </p:sp>
      <p:sp>
        <p:nvSpPr>
          <p:cNvPr id="3" name="Content Placeholder 2"/>
          <p:cNvSpPr>
            <a:spLocks noGrp="1"/>
          </p:cNvSpPr>
          <p:nvPr>
            <p:ph idx="1"/>
          </p:nvPr>
        </p:nvSpPr>
        <p:spPr>
          <a:xfrm>
            <a:off x="1262743" y="1331494"/>
            <a:ext cx="10485120" cy="5374107"/>
          </a:xfrm>
        </p:spPr>
        <p:txBody>
          <a:bodyPr>
            <a:noAutofit/>
          </a:bodyPr>
          <a:lstStyle/>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#tiles in wrong position</a:t>
            </a: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Sum of Manhattan distance between each tile and goal   		        location for the tile</a:t>
            </a:r>
          </a:p>
          <a:p>
            <a:pPr marL="465138" indent="-465138">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465138" indent="-465138">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465138" indent="-465138">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400" dirty="0">
              <a:latin typeface="Times New Roman" panose="02020603050405020304" pitchFamily="18" charset="0"/>
              <a:cs typeface="Times New Roman" panose="02020603050405020304" pitchFamily="18" charset="0"/>
            </a:endParaRPr>
          </a:p>
          <a:p>
            <a:pPr marL="465138" indent="-465138">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 [i.e., estimate cost be 0]</a:t>
            </a: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1 [estimate cost be 1]</a:t>
            </a: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min(2,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Manhattan distance for blank tile</a:t>
            </a:r>
          </a:p>
          <a:p>
            <a:pPr marL="465138" indent="-465138">
              <a:lnSpc>
                <a:spcPct val="100000"/>
              </a:lnSpc>
              <a:spcBef>
                <a:spcPts val="0"/>
              </a:spcBef>
            </a:pPr>
            <a:r>
              <a:rPr lang="en-US" sz="2400" i="1"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max(2,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pic>
        <p:nvPicPr>
          <p:cNvPr id="7170" name="Picture 2"/>
          <p:cNvPicPr>
            <a:picLocks noChangeAspect="1" noChangeArrowheads="1"/>
          </p:cNvPicPr>
          <p:nvPr/>
        </p:nvPicPr>
        <p:blipFill>
          <a:blip r:embed="rId3" cstate="print"/>
          <a:srcRect/>
          <a:stretch>
            <a:fillRect/>
          </a:stretch>
        </p:blipFill>
        <p:spPr bwMode="auto">
          <a:xfrm>
            <a:off x="5938982" y="2696286"/>
            <a:ext cx="5277394" cy="2644522"/>
          </a:xfrm>
          <a:prstGeom prst="rect">
            <a:avLst/>
          </a:prstGeom>
          <a:noFill/>
          <a:ln w="9525">
            <a:noFill/>
            <a:miter lim="800000"/>
            <a:headEnd/>
            <a:tailEnd/>
          </a:ln>
          <a:effectLst/>
        </p:spPr>
      </p:pic>
      <p:pic>
        <p:nvPicPr>
          <p:cNvPr id="6" name="Picture 5" descr="Image result for sad face">
            <a:extLst>
              <a:ext uri="{FF2B5EF4-FFF2-40B4-BE49-F238E27FC236}">
                <a16:creationId xmlns:a16="http://schemas.microsoft.com/office/drawing/2014/main" id="{20B2F5DA-73B3-4BFA-9D09-31A3620CFBA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6972" y="1331495"/>
            <a:ext cx="622891" cy="593100"/>
          </a:xfrm>
          <a:prstGeom prst="rect">
            <a:avLst/>
          </a:prstGeom>
          <a:noFill/>
        </p:spPr>
      </p:pic>
    </p:spTree>
    <p:extLst>
      <p:ext uri="{BB962C8B-B14F-4D97-AF65-F5344CB8AC3E}">
        <p14:creationId xmlns:p14="http://schemas.microsoft.com/office/powerpoint/2010/main" val="2369104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ED2DE6-FE0E-4773-8CFC-AE0CA3D8E6E0}"/>
              </a:ext>
            </a:extLst>
          </p:cNvPr>
          <p:cNvSpPr/>
          <p:nvPr/>
        </p:nvSpPr>
        <p:spPr>
          <a:xfrm>
            <a:off x="1383761" y="296366"/>
            <a:ext cx="2077813"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Dominance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2A7D5D0-A1C0-4800-96FE-0997DE0FFAF0}"/>
                  </a:ext>
                </a:extLst>
              </p:cNvPr>
              <p:cNvSpPr/>
              <p:nvPr/>
            </p:nvSpPr>
            <p:spPr>
              <a:xfrm>
                <a:off x="1740812" y="1038491"/>
                <a:ext cx="8230502" cy="5355312"/>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heuristic function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dominates </a:t>
                </a:r>
                <a:r>
                  <a:rPr lang="en-US" sz="2400" dirty="0">
                    <a:solidFill>
                      <a:srgbClr val="000000"/>
                    </a:solidFill>
                    <a:latin typeface="Times New Roman" panose="02020603050405020304" pitchFamily="18" charset="0"/>
                    <a:cs typeface="Times New Roman" panose="02020603050405020304" pitchFamily="18" charset="0"/>
                  </a:rPr>
                  <a:t>a heuristic function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for a problem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 if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for all nodes </a:t>
                </a:r>
                <a:r>
                  <a:rPr lang="en-US" sz="2400" i="1" dirty="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 on </a:t>
                </a:r>
                <a:r>
                  <a:rPr lang="en-US" sz="2400" i="1" dirty="0">
                    <a:solidFill>
                      <a:srgbClr val="000000"/>
                    </a:solidFill>
                    <a:latin typeface="Times New Roman" panose="02020603050405020304" pitchFamily="18" charset="0"/>
                    <a:cs typeface="Times New Roman" panose="02020603050405020304" pitchFamily="18" charset="0"/>
                  </a:rPr>
                  <a:t>P</a:t>
                </a:r>
                <a:r>
                  <a:rPr lang="en-US" sz="2400" dirty="0">
                    <a:solidFill>
                      <a:srgbClr val="000000"/>
                    </a:solidFill>
                    <a:latin typeface="Times New Roman" panose="02020603050405020304" pitchFamily="18" charset="0"/>
                    <a:cs typeface="Times New Roman" panose="02020603050405020304" pitchFamily="18" charset="0"/>
                  </a:rPr>
                  <a:t>’s space</a:t>
                </a:r>
              </a:p>
              <a:p>
                <a:pPr marL="342900" indent="-342900">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Ex: the 8-puzzle</a:t>
                </a:r>
              </a:p>
              <a:p>
                <a:pPr marL="800100" lvl="1"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Total Manhattan distance,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dominates</a:t>
                </a:r>
                <a:r>
                  <a:rPr lang="en-US" sz="2400" dirty="0">
                    <a:solidFill>
                      <a:srgbClr val="000000"/>
                    </a:solidFill>
                    <a:latin typeface="Times New Roman" panose="02020603050405020304" pitchFamily="18" charset="0"/>
                    <a:cs typeface="Times New Roman" panose="02020603050405020304" pitchFamily="18" charset="0"/>
                  </a:rPr>
                  <a:t> the number of misplaced tiles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a:t>
                </a:r>
              </a:p>
              <a:p>
                <a:pPr marL="342900" indent="-342900">
                  <a:spcAft>
                    <a:spcPts val="1200"/>
                  </a:spcAf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With A*, if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is </a:t>
                </a:r>
                <a:r>
                  <a:rPr lang="en-US" sz="2400" dirty="0">
                    <a:solidFill>
                      <a:srgbClr val="0000FF"/>
                    </a:solidFill>
                    <a:latin typeface="Times New Roman" panose="02020603050405020304" pitchFamily="18" charset="0"/>
                    <a:cs typeface="Times New Roman" panose="02020603050405020304" pitchFamily="18" charset="0"/>
                  </a:rPr>
                  <a:t>admissible</a:t>
                </a:r>
                <a:r>
                  <a:rPr lang="en-US" sz="2400" dirty="0">
                    <a:solidFill>
                      <a:srgbClr val="000000"/>
                    </a:solidFill>
                    <a:latin typeface="Times New Roman" panose="02020603050405020304" pitchFamily="18" charset="0"/>
                    <a:cs typeface="Times New Roman" panose="02020603050405020304" pitchFamily="18" charset="0"/>
                  </a:rPr>
                  <a:t> and </a:t>
                </a:r>
                <a:r>
                  <a:rPr lang="en-US" sz="2400" dirty="0">
                    <a:solidFill>
                      <a:srgbClr val="0000FF"/>
                    </a:solidFill>
                    <a:latin typeface="Times New Roman" panose="02020603050405020304" pitchFamily="18" charset="0"/>
                    <a:cs typeface="Times New Roman" panose="02020603050405020304" pitchFamily="18" charset="0"/>
                  </a:rPr>
                  <a:t>dominates</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then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is </a:t>
                </a:r>
                <a:r>
                  <a:rPr lang="en-US" sz="2400" dirty="0">
                    <a:solidFill>
                      <a:srgbClr val="0000FF"/>
                    </a:solidFill>
                    <a:latin typeface="Times New Roman" panose="02020603050405020304" pitchFamily="18" charset="0"/>
                    <a:cs typeface="Times New Roman" panose="02020603050405020304" pitchFamily="18" charset="0"/>
                  </a:rPr>
                  <a:t>always better for search</a:t>
                </a:r>
                <a:r>
                  <a:rPr lang="en-US" sz="2400" dirty="0">
                    <a:solidFill>
                      <a:srgbClr val="000000"/>
                    </a:solidFill>
                    <a:latin typeface="Times New Roman" panose="02020603050405020304" pitchFamily="18" charset="0"/>
                    <a:cs typeface="Times New Roman" panose="02020603050405020304" pitchFamily="18" charset="0"/>
                  </a:rPr>
                  <a:t>:</a:t>
                </a:r>
              </a:p>
              <a:p>
                <a:pPr marL="342900"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will never expand more nodes with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than with h</a:t>
                </a:r>
                <a:r>
                  <a:rPr lang="en-US" sz="2400" baseline="-25000" dirty="0">
                    <a:solidFill>
                      <a:srgbClr val="0000FF"/>
                    </a:solidFill>
                    <a:latin typeface="Times New Roman" panose="02020603050405020304" pitchFamily="18" charset="0"/>
                    <a:cs typeface="Times New Roman" panose="02020603050405020304" pitchFamily="18" charset="0"/>
                  </a:rPr>
                  <a:t>1 </a:t>
                </a:r>
              </a:p>
              <a:p>
                <a:pPr marL="342900" indent="-342900">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What if neither of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dominates the other?</a:t>
                </a:r>
              </a:p>
              <a:p>
                <a:r>
                  <a:rPr lang="pt-BR" sz="2400" dirty="0">
                    <a:solidFill>
                      <a:srgbClr val="000000"/>
                    </a:solidFill>
                    <a:latin typeface="Times New Roman" panose="02020603050405020304" pitchFamily="18" charset="0"/>
                    <a:cs typeface="Times New Roman" panose="02020603050405020304" pitchFamily="18" charset="0"/>
                  </a:rPr>
                  <a:t>     If both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pt-BR"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pt-BR" sz="2400" dirty="0">
                    <a:solidFill>
                      <a:srgbClr val="000000"/>
                    </a:solidFill>
                    <a:latin typeface="Times New Roman" panose="02020603050405020304" pitchFamily="18" charset="0"/>
                    <a:cs typeface="Times New Roman" panose="02020603050405020304" pitchFamily="18" charset="0"/>
                  </a:rPr>
                  <a:t> are admissible, use </a:t>
                </a:r>
                <a:r>
                  <a:rPr lang="pt-BR" sz="2400" i="1" dirty="0">
                    <a:solidFill>
                      <a:srgbClr val="000000"/>
                    </a:solidFill>
                    <a:latin typeface="Times New Roman" panose="02020603050405020304" pitchFamily="18" charset="0"/>
                    <a:cs typeface="Times New Roman" panose="02020603050405020304" pitchFamily="18" charset="0"/>
                  </a:rPr>
                  <a:t>h</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 max(</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1</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a:t>
                </a:r>
                <a:r>
                  <a:rPr lang="en-US" sz="2400" baseline="-25000" dirty="0">
                    <a:solidFill>
                      <a:srgbClr val="000000"/>
                    </a:solidFill>
                    <a:latin typeface="Times New Roman" panose="02020603050405020304" pitchFamily="18" charset="0"/>
                    <a:cs typeface="Times New Roman" panose="02020603050405020304" pitchFamily="18" charset="0"/>
                  </a:rPr>
                  <a:t>2</a:t>
                </a:r>
                <a:r>
                  <a:rPr lang="pt-BR" sz="2400" dirty="0">
                    <a:solidFill>
                      <a:srgbClr val="000000"/>
                    </a:solidFill>
                    <a:latin typeface="Times New Roman" panose="02020603050405020304" pitchFamily="18" charset="0"/>
                    <a:cs typeface="Times New Roman" panose="02020603050405020304" pitchFamily="18" charset="0"/>
                  </a:rPr>
                  <a:t>(</a:t>
                </a:r>
                <a:r>
                  <a:rPr lang="pt-BR" sz="2400" i="1" dirty="0">
                    <a:solidFill>
                      <a:srgbClr val="000000"/>
                    </a:solidFill>
                    <a:latin typeface="Times New Roman" panose="02020603050405020304" pitchFamily="18" charset="0"/>
                    <a:cs typeface="Times New Roman" panose="02020603050405020304" pitchFamily="18" charset="0"/>
                  </a:rPr>
                  <a:t>n</a:t>
                </a:r>
                <a:r>
                  <a:rPr lang="pt-BR"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D2A7D5D0-A1C0-4800-96FE-0997DE0FFAF0}"/>
                  </a:ext>
                </a:extLst>
              </p:cNvPr>
              <p:cNvSpPr>
                <a:spLocks noRot="1" noChangeAspect="1" noMove="1" noResize="1" noEditPoints="1" noAdjustHandles="1" noChangeArrowheads="1" noChangeShapeType="1" noTextEdit="1"/>
              </p:cNvSpPr>
              <p:nvPr/>
            </p:nvSpPr>
            <p:spPr>
              <a:xfrm>
                <a:off x="1740812" y="1038491"/>
                <a:ext cx="8230502" cy="5355312"/>
              </a:xfrm>
              <a:prstGeom prst="rect">
                <a:avLst/>
              </a:prstGeom>
              <a:blipFill>
                <a:blip r:embed="rId2"/>
                <a:stretch>
                  <a:fillRect l="-1037" t="-910" b="-159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19486AA-91DC-4452-B17F-B9E007B6611C}"/>
              </a:ext>
            </a:extLst>
          </p:cNvPr>
          <p:cNvSpPr txBox="1"/>
          <p:nvPr/>
        </p:nvSpPr>
        <p:spPr>
          <a:xfrm>
            <a:off x="320843" y="3946358"/>
            <a:ext cx="93044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Reverse</a:t>
            </a:r>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CB39D910-FFDA-4024-9048-5DF5235B8CAC}"/>
              </a:ext>
            </a:extLst>
          </p:cNvPr>
          <p:cNvSpPr txBox="1"/>
          <p:nvPr/>
        </p:nvSpPr>
        <p:spPr>
          <a:xfrm>
            <a:off x="2133599" y="4987182"/>
            <a:ext cx="6271491" cy="369332"/>
          </a:xfrm>
          <a:prstGeom prst="rect">
            <a:avLst/>
          </a:prstGeom>
          <a:noFill/>
        </p:spPr>
        <p:txBody>
          <a:bodyPr wrap="square" rtlCol="0">
            <a:spAutoFit/>
          </a:bodyPr>
          <a:lstStyle/>
          <a:p>
            <a:r>
              <a:rPr lang="en-US" dirty="0"/>
              <a:t>Since </a:t>
            </a:r>
            <a:r>
              <a:rPr lang="en-US" sz="1800" dirty="0">
                <a:solidFill>
                  <a:srgbClr val="000000"/>
                </a:solidFill>
                <a:latin typeface="Times New Roman" panose="02020603050405020304" pitchFamily="18" charset="0"/>
                <a:cs typeface="Times New Roman" panose="02020603050405020304" pitchFamily="18" charset="0"/>
              </a:rPr>
              <a:t>h</a:t>
            </a:r>
            <a:r>
              <a:rPr lang="en-US" sz="1800" baseline="-25000" dirty="0">
                <a:solidFill>
                  <a:srgbClr val="000000"/>
                </a:solidFill>
                <a:latin typeface="Times New Roman" panose="02020603050405020304" pitchFamily="18" charset="0"/>
                <a:cs typeface="Times New Roman" panose="02020603050405020304" pitchFamily="18" charset="0"/>
              </a:rPr>
              <a:t>2</a:t>
            </a:r>
            <a:r>
              <a:rPr lang="en-US" sz="1800" dirty="0">
                <a:solidFill>
                  <a:srgbClr val="000000"/>
                </a:solidFill>
                <a:latin typeface="Times New Roman" panose="02020603050405020304" pitchFamily="18" charset="0"/>
                <a:cs typeface="Times New Roman" panose="02020603050405020304" pitchFamily="18" charset="0"/>
              </a:rPr>
              <a:t> </a:t>
            </a:r>
            <a:r>
              <a:rPr lang="en-US" dirty="0"/>
              <a:t>(n) has higher value and therefore closer to the goal. </a:t>
            </a:r>
          </a:p>
        </p:txBody>
      </p:sp>
    </p:spTree>
    <p:extLst>
      <p:ext uri="{BB962C8B-B14F-4D97-AF65-F5344CB8AC3E}">
        <p14:creationId xmlns:p14="http://schemas.microsoft.com/office/powerpoint/2010/main" val="1328344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7227</TotalTime>
  <Words>9114</Words>
  <Application>Microsoft Office PowerPoint</Application>
  <PresentationFormat>Widescreen</PresentationFormat>
  <Paragraphs>1263</Paragraphs>
  <Slides>122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122</vt:i4>
      </vt:variant>
    </vt:vector>
  </HeadingPairs>
  <TitlesOfParts>
    <vt:vector size="131" baseType="lpstr">
      <vt:lpstr>Arial</vt:lpstr>
      <vt:lpstr>Bahnschrift Light</vt:lpstr>
      <vt:lpstr>Calibri</vt:lpstr>
      <vt:lpstr>Calibri Light</vt:lpstr>
      <vt:lpstr>Cambria Math</vt:lpstr>
      <vt:lpstr>Times New Roman</vt:lpstr>
      <vt:lpstr>Wingdings</vt:lpstr>
      <vt:lpstr>Office Theme</vt:lpstr>
      <vt:lpstr>Equation</vt:lpstr>
      <vt:lpstr>Chapter 03</vt:lpstr>
      <vt:lpstr>Material</vt:lpstr>
      <vt:lpstr>Outline</vt:lpstr>
      <vt:lpstr>Review: Tree search</vt:lpstr>
      <vt:lpstr>PowerPoint Presentation</vt:lpstr>
      <vt:lpstr>PowerPoint Presentation</vt:lpstr>
      <vt:lpstr>Informed (Heuristic) Searches Strategies - Informed Searches</vt:lpstr>
      <vt:lpstr>Informed Searches</vt:lpstr>
      <vt:lpstr>PowerPoint Presentation</vt:lpstr>
      <vt:lpstr>PowerPoint Presentation</vt:lpstr>
      <vt:lpstr>PowerPoint Presentation</vt:lpstr>
      <vt:lpstr>PowerPoint Presentation</vt:lpstr>
      <vt:lpstr>Best-First Search</vt:lpstr>
      <vt:lpstr>PowerPoint Presentation</vt:lpstr>
      <vt:lpstr>Best-First Search</vt:lpstr>
      <vt:lpstr>PowerPoint Presentation</vt:lpstr>
      <vt:lpstr>Best-First Search</vt:lpstr>
      <vt:lpstr>PowerPoint Presentation</vt:lpstr>
      <vt:lpstr>Example - Best-First Search</vt:lpstr>
      <vt:lpstr>Example</vt:lpstr>
      <vt:lpstr>Example</vt:lpstr>
      <vt:lpstr>Example</vt:lpstr>
      <vt:lpstr>Example</vt:lpstr>
      <vt:lpstr>Example</vt:lpstr>
      <vt:lpstr>Example</vt:lpstr>
      <vt:lpstr>Example</vt:lpstr>
      <vt:lpstr>Example</vt:lpstr>
      <vt:lpstr>Comparison of Search Techniques</vt:lpstr>
      <vt:lpstr>PowerPoint Presentation</vt:lpstr>
      <vt:lpstr>Romania with Step Costs in Km – Fig 3.22 Values of hSLD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Romania with Step Costs in Km – Fig 3.22 Values of hSLD (SLD stands for straight-line distance)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Search Techniques</vt:lpstr>
      <vt:lpstr>PowerPoint Presentation</vt:lpstr>
      <vt:lpstr>A*</vt:lpstr>
      <vt:lpstr>Power of  f</vt:lpstr>
      <vt:lpstr>PowerPoint Presentation</vt:lpstr>
      <vt:lpstr>A* with  Overestimating</vt:lpstr>
      <vt:lpstr>Romania with Step Costs in Km – Fig 3.22 Values of hSLD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Search Techniques</vt:lpstr>
      <vt:lpstr>PowerPoint Presentation</vt:lpstr>
      <vt:lpstr>PowerPoint Presentation</vt:lpstr>
      <vt:lpstr>PowerPoint Presentation</vt:lpstr>
      <vt:lpstr>Heuristic Functions</vt:lpstr>
      <vt:lpstr>Reasons</vt:lpstr>
      <vt:lpstr> Informedness</vt:lpstr>
      <vt:lpstr>Effect on Search Cost-Dominance</vt:lpstr>
      <vt:lpstr>PowerPoint Presentation</vt:lpstr>
      <vt:lpstr>PowerPoint Presentation</vt:lpstr>
      <vt:lpstr>PowerPoint Presentation</vt:lpstr>
      <vt:lpstr>Which of these heuristics are admissible? Which are more informed?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Generating Heuristic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391</cp:revision>
  <cp:lastPrinted>2018-08-18T18:15:07Z</cp:lastPrinted>
  <dcterms:created xsi:type="dcterms:W3CDTF">2016-10-13T00:10:31Z</dcterms:created>
  <dcterms:modified xsi:type="dcterms:W3CDTF">2023-05-28T15:11:41Z</dcterms:modified>
</cp:coreProperties>
</file>